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ink/ink1.xml" ContentType="application/inkml+xml"/>
  <Override PartName="/ppt/notesSlides/notesSlide15.xml" ContentType="application/vnd.openxmlformats-officedocument.presentationml.notesSlide+xml"/>
  <Override PartName="/ppt/ink/ink2.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3.xml" ContentType="application/inkml+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ink/ink4.xml" ContentType="application/inkml+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5.xml" ContentType="application/inkml+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ink/ink6.xml" ContentType="application/inkml+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ink/ink7.xml" ContentType="application/inkml+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ink/ink8.xml" ContentType="application/inkml+xml"/>
  <Override PartName="/ppt/notesSlides/notesSlide53.xml" ContentType="application/vnd.openxmlformats-officedocument.presentationml.notesSlide+xml"/>
  <Override PartName="/ppt/ink/ink9.xml" ContentType="application/inkml+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ink/ink10.xml" ContentType="application/inkml+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ink/ink11.xml" ContentType="application/inkml+xml"/>
  <Override PartName="/ppt/notesSlides/notesSlide73.xml" ContentType="application/vnd.openxmlformats-officedocument.presentationml.notesSlide+xml"/>
  <Override PartName="/ppt/ink/ink12.xml" ContentType="application/inkml+xml"/>
  <Override PartName="/ppt/notesSlides/notesSlide74.xml" ContentType="application/vnd.openxmlformats-officedocument.presentationml.notesSlide+xml"/>
  <Override PartName="/ppt/ink/ink13.xml" ContentType="application/inkml+xml"/>
  <Override PartName="/ppt/notesSlides/notesSlide75.xml" ContentType="application/vnd.openxmlformats-officedocument.presentationml.notesSlide+xml"/>
  <Override PartName="/ppt/ink/ink14.xml" ContentType="application/inkml+xml"/>
  <Override PartName="/ppt/notesSlides/notesSlide76.xml" ContentType="application/vnd.openxmlformats-officedocument.presentationml.notesSlide+xml"/>
  <Override PartName="/ppt/ink/ink15.xml" ContentType="application/inkml+xml"/>
  <Override PartName="/ppt/notesSlides/notesSlide77.xml" ContentType="application/vnd.openxmlformats-officedocument.presentationml.notesSlide+xml"/>
  <Override PartName="/ppt/ink/ink16.xml" ContentType="application/inkml+xml"/>
  <Override PartName="/ppt/notesSlides/notesSlide78.xml" ContentType="application/vnd.openxmlformats-officedocument.presentationml.notesSlide+xml"/>
  <Override PartName="/ppt/ink/ink17.xml" ContentType="application/inkml+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ink/ink18.xml" ContentType="application/inkml+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media/audio1.bin" ContentType="audio/unknown"/>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4273" r:id="rId2"/>
  </p:sldMasterIdLst>
  <p:notesMasterIdLst>
    <p:notesMasterId r:id="rId109"/>
  </p:notesMasterIdLst>
  <p:handoutMasterIdLst>
    <p:handoutMasterId r:id="rId110"/>
  </p:handoutMasterIdLst>
  <p:sldIdLst>
    <p:sldId id="521" r:id="rId3"/>
    <p:sldId id="325" r:id="rId4"/>
    <p:sldId id="402" r:id="rId5"/>
    <p:sldId id="379" r:id="rId6"/>
    <p:sldId id="450" r:id="rId7"/>
    <p:sldId id="380" r:id="rId8"/>
    <p:sldId id="381" r:id="rId9"/>
    <p:sldId id="382" r:id="rId10"/>
    <p:sldId id="291" r:id="rId11"/>
    <p:sldId id="327" r:id="rId12"/>
    <p:sldId id="413" r:id="rId13"/>
    <p:sldId id="326" r:id="rId14"/>
    <p:sldId id="260" r:id="rId15"/>
    <p:sldId id="261" r:id="rId16"/>
    <p:sldId id="262" r:id="rId17"/>
    <p:sldId id="277" r:id="rId18"/>
    <p:sldId id="505" r:id="rId19"/>
    <p:sldId id="524" r:id="rId20"/>
    <p:sldId id="329" r:id="rId21"/>
    <p:sldId id="263" r:id="rId22"/>
    <p:sldId id="264" r:id="rId23"/>
    <p:sldId id="331" r:id="rId24"/>
    <p:sldId id="265" r:id="rId25"/>
    <p:sldId id="266" r:id="rId26"/>
    <p:sldId id="330" r:id="rId27"/>
    <p:sldId id="293" r:id="rId28"/>
    <p:sldId id="267" r:id="rId29"/>
    <p:sldId id="269" r:id="rId30"/>
    <p:sldId id="332" r:id="rId31"/>
    <p:sldId id="333" r:id="rId32"/>
    <p:sldId id="268" r:id="rId33"/>
    <p:sldId id="270" r:id="rId34"/>
    <p:sldId id="271" r:id="rId35"/>
    <p:sldId id="334" r:id="rId36"/>
    <p:sldId id="273" r:id="rId37"/>
    <p:sldId id="335" r:id="rId38"/>
    <p:sldId id="374" r:id="rId39"/>
    <p:sldId id="375" r:id="rId40"/>
    <p:sldId id="376" r:id="rId41"/>
    <p:sldId id="453" r:id="rId42"/>
    <p:sldId id="454" r:id="rId43"/>
    <p:sldId id="455" r:id="rId44"/>
    <p:sldId id="274" r:id="rId45"/>
    <p:sldId id="525" r:id="rId46"/>
    <p:sldId id="281" r:id="rId47"/>
    <p:sldId id="282" r:id="rId48"/>
    <p:sldId id="283" r:id="rId49"/>
    <p:sldId id="338" r:id="rId50"/>
    <p:sldId id="284" r:id="rId51"/>
    <p:sldId id="294" r:id="rId52"/>
    <p:sldId id="285" r:id="rId53"/>
    <p:sldId id="286" r:id="rId54"/>
    <p:sldId id="289" r:id="rId55"/>
    <p:sldId id="290" r:id="rId56"/>
    <p:sldId id="339" r:id="rId57"/>
    <p:sldId id="526" r:id="rId58"/>
    <p:sldId id="296" r:id="rId59"/>
    <p:sldId id="297" r:id="rId60"/>
    <p:sldId id="389" r:id="rId61"/>
    <p:sldId id="298" r:id="rId62"/>
    <p:sldId id="405" r:id="rId63"/>
    <p:sldId id="406" r:id="rId64"/>
    <p:sldId id="390" r:id="rId65"/>
    <p:sldId id="391" r:id="rId66"/>
    <p:sldId id="302" r:id="rId67"/>
    <p:sldId id="303" r:id="rId68"/>
    <p:sldId id="304" r:id="rId69"/>
    <p:sldId id="305" r:id="rId70"/>
    <p:sldId id="407" r:id="rId71"/>
    <p:sldId id="506" r:id="rId72"/>
    <p:sldId id="527" r:id="rId73"/>
    <p:sldId id="432" r:id="rId74"/>
    <p:sldId id="416" r:id="rId75"/>
    <p:sldId id="418" r:id="rId76"/>
    <p:sldId id="460" r:id="rId77"/>
    <p:sldId id="417" r:id="rId78"/>
    <p:sldId id="420" r:id="rId79"/>
    <p:sldId id="421" r:id="rId80"/>
    <p:sldId id="422" r:id="rId81"/>
    <p:sldId id="434" r:id="rId82"/>
    <p:sldId id="528" r:id="rId83"/>
    <p:sldId id="532" r:id="rId84"/>
    <p:sldId id="530" r:id="rId85"/>
    <p:sldId id="531" r:id="rId86"/>
    <p:sldId id="540" r:id="rId87"/>
    <p:sldId id="535" r:id="rId88"/>
    <p:sldId id="536" r:id="rId89"/>
    <p:sldId id="537" r:id="rId90"/>
    <p:sldId id="538" r:id="rId91"/>
    <p:sldId id="533" r:id="rId92"/>
    <p:sldId id="534" r:id="rId93"/>
    <p:sldId id="541" r:id="rId94"/>
    <p:sldId id="542" r:id="rId95"/>
    <p:sldId id="529" r:id="rId96"/>
    <p:sldId id="498" r:id="rId97"/>
    <p:sldId id="508" r:id="rId98"/>
    <p:sldId id="496" r:id="rId99"/>
    <p:sldId id="497" r:id="rId100"/>
    <p:sldId id="499" r:id="rId101"/>
    <p:sldId id="502" r:id="rId102"/>
    <p:sldId id="478" r:id="rId103"/>
    <p:sldId id="479" r:id="rId104"/>
    <p:sldId id="503" r:id="rId105"/>
    <p:sldId id="504" r:id="rId106"/>
    <p:sldId id="494" r:id="rId107"/>
    <p:sldId id="495" r:id="rId108"/>
  </p:sldIdLst>
  <p:sldSz cx="9144000" cy="6858000" type="screen4x3"/>
  <p:notesSz cx="6985000" cy="9271000"/>
  <p:defaultTextStyle>
    <a:defPPr>
      <a:defRPr lang="en-US"/>
    </a:defPPr>
    <a:lvl1pPr algn="l" rtl="0" eaLnBrk="0" fontAlgn="base" hangingPunct="0">
      <a:spcBef>
        <a:spcPct val="20000"/>
      </a:spcBef>
      <a:spcAft>
        <a:spcPct val="0"/>
      </a:spcAft>
      <a:buClr>
        <a:schemeClr val="accent2"/>
      </a:buClr>
      <a:buSzPct val="85000"/>
      <a:buFont typeface="ZapfDingbats" charset="2"/>
      <a:defRPr sz="2000" kern="1200">
        <a:solidFill>
          <a:schemeClr val="tx1"/>
        </a:solidFill>
        <a:latin typeface="Arial" pitchFamily="34" charset="0"/>
        <a:ea typeface="ＭＳ Ｐゴシック" charset="-128"/>
        <a:cs typeface="+mn-cs"/>
      </a:defRPr>
    </a:lvl1pPr>
    <a:lvl2pPr marL="457200" algn="l" rtl="0" eaLnBrk="0" fontAlgn="base" hangingPunct="0">
      <a:spcBef>
        <a:spcPct val="20000"/>
      </a:spcBef>
      <a:spcAft>
        <a:spcPct val="0"/>
      </a:spcAft>
      <a:buClr>
        <a:schemeClr val="accent2"/>
      </a:buClr>
      <a:buSzPct val="85000"/>
      <a:buFont typeface="ZapfDingbats" charset="2"/>
      <a:defRPr sz="2000" kern="1200">
        <a:solidFill>
          <a:schemeClr val="tx1"/>
        </a:solidFill>
        <a:latin typeface="Arial" pitchFamily="34" charset="0"/>
        <a:ea typeface="ＭＳ Ｐゴシック" charset="-128"/>
        <a:cs typeface="+mn-cs"/>
      </a:defRPr>
    </a:lvl2pPr>
    <a:lvl3pPr marL="914400" algn="l" rtl="0" eaLnBrk="0" fontAlgn="base" hangingPunct="0">
      <a:spcBef>
        <a:spcPct val="20000"/>
      </a:spcBef>
      <a:spcAft>
        <a:spcPct val="0"/>
      </a:spcAft>
      <a:buClr>
        <a:schemeClr val="accent2"/>
      </a:buClr>
      <a:buSzPct val="85000"/>
      <a:buFont typeface="ZapfDingbats" charset="2"/>
      <a:defRPr sz="2000" kern="1200">
        <a:solidFill>
          <a:schemeClr val="tx1"/>
        </a:solidFill>
        <a:latin typeface="Arial" pitchFamily="34" charset="0"/>
        <a:ea typeface="ＭＳ Ｐゴシック" charset="-128"/>
        <a:cs typeface="+mn-cs"/>
      </a:defRPr>
    </a:lvl3pPr>
    <a:lvl4pPr marL="1371600" algn="l" rtl="0" eaLnBrk="0" fontAlgn="base" hangingPunct="0">
      <a:spcBef>
        <a:spcPct val="20000"/>
      </a:spcBef>
      <a:spcAft>
        <a:spcPct val="0"/>
      </a:spcAft>
      <a:buClr>
        <a:schemeClr val="accent2"/>
      </a:buClr>
      <a:buSzPct val="85000"/>
      <a:buFont typeface="ZapfDingbats" charset="2"/>
      <a:defRPr sz="2000" kern="1200">
        <a:solidFill>
          <a:schemeClr val="tx1"/>
        </a:solidFill>
        <a:latin typeface="Arial" pitchFamily="34" charset="0"/>
        <a:ea typeface="ＭＳ Ｐゴシック" charset="-128"/>
        <a:cs typeface="+mn-cs"/>
      </a:defRPr>
    </a:lvl4pPr>
    <a:lvl5pPr marL="1828800" algn="l" rtl="0" eaLnBrk="0" fontAlgn="base" hangingPunct="0">
      <a:spcBef>
        <a:spcPct val="20000"/>
      </a:spcBef>
      <a:spcAft>
        <a:spcPct val="0"/>
      </a:spcAft>
      <a:buClr>
        <a:schemeClr val="accent2"/>
      </a:buClr>
      <a:buSzPct val="85000"/>
      <a:buFont typeface="ZapfDingbats" charset="2"/>
      <a:defRPr sz="2000" kern="1200">
        <a:solidFill>
          <a:schemeClr val="tx1"/>
        </a:solidFill>
        <a:latin typeface="Arial" pitchFamily="34" charset="0"/>
        <a:ea typeface="ＭＳ Ｐゴシック" charset="-128"/>
        <a:cs typeface="+mn-cs"/>
      </a:defRPr>
    </a:lvl5pPr>
    <a:lvl6pPr marL="2286000" algn="l" defTabSz="914400" rtl="0" eaLnBrk="1" latinLnBrk="0" hangingPunct="1">
      <a:defRPr sz="2000" kern="1200">
        <a:solidFill>
          <a:schemeClr val="tx1"/>
        </a:solidFill>
        <a:latin typeface="Arial" pitchFamily="34" charset="0"/>
        <a:ea typeface="ＭＳ Ｐゴシック" charset="-128"/>
        <a:cs typeface="+mn-cs"/>
      </a:defRPr>
    </a:lvl6pPr>
    <a:lvl7pPr marL="2743200" algn="l" defTabSz="914400" rtl="0" eaLnBrk="1" latinLnBrk="0" hangingPunct="1">
      <a:defRPr sz="2000" kern="1200">
        <a:solidFill>
          <a:schemeClr val="tx1"/>
        </a:solidFill>
        <a:latin typeface="Arial" pitchFamily="34" charset="0"/>
        <a:ea typeface="ＭＳ Ｐゴシック" charset="-128"/>
        <a:cs typeface="+mn-cs"/>
      </a:defRPr>
    </a:lvl7pPr>
    <a:lvl8pPr marL="3200400" algn="l" defTabSz="914400" rtl="0" eaLnBrk="1" latinLnBrk="0" hangingPunct="1">
      <a:defRPr sz="2000" kern="1200">
        <a:solidFill>
          <a:schemeClr val="tx1"/>
        </a:solidFill>
        <a:latin typeface="Arial" pitchFamily="34" charset="0"/>
        <a:ea typeface="ＭＳ Ｐゴシック" charset="-128"/>
        <a:cs typeface="+mn-cs"/>
      </a:defRPr>
    </a:lvl8pPr>
    <a:lvl9pPr marL="3657600" algn="l" defTabSz="914400" rtl="0" eaLnBrk="1" latinLnBrk="0" hangingPunct="1">
      <a:defRPr sz="2000" kern="1200">
        <a:solidFill>
          <a:schemeClr val="tx1"/>
        </a:solidFill>
        <a:latin typeface="Arial" pitchFamily="34" charset="0"/>
        <a:ea typeface="ＭＳ Ｐゴシック"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000099"/>
    <a:srgbClr val="FFFF00"/>
    <a:srgbClr val="DDDDDD"/>
    <a:srgbClr val="FFCCFF"/>
    <a:srgbClr val="FF99CC"/>
    <a:srgbClr val="CC0000"/>
    <a:srgbClr val="00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6" d="100"/>
          <a:sy n="66" d="100"/>
        </p:scale>
        <p:origin x="1206" y="4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1024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07" Type="http://schemas.openxmlformats.org/officeDocument/2006/relationships/slide" Target="slides/slide105.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slide" Target="slides/slide85.xml"/><Relationship Id="rId102" Type="http://schemas.openxmlformats.org/officeDocument/2006/relationships/slide" Target="slides/slide100.xml"/><Relationship Id="rId110" Type="http://schemas.openxmlformats.org/officeDocument/2006/relationships/handoutMaster" Target="handoutMasters/handoutMaster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90" Type="http://schemas.openxmlformats.org/officeDocument/2006/relationships/slide" Target="slides/slide88.xml"/><Relationship Id="rId95" Type="http://schemas.openxmlformats.org/officeDocument/2006/relationships/slide" Target="slides/slide9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13"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tableStyles" Target="tableStyle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notesMaster" Target="notesMasters/notesMaster1.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hdr" sz="quarter"/>
          </p:nvPr>
        </p:nvSpPr>
        <p:spPr bwMode="auto">
          <a:xfrm>
            <a:off x="0" y="0"/>
            <a:ext cx="3027137" cy="462937"/>
          </a:xfrm>
          <a:prstGeom prst="rect">
            <a:avLst/>
          </a:prstGeom>
          <a:noFill/>
          <a:ln w="9525">
            <a:noFill/>
            <a:miter lim="800000"/>
            <a:headEnd/>
            <a:tailEnd/>
          </a:ln>
          <a:effectLst/>
        </p:spPr>
        <p:txBody>
          <a:bodyPr vert="horz" wrap="square" lIns="92882" tIns="46441" rIns="92882" bIns="46441" numCol="1" anchor="t" anchorCtr="0" compatLnSpc="1">
            <a:prstTxWarp prst="textNoShape">
              <a:avLst/>
            </a:prstTxWarp>
          </a:bodyPr>
          <a:lstStyle>
            <a:lvl1pP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106499" name="Rectangle 3"/>
          <p:cNvSpPr>
            <a:spLocks noGrp="1" noChangeArrowheads="1"/>
          </p:cNvSpPr>
          <p:nvPr>
            <p:ph type="dt" sz="quarter" idx="1"/>
          </p:nvPr>
        </p:nvSpPr>
        <p:spPr bwMode="auto">
          <a:xfrm>
            <a:off x="3956348" y="0"/>
            <a:ext cx="3027137" cy="462937"/>
          </a:xfrm>
          <a:prstGeom prst="rect">
            <a:avLst/>
          </a:prstGeom>
          <a:noFill/>
          <a:ln w="9525">
            <a:noFill/>
            <a:miter lim="800000"/>
            <a:headEnd/>
            <a:tailEnd/>
          </a:ln>
          <a:effectLst/>
        </p:spPr>
        <p:txBody>
          <a:bodyPr vert="horz" wrap="square" lIns="92882" tIns="46441" rIns="92882" bIns="46441" numCol="1" anchor="t" anchorCtr="0" compatLnSpc="1">
            <a:prstTxWarp prst="textNoShape">
              <a:avLst/>
            </a:prstTxWarp>
          </a:bodyPr>
          <a:lstStyle>
            <a:lvl1pPr algn="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106500" name="Rectangle 4"/>
          <p:cNvSpPr>
            <a:spLocks noGrp="1" noChangeArrowheads="1"/>
          </p:cNvSpPr>
          <p:nvPr>
            <p:ph type="ftr" sz="quarter" idx="2"/>
          </p:nvPr>
        </p:nvSpPr>
        <p:spPr bwMode="auto">
          <a:xfrm>
            <a:off x="0" y="8806531"/>
            <a:ext cx="3027137" cy="462937"/>
          </a:xfrm>
          <a:prstGeom prst="rect">
            <a:avLst/>
          </a:prstGeom>
          <a:noFill/>
          <a:ln w="9525">
            <a:noFill/>
            <a:miter lim="800000"/>
            <a:headEnd/>
            <a:tailEnd/>
          </a:ln>
          <a:effectLst/>
        </p:spPr>
        <p:txBody>
          <a:bodyPr vert="horz" wrap="square" lIns="92882" tIns="46441" rIns="92882" bIns="46441" numCol="1" anchor="b" anchorCtr="0" compatLnSpc="1">
            <a:prstTxWarp prst="textNoShape">
              <a:avLst/>
            </a:prstTxWarp>
          </a:bodyPr>
          <a:lstStyle>
            <a:lvl1pP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106501" name="Rectangle 5"/>
          <p:cNvSpPr>
            <a:spLocks noGrp="1" noChangeArrowheads="1"/>
          </p:cNvSpPr>
          <p:nvPr>
            <p:ph type="sldNum" sz="quarter" idx="3"/>
          </p:nvPr>
        </p:nvSpPr>
        <p:spPr bwMode="auto">
          <a:xfrm>
            <a:off x="3956348" y="8806531"/>
            <a:ext cx="3027137" cy="462937"/>
          </a:xfrm>
          <a:prstGeom prst="rect">
            <a:avLst/>
          </a:prstGeom>
          <a:noFill/>
          <a:ln w="9525">
            <a:noFill/>
            <a:miter lim="800000"/>
            <a:headEnd/>
            <a:tailEnd/>
          </a:ln>
          <a:effectLst/>
        </p:spPr>
        <p:txBody>
          <a:bodyPr vert="horz" wrap="square" lIns="92882" tIns="46441" rIns="92882" bIns="46441" numCol="1" anchor="b" anchorCtr="0" compatLnSpc="1">
            <a:prstTxWarp prst="textNoShape">
              <a:avLst/>
            </a:prstTxWarp>
          </a:bodyPr>
          <a:lstStyle>
            <a:lvl1pPr algn="r" defTabSz="928987">
              <a:spcBef>
                <a:spcPct val="0"/>
              </a:spcBef>
              <a:buClrTx/>
              <a:buSzTx/>
              <a:buFontTx/>
              <a:buNone/>
              <a:defRPr sz="1200">
                <a:latin typeface="Times New Roman" pitchFamily="18" charset="0"/>
              </a:defRPr>
            </a:lvl1pPr>
          </a:lstStyle>
          <a:p>
            <a:fld id="{80333634-5C6B-4D49-8F5F-3F9301B914E5}" type="slidenum">
              <a:rPr lang="en-US" altLang="en-US"/>
              <a:pPr/>
              <a:t>‹#›</a:t>
            </a:fld>
            <a:endParaRPr lang="en-US" altLang="en-US"/>
          </a:p>
        </p:txBody>
      </p:sp>
    </p:spTree>
    <p:extLst>
      <p:ext uri="{BB962C8B-B14F-4D97-AF65-F5344CB8AC3E}">
        <p14:creationId xmlns:p14="http://schemas.microsoft.com/office/powerpoint/2010/main" val="3044069789"/>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3T19:07:48.244"/>
    </inkml:context>
    <inkml:brush xml:id="br0">
      <inkml:brushProperty name="width" value="0.05292" units="cm"/>
      <inkml:brushProperty name="height" value="0.05292" units="cm"/>
      <inkml:brushProperty name="color" value="#FF0000"/>
    </inkml:brush>
  </inkml:definitions>
  <inkml:trace contextRef="#ctx0" brushRef="#br0">19199 9376 0,'0'0'0,"-25"-74"63,0 24-48,0 1 1,-49-1 0,24 50-16,1-50 15,-100 26 16,50 24-31,0-50 0,-26 50 16,26-25-16,0 0 16,0-24-16,0 24 15,-25-50 1,24 26 0,1-1-16,-25-24 15,25 24-15,-25 1 16,0 24-1,-25 0 1,-99-49-16,124 74 0,0 0 16,-25 0-16,0 0 15,0 0 1,-24 24 0,-1 1-16,25 0 15,1 25-15,-26-1 0,0-24 16,1 49-16,24-49 15,0 25 1,0-25-16,0-1 16,0-24-16,25 25 15,0 0-15,25-25 16,0 25-16,-50-25 16,50 25-1,-149 74 1,124-49-16,0 24 15,0 0-15,0-24 16,49 0-16,1-1 16,0-24-16,24 0 15,0 0-15,1-25 16,24 24 0,0-24-1,0 50-15,1-25 16,-1 49-16,25-24 15,-25 24 1,25 1-16,25-26 16,-25 1-16,49-25 15,-24 24-15,25 1 16,24 24-16,25 26 16,25-1-16,-24 0 15,24 0-15,0-24 16,0-1-16,25-24 15,24-1-15,50 50 16,-49 25 0,24 0-1,1 1-15,-1-51 0,26 0 16,-1-24-16,0 0 16,25-1-1,-25-49-15,25 25 16,25-25-16,0-25 15,0-24-15,-25-1 16,25-49-16,0 24 16,-25 26-1,-25-26-15,-49 50 16,-1-24-16,-24 24 16,-25-25-16,-25-24 15,50-25-15,-74 24 16,-1 26-16,0-50 15,1-75-15,-1 50 16,-49 25-16,49-75 31,-24-74-31,-25 124 16,0 25-16</inkml:trace>
  <inkml:trace contextRef="#ctx0" brushRef="#br0" timeOffset="77509.16">13122 11658 0,'0'0'0,"-25"0"78,0 0-78,0 0 16,0 0 0,1 0-1,-1 0 17,0 25-1,25 25-31,-25 24 0,0 0 15,25-49 1,0 25-16,0-25 16,0-1-16,0 1 15,0 0-15,25 0 16,0-25 0,-25 25-1,0-1-15,25 1 16,-25 25-16,25 0 15,-1-26-15,-24 26 16,0-25-16,0 0 31,0-1-31,25 1 16,-25 0-16,25 0 16,0 0-1,0-1-15,-1-24 16,1 25-1,25-25-15,-25 25 16,49-25-16,1 25 0,24-25 16,25 0-16,25-25 15,-25 25 1,49-25-16,1 0 16,-25 1-16,49-1 15,1 25-15,-26 0 16,26 0-16,-26 0 15,1-25-15,-25 25 16,-25 25-16,25-25 16,-1 25-16,1-25 15,-25 0-15,0 0 16,0 24 0,-24-24-1,-1 25-15,-25-25 16,-24 25-16,24-25 15,-49 25 1,25 0-16,-26-25 16,1 24-16,0-24 15,0 0-15,0 0 16,-1 0 0,1 0-1,0-24 16,0-1 1,-25 0-17,0 0 1,25 0-16,-25-24 16,49-50-1,-49-1-15,25 1 16,-25 49-16,25 1 15,-25 24-15,0-25 16,0 26-16,0-1 16,0 0-1,0 0-15,0 0 16,0 1 0,0-1-1,-25 0 95,0 25-110,0-25 15,-24 25-15,-1 0 0,-49 0 16,0 0-16,0 0 15,-25 0-15,0 25 16,0-25-16,-25 25 16,0 0-16,-74-25 15,49 24 1,-24-24-16,-1 25 16,25-25-16,-24-25 15,-25 1-15,24-1 16,1 0-16,24 0 15,25 0 1,1 1-16,-51 24 16,1-25-1,49 25-15,-25 0 16,1 0-16</inkml:trace>
  <inkml:trace contextRef="#ctx0" brushRef="#br0" timeOffset="80086.14">19124 12353 0,'0'0'0,"-24"0"125,-1 0-109,50 0 171,-1 0-171,26 0-16,0 0 15,-1 0-15,26 0 16,-26 0-16,50 0 16,1 0-1,-1 0-15,0 0 0,0 0 16,25 0-16,25 0 15,-25 0-15,0 0 16,0 0 0,0 0-16,25 0 15,-25 25-15,0-25 16,0 49 0,25-24-16,-50 25 15,50-1 1,0-24-16,0 25 15,-25-26-15,25-24 16,-25 25-16,0 0 16,0-25-16,-25 0 15,0 0-15,0 0 16,25-25-16,0 0 16,-24 25-16,24-24 15,-25 24 1,0-25-16,0 0 15,-24 25-15,-1-25 16,0 25-16,1-25 0,-25 25 16,-1-24-16,1-1 15,-25 25 1,-1-25-16,26 25 16,-25 0-16,0 0 15,-1 0 16,1 0-15,0 0-16,0 0 16,24 0-1,-24-25-15,0 25 16,25-49 0,-26-1-16,26-24 15,-25-1-15,0 1 0,24 49 16,-49-25-16,25 25 15,-25 1-15,25-1 16,-25 0 0,0 0-16,0 0 15,0 1 17,0-26-32,0 25 15,0 0 1,0 1-16,0-1 15,0 0 1,0 0 0,0 0-16,0 1 15,0-1 1,-25 25 46,25-25-62,-25 0 16,-24 25-16,-1-25 0,0 25 31,1 0-31,-26 0 16,-24 0-16,0 0 16,-25 0-16,25 0 15,-25 0 1,24 25-16,1-25 15,-50 0-15,1 0 0,-1 0 16,-25-25 0,25 25-16,-24 0 15,24 0-15,0 0 16,0-24-16,-24 24 16,24 0-16,-25 0 15,25 0-15,-24 0 16,-1 24-16,25 1 15,0-25-15,-24 25 16,-1 0-16,25-25 16,0 25-1,-24-25-15,24 24 16,25-24 0,0 0-16,25 0 15,-1 0-15,26 0 16,0 0-1,24 0-15,-24 0 16,24 0-16,0 0 16,26 0-16,-1 0 15,-25 0-15,25 0 16,1 0 0,24 25-1,0 50 1,24-1-16,1 0 15,25 100 1,-1 25 0,1-75-16</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0T00:18:54.760"/>
    </inkml:context>
    <inkml:brush xml:id="br0">
      <inkml:brushProperty name="width" value="0.05292" units="cm"/>
      <inkml:brushProperty name="height" value="0.05292" units="cm"/>
      <inkml:brushProperty name="color" value="#FF0000"/>
    </inkml:brush>
  </inkml:definitions>
  <inkml:trace contextRef="#ctx0" brushRef="#br0">12204 12353 0,'0'0'0,"-25"0"78,0-25-78,0 25 15,-24-25-15,-26 0 16,1-24 0,-25-1-16,0 25 15,-1 0-15,51 1 16,-26 24-16,1 0 15,0 0-15,-1 49 16,1-24-16,-1-25 16,1 25-16,-1 49 15,-49 75-15,50-50 16,0-24-16,-26 74 16,26 24-1,49-74 1,0 1-16,1 24 15,24 25-15,24-1 16,1 1-16,25-50 16,-1-24-1,51-1 1,-1-49-16,50-25 0,24-25 16,1-24-16,-25-1 0,0 25 15,-1-49 1,-48-25-1,-1-50-15,-74 99 16,-25 25-16,-25-24 16,-50-1-16,-49 1 31</inkml:trace>
  <inkml:trace contextRef="#ctx0" brushRef="#br0" timeOffset="1234.59">9203 13072 0,'0'0'0,"-25"0"94,0 0-78,0 0-1,0 0-15,-24-25 16,-1 0 0,-49-24-16,24-1 15,-24 25 1,0-49-16,0 24 16,0 1-16,-1 24 0,-48-49 15,24 24-15,-25 25 16,25 0-16,-50 1 31,0 24-31,1 24 16,-1 26-16,-24 24 15,-1 1-15,26-1 16,-1-49 0,0 25-16,1-1 15,49 50-15,-25 1 16,25-1-16,-75 50 15,125-75 1,0 50-16,-1 25 16,26-50-16,24-24 15,0-26-15,25 1 16,0-1 0,25 51-16,24 48 0,1-48 15,24 24-15,1-50 16,24 1-16,25-1 15,25-24-15,0 24 16,0-49 0,24 0-16,-24 24 15,49-24 1,-24-25-16,25 25 16,-26-25-16,1-25 15,-25-49 1,-25-26-16,24 26 15,-48 24-15,24-24 16,25-100-16,-25 25 16,-25 50-16,25 0 15,-25-25-15,0-25 16,-49 0-16,-25 75 16,-1 24-16,-24-24 15,-24 49-15,-26-74 16,-24 25-1,-1-1 1,-49 25-16,-25 1 16,-49 24-16</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13:11.106"/>
    </inkml:context>
    <inkml:brush xml:id="br0">
      <inkml:brushProperty name="width" value="0.05292" units="cm"/>
      <inkml:brushProperty name="height" value="0.05292" units="cm"/>
      <inkml:brushProperty name="color" value="#FF0000"/>
    </inkml:brush>
  </inkml:definitions>
  <inkml:trace contextRef="#ctx0" brushRef="#br0">2580 3423 0,'0'0'0,"0"50"78,0-26-78,0 175 47,0-149-47,24 49 0,1 99 15,0 50 1,25-74-16,-1 49 15,26 0 1,-1-49 0,-24-75-1,-1 25-15,-24-25 16</inkml:trace>
  <inkml:trace contextRef="#ctx0" brushRef="#br0" timeOffset="670.95">3398 3473 0,'0'0'0,"-25"49"31,1 26-15,-26-1-16,-24 25 15,-50 125-15,0-51 16,0-24 0,0-25-16,-50 99 15,0-24 1,1-75-16,49-25 16,0 0-16,24 25 15,26 0-15,0 0 16</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17:34.628"/>
    </inkml:context>
    <inkml:brush xml:id="br0">
      <inkml:brushProperty name="width" value="0.05292" units="cm"/>
      <inkml:brushProperty name="height" value="0.05292" units="cm"/>
      <inkml:brushProperty name="color" value="#FF0000"/>
    </inkml:brush>
  </inkml:definitions>
  <inkml:trace contextRef="#ctx0" brushRef="#br0">5457 7565 0,'0'0'0,"-25"0"141,0 0-125,1 0-1,-1 0 1,0 0 0,-25 0-1,26-24 1,-26-26-1,0 25-15,1 0 16,-26 1-16,1-1 16,0 0-16,-26 0 15,26 25-15,-25 25 16,24 0-16,-24 0 16,0-1-16,24 1 15,1 0-15,-25-25 16,24 25-16,1-25 31,24 25-31,1-1 16,-1-24-1,1 25-15,24 0 0,0 0 16,0 24 0,0-24-16,0 25 15,25-1-15,0-24 16,0 0-16,0 25 15,25-1-15,0 51 16,25-1-16,-25 25 16,24-50-16,1 25 15,24-49-15,75 49 16,-75-49 0,298 74 15,-272-99-31,-1-1 15,-25-24-15,26-24 16,-1-51 0,0 1-16,0 24 15,-24 1 1,24-1-16,-25-24 16,-24-26-16,24-24 15,-74 50 1,0 0-16,0 24 15,-49-25-15,-26-49 16,-24 0-16,-75-49 16,1 49-16</inkml:trace>
  <inkml:trace contextRef="#ctx0" brushRef="#br0" timeOffset="3488.44">19224 10071 0,'0'0'0,"0"-25"47,-25 0-31,0-74 15,0 74-31,0 0 15,1 0-15,-26 1 16,-74-76 0,50 26-16,-323-50 31,248 124-15,25 25-16,-25-25 0,25 25 15,25-25 1,-25 0-1,-75 173 1,100-74-16,25-24 16,-75 198-1,99-149 1,25-25 0,25 174-16,0-100 0,25-49 15,25 0-15,24-24 0,1-51 16,24 26-16,25-26 15,25 1-15,74-50 16,-25-99 0,1 0-16,-1-1 15,1-98-15,-75 74 16,-25 0-16,-25-75 16,-49 26-16,-25 74 15,-25 24-15,-24 26 16,-26-26-16,-73 1 15,-76 49 1</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18:52.812"/>
    </inkml:context>
    <inkml:brush xml:id="br0">
      <inkml:brushProperty name="width" value="0.05292" units="cm"/>
      <inkml:brushProperty name="height" value="0.05292" units="cm"/>
      <inkml:brushProperty name="color" value="#FF0000"/>
    </inkml:brush>
  </inkml:definitions>
  <inkml:trace contextRef="#ctx0" brushRef="#br0">11633 7590 0,'0'0'0,"0"-25"94,-24-99-94,-1 0 31,0 100-31,0-26 0,-24 25 16,-1 0 0,-223-123-1,174 123 1,-25 25-16,0-25 15,-25 0 1,-25 0-16,-24 25 16,0-24-16,49 24 15,-546 198 17,422-49-17,124-100-15,25 26 16,0 74-16,25-25 15,25-50 1,24 0 0,1 1-16,-1 74 15,50 0-15,0-25 16,25-25-16,24-50 16,26 51-16,74 48 15,24 26 1,-24-25-16,50-25 15,-26-25-15,26-49 0,24 24 16,0-24-16,-24-1 16,24-73-1,0-51-15,0-24 16,-24 25-16,24-100 16,-25-25-16,1 26 15,-26-75 1,-49 74-1,0-99-15,-49 25 16,-26 99-16,-24 1 16,-50-76-16,-24 26 15,-50 49-15,-75 25 16,-74 50 0,-99 98-16,-645 76 0</inkml:trace>
  <inkml:trace contextRef="#ctx0" brushRef="#br0" timeOffset="23772.05">13444 11658 0,'0'0'0,"-25"0"110,1 0-95,-1 0 1,0 0-16,0 0 16,0 0-1,-24 0 1,24 0 0,0 0-1,0 0 1,0 0-16,1 0 0,-1 0 15,0 0 1,0 0-16,0 0 16,1 0-16,-1 0 15,0-25 1,-25 25-16,1-24 16,-26-1-1,26-25-15,-1 25 16,1 1-16,-1-26 15,0 0-15,1 26 16,-1-1-16,25 0 16,-24-25-1,-1 26-15,1 24 0,-1-25 16,0 0 0,25 0-16,-24 25 0,-1-25 15,-24 25-15,49-25 16,-25 25-16,-24-24 15,49-1 1,-49 25 0,-25-25-1,24 25-15,26 0 16,-1-25-16,-24 25 16,24 0-1,0 0-15,1 0 16,-1 0-16,0 0 15,1 0-15,24 0 16,-25 25-16,1-25 16,-1 25-16,25-25 15,-24 49-15,24-24 16,-25 0-16,1 25 31,24-25-31,-25 24 0,26-24 16,-1 0-16,0 0 15,25-1 1,-25 1-16,0 0 16,25 0-1,0 0 1,0-1-16,0 1 16,0 50-16,0-26 15,0 1 1,0 24-16,0-24 15,25-1-15,-25 1 16,25-25-16,-25 0 16,25-1-16,0 26 15,-1-25 1,1 0 0,0-25-1,0 24-15,24 1 16,1-25-16,-25 25 15,49-25-15,-24 25 16,-1-25 0,1 25-16,24 0 15,1-25-15,-1 24 16,26-24-16,-26 25 16,25-25-16,-24 0 15,24 0-15,-25 0 16,25 0-16,1 0 15,-1 0-15,0 0 16,0 0-16,-24 0 16,49 0-16,-50 0 15,1 0-15,24 0 16,-25 0-16,-24 0 16,-1-25-16,26 1 15,-26-26 1,1-25-16,0 26 15,-1-1 1,-24 25-16,0 1 16,-25-1-16,25-25 15,-25 25 1,25-24-16,-25-26 16,0 1-16,-25 24 15</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20:53.027"/>
    </inkml:context>
    <inkml:brush xml:id="br0">
      <inkml:brushProperty name="width" value="0.05292" units="cm"/>
      <inkml:brushProperty name="height" value="0.05292" units="cm"/>
      <inkml:brushProperty name="color" value="#FF0000"/>
    </inkml:brush>
  </inkml:definitions>
  <inkml:trace contextRef="#ctx0" brushRef="#br0">10889 5383 0,'0'0'63,"-25"-25"78,1 0-126,-1 25-15,25-25 16,-25 0-1,0 1 1,0 24 0,1-25-16,-1 25 15,-25-50 17,1 50-32,-175-25 31,200 25-31,-51 0 0,50 25 15,-24-25 1,-50 50 0,24-25-1,50-25-15,-24 24 16,24-24 0,0 25-1,0 0-15,-24-25 16,24 25-16,0-25 15,0 25-15,0-25 16,1 49-16,-1-24 16,-25 49-1,25 26-15,1-26 0,-1-24 16,25-1-16,-25-24 16,25 0-16,0 0 15,0 0 1,0-1-1,0 26-15,0-25 16,0 49-16,0-24 0,25-1 16,-25 1-16,25 24 15,-1-24 1,-24 0-16,25-1 16,25-24-16,-25 25 15,-1-1-15,26-24 31,-25 0-31,24 0 16,1-1-16,24 26 16,1-50-16,-25 25 15,24-25-15,0 25 16,26-25 0,-26 24-16,0 1 15,26-25-15,-26-25 0,0 1 16,1-1-16,-1-50 15,-24 26 1,-1-1-16,-24 25 16,0-24-16,0-50 15,0-25-15,-1 0 16,-24 49 0,0 1-1,0-25-15,-24-50 0,-1 0 16,0 50-16,0 24 15,-24 1-15,-1-1 16</inkml:trace>
  <inkml:trace contextRef="#ctx0" brushRef="#br0" timeOffset="33348.58">12675 8235 0,'0'0'0,"0"-25"62,0 1-46,-25-26 0,1 0-16,-1 26 15,0-26-15,0 0 16,0 25-16,-24 1 31,-1-1-31,1 0 16,-1-25-16,-24 26 15,-1-1-15,1 0 16,-1 0-16,1 25 16,-1-25-16,1 25 15,-25-24 1,24 24-16,1-25 0,0 0 15,-26 25 1,26 0-16,-25 0 0,24 0 16,-24 0-1,0 0-15,-25 25 16,49 0-16,1-1 16,-25 1-1,24 50-15,1-26 0,0 1 16,49-1-1,-25-24-15,1 0 16,-1 25-16,0 24 16,1 50-16,24-25 15,0-24 1,0-26-16,25 1 16,0 0-16,25 49 15,0 50-15,25-25 16,-1-25-16,1-25 15,-1 1 1,26-1-16,-1-24 16,25-1-16,25-24 0,50 25 15,0-1-15,24-24 16,1 0 0,24-25-16,-50-50 15,26 1-15,-1-50 16,-24 24-16,-25 26 31,0-1-31,-25 25 16,-50-24-16,0-1 15,1-49-15,-26-1 16,-49 26-16,-24-25 16,-100-75-16,-50-24 15,-49 24 1,-125 25-16,-98-49 0,-521-224 15</inkml:trace>
  <inkml:trace contextRef="#ctx0" brushRef="#br0" timeOffset="52762.68">19844 10294 0,'0'0'0,"-25"0"141,25-25-141,-25 25 16,0 0-1,1 0-15,-1 0 16,-25 0 15,25 0-31,1 0 16,-1 0-16,-25 0 0,0 0 15,1 0-15,-1 0 16,1 0-16,-26 0 16,1 0-1,-1 0-15,26 0 16,-50 0-1,24 25-15,-24-25 16,-25 0-16,50 0 16,-1 0-1,-49 0-15,50 0 16,-1 0-16,1 0 16,-1 0-16,1 0 15,24 0-15,1 0 16,-26 0-16,1 0 15,0 0-15,-1 0 16,1 0-16,-1 25 16,1-25-16,-25 0 15,24 0 1,-24 25 0,0-1-1,49-24-15,-24 25 0,-1 0 16,1 0-1,0 0-15,24-1 16,0 1-16,1 25 16,-26-25-16,26-1 15,-51 51 1,76-50 0,-26-1-16,25-24 15,0 25-15,-24-25 0,24 25 16,0 0-1,25 0-15,-25-25 16,1 24-16,-1 1 16,25 0-1,0 0 1,0 0 0,0 24-16,25 1 15,-25 24-15,24-24 16,1 0-1,0-26-15,0 26 16,24-25 0,1 0-16,0 24 15,24-24-15,-24 0 16,49 0-16,0-1 16,0 1-16,25-25 15,-24 25-15,-1 0 16,0-25-1,25 25-15,0-25 16,25 0 0,-25 0-16,0 0 15,0 0-15,0 0 16,0 0-16,0 0 16,0 0-16,-25 0 15,1 0-15,24 0 16,-25 0-1,25 0-15,25 0 16,-25 0-16,0 0 16,-25 0-16,25 0 0,-25 0 15,-24 0 1,-1 0-16,0 0 16,-24 0-16,0 0 15,-26 0-15,26 0 16,-25-25-16,0-25 15,24 1 1,-24-26 0,0 26-16,0 24 15,-1-25-15,-24 25 16,25 1-16,-25-26 16,25 0-1,0-49-15,-25 25 16,0-1-16,0 26 15,0-1-15,0 0 0,-25 1 16,0 24 0,0-25-16,1 26 15,-1-1-15,-25 0 16,1 0-16,-1-24 16,-24-1-16,-26-24 15,1-1-15,-25-49 16,25 50-16,0-1 15,-1 26-15,-24-1 16</inkml:trace>
  <inkml:trace contextRef="#ctx0" brushRef="#br0" timeOffset="113027.43">18256 13692 0,'0'0'16,"-25"0"15</inkml:trace>
  <inkml:trace contextRef="#ctx0" brushRef="#br0" timeOffset="114462.85">18132 13122 0,'0'0'0,"-25"0"171,1 0-155,-1 0 15,0 0-31,0 0 16,0 0 31,-99-50-16,100 0-31,-1 26 16,-25-26-1,25 0-15,-24 1 16,-1-1-16,1 1 0,24-1 16,-25 0-16,0 26 15,1-1-15,24 0 16,-25 0-16,1 0 15,24 25-15,-49-24 16,24-1 0,0 25-1,1-25-15,-1 25 16,1-25-16,-1 25 16,0-25-1,26 25-15,-26 0 16,0 0-16,1 0 15,24 0-15,-25 0 16,1 0-16,-1 0 0,25 0 16,-24 0-1,-1 0-15,0 0 16,26 0-16,-26 0 16,25 0-16,-24 0 15,-1 0-15,25 25 31,-24 0-31,-1 0 16,0 49-16,26-24 16,-26-1-16,0 1 15,26-25 1,-1 0-16,0 24 16,0-24-16,-24 0 15,-1 49-15,0 25 0,26 1 16,-26-26-1,25-24-15,0-1 16,1-24-16,24 25 16,-25 24-16,25-24 15,-25 24-15,25 25 16,0-24 0,0-1-16,0-24 15,0 24-15,0-49 0,0 25 16,0-26-16,25 1 15,-25 0 1,25 25-16,-1 24 16,1 25-1,0-24-15,25-1 16,-26 1-16,26-26 16,0 26-16,-1-51 15,-24 26 1,25 0-16,-1-26 15,26 1-15,-26 0 16,1 0-16,24 0 0,1-1 16,-1 1-1,0-25-15,26 25 16,-1-25-16,0 25 16,25 0-16,-25-1 15,1-24-15,-26 0 31,25 0-31,-24 0 16,24 0-16,0 0 16,0-24-16,1-26 15,-1-24-15,25-26 16,-75 51 0,26-1-16,-1 25 15,-49 1-15,25-26 0,-1-49 16,1-50-1,-25 50-15,-1 24 16,-24 1-16,0-75 16,-24-25-16,-1 50 15,-25-24-15,-24-100 16,-1 74-16,1 25 16,-25 50-16</inkml:trace>
  <inkml:trace contextRef="#ctx0" brushRef="#br0" timeOffset="131091.21">12973 14412 0,'0'0'0,"-25"0"172,50 0 15,0 0-187,-1 0 16,1 0-16,25 0 0,-1 0 15,26 0 1,-1 0 0,-24 0-16,49 0 15,-24 0-15,24 0 0,-25 0 16,1 0-16,24 24 15,-25 26-15,25-25 16,1 49-16,-1 1 16,0-26-1,-24 1-15,-1-1 16,0-24-16,-24 0 16</inkml:trace>
  <inkml:trace contextRef="#ctx0" brushRef="#br0" timeOffset="146386.97">19124 15056 0,'0'0'0</inkml:trace>
  <inkml:trace contextRef="#ctx0" brushRef="#br0" timeOffset="147659.72">18802 14337 0,'0'0'0,"-25"0"63,0 0-47,1 0-1,-1 0 1,0 0-1,25 25 1,-25 0-16,0 0 16,1-1 15,-1-24-31,0 0 16,0 0-1,0 0 1,50 0 203,0 0-204,0 0 1,0 0-1,-1 0-15,1 0 0,25 0 16,-1 0-16,1 0 16,0 0-1,-1 0 1,1 0-16,24 0 16,-24 0-1,-1 0-15,26 0 0,-1 0 16,1 0-16,-1 0 15,-24 0 1,24 0-16,25 0 0,-24 0 16,-1 0-16,-24 0 15,24 0 1,1 0-16,24 0 16,-25 0-16,25 0 15,1 0-15,-26 0 16,25 0-16,0 0 0,1 0 15,24 0 1,-25 0-16,0 25 16,0-25-16,1 25 15,-1-25-15,0 25 16,25-25-16,0 0 31,-25 0-31,25 0 16,100 0-1,-100 25-15,-25-25 16,0 24-16,-25 1 16,1-25-1,-1 25-15,1 25 16,-26-26-16,26 1 0,-50 0 16,24 0-1,1 0-15,-25-1 16,-1 1-16,1 0 15,25-25-15,-25 25 16,-1-25-16</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26:41.120"/>
    </inkml:context>
    <inkml:brush xml:id="br0">
      <inkml:brushProperty name="width" value="0.05292" units="cm"/>
      <inkml:brushProperty name="height" value="0.05292" units="cm"/>
      <inkml:brushProperty name="color" value="#FF0000"/>
    </inkml:brush>
  </inkml:definitions>
  <inkml:trace contextRef="#ctx0" brushRef="#br0">18653 3423 0,'0'0'0,"0"-25"78,0 0-62,-25-24-1,1 24 1,-1-25-16,-25 1 0,25 24 16,-24-25-16,-1 26 31,25-1-31,-49 0 15,49 0-15,-25 25 0,1-25 16,-1 25-16,1-24 16,-26-1-1,26 25-15,-1 25 16,-24-1 0,24 1-16,0 0 15,-24 49-15,-125 26 31,125-51-31,0 26 16,-26 49-16,26 0 16,24-50-16,1 25 15,-1 1-15,-24 48 16,49-24-16,0-24 16,25-26-1,0 0-15,0-24 16,0 0-1,0 24-15,50 25 16,-25 25-16,24-24 16,1-26-1,-1 0 1,1-24-16,0 0 0,24-1 16,-24 1-16,49-25 15,25-1-15,-25-24 16,25-24-16,25-26 15,-25 0-15,0-24 16,99-50 0,-99-50-16,-49 75 15,-1 25 1,1-125 0,-1 1-16,-49 99 15,-25-125-15,0 1 0,-25 49 16,-25 50-16,-24 0 15,0 0-15,-51 25 16,26 0-16,-50 49 16</inkml:trace>
  <inkml:trace contextRef="#ctx0" brushRef="#br0" timeOffset="5534.2">19199 4887 0,'0'0'0,"25"24"328,-1 1-312,1 0 0,0-25-16,25 25 15,-26-25-15,1 0 16,25 0-16,-1 0 0,1 0 15,25 0 1,-26 0-16,26 0 16,-1 0-16,0 0 15,-24 0-15,24 0 16,26-25 0,123 0-1,-99 25 1,0-25-16,25 25 15,0-24-15,-25 24 16,49 0-16,-24 0 16,0-25-1,24 25-15,-24 0 16,75 0-16,-51 0 0,-24 0 16</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28:40.811"/>
    </inkml:context>
    <inkml:brush xml:id="br0">
      <inkml:brushProperty name="width" value="0.05292" units="cm"/>
      <inkml:brushProperty name="height" value="0.05292" units="cm"/>
      <inkml:brushProperty name="color" value="#FF0000"/>
    </inkml:brush>
  </inkml:definitions>
  <inkml:trace contextRef="#ctx0" brushRef="#br0">7962 6871 0,'0'0'0,"-25"-25"78,1 25-78,24-25 16,-75-124 15,26 75-15,-1 49-16,25 0 0,-24-24 0,-1 24 15,0 0 1,1 0-16,-1 1 15,1-1-15,-26 25 16,1-25 0,-1 25-16,26-25 0,-26 0 15,1 1 1,-25-1-16,24 0 16,-24 0-16,-25 0 15,0-24 1,-99-26-1,99 51 1,-99-26 0,98 0-16,1 50 15,25-24-15,0 24 16,0-25-16,-50 0 16,25 25-1,-25-25-15,25 25 16,0 0-16,0 0 0,25 0 15,-25 0-15,25 0 16,-1 0 0,1 0-16,-25 25 15,25 0-15,-25 0 16,0-1-16,25 26 16,-25-25-1,0 0 1,24-1-16,1 1 15,0 0-15,0-25 16,0 25-16,-1-25 16,-24 25-16,25-1 15,0-24 1,0 25-16,-1 0 0,1 25 16,0-1-16,0 26 15,-25-1-15,49-24 16,1-1-16,-1 1 15,1-25 1,49-1-16,-24 1 16,-1 0-16,0-25 0,26 25 15,-26 0-15,25 24 16,-24 1 0,-1 0-16,25 24 15,0 0-15,1-24 16,24 0-16,0-26 31,0 1-31,0 0 16,0 25-16,0-26 15,0 26-15,0 24 16,0 1-16,24-1 16,-24-24-16,50-1 15,-25 26 1,0-50-16,-1 24 0,1 1 15,25-1-15,-1-24 16,1 25 0,24 0-16,1-1 15,49 26-15,-25-1 16,0 0-16,1 1 31,-1-1-31,0 1 0,0-26 16,0 1-16,-24-1 15,24-24-15,0 0 16,25 0-16,-24 0 16,24 49-16,0-24 15,0 49 1,0 0-16,0-24 16,-25-1-16,0-49 15,0 24-15,1 1 16,24 0-1,0-1-15,49 26 16,-49 24-16,25 0 16,-25 0-16,-25-24 0,0-26 15,1 1 1,24 0-16,-25-26 31,25 1-31,0 25 16,-25-25-16,25-1 0,0 1 0,0-25 31,-24 25-31,-1-25 16,0 25-16,-25-25 15,1 0-15,24 0 16,0 0-16,0 0 16,1 0-1,-1 0-15,0 0 16,0 0-16,1 0 0,-1 0 15,0-25-15,0 0 16,0-99 0,25 50-16,0-1 15,-24 26-15,24-1 16,0-49-16,25-50 16,-50 25-1,25 25 1,-50 24-16,1 26 15,-1-26-15,0-49 16,1 0-16,-50 0 16,-1 50-16,1-1 15,0-73 1,-25-26-16,0 50 0,0 25 16,-25-25-16,0-124 15,1 74-15,-1 75 16,-25 0-1,1-50-15,-1-50 16,-24 51-16,24 23 31,-24 51-31,-1 0 16,-24-26-16,0 1 16,-25 0-16,-25 25 15</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8:34:13.650"/>
    </inkml:context>
    <inkml:brush xml:id="br0">
      <inkml:brushProperty name="width" value="0.05292" units="cm"/>
      <inkml:brushProperty name="height" value="0.05292" units="cm"/>
      <inkml:brushProperty name="color" value="#FF0000"/>
    </inkml:brush>
  </inkml:definitions>
  <inkml:trace contextRef="#ctx0" brushRef="#br0">20017 3497 0,'0'0'0,"-24"0"172,-1 0-157,0 0 1,0 0 0,0 0-1,1-24 1,-1 24 0,25-25-16,-25 0 0,0 25 15,0-25-15,1 25 16,-1-25-16,-25 25 15,25-24 1,1-1-16,-1 25 16,-25 0-16,0 0 15,26 25 1,-26-1-16,0-24 16,26 25-1,-100-25 16,99 0-31,0 0 0,-25 0 16,26 0-16,-1 0 16,-25 0-16,25 0 15,1 0-15,-26 25 16,25 0-16,-24 24 16,24 1-16,-25 24 15,1-24 1,24 25-16,0-51 15,0 1 1,0 25-16,25-25 16,-24-1-16,-1 1 15,25 25 1,0-1-16,-25 26 16,25-1-16,0 25 15,0-49-15,0 24 16,0-49-1,0 25-15,0-25 16,0-1-16,0 1 16,0 0-16,25 0 15,-25 0-15,25-1 16,-1 1-16,-24 0 16,25 0-16,0 24 0,25 1 15,-26 0 1,51 24-16,-26-24 15,1-25 1,-25-1-16,24 1 16,1 0-16,0-25 15,-26 25 1,51-25 0,-26 0-16,26-25 15,-1 25-15,1-25 16,24-24-16,-25 24 15,1 25-15,-1-25 16,-24 25-16,-1-25 16,1 0-16,99-124 15,-75 75 1,-49 0-16,0 24 16,24 0-16,-24 1 15,0-75 1,0 0-16,-25 0 15,0 49 1,0-24-16,-50-50 16,25 25-16,-49-25 15,0 25-15,-26 25 16,26 25-16,-50 24 16,25 25-1</inkml:trace>
  <inkml:trace contextRef="#ctx0" brushRef="#br0" timeOffset="1165.97">20985 1786 0,'0'0'0,"-25"0"78,0-25-78,0 25 16,1 25-1,-26 0 1,0 0-16,26-1 16,-1 1-16,0 0 15,-25 0-15,25 0 16,25-1 15,-24-24-31,24 25 16,0 0-1,0 0 1,24 0 0,1-1-1,25 26 1,-25-25-16,0 0 0,-1 24 15,1 1-15,-25-1 16,0 1 15,-49 0-31,24-26 0,-25 51 16,0-50-16,26 24 31,-1-24-31,0-25 16,0 25-16,-24-25 15,24 0 1</inkml:trace>
  <inkml:trace contextRef="#ctx0" brushRef="#br0" timeOffset="1868.76">20836 2580 0,'0'0'0,"25"24"31,0-24-15,-1 0-1,1 0 1,25-24-16,-25-1 16,24 0-16,1-25 15,-1 1-15,1 24 16,0 0 0,-26 0-1,26 1-15,-25-1 16,0 0-1,-25 0 1,-25 25 15,0 0-15,-25 0-16,26 25 0,-26 49 16,25-49-1,0 25-15,-24-1 16,49 1-16,-25-25 15,25 0-15,0-1 16,0 1-16,25-25 31,-25 25-31,49-25 16,-24 25-16,25-25 16,-1 0-16,1 0 15,0 0-15,-1 0 16</inkml:trace>
  <inkml:trace contextRef="#ctx0" brushRef="#br0" timeOffset="2508.86">21580 2208 0,'0'0'0,"25"0"47,0 0-31,-1 0-1,1 0-15,0 0 16,25-25-16,-1 25 15,-24-25-15,25 0 16,-25 0 0,-1 1-1,1-1 1,-50 25 31,25 25-47,-24 24 15,-1 26-15,0-26 16,0 1-16,25-1 0,0-24 16,0 0-1,0 0-15,0 0 16,25-1 15,0-24-31,-25 25 16,25 0-16,-1-25 15</inkml:trace>
  <inkml:trace contextRef="#ctx0" brushRef="#br0" timeOffset="3142.1">22820 2158 0,'0'0'0,"-24"0"47,-1 0-47,0 0 16,0 0-1,0 0-15,0 0 31,-24 0-31,24 25 16,-49 49-16,24-24 0,25-1 0,0 1 31,1-25-31,-1 0 16,25-1-16,0 1 16,25-50-1,-1 1 1,1-1-1,25-74-15,49-75 16,-49 25-16,-1 0 0,26-99 16,-26 75-16,-24 73 15,0-24 1,0 25-16,-25 25 16,25 24-16,-25 25 15,0 1-15,0-1 31,0 50-15,0-1 0,0 26-16,0 0 15,0 98-15,0 1 16,0-25-16,0 0 16,0 25-1,0 25-15,24-25 0,1-50 16,-25-25-16,0-24 15</inkml:trace>
  <inkml:trace contextRef="#ctx0" brushRef="#br0" timeOffset="3675.25">22944 2133 0,'0'0'0,"25"0"63,0 0-48,0 0 1,0-25 0,-1 1-16,1-26 31,25-24-31,-25 24 16,-25 0-16,24 1 15,-24 24-15,0 0 0,0 0 16,-24 50 15,24 0-15,-25 0-16,25 0 0,-25 24 15,0-24-15,25 49 16,0-24-16,0 0 16,0 24-16,25-49 15,0 0-15,-25-1 16,25 1-16,-1-25 31,1 0-15,0-25-16</inkml:trace>
  <inkml:trace contextRef="#ctx0" brushRef="#br0" timeOffset="4214.31">23763 1439 0,'0'0'0,"0"24"62,0 51-62,-25-26 16,25 1-16,-25 0 0,25-1 16,0-24-16,0 0 15,0 0 1,0 0-16,0-1 0,0 1 16,-25 0-1,25-50 16,0-24-15,0 24-16,25-25 16,0 25-1,25 1 1,24-1 0</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2T19:01:15.806"/>
    </inkml:context>
    <inkml:brush xml:id="br0">
      <inkml:brushProperty name="width" value="0.05292" units="cm"/>
      <inkml:brushProperty name="height" value="0.05292" units="cm"/>
      <inkml:brushProperty name="color" value="#FF0000"/>
    </inkml:brush>
  </inkml:definitions>
  <inkml:trace contextRef="#ctx0" brushRef="#br0">15503 5730 0,'0'0'62</inkml:trace>
  <inkml:trace contextRef="#ctx0" brushRef="#br0" timeOffset="1502.38">15404 5531 0,'0'0'0,"-25"0"125,0 0-109,0 0-16,0 0 16,25 25 31,0 0-47,0 0 15,0 0 1,0-1-16,-24 26 15,24 0-15,0-1 16,0-24-16,0 0 16,0 25-1,-25-1 1,0 1-16,25 24 16,0-24-16,0-1 15,0-24-15,0 0 16,0 25-16,0-26 15,0 1 1,0 0-16,0 0 16,25-25 93,0 0-109,-25-25 16,24 25-16,1-25 15,25 0 1,-25 25-16,0 0 16,-1 0-1,1 0-15,0 0 16,0 0-1,0 0-15,-1 0 16,1 0 15,0 0-15,0-24 140,-25-1-156,25 0 16,-25 0-1,24 0-15,1-24 16,-25 24-16,25 0 0,-25 0 16,25 1-16,-25-1 15,25 0 1,-1-25-16,1 26 16,-25-1-1,0 0 1,0 0 15,25 25-31,-25-25 16,25 25-1,0-25 1,-25 1-16,24 24 16,1-25-1,0 0-15,0 0 16,-25 0 15,-25 25 78,25-24-109,-25 24 16,0 0-16,1 0 31,24-25-15,-25 25-16,0-25 16,0 25-16,0 0 15,-49 0-15,24 0 16,-24 25-16,0 24 15,-50 26 1,49-1-16</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3T19:11:52.090"/>
    </inkml:context>
    <inkml:brush xml:id="br0">
      <inkml:brushProperty name="width" value="0.05292" units="cm"/>
      <inkml:brushProperty name="height" value="0.05292" units="cm"/>
      <inkml:brushProperty name="color" value="#FF0000"/>
    </inkml:brush>
  </inkml:definitions>
  <inkml:trace contextRef="#ctx0" brushRef="#br0">1191 9624 0,'0'0'0,"0"25"235,0 49-220,0-24-15,0 24 16,0-24-16,0-25 16,0 49-16,0 1 15,0 148 1,0-124 0,0-49-16,0-1 0,0 26 15,0-26-15,0 75 16,0-24-1,0 24-15,0 124 32,0-223-32,0-1 15,0 26-15,0-25 16,0 0 15,0-1-31,0 1 16,0 0-1,0 0-15,0 0 16,0-1 0,0 1-16,0 25 15,0-25 1,0-1-16,24 26 31,-24-25-31,0 0 16,0-1-16,0 1 15,0 0-15,0 0 16,0 0 0,0-1 15,25 1 47,0 0-62,0 0-16,0-25 15,-25 25 1,24-25 0,1 24-16,0-24 0,0 25 15,24 0-15,-24 0 16,25 0-1,-25-25-15,24 49 16,1-49-16,-25 25 16,24-25-16,26 25 15,-26-25-15,1 25 16,0 0-16,24-25 16,-24 24-16,-1-24 15,26 0-15,-1 0 16,0 0-16,-24 0 15,49 25 1,-24-25 0,24 0-16,-25 0 15,26 0-15,-1 0 16,0 0-16,0 0 16,-24 0-16,24 0 15,0 0 1,-25 0-16,50 0 15,-24 0-15,24 0 0,0 0 16,0 0 0,0 0-16,0-25 15,0 25-15,0 0 16,0 0-16,-25-24 16,0 24-16,1-25 31,48 25-31,-48 0 15,24 0 1,-25 0-16,50-25 0,-50 25 16,25 0-16,-25 0 15,0 0 1,1 0-16,-1 0 16,0 0-16,25 0 0,124 0 15,-149 25 1,25-25-1,0 0-15,-24 0 16,-1 0-16,0 25 16,0-25-16,0 0 31,1 0-31,24 0 16,-25 0-16,25 24 15,0-24-15,-25 0 0,25 0 16,0 0-16,0 0 15,-25 0-15,1 0 16,-1 0 0,0 0-16,25 0 15,0 0 1,0 0-16,0 0 16,0 0-16,-25 0 0,50 0 15,-50 25-15,1-25 16,-1 0-16,0 0 15,25 0 1,-25 0-16,1 0 16,-1 0-16,0 0 15,0 0-15,-24 0 16,24 0-16,-25 0 16,1 0-1,-26 0 1,1 0-1,0 0-15,-1 0 16,1 0-16,-1 0 0,-24 0 16,0 0-1,0 0-15,0 0 16,-1 0-16,1 0 16,0 0-16,0 0 31,0 0-16,-1 0-15,1 0 16,-25-25 0,25 1-16,-25-51 31,25 1-31,0 49 16,-25-25-16,24 1 15,-24-51-15,25-48 16,0 24-16,-25 24 15,25 26 1,-25 0-16,0-50 16,25-1-16,-25 1 0,24 25 15,1 50-15,-25-26 16,25 26 0,-25-51-16,25-24 15,-25-24-15,25 24 16,-1 49-16,-24 26 15,0-1-15,25 25 16,-25 0-16,0-24 16,0 24-16,0 0 15,0 0 1,0 0 0,0 1 15,0-1-16,0 0 79,-25 25-78,25-25-16,-49 25 15,24-25-15,-25 25 16,1-24-16,-26-1 16,-24 25-16,0-25 31,-50 25-31,25 0 16,0 0-16,0 0 15,0 0-15,0 0 0,-25 0 16,0 0-16,25 0 15,-24 0-15,-1 0 16,0 0 0,0 0-16,25-25 15,-25 25 1,-24 0-16,24 0 16,0 0-16,-25 0 15,25 0-15,1-25 16,-1 1-16,25-1 15,-50 25-15,1-25 16,-26-25-16,25 26 16,1-1-16,-1 0 15,25 25-15,-24-25 16,-1 25-16,-24 0 16,-26 25-1,26 0 1,0 0-16,49-1 15,-50 1-15,26 0 16,-26-25 0,1 25-16,24-25 15,0 25-15,26-25 16,-26 0-16,25 0 16,-24 0-16,-1 0 0,0 0 15,1 0 1,-26 0-16,26 0 15,24 49-15,0-24 16,-25 0-16,-24 24 16,-1-24-16,26 0 31,24 0-31,-25-25 16,50 0-16,-25 0 15,25-25-15,-24 25 16,48-25-1,1 25-15,0 0 16,-50 25-16,-496 74 16</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5T18:32:40.509"/>
    </inkml:context>
    <inkml:brush xml:id="br0">
      <inkml:brushProperty name="width" value="0.05292" units="cm"/>
      <inkml:brushProperty name="height" value="0.05292" units="cm"/>
      <inkml:brushProperty name="color" value="#FF0000"/>
    </inkml:brush>
  </inkml:definitions>
  <inkml:trace contextRef="#ctx0" brushRef="#br0">6028 15032 0,'0'0'0,"0"-25"63,-149-223-1,99 198-62,-24 25 0,24 1 16,-24-26-1,-1 25-15,-24-49 16,-174-25 0,100 24-1,24 25-15,0-24 0,0 24 16,25 1-16,-25 24 15,25 0-15,25 25 16,-50 50-16,-173 24 31,173-49-31,0 0 16,25 74 0,-25 50-1,-74 49 1,99 1-16,25-26 0,24-49 15,26-24 1,-1 98 0,25-24-16,100 198 15,-26-124-15,26-99 16,24-25 0,25-25-16,25 25 15,24-25-15,26 50 16,-1-25-16,50 25 15,0-50-15,0 0 32,-24-49-32,24-50 15,0-25-15,49-74 16,-49 24-16,-24 51 16,-51-51-16,51-74 15,-76 1-15,1 48 0,-50 1 16,25-99-1,-49 49-15,-26 50 16,-49-50 0,0-74-16,-49 74 15,-1-50-15,-99-98 16,-24 98-16,-1 26 16,-49 49-16,-50 0 15,-545-323-15</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5T18:35:35.361"/>
    </inkml:context>
    <inkml:brush xml:id="br0">
      <inkml:brushProperty name="width" value="0.05292" units="cm"/>
      <inkml:brushProperty name="height" value="0.05292" units="cm"/>
      <inkml:brushProperty name="color" value="#FF0000"/>
    </inkml:brush>
  </inkml:definitions>
  <inkml:trace contextRef="#ctx0" brushRef="#br0">9252 8930 0,'0'0'0,"-25"0"265,25-25-249,-24 25-16,-1-25 15,0 0 1,25 0 0,-25 25-1,0-24-15,1-1 16,-1 0 0,0 0-16,0 0 0,0-24 0,-49-1 31,49 50-31,0-25 15,0 1-15,1 24 16,-1-25-16,-25 25 16,25-25-1,1 25 1,-1-25-16,0 0 16,0 25-1,-49 0-15,49 0 16,0 0-16,0 0 15,1 0 1,-1 0-16,-25 0 0,25 25 16,-24 0-16,24 0 15,-25 0-15,26-1 16,-1 1 0,0 0-16,-25 0 15,26 0-15,-26-1 16,25 1-16,0-25 31,0 25-31,1 0 16,-1-25-16,25 25 15,-25-25-15,25 24 0,-25-24 0,0 0 16,1 0 15,24 25-15,0 0-16,0 0 15,0 0-15,0 24 16,0-24-16,0 50 16,24-26-1,-24 1-15,25-25 16,0 24-16,-25-24 0,25 0 16,0 0-1,-1-1-15,1 1 16,0 0-16,25-25 15,-1 25-15,1 0 16,0-1-16,-1 1 31,1 25-31,24-25 16,-24 24-16,-1 1 16,26-1-16,-26-24 15,1 0-15,0-25 16,-26 25-16,26-25 15,0-25 1,-26 25-16,26-25 0,0 25 16,-1-25-16,-24 1 15,50-51-15,-26-24 16,1 25 0,-25-1-16,-1 26 15,-24-75-15,25-50 16,-25 50-1,-25 25-15,-49-1 16,0 26 0,-26-25-16,-73 24 15,-1-24-15</inkml:trace>
  <inkml:trace contextRef="#ctx0" brushRef="#br0" timeOffset="30717.04">11212 8235 0,'0'0'0,"-25"25"157,0 49-142,25 1-15,0-26 0,0 1 16,0-25-16,0 0 16,0 24-16,0-24 15,0 0 1,0 0-1,0-1 1,0 1 0,0 0-1,0 0-15,0 0 16,-25-25 0,0 0-1,1 0 32,-1 0-47,0 0 16,0-25-16,-24-25 15,24 1-15,-25-1 16,25 25 0,-24-24-16,24 24 15,0 0-15,0 0 0,1 0 16,-1 1-1</inkml:trace>
  <inkml:trace contextRef="#ctx0" brushRef="#br0" timeOffset="31272.44">11088 8930 0,'0'0'0,"24"0"171,1-25-171,50-25 16,-26-24-16,100-75 31,-25 50-15,-74 74 0</inkml:trace>
  <inkml:trace contextRef="#ctx0" brushRef="#br0" timeOffset="33806.46">11857 7268 0,'0'0'0,"-25"0"94,0 0-78,0 25-16,-24-25 15,-1 24 1,0 1-16,-74 50 31,75-75-31,24 24 16,0-24-16,-24 25 15,49 0-15,-25-25 16,0 0 0,50 0 46,0 0-46,24 0-1,-24 0-15,49 0 16,1-50-16,-26-24 16,26 0-16,-1 24 15,-49 25 1,25 0-16,-26-24 15,1 24 1,-25 0 0,-25 0-1,1 50 1,-26 0-16,0 0 16,-24 24-16,0-24 15,24 0 1,0 0-16</inkml:trace>
  <inkml:trace contextRef="#ctx0" brushRef="#br0" timeOffset="35385.65">12725 6201 0,'0'0'16,"-25"0"78,0 25-94,0 0 31,1 24-15,-1 26-16,0-26 0,-25 1 15,50-25-15,-24 74 16,-1 50-16,-25-25 15,50-25 1,-25-24 0,25-1-16,-24-49 0,24 24 0,0-24 15,0 0 1,0 25-16,0-26 31,0 1-31,0-50 47,0 1-47,24-26 16,-24 25-16,25 0 0,-25 1 15,25-1 1,0 25-16,-25-25 16,25 0-1,-1 0-15,1 25 16,0 0-1,0 0 1,-25 50 0,0-25-1,0 0 1,0-1-16,0 1 0,0 0 16,-25 25-1,25-26 1,-50 1-16,26-25 15,-1 25-15,0 0 16,0-25-16,25 25 16,-25-25-1,25 24-15</inkml:trace>
  <inkml:trace contextRef="#ctx0" brushRef="#br0" timeOffset="35886.91">13097 6871 0,'0'0'16,"0"25"15,0 24-31,0 26 16,0-26-16,0 1 16,0 0-1,0-26-15,-25 26 16,25-25-1,-25 0-15,0-1 16,-24 1-16,24 25 16,-25-50-16,1 25 15,-1-25-15,25 0 16</inkml:trace>
  <inkml:trace contextRef="#ctx0" brushRef="#br0" timeOffset="36134.51">13072 6201 0,'0'0'0,"0"25"16,50 49 15,-26-24-31,-24 0 16,25-1-16,0-24 15,-25 0 1,25 24-16</inkml:trace>
  <inkml:trace contextRef="#ctx0" brushRef="#br0" timeOffset="36905.15">13568 6871 0,'0'0'0,"25"0"62,0 0-46,0 0 0,-1 0-16,1 0 15,-50 0 48,1 0-32,-1 0-31,25 25 16,-25 0-1,0 24-15,-24 26 16,49-1-16,-25-49 15,25 24-15,0-24 16,0 0 0,0 0-16,0 0 15,25-1-15,-1 1 16,1-25-16</inkml:trace>
  <inkml:trace contextRef="#ctx0" brushRef="#br0" timeOffset="37406.61">14511 6474 0,'0'0'0,"0"25"47,-25 0-47,-25-1 16,1 1-1,-1 0-15,0 25 32,-74 49-17,75 0-15,-1-24 0,50 24 16,0-50-16,0 1 15,0 0 1,25-1-16,0-24 16,0 0-16,24 0 15,1-1-15,-1-24 16,-24 0-16,50-24 16,-26-1-16</inkml:trace>
  <inkml:trace contextRef="#ctx0" brushRef="#br0" timeOffset="37838.53">15404 5631 0,'0'0'0,"0"24"31,-25 26-15,25 0 0,-25-1-16,0-24 15,0 50-15,1 73 16,-26 1-1,25-50-15,25 1 16,-25 48-16,25-24 16,25-24-1,0-1-15,25-25 16,-1-24-16,1-25 16,0 0-16,24-25 15,-24-25-15,-1 25 16,1-25-16,-1 0 15,1 25-15,-25-25 16</inkml:trace>
  <inkml:trace contextRef="#ctx0" brushRef="#br0" timeOffset="38092.68">14833 6201 0,'0'0'0,"25"0"15,0 0-15,49-25 0,75 1 0,25-26 16,-25 25-16,-1-49 15,1 49 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5T19:24:12.906"/>
    </inkml:context>
    <inkml:brush xml:id="br0">
      <inkml:brushProperty name="width" value="0.05292" units="cm"/>
      <inkml:brushProperty name="height" value="0.05292" units="cm"/>
      <inkml:brushProperty name="color" value="#FF0000"/>
    </inkml:brush>
  </inkml:definitions>
  <inkml:trace contextRef="#ctx0" brushRef="#br0">10666 11658 0,'0'0'15,"-25"0"110,0 0-125,1 0 16,-1 0 0,0 0 15,-25 0-16,1 0 1,24 0-16,0 0 16,0-25-16,-24 25 15,-1-24-15,1-1 16,-1 0 0,-24 0-1,24 0-15,-25 1 16,26-26-16,-26 25 15,1-24-15,0 24 16,-1 0 0,1 0-16,-1 0 15,-98-24 1,74-1-16,-1 25 16,1 25-16,0-25 15,-25 25-15,25-24 16,-1-1-16,1 25 15,0-25-15,-25 25 16,25-25-16,0 0 16,-1 25-1,-24 0-15,0 0 0,25 0 16,0 0-16,-25-24 16,25 24-16,-1-25 15,1 25 1,25-25-16,-25 0 15,-1 25-15,1-25 16,0 25 0,0-24-16,-1-1 15,-24 0 1,25 0-16,0 0 16,0-24-16,0 24 15,-1 0-15,1 0 16,25 1-1,-1-1-15,-24 25 0,25-25 16,-1 25-16,-24 0 16,25 25-16,-26-25 15,26 25 1,0 24-16,-51 1 16,26-1-16,0-24 15,25 0 1,-1-25-16,1 25 15,-1 0 1,1-25-16,0 24 16,24-24-16,-24 25 15,-26-25-15,26 25 16,-25 0-16,-1 0 16,1 24-16,0 1 15,0-1-15,0 1 16,-1 0-16,1-1 15,25 26 1,-1-50-16,-73 49 16,73-49 15,1 0-31,-1-1 0,1-24 16,-1 25-1,-49 0-15,100 0 0,-1-25 16,-25 25-16,25-25 15,1 24-15,-1-24 16,0 50 0,0-25-16,0 0 15,1 24 1,24 26-16,-25-51 16,25 26-1,0-25-15,0 0 16,25-1-16,-25 26 15,24-50-15,1 25 0,0 0 16,25-1 0,-26 1-16,26-25 15,0 25-15,24-25 0,0 25 16,26-25 0,-1 25-16,0 0 31,0-25-31,25 24 15,0-24-15,0 25 16,-24-25-16,24 0 0,0 0 16,24 0-16,-23 0 15,23 25-15,1-25 16,0 0 0,0 0-16,0 0 15,-1 0-15,-24-25 16,25 0-16,0 1 15,0-26-15,25 25 16,-1 0 0,-24 0-16,25-24 15,-50 24 1,25-25-16,-25 26 16,24-1-16,1 0 15,0 0 1,0 25-16,-25 0 15,25 0-15,-25 0 16,-25 0-16,50 0 16,-50 25-16,25 0 15,0-25-15,0 25 16,25-1-16,-50 26 16,25-25-16,0 0 15,0-1-15,-25 1 16,1 0-1,-1 0-15,0-25 0,0 25 16,25 0-16,-24-25 16,24 24-16,-25-24 15,25 25 1,-25-25-16,0 0 16,0 0-16,1 0 31,-26 0-31,-24 0 15,-1 0-15,26 0 16,-50 0-16,24 0 16,-24 0-16,0 0 15,0 0-15,-1-25 16,1-24-16,-25-26 16,25 26-16,-25 24 15,0-50-15,0 1 16,0-25-16,-25 0 15,0-1-15,-24 26 16</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9T23:28:18.976"/>
    </inkml:context>
    <inkml:brush xml:id="br0">
      <inkml:brushProperty name="width" value="0.05292" units="cm"/>
      <inkml:brushProperty name="height" value="0.05292" units="cm"/>
      <inkml:brushProperty name="color" value="#FF0000"/>
    </inkml:brush>
  </inkml:definitions>
  <inkml:trace contextRef="#ctx0" brushRef="#br0">11311 10864 0,'0'0'0,"0"-24"47,-25 24-31,0-50-16,-173-198 94,173 223-94,-25 25 0,26-25 15,-26 25 1,-49 0 0,-348 422 30,398-298-46,-1-25 16,50-49-16,0 0 16,0 24-1,50 50 1,49 149 0,-25-174-16,-24-25 15,24 1-15,1-26 16,24 1-16,0 0 15,25-1 1,-25-24-16,447-223 63,-471 24-63,-26 25 15,-24 50-15,0-25 16,-50-25-16,0 0 15,-49 0-15,-50 50 0</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9T23:54:21.201"/>
    </inkml:context>
    <inkml:brush xml:id="br0">
      <inkml:brushProperty name="width" value="0.05292" units="cm"/>
      <inkml:brushProperty name="height" value="0.05292" units="cm"/>
      <inkml:brushProperty name="color" value="#FF0000"/>
    </inkml:brush>
  </inkml:definitions>
  <inkml:trace contextRef="#ctx0" brushRef="#br0">17537 13072 0,'0'0'0,"-25"0"109,0 0-93,-24 0 0,-1 0-16,-49 0 15,0 0-15,-25 0 16,-124 0 0,99 0-1,0 0-15,0 0 16,-25 0-1,1 0-15,-1 0 0,-24 0 16,24 0-16,0 0 16,-24-25-16,24 25 15,-24-25-15,-25 1 16,49-1-16,0-25 16,-24-24-1,0-1 1,-1 1-16,1 0 15,-26-1-15,26 50 16,24-24 0,-24 24-16,-25 0 15,24 25-15,1-25 16,-50 1-16,49 24 16,-24-25-16,0 25 0,0 0 15,-25 0 1,0 0-16,49 0 15,-49 0-15,50 0 16,-26 0-16,1 0 16,-25 0-16,50 0 15,-1 0-15,1 0 16,-25 0-16,-1 0 16,1 0-16,25 0 15,-1 0-15,-24 0 16,25 0-1,-26 0-15,1 0 16,0 0 0,0 0-16,24 0 15,1 0-15,-26 0 16,26 25 0,-50-1-16,49 1 15,1 25-15,24-1 16,1 1-16,-26 24 15,1 1-15,24-1 16,25-49-16,25 0 16,-24 24-16,48-24 15,1-25-15,0 25 16,25-25-16,-1 25 16,1 0-1,24-25 1,-24 24-16,24-24 15,0 25-15,26 0 16,-26 0-16,0 0 16,1 24-1,24-24-15,-25 0 16,50 25-16,-24-26 16,24 1-16,-25 0 15,25 0-15,25 0 16,-1-1-1,1 1 1,0 0-16,25 0 16,-1 0-16,26 24 15,-1 1-15,25-1 32,1 26-32,24-26 0,0 1 15,0 24-15,0-24 16,0 0-16,0-1 15,-25-24-15,50 0 16,24 24 0,-24 1-16,0-50 15,0 25 1,0-25-16,-1 25 16,1-25-16,0-25 15,50 25-15,-1 0 16,0-25-16,-24 25 15,25-25-15,-26 0 16,-24 1-16,49-1 16,-24 25-16,24-25 15,1 25-15,-25 0 16,-26 25-16,1-25 16,25 25-1,-1-25 1,26 24-16,-1 26 15,1-50-15,-1 25 16,-24 24 0,24-49-16,1 25 0,-1-25 15,1 25-15,24-25 16,-25 25 0,1-25-16,24 0 15,50 0-15,-25 0 16,0 0-16,-25 0 15,50 0-15,-25 0 16,25 0-16,-25 0 16,0 0-1,25 0 1,-25 0-16,25 0 16,-25 0-16,25 0 15,-50 0-15,25 0 16,25 0-1,-25 0-15,0 0 16,-25 0-16,-24-25 16,49 0-16,-25-49 0,0-25 15,-24-1 1,-1 26-16,-24 24 16,-1 1-16,1-1 15,-1-74-15,26 25 16,-50 0-16,-25 24 15,0 26-15,-50-1 16,25 1-16,-49-1 16,24 0-16,-49-24 15,0-50-15,-50 49 16,0 1 0,-24 24-16,-26 1 15,-49-26 1,-74 26-16,-25-1 15</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19T23:59:01.059"/>
    </inkml:context>
    <inkml:brush xml:id="br0">
      <inkml:brushProperty name="width" value="0.05292" units="cm"/>
      <inkml:brushProperty name="height" value="0.05292" units="cm"/>
      <inkml:brushProperty name="color" value="#FF0000"/>
    </inkml:brush>
  </inkml:definitions>
  <inkml:trace contextRef="#ctx0" brushRef="#br0">7615 9674 0,'0'0'15,"-25"0"48,0 0-47,1 0-1,-1 0-15,-50 0 16,-98 0-1,123 0 1,1 0-16,-26 0 16,1 0-16,-1 0 15,26 0-15,-51-25 32,26 25-32,0 0 15,24 0-15,-24 0 16,-1 0-16,1-25 15,-1 25-15,1-49 16,0 24 0,-26 25-16,26-25 15,-25 25-15,24 0 0,-24 0 16,25 0 0,-26-25-16,26 0 15,0 25-15,-1-24 16,-24-26-1,25 25-15,-26 0 0,1 1 32,0-1-32,0 25 15,24-25-15,-24 25 16,25 0-16,-1 0 16,1 0-16,-1 0 15,1 0 1,0 0-16,24 0 15,-24 0-15,24 0 0,-49 0 16,24 0 0,-24 0-16,25 0 15,-26 0-15,26 25 16,0-25 0,-26 49-16,26-24 0,-25 0 15,24 0 1,1 0-1,0-1-15,24-24 16,-24 25-16,-1 0 16,1 0-16,24 0 15,0 24-15,-24 1 16,0 24 0,24 1-16,0-26 0,1 1 15,24-25-15,0 24 16,25-24-16,-25-25 15,25 25-15,0 0 32,0 0-32,0-1 15,0 1-15,25 25 32,-25 24-32,50-24 15,-25 24-15,-1 1 0,1-26 16,0 1-1,0-25-15,24 24 16,1-24 0,0 0-16,-1 24 15,26-24-15,-1 0 16,1 0 0,-1 0-16,0 24 0,1 1 15,24-25-15,-25 24 16,1-24-16,24 0 15,-25 24-15,26-24 16,-26 0-16,25 0 16,-24 0-1,24 0-15,0-25 16,25 24-16,-25-24 16,25 25-16,-24 0 15,-1-25 1,0 0-1,-25 0-15,26 0 16,-1 0-16,0-25 16,0 0-16,50 1 15,-25-1-15,0 0 16,0 0 0,25 0-16,-25 25 0,-25-25 15,25 25-15,0-24 16,-24-1-1,24 25-15,0-25 16,-25 25-16,25-25 16,0 0-16,-25 25 15,0 0-15,25 0 0,-24 0 16,-1 0 0,-25-24-16,25 24 15,-24 0-15,-1-25 16,25 25-16,-24-50 15,24 1-15,-24-26 32,-1 26-32,-24-1 15,-1 0-15,1 26 16,-25-1-16,-1 0 16,1-25-16,0-49 15,0-25 1,-50 50-16,0-1 15,0 26-15,-24-26 0,-1-98 16,1-1 0,-1 75-16,0 0 15,-24 24-15,24 1 16,-49-1-16,-25 1 16,-50-25-16,50 49 31</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channel name="T" type="integer" max="2.14748E9" units="dev"/>
        </inkml:traceFormat>
        <inkml:channelProperties>
          <inkml:channelProperty channel="X" name="resolution" value="37.75811" units="1/cm"/>
          <inkml:channelProperty channel="Y" name="resolution" value="37.73585" units="1/cm"/>
          <inkml:channelProperty channel="T" name="resolution" value="1" units="1/dev"/>
        </inkml:channelProperties>
      </inkml:inkSource>
      <inkml:timestamp xml:id="ts0" timeString="2021-09-20T00:00:30.115"/>
    </inkml:context>
    <inkml:brush xml:id="br0">
      <inkml:brushProperty name="width" value="0.05292" units="cm"/>
      <inkml:brushProperty name="height" value="0.05292" units="cm"/>
      <inkml:brushProperty name="color" value="#FF0000"/>
    </inkml:brush>
  </inkml:definitions>
  <inkml:trace contextRef="#ctx0" brushRef="#br0">15677 4762 0,'0'0'0,"0"-24"15,0-26 1,0 0-16,-25 1 15,25-1-15,-25 25 16,0-24 0,0-1-16,-24 1 15,-1-51 1,-24 1-16,-1-25 0,26 50 16,-26-1-16,1 26 15,-1-26 1,1 26-16,-25-1 15,0 0 1,-1-24-16,-24 0 16,-24-1-1,23 1-15,1 24 16,25 1-16,0-1 16,0 25-16,0 0 15,-1 25-15,1 25 16,0 25-16,-25-25 15,-99 49 1,74 0-16,25 50 16,25-24-16,24-1 15,1-25 1,-25 125-16,49-26 16,0-49-1,26 0-15,-1 75 16,0-26-16,25-48 15,0 147 1,25-48-16,-25-51 16,49 100-16,1-50 15,0-74-15,24 99 16,25 25-16,-24-124 16,24 0-16,0 24 15,25 26-15,0-50 16,0-25-16,0 0 15,25-50-15,0 0 16,0 26 0,24-51-16,-24 1 15,-25-25-15,50-25 0,-1 25 16,1-25-16,0-75 16,-1-24-1,1 24-15,24-98 16,-24-26-16,-50 51 31,174-348-15,-174 247-16,0-48 15,-50 123-15,1-123 16,-51 73-16,-24 75 16,-24-74-16,-51-50 15,1 100 1,-50 49-16,-50-25 0,-74-99 15,-25 25-15,0 49 16,-49 50-16,-50-25 16,-571-198-1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3027137" cy="462937"/>
          </a:xfrm>
          <a:prstGeom prst="rect">
            <a:avLst/>
          </a:prstGeom>
          <a:noFill/>
          <a:ln w="9525">
            <a:noFill/>
            <a:miter lim="800000"/>
            <a:headEnd/>
            <a:tailEnd/>
          </a:ln>
          <a:effectLst/>
        </p:spPr>
        <p:txBody>
          <a:bodyPr vert="horz" wrap="square" lIns="92882" tIns="46441" rIns="92882" bIns="46441" numCol="1" anchor="t" anchorCtr="0" compatLnSpc="1">
            <a:prstTxWarp prst="textNoShape">
              <a:avLst/>
            </a:prstTxWarp>
          </a:bodyPr>
          <a:lstStyle>
            <a:lvl1pP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3075" name="Rectangle 3"/>
          <p:cNvSpPr>
            <a:spLocks noGrp="1" noChangeArrowheads="1"/>
          </p:cNvSpPr>
          <p:nvPr>
            <p:ph type="dt" idx="1"/>
          </p:nvPr>
        </p:nvSpPr>
        <p:spPr bwMode="auto">
          <a:xfrm>
            <a:off x="3957864" y="0"/>
            <a:ext cx="3027136" cy="462937"/>
          </a:xfrm>
          <a:prstGeom prst="rect">
            <a:avLst/>
          </a:prstGeom>
          <a:noFill/>
          <a:ln w="9525">
            <a:noFill/>
            <a:miter lim="800000"/>
            <a:headEnd/>
            <a:tailEnd/>
          </a:ln>
          <a:effectLst/>
        </p:spPr>
        <p:txBody>
          <a:bodyPr vert="horz" wrap="square" lIns="92882" tIns="46441" rIns="92882" bIns="46441" numCol="1" anchor="t" anchorCtr="0" compatLnSpc="1">
            <a:prstTxWarp prst="textNoShape">
              <a:avLst/>
            </a:prstTxWarp>
          </a:bodyPr>
          <a:lstStyle>
            <a:lvl1pPr algn="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31748"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7" name="Rectangle 5"/>
          <p:cNvSpPr>
            <a:spLocks noGrp="1" noChangeArrowheads="1"/>
          </p:cNvSpPr>
          <p:nvPr>
            <p:ph type="body" sz="quarter" idx="3"/>
          </p:nvPr>
        </p:nvSpPr>
        <p:spPr bwMode="auto">
          <a:xfrm>
            <a:off x="930727" y="4404032"/>
            <a:ext cx="5123546" cy="4171030"/>
          </a:xfrm>
          <a:prstGeom prst="rect">
            <a:avLst/>
          </a:prstGeom>
          <a:noFill/>
          <a:ln w="9525">
            <a:noFill/>
            <a:miter lim="800000"/>
            <a:headEnd/>
            <a:tailEnd/>
          </a:ln>
          <a:effectLst/>
        </p:spPr>
        <p:txBody>
          <a:bodyPr vert="horz" wrap="square" lIns="92882" tIns="46441" rIns="92882" bIns="46441"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8" name="Rectangle 6"/>
          <p:cNvSpPr>
            <a:spLocks noGrp="1" noChangeArrowheads="1"/>
          </p:cNvSpPr>
          <p:nvPr>
            <p:ph type="ftr" sz="quarter" idx="4"/>
          </p:nvPr>
        </p:nvSpPr>
        <p:spPr bwMode="auto">
          <a:xfrm>
            <a:off x="0" y="8808064"/>
            <a:ext cx="3027137" cy="462937"/>
          </a:xfrm>
          <a:prstGeom prst="rect">
            <a:avLst/>
          </a:prstGeom>
          <a:noFill/>
          <a:ln w="9525">
            <a:noFill/>
            <a:miter lim="800000"/>
            <a:headEnd/>
            <a:tailEnd/>
          </a:ln>
          <a:effectLst/>
        </p:spPr>
        <p:txBody>
          <a:bodyPr vert="horz" wrap="square" lIns="92882" tIns="46441" rIns="92882" bIns="46441" numCol="1" anchor="b" anchorCtr="0" compatLnSpc="1">
            <a:prstTxWarp prst="textNoShape">
              <a:avLst/>
            </a:prstTxWarp>
          </a:bodyPr>
          <a:lstStyle>
            <a:lvl1pPr defTabSz="928987">
              <a:spcBef>
                <a:spcPct val="0"/>
              </a:spcBef>
              <a:buClrTx/>
              <a:buSzTx/>
              <a:buFontTx/>
              <a:buNone/>
              <a:defRPr sz="1200">
                <a:latin typeface="Times New Roman" charset="0"/>
                <a:ea typeface="ＭＳ Ｐゴシック" charset="0"/>
                <a:cs typeface="ＭＳ Ｐゴシック" charset="0"/>
              </a:defRPr>
            </a:lvl1pPr>
          </a:lstStyle>
          <a:p>
            <a:pPr>
              <a:defRPr/>
            </a:pPr>
            <a:endParaRPr lang="en-US"/>
          </a:p>
        </p:txBody>
      </p:sp>
      <p:sp>
        <p:nvSpPr>
          <p:cNvPr id="3079" name="Rectangle 7"/>
          <p:cNvSpPr>
            <a:spLocks noGrp="1" noChangeArrowheads="1"/>
          </p:cNvSpPr>
          <p:nvPr>
            <p:ph type="sldNum" sz="quarter" idx="5"/>
          </p:nvPr>
        </p:nvSpPr>
        <p:spPr bwMode="auto">
          <a:xfrm>
            <a:off x="3957864" y="8808064"/>
            <a:ext cx="3027136" cy="462937"/>
          </a:xfrm>
          <a:prstGeom prst="rect">
            <a:avLst/>
          </a:prstGeom>
          <a:noFill/>
          <a:ln w="9525">
            <a:noFill/>
            <a:miter lim="800000"/>
            <a:headEnd/>
            <a:tailEnd/>
          </a:ln>
          <a:effectLst/>
        </p:spPr>
        <p:txBody>
          <a:bodyPr vert="horz" wrap="square" lIns="92882" tIns="46441" rIns="92882" bIns="46441" numCol="1" anchor="b" anchorCtr="0" compatLnSpc="1">
            <a:prstTxWarp prst="textNoShape">
              <a:avLst/>
            </a:prstTxWarp>
          </a:bodyPr>
          <a:lstStyle>
            <a:lvl1pPr algn="r" defTabSz="928987">
              <a:spcBef>
                <a:spcPct val="0"/>
              </a:spcBef>
              <a:buClrTx/>
              <a:buSzTx/>
              <a:buFontTx/>
              <a:buNone/>
              <a:defRPr sz="1200">
                <a:latin typeface="Times New Roman" pitchFamily="18" charset="0"/>
              </a:defRPr>
            </a:lvl1pPr>
          </a:lstStyle>
          <a:p>
            <a:fld id="{2BDEDA57-5DF8-472E-A628-B1428C8E5455}" type="slidenum">
              <a:rPr lang="en-US" altLang="en-US"/>
              <a:pPr/>
              <a:t>‹#›</a:t>
            </a:fld>
            <a:endParaRPr lang="en-US" altLang="en-US"/>
          </a:p>
        </p:txBody>
      </p:sp>
    </p:spTree>
    <p:extLst>
      <p:ext uri="{BB962C8B-B14F-4D97-AF65-F5344CB8AC3E}">
        <p14:creationId xmlns:p14="http://schemas.microsoft.com/office/powerpoint/2010/main" val="39037257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Setup: have terminal ready to run telnet.</a:t>
            </a:r>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a:t>
            </a:fld>
            <a:endParaRPr lang="en-US" altLang="en-US"/>
          </a:p>
        </p:txBody>
      </p:sp>
    </p:spTree>
    <p:extLst>
      <p:ext uri="{BB962C8B-B14F-4D97-AF65-F5344CB8AC3E}">
        <p14:creationId xmlns:p14="http://schemas.microsoft.com/office/powerpoint/2010/main" val="31630331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Image Placeholder 1"/>
          <p:cNvSpPr>
            <a:spLocks noGrp="1" noRot="1" noChangeAspect="1" noTextEdit="1"/>
          </p:cNvSpPr>
          <p:nvPr>
            <p:ph type="sldImg"/>
          </p:nvPr>
        </p:nvSpPr>
        <p:spPr>
          <a:ln/>
        </p:spPr>
      </p:sp>
      <p:sp>
        <p:nvSpPr>
          <p:cNvPr id="512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512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31B4A0B-D603-4F66-B2D8-A35C173391BD}" type="slidenum">
              <a:rPr lang="en-US" altLang="en-US" sz="1200">
                <a:latin typeface="Times New Roman" pitchFamily="18" charset="0"/>
              </a:rPr>
              <a:pPr/>
              <a:t>10</a:t>
            </a:fld>
            <a:endParaRPr lang="en-US" altLang="en-US" sz="1200">
              <a:latin typeface="Times New Roman" pitchFamily="18"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5 clicks of animation.  Note that bind takes a tuple: (host, port).  An empty host string means “anybody”.</a:t>
            </a:r>
          </a:p>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100</a:t>
            </a:fld>
            <a:endParaRPr lang="en-US" altLang="en-US"/>
          </a:p>
        </p:txBody>
      </p:sp>
    </p:spTree>
    <p:extLst>
      <p:ext uri="{BB962C8B-B14F-4D97-AF65-F5344CB8AC3E}">
        <p14:creationId xmlns:p14="http://schemas.microsoft.com/office/powerpoint/2010/main" val="185875817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101</a:t>
            </a:fld>
            <a:endParaRPr lang="en-US" altLang="en-US"/>
          </a:p>
        </p:txBody>
      </p:sp>
    </p:spTree>
    <p:extLst>
      <p:ext uri="{BB962C8B-B14F-4D97-AF65-F5344CB8AC3E}">
        <p14:creationId xmlns:p14="http://schemas.microsoft.com/office/powerpoint/2010/main" val="289000561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7 clicks of animation.</a:t>
            </a:r>
          </a:p>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102</a:t>
            </a:fld>
            <a:endParaRPr lang="en-US" altLang="en-US"/>
          </a:p>
        </p:txBody>
      </p:sp>
    </p:spTree>
    <p:extLst>
      <p:ext uri="{BB962C8B-B14F-4D97-AF65-F5344CB8AC3E}">
        <p14:creationId xmlns:p14="http://schemas.microsoft.com/office/powerpoint/2010/main" val="368653706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 clicks of animation show the two comments.</a:t>
            </a:r>
          </a:p>
          <a:p>
            <a:r>
              <a:rPr lang="en-US" dirty="0" err="1"/>
              <a:t>Sendall</a:t>
            </a:r>
            <a:r>
              <a:rPr lang="en-US" dirty="0"/>
              <a:t> is a Python-ism meaning “keep sending no matter how big the string is.”</a:t>
            </a:r>
          </a:p>
          <a:p>
            <a:r>
              <a:rPr lang="en-US" dirty="0"/>
              <a:t>Question: Why no need to attach server name/port to </a:t>
            </a:r>
            <a:r>
              <a:rPr lang="en-US" dirty="0" err="1"/>
              <a:t>sendall</a:t>
            </a:r>
            <a:r>
              <a:rPr lang="en-US" dirty="0"/>
              <a:t>?</a:t>
            </a:r>
          </a:p>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103</a:t>
            </a:fld>
            <a:endParaRPr lang="en-US" altLang="en-US"/>
          </a:p>
        </p:txBody>
      </p:sp>
    </p:spTree>
    <p:extLst>
      <p:ext uri="{BB962C8B-B14F-4D97-AF65-F5344CB8AC3E}">
        <p14:creationId xmlns:p14="http://schemas.microsoft.com/office/powerpoint/2010/main" val="315735549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 animations: commentaries on left.  The 1024 on </a:t>
            </a:r>
            <a:r>
              <a:rPr lang="en-US" dirty="0" err="1"/>
              <a:t>recv</a:t>
            </a:r>
            <a:r>
              <a:rPr lang="en-US" dirty="0"/>
              <a:t> is a limit on the number of bytes received at a given time.  If there are more than that, the client’s connection will be closed with a partial answer (suboptimal!).</a:t>
            </a:r>
          </a:p>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104</a:t>
            </a:fld>
            <a:endParaRPr lang="en-US" altLang="en-US"/>
          </a:p>
        </p:txBody>
      </p:sp>
    </p:spTree>
    <p:extLst>
      <p:ext uri="{BB962C8B-B14F-4D97-AF65-F5344CB8AC3E}">
        <p14:creationId xmlns:p14="http://schemas.microsoft.com/office/powerpoint/2010/main" val="15599786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105</a:t>
            </a:fld>
            <a:endParaRPr lang="en-US" altLang="en-US"/>
          </a:p>
        </p:txBody>
      </p:sp>
    </p:spTree>
    <p:extLst>
      <p:ext uri="{BB962C8B-B14F-4D97-AF65-F5344CB8AC3E}">
        <p14:creationId xmlns:p14="http://schemas.microsoft.com/office/powerpoint/2010/main" val="279513932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106</a:t>
            </a:fld>
            <a:endParaRPr lang="en-US" altLang="en-US"/>
          </a:p>
        </p:txBody>
      </p:sp>
    </p:spTree>
    <p:extLst>
      <p:ext uri="{BB962C8B-B14F-4D97-AF65-F5344CB8AC3E}">
        <p14:creationId xmlns:p14="http://schemas.microsoft.com/office/powerpoint/2010/main" val="27509887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p:cNvSpPr>
            <a:spLocks noGrp="1" noRot="1" noChangeAspect="1" noTextEdit="1"/>
          </p:cNvSpPr>
          <p:nvPr>
            <p:ph type="sldImg"/>
          </p:nvPr>
        </p:nvSpPr>
        <p:spPr>
          <a:ln/>
        </p:spPr>
      </p:sp>
      <p:sp>
        <p:nvSpPr>
          <p:cNvPr id="532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Two popups: first, answer to Q, then RH column</a:t>
            </a:r>
          </a:p>
        </p:txBody>
      </p:sp>
      <p:sp>
        <p:nvSpPr>
          <p:cNvPr id="532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972E80F-EA35-4781-8E79-329597FE14A0}" type="slidenum">
              <a:rPr lang="en-US" altLang="en-US" sz="1200">
                <a:latin typeface="Times New Roman" pitchFamily="18" charset="0"/>
              </a:rPr>
              <a:pPr/>
              <a:t>11</a:t>
            </a:fld>
            <a:endParaRPr lang="en-US" altLang="en-US" sz="1200">
              <a:latin typeface="Times New Roman" pitchFamily="18"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p:cNvSpPr>
            <a:spLocks noGrp="1" noRot="1" noChangeAspect="1" noTextEdit="1"/>
          </p:cNvSpPr>
          <p:nvPr>
            <p:ph type="sldImg"/>
          </p:nvPr>
        </p:nvSpPr>
        <p:spPr>
          <a:ln/>
        </p:spPr>
      </p:sp>
      <p:sp>
        <p:nvSpPr>
          <p:cNvPr id="5529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RH column pops up</a:t>
            </a:r>
          </a:p>
        </p:txBody>
      </p:sp>
      <p:sp>
        <p:nvSpPr>
          <p:cNvPr id="5529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5B572309-9252-4E8E-96DD-CB960A42BC2D}" type="slidenum">
              <a:rPr lang="en-US" altLang="en-US" sz="1200">
                <a:latin typeface="Times New Roman" pitchFamily="18" charset="0"/>
              </a:rPr>
              <a:pPr/>
              <a:t>12</a:t>
            </a:fld>
            <a:endParaRPr lang="en-US" altLang="en-US" sz="1200">
              <a:latin typeface="Times New Roman" pitchFamily="18"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p:cNvSpPr>
            <a:spLocks noGrp="1" noRot="1" noChangeAspect="1" noTextEdit="1"/>
          </p:cNvSpPr>
          <p:nvPr>
            <p:ph type="sldImg"/>
          </p:nvPr>
        </p:nvSpPr>
        <p:spPr>
          <a:ln/>
        </p:spPr>
      </p:sp>
      <p:sp>
        <p:nvSpPr>
          <p:cNvPr id="5734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Three animations: timing, throughput, security</a:t>
            </a:r>
          </a:p>
        </p:txBody>
      </p:sp>
      <p:sp>
        <p:nvSpPr>
          <p:cNvPr id="5734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8A1FAC4-CBC5-4313-B86A-03FBBB740491}" type="slidenum">
              <a:rPr lang="en-US" altLang="en-US" sz="1200">
                <a:latin typeface="Times New Roman" pitchFamily="18" charset="0"/>
              </a:rPr>
              <a:pPr/>
              <a:t>13</a:t>
            </a:fld>
            <a:endParaRPr lang="en-US" altLang="en-US" sz="1200">
              <a:latin typeface="Times New Roman" pitchFamily="18"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Slide Image Placeholder 1"/>
          <p:cNvSpPr>
            <a:spLocks noGrp="1" noRot="1" noChangeAspect="1" noTextEdit="1"/>
          </p:cNvSpPr>
          <p:nvPr>
            <p:ph type="sldImg"/>
          </p:nvPr>
        </p:nvSpPr>
        <p:spPr>
          <a:ln/>
        </p:spPr>
      </p:sp>
      <p:sp>
        <p:nvSpPr>
          <p:cNvPr id="593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Ask class to explain why each of these is true.</a:t>
            </a:r>
          </a:p>
        </p:txBody>
      </p:sp>
      <p:sp>
        <p:nvSpPr>
          <p:cNvPr id="593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58DC8647-E761-40DD-AEE2-938A6E4F6F26}" type="slidenum">
              <a:rPr lang="en-US" altLang="en-US" sz="1200">
                <a:latin typeface="Times New Roman" pitchFamily="18" charset="0"/>
              </a:rPr>
              <a:pPr/>
              <a:t>14</a:t>
            </a:fld>
            <a:endParaRPr lang="en-US" altLang="en-US" sz="1200">
              <a:latin typeface="Times New Roman" pitchFamily="18"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Image Placeholder 1"/>
          <p:cNvSpPr>
            <a:spLocks noGrp="1" noRot="1" noChangeAspect="1" noTextEdit="1"/>
          </p:cNvSpPr>
          <p:nvPr>
            <p:ph type="sldImg"/>
          </p:nvPr>
        </p:nvSpPr>
        <p:spPr>
          <a:ln/>
        </p:spPr>
      </p:sp>
      <p:sp>
        <p:nvSpPr>
          <p:cNvPr id="6144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Strictly speaking, congestion control is TCP being nice to network rather than a feature </a:t>
            </a:r>
            <a:r>
              <a:rPr lang="en-US" altLang="en-US" i="1" dirty="0">
                <a:ea typeface="ＭＳ Ｐゴシック" charset="-128"/>
              </a:rPr>
              <a:t>needed</a:t>
            </a:r>
            <a:r>
              <a:rPr lang="en-US" altLang="en-US" i="0" dirty="0">
                <a:ea typeface="ＭＳ Ｐゴシック" charset="-128"/>
              </a:rPr>
              <a:t> by protocol</a:t>
            </a:r>
            <a:endParaRPr lang="en-US" altLang="en-US" dirty="0">
              <a:ea typeface="ＭＳ Ｐゴシック" charset="-128"/>
            </a:endParaRPr>
          </a:p>
        </p:txBody>
      </p:sp>
      <p:sp>
        <p:nvSpPr>
          <p:cNvPr id="6144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A56AA8E-D789-41E4-BF60-5D543FDC6195}" type="slidenum">
              <a:rPr lang="en-US" altLang="en-US" sz="1200">
                <a:latin typeface="Times New Roman" pitchFamily="18" charset="0"/>
              </a:rPr>
              <a:pPr/>
              <a:t>15</a:t>
            </a:fld>
            <a:endParaRPr lang="en-US" altLang="en-US" sz="1200">
              <a:latin typeface="Times New Roman" pitchFamily="18"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Slide Image Placeholder 1"/>
          <p:cNvSpPr>
            <a:spLocks noGrp="1" noRot="1" noChangeAspect="1" noTextEdit="1"/>
          </p:cNvSpPr>
          <p:nvPr>
            <p:ph type="sldImg"/>
          </p:nvPr>
        </p:nvSpPr>
        <p:spPr>
          <a:ln/>
        </p:spPr>
      </p:sp>
      <p:sp>
        <p:nvSpPr>
          <p:cNvPr id="6349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6349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BF63573-68E3-44CF-94BE-70A167F84705}" type="slidenum">
              <a:rPr lang="en-US" altLang="en-US" sz="1200">
                <a:latin typeface="Times New Roman" pitchFamily="18" charset="0"/>
              </a:rPr>
              <a:pPr/>
              <a:t>16</a:t>
            </a:fld>
            <a:endParaRPr lang="en-US" altLang="en-US" sz="1200">
              <a:latin typeface="Times New Roman" pitchFamily="18"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17</a:t>
            </a:fld>
            <a:endParaRPr lang="en-US" altLang="en-US"/>
          </a:p>
        </p:txBody>
      </p:sp>
    </p:spTree>
    <p:extLst>
      <p:ext uri="{BB962C8B-B14F-4D97-AF65-F5344CB8AC3E}">
        <p14:creationId xmlns:p14="http://schemas.microsoft.com/office/powerpoint/2010/main" val="1830571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Slide Image Placeholder 1"/>
          <p:cNvSpPr>
            <a:spLocks noGrp="1" noRot="1" noChangeAspect="1" noTextEdit="1"/>
          </p:cNvSpPr>
          <p:nvPr>
            <p:ph type="sldImg"/>
          </p:nvPr>
        </p:nvSpPr>
        <p:spPr>
          <a:ln/>
        </p:spPr>
      </p:sp>
      <p:sp>
        <p:nvSpPr>
          <p:cNvPr id="665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665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F6CD1419-B26E-466E-82EA-9BBE8C1A056E}" type="slidenum">
              <a:rPr lang="en-US" altLang="en-US" sz="1200">
                <a:latin typeface="Times New Roman" pitchFamily="18" charset="0"/>
              </a:rPr>
              <a:pPr/>
              <a:t>18</a:t>
            </a:fld>
            <a:endParaRPr lang="en-US" altLang="en-US" sz="1200">
              <a:latin typeface="Times New Roman" pitchFamily="18"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Slide Image Placeholder 1"/>
          <p:cNvSpPr>
            <a:spLocks noGrp="1" noRot="1" noChangeAspect="1" noTextEdit="1"/>
          </p:cNvSpPr>
          <p:nvPr>
            <p:ph type="sldImg"/>
          </p:nvPr>
        </p:nvSpPr>
        <p:spPr>
          <a:ln/>
        </p:spPr>
      </p:sp>
      <p:sp>
        <p:nvSpPr>
          <p:cNvPr id="686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686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2FCF214-3AC5-453B-8A6B-99206338E434}" type="slidenum">
              <a:rPr lang="en-US" altLang="en-US" sz="1200">
                <a:latin typeface="Times New Roman" pitchFamily="18" charset="0"/>
              </a:rPr>
              <a:pPr/>
              <a:t>19</a:t>
            </a:fld>
            <a:endParaRPr lang="en-US" altLang="en-US" sz="1200">
              <a:latin typeface="Times New Roman" pitchFamily="18"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Slide Image Placeholder 1"/>
          <p:cNvSpPr>
            <a:spLocks noGrp="1" noRot="1" noChangeAspect="1" noTextEdit="1"/>
          </p:cNvSpPr>
          <p:nvPr>
            <p:ph type="sldImg"/>
          </p:nvPr>
        </p:nvSpPr>
        <p:spPr>
          <a:ln/>
        </p:spPr>
      </p:sp>
      <p:sp>
        <p:nvSpPr>
          <p:cNvPr id="3481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3481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84FF1F2-BA96-4194-81DC-9A7BDDEFBEEE}" type="slidenum">
              <a:rPr lang="en-US" altLang="en-US" sz="1200">
                <a:latin typeface="Times New Roman" pitchFamily="18" charset="0"/>
              </a:rPr>
              <a:pPr/>
              <a:t>2</a:t>
            </a:fld>
            <a:endParaRPr lang="en-US" altLang="en-US" sz="1200">
              <a:latin typeface="Times New Roman" pitchFamily="18"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Slide Image Placeholder 1"/>
          <p:cNvSpPr>
            <a:spLocks noGrp="1" noRot="1" noChangeAspect="1" noTextEdit="1"/>
          </p:cNvSpPr>
          <p:nvPr>
            <p:ph type="sldImg"/>
          </p:nvPr>
        </p:nvSpPr>
        <p:spPr>
          <a:ln/>
        </p:spPr>
      </p:sp>
      <p:sp>
        <p:nvSpPr>
          <p:cNvPr id="706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Communications are animated (2 clicks)</a:t>
            </a:r>
          </a:p>
        </p:txBody>
      </p:sp>
      <p:sp>
        <p:nvSpPr>
          <p:cNvPr id="706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14CC287-90F5-453D-8249-24796FBEA21F}" type="slidenum">
              <a:rPr lang="en-US" altLang="en-US" sz="1200">
                <a:latin typeface="Times New Roman" pitchFamily="18" charset="0"/>
              </a:rPr>
              <a:pPr/>
              <a:t>20</a:t>
            </a:fld>
            <a:endParaRPr lang="en-US" altLang="en-US" sz="1200">
              <a:latin typeface="Times New Roman" pitchFamily="18"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Slide Image Placeholder 1"/>
          <p:cNvSpPr>
            <a:spLocks noGrp="1" noRot="1" noChangeAspect="1" noTextEdit="1"/>
          </p:cNvSpPr>
          <p:nvPr>
            <p:ph type="sldImg"/>
          </p:nvPr>
        </p:nvSpPr>
        <p:spPr>
          <a:ln/>
        </p:spPr>
      </p:sp>
      <p:sp>
        <p:nvSpPr>
          <p:cNvPr id="7270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Although HTTP itself is stateless, servers often maintain state (e.g. shopping cart, bank balance).</a:t>
            </a:r>
          </a:p>
        </p:txBody>
      </p:sp>
      <p:sp>
        <p:nvSpPr>
          <p:cNvPr id="7270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02BD4537-A9C2-4CA3-8740-08A39AFB012D}" type="slidenum">
              <a:rPr lang="en-US" altLang="en-US" sz="1200">
                <a:latin typeface="Times New Roman" pitchFamily="18" charset="0"/>
              </a:rPr>
              <a:pPr/>
              <a:t>21</a:t>
            </a:fld>
            <a:endParaRPr lang="en-US" altLang="en-US" sz="1200">
              <a:latin typeface="Times New Roman" pitchFamily="18"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Image Placeholder 1"/>
          <p:cNvSpPr>
            <a:spLocks noGrp="1" noRot="1" noChangeAspect="1" noTextEdit="1"/>
          </p:cNvSpPr>
          <p:nvPr>
            <p:ph type="sldImg"/>
          </p:nvPr>
        </p:nvSpPr>
        <p:spPr>
          <a:ln/>
        </p:spPr>
      </p:sp>
      <p:sp>
        <p:nvSpPr>
          <p:cNvPr id="7475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7475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9C9AB90-F0BF-4CDF-9149-5BF80DB642B6}" type="slidenum">
              <a:rPr lang="en-US" altLang="en-US" sz="1200">
                <a:latin typeface="Times New Roman" pitchFamily="18" charset="0"/>
              </a:rPr>
              <a:pPr/>
              <a:t>22</a:t>
            </a:fld>
            <a:endParaRPr lang="en-US" altLang="en-US" sz="1200">
              <a:latin typeface="Times New Roman" pitchFamily="18"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Image Placeholder 1"/>
          <p:cNvSpPr>
            <a:spLocks noGrp="1" noRot="1" noChangeAspect="1" noTextEdit="1"/>
          </p:cNvSpPr>
          <p:nvPr>
            <p:ph type="sldImg"/>
          </p:nvPr>
        </p:nvSpPr>
        <p:spPr>
          <a:ln/>
        </p:spPr>
      </p:sp>
      <p:sp>
        <p:nvSpPr>
          <p:cNvPr id="768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Two animations: 1a/b, 2/3</a:t>
            </a:r>
          </a:p>
        </p:txBody>
      </p:sp>
      <p:sp>
        <p:nvSpPr>
          <p:cNvPr id="768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740835A-0574-4CE7-86BF-82B538A63F96}" type="slidenum">
              <a:rPr lang="en-US" altLang="en-US" sz="1200">
                <a:latin typeface="Times New Roman" pitchFamily="18" charset="0"/>
              </a:rPr>
              <a:pPr/>
              <a:t>23</a:t>
            </a:fld>
            <a:endParaRPr lang="en-US" altLang="en-US" sz="1200">
              <a:latin typeface="Times New Roman" pitchFamily="18"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Image Placeholder 1"/>
          <p:cNvSpPr>
            <a:spLocks noGrp="1" noRot="1" noChangeAspect="1" noTextEdit="1"/>
          </p:cNvSpPr>
          <p:nvPr>
            <p:ph type="sldImg"/>
          </p:nvPr>
        </p:nvSpPr>
        <p:spPr>
          <a:ln/>
        </p:spPr>
      </p:sp>
      <p:sp>
        <p:nvSpPr>
          <p:cNvPr id="788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Two animations: 4/5, then 6</a:t>
            </a:r>
          </a:p>
        </p:txBody>
      </p:sp>
      <p:sp>
        <p:nvSpPr>
          <p:cNvPr id="788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041CC126-950B-4209-A99E-BF5AACD515ED}" type="slidenum">
              <a:rPr lang="en-US" altLang="en-US" sz="1200">
                <a:latin typeface="Times New Roman" pitchFamily="18" charset="0"/>
              </a:rPr>
              <a:pPr/>
              <a:t>24</a:t>
            </a:fld>
            <a:endParaRPr lang="en-US" altLang="en-US" sz="1200">
              <a:latin typeface="Times New Roman" pitchFamily="18"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Slide Image Placeholder 1"/>
          <p:cNvSpPr>
            <a:spLocks noGrp="1" noRot="1" noChangeAspect="1" noTextEdit="1"/>
          </p:cNvSpPr>
          <p:nvPr>
            <p:ph type="sldImg"/>
          </p:nvPr>
        </p:nvSpPr>
        <p:spPr>
          <a:ln/>
        </p:spPr>
      </p:sp>
      <p:sp>
        <p:nvSpPr>
          <p:cNvPr id="8089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8089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32EED76-8FA6-4171-A58B-C6E47F057444}" type="slidenum">
              <a:rPr lang="en-US" altLang="en-US" sz="1200">
                <a:latin typeface="Times New Roman" pitchFamily="18" charset="0"/>
              </a:rPr>
              <a:pPr/>
              <a:t>25</a:t>
            </a:fld>
            <a:endParaRPr lang="en-US" altLang="en-US" sz="1200">
              <a:latin typeface="Times New Roman" pitchFamily="18"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Slide Image Placeholder 1"/>
          <p:cNvSpPr>
            <a:spLocks noGrp="1" noRot="1" noChangeAspect="1" noTextEdit="1"/>
          </p:cNvSpPr>
          <p:nvPr>
            <p:ph type="sldImg"/>
          </p:nvPr>
        </p:nvSpPr>
        <p:spPr>
          <a:ln/>
        </p:spPr>
      </p:sp>
      <p:sp>
        <p:nvSpPr>
          <p:cNvPr id="8294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Getting down to one RTT requires </a:t>
            </a:r>
            <a:r>
              <a:rPr lang="en-US" altLang="en-US" i="1" dirty="0">
                <a:ea typeface="ＭＳ Ｐゴシック" charset="-128"/>
              </a:rPr>
              <a:t>really</a:t>
            </a:r>
            <a:r>
              <a:rPr lang="en-US" altLang="en-US" i="0" dirty="0">
                <a:ea typeface="ＭＳ Ｐゴシック" charset="-128"/>
              </a:rPr>
              <a:t> small objects, or not very many, or asynchrony combined with high bandwidth and high latency.</a:t>
            </a:r>
            <a:endParaRPr lang="en-US" altLang="en-US" dirty="0">
              <a:ea typeface="ＭＳ Ｐゴシック" charset="-128"/>
            </a:endParaRPr>
          </a:p>
        </p:txBody>
      </p:sp>
      <p:sp>
        <p:nvSpPr>
          <p:cNvPr id="8294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7AA2A66-2907-4F76-A697-234FAAE6ECE4}" type="slidenum">
              <a:rPr lang="en-US" altLang="en-US" sz="1200">
                <a:latin typeface="Times New Roman" pitchFamily="18" charset="0"/>
              </a:rPr>
              <a:pPr/>
              <a:t>26</a:t>
            </a:fld>
            <a:endParaRPr lang="en-US" altLang="en-US" sz="1200">
              <a:latin typeface="Times New Roman" pitchFamily="18"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p:cNvSpPr>
            <a:spLocks noGrp="1" noRot="1" noChangeAspect="1" noTextEdit="1"/>
          </p:cNvSpPr>
          <p:nvPr>
            <p:ph type="sldImg"/>
          </p:nvPr>
        </p:nvSpPr>
        <p:spPr>
          <a:ln/>
        </p:spPr>
      </p:sp>
      <p:sp>
        <p:nvSpPr>
          <p:cNvPr id="849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The only absolutely required line is GET.  Some servers don’t require \r but some do.  Server won’t send any sort of response until it sees the blank line.</a:t>
            </a:r>
          </a:p>
        </p:txBody>
      </p:sp>
      <p:sp>
        <p:nvSpPr>
          <p:cNvPr id="849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6806EE9-7CED-4693-8F62-1155905EC0D9}" type="slidenum">
              <a:rPr lang="en-US" altLang="en-US" sz="1200">
                <a:latin typeface="Times New Roman" pitchFamily="18" charset="0"/>
              </a:rPr>
              <a:pPr/>
              <a:t>27</a:t>
            </a:fld>
            <a:endParaRPr lang="en-US" altLang="en-US" sz="1200">
              <a:latin typeface="Times New Roman" pitchFamily="18"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p:cNvSpPr>
            <a:spLocks noGrp="1" noRot="1" noChangeAspect="1" noTextEdit="1"/>
          </p:cNvSpPr>
          <p:nvPr>
            <p:ph type="sldImg"/>
          </p:nvPr>
        </p:nvSpPr>
        <p:spPr>
          <a:ln/>
        </p:spPr>
      </p:sp>
      <p:sp>
        <p:nvSpPr>
          <p:cNvPr id="8704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8704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5CC8D1C-2621-4253-B54A-882B899CA37A}" type="slidenum">
              <a:rPr lang="en-US" altLang="en-US" sz="1200">
                <a:latin typeface="Times New Roman" pitchFamily="18" charset="0"/>
              </a:rPr>
              <a:pPr/>
              <a:t>28</a:t>
            </a:fld>
            <a:endParaRPr lang="en-US" altLang="en-US" sz="1200">
              <a:latin typeface="Times New Roman" pitchFamily="18"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p:cNvSpPr>
            <a:spLocks noGrp="1" noRot="1" noChangeAspect="1" noTextEdit="1"/>
          </p:cNvSpPr>
          <p:nvPr>
            <p:ph type="sldImg"/>
          </p:nvPr>
        </p:nvSpPr>
        <p:spPr>
          <a:ln/>
        </p:spPr>
      </p:sp>
      <p:sp>
        <p:nvSpPr>
          <p:cNvPr id="8909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8909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F16BDA00-E18A-4D67-AC25-083027F53A38}" type="slidenum">
              <a:rPr lang="en-US" altLang="en-US" sz="1200">
                <a:latin typeface="Times New Roman" pitchFamily="18" charset="0"/>
              </a:rPr>
              <a:pPr/>
              <a:t>29</a:t>
            </a:fld>
            <a:endParaRPr lang="en-US" altLang="en-US" sz="1200">
              <a:latin typeface="Times New Roman" pitchFamily="18"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noTextEdit="1"/>
          </p:cNvSpPr>
          <p:nvPr>
            <p:ph type="sldImg"/>
          </p:nvPr>
        </p:nvSpPr>
        <p:spPr>
          <a:ln/>
        </p:spPr>
      </p:sp>
      <p:sp>
        <p:nvSpPr>
          <p:cNvPr id="368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368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7CF49F7-2C5D-4EAF-B7CF-901F10BC6AB7}" type="slidenum">
              <a:rPr lang="en-US" altLang="en-US" sz="1200">
                <a:latin typeface="Times New Roman" pitchFamily="18" charset="0"/>
              </a:rPr>
              <a:pPr/>
              <a:t>3</a:t>
            </a:fld>
            <a:endParaRPr lang="en-US" altLang="en-US" sz="1200">
              <a:latin typeface="Times New Roman" pitchFamily="18"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p:cNvSpPr>
            <a:spLocks noGrp="1" noRot="1" noChangeAspect="1" noTextEdit="1"/>
          </p:cNvSpPr>
          <p:nvPr>
            <p:ph type="sldImg"/>
          </p:nvPr>
        </p:nvSpPr>
        <p:spPr>
          <a:ln/>
        </p:spPr>
      </p:sp>
      <p:sp>
        <p:nvSpPr>
          <p:cNvPr id="9113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PUT and (especially) DELETE are less widely used.</a:t>
            </a:r>
          </a:p>
        </p:txBody>
      </p:sp>
      <p:sp>
        <p:nvSpPr>
          <p:cNvPr id="9113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60180C2B-68F4-4B4F-8DD4-6884783DC496}" type="slidenum">
              <a:rPr lang="en-US" altLang="en-US" sz="1200">
                <a:latin typeface="Times New Roman" pitchFamily="18" charset="0"/>
              </a:rPr>
              <a:pPr/>
              <a:t>30</a:t>
            </a:fld>
            <a:endParaRPr lang="en-US" altLang="en-US" sz="1200">
              <a:latin typeface="Times New Roman" pitchFamily="18"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p:cNvSpPr>
            <a:spLocks noGrp="1" noRot="1" noChangeAspect="1" noTextEdit="1"/>
          </p:cNvSpPr>
          <p:nvPr>
            <p:ph type="sldImg"/>
          </p:nvPr>
        </p:nvSpPr>
        <p:spPr>
          <a:ln/>
        </p:spPr>
      </p:sp>
      <p:sp>
        <p:nvSpPr>
          <p:cNvPr id="9318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Note that the data does not have to be in ASCII.  The first byte after the final blank line (\r\n) might be the first byte of a JPEG or MP3 file.</a:t>
            </a:r>
          </a:p>
        </p:txBody>
      </p:sp>
      <p:sp>
        <p:nvSpPr>
          <p:cNvPr id="9318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355D27B-EC46-43A5-B81A-844B19670B54}" type="slidenum">
              <a:rPr lang="en-US" altLang="en-US" sz="1200">
                <a:latin typeface="Times New Roman" pitchFamily="18" charset="0"/>
              </a:rPr>
              <a:pPr/>
              <a:t>31</a:t>
            </a:fld>
            <a:endParaRPr lang="en-US" altLang="en-US" sz="1200">
              <a:latin typeface="Times New Roman" pitchFamily="18"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Slide Image Placeholder 1"/>
          <p:cNvSpPr>
            <a:spLocks noGrp="1" noRot="1" noChangeAspect="1" noTextEdit="1"/>
          </p:cNvSpPr>
          <p:nvPr>
            <p:ph type="sldImg"/>
          </p:nvPr>
        </p:nvSpPr>
        <p:spPr>
          <a:ln/>
        </p:spPr>
      </p:sp>
      <p:sp>
        <p:nvSpPr>
          <p:cNvPr id="952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952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525E728-BD70-49B3-BB7B-75D158EB100D}" type="slidenum">
              <a:rPr lang="en-US" altLang="en-US" sz="1200">
                <a:latin typeface="Times New Roman" pitchFamily="18" charset="0"/>
              </a:rPr>
              <a:pPr/>
              <a:t>32</a:t>
            </a:fld>
            <a:endParaRPr lang="en-US" altLang="en-US" sz="1200">
              <a:latin typeface="Times New Roman" pitchFamily="18"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noTextEdit="1"/>
          </p:cNvSpPr>
          <p:nvPr>
            <p:ph type="sldImg"/>
          </p:nvPr>
        </p:nvSpPr>
        <p:spPr>
          <a:ln/>
        </p:spPr>
      </p:sp>
      <p:sp>
        <p:nvSpPr>
          <p:cNvPr id="972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Demo this.  Remind them to hit CR twice or it’ll be a long wait!</a:t>
            </a:r>
          </a:p>
          <a:p>
            <a:endParaRPr lang="en-US" altLang="en-US" dirty="0">
              <a:ea typeface="ＭＳ Ｐゴシック" charset="-128"/>
            </a:endParaRPr>
          </a:p>
        </p:txBody>
      </p:sp>
      <p:sp>
        <p:nvSpPr>
          <p:cNvPr id="972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E2E2EFAC-1CBB-4709-9FD2-12386DE64AE4}" type="slidenum">
              <a:rPr lang="en-US" altLang="en-US" sz="1200">
                <a:latin typeface="Times New Roman" pitchFamily="18" charset="0"/>
              </a:rPr>
              <a:pPr/>
              <a:t>33</a:t>
            </a:fld>
            <a:endParaRPr lang="en-US" altLang="en-US" sz="1200">
              <a:latin typeface="Times New Roman" pitchFamily="18"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Slide Image Placeholder 1"/>
          <p:cNvSpPr>
            <a:spLocks noGrp="1" noRot="1" noChangeAspect="1" noTextEdit="1"/>
          </p:cNvSpPr>
          <p:nvPr>
            <p:ph type="sldImg"/>
          </p:nvPr>
        </p:nvSpPr>
        <p:spPr>
          <a:ln/>
        </p:spPr>
      </p:sp>
      <p:sp>
        <p:nvSpPr>
          <p:cNvPr id="993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ea typeface="ＭＳ Ｐゴシック" charset="-128"/>
            </a:endParaRPr>
          </a:p>
        </p:txBody>
      </p:sp>
      <p:sp>
        <p:nvSpPr>
          <p:cNvPr id="993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5BB20081-7806-4529-927D-CF662CE814F2}" type="slidenum">
              <a:rPr lang="en-US" altLang="en-US" sz="1200">
                <a:latin typeface="Times New Roman" pitchFamily="18" charset="0"/>
              </a:rPr>
              <a:pPr/>
              <a:t>34</a:t>
            </a:fld>
            <a:endParaRPr lang="en-US" altLang="en-US" sz="1200">
              <a:latin typeface="Times New Roman" pitchFamily="18"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Slide Image Placeholder 1"/>
          <p:cNvSpPr>
            <a:spLocks noGrp="1" noRot="1" noChangeAspect="1" noTextEdit="1"/>
          </p:cNvSpPr>
          <p:nvPr>
            <p:ph type="sldImg"/>
          </p:nvPr>
        </p:nvSpPr>
        <p:spPr>
          <a:ln/>
        </p:spPr>
      </p:sp>
      <p:sp>
        <p:nvSpPr>
          <p:cNvPr id="10137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5 clicks of animation here</a:t>
            </a:r>
          </a:p>
        </p:txBody>
      </p:sp>
      <p:sp>
        <p:nvSpPr>
          <p:cNvPr id="10137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2A9C1BF-2512-4749-9C98-DFBD9460EF0B}" type="slidenum">
              <a:rPr lang="en-US" altLang="en-US" sz="1200">
                <a:latin typeface="Times New Roman" pitchFamily="18" charset="0"/>
              </a:rPr>
              <a:pPr/>
              <a:t>35</a:t>
            </a:fld>
            <a:endParaRPr lang="en-US" altLang="en-US" sz="1200">
              <a:latin typeface="Times New Roman" pitchFamily="18"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Slide Image Placeholder 1"/>
          <p:cNvSpPr>
            <a:spLocks noGrp="1" noRot="1" noChangeAspect="1" noTextEdit="1"/>
          </p:cNvSpPr>
          <p:nvPr>
            <p:ph type="sldImg"/>
          </p:nvPr>
        </p:nvSpPr>
        <p:spPr>
          <a:ln/>
        </p:spPr>
      </p:sp>
      <p:sp>
        <p:nvSpPr>
          <p:cNvPr id="10342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If a Web site contains a reference to an off-site object (e.g., an advertisement) the “other” site can set a </a:t>
            </a:r>
            <a:r>
              <a:rPr lang="en-US" altLang="en-US" i="1" dirty="0">
                <a:ea typeface="ＭＳ Ｐゴシック" charset="-128"/>
              </a:rPr>
              <a:t>third-party cookie</a:t>
            </a:r>
            <a:r>
              <a:rPr lang="en-US" altLang="en-US" i="0" dirty="0">
                <a:ea typeface="ＭＳ Ｐゴシック" charset="-128"/>
              </a:rPr>
              <a:t>.  Then if you visit another site that uses the same ad service, it can associate you with the original site—i.e., Quantcast can know that you visited both Facebook and Amazon.  That’s a huge privacy problem.</a:t>
            </a:r>
            <a:endParaRPr lang="en-US" altLang="en-US" dirty="0">
              <a:ea typeface="ＭＳ Ｐゴシック" charset="-128"/>
            </a:endParaRPr>
          </a:p>
        </p:txBody>
      </p:sp>
      <p:sp>
        <p:nvSpPr>
          <p:cNvPr id="10342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A898F9DE-9435-405A-8D37-8122829C5571}" type="slidenum">
              <a:rPr lang="en-US" altLang="en-US" sz="1200">
                <a:latin typeface="Times New Roman" pitchFamily="18" charset="0"/>
              </a:rPr>
              <a:pPr/>
              <a:t>36</a:t>
            </a:fld>
            <a:endParaRPr lang="en-US" altLang="en-US" sz="1200">
              <a:latin typeface="Times New Roman" pitchFamily="18"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Slide Image Placeholder 1"/>
          <p:cNvSpPr>
            <a:spLocks noGrp="1" noRot="1" noChangeAspect="1" noTextEdit="1"/>
          </p:cNvSpPr>
          <p:nvPr>
            <p:ph type="sldImg"/>
          </p:nvPr>
        </p:nvSpPr>
        <p:spPr>
          <a:ln/>
        </p:spPr>
      </p:sp>
      <p:sp>
        <p:nvSpPr>
          <p:cNvPr id="1054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2 clicks of animation: first is </a:t>
            </a:r>
            <a:r>
              <a:rPr lang="en-US" altLang="en-US" dirty="0" err="1">
                <a:ea typeface="ＭＳ Ｐゴシック" charset="-128"/>
              </a:rPr>
              <a:t>uncached</a:t>
            </a:r>
            <a:r>
              <a:rPr lang="en-US" altLang="en-US" dirty="0">
                <a:ea typeface="ＭＳ Ｐゴシック" charset="-128"/>
              </a:rPr>
              <a:t> response, second is cached.</a:t>
            </a:r>
          </a:p>
        </p:txBody>
      </p:sp>
      <p:sp>
        <p:nvSpPr>
          <p:cNvPr id="1054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FBBB54C-BF2E-4620-B6DD-3FE8CEEE8793}" type="slidenum">
              <a:rPr lang="en-US" altLang="en-US" sz="1200">
                <a:latin typeface="Times New Roman" pitchFamily="18" charset="0"/>
              </a:rPr>
              <a:pPr/>
              <a:t>37</a:t>
            </a:fld>
            <a:endParaRPr lang="en-US" altLang="en-US" sz="1200">
              <a:latin typeface="Times New Roman" pitchFamily="18"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Slide Image Placeholder 1"/>
          <p:cNvSpPr>
            <a:spLocks noGrp="1" noRot="1" noChangeAspect="1" noTextEdit="1"/>
          </p:cNvSpPr>
          <p:nvPr>
            <p:ph type="sldImg"/>
          </p:nvPr>
        </p:nvSpPr>
        <p:spPr>
          <a:ln/>
        </p:spPr>
      </p:sp>
      <p:sp>
        <p:nvSpPr>
          <p:cNvPr id="1075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075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EE0F09B-3ECA-4137-B732-0ACB369BA673}" type="slidenum">
              <a:rPr lang="en-US" altLang="en-US" sz="1200">
                <a:latin typeface="Times New Roman" pitchFamily="18" charset="0"/>
              </a:rPr>
              <a:pPr/>
              <a:t>38</a:t>
            </a:fld>
            <a:endParaRPr lang="en-US" altLang="en-US" sz="1200">
              <a:latin typeface="Times New Roman" pitchFamily="18"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Slide Image Placeholder 1"/>
          <p:cNvSpPr>
            <a:spLocks noGrp="1" noRot="1" noChangeAspect="1" noTextEdit="1"/>
          </p:cNvSpPr>
          <p:nvPr>
            <p:ph type="sldImg"/>
          </p:nvPr>
        </p:nvSpPr>
        <p:spPr>
          <a:ln/>
        </p:spPr>
      </p:sp>
      <p:sp>
        <p:nvSpPr>
          <p:cNvPr id="1095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Note that this is a pretty extreme RTT; it could only happen under heavy congestion—but the access link (T1 speed) </a:t>
            </a:r>
            <a:r>
              <a:rPr lang="en-US" altLang="en-US" i="1" dirty="0">
                <a:ea typeface="ＭＳ Ｐゴシック" charset="-128"/>
              </a:rPr>
              <a:t>is</a:t>
            </a:r>
            <a:r>
              <a:rPr lang="en-US" altLang="en-US" i="0" dirty="0">
                <a:ea typeface="ＭＳ Ｐゴシック" charset="-128"/>
              </a:rPr>
              <a:t> congested.</a:t>
            </a:r>
          </a:p>
          <a:p>
            <a:r>
              <a:rPr lang="en-US" altLang="en-US" i="0" dirty="0">
                <a:ea typeface="ＭＳ Ｐゴシック" charset="-128"/>
              </a:rPr>
              <a:t>Animation brings up 99% problem.</a:t>
            </a:r>
            <a:endParaRPr lang="en-US" altLang="en-US" dirty="0">
              <a:ea typeface="ＭＳ Ｐゴシック" charset="-128"/>
            </a:endParaRPr>
          </a:p>
        </p:txBody>
      </p:sp>
      <p:sp>
        <p:nvSpPr>
          <p:cNvPr id="1095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6A04CD16-9CEC-43DA-BB66-9631BBB64E70}" type="slidenum">
              <a:rPr lang="en-US" altLang="en-US" sz="1200">
                <a:latin typeface="Times New Roman" pitchFamily="18" charset="0"/>
              </a:rPr>
              <a:pPr/>
              <a:t>39</a:t>
            </a:fld>
            <a:endParaRPr lang="en-US" altLang="en-US" sz="1200">
              <a:latin typeface="Times New Roman" pitchFamily="18"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Slide Image Placeholder 1"/>
          <p:cNvSpPr>
            <a:spLocks noGrp="1" noRot="1" noChangeAspect="1" noTextEdit="1"/>
          </p:cNvSpPr>
          <p:nvPr>
            <p:ph type="sldImg"/>
          </p:nvPr>
        </p:nvSpPr>
        <p:spPr>
          <a:ln/>
        </p:spPr>
      </p:sp>
      <p:sp>
        <p:nvSpPr>
          <p:cNvPr id="3891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3891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4821B91-C20E-4F27-B817-6F073A193408}" type="slidenum">
              <a:rPr lang="en-US" altLang="en-US" sz="1200">
                <a:latin typeface="Times New Roman" pitchFamily="18" charset="0"/>
              </a:rPr>
              <a:pPr/>
              <a:t>4</a:t>
            </a:fld>
            <a:endParaRPr lang="en-US" altLang="en-US" sz="1200">
              <a:latin typeface="Times New Roman" pitchFamily="18"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Slide Image Placeholder 1"/>
          <p:cNvSpPr>
            <a:spLocks noGrp="1" noRot="1" noChangeAspect="1" noTextEdit="1"/>
          </p:cNvSpPr>
          <p:nvPr>
            <p:ph type="sldImg"/>
          </p:nvPr>
        </p:nvSpPr>
        <p:spPr>
          <a:ln/>
        </p:spPr>
      </p:sp>
      <p:sp>
        <p:nvSpPr>
          <p:cNvPr id="11161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2 animations: first crosses out numbers, second shows cost.  Note that RTT is likely to drop, too.</a:t>
            </a:r>
          </a:p>
        </p:txBody>
      </p:sp>
      <p:sp>
        <p:nvSpPr>
          <p:cNvPr id="11161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E91C08B-B2B5-4629-98FD-0F97F35A4BE8}" type="slidenum">
              <a:rPr lang="en-US" altLang="en-US" sz="1200">
                <a:latin typeface="Times New Roman" pitchFamily="18" charset="0"/>
              </a:rPr>
              <a:pPr/>
              <a:t>40</a:t>
            </a:fld>
            <a:endParaRPr lang="en-US" altLang="en-US" sz="1200">
              <a:latin typeface="Times New Roman" pitchFamily="18"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Slide Image Placeholder 1"/>
          <p:cNvSpPr>
            <a:spLocks noGrp="1" noRot="1" noChangeAspect="1" noTextEdit="1"/>
          </p:cNvSpPr>
          <p:nvPr>
            <p:ph type="sldImg"/>
          </p:nvPr>
        </p:nvSpPr>
        <p:spPr>
          <a:ln/>
        </p:spPr>
      </p:sp>
      <p:sp>
        <p:nvSpPr>
          <p:cNvPr id="1136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2 animations: first cost, then how to compute stuff.</a:t>
            </a:r>
          </a:p>
        </p:txBody>
      </p:sp>
      <p:sp>
        <p:nvSpPr>
          <p:cNvPr id="1136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81F9A884-3711-427F-86B2-C7515524CCD2}" type="slidenum">
              <a:rPr lang="en-US" altLang="en-US" sz="1200">
                <a:latin typeface="Times New Roman" pitchFamily="18" charset="0"/>
              </a:rPr>
              <a:pPr/>
              <a:t>41</a:t>
            </a:fld>
            <a:endParaRPr lang="en-US" altLang="en-US" sz="1200">
              <a:latin typeface="Times New Roman" pitchFamily="18"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Slide Image Placeholder 1"/>
          <p:cNvSpPr>
            <a:spLocks noGrp="1" noRot="1" noChangeAspect="1" noTextEdit="1"/>
          </p:cNvSpPr>
          <p:nvPr>
            <p:ph type="sldImg"/>
          </p:nvPr>
        </p:nvSpPr>
        <p:spPr>
          <a:ln/>
        </p:spPr>
      </p:sp>
      <p:sp>
        <p:nvSpPr>
          <p:cNvPr id="11571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2 animations: first access utilization, then total delay</a:t>
            </a:r>
          </a:p>
        </p:txBody>
      </p:sp>
      <p:sp>
        <p:nvSpPr>
          <p:cNvPr id="11571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06F20812-1E9A-42C5-98A6-E9E9D7611626}" type="slidenum">
              <a:rPr lang="en-US" altLang="en-US" sz="1200">
                <a:latin typeface="Times New Roman" pitchFamily="18" charset="0"/>
              </a:rPr>
              <a:pPr/>
              <a:t>42</a:t>
            </a:fld>
            <a:endParaRPr lang="en-US" altLang="en-US" sz="1200">
              <a:latin typeface="Times New Roman" pitchFamily="18"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Slide Image Placeholder 1"/>
          <p:cNvSpPr>
            <a:spLocks noGrp="1" noRot="1" noChangeAspect="1" noTextEdit="1"/>
          </p:cNvSpPr>
          <p:nvPr>
            <p:ph type="sldImg"/>
          </p:nvPr>
        </p:nvSpPr>
        <p:spPr>
          <a:ln/>
        </p:spPr>
      </p:sp>
      <p:sp>
        <p:nvSpPr>
          <p:cNvPr id="1177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4 clicks of animation: each step in interaction.</a:t>
            </a:r>
          </a:p>
          <a:p>
            <a:endParaRPr lang="en-US" altLang="en-US" dirty="0">
              <a:ea typeface="ＭＳ Ｐゴシック" charset="-128"/>
            </a:endParaRPr>
          </a:p>
        </p:txBody>
      </p:sp>
      <p:sp>
        <p:nvSpPr>
          <p:cNvPr id="1177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1734432-6103-44DC-A71B-DD07C9A544B0}" type="slidenum">
              <a:rPr lang="en-US" altLang="en-US" sz="1200">
                <a:latin typeface="Times New Roman" pitchFamily="18" charset="0"/>
              </a:rPr>
              <a:pPr/>
              <a:t>43</a:t>
            </a:fld>
            <a:endParaRPr lang="en-US" altLang="en-US" sz="1200">
              <a:latin typeface="Times New Roman" pitchFamily="18"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Slide Image Placeholder 1"/>
          <p:cNvSpPr>
            <a:spLocks noGrp="1" noRot="1" noChangeAspect="1" noTextEdit="1"/>
          </p:cNvSpPr>
          <p:nvPr>
            <p:ph type="sldImg"/>
          </p:nvPr>
        </p:nvSpPr>
        <p:spPr>
          <a:ln/>
        </p:spPr>
      </p:sp>
      <p:sp>
        <p:nvSpPr>
          <p:cNvPr id="1198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198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9A4C5EB4-554D-4DAB-9870-E1B6A17370DC}" type="slidenum">
              <a:rPr lang="en-US" altLang="en-US" sz="1200">
                <a:latin typeface="Times New Roman" pitchFamily="18" charset="0"/>
              </a:rPr>
              <a:pPr/>
              <a:t>44</a:t>
            </a:fld>
            <a:endParaRPr lang="en-US" altLang="en-US" sz="1200">
              <a:latin typeface="Times New Roman" pitchFamily="18"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Slide Image Placeholder 1"/>
          <p:cNvSpPr>
            <a:spLocks noGrp="1" noRot="1" noChangeAspect="1" noTextEdit="1"/>
          </p:cNvSpPr>
          <p:nvPr>
            <p:ph type="sldImg"/>
          </p:nvPr>
        </p:nvSpPr>
        <p:spPr>
          <a:ln/>
        </p:spPr>
      </p:sp>
      <p:sp>
        <p:nvSpPr>
          <p:cNvPr id="1218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218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FABD78C4-B493-4B23-9127-C9C1D7638632}" type="slidenum">
              <a:rPr lang="en-US" altLang="en-US" sz="1200">
                <a:latin typeface="Times New Roman" pitchFamily="18" charset="0"/>
              </a:rPr>
              <a:pPr/>
              <a:t>45</a:t>
            </a:fld>
            <a:endParaRPr lang="en-US" altLang="en-US" sz="1200">
              <a:latin typeface="Times New Roman" pitchFamily="18"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Slide Image Placeholder 1"/>
          <p:cNvSpPr>
            <a:spLocks noGrp="1" noRot="1" noChangeAspect="1" noTextEdit="1"/>
          </p:cNvSpPr>
          <p:nvPr>
            <p:ph type="sldImg"/>
          </p:nvPr>
        </p:nvSpPr>
        <p:spPr>
          <a:ln/>
        </p:spPr>
      </p:sp>
      <p:sp>
        <p:nvSpPr>
          <p:cNvPr id="12390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2390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B60DA59-5F7A-45AD-A9D6-390DB9BC9D11}" type="slidenum">
              <a:rPr lang="en-US" altLang="en-US" sz="1200">
                <a:latin typeface="Times New Roman" pitchFamily="18" charset="0"/>
              </a:rPr>
              <a:pPr/>
              <a:t>46</a:t>
            </a:fld>
            <a:endParaRPr lang="en-US" altLang="en-US" sz="1200">
              <a:latin typeface="Times New Roman" pitchFamily="18"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Slide Image Placeholder 1"/>
          <p:cNvSpPr>
            <a:spLocks noGrp="1" noRot="1" noChangeAspect="1" noTextEdit="1"/>
          </p:cNvSpPr>
          <p:nvPr>
            <p:ph type="sldImg"/>
          </p:nvPr>
        </p:nvSpPr>
        <p:spPr>
          <a:ln/>
        </p:spPr>
      </p:sp>
      <p:sp>
        <p:nvSpPr>
          <p:cNvPr id="12595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Despite the RFC, most modern servers are 8-bit clean (mentioned on later slide).</a:t>
            </a:r>
          </a:p>
        </p:txBody>
      </p:sp>
      <p:sp>
        <p:nvSpPr>
          <p:cNvPr id="12595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221C6F1-0AF5-4336-8ECC-F39E5FD8652C}" type="slidenum">
              <a:rPr lang="en-US" altLang="en-US" sz="1200">
                <a:latin typeface="Times New Roman" pitchFamily="18" charset="0"/>
              </a:rPr>
              <a:pPr/>
              <a:t>47</a:t>
            </a:fld>
            <a:endParaRPr lang="en-US" altLang="en-US" sz="1200">
              <a:latin typeface="Times New Roman"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Slide Image Placeholder 1"/>
          <p:cNvSpPr>
            <a:spLocks noGrp="1" noRot="1" noChangeAspect="1" noTextEdit="1"/>
          </p:cNvSpPr>
          <p:nvPr>
            <p:ph type="sldImg"/>
          </p:nvPr>
        </p:nvSpPr>
        <p:spPr>
          <a:ln/>
        </p:spPr>
      </p:sp>
      <p:sp>
        <p:nvSpPr>
          <p:cNvPr id="1280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Direct delivery is rare; it’s much more common to go through relays.</a:t>
            </a:r>
          </a:p>
        </p:txBody>
      </p:sp>
      <p:sp>
        <p:nvSpPr>
          <p:cNvPr id="1280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54AAA9A-9B59-40B4-B0BF-5FD3BFAEB92C}" type="slidenum">
              <a:rPr lang="en-US" altLang="en-US" sz="1200">
                <a:latin typeface="Times New Roman" pitchFamily="18" charset="0"/>
              </a:rPr>
              <a:pPr/>
              <a:t>48</a:t>
            </a:fld>
            <a:endParaRPr lang="en-US" altLang="en-US" sz="1200">
              <a:latin typeface="Times New Roman" pitchFamily="18"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Slide Image Placeholder 1"/>
          <p:cNvSpPr>
            <a:spLocks noGrp="1" noRot="1" noChangeAspect="1" noTextEdit="1"/>
          </p:cNvSpPr>
          <p:nvPr>
            <p:ph type="sldImg"/>
          </p:nvPr>
        </p:nvSpPr>
        <p:spPr>
          <a:ln/>
        </p:spPr>
      </p:sp>
      <p:sp>
        <p:nvSpPr>
          <p:cNvPr id="1300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300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712A536-BCED-49A9-BE29-036D17D641EE}" type="slidenum">
              <a:rPr lang="en-US" altLang="en-US" sz="1200">
                <a:latin typeface="Times New Roman" pitchFamily="18" charset="0"/>
              </a:rPr>
              <a:pPr/>
              <a:t>49</a:t>
            </a:fld>
            <a:endParaRPr lang="en-US" altLang="en-US" sz="1200">
              <a:latin typeface="Times New Roman" pitchFamily="18"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Slide Image Placeholder 1"/>
          <p:cNvSpPr>
            <a:spLocks noGrp="1" noRot="1" noChangeAspect="1" noTextEdit="1"/>
          </p:cNvSpPr>
          <p:nvPr>
            <p:ph type="sldImg"/>
          </p:nvPr>
        </p:nvSpPr>
        <p:spPr>
          <a:ln/>
        </p:spPr>
      </p:sp>
      <p:sp>
        <p:nvSpPr>
          <p:cNvPr id="409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Note that there are research proposals to let apps run on network core devices, for performance reasons.</a:t>
            </a:r>
          </a:p>
          <a:p>
            <a:r>
              <a:rPr lang="en-US" altLang="en-US" dirty="0">
                <a:ea typeface="ＭＳ Ｐゴシック" charset="-128"/>
              </a:rPr>
              <a:t>There are two animations: first the layers pop up, then the arrows.</a:t>
            </a:r>
          </a:p>
          <a:p>
            <a:endParaRPr lang="en-US" altLang="en-US" dirty="0">
              <a:ea typeface="ＭＳ Ｐゴシック" charset="-128"/>
            </a:endParaRPr>
          </a:p>
        </p:txBody>
      </p:sp>
      <p:sp>
        <p:nvSpPr>
          <p:cNvPr id="409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6BD44868-3E9F-480E-B74C-0B72856F1586}" type="slidenum">
              <a:rPr lang="en-US" altLang="en-US" sz="1200">
                <a:latin typeface="Times New Roman" pitchFamily="18" charset="0"/>
              </a:rPr>
              <a:pPr/>
              <a:t>5</a:t>
            </a:fld>
            <a:endParaRPr lang="en-US" altLang="en-US" sz="1200">
              <a:latin typeface="Times New Roman" pitchFamily="18"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Slide Image Placeholder 1"/>
          <p:cNvSpPr>
            <a:spLocks noGrp="1" noRot="1" noChangeAspect="1" noTextEdit="1"/>
          </p:cNvSpPr>
          <p:nvPr>
            <p:ph type="sldImg"/>
          </p:nvPr>
        </p:nvSpPr>
        <p:spPr>
          <a:ln/>
        </p:spPr>
      </p:sp>
      <p:sp>
        <p:nvSpPr>
          <p:cNvPr id="13209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Demo sending mail to myself via Mallet-</a:t>
            </a:r>
            <a:r>
              <a:rPr lang="en-US" altLang="en-US" dirty="0" err="1">
                <a:ea typeface="ＭＳ Ｐゴシック" charset="-128"/>
              </a:rPr>
              <a:t>vpn</a:t>
            </a:r>
            <a:r>
              <a:rPr lang="en-US" altLang="en-US" dirty="0">
                <a:ea typeface="ＭＳ Ｐゴシック" charset="-128"/>
              </a:rPr>
              <a:t>; use </a:t>
            </a:r>
            <a:r>
              <a:rPr lang="en-US" altLang="en-US" dirty="0" err="1">
                <a:ea typeface="ＭＳ Ｐゴシック" charset="-128"/>
              </a:rPr>
              <a:t>lm</a:t>
            </a:r>
            <a:r>
              <a:rPr lang="en-US" altLang="en-US" dirty="0">
                <a:ea typeface="ＭＳ Ｐゴシック" charset="-128"/>
              </a:rPr>
              <a:t> to show that it came through relay servers.</a:t>
            </a:r>
          </a:p>
          <a:p>
            <a:endParaRPr lang="en-US" altLang="en-US" dirty="0">
              <a:ea typeface="ＭＳ Ｐゴシック" charset="-128"/>
            </a:endParaRPr>
          </a:p>
          <a:p>
            <a:endParaRPr lang="en-US" altLang="en-US" dirty="0">
              <a:ea typeface="ＭＳ Ｐゴシック" charset="-128"/>
            </a:endParaRPr>
          </a:p>
        </p:txBody>
      </p:sp>
      <p:sp>
        <p:nvSpPr>
          <p:cNvPr id="13209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3AE2FF3-FEBB-4276-BF96-ED2E38B98266}" type="slidenum">
              <a:rPr lang="en-US" altLang="en-US" sz="1200">
                <a:latin typeface="Times New Roman" pitchFamily="18" charset="0"/>
              </a:rPr>
              <a:pPr/>
              <a:t>50</a:t>
            </a:fld>
            <a:endParaRPr lang="en-US" altLang="en-US" sz="1200">
              <a:latin typeface="Times New Roman" pitchFamily="18"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Slide Image Placeholder 1"/>
          <p:cNvSpPr>
            <a:spLocks noGrp="1" noRot="1" noChangeAspect="1" noTextEdit="1"/>
          </p:cNvSpPr>
          <p:nvPr>
            <p:ph type="sldImg"/>
          </p:nvPr>
        </p:nvSpPr>
        <p:spPr>
          <a:ln/>
        </p:spPr>
      </p:sp>
      <p:sp>
        <p:nvSpPr>
          <p:cNvPr id="13414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3414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A0378B4-BF50-441A-A890-8E5A3DDE668A}" type="slidenum">
              <a:rPr lang="en-US" altLang="en-US" sz="1200">
                <a:latin typeface="Times New Roman" pitchFamily="18" charset="0"/>
              </a:rPr>
              <a:pPr/>
              <a:t>51</a:t>
            </a:fld>
            <a:endParaRPr lang="en-US" altLang="en-US" sz="1200">
              <a:latin typeface="Times New Roman" pitchFamily="18"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Slide Image Placeholder 1"/>
          <p:cNvSpPr>
            <a:spLocks noGrp="1" noRot="1" noChangeAspect="1" noTextEdit="1"/>
          </p:cNvSpPr>
          <p:nvPr>
            <p:ph type="sldImg"/>
          </p:nvPr>
        </p:nvSpPr>
        <p:spPr>
          <a:ln/>
        </p:spPr>
      </p:sp>
      <p:sp>
        <p:nvSpPr>
          <p:cNvPr id="1361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361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A1F7E0B-B324-4017-AC8A-ACABAB9E2E10}" type="slidenum">
              <a:rPr lang="en-US" altLang="en-US" sz="1200">
                <a:latin typeface="Times New Roman" pitchFamily="18" charset="0"/>
              </a:rPr>
              <a:pPr/>
              <a:t>52</a:t>
            </a:fld>
            <a:endParaRPr lang="en-US" altLang="en-US" sz="1200">
              <a:latin typeface="Times New Roman" pitchFamily="18"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Slide Image Placeholder 1"/>
          <p:cNvSpPr>
            <a:spLocks noGrp="1" noRot="1" noChangeAspect="1" noTextEdit="1"/>
          </p:cNvSpPr>
          <p:nvPr>
            <p:ph type="sldImg"/>
          </p:nvPr>
        </p:nvSpPr>
        <p:spPr>
          <a:ln/>
        </p:spPr>
      </p:sp>
      <p:sp>
        <p:nvSpPr>
          <p:cNvPr id="13824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3824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572661D2-BCF9-4405-B69A-C7469AF9515B}" type="slidenum">
              <a:rPr lang="en-US" altLang="en-US" sz="1200">
                <a:latin typeface="Times New Roman" pitchFamily="18" charset="0"/>
              </a:rPr>
              <a:pPr/>
              <a:t>53</a:t>
            </a:fld>
            <a:endParaRPr lang="en-US" altLang="en-US" sz="1200">
              <a:latin typeface="Times New Roman" pitchFamily="18"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Slide Image Placeholder 1"/>
          <p:cNvSpPr>
            <a:spLocks noGrp="1" noRot="1" noChangeAspect="1" noTextEdit="1"/>
          </p:cNvSpPr>
          <p:nvPr>
            <p:ph type="sldImg"/>
          </p:nvPr>
        </p:nvSpPr>
        <p:spPr>
          <a:ln/>
        </p:spPr>
      </p:sp>
      <p:sp>
        <p:nvSpPr>
          <p:cNvPr id="14029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4029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9BD538D-7445-47DC-A9B9-DE5944F127F0}" type="slidenum">
              <a:rPr lang="en-US" altLang="en-US" sz="1200">
                <a:latin typeface="Times New Roman" pitchFamily="18" charset="0"/>
              </a:rPr>
              <a:pPr/>
              <a:t>54</a:t>
            </a:fld>
            <a:endParaRPr lang="en-US" altLang="en-US" sz="1200">
              <a:latin typeface="Times New Roman" pitchFamily="18"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Slide Image Placeholder 1"/>
          <p:cNvSpPr>
            <a:spLocks noGrp="1" noRot="1" noChangeAspect="1" noTextEdit="1"/>
          </p:cNvSpPr>
          <p:nvPr>
            <p:ph type="sldImg"/>
          </p:nvPr>
        </p:nvSpPr>
        <p:spPr>
          <a:ln/>
        </p:spPr>
      </p:sp>
      <p:sp>
        <p:nvSpPr>
          <p:cNvPr id="14233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4233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6210BADE-89D6-4B6C-9F56-5CC30957222B}" type="slidenum">
              <a:rPr lang="en-US" altLang="en-US" sz="1200">
                <a:latin typeface="Times New Roman" pitchFamily="18" charset="0"/>
              </a:rPr>
              <a:pPr/>
              <a:t>55</a:t>
            </a:fld>
            <a:endParaRPr lang="en-US" altLang="en-US" sz="1200">
              <a:latin typeface="Times New Roman" pitchFamily="18"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Slide Image Placeholder 1"/>
          <p:cNvSpPr>
            <a:spLocks noGrp="1" noRot="1" noChangeAspect="1" noTextEdit="1"/>
          </p:cNvSpPr>
          <p:nvPr>
            <p:ph type="sldImg"/>
          </p:nvPr>
        </p:nvSpPr>
        <p:spPr>
          <a:ln/>
        </p:spPr>
      </p:sp>
      <p:sp>
        <p:nvSpPr>
          <p:cNvPr id="14438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4438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EB993515-0BE3-4C9D-A26F-E3FDC41BE663}" type="slidenum">
              <a:rPr lang="en-US" altLang="en-US" sz="1200">
                <a:latin typeface="Times New Roman" pitchFamily="18" charset="0"/>
              </a:rPr>
              <a:pPr/>
              <a:t>56</a:t>
            </a:fld>
            <a:endParaRPr lang="en-US" altLang="en-US" sz="1200">
              <a:latin typeface="Times New Roman"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Slide Image Placeholder 1"/>
          <p:cNvSpPr>
            <a:spLocks noGrp="1" noRot="1" noChangeAspect="1" noTextEdit="1"/>
          </p:cNvSpPr>
          <p:nvPr>
            <p:ph type="sldImg"/>
          </p:nvPr>
        </p:nvSpPr>
        <p:spPr>
          <a:ln/>
        </p:spPr>
      </p:sp>
      <p:sp>
        <p:nvSpPr>
          <p:cNvPr id="1464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Right column is a popup.</a:t>
            </a:r>
          </a:p>
        </p:txBody>
      </p:sp>
      <p:sp>
        <p:nvSpPr>
          <p:cNvPr id="1464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21CB998-6A32-4605-8B58-A349B5553457}" type="slidenum">
              <a:rPr lang="en-US" altLang="en-US" sz="1200">
                <a:latin typeface="Times New Roman" pitchFamily="18" charset="0"/>
              </a:rPr>
              <a:pPr/>
              <a:t>57</a:t>
            </a:fld>
            <a:endParaRPr lang="en-US" altLang="en-US" sz="1200">
              <a:latin typeface="Times New Roman"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Image Placeholder 1"/>
          <p:cNvSpPr>
            <a:spLocks noGrp="1" noRot="1" noChangeAspect="1" noTextEdit="1"/>
          </p:cNvSpPr>
          <p:nvPr>
            <p:ph type="sldImg"/>
          </p:nvPr>
        </p:nvSpPr>
        <p:spPr>
          <a:ln/>
        </p:spPr>
      </p:sp>
      <p:sp>
        <p:nvSpPr>
          <p:cNvPr id="1484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Scaling is popup.</a:t>
            </a:r>
          </a:p>
        </p:txBody>
      </p:sp>
      <p:sp>
        <p:nvSpPr>
          <p:cNvPr id="1484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45D8096-552D-4024-9E22-60E79FD567AA}" type="slidenum">
              <a:rPr lang="en-US" altLang="en-US" sz="1200">
                <a:latin typeface="Times New Roman" pitchFamily="18" charset="0"/>
              </a:rPr>
              <a:pPr/>
              <a:t>58</a:t>
            </a:fld>
            <a:endParaRPr lang="en-US" altLang="en-US" sz="1200">
              <a:latin typeface="Times New Roman" pitchFamily="18"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Slide Image Placeholder 1"/>
          <p:cNvSpPr>
            <a:spLocks noGrp="1" noRot="1" noChangeAspect="1" noTextEdit="1"/>
          </p:cNvSpPr>
          <p:nvPr>
            <p:ph type="sldImg"/>
          </p:nvPr>
        </p:nvSpPr>
        <p:spPr>
          <a:ln/>
        </p:spPr>
      </p:sp>
      <p:sp>
        <p:nvSpPr>
          <p:cNvPr id="1505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505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3AB72C2-7EFF-4235-8351-EDF0FF42A310}" type="slidenum">
              <a:rPr lang="en-US" altLang="en-US" sz="1200">
                <a:latin typeface="Times New Roman" pitchFamily="18" charset="0"/>
              </a:rPr>
              <a:pPr/>
              <a:t>59</a:t>
            </a:fld>
            <a:endParaRPr lang="en-US" altLang="en-US" sz="1200">
              <a:latin typeface="Times New Roman"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Slide Image Placeholder 1"/>
          <p:cNvSpPr>
            <a:spLocks noGrp="1" noRot="1" noChangeAspect="1" noTextEdit="1"/>
          </p:cNvSpPr>
          <p:nvPr>
            <p:ph type="sldImg"/>
          </p:nvPr>
        </p:nvSpPr>
        <p:spPr>
          <a:ln/>
        </p:spPr>
      </p:sp>
      <p:sp>
        <p:nvSpPr>
          <p:cNvPr id="430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430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C28A9A4-1499-490A-A379-55E8E66004E6}" type="slidenum">
              <a:rPr lang="en-US" altLang="en-US" sz="1200">
                <a:latin typeface="Times New Roman" pitchFamily="18" charset="0"/>
              </a:rPr>
              <a:pPr/>
              <a:t>6</a:t>
            </a:fld>
            <a:endParaRPr lang="en-US" altLang="en-US" sz="1200">
              <a:latin typeface="Times New Roman" pitchFamily="18"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Slide Image Placeholder 1"/>
          <p:cNvSpPr>
            <a:spLocks noGrp="1" noRot="1" noChangeAspect="1" noTextEdit="1"/>
          </p:cNvSpPr>
          <p:nvPr>
            <p:ph type="sldImg"/>
          </p:nvPr>
        </p:nvSpPr>
        <p:spPr>
          <a:ln/>
        </p:spPr>
      </p:sp>
      <p:sp>
        <p:nvSpPr>
          <p:cNvPr id="15257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Note U.S. (and coastal) dominance.</a:t>
            </a:r>
          </a:p>
        </p:txBody>
      </p:sp>
      <p:sp>
        <p:nvSpPr>
          <p:cNvPr id="15257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4BFB120-5BFA-4458-B58F-CC06853DD6C9}" type="slidenum">
              <a:rPr lang="en-US" altLang="en-US" sz="1200">
                <a:latin typeface="Times New Roman" pitchFamily="18" charset="0"/>
              </a:rPr>
              <a:pPr/>
              <a:t>60</a:t>
            </a:fld>
            <a:endParaRPr lang="en-US" altLang="en-US" sz="1200">
              <a:latin typeface="Times New Roman"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5462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F9D9B8E-0219-4479-BF61-3EFCA128C32A}" type="slidenum">
              <a:rPr lang="en-US" altLang="en-US" sz="1200">
                <a:latin typeface="Times New Roman" pitchFamily="18" charset="0"/>
              </a:rPr>
              <a:pPr/>
              <a:t>61</a:t>
            </a:fld>
            <a:endParaRPr lang="en-US" altLang="en-US" sz="1200">
              <a:latin typeface="Times New Roman"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566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59BE787-AEB2-472A-8529-B1533763D964}" type="slidenum">
              <a:rPr lang="en-US" altLang="en-US" sz="1200">
                <a:latin typeface="Times New Roman" pitchFamily="18" charset="0"/>
              </a:rPr>
              <a:pPr/>
              <a:t>62</a:t>
            </a:fld>
            <a:endParaRPr lang="en-US" altLang="en-US" sz="1200">
              <a:latin typeface="Times New Roman"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8 clicks of animation showing all steps in name resolution.  Expensive in RTTs.</a:t>
            </a:r>
          </a:p>
          <a:p>
            <a:endParaRPr lang="en-US" altLang="en-US" dirty="0">
              <a:ea typeface="ＭＳ Ｐゴシック" charset="-128"/>
            </a:endParaRPr>
          </a:p>
          <a:p>
            <a:r>
              <a:rPr lang="en-US" altLang="en-US" dirty="0">
                <a:ea typeface="ＭＳ Ｐゴシック" charset="-128"/>
              </a:rPr>
              <a:t>Note that ns1.umass.edu knows where </a:t>
            </a:r>
            <a:r>
              <a:rPr lang="en-US" altLang="en-US" dirty="0" err="1">
                <a:ea typeface="ＭＳ Ｐゴシック" charset="-128"/>
              </a:rPr>
              <a:t>gaia.cs</a:t>
            </a:r>
            <a:r>
              <a:rPr lang="en-US" altLang="en-US" dirty="0">
                <a:ea typeface="ＭＳ Ｐゴシック" charset="-128"/>
              </a:rPr>
              <a:t> is; there is no need to go to a separate CS server.</a:t>
            </a:r>
          </a:p>
          <a:p>
            <a:endParaRPr lang="en-US" altLang="en-US" dirty="0">
              <a:ea typeface="ＭＳ Ｐゴシック" charset="-128"/>
            </a:endParaRPr>
          </a:p>
        </p:txBody>
      </p:sp>
      <p:sp>
        <p:nvSpPr>
          <p:cNvPr id="1587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291AAA42-14EC-4C77-BE03-4B3C67CC0BC1}" type="slidenum">
              <a:rPr lang="en-US" altLang="en-US" sz="1200">
                <a:latin typeface="Times New Roman" pitchFamily="18" charset="0"/>
              </a:rPr>
              <a:pPr/>
              <a:t>63</a:t>
            </a:fld>
            <a:endParaRPr lang="en-US" altLang="en-US" sz="1200">
              <a:latin typeface="Times New Roman" pitchFamily="18"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Same number of RTTs.</a:t>
            </a:r>
          </a:p>
        </p:txBody>
      </p:sp>
      <p:sp>
        <p:nvSpPr>
          <p:cNvPr id="1607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B198094-7926-4822-AF04-51319DB3011C}" type="slidenum">
              <a:rPr lang="en-US" altLang="en-US" sz="1200">
                <a:latin typeface="Times New Roman" pitchFamily="18" charset="0"/>
              </a:rPr>
              <a:pPr/>
              <a:t>64</a:t>
            </a:fld>
            <a:endParaRPr lang="en-US" altLang="en-US" sz="1200">
              <a:latin typeface="Times New Roman" pitchFamily="18"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Slide Image Placeholder 1"/>
          <p:cNvSpPr>
            <a:spLocks noGrp="1" noRot="1" noChangeAspect="1" noTextEdit="1"/>
          </p:cNvSpPr>
          <p:nvPr>
            <p:ph type="sldImg"/>
          </p:nvPr>
        </p:nvSpPr>
        <p:spPr>
          <a:ln/>
        </p:spPr>
      </p:sp>
      <p:sp>
        <p:nvSpPr>
          <p:cNvPr id="16281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6281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8B45677B-FF2D-4AD1-AA84-B110079A7E4D}" type="slidenum">
              <a:rPr lang="en-US" altLang="en-US" sz="1200">
                <a:latin typeface="Times New Roman" pitchFamily="18" charset="0"/>
              </a:rPr>
              <a:pPr/>
              <a:t>65</a:t>
            </a:fld>
            <a:endParaRPr lang="en-US" altLang="en-US" sz="1200">
              <a:latin typeface="Times New Roman" pitchFamily="18"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Slide Image Placeholder 1"/>
          <p:cNvSpPr>
            <a:spLocks noGrp="1" noRot="1" noChangeAspect="1" noTextEdit="1"/>
          </p:cNvSpPr>
          <p:nvPr>
            <p:ph type="sldImg"/>
          </p:nvPr>
        </p:nvSpPr>
        <p:spPr>
          <a:ln/>
        </p:spPr>
      </p:sp>
      <p:sp>
        <p:nvSpPr>
          <p:cNvPr id="1648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There are more types than this.</a:t>
            </a:r>
          </a:p>
          <a:p>
            <a:endParaRPr lang="en-US" altLang="en-US" dirty="0">
              <a:ea typeface="ＭＳ Ｐゴシック" charset="-128"/>
            </a:endParaRPr>
          </a:p>
        </p:txBody>
      </p:sp>
      <p:sp>
        <p:nvSpPr>
          <p:cNvPr id="1648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6B20975-2CB0-448E-B20C-3DB83A089B52}" type="slidenum">
              <a:rPr lang="en-US" altLang="en-US" sz="1200">
                <a:latin typeface="Times New Roman" pitchFamily="18" charset="0"/>
              </a:rPr>
              <a:pPr/>
              <a:t>66</a:t>
            </a:fld>
            <a:endParaRPr lang="en-US" altLang="en-US" sz="1200">
              <a:latin typeface="Times New Roman" pitchFamily="18"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Slide Image Placeholder 1"/>
          <p:cNvSpPr>
            <a:spLocks noGrp="1" noRot="1" noChangeAspect="1" noTextEdit="1"/>
          </p:cNvSpPr>
          <p:nvPr>
            <p:ph type="sldImg"/>
          </p:nvPr>
        </p:nvSpPr>
        <p:spPr>
          <a:ln/>
        </p:spPr>
      </p:sp>
      <p:sp>
        <p:nvSpPr>
          <p:cNvPr id="16691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Note that this is a binary, not an ASCII, format.</a:t>
            </a:r>
          </a:p>
        </p:txBody>
      </p:sp>
      <p:sp>
        <p:nvSpPr>
          <p:cNvPr id="16691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BF863CD5-6DEB-4960-842B-254B7C60F99F}" type="slidenum">
              <a:rPr lang="en-US" altLang="en-US" sz="1200">
                <a:latin typeface="Times New Roman" pitchFamily="18" charset="0"/>
              </a:rPr>
              <a:pPr/>
              <a:t>67</a:t>
            </a:fld>
            <a:endParaRPr lang="en-US" altLang="en-US" sz="1200">
              <a:latin typeface="Times New Roman" pitchFamily="18"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Slide Image Placeholder 1"/>
          <p:cNvSpPr>
            <a:spLocks noGrp="1" noRot="1" noChangeAspect="1" noTextEdit="1"/>
          </p:cNvSpPr>
          <p:nvPr>
            <p:ph type="sldImg"/>
          </p:nvPr>
        </p:nvSpPr>
        <p:spPr>
          <a:ln/>
        </p:spPr>
      </p:sp>
      <p:sp>
        <p:nvSpPr>
          <p:cNvPr id="1689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689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E716A2E5-2608-4CB6-A24C-43BE8FBC1CF6}" type="slidenum">
              <a:rPr lang="en-US" altLang="en-US" sz="1200">
                <a:latin typeface="Times New Roman" pitchFamily="18" charset="0"/>
              </a:rPr>
              <a:pPr/>
              <a:t>68</a:t>
            </a:fld>
            <a:endParaRPr lang="en-US" altLang="en-US" sz="1200">
              <a:latin typeface="Times New Roman" pitchFamily="18"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Slide Image Placeholder 1"/>
          <p:cNvSpPr>
            <a:spLocks noGrp="1" noRot="1" noChangeAspect="1" noTextEdit="1"/>
          </p:cNvSpPr>
          <p:nvPr>
            <p:ph type="sldImg"/>
          </p:nvPr>
        </p:nvSpPr>
        <p:spPr>
          <a:ln/>
        </p:spPr>
      </p:sp>
      <p:sp>
        <p:nvSpPr>
          <p:cNvPr id="1710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ea typeface="ＭＳ Ｐゴシック" charset="-128"/>
            </a:endParaRPr>
          </a:p>
        </p:txBody>
      </p:sp>
      <p:sp>
        <p:nvSpPr>
          <p:cNvPr id="1710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1C2011C9-4F6B-4389-AA89-843875B55A66}" type="slidenum">
              <a:rPr lang="en-US" altLang="en-US" sz="1200">
                <a:latin typeface="Times New Roman" pitchFamily="18" charset="0"/>
              </a:rPr>
              <a:pPr/>
              <a:t>69</a:t>
            </a:fld>
            <a:endParaRPr lang="en-US" altLang="en-US" sz="1200">
              <a:latin typeface="Times New Roman" pitchFamily="18"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Slide Image Placeholder 1"/>
          <p:cNvSpPr>
            <a:spLocks noGrp="1" noRot="1" noChangeAspect="1" noTextEdit="1"/>
          </p:cNvSpPr>
          <p:nvPr>
            <p:ph type="sldImg"/>
          </p:nvPr>
        </p:nvSpPr>
        <p:spPr>
          <a:ln/>
        </p:spPr>
      </p:sp>
      <p:sp>
        <p:nvSpPr>
          <p:cNvPr id="450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Managing a datacenter with 100,000 hosts is super complex: “cattle not cats”; don’t fix broken machines; replace entire racks; etc.</a:t>
            </a:r>
          </a:p>
        </p:txBody>
      </p:sp>
      <p:sp>
        <p:nvSpPr>
          <p:cNvPr id="450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9FB3DCB1-57B3-40B5-BA83-9F9B5052BC38}" type="slidenum">
              <a:rPr lang="en-US" altLang="en-US" sz="1200">
                <a:latin typeface="Times New Roman" pitchFamily="18" charset="0"/>
              </a:rPr>
              <a:pPr/>
              <a:t>7</a:t>
            </a:fld>
            <a:endParaRPr lang="en-US" altLang="en-US" sz="1200">
              <a:latin typeface="Times New Roman" pitchFamily="18"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70</a:t>
            </a:fld>
            <a:endParaRPr lang="en-US" altLang="en-US"/>
          </a:p>
        </p:txBody>
      </p:sp>
    </p:spTree>
    <p:extLst>
      <p:ext uri="{BB962C8B-B14F-4D97-AF65-F5344CB8AC3E}">
        <p14:creationId xmlns:p14="http://schemas.microsoft.com/office/powerpoint/2010/main" val="18677206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Slide Image Placeholder 1"/>
          <p:cNvSpPr>
            <a:spLocks noGrp="1" noRot="1" noChangeAspect="1" noTextEdit="1"/>
          </p:cNvSpPr>
          <p:nvPr>
            <p:ph type="sldImg"/>
          </p:nvPr>
        </p:nvSpPr>
        <p:spPr>
          <a:ln/>
        </p:spPr>
      </p:sp>
      <p:sp>
        <p:nvSpPr>
          <p:cNvPr id="1740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740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BC4482A-E296-47F5-BAC2-E80C550B9A7C}" type="slidenum">
              <a:rPr lang="en-US" altLang="en-US" sz="1200">
                <a:latin typeface="Times New Roman" pitchFamily="18" charset="0"/>
              </a:rPr>
              <a:pPr/>
              <a:t>71</a:t>
            </a:fld>
            <a:endParaRPr lang="en-US" altLang="en-US" sz="1200">
              <a:latin typeface="Times New Roman" pitchFamily="18"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Slide Image Placeholder 1"/>
          <p:cNvSpPr>
            <a:spLocks noGrp="1" noRot="1" noChangeAspect="1" noTextEdit="1"/>
          </p:cNvSpPr>
          <p:nvPr>
            <p:ph type="sldImg"/>
          </p:nvPr>
        </p:nvSpPr>
        <p:spPr>
          <a:ln/>
        </p:spPr>
      </p:sp>
      <p:sp>
        <p:nvSpPr>
          <p:cNvPr id="1761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761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880B5EC-B5DB-422B-B7A2-9B4D8E3C4DC1}" type="slidenum">
              <a:rPr lang="en-US" altLang="en-US" sz="1200">
                <a:latin typeface="Times New Roman" pitchFamily="18" charset="0"/>
              </a:rPr>
              <a:pPr/>
              <a:t>72</a:t>
            </a:fld>
            <a:endParaRPr lang="en-US" altLang="en-US" sz="1200">
              <a:latin typeface="Times New Roman" pitchFamily="18"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Slide Image Placeholder 1"/>
          <p:cNvSpPr>
            <a:spLocks noGrp="1" noRot="1" noChangeAspect="1" noTextEdit="1"/>
          </p:cNvSpPr>
          <p:nvPr>
            <p:ph type="sldImg"/>
          </p:nvPr>
        </p:nvSpPr>
        <p:spPr>
          <a:ln/>
        </p:spPr>
      </p:sp>
      <p:sp>
        <p:nvSpPr>
          <p:cNvPr id="17817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7817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6366D2D-C038-4820-9C62-2CF3D604FA20}" type="slidenum">
              <a:rPr lang="en-US" altLang="en-US" sz="1200">
                <a:latin typeface="Times New Roman" pitchFamily="18" charset="0"/>
              </a:rPr>
              <a:pPr/>
              <a:t>73</a:t>
            </a:fld>
            <a:endParaRPr lang="en-US" altLang="en-US" sz="1200">
              <a:latin typeface="Times New Roman" pitchFamily="18"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Slide Image Placeholder 1"/>
          <p:cNvSpPr>
            <a:spLocks noGrp="1" noRot="1" noChangeAspect="1" noTextEdit="1"/>
          </p:cNvSpPr>
          <p:nvPr>
            <p:ph type="sldImg"/>
          </p:nvPr>
        </p:nvSpPr>
        <p:spPr>
          <a:ln/>
        </p:spPr>
      </p:sp>
      <p:sp>
        <p:nvSpPr>
          <p:cNvPr id="18022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“Increases linearly with N” pops up.</a:t>
            </a:r>
          </a:p>
        </p:txBody>
      </p:sp>
      <p:sp>
        <p:nvSpPr>
          <p:cNvPr id="18022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05EB60B1-8D20-4CF7-8CCC-CA41FCFE7BA8}" type="slidenum">
              <a:rPr lang="en-US" altLang="en-US" sz="1200">
                <a:latin typeface="Times New Roman" pitchFamily="18" charset="0"/>
              </a:rPr>
              <a:pPr/>
              <a:t>74</a:t>
            </a:fld>
            <a:endParaRPr lang="en-US" altLang="en-US" sz="1200">
              <a:latin typeface="Times New Roman" pitchFamily="18"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Slide Image Placeholder 1"/>
          <p:cNvSpPr>
            <a:spLocks noGrp="1" noRot="1" noChangeAspect="1" noTextEdit="1"/>
          </p:cNvSpPr>
          <p:nvPr>
            <p:ph type="sldImg"/>
          </p:nvPr>
        </p:nvSpPr>
        <p:spPr>
          <a:ln/>
        </p:spPr>
      </p:sp>
      <p:sp>
        <p:nvSpPr>
          <p:cNvPr id="1822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“Increases linearly with N” pops up, then sum(</a:t>
            </a:r>
            <a:r>
              <a:rPr lang="en-US" altLang="en-US" dirty="0" err="1">
                <a:ea typeface="ＭＳ Ｐゴシック" charset="-128"/>
              </a:rPr>
              <a:t>u_i</a:t>
            </a:r>
            <a:r>
              <a:rPr lang="en-US" altLang="en-US" dirty="0">
                <a:ea typeface="ＭＳ Ｐゴシック" charset="-128"/>
              </a:rPr>
              <a:t>) pops up.</a:t>
            </a:r>
          </a:p>
          <a:p>
            <a:endParaRPr lang="en-US" altLang="en-US" dirty="0">
              <a:ea typeface="ＭＳ Ｐゴシック" charset="-128"/>
            </a:endParaRPr>
          </a:p>
        </p:txBody>
      </p:sp>
      <p:sp>
        <p:nvSpPr>
          <p:cNvPr id="1822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3D5A0A2-F74A-4907-9D24-A72FFFB25C24}" type="slidenum">
              <a:rPr lang="en-US" altLang="en-US" sz="1200">
                <a:latin typeface="Times New Roman" pitchFamily="18" charset="0"/>
              </a:rPr>
              <a:pPr/>
              <a:t>75</a:t>
            </a:fld>
            <a:endParaRPr lang="en-US" altLang="en-US" sz="1200">
              <a:latin typeface="Times New Roman" pitchFamily="18"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Slide Image Placeholder 1"/>
          <p:cNvSpPr>
            <a:spLocks noGrp="1" noRot="1" noChangeAspect="1" noTextEdit="1"/>
          </p:cNvSpPr>
          <p:nvPr>
            <p:ph type="sldImg"/>
          </p:nvPr>
        </p:nvSpPr>
        <p:spPr>
          <a:ln/>
        </p:spPr>
      </p:sp>
      <p:sp>
        <p:nvSpPr>
          <p:cNvPr id="1843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843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FF05414-2007-47B7-A11C-A52A3EDAFC5D}" type="slidenum">
              <a:rPr lang="en-US" altLang="en-US" sz="1200">
                <a:latin typeface="Times New Roman" pitchFamily="18" charset="0"/>
              </a:rPr>
              <a:pPr/>
              <a:t>76</a:t>
            </a:fld>
            <a:endParaRPr lang="en-US" altLang="en-US" sz="1200">
              <a:latin typeface="Times New Roman" pitchFamily="18"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Slide Image Placeholder 1"/>
          <p:cNvSpPr>
            <a:spLocks noGrp="1" noRot="1" noChangeAspect="1" noTextEdit="1"/>
          </p:cNvSpPr>
          <p:nvPr>
            <p:ph type="sldImg"/>
          </p:nvPr>
        </p:nvSpPr>
        <p:spPr>
          <a:ln/>
        </p:spPr>
      </p:sp>
      <p:sp>
        <p:nvSpPr>
          <p:cNvPr id="1863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3 animations: Sai arrives, gets peer list, begins exchanging chunks.</a:t>
            </a:r>
          </a:p>
          <a:p>
            <a:endParaRPr lang="en-US" altLang="en-US" dirty="0">
              <a:ea typeface="ＭＳ Ｐゴシック" charset="-128"/>
            </a:endParaRPr>
          </a:p>
        </p:txBody>
      </p:sp>
      <p:sp>
        <p:nvSpPr>
          <p:cNvPr id="1863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4DD1AAA4-85E2-4391-A450-E852BF00C7C9}" type="slidenum">
              <a:rPr lang="en-US" altLang="en-US" sz="1200">
                <a:latin typeface="Times New Roman" pitchFamily="18" charset="0"/>
              </a:rPr>
              <a:pPr/>
              <a:t>77</a:t>
            </a:fld>
            <a:endParaRPr lang="en-US" altLang="en-US" sz="1200">
              <a:latin typeface="Times New Roman" pitchFamily="18"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Slide Image Placeholder 1"/>
          <p:cNvSpPr>
            <a:spLocks noGrp="1" noRot="1" noChangeAspect="1" noTextEdit="1"/>
          </p:cNvSpPr>
          <p:nvPr>
            <p:ph type="sldImg"/>
          </p:nvPr>
        </p:nvSpPr>
        <p:spPr>
          <a:ln/>
        </p:spPr>
      </p:sp>
      <p:sp>
        <p:nvSpPr>
          <p:cNvPr id="18841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8841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66770F0-A104-425F-B818-4E8D6AE7A765}" type="slidenum">
              <a:rPr lang="en-US" altLang="en-US" sz="1200">
                <a:latin typeface="Times New Roman" pitchFamily="18" charset="0"/>
              </a:rPr>
              <a:pPr/>
              <a:t>78</a:t>
            </a:fld>
            <a:endParaRPr lang="en-US" altLang="en-US" sz="1200">
              <a:latin typeface="Times New Roman" pitchFamily="18"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Slide Image Placeholder 1"/>
          <p:cNvSpPr>
            <a:spLocks noGrp="1" noRot="1" noChangeAspect="1" noTextEdit="1"/>
          </p:cNvSpPr>
          <p:nvPr>
            <p:ph type="sldImg"/>
          </p:nvPr>
        </p:nvSpPr>
        <p:spPr>
          <a:ln/>
        </p:spPr>
      </p:sp>
      <p:sp>
        <p:nvSpPr>
          <p:cNvPr id="1904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904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AF94C6E3-1316-4B6C-A919-66129BFC3C92}" type="slidenum">
              <a:rPr lang="en-US" altLang="en-US" sz="1200">
                <a:latin typeface="Times New Roman" pitchFamily="18" charset="0"/>
              </a:rPr>
              <a:pPr/>
              <a:t>79</a:t>
            </a:fld>
            <a:endParaRPr lang="en-US" altLang="en-US" sz="1200">
              <a:latin typeface="Times New Roman" pitchFamily="18"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Slide Image Placeholder 1"/>
          <p:cNvSpPr>
            <a:spLocks noGrp="1" noRot="1" noChangeAspect="1" noTextEdit="1"/>
          </p:cNvSpPr>
          <p:nvPr>
            <p:ph type="sldImg"/>
          </p:nvPr>
        </p:nvSpPr>
        <p:spPr>
          <a:ln/>
        </p:spPr>
      </p:sp>
      <p:sp>
        <p:nvSpPr>
          <p:cNvPr id="4710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4710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AC6B4B63-B4C6-4AA3-8472-64F386ACCCA8}" type="slidenum">
              <a:rPr lang="en-US" altLang="en-US" sz="1200">
                <a:latin typeface="Times New Roman" pitchFamily="18" charset="0"/>
              </a:rPr>
              <a:pPr/>
              <a:t>8</a:t>
            </a:fld>
            <a:endParaRPr lang="en-US" altLang="en-US" sz="1200">
              <a:latin typeface="Times New Roman" pitchFamily="18"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Slide Image Placeholder 1"/>
          <p:cNvSpPr>
            <a:spLocks noGrp="1" noRot="1" noChangeAspect="1" noTextEdit="1"/>
          </p:cNvSpPr>
          <p:nvPr>
            <p:ph type="sldImg"/>
          </p:nvPr>
        </p:nvSpPr>
        <p:spPr>
          <a:ln/>
        </p:spPr>
      </p:sp>
      <p:sp>
        <p:nvSpPr>
          <p:cNvPr id="19251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Each step is animated.</a:t>
            </a:r>
          </a:p>
        </p:txBody>
      </p:sp>
      <p:sp>
        <p:nvSpPr>
          <p:cNvPr id="19251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5CE83B3-8083-4E14-A665-FE510C4BC08A}" type="slidenum">
              <a:rPr lang="en-US" altLang="en-US" sz="1200">
                <a:latin typeface="Times New Roman" pitchFamily="18" charset="0"/>
              </a:rPr>
              <a:pPr/>
              <a:t>80</a:t>
            </a:fld>
            <a:endParaRPr lang="en-US" altLang="en-US" sz="1200">
              <a:latin typeface="Times New Roman" pitchFamily="18"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Slide Image Placeholder 1"/>
          <p:cNvSpPr>
            <a:spLocks noGrp="1" noRot="1" noChangeAspect="1" noTextEdit="1"/>
          </p:cNvSpPr>
          <p:nvPr>
            <p:ph type="sldImg"/>
          </p:nvPr>
        </p:nvSpPr>
        <p:spPr>
          <a:ln/>
        </p:spPr>
      </p:sp>
      <p:sp>
        <p:nvSpPr>
          <p:cNvPr id="1945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1945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E0C69E9C-B8F3-4B9B-BEAB-17837BAA6C97}" type="slidenum">
              <a:rPr lang="en-US" altLang="en-US" sz="1200">
                <a:latin typeface="Times New Roman" pitchFamily="18" charset="0"/>
              </a:rPr>
              <a:pPr/>
              <a:t>81</a:t>
            </a:fld>
            <a:endParaRPr lang="en-US" altLang="en-US" sz="1200">
              <a:latin typeface="Times New Roman" pitchFamily="18"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Slide Image Placeholder 1"/>
          <p:cNvSpPr>
            <a:spLocks noGrp="1" noRot="1" noChangeAspect="1" noTextEdit="1"/>
          </p:cNvSpPr>
          <p:nvPr>
            <p:ph type="sldImg"/>
          </p:nvPr>
        </p:nvSpPr>
        <p:spPr>
          <a:ln/>
        </p:spPr>
      </p:sp>
      <p:sp>
        <p:nvSpPr>
          <p:cNvPr id="1966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These usage statistics are outdated.</a:t>
            </a:r>
          </a:p>
        </p:txBody>
      </p:sp>
      <p:sp>
        <p:nvSpPr>
          <p:cNvPr id="1966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CEA5396-7C1F-4073-B55A-75CD66BC0757}" type="slidenum">
              <a:rPr lang="en-US" altLang="en-US" sz="1200">
                <a:latin typeface="Times New Roman" pitchFamily="18" charset="0"/>
              </a:rPr>
              <a:pPr/>
              <a:t>82</a:t>
            </a:fld>
            <a:endParaRPr lang="en-US" altLang="en-US" sz="1200">
              <a:latin typeface="Times New Roman" pitchFamily="18"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AE69FA51-545B-4738-B617-C998E6934D58}" type="slidenum">
              <a:rPr lang="en-US" altLang="en-US" sz="1200">
                <a:latin typeface="Times New Roman" pitchFamily="18" charset="0"/>
              </a:rPr>
              <a:pPr/>
              <a:t>83</a:t>
            </a:fld>
            <a:endParaRPr lang="en-US" altLang="en-US" sz="1200">
              <a:latin typeface="Times New Roman" pitchFamily="18"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Real encoders use more complex compression than just run-length encoding.</a:t>
            </a:r>
          </a:p>
          <a:p>
            <a:endParaRPr lang="en-US" altLang="en-US" dirty="0">
              <a:ea typeface="ＭＳ Ｐゴシック"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6195651-B3CB-46BD-BBEF-1C57E02E7701}" type="slidenum">
              <a:rPr lang="en-US" altLang="en-US" sz="1200">
                <a:latin typeface="Times New Roman" pitchFamily="18" charset="0"/>
              </a:rPr>
              <a:pPr/>
              <a:t>84</a:t>
            </a:fld>
            <a:endParaRPr lang="en-US" altLang="en-US" sz="1200">
              <a:latin typeface="Times New Roman" pitchFamily="18"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B9423EC-22EE-4C65-AE35-3E480C1761A8}" type="slidenum">
              <a:rPr lang="en-US" altLang="en-US" sz="1200">
                <a:latin typeface="Times New Roman" pitchFamily="18" charset="0"/>
              </a:rPr>
              <a:pPr/>
              <a:t>85</a:t>
            </a:fld>
            <a:endParaRPr lang="en-US" altLang="en-US" sz="1200">
              <a:latin typeface="Times New Roman" pitchFamily="18"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7CD9E4D2-70D4-44F9-9BEF-BAE103084555}" type="slidenum">
              <a:rPr lang="en-US" altLang="en-US" sz="1200">
                <a:latin typeface="Times New Roman" pitchFamily="18" charset="0"/>
              </a:rPr>
              <a:pPr/>
              <a:t>86</a:t>
            </a:fld>
            <a:endParaRPr lang="en-US" altLang="en-US" sz="1200">
              <a:latin typeface="Times New Roman" pitchFamily="18"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9EDD7387-5D83-47EF-B3AA-F6DAEBDDA28A}" type="slidenum">
              <a:rPr lang="en-US" altLang="en-US" sz="1200">
                <a:latin typeface="Times New Roman" pitchFamily="18" charset="0"/>
              </a:rPr>
              <a:pPr/>
              <a:t>87</a:t>
            </a:fld>
            <a:endParaRPr lang="en-US" altLang="en-US" sz="1200">
              <a:latin typeface="Times New Roman" pitchFamily="18"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03461AC2-3A30-497D-BDA2-CB2E7F45263E}" type="slidenum">
              <a:rPr lang="en-US" altLang="en-US" sz="1200">
                <a:latin typeface="Times New Roman" pitchFamily="18" charset="0"/>
              </a:rPr>
              <a:pPr/>
              <a:t>88</a:t>
            </a:fld>
            <a:endParaRPr lang="en-US" altLang="en-US" sz="1200">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23264D77-EF0F-4D8F-A8E8-1CBA7317D225}" type="slidenum">
              <a:rPr lang="en-US" altLang="en-US" sz="1200">
                <a:latin typeface="Times New Roman" pitchFamily="18" charset="0"/>
              </a:rPr>
              <a:pPr/>
              <a:t>89</a:t>
            </a:fld>
            <a:endParaRPr lang="en-US" altLang="en-US" sz="1200">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1700 number is probably outdated (see next slide).</a:t>
            </a:r>
          </a:p>
          <a:p>
            <a:endParaRPr lang="en-US" altLang="en-US" dirty="0">
              <a:ea typeface="ＭＳ Ｐゴシック"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Slide Image Placeholder 1"/>
          <p:cNvSpPr>
            <a:spLocks noGrp="1" noRot="1" noChangeAspect="1" noTextEdit="1"/>
          </p:cNvSpPr>
          <p:nvPr>
            <p:ph type="sldImg"/>
          </p:nvPr>
        </p:nvSpPr>
        <p:spPr>
          <a:ln/>
        </p:spPr>
      </p:sp>
      <p:sp>
        <p:nvSpPr>
          <p:cNvPr id="4915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Message-based communication can be used in same or different hosts.  Client/server debugging often done on single host.</a:t>
            </a:r>
          </a:p>
        </p:txBody>
      </p:sp>
      <p:sp>
        <p:nvSpPr>
          <p:cNvPr id="4915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33EFCDCA-4A64-473A-BC5F-601121A84BCA}" type="slidenum">
              <a:rPr lang="en-US" altLang="en-US" sz="1200">
                <a:latin typeface="Times New Roman" pitchFamily="18" charset="0"/>
              </a:rPr>
              <a:pPr/>
              <a:t>9</a:t>
            </a:fld>
            <a:endParaRPr lang="en-US" altLang="en-US" sz="1200">
              <a:latin typeface="Times New Roman" pitchFamily="18"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957864" y="8808064"/>
            <a:ext cx="3027136" cy="46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870" tIns="46435" rIns="92870" bIns="46435" anchor="b"/>
          <a:lstStyle>
            <a:lvl1pPr defTabSz="966788">
              <a:defRPr sz="2000">
                <a:solidFill>
                  <a:schemeClr val="tx1"/>
                </a:solidFill>
                <a:latin typeface="Arial" pitchFamily="34" charset="0"/>
                <a:ea typeface="ＭＳ Ｐゴシック" charset="-128"/>
              </a:defRPr>
            </a:lvl1pPr>
            <a:lvl2pPr marL="742950" indent="-285750" defTabSz="966788">
              <a:defRPr sz="2000">
                <a:solidFill>
                  <a:schemeClr val="tx1"/>
                </a:solidFill>
                <a:latin typeface="Arial" pitchFamily="34" charset="0"/>
                <a:ea typeface="ＭＳ Ｐゴシック" charset="-128"/>
              </a:defRPr>
            </a:lvl2pPr>
            <a:lvl3pPr marL="1143000" indent="-228600" defTabSz="966788">
              <a:defRPr sz="2000">
                <a:solidFill>
                  <a:schemeClr val="tx1"/>
                </a:solidFill>
                <a:latin typeface="Arial" pitchFamily="34" charset="0"/>
                <a:ea typeface="ＭＳ Ｐゴシック" charset="-128"/>
              </a:defRPr>
            </a:lvl3pPr>
            <a:lvl4pPr marL="1600200" indent="-228600" defTabSz="966788">
              <a:defRPr sz="2000">
                <a:solidFill>
                  <a:schemeClr val="tx1"/>
                </a:solidFill>
                <a:latin typeface="Arial" pitchFamily="34" charset="0"/>
                <a:ea typeface="ＭＳ Ｐゴシック" charset="-128"/>
              </a:defRPr>
            </a:lvl4pPr>
            <a:lvl5pPr marL="2057400" indent="-228600" defTabSz="966788">
              <a:defRPr sz="2000">
                <a:solidFill>
                  <a:schemeClr val="tx1"/>
                </a:solidFill>
                <a:latin typeface="Arial" pitchFamily="34"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fld id="{5AA0CB82-824A-462C-B3E1-4191913B60CC}" type="slidenum">
              <a:rPr lang="en-US" altLang="en-US" sz="1200">
                <a:solidFill>
                  <a:srgbClr val="000000"/>
                </a:solidFill>
                <a:latin typeface="Times New Roman" pitchFamily="18" charset="0"/>
              </a:rPr>
              <a:pPr algn="r">
                <a:spcBef>
                  <a:spcPct val="0"/>
                </a:spcBef>
                <a:buClrTx/>
                <a:buSzTx/>
                <a:buFontTx/>
                <a:buNone/>
              </a:pPr>
              <a:t>90</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Akamai: 200,000+ servers in 1000+ clusters in 2000+ networks in 135+ countries serving trillions of requests a day.</a:t>
            </a:r>
          </a:p>
          <a:p>
            <a:r>
              <a:rPr lang="en-US" altLang="en-US" dirty="0">
                <a:ea typeface="ＭＳ Ｐゴシック" charset="-128"/>
              </a:rPr>
              <a:t>Four clicks of animation.</a:t>
            </a:r>
          </a:p>
          <a:p>
            <a:endParaRPr lang="en-US" altLang="en-US" dirty="0">
              <a:ea typeface="ＭＳ Ｐゴシック" charset="-128"/>
            </a:endParaRPr>
          </a:p>
          <a:p>
            <a:r>
              <a:rPr lang="en-US" altLang="en-US" dirty="0">
                <a:ea typeface="ＭＳ Ｐゴシック" charset="-128"/>
              </a:rPr>
              <a:t>How many people use Netflix?</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957864" y="8808064"/>
            <a:ext cx="3027136" cy="46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870" tIns="46435" rIns="92870" bIns="46435" anchor="b"/>
          <a:lstStyle>
            <a:lvl1pPr defTabSz="966788">
              <a:defRPr sz="2000">
                <a:solidFill>
                  <a:schemeClr val="tx1"/>
                </a:solidFill>
                <a:latin typeface="Arial" pitchFamily="34" charset="0"/>
                <a:ea typeface="ＭＳ Ｐゴシック" charset="-128"/>
              </a:defRPr>
            </a:lvl1pPr>
            <a:lvl2pPr marL="742950" indent="-285750" defTabSz="966788">
              <a:defRPr sz="2000">
                <a:solidFill>
                  <a:schemeClr val="tx1"/>
                </a:solidFill>
                <a:latin typeface="Arial" pitchFamily="34" charset="0"/>
                <a:ea typeface="ＭＳ Ｐゴシック" charset="-128"/>
              </a:defRPr>
            </a:lvl2pPr>
            <a:lvl3pPr marL="1143000" indent="-228600" defTabSz="966788">
              <a:defRPr sz="2000">
                <a:solidFill>
                  <a:schemeClr val="tx1"/>
                </a:solidFill>
                <a:latin typeface="Arial" pitchFamily="34" charset="0"/>
                <a:ea typeface="ＭＳ Ｐゴシック" charset="-128"/>
              </a:defRPr>
            </a:lvl3pPr>
            <a:lvl4pPr marL="1600200" indent="-228600" defTabSz="966788">
              <a:defRPr sz="2000">
                <a:solidFill>
                  <a:schemeClr val="tx1"/>
                </a:solidFill>
                <a:latin typeface="Arial" pitchFamily="34" charset="0"/>
                <a:ea typeface="ＭＳ Ｐゴシック" charset="-128"/>
              </a:defRPr>
            </a:lvl4pPr>
            <a:lvl5pPr marL="2057400" indent="-228600" defTabSz="966788">
              <a:defRPr sz="2000">
                <a:solidFill>
                  <a:schemeClr val="tx1"/>
                </a:solidFill>
                <a:latin typeface="Arial" pitchFamily="34"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fld id="{812819EF-6951-4F02-99C1-0BB95638E22D}" type="slidenum">
              <a:rPr lang="en-US" altLang="en-US" sz="1200">
                <a:solidFill>
                  <a:srgbClr val="000000"/>
                </a:solidFill>
                <a:latin typeface="Times New Roman" pitchFamily="18" charset="0"/>
              </a:rPr>
              <a:pPr algn="r">
                <a:spcBef>
                  <a:spcPct val="0"/>
                </a:spcBef>
                <a:buClrTx/>
                <a:buSzTx/>
                <a:buFontTx/>
                <a:buNone/>
              </a:pPr>
              <a:t>91</a:t>
            </a:fld>
            <a:endParaRPr lang="en-US" altLang="en-US" sz="1200">
              <a:solidFill>
                <a:srgbClr val="000000"/>
              </a:solidFill>
              <a:latin typeface="Times New Roman" pitchFamily="18" charset="0"/>
            </a:endParaRPr>
          </a:p>
        </p:txBody>
      </p:sp>
      <p:sp>
        <p:nvSpPr>
          <p:cNvPr id="215042" name="Rectangle 2"/>
          <p:cNvSpPr>
            <a:spLocks noGrp="1" noRot="1" noChangeAspect="1" noChangeArrowheads="1" noTextEdit="1"/>
          </p:cNvSpPr>
          <p:nvPr>
            <p:ph type="sldImg"/>
          </p:nvPr>
        </p:nvSpPr>
        <p:spPr>
          <a:ln/>
        </p:spPr>
      </p:sp>
      <p:sp>
        <p:nvSpPr>
          <p:cNvPr id="215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peak load: 7million viewers, 2 </a:t>
            </a:r>
            <a:r>
              <a:rPr lang="en-US" altLang="en-US" dirty="0" err="1">
                <a:ea typeface="ＭＳ Ｐゴシック" charset="-128"/>
              </a:rPr>
              <a:t>Tbytes</a:t>
            </a:r>
            <a:endParaRPr lang="en-US" altLang="en-US" dirty="0">
              <a:ea typeface="ＭＳ Ｐゴシック" charset="-128"/>
            </a:endParaRPr>
          </a:p>
          <a:p>
            <a:r>
              <a:rPr lang="en-US" altLang="en-US" dirty="0">
                <a:ea typeface="ＭＳ Ｐゴシック" charset="-128"/>
              </a:rPr>
              <a:t>Four clicks of animation.</a:t>
            </a:r>
          </a:p>
          <a:p>
            <a:endParaRPr lang="en-US" altLang="en-US" dirty="0">
              <a:ea typeface="ＭＳ Ｐゴシック"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E00922A-49A8-4407-8FF4-A49472DBB5A6}" type="slidenum">
              <a:rPr lang="en-US" altLang="en-US" sz="1200">
                <a:latin typeface="Times New Roman" pitchFamily="18" charset="0"/>
              </a:rPr>
              <a:pPr/>
              <a:t>92</a:t>
            </a:fld>
            <a:endParaRPr lang="en-US" altLang="en-US" sz="1200">
              <a:latin typeface="Times New Roman" pitchFamily="18"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charset="-128"/>
              </a:rPr>
              <a:t>5 clicks of animation.</a:t>
            </a:r>
          </a:p>
          <a:p>
            <a:endParaRPr lang="en-US" altLang="en-US" dirty="0">
              <a:ea typeface="ＭＳ Ｐゴシック"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D393C881-46EF-4079-AD92-9C26626A777C}" type="slidenum">
              <a:rPr lang="en-US" altLang="en-US" sz="1200">
                <a:latin typeface="Times New Roman" pitchFamily="18" charset="0"/>
              </a:rPr>
              <a:pPr/>
              <a:t>93</a:t>
            </a:fld>
            <a:endParaRPr lang="en-US" altLang="en-US" sz="1200">
              <a:latin typeface="Times New Roman" pitchFamily="18"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ea typeface="ＭＳ Ｐゴシック"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Slide Image Placeholder 1"/>
          <p:cNvSpPr>
            <a:spLocks noGrp="1" noRot="1" noChangeAspect="1" noTextEdit="1"/>
          </p:cNvSpPr>
          <p:nvPr>
            <p:ph type="sldImg"/>
          </p:nvPr>
        </p:nvSpPr>
        <p:spPr>
          <a:ln/>
        </p:spPr>
      </p:sp>
      <p:sp>
        <p:nvSpPr>
          <p:cNvPr id="22118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charset="-128"/>
            </a:endParaRPr>
          </a:p>
        </p:txBody>
      </p:sp>
      <p:sp>
        <p:nvSpPr>
          <p:cNvPr id="22118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987">
              <a:defRPr sz="1900">
                <a:solidFill>
                  <a:schemeClr val="tx1"/>
                </a:solidFill>
                <a:latin typeface="Arial" pitchFamily="34" charset="0"/>
                <a:ea typeface="ＭＳ Ｐゴシック" charset="-128"/>
              </a:defRPr>
            </a:lvl1pPr>
            <a:lvl2pPr marL="713901" indent="-274577" defTabSz="928987">
              <a:defRPr sz="1900">
                <a:solidFill>
                  <a:schemeClr val="tx1"/>
                </a:solidFill>
                <a:latin typeface="Arial" pitchFamily="34" charset="0"/>
                <a:ea typeface="ＭＳ Ｐゴシック" charset="-128"/>
              </a:defRPr>
            </a:lvl2pPr>
            <a:lvl3pPr marL="1098309" indent="-219662" defTabSz="928987">
              <a:defRPr sz="1900">
                <a:solidFill>
                  <a:schemeClr val="tx1"/>
                </a:solidFill>
                <a:latin typeface="Arial" pitchFamily="34" charset="0"/>
                <a:ea typeface="ＭＳ Ｐゴシック" charset="-128"/>
              </a:defRPr>
            </a:lvl3pPr>
            <a:lvl4pPr marL="1537632" indent="-219662" defTabSz="928987">
              <a:defRPr sz="1900">
                <a:solidFill>
                  <a:schemeClr val="tx1"/>
                </a:solidFill>
                <a:latin typeface="Arial" pitchFamily="34" charset="0"/>
                <a:ea typeface="ＭＳ Ｐゴシック" charset="-128"/>
              </a:defRPr>
            </a:lvl4pPr>
            <a:lvl5pPr marL="1976956" indent="-219662" defTabSz="928987">
              <a:defRPr sz="1900">
                <a:solidFill>
                  <a:schemeClr val="tx1"/>
                </a:solidFill>
                <a:latin typeface="Arial" pitchFamily="34" charset="0"/>
                <a:ea typeface="ＭＳ Ｐゴシック" charset="-128"/>
              </a:defRPr>
            </a:lvl5pPr>
            <a:lvl6pPr marL="2416279"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6pPr>
            <a:lvl7pPr marL="2855603"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7pPr>
            <a:lvl8pPr marL="3294926"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8pPr>
            <a:lvl9pPr marL="3734250" indent="-219662" defTabSz="928987" eaLnBrk="0" fontAlgn="base" hangingPunct="0">
              <a:spcBef>
                <a:spcPct val="20000"/>
              </a:spcBef>
              <a:spcAft>
                <a:spcPct val="0"/>
              </a:spcAft>
              <a:buClr>
                <a:schemeClr val="accent2"/>
              </a:buClr>
              <a:buSzPct val="85000"/>
              <a:buFont typeface="ZapfDingbats" charset="2"/>
              <a:defRPr sz="1900">
                <a:solidFill>
                  <a:schemeClr val="tx1"/>
                </a:solidFill>
                <a:latin typeface="Arial" pitchFamily="34" charset="0"/>
                <a:ea typeface="ＭＳ Ｐゴシック" charset="-128"/>
              </a:defRPr>
            </a:lvl9pPr>
          </a:lstStyle>
          <a:p>
            <a:fld id="{CF803188-43E4-47AC-9FAE-F91BF9FD63BF}" type="slidenum">
              <a:rPr lang="en-US" altLang="en-US" sz="1200">
                <a:latin typeface="Times New Roman" pitchFamily="18" charset="0"/>
              </a:rPr>
              <a:pPr/>
              <a:t>94</a:t>
            </a:fld>
            <a:endParaRPr lang="en-US" altLang="en-US" sz="1200">
              <a:latin typeface="Times New Roman" pitchFamily="18"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95</a:t>
            </a:fld>
            <a:endParaRPr lang="en-US" altLang="en-US"/>
          </a:p>
        </p:txBody>
      </p:sp>
    </p:spTree>
    <p:extLst>
      <p:ext uri="{BB962C8B-B14F-4D97-AF65-F5344CB8AC3E}">
        <p14:creationId xmlns:p14="http://schemas.microsoft.com/office/powerpoint/2010/main" val="27709666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96</a:t>
            </a:fld>
            <a:endParaRPr lang="en-US" altLang="en-US"/>
          </a:p>
        </p:txBody>
      </p:sp>
    </p:spTree>
    <p:extLst>
      <p:ext uri="{BB962C8B-B14F-4D97-AF65-F5344CB8AC3E}">
        <p14:creationId xmlns:p14="http://schemas.microsoft.com/office/powerpoint/2010/main" val="426426505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97</a:t>
            </a:fld>
            <a:endParaRPr lang="en-US" altLang="en-US"/>
          </a:p>
        </p:txBody>
      </p:sp>
    </p:spTree>
    <p:extLst>
      <p:ext uri="{BB962C8B-B14F-4D97-AF65-F5344CB8AC3E}">
        <p14:creationId xmlns:p14="http://schemas.microsoft.com/office/powerpoint/2010/main" val="406410487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 animations showing interactions</a:t>
            </a:r>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98</a:t>
            </a:fld>
            <a:endParaRPr lang="en-US" altLang="en-US"/>
          </a:p>
        </p:txBody>
      </p:sp>
    </p:spTree>
    <p:extLst>
      <p:ext uri="{BB962C8B-B14F-4D97-AF65-F5344CB8AC3E}">
        <p14:creationId xmlns:p14="http://schemas.microsoft.com/office/powerpoint/2010/main" val="71094488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 animations.</a:t>
            </a:r>
          </a:p>
          <a:p>
            <a:r>
              <a:rPr lang="en-US" dirty="0"/>
              <a:t>Encode/decode are Python-isms that turn strings into uninterpreted binary bytes and vice versa.</a:t>
            </a:r>
          </a:p>
          <a:p>
            <a:endParaRPr lang="en-US" dirty="0"/>
          </a:p>
        </p:txBody>
      </p:sp>
      <p:sp>
        <p:nvSpPr>
          <p:cNvPr id="4" name="Slide Number Placeholder 3"/>
          <p:cNvSpPr>
            <a:spLocks noGrp="1"/>
          </p:cNvSpPr>
          <p:nvPr>
            <p:ph type="sldNum" sz="quarter" idx="5"/>
          </p:nvPr>
        </p:nvSpPr>
        <p:spPr/>
        <p:txBody>
          <a:bodyPr/>
          <a:lstStyle/>
          <a:p>
            <a:fld id="{2BDEDA57-5DF8-472E-A628-B1428C8E5455}" type="slidenum">
              <a:rPr lang="en-US" altLang="en-US" smtClean="0"/>
              <a:pPr/>
              <a:t>99</a:t>
            </a:fld>
            <a:endParaRPr lang="en-US" altLang="en-US"/>
          </a:p>
        </p:txBody>
      </p:sp>
    </p:spTree>
    <p:extLst>
      <p:ext uri="{BB962C8B-B14F-4D97-AF65-F5344CB8AC3E}">
        <p14:creationId xmlns:p14="http://schemas.microsoft.com/office/powerpoint/2010/main" val="1818366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fld id="{6266D33E-AAA6-4039-92DD-D6C59E893302}" type="datetime1">
              <a:rPr lang="en-US" altLang="en-US"/>
              <a:pPr/>
              <a:t>12/24/2021</a:t>
            </a:fld>
            <a:endParaRPr lang="en-US" alt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6" name="Rectangle 8"/>
          <p:cNvSpPr>
            <a:spLocks noGrp="1" noChangeArrowheads="1"/>
          </p:cNvSpPr>
          <p:nvPr>
            <p:ph type="sldNum" sz="quarter" idx="12"/>
          </p:nvPr>
        </p:nvSpPr>
        <p:spPr>
          <a:ln/>
        </p:spPr>
        <p:txBody>
          <a:bodyPr/>
          <a:lstStyle>
            <a:lvl1pPr>
              <a:defRPr/>
            </a:lvl1pPr>
          </a:lstStyle>
          <a:p>
            <a:r>
              <a:rPr lang="en-US" altLang="en-US"/>
              <a:t>2-</a:t>
            </a:r>
            <a:fld id="{D9DAC150-0CAB-47FA-9B35-D07A9832166F}" type="slidenum">
              <a:rPr lang="en-US" altLang="en-US"/>
              <a:pPr/>
              <a:t>‹#›</a:t>
            </a:fld>
            <a:endParaRPr lang="en-US" altLang="en-US"/>
          </a:p>
        </p:txBody>
      </p:sp>
    </p:spTree>
    <p:extLst>
      <p:ext uri="{BB962C8B-B14F-4D97-AF65-F5344CB8AC3E}">
        <p14:creationId xmlns:p14="http://schemas.microsoft.com/office/powerpoint/2010/main" val="30506029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AB88DEB4-963D-4A49-B63F-12DB1DAFBD0F}" type="datetime1">
              <a:rPr lang="en-US" altLang="en-US"/>
              <a:pPr/>
              <a:t>12/24/2021</a:t>
            </a:fld>
            <a:endParaRPr lang="en-US" alt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6" name="Rectangle 8"/>
          <p:cNvSpPr>
            <a:spLocks noGrp="1" noChangeArrowheads="1"/>
          </p:cNvSpPr>
          <p:nvPr>
            <p:ph type="sldNum" sz="quarter" idx="12"/>
          </p:nvPr>
        </p:nvSpPr>
        <p:spPr>
          <a:ln/>
        </p:spPr>
        <p:txBody>
          <a:bodyPr/>
          <a:lstStyle>
            <a:lvl1pPr>
              <a:defRPr/>
            </a:lvl1pPr>
          </a:lstStyle>
          <a:p>
            <a:r>
              <a:rPr lang="en-US" altLang="en-US"/>
              <a:t>2-</a:t>
            </a:r>
            <a:fld id="{9F966CB1-2804-49B5-B9CE-38B54017D1DB}" type="slidenum">
              <a:rPr lang="en-US" altLang="en-US"/>
              <a:pPr/>
              <a:t>‹#›</a:t>
            </a:fld>
            <a:endParaRPr lang="en-US" altLang="en-US"/>
          </a:p>
        </p:txBody>
      </p:sp>
    </p:spTree>
    <p:extLst>
      <p:ext uri="{BB962C8B-B14F-4D97-AF65-F5344CB8AC3E}">
        <p14:creationId xmlns:p14="http://schemas.microsoft.com/office/powerpoint/2010/main" val="13852233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362700" y="228600"/>
            <a:ext cx="1943100" cy="6019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228600"/>
            <a:ext cx="5676900" cy="6019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1DA4554B-D5C6-485C-A15C-2ADCF4457250}" type="datetime1">
              <a:rPr lang="en-US" altLang="en-US"/>
              <a:pPr/>
              <a:t>12/24/2021</a:t>
            </a:fld>
            <a:endParaRPr lang="en-US" alt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6" name="Rectangle 8"/>
          <p:cNvSpPr>
            <a:spLocks noGrp="1" noChangeArrowheads="1"/>
          </p:cNvSpPr>
          <p:nvPr>
            <p:ph type="sldNum" sz="quarter" idx="12"/>
          </p:nvPr>
        </p:nvSpPr>
        <p:spPr>
          <a:ln/>
        </p:spPr>
        <p:txBody>
          <a:bodyPr/>
          <a:lstStyle>
            <a:lvl1pPr>
              <a:defRPr/>
            </a:lvl1pPr>
          </a:lstStyle>
          <a:p>
            <a:r>
              <a:rPr lang="en-US" altLang="en-US"/>
              <a:t>2-</a:t>
            </a:r>
            <a:fld id="{FD8A9510-8DD1-4CDF-92BD-97A8CABE1AB2}" type="slidenum">
              <a:rPr lang="en-US" altLang="en-US"/>
              <a:pPr/>
              <a:t>‹#›</a:t>
            </a:fld>
            <a:endParaRPr lang="en-US" altLang="en-US"/>
          </a:p>
        </p:txBody>
      </p:sp>
    </p:spTree>
    <p:extLst>
      <p:ext uri="{BB962C8B-B14F-4D97-AF65-F5344CB8AC3E}">
        <p14:creationId xmlns:p14="http://schemas.microsoft.com/office/powerpoint/2010/main" val="39522414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Content Placeholder 2"/>
          <p:cNvSpPr>
            <a:spLocks noGrp="1"/>
          </p:cNvSpPr>
          <p:nvPr>
            <p:ph sz="half" idx="1"/>
          </p:nvPr>
        </p:nvSpPr>
        <p:spPr>
          <a:xfrm>
            <a:off x="5334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4958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31505A96-26E8-4D8D-AFC6-1C8C92E921C8}"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37183BC4-BADC-4A5A-A572-1E5FCED4A10D}" type="slidenum">
              <a:rPr lang="en-US" altLang="en-US"/>
              <a:pPr/>
              <a:t>‹#›</a:t>
            </a:fld>
            <a:endParaRPr lang="en-US" altLang="en-US"/>
          </a:p>
        </p:txBody>
      </p:sp>
    </p:spTree>
    <p:extLst>
      <p:ext uri="{BB962C8B-B14F-4D97-AF65-F5344CB8AC3E}">
        <p14:creationId xmlns:p14="http://schemas.microsoft.com/office/powerpoint/2010/main" val="2145679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5334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4B845697-9A57-4F8A-9B97-5331E577D8B5}"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1CC21F23-269E-4701-B769-14B14F987B55}" type="slidenum">
              <a:rPr lang="en-US" altLang="en-US"/>
              <a:pPr/>
              <a:t>‹#›</a:t>
            </a:fld>
            <a:endParaRPr lang="en-US" altLang="en-US"/>
          </a:p>
        </p:txBody>
      </p:sp>
    </p:spTree>
    <p:extLst>
      <p:ext uri="{BB962C8B-B14F-4D97-AF65-F5344CB8AC3E}">
        <p14:creationId xmlns:p14="http://schemas.microsoft.com/office/powerpoint/2010/main" val="17879447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533400" y="1600200"/>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hart Placeholder 3"/>
          <p:cNvSpPr>
            <a:spLocks noGrp="1"/>
          </p:cNvSpPr>
          <p:nvPr>
            <p:ph type="chart" sz="half" idx="2"/>
          </p:nvPr>
        </p:nvSpPr>
        <p:spPr>
          <a:xfrm>
            <a:off x="4495800" y="1600200"/>
            <a:ext cx="3810000" cy="4648200"/>
          </a:xfrm>
        </p:spPr>
        <p:txBody>
          <a:bodyPr/>
          <a:lstStyle/>
          <a:p>
            <a:pPr lvl="0"/>
            <a:endParaRPr lang="en-US" noProof="0" dirty="0"/>
          </a:p>
        </p:txBody>
      </p:sp>
      <p:sp>
        <p:nvSpPr>
          <p:cNvPr id="5" name="Rectangle 4"/>
          <p:cNvSpPr>
            <a:spLocks noGrp="1" noChangeArrowheads="1"/>
          </p:cNvSpPr>
          <p:nvPr>
            <p:ph type="dt" sz="half" idx="10"/>
          </p:nvPr>
        </p:nvSpPr>
        <p:spPr>
          <a:ln/>
        </p:spPr>
        <p:txBody>
          <a:bodyPr/>
          <a:lstStyle>
            <a:lvl1pPr>
              <a:defRPr/>
            </a:lvl1pPr>
          </a:lstStyle>
          <a:p>
            <a:fld id="{F0C45358-6E82-461D-9CAF-5AA46B49C26C}"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51497C1E-60E3-4C17-9A9C-66ECF1DF643D}" type="slidenum">
              <a:rPr lang="en-US" altLang="en-US"/>
              <a:pPr/>
              <a:t>‹#›</a:t>
            </a:fld>
            <a:endParaRPr lang="en-US" altLang="en-US"/>
          </a:p>
        </p:txBody>
      </p:sp>
    </p:spTree>
    <p:extLst>
      <p:ext uri="{BB962C8B-B14F-4D97-AF65-F5344CB8AC3E}">
        <p14:creationId xmlns:p14="http://schemas.microsoft.com/office/powerpoint/2010/main" val="17139466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OverTx" preserve="1">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Content Placeholder 2"/>
          <p:cNvSpPr>
            <a:spLocks noGrp="1"/>
          </p:cNvSpPr>
          <p:nvPr>
            <p:ph sz="half" idx="1"/>
          </p:nvPr>
        </p:nvSpPr>
        <p:spPr>
          <a:xfrm>
            <a:off x="533400" y="1600200"/>
            <a:ext cx="77724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33400" y="4000500"/>
            <a:ext cx="77724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88AF1FCB-6F78-4412-A3EE-A351BD29B935}"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26F54EF8-1AE7-4690-BEA8-AAAEE8C10A85}" type="slidenum">
              <a:rPr lang="en-US" altLang="en-US"/>
              <a:pPr/>
              <a:t>‹#›</a:t>
            </a:fld>
            <a:endParaRPr lang="en-US" altLang="en-US"/>
          </a:p>
        </p:txBody>
      </p:sp>
    </p:spTree>
    <p:extLst>
      <p:ext uri="{BB962C8B-B14F-4D97-AF65-F5344CB8AC3E}">
        <p14:creationId xmlns:p14="http://schemas.microsoft.com/office/powerpoint/2010/main" val="12616748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E5816D36-A195-469F-9425-9108DE55A3BD}" type="datetime1">
              <a:rPr lang="en-US" altLang="en-US"/>
              <a:pPr/>
              <a:t>12/24/2021</a:t>
            </a:fld>
            <a:endParaRPr lang="en-US" altLang="en-US"/>
          </a:p>
        </p:txBody>
      </p:sp>
      <p:sp>
        <p:nvSpPr>
          <p:cNvPr id="5"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6"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4503B6DC-F6C1-45E6-9032-1E002A44B463}" type="slidenum">
              <a:rPr lang="en-US" altLang="en-US"/>
              <a:pPr/>
              <a:t>‹#›</a:t>
            </a:fld>
            <a:endParaRPr lang="en-US" altLang="en-US"/>
          </a:p>
        </p:txBody>
      </p:sp>
    </p:spTree>
    <p:extLst>
      <p:ext uri="{BB962C8B-B14F-4D97-AF65-F5344CB8AC3E}">
        <p14:creationId xmlns:p14="http://schemas.microsoft.com/office/powerpoint/2010/main" val="1797416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729802BB-4CF1-41C0-91B1-F6985AC2EB38}" type="datetime1">
              <a:rPr lang="en-US" altLang="en-US"/>
              <a:pPr/>
              <a:t>12/24/2021</a:t>
            </a:fld>
            <a:endParaRPr lang="en-US" altLang="en-US"/>
          </a:p>
        </p:txBody>
      </p:sp>
      <p:sp>
        <p:nvSpPr>
          <p:cNvPr id="5"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6"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CA398B8E-A720-48D5-A73D-F7BEEF4B75A6}" type="slidenum">
              <a:rPr lang="en-US" altLang="en-US"/>
              <a:pPr/>
              <a:t>‹#›</a:t>
            </a:fld>
            <a:endParaRPr lang="en-US" altLang="en-US"/>
          </a:p>
        </p:txBody>
      </p:sp>
    </p:spTree>
    <p:extLst>
      <p:ext uri="{BB962C8B-B14F-4D97-AF65-F5344CB8AC3E}">
        <p14:creationId xmlns:p14="http://schemas.microsoft.com/office/powerpoint/2010/main" val="38724259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3B4F6A0F-744F-49C8-93FB-2EC5CE9CBA86}" type="datetime1">
              <a:rPr lang="en-US" altLang="en-US"/>
              <a:pPr/>
              <a:t>12/24/2021</a:t>
            </a:fld>
            <a:endParaRPr lang="en-US" altLang="en-US"/>
          </a:p>
        </p:txBody>
      </p:sp>
      <p:sp>
        <p:nvSpPr>
          <p:cNvPr id="5"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6"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8D1200BE-FC03-4E1B-BC07-2B6856ACB229}" type="slidenum">
              <a:rPr lang="en-US" altLang="en-US"/>
              <a:pPr/>
              <a:t>‹#›</a:t>
            </a:fld>
            <a:endParaRPr lang="en-US" altLang="en-US"/>
          </a:p>
        </p:txBody>
      </p:sp>
    </p:spTree>
    <p:extLst>
      <p:ext uri="{BB962C8B-B14F-4D97-AF65-F5344CB8AC3E}">
        <p14:creationId xmlns:p14="http://schemas.microsoft.com/office/powerpoint/2010/main" val="39888926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611313"/>
            <a:ext cx="381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611313"/>
            <a:ext cx="381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122B7B65-8E29-49F5-8A46-17F8785FAAE8}" type="datetime1">
              <a:rPr lang="en-US" altLang="en-US"/>
              <a:pPr/>
              <a:t>12/24/2021</a:t>
            </a:fld>
            <a:endParaRPr lang="en-US" altLang="en-US"/>
          </a:p>
        </p:txBody>
      </p:sp>
      <p:sp>
        <p:nvSpPr>
          <p:cNvPr id="6"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7"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E8BB1B0A-5423-47FA-8595-90D86026BE43}" type="slidenum">
              <a:rPr lang="en-US" altLang="en-US"/>
              <a:pPr/>
              <a:t>‹#›</a:t>
            </a:fld>
            <a:endParaRPr lang="en-US" altLang="en-US"/>
          </a:p>
        </p:txBody>
      </p:sp>
    </p:spTree>
    <p:extLst>
      <p:ext uri="{BB962C8B-B14F-4D97-AF65-F5344CB8AC3E}">
        <p14:creationId xmlns:p14="http://schemas.microsoft.com/office/powerpoint/2010/main" val="4108982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fld id="{D16AB8DE-83C0-4088-AE22-79F5CB77F772}" type="datetime1">
              <a:rPr lang="en-US" altLang="en-US"/>
              <a:pPr/>
              <a:t>12/24/2021</a:t>
            </a:fld>
            <a:endParaRPr lang="en-US" alt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6" name="Rectangle 8"/>
          <p:cNvSpPr>
            <a:spLocks noGrp="1" noChangeArrowheads="1"/>
          </p:cNvSpPr>
          <p:nvPr>
            <p:ph type="sldNum" sz="quarter" idx="12"/>
          </p:nvPr>
        </p:nvSpPr>
        <p:spPr>
          <a:ln/>
        </p:spPr>
        <p:txBody>
          <a:bodyPr/>
          <a:lstStyle>
            <a:lvl1pPr>
              <a:defRPr/>
            </a:lvl1pPr>
          </a:lstStyle>
          <a:p>
            <a:r>
              <a:rPr lang="en-US" altLang="en-US"/>
              <a:t>2-</a:t>
            </a:r>
            <a:fld id="{B2FB285A-CE39-4ADE-9C41-3AD4935549CC}" type="slidenum">
              <a:rPr lang="en-US" altLang="en-US"/>
              <a:pPr/>
              <a:t>‹#›</a:t>
            </a:fld>
            <a:endParaRPr lang="en-US" altLang="en-US"/>
          </a:p>
        </p:txBody>
      </p:sp>
    </p:spTree>
    <p:extLst>
      <p:ext uri="{BB962C8B-B14F-4D97-AF65-F5344CB8AC3E}">
        <p14:creationId xmlns:p14="http://schemas.microsoft.com/office/powerpoint/2010/main" val="21109633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E580ED0E-389B-48C3-931A-A5A0A989854A}" type="datetime1">
              <a:rPr lang="en-US" altLang="en-US"/>
              <a:pPr/>
              <a:t>12/24/2021</a:t>
            </a:fld>
            <a:endParaRPr lang="en-US" altLang="en-US"/>
          </a:p>
        </p:txBody>
      </p:sp>
      <p:sp>
        <p:nvSpPr>
          <p:cNvPr id="8"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9"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BA16286C-10EB-4BF7-B984-59317CEB3A7C}" type="slidenum">
              <a:rPr lang="en-US" altLang="en-US"/>
              <a:pPr/>
              <a:t>‹#›</a:t>
            </a:fld>
            <a:endParaRPr lang="en-US" altLang="en-US"/>
          </a:p>
        </p:txBody>
      </p:sp>
    </p:spTree>
    <p:extLst>
      <p:ext uri="{BB962C8B-B14F-4D97-AF65-F5344CB8AC3E}">
        <p14:creationId xmlns:p14="http://schemas.microsoft.com/office/powerpoint/2010/main" val="29618043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7DFF42A9-57B5-47F5-AEEC-D4127F4BCC42}" type="datetime1">
              <a:rPr lang="en-US" altLang="en-US"/>
              <a:pPr/>
              <a:t>12/24/2021</a:t>
            </a:fld>
            <a:endParaRPr lang="en-US" altLang="en-US"/>
          </a:p>
        </p:txBody>
      </p:sp>
      <p:sp>
        <p:nvSpPr>
          <p:cNvPr id="4"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5"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D0E1BF9B-BBA6-4216-B35B-875AEE5BB418}" type="slidenum">
              <a:rPr lang="en-US" altLang="en-US"/>
              <a:pPr/>
              <a:t>‹#›</a:t>
            </a:fld>
            <a:endParaRPr lang="en-US" altLang="en-US"/>
          </a:p>
        </p:txBody>
      </p:sp>
    </p:spTree>
    <p:extLst>
      <p:ext uri="{BB962C8B-B14F-4D97-AF65-F5344CB8AC3E}">
        <p14:creationId xmlns:p14="http://schemas.microsoft.com/office/powerpoint/2010/main" val="33931945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spcBef>
                <a:spcPct val="20000"/>
              </a:spcBef>
              <a:buClr>
                <a:schemeClr val="accent2"/>
              </a:buClr>
              <a:buSzPct val="85000"/>
              <a:buFont typeface="ZapfDingbats" charset="2"/>
              <a:buNone/>
              <a:defRPr/>
            </a:lvl1pPr>
          </a:lstStyle>
          <a:p>
            <a:fld id="{9C3D599F-0466-4D7E-99C5-8A4F3888917A}" type="datetime1">
              <a:rPr lang="en-US" altLang="en-US"/>
              <a:pPr/>
              <a:t>12/24/2021</a:t>
            </a:fld>
            <a:endParaRPr lang="en-US" altLang="en-US"/>
          </a:p>
        </p:txBody>
      </p:sp>
      <p:sp>
        <p:nvSpPr>
          <p:cNvPr id="3" name="Footer Placeholder 2"/>
          <p:cNvSpPr>
            <a:spLocks noGrp="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4" name="Slide Number Placeholder 3"/>
          <p:cNvSpPr>
            <a:spLocks noGrp="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1-</a:t>
            </a:r>
            <a:fld id="{83A0647F-8D63-4572-AA49-CB2FD3EF2516}" type="slidenum">
              <a:rPr lang="en-US" altLang="en-US"/>
              <a:pPr/>
              <a:t>‹#›</a:t>
            </a:fld>
            <a:endParaRPr lang="en-US" altLang="en-US"/>
          </a:p>
        </p:txBody>
      </p:sp>
    </p:spTree>
    <p:extLst>
      <p:ext uri="{BB962C8B-B14F-4D97-AF65-F5344CB8AC3E}">
        <p14:creationId xmlns:p14="http://schemas.microsoft.com/office/powerpoint/2010/main" val="329617073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spcBef>
                <a:spcPct val="20000"/>
              </a:spcBef>
              <a:buClr>
                <a:schemeClr val="accent2"/>
              </a:buClr>
              <a:buSzPct val="85000"/>
              <a:buFont typeface="ZapfDingbats" charset="2"/>
              <a:buNone/>
              <a:defRPr/>
            </a:lvl1pPr>
          </a:lstStyle>
          <a:p>
            <a:fld id="{30B07B38-50CC-4A18-9D30-7F21BCE5C463}" type="datetime1">
              <a:rPr lang="en-US" altLang="en-US"/>
              <a:pPr/>
              <a:t>12/24/2021</a:t>
            </a:fld>
            <a:endParaRPr lang="en-US" altLang="en-US"/>
          </a:p>
        </p:txBody>
      </p:sp>
      <p:sp>
        <p:nvSpPr>
          <p:cNvPr id="6" name="Footer Placeholder 5"/>
          <p:cNvSpPr>
            <a:spLocks noGrp="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7" name="Slide Number Placeholder 6"/>
          <p:cNvSpPr>
            <a:spLocks noGrp="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1-</a:t>
            </a:r>
            <a:fld id="{35E57848-7BBA-4108-9897-7647097F77D6}" type="slidenum">
              <a:rPr lang="en-US" altLang="en-US"/>
              <a:pPr/>
              <a:t>‹#›</a:t>
            </a:fld>
            <a:endParaRPr lang="en-US" altLang="en-US"/>
          </a:p>
        </p:txBody>
      </p:sp>
    </p:spTree>
    <p:extLst>
      <p:ext uri="{BB962C8B-B14F-4D97-AF65-F5344CB8AC3E}">
        <p14:creationId xmlns:p14="http://schemas.microsoft.com/office/powerpoint/2010/main" val="114668566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20000"/>
              </a:spcBef>
              <a:buClr>
                <a:schemeClr val="accent2"/>
              </a:buClr>
              <a:buSzPct val="85000"/>
              <a:buFont typeface="ZapfDingbats" charset="2"/>
              <a:buNone/>
              <a:defRPr/>
            </a:lvl1pPr>
          </a:lstStyle>
          <a:p>
            <a:fld id="{0724473A-F774-41CA-B02D-4D54990EDC26}" type="datetime1">
              <a:rPr lang="en-US" altLang="en-US"/>
              <a:pPr/>
              <a:t>12/24/2021</a:t>
            </a:fld>
            <a:endParaRPr lang="en-US" altLang="en-US"/>
          </a:p>
        </p:txBody>
      </p:sp>
      <p:sp>
        <p:nvSpPr>
          <p:cNvPr id="6" name="Rectangle 5"/>
          <p:cNvSpPr>
            <a:spLocks noGrp="1" noChangeArrowheads="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7" name="Rectangle 6"/>
          <p:cNvSpPr>
            <a:spLocks noGrp="1" noChangeArrowheads="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2-</a:t>
            </a:r>
            <a:fld id="{E50DE886-EA7E-4D26-AA82-AB23EBD80AC3}" type="slidenum">
              <a:rPr lang="en-US" altLang="en-US"/>
              <a:pPr/>
              <a:t>‹#›</a:t>
            </a:fld>
            <a:endParaRPr lang="en-US" altLang="en-US"/>
          </a:p>
        </p:txBody>
      </p:sp>
    </p:spTree>
    <p:extLst>
      <p:ext uri="{BB962C8B-B14F-4D97-AF65-F5344CB8AC3E}">
        <p14:creationId xmlns:p14="http://schemas.microsoft.com/office/powerpoint/2010/main" val="33449383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spcBef>
                <a:spcPct val="20000"/>
              </a:spcBef>
              <a:buClr>
                <a:schemeClr val="accent2"/>
              </a:buClr>
              <a:buSzPct val="85000"/>
              <a:buFont typeface="ZapfDingbats" charset="2"/>
              <a:buNone/>
              <a:defRPr/>
            </a:lvl1pPr>
          </a:lstStyle>
          <a:p>
            <a:fld id="{6A6781C1-194C-475E-A446-AEFC30F39435}" type="datetime1">
              <a:rPr lang="en-US" altLang="en-US"/>
              <a:pPr/>
              <a:t>12/24/2021</a:t>
            </a:fld>
            <a:endParaRPr lang="en-US" altLang="en-US"/>
          </a:p>
        </p:txBody>
      </p:sp>
      <p:sp>
        <p:nvSpPr>
          <p:cNvPr id="5" name="Footer Placeholder 4"/>
          <p:cNvSpPr>
            <a:spLocks noGrp="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6" name="Slide Number Placeholder 5"/>
          <p:cNvSpPr>
            <a:spLocks noGrp="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1-</a:t>
            </a:r>
            <a:fld id="{3BB9318D-5E57-4B4B-B724-7D2BF08EFD3C}" type="slidenum">
              <a:rPr lang="en-US" altLang="en-US"/>
              <a:pPr/>
              <a:t>‹#›</a:t>
            </a:fld>
            <a:endParaRPr lang="en-US" altLang="en-US"/>
          </a:p>
        </p:txBody>
      </p:sp>
    </p:spTree>
    <p:extLst>
      <p:ext uri="{BB962C8B-B14F-4D97-AF65-F5344CB8AC3E}">
        <p14:creationId xmlns:p14="http://schemas.microsoft.com/office/powerpoint/2010/main" val="41682228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362700" y="228600"/>
            <a:ext cx="1943100" cy="60309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228600"/>
            <a:ext cx="5676900" cy="60309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spcBef>
                <a:spcPct val="20000"/>
              </a:spcBef>
              <a:buClr>
                <a:schemeClr val="accent2"/>
              </a:buClr>
              <a:buSzPct val="85000"/>
              <a:buFont typeface="ZapfDingbats" charset="2"/>
              <a:buNone/>
              <a:defRPr/>
            </a:lvl1pPr>
          </a:lstStyle>
          <a:p>
            <a:fld id="{8EFB8DAC-75BF-4B42-957C-2B765C9658BD}" type="datetime1">
              <a:rPr lang="en-US" altLang="en-US"/>
              <a:pPr/>
              <a:t>12/24/2021</a:t>
            </a:fld>
            <a:endParaRPr lang="en-US" altLang="en-US"/>
          </a:p>
        </p:txBody>
      </p:sp>
      <p:sp>
        <p:nvSpPr>
          <p:cNvPr id="5" name="Footer Placeholder 4"/>
          <p:cNvSpPr>
            <a:spLocks noGrp="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6" name="Slide Number Placeholder 5"/>
          <p:cNvSpPr>
            <a:spLocks noGrp="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1-</a:t>
            </a:r>
            <a:fld id="{E0F2F9A1-C599-4EDE-A196-C4B122DAC8F7}" type="slidenum">
              <a:rPr lang="en-US" altLang="en-US"/>
              <a:pPr/>
              <a:t>‹#›</a:t>
            </a:fld>
            <a:endParaRPr lang="en-US" altLang="en-US"/>
          </a:p>
        </p:txBody>
      </p:sp>
    </p:spTree>
    <p:extLst>
      <p:ext uri="{BB962C8B-B14F-4D97-AF65-F5344CB8AC3E}">
        <p14:creationId xmlns:p14="http://schemas.microsoft.com/office/powerpoint/2010/main" val="1844273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1143000"/>
          </a:xfrm>
        </p:spPr>
        <p:txBody>
          <a:bodyPr/>
          <a:lstStyle/>
          <a:p>
            <a:r>
              <a:rPr lang="en-US"/>
              <a:t>Click to edit Master title style</a:t>
            </a:r>
          </a:p>
        </p:txBody>
      </p:sp>
      <p:sp>
        <p:nvSpPr>
          <p:cNvPr id="3" name="Content Placeholder 2"/>
          <p:cNvSpPr>
            <a:spLocks noGrp="1"/>
          </p:cNvSpPr>
          <p:nvPr>
            <p:ph sz="half" idx="1"/>
          </p:nvPr>
        </p:nvSpPr>
        <p:spPr>
          <a:xfrm>
            <a:off x="533400" y="1611313"/>
            <a:ext cx="3810000" cy="464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495800" y="1611313"/>
            <a:ext cx="38100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495800" y="4011613"/>
            <a:ext cx="38100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lvl1pPr>
              <a:spcBef>
                <a:spcPct val="20000"/>
              </a:spcBef>
              <a:buClr>
                <a:schemeClr val="accent2"/>
              </a:buClr>
              <a:buSzPct val="85000"/>
              <a:buFont typeface="ZapfDingbats" charset="2"/>
              <a:buNone/>
              <a:defRPr/>
            </a:lvl1pPr>
          </a:lstStyle>
          <a:p>
            <a:fld id="{3A119ED7-F6D7-49AF-B214-608FBDF4D844}" type="datetime1">
              <a:rPr lang="en-US" altLang="en-US"/>
              <a:pPr/>
              <a:t>12/24/2021</a:t>
            </a:fld>
            <a:endParaRPr lang="en-US" altLang="en-US"/>
          </a:p>
        </p:txBody>
      </p:sp>
      <p:sp>
        <p:nvSpPr>
          <p:cNvPr id="7" name="Footer Placeholder 6"/>
          <p:cNvSpPr>
            <a:spLocks noGrp="1"/>
          </p:cNvSpPr>
          <p:nvPr>
            <p:ph type="ftr" sz="quarter" idx="11"/>
          </p:nvPr>
        </p:nvSpPr>
        <p:spPr/>
        <p:txBody>
          <a:bodyPr/>
          <a:lstStyle>
            <a:lvl1pPr>
              <a:spcBef>
                <a:spcPct val="20000"/>
              </a:spcBef>
              <a:buClr>
                <a:schemeClr val="accent2"/>
              </a:buClr>
              <a:buSzPct val="85000"/>
              <a:buFont typeface="ZapfDingbats" charset="0"/>
              <a:buNone/>
              <a:defRPr/>
            </a:lvl1pPr>
          </a:lstStyle>
          <a:p>
            <a:pPr>
              <a:defRPr/>
            </a:pPr>
            <a:r>
              <a:rPr lang="en-US"/>
              <a:t>Introduction</a:t>
            </a:r>
          </a:p>
        </p:txBody>
      </p:sp>
      <p:sp>
        <p:nvSpPr>
          <p:cNvPr id="8" name="Slide Number Placeholder 7"/>
          <p:cNvSpPr>
            <a:spLocks noGrp="1"/>
          </p:cNvSpPr>
          <p:nvPr>
            <p:ph type="sldNum" sz="quarter" idx="12"/>
          </p:nvPr>
        </p:nvSpPr>
        <p:spPr/>
        <p:txBody>
          <a:bodyPr/>
          <a:lstStyle>
            <a:lvl1pPr>
              <a:spcBef>
                <a:spcPct val="20000"/>
              </a:spcBef>
              <a:buClr>
                <a:schemeClr val="accent2"/>
              </a:buClr>
              <a:buSzPct val="85000"/>
              <a:buFont typeface="ZapfDingbats" charset="2"/>
              <a:buNone/>
              <a:defRPr/>
            </a:lvl1pPr>
          </a:lstStyle>
          <a:p>
            <a:r>
              <a:rPr lang="en-US" altLang="en-US"/>
              <a:t>1</a:t>
            </a:r>
            <a:fld id="{D09912B6-DD3C-4863-9E79-91F62321EA99}" type="slidenum">
              <a:rPr lang="en-US" altLang="en-US"/>
              <a:pPr/>
              <a:t>‹#›</a:t>
            </a:fld>
            <a:endParaRPr lang="en-US" altLang="en-US"/>
          </a:p>
        </p:txBody>
      </p:sp>
    </p:spTree>
    <p:extLst>
      <p:ext uri="{BB962C8B-B14F-4D97-AF65-F5344CB8AC3E}">
        <p14:creationId xmlns:p14="http://schemas.microsoft.com/office/powerpoint/2010/main" val="34503091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D6E48C36-6CFD-4C42-967E-7E03FCF700A2}" type="datetime1">
              <a:rPr lang="en-US" altLang="en-US"/>
              <a:pPr/>
              <a:t>12/24/2021</a:t>
            </a:fld>
            <a:endParaRPr lang="en-US" altLang="en-US"/>
          </a:p>
        </p:txBody>
      </p:sp>
      <p:sp>
        <p:nvSpPr>
          <p:cNvPr id="5"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6" name="Rectangle 8"/>
          <p:cNvSpPr>
            <a:spLocks noGrp="1" noChangeArrowheads="1"/>
          </p:cNvSpPr>
          <p:nvPr>
            <p:ph type="sldNum" sz="quarter" idx="12"/>
          </p:nvPr>
        </p:nvSpPr>
        <p:spPr>
          <a:ln/>
        </p:spPr>
        <p:txBody>
          <a:bodyPr/>
          <a:lstStyle>
            <a:lvl1pPr>
              <a:defRPr/>
            </a:lvl1pPr>
          </a:lstStyle>
          <a:p>
            <a:r>
              <a:rPr lang="en-US" altLang="en-US"/>
              <a:t>2-</a:t>
            </a:r>
            <a:fld id="{D66FBA2E-EF99-4A10-9F95-D436AF644BA8}" type="slidenum">
              <a:rPr lang="en-US" altLang="en-US"/>
              <a:pPr/>
              <a:t>‹#›</a:t>
            </a:fld>
            <a:endParaRPr lang="en-US" altLang="en-US"/>
          </a:p>
        </p:txBody>
      </p:sp>
    </p:spTree>
    <p:extLst>
      <p:ext uri="{BB962C8B-B14F-4D97-AF65-F5344CB8AC3E}">
        <p14:creationId xmlns:p14="http://schemas.microsoft.com/office/powerpoint/2010/main" val="193874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600200"/>
            <a:ext cx="381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600200"/>
            <a:ext cx="3810000" cy="464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0106D800-C73B-478E-B4AA-1AE0BDB4C288}"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BC0569FC-547F-4D8C-B475-A97F042116EA}" type="slidenum">
              <a:rPr lang="en-US" altLang="en-US"/>
              <a:pPr/>
              <a:t>‹#›</a:t>
            </a:fld>
            <a:endParaRPr lang="en-US" altLang="en-US"/>
          </a:p>
        </p:txBody>
      </p:sp>
    </p:spTree>
    <p:extLst>
      <p:ext uri="{BB962C8B-B14F-4D97-AF65-F5344CB8AC3E}">
        <p14:creationId xmlns:p14="http://schemas.microsoft.com/office/powerpoint/2010/main" val="20331712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fld id="{B96CC4EC-68AE-40B0-A84B-3879247FB119}" type="datetime1">
              <a:rPr lang="en-US" altLang="en-US"/>
              <a:pPr/>
              <a:t>12/24/2021</a:t>
            </a:fld>
            <a:endParaRPr lang="en-US" altLang="en-US"/>
          </a:p>
        </p:txBody>
      </p:sp>
      <p:sp>
        <p:nvSpPr>
          <p:cNvPr id="8"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9" name="Rectangle 8"/>
          <p:cNvSpPr>
            <a:spLocks noGrp="1" noChangeArrowheads="1"/>
          </p:cNvSpPr>
          <p:nvPr>
            <p:ph type="sldNum" sz="quarter" idx="12"/>
          </p:nvPr>
        </p:nvSpPr>
        <p:spPr>
          <a:ln/>
        </p:spPr>
        <p:txBody>
          <a:bodyPr/>
          <a:lstStyle>
            <a:lvl1pPr>
              <a:defRPr/>
            </a:lvl1pPr>
          </a:lstStyle>
          <a:p>
            <a:r>
              <a:rPr lang="en-US" altLang="en-US"/>
              <a:t>2-</a:t>
            </a:r>
            <a:fld id="{6C9CD11D-FE34-4967-8144-C3A05C40345B}" type="slidenum">
              <a:rPr lang="en-US" altLang="en-US"/>
              <a:pPr/>
              <a:t>‹#›</a:t>
            </a:fld>
            <a:endParaRPr lang="en-US" altLang="en-US"/>
          </a:p>
        </p:txBody>
      </p:sp>
    </p:spTree>
    <p:extLst>
      <p:ext uri="{BB962C8B-B14F-4D97-AF65-F5344CB8AC3E}">
        <p14:creationId xmlns:p14="http://schemas.microsoft.com/office/powerpoint/2010/main" val="7478308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fld id="{80A15DDF-75E5-41D2-BABB-B9C9DA147E50}" type="datetime1">
              <a:rPr lang="en-US" altLang="en-US"/>
              <a:pPr/>
              <a:t>12/24/2021</a:t>
            </a:fld>
            <a:endParaRPr lang="en-US" altLang="en-US"/>
          </a:p>
        </p:txBody>
      </p:sp>
      <p:sp>
        <p:nvSpPr>
          <p:cNvPr id="4"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5" name="Rectangle 8"/>
          <p:cNvSpPr>
            <a:spLocks noGrp="1" noChangeArrowheads="1"/>
          </p:cNvSpPr>
          <p:nvPr>
            <p:ph type="sldNum" sz="quarter" idx="12"/>
          </p:nvPr>
        </p:nvSpPr>
        <p:spPr>
          <a:ln/>
        </p:spPr>
        <p:txBody>
          <a:bodyPr/>
          <a:lstStyle>
            <a:lvl1pPr>
              <a:defRPr/>
            </a:lvl1pPr>
          </a:lstStyle>
          <a:p>
            <a:r>
              <a:rPr lang="en-US" altLang="en-US"/>
              <a:t>2-</a:t>
            </a:r>
            <a:fld id="{65C31538-3812-4314-9376-F344D54575D7}" type="slidenum">
              <a:rPr lang="en-US" altLang="en-US"/>
              <a:pPr/>
              <a:t>‹#›</a:t>
            </a:fld>
            <a:endParaRPr lang="en-US" altLang="en-US"/>
          </a:p>
        </p:txBody>
      </p:sp>
    </p:spTree>
    <p:extLst>
      <p:ext uri="{BB962C8B-B14F-4D97-AF65-F5344CB8AC3E}">
        <p14:creationId xmlns:p14="http://schemas.microsoft.com/office/powerpoint/2010/main" val="6452553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C2C9DB3-7C37-4FD8-B89C-AF3263C7374D}" type="datetime1">
              <a:rPr lang="en-US" altLang="en-US"/>
              <a:pPr/>
              <a:t>12/24/2021</a:t>
            </a:fld>
            <a:endParaRPr lang="en-US" altLang="en-US"/>
          </a:p>
        </p:txBody>
      </p:sp>
      <p:sp>
        <p:nvSpPr>
          <p:cNvPr id="3"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4" name="Rectangle 8"/>
          <p:cNvSpPr>
            <a:spLocks noGrp="1" noChangeArrowheads="1"/>
          </p:cNvSpPr>
          <p:nvPr>
            <p:ph type="sldNum" sz="quarter" idx="12"/>
          </p:nvPr>
        </p:nvSpPr>
        <p:spPr>
          <a:ln/>
        </p:spPr>
        <p:txBody>
          <a:bodyPr/>
          <a:lstStyle>
            <a:lvl1pPr>
              <a:defRPr/>
            </a:lvl1pPr>
          </a:lstStyle>
          <a:p>
            <a:r>
              <a:rPr lang="en-US" altLang="en-US"/>
              <a:t>2-</a:t>
            </a:r>
            <a:fld id="{60B52677-10FA-4195-8E9A-1B3A5E4571CE}" type="slidenum">
              <a:rPr lang="en-US" altLang="en-US"/>
              <a:pPr/>
              <a:t>‹#›</a:t>
            </a:fld>
            <a:endParaRPr lang="en-US" altLang="en-US"/>
          </a:p>
        </p:txBody>
      </p:sp>
    </p:spTree>
    <p:extLst>
      <p:ext uri="{BB962C8B-B14F-4D97-AF65-F5344CB8AC3E}">
        <p14:creationId xmlns:p14="http://schemas.microsoft.com/office/powerpoint/2010/main" val="36320692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C629830D-ED00-4C66-83A9-7D96B09C24EC}"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960AAFEF-BDEA-4457-89E1-B9CA860A3BB8}" type="slidenum">
              <a:rPr lang="en-US" altLang="en-US"/>
              <a:pPr/>
              <a:t>‹#›</a:t>
            </a:fld>
            <a:endParaRPr lang="en-US" altLang="en-US"/>
          </a:p>
        </p:txBody>
      </p:sp>
    </p:spTree>
    <p:extLst>
      <p:ext uri="{BB962C8B-B14F-4D97-AF65-F5344CB8AC3E}">
        <p14:creationId xmlns:p14="http://schemas.microsoft.com/office/powerpoint/2010/main" val="33632547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DE783E8B-7B17-4A8C-BFB4-889EDEE84CD4}" type="datetime1">
              <a:rPr lang="en-US" altLang="en-US"/>
              <a:pPr/>
              <a:t>12/24/2021</a:t>
            </a:fld>
            <a:endParaRPr lang="en-US" altLang="en-US"/>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r>
              <a:rPr lang="en-US" altLang="en-US"/>
              <a:t>2-</a:t>
            </a:r>
            <a:fld id="{03514BF6-2624-4C33-9006-67F2093758B5}" type="slidenum">
              <a:rPr lang="en-US" altLang="en-US"/>
              <a:pPr/>
              <a:t>‹#›</a:t>
            </a:fld>
            <a:endParaRPr lang="en-US" altLang="en-US"/>
          </a:p>
        </p:txBody>
      </p:sp>
    </p:spTree>
    <p:extLst>
      <p:ext uri="{BB962C8B-B14F-4D97-AF65-F5344CB8AC3E}">
        <p14:creationId xmlns:p14="http://schemas.microsoft.com/office/powerpoint/2010/main" val="7838137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theme" Target="../theme/theme2.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533400" y="1611313"/>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ClrTx/>
              <a:buSzTx/>
              <a:buFontTx/>
              <a:buNone/>
              <a:defRPr sz="1400">
                <a:latin typeface="Times New Roman" pitchFamily="18" charset="0"/>
              </a:defRPr>
            </a:lvl1pPr>
          </a:lstStyle>
          <a:p>
            <a:fld id="{367F3190-3BB8-40E9-A96B-2AC63CD93C52}" type="datetime1">
              <a:rPr lang="en-US" altLang="en-US"/>
              <a:pPr/>
              <a:t>12/24/2021</a:t>
            </a:fld>
            <a:endParaRPr lang="en-US" altLang="en-US"/>
          </a:p>
        </p:txBody>
      </p:sp>
      <p:sp>
        <p:nvSpPr>
          <p:cNvPr id="32775" name="Rectangle 7"/>
          <p:cNvSpPr>
            <a:spLocks noGrp="1" noChangeArrowheads="1"/>
          </p:cNvSpPr>
          <p:nvPr>
            <p:ph type="ftr" sz="quarter" idx="3"/>
          </p:nvPr>
        </p:nvSpPr>
        <p:spPr bwMode="auto">
          <a:xfrm>
            <a:off x="5576888" y="6467475"/>
            <a:ext cx="2895600" cy="28733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ClrTx/>
              <a:buSzTx/>
              <a:buFontTx/>
              <a:buNone/>
              <a:defRPr sz="1200">
                <a:latin typeface="Tahoma" pitchFamily="34" charset="0"/>
                <a:ea typeface="+mn-ea"/>
                <a:cs typeface="+mn-cs"/>
              </a:defRPr>
            </a:lvl1pPr>
          </a:lstStyle>
          <a:p>
            <a:pPr>
              <a:defRPr/>
            </a:pPr>
            <a:r>
              <a:rPr lang="en-US"/>
              <a:t>Application Layer</a:t>
            </a:r>
          </a:p>
        </p:txBody>
      </p:sp>
      <p:sp>
        <p:nvSpPr>
          <p:cNvPr id="32776" name="Rectangle 8"/>
          <p:cNvSpPr>
            <a:spLocks noGrp="1" noChangeArrowheads="1"/>
          </p:cNvSpPr>
          <p:nvPr>
            <p:ph type="sldNum" sz="quarter" idx="4"/>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ClrTx/>
              <a:buSzTx/>
              <a:buFontTx/>
              <a:buNone/>
              <a:defRPr sz="1200">
                <a:latin typeface="Tahoma" pitchFamily="34" charset="0"/>
              </a:defRPr>
            </a:lvl1pPr>
          </a:lstStyle>
          <a:p>
            <a:r>
              <a:rPr lang="en-US" altLang="en-US"/>
              <a:t>2-</a:t>
            </a:r>
            <a:fld id="{C3D166AD-D484-436A-8323-D40B1A8CE8A9}"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337" r:id="rId1"/>
    <p:sldLayoutId id="2147484338" r:id="rId2"/>
    <p:sldLayoutId id="2147484339" r:id="rId3"/>
    <p:sldLayoutId id="2147484340" r:id="rId4"/>
    <p:sldLayoutId id="2147484341" r:id="rId5"/>
    <p:sldLayoutId id="2147484342" r:id="rId6"/>
    <p:sldLayoutId id="2147484343" r:id="rId7"/>
    <p:sldLayoutId id="2147484344" r:id="rId8"/>
    <p:sldLayoutId id="2147484345" r:id="rId9"/>
    <p:sldLayoutId id="2147484346" r:id="rId10"/>
    <p:sldLayoutId id="2147484347" r:id="rId11"/>
    <p:sldLayoutId id="2147484348" r:id="rId12"/>
    <p:sldLayoutId id="2147484349" r:id="rId13"/>
    <p:sldLayoutId id="2147484350" r:id="rId14"/>
    <p:sldLayoutId id="2147484351" r:id="rId15"/>
  </p:sldLayoutIdLst>
  <p:hf hdr="0" dt="0"/>
  <p:txStyles>
    <p:titleStyle>
      <a:lvl1pPr algn="l" rtl="0" eaLnBrk="0" fontAlgn="base" hangingPunct="0">
        <a:spcBef>
          <a:spcPct val="0"/>
        </a:spcBef>
        <a:spcAft>
          <a:spcPct val="0"/>
        </a:spcAft>
        <a:defRPr sz="4400">
          <a:solidFill>
            <a:srgbClr val="000099"/>
          </a:solidFill>
          <a:latin typeface="Gill Sans MT" pitchFamily="34" charset="0"/>
          <a:ea typeface="ＭＳ Ｐゴシック" charset="0"/>
          <a:cs typeface="ＭＳ Ｐゴシック" charset="0"/>
        </a:defRPr>
      </a:lvl1pPr>
      <a:lvl2pPr algn="l" rtl="0" eaLnBrk="0" fontAlgn="base" hangingPunct="0">
        <a:spcBef>
          <a:spcPct val="0"/>
        </a:spcBef>
        <a:spcAft>
          <a:spcPct val="0"/>
        </a:spcAft>
        <a:defRPr sz="4400">
          <a:solidFill>
            <a:srgbClr val="000099"/>
          </a:solidFill>
          <a:latin typeface="Gill Sans MT" pitchFamily="34" charset="0"/>
          <a:ea typeface="ＭＳ Ｐゴシック" charset="0"/>
          <a:cs typeface="ＭＳ Ｐゴシック" charset="0"/>
        </a:defRPr>
      </a:lvl2pPr>
      <a:lvl3pPr algn="l" rtl="0" eaLnBrk="0" fontAlgn="base" hangingPunct="0">
        <a:spcBef>
          <a:spcPct val="0"/>
        </a:spcBef>
        <a:spcAft>
          <a:spcPct val="0"/>
        </a:spcAft>
        <a:defRPr sz="4400">
          <a:solidFill>
            <a:srgbClr val="000099"/>
          </a:solidFill>
          <a:latin typeface="Gill Sans MT" pitchFamily="34" charset="0"/>
          <a:ea typeface="ＭＳ Ｐゴシック" charset="0"/>
          <a:cs typeface="ＭＳ Ｐゴシック" charset="0"/>
        </a:defRPr>
      </a:lvl3pPr>
      <a:lvl4pPr algn="l" rtl="0" eaLnBrk="0" fontAlgn="base" hangingPunct="0">
        <a:spcBef>
          <a:spcPct val="0"/>
        </a:spcBef>
        <a:spcAft>
          <a:spcPct val="0"/>
        </a:spcAft>
        <a:defRPr sz="4400">
          <a:solidFill>
            <a:srgbClr val="000099"/>
          </a:solidFill>
          <a:latin typeface="Gill Sans MT" pitchFamily="34" charset="0"/>
          <a:ea typeface="ＭＳ Ｐゴシック" charset="0"/>
          <a:cs typeface="ＭＳ Ｐゴシック" charset="0"/>
        </a:defRPr>
      </a:lvl4pPr>
      <a:lvl5pPr algn="l" rtl="0" eaLnBrk="0" fontAlgn="base" hangingPunct="0">
        <a:spcBef>
          <a:spcPct val="0"/>
        </a:spcBef>
        <a:spcAft>
          <a:spcPct val="0"/>
        </a:spcAft>
        <a:defRPr sz="4400">
          <a:solidFill>
            <a:srgbClr val="000099"/>
          </a:solidFill>
          <a:latin typeface="Gill Sans MT" pitchFamily="34" charset="0"/>
          <a:ea typeface="ＭＳ Ｐゴシック" charset="0"/>
          <a:cs typeface="ＭＳ Ｐゴシック" charset="0"/>
        </a:defRPr>
      </a:lvl5pPr>
      <a:lvl6pPr marL="457200" algn="l" rtl="0" eaLnBrk="0" fontAlgn="base" hangingPunct="0">
        <a:spcBef>
          <a:spcPct val="0"/>
        </a:spcBef>
        <a:spcAft>
          <a:spcPct val="0"/>
        </a:spcAft>
        <a:defRPr sz="4000" u="sng">
          <a:solidFill>
            <a:schemeClr val="accent2"/>
          </a:solidFill>
          <a:latin typeface="Comic Sans MS" pitchFamily="66" charset="0"/>
        </a:defRPr>
      </a:lvl6pPr>
      <a:lvl7pPr marL="914400" algn="l" rtl="0" eaLnBrk="0" fontAlgn="base" hangingPunct="0">
        <a:spcBef>
          <a:spcPct val="0"/>
        </a:spcBef>
        <a:spcAft>
          <a:spcPct val="0"/>
        </a:spcAft>
        <a:defRPr sz="4000" u="sng">
          <a:solidFill>
            <a:schemeClr val="accent2"/>
          </a:solidFill>
          <a:latin typeface="Comic Sans MS" pitchFamily="66" charset="0"/>
        </a:defRPr>
      </a:lvl7pPr>
      <a:lvl8pPr marL="1371600" algn="l" rtl="0" eaLnBrk="0" fontAlgn="base" hangingPunct="0">
        <a:spcBef>
          <a:spcPct val="0"/>
        </a:spcBef>
        <a:spcAft>
          <a:spcPct val="0"/>
        </a:spcAft>
        <a:defRPr sz="4000" u="sng">
          <a:solidFill>
            <a:schemeClr val="accent2"/>
          </a:solidFill>
          <a:latin typeface="Comic Sans MS" pitchFamily="66" charset="0"/>
        </a:defRPr>
      </a:lvl8pPr>
      <a:lvl9pPr marL="1828800" algn="l" rtl="0" eaLnBrk="0" fontAlgn="base" hangingPunct="0">
        <a:spcBef>
          <a:spcPct val="0"/>
        </a:spcBef>
        <a:spcAft>
          <a:spcPct val="0"/>
        </a:spcAft>
        <a:defRPr sz="4000" u="sng">
          <a:solidFill>
            <a:schemeClr val="accent2"/>
          </a:solidFill>
          <a:latin typeface="Comic Sans MS" pitchFamily="66" charset="0"/>
        </a:defRPr>
      </a:lvl9pPr>
    </p:titleStyle>
    <p:body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7411" name="Rectangle 3"/>
          <p:cNvSpPr>
            <a:spLocks noGrp="1" noChangeArrowheads="1"/>
          </p:cNvSpPr>
          <p:nvPr>
            <p:ph type="body" idx="1"/>
          </p:nvPr>
        </p:nvSpPr>
        <p:spPr bwMode="auto">
          <a:xfrm>
            <a:off x="533400" y="1611313"/>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ClrTx/>
              <a:buSzTx/>
              <a:buFontTx/>
              <a:buNone/>
              <a:defRPr sz="1400">
                <a:solidFill>
                  <a:srgbClr val="000000"/>
                </a:solidFill>
                <a:latin typeface="Times New Roman" pitchFamily="18" charset="0"/>
              </a:defRPr>
            </a:lvl1pPr>
          </a:lstStyle>
          <a:p>
            <a:fld id="{5A9CB113-E8AC-4277-8D19-4CC77E6F7D89}" type="datetime1">
              <a:rPr lang="en-US" altLang="en-US"/>
              <a:pPr/>
              <a:t>12/24/2021</a:t>
            </a:fld>
            <a:endParaRPr lang="en-US" altLang="en-US"/>
          </a:p>
        </p:txBody>
      </p:sp>
      <p:sp>
        <p:nvSpPr>
          <p:cNvPr id="195589" name="Rectangle 5"/>
          <p:cNvSpPr>
            <a:spLocks noGrp="1" noChangeArrowheads="1"/>
          </p:cNvSpPr>
          <p:nvPr>
            <p:ph type="ftr" sz="quarter" idx="3"/>
          </p:nvPr>
        </p:nvSpPr>
        <p:spPr bwMode="auto">
          <a:xfrm>
            <a:off x="5576888" y="6467475"/>
            <a:ext cx="2895600" cy="28733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buClrTx/>
              <a:buSzTx/>
              <a:buFontTx/>
              <a:buNone/>
              <a:defRPr sz="1200">
                <a:solidFill>
                  <a:srgbClr val="000000"/>
                </a:solidFill>
                <a:latin typeface="Tahoma" pitchFamily="34" charset="0"/>
                <a:ea typeface="+mn-ea"/>
                <a:cs typeface="Arial"/>
              </a:defRPr>
            </a:lvl1pPr>
          </a:lstStyle>
          <a:p>
            <a:pPr>
              <a:defRPr/>
            </a:pPr>
            <a:r>
              <a:rPr lang="en-US"/>
              <a:t>Introduction</a:t>
            </a:r>
          </a:p>
        </p:txBody>
      </p:sp>
      <p:sp>
        <p:nvSpPr>
          <p:cNvPr id="195590" name="Rectangle 6"/>
          <p:cNvSpPr>
            <a:spLocks noGrp="1" noChangeArrowheads="1"/>
          </p:cNvSpPr>
          <p:nvPr>
            <p:ph type="sldNum" sz="quarter" idx="4"/>
          </p:nvPr>
        </p:nvSpPr>
        <p:spPr bwMode="auto">
          <a:xfrm>
            <a:off x="8324850" y="6462713"/>
            <a:ext cx="676275" cy="276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buClrTx/>
              <a:buSzTx/>
              <a:buFontTx/>
              <a:buNone/>
              <a:defRPr sz="1200">
                <a:solidFill>
                  <a:srgbClr val="000000"/>
                </a:solidFill>
                <a:latin typeface="Tahoma" pitchFamily="34" charset="0"/>
              </a:defRPr>
            </a:lvl1pPr>
          </a:lstStyle>
          <a:p>
            <a:r>
              <a:rPr lang="en-US" altLang="en-US"/>
              <a:t>2-</a:t>
            </a:r>
            <a:fld id="{7B644F03-2D09-4F1A-BF29-BB34E94450B6}"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4352" r:id="rId1"/>
    <p:sldLayoutId id="2147484353" r:id="rId2"/>
    <p:sldLayoutId id="2147484354" r:id="rId3"/>
    <p:sldLayoutId id="2147484355" r:id="rId4"/>
    <p:sldLayoutId id="2147484356" r:id="rId5"/>
    <p:sldLayoutId id="2147484357" r:id="rId6"/>
    <p:sldLayoutId id="2147484358" r:id="rId7"/>
    <p:sldLayoutId id="2147484359" r:id="rId8"/>
    <p:sldLayoutId id="2147484360" r:id="rId9"/>
    <p:sldLayoutId id="2147484361" r:id="rId10"/>
    <p:sldLayoutId id="2147484362" r:id="rId11"/>
    <p:sldLayoutId id="2147484363" r:id="rId12"/>
  </p:sldLayoutIdLst>
  <p:hf hdr="0" dt="0"/>
  <p:txStyles>
    <p:titleStyle>
      <a:lvl1pPr algn="l" rtl="0" eaLnBrk="0" fontAlgn="base" hangingPunct="0">
        <a:spcBef>
          <a:spcPct val="0"/>
        </a:spcBef>
        <a:spcAft>
          <a:spcPct val="0"/>
        </a:spcAft>
        <a:defRPr sz="4400">
          <a:solidFill>
            <a:srgbClr val="000099"/>
          </a:solidFill>
          <a:latin typeface="+mj-lt"/>
          <a:ea typeface="ＭＳ Ｐゴシック" charset="0"/>
          <a:cs typeface="+mj-cs"/>
        </a:defRPr>
      </a:lvl1pPr>
      <a:lvl2pPr algn="l" rtl="0" eaLnBrk="0" fontAlgn="base" hangingPunct="0">
        <a:spcBef>
          <a:spcPct val="0"/>
        </a:spcBef>
        <a:spcAft>
          <a:spcPct val="0"/>
        </a:spcAft>
        <a:defRPr sz="4400">
          <a:solidFill>
            <a:srgbClr val="000099"/>
          </a:solidFill>
          <a:latin typeface="Gill Sans MT" pitchFamily="34" charset="0"/>
          <a:ea typeface="ＭＳ Ｐゴシック" charset="0"/>
          <a:cs typeface="Arial" charset="0"/>
        </a:defRPr>
      </a:lvl2pPr>
      <a:lvl3pPr algn="l" rtl="0" eaLnBrk="0" fontAlgn="base" hangingPunct="0">
        <a:spcBef>
          <a:spcPct val="0"/>
        </a:spcBef>
        <a:spcAft>
          <a:spcPct val="0"/>
        </a:spcAft>
        <a:defRPr sz="4400">
          <a:solidFill>
            <a:srgbClr val="000099"/>
          </a:solidFill>
          <a:latin typeface="Gill Sans MT" pitchFamily="34" charset="0"/>
          <a:ea typeface="ＭＳ Ｐゴシック" charset="0"/>
          <a:cs typeface="Arial" charset="0"/>
        </a:defRPr>
      </a:lvl3pPr>
      <a:lvl4pPr algn="l" rtl="0" eaLnBrk="0" fontAlgn="base" hangingPunct="0">
        <a:spcBef>
          <a:spcPct val="0"/>
        </a:spcBef>
        <a:spcAft>
          <a:spcPct val="0"/>
        </a:spcAft>
        <a:defRPr sz="4400">
          <a:solidFill>
            <a:srgbClr val="000099"/>
          </a:solidFill>
          <a:latin typeface="Gill Sans MT" pitchFamily="34" charset="0"/>
          <a:ea typeface="ＭＳ Ｐゴシック" charset="0"/>
          <a:cs typeface="Arial" charset="0"/>
        </a:defRPr>
      </a:lvl4pPr>
      <a:lvl5pPr algn="l" rtl="0" eaLnBrk="0" fontAlgn="base" hangingPunct="0">
        <a:spcBef>
          <a:spcPct val="0"/>
        </a:spcBef>
        <a:spcAft>
          <a:spcPct val="0"/>
        </a:spcAft>
        <a:defRPr sz="4400">
          <a:solidFill>
            <a:srgbClr val="000099"/>
          </a:solidFill>
          <a:latin typeface="Gill Sans MT" pitchFamily="34" charset="0"/>
          <a:ea typeface="ＭＳ Ｐゴシック" charset="0"/>
          <a:cs typeface="Arial" charset="0"/>
        </a:defRPr>
      </a:lvl5pPr>
      <a:lvl6pPr marL="457200" algn="l" rtl="0" fontAlgn="base">
        <a:spcBef>
          <a:spcPct val="0"/>
        </a:spcBef>
        <a:spcAft>
          <a:spcPct val="0"/>
        </a:spcAft>
        <a:defRPr sz="4400">
          <a:solidFill>
            <a:srgbClr val="000099"/>
          </a:solidFill>
          <a:latin typeface="Gill Sans MT" pitchFamily="34" charset="0"/>
          <a:cs typeface="Arial" charset="0"/>
        </a:defRPr>
      </a:lvl6pPr>
      <a:lvl7pPr marL="914400" algn="l" rtl="0" fontAlgn="base">
        <a:spcBef>
          <a:spcPct val="0"/>
        </a:spcBef>
        <a:spcAft>
          <a:spcPct val="0"/>
        </a:spcAft>
        <a:defRPr sz="4400">
          <a:solidFill>
            <a:srgbClr val="000099"/>
          </a:solidFill>
          <a:latin typeface="Gill Sans MT" pitchFamily="34" charset="0"/>
          <a:cs typeface="Arial" charset="0"/>
        </a:defRPr>
      </a:lvl7pPr>
      <a:lvl8pPr marL="1371600" algn="l" rtl="0" fontAlgn="base">
        <a:spcBef>
          <a:spcPct val="0"/>
        </a:spcBef>
        <a:spcAft>
          <a:spcPct val="0"/>
        </a:spcAft>
        <a:defRPr sz="4400">
          <a:solidFill>
            <a:srgbClr val="000099"/>
          </a:solidFill>
          <a:latin typeface="Gill Sans MT" pitchFamily="34" charset="0"/>
          <a:cs typeface="Arial" charset="0"/>
        </a:defRPr>
      </a:lvl8pPr>
      <a:lvl9pPr marL="1828800" algn="l" rtl="0" fontAlgn="base">
        <a:spcBef>
          <a:spcPct val="0"/>
        </a:spcBef>
        <a:spcAft>
          <a:spcPct val="0"/>
        </a:spcAft>
        <a:defRPr sz="4400">
          <a:solidFill>
            <a:srgbClr val="000099"/>
          </a:solidFill>
          <a:latin typeface="Gill Sans MT" pitchFamily="34" charset="0"/>
          <a:cs typeface="Arial" charset="0"/>
        </a:defRPr>
      </a:lvl9pPr>
    </p:titleStyle>
    <p:bodyStyle>
      <a:lvl1pPr marL="342900" indent="-342900" algn="l" rtl="0" eaLnBrk="0" fontAlgn="base" hangingPunct="0">
        <a:lnSpc>
          <a:spcPct val="85000"/>
        </a:lnSpc>
        <a:spcBef>
          <a:spcPct val="20000"/>
        </a:spcBef>
        <a:spcAft>
          <a:spcPct val="0"/>
        </a:spcAft>
        <a:buClr>
          <a:srgbClr val="000099"/>
        </a:buClr>
        <a:buSzPct val="65000"/>
        <a:buFont typeface="Wingdings" pitchFamily="2" charset="2"/>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pitchFamily="2" charset="2"/>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24.png"/></Relationships>
</file>

<file path=ppt/slides/_rels/slide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0.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1.xml"/><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3.xml"/><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4.xml"/><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5.xml"/><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6.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6.xml"/><Relationship Id="rId5" Type="http://schemas.openxmlformats.org/officeDocument/2006/relationships/image" Target="../media/image25.png"/><Relationship Id="rId4" Type="http://schemas.openxmlformats.org/officeDocument/2006/relationships/customXml" Target="../ink/ink1.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26.png"/><Relationship Id="rId4" Type="http://schemas.openxmlformats.org/officeDocument/2006/relationships/customXml" Target="../ink/ink2.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27.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customXml" Target="../ink/ink3.xml"/><Relationship Id="rId4" Type="http://schemas.openxmlformats.org/officeDocument/2006/relationships/image" Target="../media/image24.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29.png"/><Relationship Id="rId4" Type="http://schemas.openxmlformats.org/officeDocument/2006/relationships/customXml" Target="../ink/ink4.xml"/></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4.xml"/><Relationship Id="rId5" Type="http://schemas.openxmlformats.org/officeDocument/2006/relationships/image" Target="../media/image30.png"/><Relationship Id="rId4" Type="http://schemas.openxmlformats.org/officeDocument/2006/relationships/image" Target="../media/image2.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4.xml"/><Relationship Id="rId4" Type="http://schemas.openxmlformats.org/officeDocument/2006/relationships/image" Target="../media/image31.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32.png"/><Relationship Id="rId5" Type="http://schemas.openxmlformats.org/officeDocument/2006/relationships/customXml" Target="../ink/ink5.xml"/><Relationship Id="rId4" Type="http://schemas.openxmlformats.org/officeDocument/2006/relationships/image" Target="../media/image31.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4.xml"/><Relationship Id="rId5" Type="http://schemas.openxmlformats.org/officeDocument/2006/relationships/image" Target="../media/image33.png"/><Relationship Id="rId4" Type="http://schemas.openxmlformats.org/officeDocument/2006/relationships/customXml" Target="../ink/ink6.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4.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2.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2.xml"/><Relationship Id="rId5" Type="http://schemas.openxmlformats.org/officeDocument/2006/relationships/image" Target="../media/image36.png"/><Relationship Id="rId4" Type="http://schemas.openxmlformats.org/officeDocument/2006/relationships/customXml" Target="../ink/ink7.xml"/></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4.xml"/><Relationship Id="rId5" Type="http://schemas.openxmlformats.org/officeDocument/2006/relationships/image" Target="../media/image37.png"/><Relationship Id="rId4" Type="http://schemas.openxmlformats.org/officeDocument/2006/relationships/customXml" Target="../ink/ink8.xml"/></Relationships>
</file>

<file path=ppt/slides/_rels/slide53.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customXml" Target="../ink/ink9.xml"/><Relationship Id="rId2" Type="http://schemas.openxmlformats.org/officeDocument/2006/relationships/notesSlide" Target="../notesSlides/notesSlide53.xml"/><Relationship Id="rId1" Type="http://schemas.openxmlformats.org/officeDocument/2006/relationships/slideLayout" Target="../slideLayouts/slideLayout4.xml"/><Relationship Id="rId6" Type="http://schemas.openxmlformats.org/officeDocument/2006/relationships/image" Target="../media/image24.png"/><Relationship Id="rId5" Type="http://schemas.openxmlformats.org/officeDocument/2006/relationships/image" Target="../media/image35.png"/><Relationship Id="rId4" Type="http://schemas.openxmlformats.org/officeDocument/2006/relationships/image" Target="../media/image34.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0.xml"/><Relationship Id="rId1" Type="http://schemas.openxmlformats.org/officeDocument/2006/relationships/slideLayout" Target="../slideLayouts/slideLayout4.xml"/><Relationship Id="rId6" Type="http://schemas.openxmlformats.org/officeDocument/2006/relationships/image" Target="../media/image40.png"/><Relationship Id="rId5" Type="http://schemas.openxmlformats.org/officeDocument/2006/relationships/customXml" Target="../ink/ink10.xml"/><Relationship Id="rId4" Type="http://schemas.openxmlformats.org/officeDocument/2006/relationships/image" Target="../media/image2.png"/></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4.xml"/><Relationship Id="rId1" Type="http://schemas.openxmlformats.org/officeDocument/2006/relationships/slideLayout" Target="../slideLayouts/slideLayout6.xml"/><Relationship Id="rId4" Type="http://schemas.openxmlformats.org/officeDocument/2006/relationships/image" Target="../media/image24.png"/></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7.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5" Type="http://schemas.openxmlformats.org/officeDocument/2006/relationships/image" Target="../media/image41.png"/><Relationship Id="rId2" Type="http://schemas.openxmlformats.org/officeDocument/2006/relationships/notesSlide" Target="../notesSlides/notesSlide72.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3.xml"/><Relationship Id="rId6" Type="http://schemas.openxmlformats.org/officeDocument/2006/relationships/image" Target="../media/image6.png"/><Relationship Id="rId11" Type="http://schemas.openxmlformats.org/officeDocument/2006/relationships/image" Target="../media/image11.png"/><Relationship Id="rId24" Type="http://schemas.openxmlformats.org/officeDocument/2006/relationships/customXml" Target="../ink/ink11.xml"/><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customXml" Target="../ink/ink12.xml"/><Relationship Id="rId4" Type="http://schemas.openxmlformats.org/officeDocument/2006/relationships/image" Target="../media/image24.png"/></Relationships>
</file>

<file path=ppt/slides/_rels/slide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media/image43.png"/><Relationship Id="rId5" Type="http://schemas.openxmlformats.org/officeDocument/2006/relationships/customXml" Target="../ink/ink13.xml"/><Relationship Id="rId4" Type="http://schemas.openxmlformats.org/officeDocument/2006/relationships/image" Target="../media/image24.png"/></Relationships>
</file>

<file path=ppt/slides/_rels/slide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customXml" Target="../ink/ink14.xml"/><Relationship Id="rId4" Type="http://schemas.openxmlformats.org/officeDocument/2006/relationships/image" Target="../media/image24.png"/></Relationships>
</file>

<file path=ppt/slides/_rels/slide76.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notesSlide" Target="../notesSlides/notesSlide76.xml"/><Relationship Id="rId7" Type="http://schemas.openxmlformats.org/officeDocument/2006/relationships/customXml" Target="../ink/ink15.xml"/><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image" Target="../media/image2.png"/><Relationship Id="rId5" Type="http://schemas.openxmlformats.org/officeDocument/2006/relationships/image" Target="../media/image40.emf"/><Relationship Id="rId4" Type="http://schemas.openxmlformats.org/officeDocument/2006/relationships/oleObject" Target="../embeddings/oleObject1.bin"/></Relationships>
</file>

<file path=ppt/slides/_rels/slide77.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34.png"/><Relationship Id="rId7" Type="http://schemas.openxmlformats.org/officeDocument/2006/relationships/customXml" Target="../ink/ink16.xml"/><Relationship Id="rId2" Type="http://schemas.openxmlformats.org/officeDocument/2006/relationships/notesSlide" Target="../notesSlides/notesSlide77.xml"/><Relationship Id="rId1" Type="http://schemas.openxmlformats.org/officeDocument/2006/relationships/slideLayout" Target="../slideLayouts/slideLayout2.xml"/><Relationship Id="rId6" Type="http://schemas.openxmlformats.org/officeDocument/2006/relationships/image" Target="../media/image45.png"/><Relationship Id="rId5" Type="http://schemas.openxmlformats.org/officeDocument/2006/relationships/image" Target="../media/image24.png"/><Relationship Id="rId4" Type="http://schemas.openxmlformats.org/officeDocument/2006/relationships/image" Target="../media/image2.png"/></Relationships>
</file>

<file path=ppt/slides/_rels/slide78.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2.png"/><Relationship Id="rId7" Type="http://schemas.openxmlformats.org/officeDocument/2006/relationships/customXml" Target="../ink/ink17.xml"/><Relationship Id="rId2" Type="http://schemas.openxmlformats.org/officeDocument/2006/relationships/notesSlide" Target="../notesSlides/notesSlide78.xml"/><Relationship Id="rId1" Type="http://schemas.openxmlformats.org/officeDocument/2006/relationships/slideLayout" Target="../slideLayouts/slideLayout4.xml"/><Relationship Id="rId6" Type="http://schemas.openxmlformats.org/officeDocument/2006/relationships/image" Target="../media/image49.png"/><Relationship Id="rId5" Type="http://schemas.openxmlformats.org/officeDocument/2006/relationships/image" Target="../media/image47.png"/><Relationship Id="rId4" Type="http://schemas.openxmlformats.org/officeDocument/2006/relationships/image" Target="../media/image34.png"/></Relationships>
</file>

<file path=ppt/slides/_rels/slide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8.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1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8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80.xml"/><Relationship Id="rId1" Type="http://schemas.openxmlformats.org/officeDocument/2006/relationships/slideLayout" Target="../slideLayouts/slideLayout6.xml"/><Relationship Id="rId6" Type="http://schemas.openxmlformats.org/officeDocument/2006/relationships/image" Target="../media/image24.png"/><Relationship Id="rId5" Type="http://schemas.openxmlformats.org/officeDocument/2006/relationships/image" Target="../media/image2.png"/><Relationship Id="rId4" Type="http://schemas.openxmlformats.org/officeDocument/2006/relationships/image" Target="../media/image35.png"/></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2.png"/></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xml"/><Relationship Id="rId1" Type="http://schemas.openxmlformats.org/officeDocument/2006/relationships/slideLayout" Target="../slideLayouts/slideLayout4.xml"/><Relationship Id="rId6" Type="http://schemas.openxmlformats.org/officeDocument/2006/relationships/image" Target="../media/image58.png"/><Relationship Id="rId5" Type="http://schemas.openxmlformats.org/officeDocument/2006/relationships/customXml" Target="../ink/ink18.xml"/><Relationship Id="rId4" Type="http://schemas.openxmlformats.org/officeDocument/2006/relationships/image" Target="../media/image56.png"/></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4.xml"/><Relationship Id="rId1" Type="http://schemas.openxmlformats.org/officeDocument/2006/relationships/slideLayout" Target="../slideLayouts/slideLayout4.xml"/><Relationship Id="rId4" Type="http://schemas.openxmlformats.org/officeDocument/2006/relationships/image" Target="../media/image56.png"/></Relationships>
</file>

<file path=ppt/slides/_rels/slide8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85.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58.jpeg"/></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audio" Target="../media/audio1.bin"/><Relationship Id="rId7" Type="http://schemas.openxmlformats.org/officeDocument/2006/relationships/image" Target="../media/image61.png"/><Relationship Id="rId2" Type="http://schemas.openxmlformats.org/officeDocument/2006/relationships/notesSlide" Target="../notesSlides/notesSlide90.xml"/><Relationship Id="rId1" Type="http://schemas.openxmlformats.org/officeDocument/2006/relationships/slideLayout" Target="../slideLayouts/slideLayout17.xml"/><Relationship Id="rId6" Type="http://schemas.openxmlformats.org/officeDocument/2006/relationships/image" Target="../media/image60.jpeg"/><Relationship Id="rId11" Type="http://schemas.openxmlformats.org/officeDocument/2006/relationships/image" Target="../media/image65.jpeg"/><Relationship Id="rId5" Type="http://schemas.openxmlformats.org/officeDocument/2006/relationships/image" Target="../media/image2.png"/><Relationship Id="rId10" Type="http://schemas.openxmlformats.org/officeDocument/2006/relationships/image" Target="../media/image64.png"/><Relationship Id="rId4" Type="http://schemas.openxmlformats.org/officeDocument/2006/relationships/image" Target="../media/image59.png"/><Relationship Id="rId9" Type="http://schemas.openxmlformats.org/officeDocument/2006/relationships/image" Target="../media/image63.png"/></Relationships>
</file>

<file path=ppt/slides/_rels/slide9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notesSlide" Target="../notesSlides/notesSlide91.xml"/><Relationship Id="rId1" Type="http://schemas.openxmlformats.org/officeDocument/2006/relationships/slideLayout" Target="../slideLayouts/slideLayout17.xml"/><Relationship Id="rId6" Type="http://schemas.openxmlformats.org/officeDocument/2006/relationships/image" Target="../media/image64.png"/><Relationship Id="rId5" Type="http://schemas.openxmlformats.org/officeDocument/2006/relationships/image" Target="../media/image66.png"/><Relationship Id="rId4" Type="http://schemas.openxmlformats.org/officeDocument/2006/relationships/image" Target="../media/image62.jpeg"/></Relationships>
</file>

<file path=ppt/slides/_rels/slide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2.xml"/><Relationship Id="rId1" Type="http://schemas.openxmlformats.org/officeDocument/2006/relationships/slideLayout" Target="../slideLayouts/slideLayout17.xml"/><Relationship Id="rId5" Type="http://schemas.openxmlformats.org/officeDocument/2006/relationships/image" Target="../media/image35.png"/><Relationship Id="rId4" Type="http://schemas.openxmlformats.org/officeDocument/2006/relationships/image" Target="../media/image24.png"/></Relationships>
</file>

<file path=ppt/slides/_rels/slide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3.xml"/><Relationship Id="rId1" Type="http://schemas.openxmlformats.org/officeDocument/2006/relationships/slideLayout" Target="../slideLayouts/slideLayout17.xml"/><Relationship Id="rId5" Type="http://schemas.openxmlformats.org/officeDocument/2006/relationships/image" Target="../media/image35.png"/><Relationship Id="rId4" Type="http://schemas.openxmlformats.org/officeDocument/2006/relationships/image" Target="../media/image24.png"/></Relationships>
</file>

<file path=ppt/slides/_rels/slide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4.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7.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4"/>
          <p:cNvSpPr>
            <a:spLocks noChangeArrowheads="1"/>
          </p:cNvSpPr>
          <p:nvPr/>
        </p:nvSpPr>
        <p:spPr bwMode="auto">
          <a:xfrm>
            <a:off x="5608638" y="3489325"/>
            <a:ext cx="3260725"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ts val="3063"/>
              </a:lnSpc>
            </a:pPr>
            <a:r>
              <a:rPr lang="en-US" altLang="en-US" sz="2800" i="1">
                <a:solidFill>
                  <a:srgbClr val="008000"/>
                </a:solidFill>
                <a:cs typeface="Arial" pitchFamily="34" charset="0"/>
              </a:rPr>
              <a:t>Computer Networking: A Top Down Approach </a:t>
            </a:r>
            <a:br>
              <a:rPr lang="en-US" altLang="en-US" sz="2800">
                <a:solidFill>
                  <a:srgbClr val="008000"/>
                </a:solidFill>
                <a:cs typeface="Arial" pitchFamily="34" charset="0"/>
              </a:rPr>
            </a:br>
            <a:endParaRPr lang="en-US" altLang="en-US">
              <a:solidFill>
                <a:srgbClr val="008000"/>
              </a:solidFill>
              <a:cs typeface="Arial" pitchFamily="34" charset="0"/>
            </a:endParaRPr>
          </a:p>
        </p:txBody>
      </p:sp>
      <p:pic>
        <p:nvPicPr>
          <p:cNvPr id="32773" name="Picture 1" descr="kurose7e_cover_sma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10238" y="325438"/>
            <a:ext cx="3087687"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4" name="Rectangle 4"/>
          <p:cNvSpPr>
            <a:spLocks noChangeArrowheads="1"/>
          </p:cNvSpPr>
          <p:nvPr/>
        </p:nvSpPr>
        <p:spPr bwMode="auto">
          <a:xfrm>
            <a:off x="5634038" y="4510088"/>
            <a:ext cx="3260725"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r>
              <a:rPr lang="en-US" altLang="en-US" sz="1800">
                <a:solidFill>
                  <a:srgbClr val="008000"/>
                </a:solidFill>
                <a:cs typeface="Arial" pitchFamily="34" charset="0"/>
              </a:rPr>
              <a:t>7</a:t>
            </a:r>
            <a:r>
              <a:rPr lang="en-US" altLang="en-US" sz="1800" baseline="30000">
                <a:solidFill>
                  <a:srgbClr val="008000"/>
                </a:solidFill>
                <a:cs typeface="Arial" pitchFamily="34" charset="0"/>
              </a:rPr>
              <a:t>th</a:t>
            </a:r>
            <a:r>
              <a:rPr lang="en-US" altLang="en-US" sz="1800">
                <a:solidFill>
                  <a:srgbClr val="008000"/>
                </a:solidFill>
                <a:cs typeface="Arial" pitchFamily="34" charset="0"/>
              </a:rPr>
              <a:t> edition </a:t>
            </a:r>
            <a:br>
              <a:rPr lang="en-US" altLang="en-US" sz="1800">
                <a:solidFill>
                  <a:srgbClr val="008000"/>
                </a:solidFill>
                <a:cs typeface="Arial" pitchFamily="34" charset="0"/>
              </a:rPr>
            </a:br>
            <a:r>
              <a:rPr lang="en-US" altLang="en-US" sz="1800">
                <a:solidFill>
                  <a:srgbClr val="008000"/>
                </a:solidFill>
                <a:cs typeface="Arial" pitchFamily="34" charset="0"/>
              </a:rPr>
              <a:t>Jim Kurose, Keith Ross</a:t>
            </a:r>
            <a:br>
              <a:rPr lang="en-US" altLang="en-US" sz="1800">
                <a:solidFill>
                  <a:srgbClr val="008000"/>
                </a:solidFill>
                <a:cs typeface="Arial" pitchFamily="34" charset="0"/>
              </a:rPr>
            </a:br>
            <a:r>
              <a:rPr lang="en-US" altLang="en-US" sz="1400">
                <a:solidFill>
                  <a:srgbClr val="008000"/>
                </a:solidFill>
                <a:cs typeface="Arial" pitchFamily="34" charset="0"/>
              </a:rPr>
              <a:t>Pearson/Addison Wesley</a:t>
            </a:r>
            <a:br>
              <a:rPr lang="en-US" altLang="en-US" sz="1400">
                <a:solidFill>
                  <a:srgbClr val="008000"/>
                </a:solidFill>
                <a:cs typeface="Arial" pitchFamily="34" charset="0"/>
              </a:rPr>
            </a:br>
            <a:r>
              <a:rPr lang="en-US" altLang="en-US" sz="1400">
                <a:solidFill>
                  <a:srgbClr val="008000"/>
                </a:solidFill>
                <a:cs typeface="Arial" pitchFamily="34" charset="0"/>
              </a:rPr>
              <a:t>April 2016</a:t>
            </a:r>
          </a:p>
        </p:txBody>
      </p:sp>
      <p:sp>
        <p:nvSpPr>
          <p:cNvPr id="32775" name="Rectangle 3"/>
          <p:cNvSpPr>
            <a:spLocks noChangeArrowheads="1"/>
          </p:cNvSpPr>
          <p:nvPr/>
        </p:nvSpPr>
        <p:spPr bwMode="auto">
          <a:xfrm>
            <a:off x="371475" y="715963"/>
            <a:ext cx="4487863"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ct val="85000"/>
              </a:lnSpc>
              <a:spcBef>
                <a:spcPct val="0"/>
              </a:spcBef>
              <a:buClrTx/>
              <a:buSzTx/>
              <a:buFontTx/>
              <a:buNone/>
            </a:pPr>
            <a:r>
              <a:rPr lang="en-US" altLang="en-US" sz="4400">
                <a:solidFill>
                  <a:srgbClr val="000099"/>
                </a:solidFill>
                <a:latin typeface="Gill Sans MT" pitchFamily="34" charset="0"/>
                <a:cs typeface="Arial" pitchFamily="34" charset="0"/>
              </a:rPr>
              <a:t>Chapter 2</a:t>
            </a:r>
            <a:br>
              <a:rPr lang="en-US" altLang="en-US" sz="4800">
                <a:solidFill>
                  <a:srgbClr val="000099"/>
                </a:solidFill>
                <a:latin typeface="Gill Sans MT" pitchFamily="34" charset="0"/>
                <a:cs typeface="Arial" pitchFamily="34" charset="0"/>
              </a:rPr>
            </a:br>
            <a:r>
              <a:rPr lang="en-US" altLang="en-US" sz="4400">
                <a:solidFill>
                  <a:srgbClr val="000099"/>
                </a:solidFill>
                <a:latin typeface="Gill Sans MT" pitchFamily="34" charset="0"/>
                <a:cs typeface="Arial" pitchFamily="34" charset="0"/>
              </a:rPr>
              <a:t>Application Layer</a:t>
            </a:r>
          </a:p>
        </p:txBody>
      </p:sp>
      <p:pic>
        <p:nvPicPr>
          <p:cNvPr id="32776" name="Picture 9"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2438" y="2097088"/>
            <a:ext cx="3890962"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7" name="Footer Placeholder 2"/>
          <p:cNvSpPr>
            <a:spLocks noGrp="1"/>
          </p:cNvSpPr>
          <p:nvPr>
            <p:ph type="ftr" sz="quarter" idx="11"/>
          </p:nvPr>
        </p:nvSpPr>
        <p:spPr>
          <a:xfrm>
            <a:off x="5562600" y="6453188"/>
            <a:ext cx="2895600" cy="287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cs typeface="Arial" pitchFamily="34" charset="0"/>
              </a:rPr>
              <a:t>Application Layer</a:t>
            </a:r>
          </a:p>
        </p:txBody>
      </p:sp>
      <p:sp>
        <p:nvSpPr>
          <p:cNvPr id="32778"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cs typeface="Arial" pitchFamily="34" charset="0"/>
              </a:rPr>
              <a:t>2-</a:t>
            </a:r>
            <a:fld id="{70866C2A-B489-41C7-B918-D349924B9258}" type="slidenum">
              <a:rPr lang="en-US" altLang="en-US" sz="1200">
                <a:solidFill>
                  <a:srgbClr val="000000"/>
                </a:solidFill>
                <a:latin typeface="Tahoma" pitchFamily="34" charset="0"/>
                <a:cs typeface="Arial" pitchFamily="34" charset="0"/>
              </a:rPr>
              <a:pPr/>
              <a:t>1</a:t>
            </a:fld>
            <a:endParaRPr lang="en-US" altLang="en-US" sz="1200">
              <a:solidFill>
                <a:srgbClr val="000000"/>
              </a:solidFill>
              <a:latin typeface="Tahoma" pitchFamily="34" charset="0"/>
              <a:cs typeface="Arial" pitchFamily="34" charset="0"/>
            </a:endParaRPr>
          </a:p>
        </p:txBody>
      </p:sp>
      <p:sp>
        <p:nvSpPr>
          <p:cNvPr id="12" name="Text Box 6"/>
          <p:cNvSpPr txBox="1">
            <a:spLocks noChangeArrowheads="1"/>
          </p:cNvSpPr>
          <p:nvPr/>
        </p:nvSpPr>
        <p:spPr bwMode="auto">
          <a:xfrm>
            <a:off x="369888" y="3241675"/>
            <a:ext cx="5378450" cy="1475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ＭＳ Ｐゴシック" charset="-128"/>
              </a:defRPr>
            </a:lvl1pPr>
            <a:lvl2pPr marL="742950" indent="-285750">
              <a:defRPr sz="2400">
                <a:solidFill>
                  <a:schemeClr val="tx1"/>
                </a:solidFill>
                <a:latin typeface="Arial" pitchFamily="34" charset="0"/>
                <a:ea typeface="ＭＳ Ｐゴシック" charset="-128"/>
              </a:defRPr>
            </a:lvl2pPr>
            <a:lvl3pPr marL="1143000" indent="-228600">
              <a:defRPr sz="2400">
                <a:solidFill>
                  <a:schemeClr val="tx1"/>
                </a:solidFill>
                <a:latin typeface="Arial" pitchFamily="34" charset="0"/>
                <a:ea typeface="ＭＳ Ｐゴシック" charset="-128"/>
              </a:defRPr>
            </a:lvl3pPr>
            <a:lvl4pPr marL="1600200" indent="-228600">
              <a:defRPr sz="2400">
                <a:solidFill>
                  <a:schemeClr val="tx1"/>
                </a:solidFill>
                <a:latin typeface="Arial" pitchFamily="34" charset="0"/>
                <a:ea typeface="ＭＳ Ｐゴシック" charset="-128"/>
              </a:defRPr>
            </a:lvl4pPr>
            <a:lvl5pPr marL="2057400" indent="-228600">
              <a:defRPr sz="2400">
                <a:solidFill>
                  <a:schemeClr val="tx1"/>
                </a:solidFill>
                <a:latin typeface="Arial"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charset="-128"/>
              </a:defRPr>
            </a:lvl9pPr>
          </a:lstStyle>
          <a:p>
            <a:r>
              <a:rPr lang="en-US" altLang="en-US" sz="1800" dirty="0"/>
              <a:t>A note on these slides:</a:t>
            </a:r>
          </a:p>
          <a:p>
            <a:r>
              <a:rPr lang="en-US" altLang="en-US" sz="1200" dirty="0"/>
              <a:t>The slides used in this class were derived from ones provided by Jim Kurose and Keith Ross, authors of the textbook for the course.</a:t>
            </a:r>
          </a:p>
          <a:p>
            <a:endParaRPr lang="en-US" altLang="ja-JP" sz="1200" dirty="0"/>
          </a:p>
          <a:p>
            <a:r>
              <a:rPr lang="en-US" altLang="ja-JP" sz="1200" dirty="0"/>
              <a:t>I would like to thank the authors for making the slides available.  They retain copyright in all of the original material.</a:t>
            </a:r>
          </a:p>
          <a:p>
            <a:pPr>
              <a:lnSpc>
                <a:spcPct val="85000"/>
              </a:lnSpc>
            </a:pPr>
            <a:endParaRPr lang="en-US" altLang="en-US" sz="1400" dirty="0"/>
          </a:p>
        </p:txBody>
      </p:sp>
      <p:sp>
        <p:nvSpPr>
          <p:cNvPr id="13" name="Text Box 7"/>
          <p:cNvSpPr txBox="1">
            <a:spLocks noChangeArrowheads="1"/>
          </p:cNvSpPr>
          <p:nvPr/>
        </p:nvSpPr>
        <p:spPr bwMode="auto">
          <a:xfrm>
            <a:off x="373063" y="4267200"/>
            <a:ext cx="5378450" cy="834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itchFamily="34" charset="0"/>
                <a:ea typeface="ＭＳ Ｐゴシック" charset="-128"/>
              </a:defRPr>
            </a:lvl1pPr>
            <a:lvl2pPr marL="742950" indent="-285750">
              <a:defRPr sz="2400">
                <a:solidFill>
                  <a:schemeClr val="tx1"/>
                </a:solidFill>
                <a:latin typeface="Arial" pitchFamily="34" charset="0"/>
                <a:ea typeface="ＭＳ Ｐゴシック" charset="-128"/>
              </a:defRPr>
            </a:lvl2pPr>
            <a:lvl3pPr marL="1143000" indent="-228600">
              <a:defRPr sz="2400">
                <a:solidFill>
                  <a:schemeClr val="tx1"/>
                </a:solidFill>
                <a:latin typeface="Arial" pitchFamily="34" charset="0"/>
                <a:ea typeface="ＭＳ Ｐゴシック" charset="-128"/>
              </a:defRPr>
            </a:lvl3pPr>
            <a:lvl4pPr marL="1600200" indent="-228600">
              <a:defRPr sz="2400">
                <a:solidFill>
                  <a:schemeClr val="tx1"/>
                </a:solidFill>
                <a:latin typeface="Arial" pitchFamily="34" charset="0"/>
                <a:ea typeface="ＭＳ Ｐゴシック" charset="-128"/>
              </a:defRPr>
            </a:lvl4pPr>
            <a:lvl5pPr marL="2057400" indent="-228600">
              <a:defRPr sz="2400">
                <a:solidFill>
                  <a:schemeClr val="tx1"/>
                </a:solidFill>
                <a:latin typeface="Arial"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charset="-128"/>
              </a:defRPr>
            </a:lvl9pPr>
          </a:lstStyle>
          <a:p>
            <a:endParaRPr lang="en-US" altLang="en-US" sz="1400" dirty="0">
              <a:latin typeface="Gill Sans MT" pitchFamily="34" charset="0"/>
            </a:endParaRPr>
          </a:p>
          <a:p>
            <a:pPr>
              <a:lnSpc>
                <a:spcPct val="85000"/>
              </a:lnSpc>
            </a:pPr>
            <a:endParaRPr lang="en-US" altLang="en-US" sz="1200" dirty="0"/>
          </a:p>
          <a:p>
            <a:r>
              <a:rPr lang="en-US" altLang="en-US" sz="1200" dirty="0"/>
              <a:t>     Copyright 1996-2016</a:t>
            </a:r>
          </a:p>
          <a:p>
            <a:r>
              <a:rPr lang="en-US" altLang="en-US" sz="1200" dirty="0"/>
              <a:t>     </a:t>
            </a:r>
            <a:r>
              <a:rPr lang="en-US" altLang="en-US" sz="1200" dirty="0" err="1"/>
              <a:t>J.F</a:t>
            </a:r>
            <a:r>
              <a:rPr lang="en-US" altLang="en-US" sz="1200" dirty="0"/>
              <a:t> Kurose and </a:t>
            </a:r>
            <a:r>
              <a:rPr lang="en-US" altLang="en-US" sz="1200" dirty="0" err="1"/>
              <a:t>K.W</a:t>
            </a:r>
            <a:r>
              <a:rPr lang="en-US" altLang="en-US" sz="1200" dirty="0"/>
              <a:t>. Ross, All Rights Reserved</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5017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9EA72E9-6770-45F7-9EA2-697A91C1BED7}" type="slidenum">
              <a:rPr lang="en-US" altLang="en-US" sz="1200">
                <a:latin typeface="Tahoma" pitchFamily="34" charset="0"/>
              </a:rPr>
              <a:pPr/>
              <a:t>10</a:t>
            </a:fld>
            <a:endParaRPr lang="en-US" altLang="en-US" sz="1200">
              <a:latin typeface="Tahoma" pitchFamily="34" charset="0"/>
            </a:endParaRPr>
          </a:p>
        </p:txBody>
      </p:sp>
      <p:sp>
        <p:nvSpPr>
          <p:cNvPr id="50179" name="Rectangle 2"/>
          <p:cNvSpPr>
            <a:spLocks noGrp="1" noChangeArrowheads="1"/>
          </p:cNvSpPr>
          <p:nvPr>
            <p:ph type="title"/>
          </p:nvPr>
        </p:nvSpPr>
        <p:spPr>
          <a:xfrm>
            <a:off x="400050" y="123825"/>
            <a:ext cx="8077200" cy="896938"/>
          </a:xfrm>
        </p:spPr>
        <p:txBody>
          <a:bodyPr/>
          <a:lstStyle/>
          <a:p>
            <a:r>
              <a:rPr lang="en-US" altLang="en-US">
                <a:ea typeface="ＭＳ Ｐゴシック" charset="-128"/>
              </a:rPr>
              <a:t>Sockets</a:t>
            </a:r>
          </a:p>
        </p:txBody>
      </p:sp>
      <p:sp>
        <p:nvSpPr>
          <p:cNvPr id="50180" name="Rectangle 3"/>
          <p:cNvSpPr>
            <a:spLocks noGrp="1" noChangeArrowheads="1"/>
          </p:cNvSpPr>
          <p:nvPr>
            <p:ph type="body" sz="half" idx="1"/>
          </p:nvPr>
        </p:nvSpPr>
        <p:spPr>
          <a:xfrm>
            <a:off x="349250" y="1208088"/>
            <a:ext cx="8232775" cy="2328862"/>
          </a:xfrm>
        </p:spPr>
        <p:txBody>
          <a:bodyPr/>
          <a:lstStyle/>
          <a:p>
            <a:r>
              <a:rPr lang="en-US" altLang="en-US" sz="2400">
                <a:ea typeface="ＭＳ Ｐゴシック" charset="-128"/>
              </a:rPr>
              <a:t>process sends/receives messages to/from its </a:t>
            </a:r>
            <a:r>
              <a:rPr lang="en-US" altLang="en-US" sz="2400">
                <a:solidFill>
                  <a:srgbClr val="CC0000"/>
                </a:solidFill>
                <a:ea typeface="ＭＳ Ｐゴシック" charset="-128"/>
              </a:rPr>
              <a:t>socket</a:t>
            </a:r>
          </a:p>
          <a:p>
            <a:r>
              <a:rPr lang="en-US" altLang="en-US" sz="2400">
                <a:ea typeface="ＭＳ Ｐゴシック" charset="-128"/>
              </a:rPr>
              <a:t>socket analogous to door</a:t>
            </a:r>
          </a:p>
          <a:p>
            <a:pPr lvl="1"/>
            <a:r>
              <a:rPr lang="en-US" altLang="en-US">
                <a:ea typeface="ＭＳ Ｐゴシック" charset="-128"/>
              </a:rPr>
              <a:t>sending process shoves message out door</a:t>
            </a:r>
          </a:p>
          <a:p>
            <a:pPr lvl="1"/>
            <a:r>
              <a:rPr lang="en-US" altLang="en-US">
                <a:ea typeface="ＭＳ Ｐゴシック" charset="-128"/>
              </a:rPr>
              <a:t>sending process relies on transport infrastructure on other side of door to deliver message to socket at receiving process</a:t>
            </a:r>
          </a:p>
        </p:txBody>
      </p:sp>
      <p:pic>
        <p:nvPicPr>
          <p:cNvPr id="50181" name="Picture 43" descr="underline_base"/>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5613" y="800100"/>
            <a:ext cx="19161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2" name="Freeform 66"/>
          <p:cNvSpPr>
            <a:spLocks/>
          </p:cNvSpPr>
          <p:nvPr/>
        </p:nvSpPr>
        <p:spPr bwMode="auto">
          <a:xfrm>
            <a:off x="6948488" y="375126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50183" name="Freeform 7"/>
          <p:cNvSpPr>
            <a:spLocks/>
          </p:cNvSpPr>
          <p:nvPr/>
        </p:nvSpPr>
        <p:spPr bwMode="auto">
          <a:xfrm>
            <a:off x="3633788" y="504825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184" name="Text Box 51"/>
          <p:cNvSpPr txBox="1">
            <a:spLocks noChangeArrowheads="1"/>
          </p:cNvSpPr>
          <p:nvPr/>
        </p:nvSpPr>
        <p:spPr bwMode="auto">
          <a:xfrm>
            <a:off x="4071938" y="518001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Internet</a:t>
            </a:r>
          </a:p>
        </p:txBody>
      </p:sp>
      <p:sp>
        <p:nvSpPr>
          <p:cNvPr id="50185" name="Line 52"/>
          <p:cNvSpPr>
            <a:spLocks noChangeShapeType="1"/>
          </p:cNvSpPr>
          <p:nvPr/>
        </p:nvSpPr>
        <p:spPr bwMode="auto">
          <a:xfrm>
            <a:off x="3392488" y="5591175"/>
            <a:ext cx="2211387"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0186" name="Text Box 53"/>
          <p:cNvSpPr txBox="1">
            <a:spLocks noChangeArrowheads="1"/>
          </p:cNvSpPr>
          <p:nvPr/>
        </p:nvSpPr>
        <p:spPr bwMode="auto">
          <a:xfrm>
            <a:off x="7413625" y="481647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solidFill>
                  <a:srgbClr val="CC0000"/>
                </a:solidFill>
              </a:rPr>
              <a:t>controlled</a:t>
            </a:r>
          </a:p>
          <a:p>
            <a:pPr>
              <a:spcBef>
                <a:spcPct val="0"/>
              </a:spcBef>
              <a:buClrTx/>
              <a:buSzTx/>
              <a:buFontTx/>
              <a:buNone/>
            </a:pPr>
            <a:r>
              <a:rPr lang="en-US" altLang="en-US" sz="1600">
                <a:solidFill>
                  <a:srgbClr val="CC0000"/>
                </a:solidFill>
              </a:rPr>
              <a:t>by OS</a:t>
            </a:r>
          </a:p>
          <a:p>
            <a:pPr>
              <a:spcBef>
                <a:spcPct val="0"/>
              </a:spcBef>
              <a:buClrTx/>
              <a:buSzTx/>
              <a:buFontTx/>
              <a:buNone/>
            </a:pPr>
            <a:endParaRPr lang="en-US" altLang="en-US" sz="1600">
              <a:solidFill>
                <a:srgbClr val="CC0000"/>
              </a:solidFill>
              <a:latin typeface="Times New Roman" pitchFamily="18" charset="0"/>
            </a:endParaRPr>
          </a:p>
        </p:txBody>
      </p:sp>
      <p:sp>
        <p:nvSpPr>
          <p:cNvPr id="50187" name="Text Box 56"/>
          <p:cNvSpPr txBox="1">
            <a:spLocks noChangeArrowheads="1"/>
          </p:cNvSpPr>
          <p:nvPr/>
        </p:nvSpPr>
        <p:spPr bwMode="auto">
          <a:xfrm>
            <a:off x="7391400" y="391636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buClrTx/>
              <a:buSzTx/>
              <a:buFontTx/>
              <a:buNone/>
            </a:pPr>
            <a:r>
              <a:rPr lang="en-US" altLang="en-US" sz="1600">
                <a:solidFill>
                  <a:srgbClr val="CC0000"/>
                </a:solidFill>
              </a:rPr>
              <a:t>controlled by</a:t>
            </a:r>
          </a:p>
          <a:p>
            <a:pPr>
              <a:lnSpc>
                <a:spcPct val="90000"/>
              </a:lnSpc>
              <a:spcBef>
                <a:spcPct val="0"/>
              </a:spcBef>
              <a:buClrTx/>
              <a:buSzTx/>
              <a:buFontTx/>
              <a:buNone/>
            </a:pPr>
            <a:r>
              <a:rPr lang="en-US" altLang="en-US" sz="1600">
                <a:solidFill>
                  <a:srgbClr val="CC0000"/>
                </a:solidFill>
              </a:rPr>
              <a:t>app developer</a:t>
            </a:r>
          </a:p>
        </p:txBody>
      </p:sp>
      <p:sp>
        <p:nvSpPr>
          <p:cNvPr id="50188" name="Freeform 45"/>
          <p:cNvSpPr>
            <a:spLocks/>
          </p:cNvSpPr>
          <p:nvPr/>
        </p:nvSpPr>
        <p:spPr bwMode="auto">
          <a:xfrm>
            <a:off x="1208088" y="381476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50189" name="Rectangle 23"/>
          <p:cNvSpPr>
            <a:spLocks noChangeArrowheads="1"/>
          </p:cNvSpPr>
          <p:nvPr/>
        </p:nvSpPr>
        <p:spPr bwMode="auto">
          <a:xfrm>
            <a:off x="2011363" y="377031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endParaRPr>
          </a:p>
        </p:txBody>
      </p:sp>
      <p:sp>
        <p:nvSpPr>
          <p:cNvPr id="50190" name="Rectangle 24"/>
          <p:cNvSpPr>
            <a:spLocks noChangeArrowheads="1"/>
          </p:cNvSpPr>
          <p:nvPr/>
        </p:nvSpPr>
        <p:spPr bwMode="auto">
          <a:xfrm>
            <a:off x="1973263" y="3824288"/>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endParaRPr>
          </a:p>
        </p:txBody>
      </p:sp>
      <p:sp>
        <p:nvSpPr>
          <p:cNvPr id="50191" name="Line 25"/>
          <p:cNvSpPr>
            <a:spLocks noChangeShapeType="1"/>
          </p:cNvSpPr>
          <p:nvPr/>
        </p:nvSpPr>
        <p:spPr bwMode="auto">
          <a:xfrm>
            <a:off x="1982788" y="458470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2" name="Text Box 26"/>
          <p:cNvSpPr txBox="1">
            <a:spLocks noChangeArrowheads="1"/>
          </p:cNvSpPr>
          <p:nvPr/>
        </p:nvSpPr>
        <p:spPr bwMode="auto">
          <a:xfrm>
            <a:off x="1939925" y="456723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transport</a:t>
            </a:r>
          </a:p>
        </p:txBody>
      </p:sp>
      <p:sp>
        <p:nvSpPr>
          <p:cNvPr id="50193" name="Line 27"/>
          <p:cNvSpPr>
            <a:spLocks noChangeShapeType="1"/>
          </p:cNvSpPr>
          <p:nvPr/>
        </p:nvSpPr>
        <p:spPr bwMode="auto">
          <a:xfrm>
            <a:off x="1990725" y="490537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4" name="Line 28"/>
          <p:cNvSpPr>
            <a:spLocks noChangeShapeType="1"/>
          </p:cNvSpPr>
          <p:nvPr/>
        </p:nvSpPr>
        <p:spPr bwMode="auto">
          <a:xfrm>
            <a:off x="1976438" y="521493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5" name="Line 29"/>
          <p:cNvSpPr>
            <a:spLocks noChangeShapeType="1"/>
          </p:cNvSpPr>
          <p:nvPr/>
        </p:nvSpPr>
        <p:spPr bwMode="auto">
          <a:xfrm>
            <a:off x="1976438" y="550068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196" name="Text Box 26"/>
          <p:cNvSpPr txBox="1">
            <a:spLocks noChangeArrowheads="1"/>
          </p:cNvSpPr>
          <p:nvPr/>
        </p:nvSpPr>
        <p:spPr bwMode="auto">
          <a:xfrm>
            <a:off x="1974850" y="381476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latin typeface="Tahoma" pitchFamily="34" charset="0"/>
              </a:rPr>
              <a:t>application</a:t>
            </a:r>
          </a:p>
        </p:txBody>
      </p:sp>
      <p:sp>
        <p:nvSpPr>
          <p:cNvPr id="50197" name="Text Box 26"/>
          <p:cNvSpPr txBox="1">
            <a:spLocks noChangeArrowheads="1"/>
          </p:cNvSpPr>
          <p:nvPr/>
        </p:nvSpPr>
        <p:spPr bwMode="auto">
          <a:xfrm>
            <a:off x="1930400" y="547211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physical</a:t>
            </a:r>
          </a:p>
        </p:txBody>
      </p:sp>
      <p:sp>
        <p:nvSpPr>
          <p:cNvPr id="50198" name="Text Box 26"/>
          <p:cNvSpPr txBox="1">
            <a:spLocks noChangeArrowheads="1"/>
          </p:cNvSpPr>
          <p:nvPr/>
        </p:nvSpPr>
        <p:spPr bwMode="auto">
          <a:xfrm>
            <a:off x="1949450" y="518636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link</a:t>
            </a:r>
          </a:p>
        </p:txBody>
      </p:sp>
      <p:sp>
        <p:nvSpPr>
          <p:cNvPr id="50199" name="Text Box 26"/>
          <p:cNvSpPr txBox="1">
            <a:spLocks noChangeArrowheads="1"/>
          </p:cNvSpPr>
          <p:nvPr/>
        </p:nvSpPr>
        <p:spPr bwMode="auto">
          <a:xfrm>
            <a:off x="1939925" y="48910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network</a:t>
            </a:r>
          </a:p>
        </p:txBody>
      </p:sp>
      <p:sp>
        <p:nvSpPr>
          <p:cNvPr id="50200" name="Oval 57"/>
          <p:cNvSpPr>
            <a:spLocks noChangeArrowheads="1"/>
          </p:cNvSpPr>
          <p:nvPr/>
        </p:nvSpPr>
        <p:spPr bwMode="auto">
          <a:xfrm>
            <a:off x="2108200" y="4089400"/>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process</a:t>
            </a:r>
          </a:p>
        </p:txBody>
      </p:sp>
      <p:grpSp>
        <p:nvGrpSpPr>
          <p:cNvPr id="50201" name="Group 58"/>
          <p:cNvGrpSpPr>
            <a:grpSpLocks/>
          </p:cNvGrpSpPr>
          <p:nvPr/>
        </p:nvGrpSpPr>
        <p:grpSpPr bwMode="auto">
          <a:xfrm>
            <a:off x="2355850" y="4449763"/>
            <a:ext cx="546100" cy="225425"/>
            <a:chOff x="1287" y="2524"/>
            <a:chExt cx="260" cy="100"/>
          </a:xfrm>
        </p:grpSpPr>
        <p:sp>
          <p:nvSpPr>
            <p:cNvPr id="50231" name="Rectangle 59"/>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32" name="Rectangle 60"/>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33" name="Rectangle 61"/>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34" name="Rectangle 62"/>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50202" name="Rectangle 23"/>
          <p:cNvSpPr>
            <a:spLocks noChangeArrowheads="1"/>
          </p:cNvSpPr>
          <p:nvPr/>
        </p:nvSpPr>
        <p:spPr bwMode="auto">
          <a:xfrm>
            <a:off x="5673725" y="374173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endParaRPr>
          </a:p>
        </p:txBody>
      </p:sp>
      <p:sp>
        <p:nvSpPr>
          <p:cNvPr id="50203" name="Rectangle 24"/>
          <p:cNvSpPr>
            <a:spLocks noChangeArrowheads="1"/>
          </p:cNvSpPr>
          <p:nvPr/>
        </p:nvSpPr>
        <p:spPr bwMode="auto">
          <a:xfrm>
            <a:off x="5635625" y="3795713"/>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endParaRPr>
          </a:p>
        </p:txBody>
      </p:sp>
      <p:sp>
        <p:nvSpPr>
          <p:cNvPr id="50204" name="Line 25"/>
          <p:cNvSpPr>
            <a:spLocks noChangeShapeType="1"/>
          </p:cNvSpPr>
          <p:nvPr/>
        </p:nvSpPr>
        <p:spPr bwMode="auto">
          <a:xfrm>
            <a:off x="5645150" y="455612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205" name="Text Box 26"/>
          <p:cNvSpPr txBox="1">
            <a:spLocks noChangeArrowheads="1"/>
          </p:cNvSpPr>
          <p:nvPr/>
        </p:nvSpPr>
        <p:spPr bwMode="auto">
          <a:xfrm>
            <a:off x="5602288" y="453866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transport</a:t>
            </a:r>
          </a:p>
        </p:txBody>
      </p:sp>
      <p:sp>
        <p:nvSpPr>
          <p:cNvPr id="50206" name="Line 27"/>
          <p:cNvSpPr>
            <a:spLocks noChangeShapeType="1"/>
          </p:cNvSpPr>
          <p:nvPr/>
        </p:nvSpPr>
        <p:spPr bwMode="auto">
          <a:xfrm>
            <a:off x="5653088" y="487680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207" name="Line 28"/>
          <p:cNvSpPr>
            <a:spLocks noChangeShapeType="1"/>
          </p:cNvSpPr>
          <p:nvPr/>
        </p:nvSpPr>
        <p:spPr bwMode="auto">
          <a:xfrm>
            <a:off x="5638800" y="518636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208" name="Line 29"/>
          <p:cNvSpPr>
            <a:spLocks noChangeShapeType="1"/>
          </p:cNvSpPr>
          <p:nvPr/>
        </p:nvSpPr>
        <p:spPr bwMode="auto">
          <a:xfrm>
            <a:off x="5638800" y="547211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0209" name="Text Box 26"/>
          <p:cNvSpPr txBox="1">
            <a:spLocks noChangeArrowheads="1"/>
          </p:cNvSpPr>
          <p:nvPr/>
        </p:nvSpPr>
        <p:spPr bwMode="auto">
          <a:xfrm>
            <a:off x="5637213" y="37861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latin typeface="Tahoma" pitchFamily="34" charset="0"/>
              </a:rPr>
              <a:t>application</a:t>
            </a:r>
          </a:p>
        </p:txBody>
      </p:sp>
      <p:sp>
        <p:nvSpPr>
          <p:cNvPr id="50210" name="Text Box 26"/>
          <p:cNvSpPr txBox="1">
            <a:spLocks noChangeArrowheads="1"/>
          </p:cNvSpPr>
          <p:nvPr/>
        </p:nvSpPr>
        <p:spPr bwMode="auto">
          <a:xfrm>
            <a:off x="5592763" y="544353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physical</a:t>
            </a:r>
          </a:p>
        </p:txBody>
      </p:sp>
      <p:sp>
        <p:nvSpPr>
          <p:cNvPr id="50211" name="Text Box 26"/>
          <p:cNvSpPr txBox="1">
            <a:spLocks noChangeArrowheads="1"/>
          </p:cNvSpPr>
          <p:nvPr/>
        </p:nvSpPr>
        <p:spPr bwMode="auto">
          <a:xfrm>
            <a:off x="5611813" y="51577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link</a:t>
            </a:r>
          </a:p>
        </p:txBody>
      </p:sp>
      <p:sp>
        <p:nvSpPr>
          <p:cNvPr id="50212" name="Text Box 26"/>
          <p:cNvSpPr txBox="1">
            <a:spLocks noChangeArrowheads="1"/>
          </p:cNvSpPr>
          <p:nvPr/>
        </p:nvSpPr>
        <p:spPr bwMode="auto">
          <a:xfrm>
            <a:off x="5602288" y="486251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network</a:t>
            </a:r>
          </a:p>
        </p:txBody>
      </p:sp>
      <p:sp>
        <p:nvSpPr>
          <p:cNvPr id="50213" name="Oval 78"/>
          <p:cNvSpPr>
            <a:spLocks noChangeArrowheads="1"/>
          </p:cNvSpPr>
          <p:nvPr/>
        </p:nvSpPr>
        <p:spPr bwMode="auto">
          <a:xfrm>
            <a:off x="5770563" y="4060825"/>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process</a:t>
            </a:r>
          </a:p>
        </p:txBody>
      </p:sp>
      <p:grpSp>
        <p:nvGrpSpPr>
          <p:cNvPr id="50214" name="Group 79"/>
          <p:cNvGrpSpPr>
            <a:grpSpLocks/>
          </p:cNvGrpSpPr>
          <p:nvPr/>
        </p:nvGrpSpPr>
        <p:grpSpPr bwMode="auto">
          <a:xfrm>
            <a:off x="6018213" y="4421188"/>
            <a:ext cx="546100" cy="225425"/>
            <a:chOff x="1287" y="2524"/>
            <a:chExt cx="260" cy="100"/>
          </a:xfrm>
        </p:grpSpPr>
        <p:sp>
          <p:nvSpPr>
            <p:cNvPr id="50227" name="Rectangle 80"/>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28" name="Rectangle 81"/>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29" name="Rectangle 82"/>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50230" name="Rectangle 83"/>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50215" name="Line 88"/>
          <p:cNvSpPr>
            <a:spLocks noChangeShapeType="1"/>
          </p:cNvSpPr>
          <p:nvPr/>
        </p:nvSpPr>
        <p:spPr bwMode="auto">
          <a:xfrm flipH="1">
            <a:off x="6827838" y="419258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16" name="Line 89"/>
          <p:cNvSpPr>
            <a:spLocks noChangeShapeType="1"/>
          </p:cNvSpPr>
          <p:nvPr/>
        </p:nvSpPr>
        <p:spPr bwMode="auto">
          <a:xfrm>
            <a:off x="7053263" y="461803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17" name="Line 90"/>
          <p:cNvSpPr>
            <a:spLocks noChangeShapeType="1"/>
          </p:cNvSpPr>
          <p:nvPr/>
        </p:nvSpPr>
        <p:spPr bwMode="auto">
          <a:xfrm flipH="1">
            <a:off x="7077075" y="511810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18" name="Text Box 56"/>
          <p:cNvSpPr txBox="1">
            <a:spLocks noChangeArrowheads="1"/>
          </p:cNvSpPr>
          <p:nvPr/>
        </p:nvSpPr>
        <p:spPr bwMode="auto">
          <a:xfrm>
            <a:off x="3990975" y="387350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buClrTx/>
              <a:buSzTx/>
              <a:buFontTx/>
              <a:buNone/>
            </a:pPr>
            <a:r>
              <a:rPr lang="en-US" altLang="en-US" i="1">
                <a:solidFill>
                  <a:srgbClr val="CC0000"/>
                </a:solidFill>
              </a:rPr>
              <a:t>socket</a:t>
            </a:r>
          </a:p>
        </p:txBody>
      </p:sp>
      <p:sp>
        <p:nvSpPr>
          <p:cNvPr id="50219" name="Line 92"/>
          <p:cNvSpPr>
            <a:spLocks noChangeShapeType="1"/>
          </p:cNvSpPr>
          <p:nvPr/>
        </p:nvSpPr>
        <p:spPr bwMode="auto">
          <a:xfrm flipV="1">
            <a:off x="2994025" y="407352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20" name="Line 93"/>
          <p:cNvSpPr>
            <a:spLocks noChangeShapeType="1"/>
          </p:cNvSpPr>
          <p:nvPr/>
        </p:nvSpPr>
        <p:spPr bwMode="auto">
          <a:xfrm flipH="1" flipV="1">
            <a:off x="4929188" y="406241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0221" name="Group 96"/>
          <p:cNvGrpSpPr>
            <a:grpSpLocks/>
          </p:cNvGrpSpPr>
          <p:nvPr/>
        </p:nvGrpSpPr>
        <p:grpSpPr bwMode="auto">
          <a:xfrm>
            <a:off x="784225" y="5127625"/>
            <a:ext cx="719138" cy="773113"/>
            <a:chOff x="-44" y="1473"/>
            <a:chExt cx="981" cy="1105"/>
          </a:xfrm>
        </p:grpSpPr>
        <p:pic>
          <p:nvPicPr>
            <p:cNvPr id="50225" name="Picture 9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6" name="Freeform 9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50222" name="Group 99"/>
          <p:cNvGrpSpPr>
            <a:grpSpLocks/>
          </p:cNvGrpSpPr>
          <p:nvPr/>
        </p:nvGrpSpPr>
        <p:grpSpPr bwMode="auto">
          <a:xfrm flipH="1">
            <a:off x="7480300" y="5322888"/>
            <a:ext cx="719138" cy="773112"/>
            <a:chOff x="-44" y="1473"/>
            <a:chExt cx="981" cy="1105"/>
          </a:xfrm>
        </p:grpSpPr>
        <p:pic>
          <p:nvPicPr>
            <p:cNvPr id="50223" name="Picture 10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4" name="Freeform 10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733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CD3C68C6-8F83-4CB6-94B6-9B70F498E1F8}" type="slidenum">
              <a:rPr lang="en-US" altLang="en-US" sz="1200">
                <a:solidFill>
                  <a:srgbClr val="000000"/>
                </a:solidFill>
                <a:latin typeface="Tahoma" pitchFamily="34" charset="0"/>
              </a:rPr>
              <a:pPr/>
              <a:t>100</a:t>
            </a:fld>
            <a:endParaRPr lang="en-US" altLang="en-US" sz="1200">
              <a:solidFill>
                <a:srgbClr val="000000"/>
              </a:solidFill>
              <a:latin typeface="Tahoma" pitchFamily="34" charset="0"/>
            </a:endParaRPr>
          </a:p>
        </p:txBody>
      </p:sp>
      <p:sp>
        <p:nvSpPr>
          <p:cNvPr id="227331" name="Rectangle 2"/>
          <p:cNvSpPr>
            <a:spLocks noChangeArrowheads="1"/>
          </p:cNvSpPr>
          <p:nvPr/>
        </p:nvSpPr>
        <p:spPr bwMode="auto">
          <a:xfrm>
            <a:off x="422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3600">
                <a:solidFill>
                  <a:srgbClr val="000099"/>
                </a:solidFill>
                <a:latin typeface="Gill Sans MT" pitchFamily="34" charset="0"/>
              </a:rPr>
              <a:t>Example app: UDP server</a:t>
            </a:r>
            <a:endParaRPr lang="en-US" altLang="en-US" sz="4400">
              <a:solidFill>
                <a:srgbClr val="000099"/>
              </a:solidFill>
              <a:latin typeface="Gill Sans MT" pitchFamily="34" charset="0"/>
            </a:endParaRPr>
          </a:p>
        </p:txBody>
      </p:sp>
      <p:sp>
        <p:nvSpPr>
          <p:cNvPr id="227332" name="TextBox 1"/>
          <p:cNvSpPr txBox="1">
            <a:spLocks noChangeArrowheads="1"/>
          </p:cNvSpPr>
          <p:nvPr/>
        </p:nvSpPr>
        <p:spPr bwMode="auto">
          <a:xfrm>
            <a:off x="2717800" y="1651000"/>
            <a:ext cx="6143625" cy="400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2800"/>
              </a:lnSpc>
            </a:pPr>
            <a:r>
              <a:rPr lang="en-US" altLang="en-US" dirty="0"/>
              <a:t>from socket import *</a:t>
            </a:r>
          </a:p>
          <a:p>
            <a:pPr>
              <a:lnSpc>
                <a:spcPts val="2800"/>
              </a:lnSpc>
            </a:pPr>
            <a:r>
              <a:rPr lang="en-US" altLang="en-US" dirty="0" err="1"/>
              <a:t>serverPort</a:t>
            </a:r>
            <a:r>
              <a:rPr lang="en-US" altLang="en-US" dirty="0"/>
              <a:t> = 12000</a:t>
            </a:r>
          </a:p>
          <a:p>
            <a:pPr>
              <a:lnSpc>
                <a:spcPts val="2800"/>
              </a:lnSpc>
            </a:pPr>
            <a:r>
              <a:rPr lang="en-US" altLang="en-US" dirty="0" err="1"/>
              <a:t>serverSocket</a:t>
            </a:r>
            <a:r>
              <a:rPr lang="en-US" altLang="en-US" dirty="0"/>
              <a:t> = socket(</a:t>
            </a:r>
            <a:r>
              <a:rPr lang="en-US" altLang="en-US" dirty="0" err="1"/>
              <a:t>AF_INET</a:t>
            </a:r>
            <a:r>
              <a:rPr lang="en-US" altLang="en-US" dirty="0"/>
              <a:t>, </a:t>
            </a:r>
            <a:r>
              <a:rPr lang="en-US" altLang="en-US" dirty="0" err="1"/>
              <a:t>SOCK_DGRAM</a:t>
            </a:r>
            <a:r>
              <a:rPr lang="en-US" altLang="en-US" dirty="0"/>
              <a:t>)</a:t>
            </a:r>
          </a:p>
          <a:p>
            <a:pPr>
              <a:lnSpc>
                <a:spcPts val="2800"/>
              </a:lnSpc>
            </a:pPr>
            <a:r>
              <a:rPr lang="en-US" altLang="en-US" dirty="0" err="1"/>
              <a:t>serverSocket.bind</a:t>
            </a:r>
            <a:r>
              <a:rPr lang="en-US" altLang="en-US" dirty="0"/>
              <a:t>((</a:t>
            </a:r>
            <a:r>
              <a:rPr lang="fr-FR" altLang="en-US" dirty="0"/>
              <a:t>''</a:t>
            </a:r>
            <a:r>
              <a:rPr lang="en-US" altLang="en-US" dirty="0"/>
              <a:t>, </a:t>
            </a:r>
            <a:r>
              <a:rPr lang="en-US" altLang="en-US" dirty="0" err="1"/>
              <a:t>serverPort</a:t>
            </a:r>
            <a:r>
              <a:rPr lang="en-US" altLang="en-US" dirty="0"/>
              <a:t>))</a:t>
            </a:r>
          </a:p>
          <a:p>
            <a:pPr>
              <a:lnSpc>
                <a:spcPts val="2800"/>
              </a:lnSpc>
            </a:pPr>
            <a:r>
              <a:rPr lang="en-US" altLang="en-US" dirty="0"/>
              <a:t>print("</a:t>
            </a:r>
            <a:r>
              <a:rPr lang="en-US" altLang="ja-JP" dirty="0"/>
              <a:t>The server is ready to receive")</a:t>
            </a:r>
          </a:p>
          <a:p>
            <a:pPr>
              <a:lnSpc>
                <a:spcPts val="2800"/>
              </a:lnSpc>
            </a:pPr>
            <a:r>
              <a:rPr lang="en-US" altLang="en-US" dirty="0"/>
              <a:t>while True:</a:t>
            </a:r>
          </a:p>
          <a:p>
            <a:pPr>
              <a:lnSpc>
                <a:spcPts val="2400"/>
              </a:lnSpc>
            </a:pPr>
            <a:r>
              <a:rPr lang="en-US" altLang="en-US" sz="1800" dirty="0"/>
              <a:t>    message, </a:t>
            </a:r>
            <a:r>
              <a:rPr lang="en-US" altLang="en-US" sz="1800" dirty="0" err="1"/>
              <a:t>clientAddress</a:t>
            </a:r>
            <a:r>
              <a:rPr lang="en-US" altLang="en-US" sz="1800" dirty="0"/>
              <a:t> = </a:t>
            </a:r>
            <a:r>
              <a:rPr lang="en-US" altLang="en-US" sz="1800" dirty="0" err="1"/>
              <a:t>serverSocket.recvfrom</a:t>
            </a:r>
            <a:r>
              <a:rPr lang="en-US" altLang="en-US" sz="1800" dirty="0"/>
              <a:t>(2048)</a:t>
            </a:r>
          </a:p>
          <a:p>
            <a:pPr>
              <a:lnSpc>
                <a:spcPts val="2400"/>
              </a:lnSpc>
            </a:pPr>
            <a:r>
              <a:rPr lang="en-US" altLang="en-US" sz="1800" dirty="0"/>
              <a:t>    </a:t>
            </a:r>
            <a:r>
              <a:rPr lang="en-US" altLang="en-US" sz="1800" dirty="0" err="1"/>
              <a:t>modifiedMessage</a:t>
            </a:r>
            <a:r>
              <a:rPr lang="en-US" altLang="en-US" sz="1800" dirty="0"/>
              <a:t> = </a:t>
            </a:r>
            <a:r>
              <a:rPr lang="en-US" altLang="en-US" sz="1800" dirty="0" err="1"/>
              <a:t>message.decode</a:t>
            </a:r>
            <a:r>
              <a:rPr lang="en-US" altLang="en-US" sz="1800" dirty="0"/>
              <a:t>().upper()</a:t>
            </a:r>
          </a:p>
          <a:p>
            <a:pPr>
              <a:lnSpc>
                <a:spcPts val="2400"/>
              </a:lnSpc>
            </a:pPr>
            <a:r>
              <a:rPr lang="en-US" altLang="en-US" sz="1800" dirty="0"/>
              <a:t>    </a:t>
            </a:r>
            <a:r>
              <a:rPr lang="en-US" altLang="en-US" sz="1800" dirty="0" err="1"/>
              <a:t>serverSocket.sendto</a:t>
            </a:r>
            <a:r>
              <a:rPr lang="en-US" altLang="en-US" sz="1800" dirty="0"/>
              <a:t>(</a:t>
            </a:r>
            <a:r>
              <a:rPr lang="en-US" altLang="en-US" sz="1800" dirty="0" err="1"/>
              <a:t>modifiedMessage.encode</a:t>
            </a:r>
            <a:r>
              <a:rPr lang="en-US" altLang="en-US" sz="1800" dirty="0"/>
              <a:t>(),</a:t>
            </a:r>
          </a:p>
          <a:p>
            <a:pPr>
              <a:lnSpc>
                <a:spcPts val="2400"/>
              </a:lnSpc>
            </a:pPr>
            <a:r>
              <a:rPr lang="en-US" altLang="en-US" sz="1800" dirty="0"/>
              <a:t>                                      </a:t>
            </a:r>
            <a:r>
              <a:rPr lang="en-US" altLang="en-US" sz="1800" dirty="0" err="1"/>
              <a:t>clientAddress</a:t>
            </a:r>
            <a:r>
              <a:rPr lang="en-US" altLang="en-US" sz="1800" dirty="0"/>
              <a:t>)</a:t>
            </a:r>
          </a:p>
        </p:txBody>
      </p:sp>
      <p:sp>
        <p:nvSpPr>
          <p:cNvPr id="227333" name="TextBox 2"/>
          <p:cNvSpPr txBox="1">
            <a:spLocks noChangeArrowheads="1"/>
          </p:cNvSpPr>
          <p:nvPr/>
        </p:nvSpPr>
        <p:spPr bwMode="auto">
          <a:xfrm>
            <a:off x="2717800" y="1168400"/>
            <a:ext cx="30314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dirty="0">
                <a:solidFill>
                  <a:srgbClr val="CC0000"/>
                </a:solidFill>
              </a:rPr>
              <a:t>Python3 </a:t>
            </a:r>
            <a:r>
              <a:rPr lang="en-US" altLang="en-US" sz="2400" i="1" dirty="0" err="1">
                <a:solidFill>
                  <a:srgbClr val="CC0000"/>
                </a:solidFill>
              </a:rPr>
              <a:t>UDP</a:t>
            </a:r>
            <a:r>
              <a:rPr lang="en-US" altLang="en-US" sz="2400" i="1" dirty="0">
                <a:solidFill>
                  <a:srgbClr val="CC0000"/>
                </a:solidFill>
              </a:rPr>
              <a:t> Server</a:t>
            </a:r>
          </a:p>
        </p:txBody>
      </p:sp>
      <p:grpSp>
        <p:nvGrpSpPr>
          <p:cNvPr id="2" name="Group 13"/>
          <p:cNvGrpSpPr>
            <a:grpSpLocks/>
          </p:cNvGrpSpPr>
          <p:nvPr/>
        </p:nvGrpSpPr>
        <p:grpSpPr bwMode="auto">
          <a:xfrm>
            <a:off x="165100" y="2554288"/>
            <a:ext cx="2587625" cy="307975"/>
            <a:chOff x="164314" y="2554972"/>
            <a:chExt cx="2587958" cy="307777"/>
          </a:xfrm>
        </p:grpSpPr>
        <p:sp>
          <p:nvSpPr>
            <p:cNvPr id="227348" name="TextBox 31"/>
            <p:cNvSpPr txBox="1">
              <a:spLocks noChangeArrowheads="1"/>
            </p:cNvSpPr>
            <p:nvPr/>
          </p:nvSpPr>
          <p:spPr bwMode="auto">
            <a:xfrm>
              <a:off x="164314" y="2554972"/>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create UDP socket</a:t>
              </a:r>
            </a:p>
          </p:txBody>
        </p:sp>
        <p:cxnSp>
          <p:nvCxnSpPr>
            <p:cNvPr id="227349" name="Straight Connector 32"/>
            <p:cNvCxnSpPr>
              <a:cxnSpLocks noChangeShapeType="1"/>
            </p:cNvCxnSpPr>
            <p:nvPr/>
          </p:nvCxnSpPr>
          <p:spPr bwMode="auto">
            <a:xfrm>
              <a:off x="1822045" y="2748411"/>
              <a:ext cx="930227" cy="1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14"/>
          <p:cNvGrpSpPr>
            <a:grpSpLocks/>
          </p:cNvGrpSpPr>
          <p:nvPr/>
        </p:nvGrpSpPr>
        <p:grpSpPr bwMode="auto">
          <a:xfrm>
            <a:off x="169863" y="2884488"/>
            <a:ext cx="2540000" cy="523875"/>
            <a:chOff x="169076" y="2884812"/>
            <a:chExt cx="2541127" cy="523220"/>
          </a:xfrm>
        </p:grpSpPr>
        <p:sp>
          <p:nvSpPr>
            <p:cNvPr id="227346" name="TextBox 26"/>
            <p:cNvSpPr txBox="1">
              <a:spLocks noChangeArrowheads="1"/>
            </p:cNvSpPr>
            <p:nvPr/>
          </p:nvSpPr>
          <p:spPr bwMode="auto">
            <a:xfrm>
              <a:off x="169076" y="2884812"/>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bind socket to local port number 12000</a:t>
              </a:r>
            </a:p>
          </p:txBody>
        </p:sp>
        <p:cxnSp>
          <p:nvCxnSpPr>
            <p:cNvPr id="227347" name="Straight Connector 30"/>
            <p:cNvCxnSpPr>
              <a:cxnSpLocks noChangeShapeType="1"/>
            </p:cNvCxnSpPr>
            <p:nvPr/>
          </p:nvCxnSpPr>
          <p:spPr bwMode="auto">
            <a:xfrm>
              <a:off x="1982674" y="3169104"/>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15"/>
          <p:cNvGrpSpPr>
            <a:grpSpLocks/>
          </p:cNvGrpSpPr>
          <p:nvPr/>
        </p:nvGrpSpPr>
        <p:grpSpPr bwMode="auto">
          <a:xfrm>
            <a:off x="182563" y="3789363"/>
            <a:ext cx="2527300" cy="298450"/>
            <a:chOff x="182564" y="3788573"/>
            <a:chExt cx="2528092" cy="299227"/>
          </a:xfrm>
        </p:grpSpPr>
        <p:sp>
          <p:nvSpPr>
            <p:cNvPr id="227344" name="TextBox 34"/>
            <p:cNvSpPr txBox="1">
              <a:spLocks noChangeArrowheads="1"/>
            </p:cNvSpPr>
            <p:nvPr/>
          </p:nvSpPr>
          <p:spPr bwMode="auto">
            <a:xfrm>
              <a:off x="182564" y="378857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a:solidFill>
                    <a:srgbClr val="000099"/>
                  </a:solidFill>
                </a:rPr>
                <a:t>loop forever</a:t>
              </a:r>
            </a:p>
          </p:txBody>
        </p:sp>
        <p:cxnSp>
          <p:nvCxnSpPr>
            <p:cNvPr id="227345" name="Straight Connector 35"/>
            <p:cNvCxnSpPr>
              <a:cxnSpLocks noChangeShapeType="1"/>
            </p:cNvCxnSpPr>
            <p:nvPr/>
          </p:nvCxnSpPr>
          <p:spPr bwMode="auto">
            <a:xfrm flipV="1">
              <a:off x="1266031" y="3964781"/>
              <a:ext cx="1444625" cy="39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17"/>
          <p:cNvGrpSpPr>
            <a:grpSpLocks/>
          </p:cNvGrpSpPr>
          <p:nvPr/>
        </p:nvGrpSpPr>
        <p:grpSpPr bwMode="auto">
          <a:xfrm>
            <a:off x="176213" y="4151313"/>
            <a:ext cx="2743200" cy="708025"/>
            <a:chOff x="176621" y="4151971"/>
            <a:chExt cx="2743174" cy="707869"/>
          </a:xfrm>
        </p:grpSpPr>
        <p:sp>
          <p:nvSpPr>
            <p:cNvPr id="227342" name="TextBox 36"/>
            <p:cNvSpPr txBox="1">
              <a:spLocks noChangeArrowheads="1"/>
            </p:cNvSpPr>
            <p:nvPr/>
          </p:nvSpPr>
          <p:spPr bwMode="auto">
            <a:xfrm>
              <a:off x="176621" y="4151971"/>
              <a:ext cx="2349500" cy="707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dirty="0">
                  <a:solidFill>
                    <a:srgbClr val="000099"/>
                  </a:solidFill>
                </a:rPr>
                <a:t>Read from UDP socket into message, getting client’s address (client IP and port)</a:t>
              </a:r>
            </a:p>
          </p:txBody>
        </p:sp>
        <p:cxnSp>
          <p:nvCxnSpPr>
            <p:cNvPr id="227343" name="Straight Connector 39"/>
            <p:cNvCxnSpPr>
              <a:cxnSpLocks noChangeShapeType="1"/>
            </p:cNvCxnSpPr>
            <p:nvPr/>
          </p:nvCxnSpPr>
          <p:spPr bwMode="auto">
            <a:xfrm flipV="1">
              <a:off x="1981317" y="4399595"/>
              <a:ext cx="938478" cy="126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18"/>
          <p:cNvGrpSpPr>
            <a:grpSpLocks/>
          </p:cNvGrpSpPr>
          <p:nvPr/>
        </p:nvGrpSpPr>
        <p:grpSpPr bwMode="auto">
          <a:xfrm>
            <a:off x="312738" y="4948238"/>
            <a:ext cx="2695575" cy="523875"/>
            <a:chOff x="212916" y="4997129"/>
            <a:chExt cx="2696483" cy="523220"/>
          </a:xfrm>
        </p:grpSpPr>
        <p:sp>
          <p:nvSpPr>
            <p:cNvPr id="227340" name="TextBox 61"/>
            <p:cNvSpPr txBox="1">
              <a:spLocks noChangeArrowheads="1"/>
            </p:cNvSpPr>
            <p:nvPr/>
          </p:nvSpPr>
          <p:spPr bwMode="auto">
            <a:xfrm>
              <a:off x="212916" y="4997129"/>
              <a:ext cx="2349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dirty="0">
                  <a:solidFill>
                    <a:srgbClr val="000099"/>
                  </a:solidFill>
                </a:rPr>
                <a:t>send uppercase string back to this client</a:t>
              </a:r>
            </a:p>
          </p:txBody>
        </p:sp>
        <p:cxnSp>
          <p:nvCxnSpPr>
            <p:cNvPr id="227341" name="Straight Connector 62"/>
            <p:cNvCxnSpPr>
              <a:cxnSpLocks noChangeShapeType="1"/>
            </p:cNvCxnSpPr>
            <p:nvPr/>
          </p:nvCxnSpPr>
          <p:spPr bwMode="auto">
            <a:xfrm>
              <a:off x="2147293" y="5106673"/>
              <a:ext cx="762106" cy="120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pic>
        <p:nvPicPr>
          <p:cNvPr id="227339"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782638"/>
            <a:ext cx="4570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2"/>
          <p:cNvSpPr>
            <a:spLocks noGrp="1" noChangeArrowheads="1"/>
          </p:cNvSpPr>
          <p:nvPr>
            <p:ph type="title"/>
          </p:nvPr>
        </p:nvSpPr>
        <p:spPr>
          <a:xfrm>
            <a:off x="423863" y="196850"/>
            <a:ext cx="7772400" cy="903288"/>
          </a:xfrm>
        </p:spPr>
        <p:txBody>
          <a:bodyPr/>
          <a:lstStyle/>
          <a:p>
            <a:r>
              <a:rPr lang="en-US" altLang="en-US" sz="4000">
                <a:ea typeface="ＭＳ Ｐゴシック" charset="-128"/>
              </a:rPr>
              <a:t>Socket programming </a:t>
            </a:r>
            <a:r>
              <a:rPr lang="en-US" altLang="en-US" sz="4000" i="1">
                <a:solidFill>
                  <a:srgbClr val="CC0000"/>
                </a:solidFill>
                <a:ea typeface="ＭＳ Ｐゴシック" charset="-128"/>
              </a:rPr>
              <a:t>with TCP</a:t>
            </a:r>
            <a:endParaRPr lang="en-US" altLang="en-US">
              <a:solidFill>
                <a:srgbClr val="CC0000"/>
              </a:solidFill>
              <a:ea typeface="ＭＳ Ｐゴシック" charset="-128"/>
            </a:endParaRPr>
          </a:p>
        </p:txBody>
      </p:sp>
      <p:sp>
        <p:nvSpPr>
          <p:cNvPr id="228354" name="Rectangle 3"/>
          <p:cNvSpPr>
            <a:spLocks noGrp="1" noChangeArrowheads="1"/>
          </p:cNvSpPr>
          <p:nvPr>
            <p:ph sz="half" idx="1"/>
          </p:nvPr>
        </p:nvSpPr>
        <p:spPr>
          <a:xfrm>
            <a:off x="514350" y="1352550"/>
            <a:ext cx="3810000" cy="4648200"/>
          </a:xfrm>
        </p:spPr>
        <p:txBody>
          <a:bodyPr/>
          <a:lstStyle/>
          <a:p>
            <a:pPr>
              <a:buFont typeface="Wingdings" pitchFamily="2" charset="2"/>
              <a:buNone/>
            </a:pPr>
            <a:r>
              <a:rPr lang="en-US" altLang="en-US" sz="2400" dirty="0">
                <a:solidFill>
                  <a:srgbClr val="CC0000"/>
                </a:solidFill>
                <a:ea typeface="ＭＳ Ｐゴシック" charset="-128"/>
              </a:rPr>
              <a:t>client must contact server</a:t>
            </a:r>
          </a:p>
          <a:p>
            <a:r>
              <a:rPr lang="en-US" altLang="en-US" sz="2200" dirty="0">
                <a:ea typeface="ＭＳ Ｐゴシック" charset="-128"/>
              </a:rPr>
              <a:t>server process must first be running</a:t>
            </a:r>
          </a:p>
          <a:p>
            <a:r>
              <a:rPr lang="en-US" altLang="en-US" sz="2200" dirty="0">
                <a:ea typeface="ＭＳ Ｐゴシック" charset="-128"/>
              </a:rPr>
              <a:t>server must have created socket (door) that welcomes client’</a:t>
            </a:r>
            <a:r>
              <a:rPr lang="en-US" altLang="ja-JP" sz="2200" dirty="0">
                <a:ea typeface="ＭＳ Ｐゴシック" charset="-128"/>
              </a:rPr>
              <a:t>s contact</a:t>
            </a:r>
          </a:p>
          <a:p>
            <a:pPr>
              <a:spcBef>
                <a:spcPct val="50000"/>
              </a:spcBef>
              <a:buFont typeface="Wingdings" pitchFamily="2" charset="2"/>
              <a:buNone/>
            </a:pPr>
            <a:r>
              <a:rPr lang="en-US" altLang="en-US" sz="2400" dirty="0">
                <a:solidFill>
                  <a:srgbClr val="CC0000"/>
                </a:solidFill>
                <a:ea typeface="ＭＳ Ｐゴシック" charset="-128"/>
              </a:rPr>
              <a:t>client contacts server by:</a:t>
            </a:r>
          </a:p>
          <a:p>
            <a:r>
              <a:rPr lang="en-US" altLang="en-US" sz="2200" dirty="0">
                <a:ea typeface="ＭＳ Ｐゴシック" charset="-128"/>
              </a:rPr>
              <a:t>Creating TCP socket, specifying IP address, port number of server process</a:t>
            </a:r>
          </a:p>
          <a:p>
            <a:r>
              <a:rPr lang="en-US" altLang="en-US" sz="2200" i="1" dirty="0">
                <a:solidFill>
                  <a:srgbClr val="CC0000"/>
                </a:solidFill>
                <a:ea typeface="ＭＳ Ｐゴシック" charset="-128"/>
              </a:rPr>
              <a:t>when client creates socket:</a:t>
            </a:r>
            <a:r>
              <a:rPr lang="en-US" altLang="en-US" sz="2200" dirty="0">
                <a:ea typeface="ＭＳ Ｐゴシック" charset="-128"/>
              </a:rPr>
              <a:t> client TCP establishes connection to server TCP</a:t>
            </a:r>
          </a:p>
          <a:p>
            <a:endParaRPr lang="en-US" altLang="en-US" sz="2000" dirty="0">
              <a:ea typeface="ＭＳ Ｐゴシック" charset="-128"/>
            </a:endParaRPr>
          </a:p>
        </p:txBody>
      </p:sp>
      <p:sp>
        <p:nvSpPr>
          <p:cNvPr id="228355" name="Rectangle 4"/>
          <p:cNvSpPr>
            <a:spLocks noGrp="1" noChangeArrowheads="1"/>
          </p:cNvSpPr>
          <p:nvPr>
            <p:ph sz="half" idx="2"/>
          </p:nvPr>
        </p:nvSpPr>
        <p:spPr>
          <a:xfrm>
            <a:off x="4495800" y="1390650"/>
            <a:ext cx="3962400" cy="3000375"/>
          </a:xfrm>
        </p:spPr>
        <p:txBody>
          <a:bodyPr/>
          <a:lstStyle/>
          <a:p>
            <a:r>
              <a:rPr lang="en-US" altLang="en-US" sz="2200">
                <a:ea typeface="ＭＳ Ｐゴシック" charset="-128"/>
              </a:rPr>
              <a:t>when contacted by client, </a:t>
            </a:r>
            <a:r>
              <a:rPr lang="en-US" altLang="en-US" sz="2200" i="1">
                <a:solidFill>
                  <a:srgbClr val="CC0000"/>
                </a:solidFill>
                <a:ea typeface="ＭＳ Ｐゴシック" charset="-128"/>
              </a:rPr>
              <a:t>server TCP creates new socket</a:t>
            </a:r>
            <a:r>
              <a:rPr lang="en-US" altLang="en-US" sz="2200">
                <a:ea typeface="ＭＳ Ｐゴシック" charset="-128"/>
              </a:rPr>
              <a:t> for server process to communicate with that particular client</a:t>
            </a:r>
          </a:p>
          <a:p>
            <a:pPr lvl="1"/>
            <a:r>
              <a:rPr lang="en-US" altLang="en-US" sz="2200">
                <a:ea typeface="ＭＳ Ｐゴシック" charset="-128"/>
              </a:rPr>
              <a:t>allows server to talk with multiple clients</a:t>
            </a:r>
          </a:p>
          <a:p>
            <a:pPr lvl="1"/>
            <a:r>
              <a:rPr lang="en-US" altLang="en-US" sz="2200">
                <a:ea typeface="ＭＳ Ｐゴシック" charset="-128"/>
              </a:rPr>
              <a:t>source port numbers used to distinguish clients (more in Chap 3)</a:t>
            </a:r>
            <a:endParaRPr lang="en-US" altLang="en-US" sz="2200" i="1">
              <a:ea typeface="ＭＳ Ｐゴシック" charset="-128"/>
            </a:endParaRPr>
          </a:p>
        </p:txBody>
      </p:sp>
      <p:sp>
        <p:nvSpPr>
          <p:cNvPr id="228356"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8357"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E43A7E3D-A65A-483C-9F3C-D5524B96DE2B}" type="slidenum">
              <a:rPr lang="en-US" altLang="en-US" sz="1200">
                <a:solidFill>
                  <a:srgbClr val="000000"/>
                </a:solidFill>
                <a:latin typeface="Tahoma" pitchFamily="34" charset="0"/>
              </a:rPr>
              <a:pPr/>
              <a:t>101</a:t>
            </a:fld>
            <a:endParaRPr lang="en-US" altLang="en-US" sz="1200">
              <a:solidFill>
                <a:srgbClr val="000000"/>
              </a:solidFill>
              <a:latin typeface="Tahoma" pitchFamily="34" charset="0"/>
            </a:endParaRPr>
          </a:p>
        </p:txBody>
      </p:sp>
      <p:pic>
        <p:nvPicPr>
          <p:cNvPr id="228358"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688" y="868363"/>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9" name="Text Box 6"/>
          <p:cNvSpPr txBox="1">
            <a:spLocks noChangeArrowheads="1"/>
          </p:cNvSpPr>
          <p:nvPr/>
        </p:nvSpPr>
        <p:spPr bwMode="auto">
          <a:xfrm>
            <a:off x="4733925" y="4964113"/>
            <a:ext cx="4043363"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2400" dirty="0">
                <a:solidFill>
                  <a:srgbClr val="000099"/>
                </a:solidFill>
                <a:latin typeface="Gill Sans MT" pitchFamily="34" charset="0"/>
              </a:rPr>
              <a:t>TCP provides reliable, in-order</a:t>
            </a:r>
          </a:p>
          <a:p>
            <a:pPr>
              <a:lnSpc>
                <a:spcPct val="85000"/>
              </a:lnSpc>
              <a:spcBef>
                <a:spcPct val="0"/>
              </a:spcBef>
              <a:buClrTx/>
              <a:buSzTx/>
              <a:buFontTx/>
              <a:buNone/>
            </a:pPr>
            <a:r>
              <a:rPr lang="en-US" altLang="en-US" sz="2400" dirty="0">
                <a:solidFill>
                  <a:srgbClr val="000099"/>
                </a:solidFill>
                <a:latin typeface="Gill Sans MT" pitchFamily="34" charset="0"/>
              </a:rPr>
              <a:t>byte-stream transfer (“</a:t>
            </a:r>
            <a:r>
              <a:rPr lang="en-US" altLang="ja-JP" sz="2400" dirty="0">
                <a:solidFill>
                  <a:srgbClr val="000099"/>
                </a:solidFill>
                <a:latin typeface="Gill Sans MT" pitchFamily="34" charset="0"/>
              </a:rPr>
              <a:t>pipe”) </a:t>
            </a:r>
          </a:p>
          <a:p>
            <a:pPr>
              <a:lnSpc>
                <a:spcPct val="85000"/>
              </a:lnSpc>
              <a:spcBef>
                <a:spcPct val="0"/>
              </a:spcBef>
              <a:buClrTx/>
              <a:buSzTx/>
              <a:buFontTx/>
              <a:buNone/>
            </a:pPr>
            <a:r>
              <a:rPr lang="en-US" altLang="en-US" sz="2400" dirty="0">
                <a:solidFill>
                  <a:srgbClr val="000099"/>
                </a:solidFill>
                <a:latin typeface="Gill Sans MT" pitchFamily="34" charset="0"/>
              </a:rPr>
              <a:t>between client and server</a:t>
            </a:r>
          </a:p>
        </p:txBody>
      </p:sp>
      <p:grpSp>
        <p:nvGrpSpPr>
          <p:cNvPr id="228360" name="Group 8"/>
          <p:cNvGrpSpPr>
            <a:grpSpLocks/>
          </p:cNvGrpSpPr>
          <p:nvPr/>
        </p:nvGrpSpPr>
        <p:grpSpPr bwMode="auto">
          <a:xfrm>
            <a:off x="4605338" y="4521200"/>
            <a:ext cx="2862262" cy="460375"/>
            <a:chOff x="-9" y="3823"/>
            <a:chExt cx="1803" cy="290"/>
          </a:xfrm>
        </p:grpSpPr>
        <p:sp>
          <p:nvSpPr>
            <p:cNvPr id="228361" name="Rectangle 9"/>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sz="2400">
                <a:solidFill>
                  <a:srgbClr val="000000"/>
                </a:solidFill>
                <a:latin typeface="Comic Sans MS" pitchFamily="66" charset="0"/>
              </a:endParaRPr>
            </a:p>
          </p:txBody>
        </p:sp>
        <p:sp>
          <p:nvSpPr>
            <p:cNvPr id="228362" name="Text Box 10"/>
            <p:cNvSpPr txBox="1">
              <a:spLocks noChangeArrowheads="1"/>
            </p:cNvSpPr>
            <p:nvPr/>
          </p:nvSpPr>
          <p:spPr bwMode="auto">
            <a:xfrm>
              <a:off x="-9" y="3823"/>
              <a:ext cx="180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latin typeface="Gill Sans MT" pitchFamily="34" charset="0"/>
                </a:rPr>
                <a:t>application viewpoint:</a:t>
              </a:r>
            </a:p>
          </p:txBody>
        </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p:cNvSpPr>
            <a:spLocks noGrp="1" noChangeArrowheads="1"/>
          </p:cNvSpPr>
          <p:nvPr>
            <p:ph type="title"/>
          </p:nvPr>
        </p:nvSpPr>
        <p:spPr>
          <a:xfrm>
            <a:off x="422275" y="88900"/>
            <a:ext cx="7772400" cy="947738"/>
          </a:xfrm>
        </p:spPr>
        <p:txBody>
          <a:bodyPr/>
          <a:lstStyle/>
          <a:p>
            <a:r>
              <a:rPr lang="en-US" altLang="en-US" sz="3600">
                <a:ea typeface="ＭＳ Ｐゴシック" charset="-128"/>
              </a:rPr>
              <a:t>Client/server socket interaction: TCP</a:t>
            </a:r>
            <a:endParaRPr lang="en-US" altLang="en-US">
              <a:ea typeface="ＭＳ Ｐゴシック" charset="-128"/>
            </a:endParaRPr>
          </a:p>
        </p:txBody>
      </p:sp>
      <p:sp>
        <p:nvSpPr>
          <p:cNvPr id="229378"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9379"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2165B03E-1A98-4716-9724-C6B41BBF4312}" type="slidenum">
              <a:rPr lang="en-US" altLang="en-US" sz="1200">
                <a:solidFill>
                  <a:srgbClr val="000000"/>
                </a:solidFill>
                <a:latin typeface="Tahoma" pitchFamily="34" charset="0"/>
              </a:rPr>
              <a:pPr/>
              <a:t>102</a:t>
            </a:fld>
            <a:endParaRPr lang="en-US" altLang="en-US" sz="1200">
              <a:solidFill>
                <a:srgbClr val="000000"/>
              </a:solidFill>
              <a:latin typeface="Tahoma" pitchFamily="34" charset="0"/>
            </a:endParaRPr>
          </a:p>
        </p:txBody>
      </p:sp>
      <p:grpSp>
        <p:nvGrpSpPr>
          <p:cNvPr id="2" name="Group 3"/>
          <p:cNvGrpSpPr>
            <a:grpSpLocks/>
          </p:cNvGrpSpPr>
          <p:nvPr/>
        </p:nvGrpSpPr>
        <p:grpSpPr bwMode="auto">
          <a:xfrm>
            <a:off x="1357313" y="3016250"/>
            <a:ext cx="1931987" cy="930275"/>
            <a:chOff x="827" y="2027"/>
            <a:chExt cx="1217" cy="586"/>
          </a:xfrm>
        </p:grpSpPr>
        <p:sp>
          <p:nvSpPr>
            <p:cNvPr id="229417" name="Text Box 4"/>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wait for incoming</a:t>
              </a:r>
            </a:p>
            <a:p>
              <a:pPr>
                <a:spcBef>
                  <a:spcPct val="0"/>
                </a:spcBef>
                <a:buClrTx/>
                <a:buSzTx/>
                <a:buFontTx/>
                <a:buNone/>
              </a:pPr>
              <a:r>
                <a:rPr lang="en-US" altLang="en-US" sz="1400">
                  <a:solidFill>
                    <a:srgbClr val="000000"/>
                  </a:solidFill>
                </a:rPr>
                <a:t>connection request</a:t>
              </a:r>
              <a:endParaRPr lang="en-US" altLang="en-US" sz="2400">
                <a:solidFill>
                  <a:srgbClr val="000000"/>
                </a:solidFill>
                <a:latin typeface="Times New Roman" pitchFamily="18" charset="0"/>
              </a:endParaRPr>
            </a:p>
          </p:txBody>
        </p:sp>
        <p:sp>
          <p:nvSpPr>
            <p:cNvPr id="229418" name="Text Box 5"/>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CC0000"/>
                  </a:solidFill>
                </a:rPr>
                <a:t>connectionSocket =</a:t>
              </a:r>
            </a:p>
            <a:p>
              <a:pPr>
                <a:spcBef>
                  <a:spcPct val="0"/>
                </a:spcBef>
                <a:buClrTx/>
                <a:buSzTx/>
                <a:buFontTx/>
                <a:buNone/>
              </a:pPr>
              <a:r>
                <a:rPr lang="en-US" altLang="en-US" sz="1400">
                  <a:solidFill>
                    <a:srgbClr val="CC0000"/>
                  </a:solidFill>
                </a:rPr>
                <a:t>serverSocket.accept()</a:t>
              </a:r>
              <a:endParaRPr lang="en-US" altLang="en-US" sz="2400">
                <a:solidFill>
                  <a:srgbClr val="CC0000"/>
                </a:solidFill>
                <a:latin typeface="Times New Roman" pitchFamily="18" charset="0"/>
              </a:endParaRPr>
            </a:p>
          </p:txBody>
        </p:sp>
      </p:grpSp>
      <p:grpSp>
        <p:nvGrpSpPr>
          <p:cNvPr id="3" name="Group 6"/>
          <p:cNvGrpSpPr>
            <a:grpSpLocks/>
          </p:cNvGrpSpPr>
          <p:nvPr/>
        </p:nvGrpSpPr>
        <p:grpSpPr bwMode="auto">
          <a:xfrm>
            <a:off x="1338263" y="1671638"/>
            <a:ext cx="2357437" cy="1422400"/>
            <a:chOff x="821" y="1180"/>
            <a:chExt cx="1485" cy="896"/>
          </a:xfrm>
        </p:grpSpPr>
        <p:grpSp>
          <p:nvGrpSpPr>
            <p:cNvPr id="229413" name="Group 7"/>
            <p:cNvGrpSpPr>
              <a:grpSpLocks/>
            </p:cNvGrpSpPr>
            <p:nvPr/>
          </p:nvGrpSpPr>
          <p:grpSpPr bwMode="auto">
            <a:xfrm>
              <a:off x="821" y="1180"/>
              <a:ext cx="1485" cy="733"/>
              <a:chOff x="329" y="1204"/>
              <a:chExt cx="1485" cy="733"/>
            </a:xfrm>
          </p:grpSpPr>
          <p:sp>
            <p:nvSpPr>
              <p:cNvPr id="229415" name="Text Box 8"/>
              <p:cNvSpPr txBox="1">
                <a:spLocks noChangeArrowheads="1"/>
              </p:cNvSpPr>
              <p:nvPr/>
            </p:nvSpPr>
            <p:spPr bwMode="auto">
              <a:xfrm>
                <a:off x="329" y="1204"/>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dirty="0">
                    <a:solidFill>
                      <a:srgbClr val="000000"/>
                    </a:solidFill>
                  </a:rPr>
                  <a:t>create socket,</a:t>
                </a:r>
              </a:p>
              <a:p>
                <a:pPr>
                  <a:spcBef>
                    <a:spcPct val="0"/>
                  </a:spcBef>
                  <a:buClrTx/>
                  <a:buSzTx/>
                  <a:buFontTx/>
                  <a:buNone/>
                </a:pPr>
                <a:r>
                  <a:rPr lang="en-US" altLang="en-US" sz="1400" dirty="0">
                    <a:solidFill>
                      <a:srgbClr val="000000"/>
                    </a:solidFill>
                  </a:rPr>
                  <a:t>port = </a:t>
                </a:r>
                <a:r>
                  <a:rPr lang="en-US" altLang="en-US" sz="1400" b="1" dirty="0">
                    <a:solidFill>
                      <a:srgbClr val="000000"/>
                    </a:solidFill>
                    <a:latin typeface="Courier New" pitchFamily="49" charset="0"/>
                  </a:rPr>
                  <a:t>x</a:t>
                </a:r>
                <a:r>
                  <a:rPr lang="en-US" altLang="en-US" sz="1400" dirty="0">
                    <a:solidFill>
                      <a:srgbClr val="000000"/>
                    </a:solidFill>
                  </a:rPr>
                  <a:t>, for incoming request:</a:t>
                </a:r>
                <a:endParaRPr lang="en-US" altLang="en-US" sz="2400" dirty="0">
                  <a:solidFill>
                    <a:srgbClr val="000000"/>
                  </a:solidFill>
                  <a:latin typeface="Times New Roman" pitchFamily="18" charset="0"/>
                </a:endParaRPr>
              </a:p>
            </p:txBody>
          </p:sp>
          <p:sp>
            <p:nvSpPr>
              <p:cNvPr id="229416" name="Text Box 9"/>
              <p:cNvSpPr txBox="1">
                <a:spLocks noChangeArrowheads="1"/>
              </p:cNvSpPr>
              <p:nvPr/>
            </p:nvSpPr>
            <p:spPr bwMode="auto">
              <a:xfrm>
                <a:off x="333" y="1580"/>
                <a:ext cx="1481" cy="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dirty="0" err="1">
                    <a:solidFill>
                      <a:srgbClr val="CC0000"/>
                    </a:solidFill>
                  </a:rPr>
                  <a:t>serverSocket</a:t>
                </a:r>
                <a:r>
                  <a:rPr lang="en-US" altLang="en-US" sz="1400" dirty="0">
                    <a:solidFill>
                      <a:srgbClr val="CC0000"/>
                    </a:solidFill>
                  </a:rPr>
                  <a:t> = socket()</a:t>
                </a:r>
              </a:p>
              <a:p>
                <a:r>
                  <a:rPr lang="en-US" altLang="en-US" sz="1400" dirty="0" err="1">
                    <a:solidFill>
                      <a:srgbClr val="CC0000"/>
                    </a:solidFill>
                    <a:cs typeface="Arial" panose="020B0604020202020204" pitchFamily="34" charset="0"/>
                  </a:rPr>
                  <a:t>serverSocket.listen</a:t>
                </a:r>
                <a:r>
                  <a:rPr lang="en-US" altLang="en-US" sz="1400" dirty="0">
                    <a:solidFill>
                      <a:srgbClr val="CC0000"/>
                    </a:solidFill>
                    <a:cs typeface="Arial" panose="020B0604020202020204" pitchFamily="34" charset="0"/>
                  </a:rPr>
                  <a:t>()</a:t>
                </a:r>
                <a:endParaRPr lang="en-US" altLang="en-US" sz="2400" dirty="0">
                  <a:solidFill>
                    <a:srgbClr val="CC0000"/>
                  </a:solidFill>
                  <a:cs typeface="Arial" panose="020B0604020202020204" pitchFamily="34" charset="0"/>
                </a:endParaRPr>
              </a:p>
            </p:txBody>
          </p:sp>
        </p:grpSp>
        <p:sp>
          <p:nvSpPr>
            <p:cNvPr id="229414" name="Line 10"/>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5" name="Group 11"/>
          <p:cNvGrpSpPr>
            <a:grpSpLocks/>
          </p:cNvGrpSpPr>
          <p:nvPr/>
        </p:nvGrpSpPr>
        <p:grpSpPr bwMode="auto">
          <a:xfrm>
            <a:off x="5135563" y="2944812"/>
            <a:ext cx="2357437" cy="917574"/>
            <a:chOff x="3333" y="1154"/>
            <a:chExt cx="1485" cy="578"/>
          </a:xfrm>
        </p:grpSpPr>
        <p:sp>
          <p:nvSpPr>
            <p:cNvPr id="229411" name="Text Box 12"/>
            <p:cNvSpPr txBox="1">
              <a:spLocks noChangeArrowheads="1"/>
            </p:cNvSpPr>
            <p:nvPr/>
          </p:nvSpPr>
          <p:spPr bwMode="auto">
            <a:xfrm>
              <a:off x="3335" y="1154"/>
              <a:ext cx="146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dirty="0">
                  <a:solidFill>
                    <a:srgbClr val="000000"/>
                  </a:solidFill>
                </a:rPr>
                <a:t>create socket,</a:t>
              </a:r>
            </a:p>
            <a:p>
              <a:pPr>
                <a:spcBef>
                  <a:spcPct val="0"/>
                </a:spcBef>
                <a:buClrTx/>
                <a:buSzTx/>
                <a:buFontTx/>
                <a:buNone/>
              </a:pPr>
              <a:r>
                <a:rPr lang="en-US" altLang="en-US" sz="1400" dirty="0">
                  <a:solidFill>
                    <a:srgbClr val="000000"/>
                  </a:solidFill>
                </a:rPr>
                <a:t>connect to </a:t>
              </a:r>
              <a:r>
                <a:rPr lang="en-US" altLang="en-US" sz="1400" b="1" dirty="0" err="1">
                  <a:solidFill>
                    <a:srgbClr val="000000"/>
                  </a:solidFill>
                  <a:latin typeface="Courier New" pitchFamily="49" charset="0"/>
                </a:rPr>
                <a:t>hostip</a:t>
              </a:r>
              <a:r>
                <a:rPr lang="en-US" altLang="en-US" sz="1400" dirty="0">
                  <a:solidFill>
                    <a:srgbClr val="000000"/>
                  </a:solidFill>
                </a:rPr>
                <a:t>, port=</a:t>
              </a:r>
              <a:r>
                <a:rPr lang="en-US" altLang="en-US" sz="1400" b="1" dirty="0">
                  <a:solidFill>
                    <a:srgbClr val="000000"/>
                  </a:solidFill>
                  <a:latin typeface="Courier New" pitchFamily="49" charset="0"/>
                </a:rPr>
                <a:t>x</a:t>
              </a:r>
              <a:endParaRPr lang="en-US" altLang="en-US" sz="2400" dirty="0">
                <a:solidFill>
                  <a:srgbClr val="000000"/>
                </a:solidFill>
                <a:latin typeface="Times New Roman" pitchFamily="18" charset="0"/>
              </a:endParaRPr>
            </a:p>
          </p:txBody>
        </p:sp>
        <p:sp>
          <p:nvSpPr>
            <p:cNvPr id="229412" name="Text Box 13"/>
            <p:cNvSpPr txBox="1">
              <a:spLocks noChangeArrowheads="1"/>
            </p:cNvSpPr>
            <p:nvPr/>
          </p:nvSpPr>
          <p:spPr bwMode="auto">
            <a:xfrm>
              <a:off x="3333" y="1402"/>
              <a:ext cx="148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dirty="0" err="1">
                  <a:solidFill>
                    <a:srgbClr val="CC0000"/>
                  </a:solidFill>
                </a:rPr>
                <a:t>clientSocket</a:t>
              </a:r>
              <a:r>
                <a:rPr lang="en-US" altLang="en-US" sz="1400" dirty="0">
                  <a:solidFill>
                    <a:srgbClr val="CC0000"/>
                  </a:solidFill>
                </a:rPr>
                <a:t> = socket()</a:t>
              </a:r>
            </a:p>
            <a:p>
              <a:pPr>
                <a:spcBef>
                  <a:spcPct val="0"/>
                </a:spcBef>
                <a:buClrTx/>
                <a:buSzTx/>
                <a:buFontTx/>
                <a:buNone/>
              </a:pPr>
              <a:r>
                <a:rPr lang="en-US" altLang="en-US" sz="1400" dirty="0" err="1">
                  <a:solidFill>
                    <a:srgbClr val="CC0000"/>
                  </a:solidFill>
                  <a:cs typeface="Arial" panose="020B0604020202020204" pitchFamily="34" charset="0"/>
                </a:rPr>
                <a:t>clientSocket.connect</a:t>
              </a:r>
              <a:r>
                <a:rPr lang="en-US" altLang="en-US" sz="1400" dirty="0">
                  <a:solidFill>
                    <a:srgbClr val="CC0000"/>
                  </a:solidFill>
                  <a:cs typeface="Arial" panose="020B0604020202020204" pitchFamily="34" charset="0"/>
                </a:rPr>
                <a:t>()</a:t>
              </a:r>
              <a:endParaRPr lang="en-US" altLang="en-US" sz="2400" dirty="0">
                <a:solidFill>
                  <a:srgbClr val="CC0000"/>
                </a:solidFill>
                <a:cs typeface="Arial" panose="020B0604020202020204" pitchFamily="34" charset="0"/>
              </a:endParaRPr>
            </a:p>
          </p:txBody>
        </p:sp>
      </p:grpSp>
      <p:sp>
        <p:nvSpPr>
          <p:cNvPr id="229383" name="Text Box 22"/>
          <p:cNvSpPr txBox="1">
            <a:spLocks noChangeArrowheads="1"/>
          </p:cNvSpPr>
          <p:nvPr/>
        </p:nvSpPr>
        <p:spPr bwMode="auto">
          <a:xfrm>
            <a:off x="707127" y="1137772"/>
            <a:ext cx="356732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50000"/>
              </a:spcBef>
              <a:buClrTx/>
              <a:buSzTx/>
              <a:buFontTx/>
              <a:buNone/>
            </a:pPr>
            <a:r>
              <a:rPr lang="en-US" altLang="en-US" sz="2800" dirty="0">
                <a:solidFill>
                  <a:srgbClr val="000000"/>
                </a:solidFill>
                <a:latin typeface="Gill Sans MT" pitchFamily="34" charset="0"/>
              </a:rPr>
              <a:t>server</a:t>
            </a:r>
            <a:r>
              <a:rPr lang="en-US" altLang="en-US" sz="2400" dirty="0">
                <a:solidFill>
                  <a:srgbClr val="000000"/>
                </a:solidFill>
                <a:latin typeface="Gill Sans MT" pitchFamily="34" charset="0"/>
              </a:rPr>
              <a:t> (running</a:t>
            </a:r>
            <a:r>
              <a:rPr lang="en-US" altLang="en-US" dirty="0">
                <a:solidFill>
                  <a:srgbClr val="000000"/>
                </a:solidFill>
                <a:latin typeface="Gill Sans MT" pitchFamily="34" charset="0"/>
              </a:rPr>
              <a:t> on</a:t>
            </a:r>
            <a:r>
              <a:rPr lang="en-US" altLang="en-US" sz="1800" dirty="0">
                <a:solidFill>
                  <a:srgbClr val="000000"/>
                </a:solidFill>
                <a:latin typeface="Comic Sans MS" pitchFamily="66" charset="0"/>
              </a:rPr>
              <a:t> </a:t>
            </a:r>
            <a:r>
              <a:rPr lang="en-US" altLang="en-US" sz="1800" b="1" dirty="0" err="1">
                <a:solidFill>
                  <a:srgbClr val="000000"/>
                </a:solidFill>
                <a:latin typeface="Courier New" pitchFamily="49" charset="0"/>
              </a:rPr>
              <a:t>hostip</a:t>
            </a:r>
            <a:r>
              <a:rPr lang="en-US" altLang="en-US" sz="2400" dirty="0">
                <a:solidFill>
                  <a:srgbClr val="000000"/>
                </a:solidFill>
                <a:latin typeface="Gill Sans MT" pitchFamily="34" charset="0"/>
              </a:rPr>
              <a:t>)</a:t>
            </a:r>
          </a:p>
        </p:txBody>
      </p:sp>
      <p:sp>
        <p:nvSpPr>
          <p:cNvPr id="229384" name="Text Box 23"/>
          <p:cNvSpPr txBox="1">
            <a:spLocks noChangeArrowheads="1"/>
          </p:cNvSpPr>
          <p:nvPr/>
        </p:nvSpPr>
        <p:spPr bwMode="auto">
          <a:xfrm>
            <a:off x="5411788" y="1135063"/>
            <a:ext cx="962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50000"/>
              </a:spcBef>
              <a:buClrTx/>
              <a:buSzTx/>
              <a:buFontTx/>
              <a:buNone/>
            </a:pPr>
            <a:r>
              <a:rPr lang="en-US" altLang="en-US" sz="2800">
                <a:solidFill>
                  <a:srgbClr val="000000"/>
                </a:solidFill>
                <a:latin typeface="Gill Sans MT" pitchFamily="34" charset="0"/>
              </a:rPr>
              <a:t>client</a:t>
            </a:r>
          </a:p>
        </p:txBody>
      </p:sp>
      <p:grpSp>
        <p:nvGrpSpPr>
          <p:cNvPr id="6" name="Group 24"/>
          <p:cNvGrpSpPr>
            <a:grpSpLocks/>
          </p:cNvGrpSpPr>
          <p:nvPr/>
        </p:nvGrpSpPr>
        <p:grpSpPr bwMode="auto">
          <a:xfrm>
            <a:off x="2978150" y="3808413"/>
            <a:ext cx="4062413" cy="1371600"/>
            <a:chOff x="1848" y="2526"/>
            <a:chExt cx="2559" cy="864"/>
          </a:xfrm>
        </p:grpSpPr>
        <p:sp>
          <p:nvSpPr>
            <p:cNvPr id="229406" name="Line 25"/>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229407" name="Group 26"/>
            <p:cNvGrpSpPr>
              <a:grpSpLocks/>
            </p:cNvGrpSpPr>
            <p:nvPr/>
          </p:nvGrpSpPr>
          <p:grpSpPr bwMode="auto">
            <a:xfrm>
              <a:off x="1848" y="2526"/>
              <a:ext cx="2559" cy="516"/>
              <a:chOff x="1848" y="2526"/>
              <a:chExt cx="2559" cy="516"/>
            </a:xfrm>
          </p:grpSpPr>
          <p:sp>
            <p:nvSpPr>
              <p:cNvPr id="229408" name="Text Box 27"/>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send request using</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itchFamily="18" charset="0"/>
                </a:endParaRPr>
              </a:p>
            </p:txBody>
          </p:sp>
          <p:sp>
            <p:nvSpPr>
              <p:cNvPr id="229409" name="Line 28"/>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10" name="Line 29"/>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8" name="Group 30"/>
          <p:cNvGrpSpPr>
            <a:grpSpLocks/>
          </p:cNvGrpSpPr>
          <p:nvPr/>
        </p:nvGrpSpPr>
        <p:grpSpPr bwMode="auto">
          <a:xfrm>
            <a:off x="1347788" y="3903663"/>
            <a:ext cx="4097337" cy="1490662"/>
            <a:chOff x="821" y="2586"/>
            <a:chExt cx="2581" cy="939"/>
          </a:xfrm>
        </p:grpSpPr>
        <p:sp>
          <p:nvSpPr>
            <p:cNvPr id="229401" name="Text Box 31"/>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read request from</a:t>
              </a:r>
            </a:p>
            <a:p>
              <a:pPr>
                <a:spcBef>
                  <a:spcPct val="0"/>
                </a:spcBef>
                <a:buClrTx/>
                <a:buSzTx/>
                <a:buFontTx/>
                <a:buNone/>
              </a:pPr>
              <a:r>
                <a:rPr lang="en-US" altLang="en-US" sz="1400">
                  <a:solidFill>
                    <a:srgbClr val="CC0000"/>
                  </a:solidFill>
                </a:rPr>
                <a:t>connectionSocke</a:t>
              </a:r>
              <a:r>
                <a:rPr lang="en-US" altLang="en-US" sz="1400">
                  <a:solidFill>
                    <a:srgbClr val="FF0000"/>
                  </a:solidFill>
                </a:rPr>
                <a:t>t</a:t>
              </a:r>
              <a:endParaRPr lang="en-US" altLang="en-US" sz="2400">
                <a:solidFill>
                  <a:srgbClr val="000000"/>
                </a:solidFill>
                <a:latin typeface="Times New Roman" pitchFamily="18" charset="0"/>
              </a:endParaRPr>
            </a:p>
          </p:txBody>
        </p:sp>
        <p:sp>
          <p:nvSpPr>
            <p:cNvPr id="229402" name="Text Box 32"/>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write reply to</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itchFamily="18" charset="0"/>
              </a:endParaRPr>
            </a:p>
          </p:txBody>
        </p:sp>
        <p:sp>
          <p:nvSpPr>
            <p:cNvPr id="229403" name="Line 33"/>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04" name="Line 34"/>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405" name="Line 35"/>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pic>
        <p:nvPicPr>
          <p:cNvPr id="229387" name="Picture 4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288" y="758825"/>
            <a:ext cx="7313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8" name="Line 49"/>
          <p:cNvSpPr>
            <a:spLocks noChangeShapeType="1"/>
          </p:cNvSpPr>
          <p:nvPr/>
        </p:nvSpPr>
        <p:spPr bwMode="auto">
          <a:xfrm>
            <a:off x="804863" y="1589088"/>
            <a:ext cx="3341687"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 name="Group 52"/>
          <p:cNvGrpSpPr>
            <a:grpSpLocks/>
          </p:cNvGrpSpPr>
          <p:nvPr/>
        </p:nvGrpSpPr>
        <p:grpSpPr bwMode="auto">
          <a:xfrm>
            <a:off x="2967038" y="3103563"/>
            <a:ext cx="2200275" cy="587375"/>
            <a:chOff x="3043" y="1189"/>
            <a:chExt cx="1386" cy="370"/>
          </a:xfrm>
        </p:grpSpPr>
        <p:sp>
          <p:nvSpPr>
            <p:cNvPr id="229399" name="Line 37"/>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29400" name="Text Box 38"/>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90000"/>
                </a:lnSpc>
                <a:spcBef>
                  <a:spcPct val="0"/>
                </a:spcBef>
                <a:buClrTx/>
                <a:buSzTx/>
                <a:buFontTx/>
                <a:buNone/>
              </a:pPr>
              <a:r>
                <a:rPr lang="en-US" altLang="en-US" sz="1800">
                  <a:solidFill>
                    <a:srgbClr val="CC0000"/>
                  </a:solidFill>
                </a:rPr>
                <a:t>TCP </a:t>
              </a:r>
            </a:p>
            <a:p>
              <a:pPr algn="ctr">
                <a:lnSpc>
                  <a:spcPct val="90000"/>
                </a:lnSpc>
                <a:spcBef>
                  <a:spcPct val="0"/>
                </a:spcBef>
                <a:buClrTx/>
                <a:buSzTx/>
                <a:buFontTx/>
                <a:buNone/>
              </a:pPr>
              <a:r>
                <a:rPr lang="en-US" altLang="en-US" sz="1800">
                  <a:solidFill>
                    <a:srgbClr val="CC0000"/>
                  </a:solidFill>
                </a:rPr>
                <a:t>connection setup</a:t>
              </a:r>
              <a:endParaRPr lang="en-US" altLang="en-US" sz="2400">
                <a:solidFill>
                  <a:srgbClr val="CC0000"/>
                </a:solidFill>
              </a:endParaRPr>
            </a:p>
          </p:txBody>
        </p:sp>
      </p:grpSp>
      <p:sp>
        <p:nvSpPr>
          <p:cNvPr id="229390" name="Line 50"/>
          <p:cNvSpPr>
            <a:spLocks noChangeShapeType="1"/>
          </p:cNvSpPr>
          <p:nvPr/>
        </p:nvSpPr>
        <p:spPr bwMode="auto">
          <a:xfrm>
            <a:off x="5545138" y="1600200"/>
            <a:ext cx="676275"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 name="Group 53"/>
          <p:cNvGrpSpPr>
            <a:grpSpLocks/>
          </p:cNvGrpSpPr>
          <p:nvPr/>
        </p:nvGrpSpPr>
        <p:grpSpPr bwMode="auto">
          <a:xfrm>
            <a:off x="1298575" y="4251325"/>
            <a:ext cx="5457825" cy="1954213"/>
            <a:chOff x="832" y="2713"/>
            <a:chExt cx="3438" cy="1231"/>
          </a:xfrm>
        </p:grpSpPr>
        <p:sp>
          <p:nvSpPr>
            <p:cNvPr id="229392" name="Text Box 15"/>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itchFamily="18" charset="0"/>
              </a:endParaRPr>
            </a:p>
          </p:txBody>
        </p:sp>
        <p:sp>
          <p:nvSpPr>
            <p:cNvPr id="229393" name="Line 16"/>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9394" name="Freeform 17"/>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229395" name="Group 18"/>
            <p:cNvGrpSpPr>
              <a:grpSpLocks/>
            </p:cNvGrpSpPr>
            <p:nvPr/>
          </p:nvGrpSpPr>
          <p:grpSpPr bwMode="auto">
            <a:xfrm>
              <a:off x="3393" y="3248"/>
              <a:ext cx="877" cy="696"/>
              <a:chOff x="3365" y="3375"/>
              <a:chExt cx="877" cy="696"/>
            </a:xfrm>
          </p:grpSpPr>
          <p:sp>
            <p:nvSpPr>
              <p:cNvPr id="229396" name="Text Box 19"/>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read reply from</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itchFamily="18" charset="0"/>
                </a:endParaRPr>
              </a:p>
            </p:txBody>
          </p:sp>
          <p:sp>
            <p:nvSpPr>
              <p:cNvPr id="229397" name="Text Box 20"/>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itchFamily="18" charset="0"/>
                </a:endParaRPr>
              </a:p>
            </p:txBody>
          </p:sp>
          <p:sp>
            <p:nvSpPr>
              <p:cNvPr id="229398" name="Line 21"/>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xit" presetSubtype="0" fill="hold" nodeType="clickEffect">
                                  <p:stCondLst>
                                    <p:cond delay="0"/>
                                  </p:stCondLst>
                                  <p:childTnLst>
                                    <p:animEffect transition="out" filter="dissolve">
                                      <p:cBhvr>
                                        <p:cTn id="26" dur="500"/>
                                        <p:tgtEl>
                                          <p:spTgt spid="9"/>
                                        </p:tgtEl>
                                      </p:cBhvr>
                                    </p:animEffect>
                                    <p:set>
                                      <p:cBhvr>
                                        <p:cTn id="27" dur="1" fill="hold">
                                          <p:stCondLst>
                                            <p:cond delay="499"/>
                                          </p:stCondLst>
                                        </p:cTn>
                                        <p:tgtEl>
                                          <p:spTgt spid="9"/>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dissolve">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3040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7C714C18-EEF3-43BC-A446-B3DD27FFEDDD}" type="slidenum">
              <a:rPr lang="en-US" altLang="en-US" sz="1200">
                <a:solidFill>
                  <a:srgbClr val="000000"/>
                </a:solidFill>
                <a:latin typeface="Tahoma" pitchFamily="34" charset="0"/>
              </a:rPr>
              <a:pPr/>
              <a:t>103</a:t>
            </a:fld>
            <a:endParaRPr lang="en-US" altLang="en-US" sz="1200">
              <a:solidFill>
                <a:srgbClr val="000000"/>
              </a:solidFill>
              <a:latin typeface="Tahoma" pitchFamily="34" charset="0"/>
            </a:endParaRPr>
          </a:p>
        </p:txBody>
      </p:sp>
      <p:sp>
        <p:nvSpPr>
          <p:cNvPr id="230403" name="Rectangle 2"/>
          <p:cNvSpPr>
            <a:spLocks noChangeArrowheads="1"/>
          </p:cNvSpPr>
          <p:nvPr/>
        </p:nvSpPr>
        <p:spPr bwMode="auto">
          <a:xfrm>
            <a:off x="422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3600">
                <a:solidFill>
                  <a:srgbClr val="000099"/>
                </a:solidFill>
                <a:latin typeface="Gill Sans MT" pitchFamily="34" charset="0"/>
              </a:rPr>
              <a:t>Example app: TCP client</a:t>
            </a:r>
            <a:endParaRPr lang="en-US" altLang="en-US" sz="4400">
              <a:solidFill>
                <a:srgbClr val="000099"/>
              </a:solidFill>
              <a:latin typeface="Gill Sans MT" pitchFamily="34" charset="0"/>
            </a:endParaRPr>
          </a:p>
        </p:txBody>
      </p:sp>
      <p:sp>
        <p:nvSpPr>
          <p:cNvPr id="230404" name="TextBox 1"/>
          <p:cNvSpPr txBox="1">
            <a:spLocks noChangeArrowheads="1"/>
          </p:cNvSpPr>
          <p:nvPr/>
        </p:nvSpPr>
        <p:spPr bwMode="auto">
          <a:xfrm>
            <a:off x="2705100" y="1651000"/>
            <a:ext cx="5894388"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a:t>
            </a:r>
            <a:r>
              <a:rPr lang="en-US" altLang="ja-JP" dirty="0" err="1"/>
              <a:t>servername</a:t>
            </a:r>
            <a:r>
              <a:rPr lang="en-US" altLang="en-US" dirty="0"/>
              <a:t>’</a:t>
            </a:r>
            <a:endParaRPr lang="en-US" altLang="ja-JP" dirty="0"/>
          </a:p>
          <a:p>
            <a:pPr>
              <a:lnSpc>
                <a:spcPts val="2800"/>
              </a:lnSpc>
            </a:pPr>
            <a:r>
              <a:rPr lang="en-US" altLang="en-US" dirty="0" err="1"/>
              <a:t>serverPort</a:t>
            </a:r>
            <a:r>
              <a:rPr lang="en-US" altLang="en-US" dirty="0"/>
              <a:t> = 12000</a:t>
            </a:r>
          </a:p>
          <a:p>
            <a:pPr>
              <a:lnSpc>
                <a:spcPts val="2800"/>
              </a:lnSpc>
            </a:pPr>
            <a:r>
              <a:rPr lang="en-US" altLang="en-US" dirty="0" err="1"/>
              <a:t>clientSocket</a:t>
            </a:r>
            <a:r>
              <a:rPr lang="en-US" altLang="en-US" dirty="0"/>
              <a:t> = socket(</a:t>
            </a:r>
            <a:r>
              <a:rPr lang="en-US" altLang="en-US" dirty="0" err="1"/>
              <a:t>AF_INET</a:t>
            </a:r>
            <a:r>
              <a:rPr lang="en-US" altLang="en-US" dirty="0"/>
              <a:t>, </a:t>
            </a:r>
            <a:r>
              <a:rPr lang="en-US" altLang="en-US" dirty="0" err="1"/>
              <a:t>SOCK_STREAM</a:t>
            </a:r>
            <a:r>
              <a:rPr lang="en-US" altLang="en-US" dirty="0"/>
              <a:t>)</a:t>
            </a:r>
          </a:p>
          <a:p>
            <a:pPr>
              <a:lnSpc>
                <a:spcPts val="2800"/>
              </a:lnSpc>
            </a:pPr>
            <a:r>
              <a:rPr lang="en-US" altLang="en-US" dirty="0" err="1"/>
              <a:t>clientSocket.connect</a:t>
            </a:r>
            <a:r>
              <a:rPr lang="en-US" altLang="en-US" dirty="0"/>
              <a:t>((</a:t>
            </a:r>
            <a:r>
              <a:rPr lang="en-US" altLang="en-US" dirty="0" err="1"/>
              <a:t>serverName</a:t>
            </a:r>
            <a:r>
              <a:rPr lang="en-US" altLang="en-US" dirty="0"/>
              <a:t>, </a:t>
            </a:r>
            <a:r>
              <a:rPr lang="en-US" altLang="en-US" dirty="0" err="1"/>
              <a:t>serverPort</a:t>
            </a:r>
            <a:r>
              <a:rPr lang="en-US" altLang="en-US" dirty="0"/>
              <a:t>))</a:t>
            </a:r>
          </a:p>
          <a:p>
            <a:pPr>
              <a:lnSpc>
                <a:spcPts val="2800"/>
              </a:lnSpc>
            </a:pPr>
            <a:r>
              <a:rPr lang="en-US" altLang="en-US" dirty="0"/>
              <a:t>sentence = input('Type lowercase sentence: ')</a:t>
            </a:r>
          </a:p>
          <a:p>
            <a:pPr>
              <a:lnSpc>
                <a:spcPts val="2800"/>
              </a:lnSpc>
            </a:pPr>
            <a:r>
              <a:rPr lang="en-US" altLang="en-US" dirty="0" err="1"/>
              <a:t>clientSocket.sendall</a:t>
            </a:r>
            <a:r>
              <a:rPr lang="en-US" altLang="en-US" dirty="0"/>
              <a:t>(</a:t>
            </a:r>
            <a:r>
              <a:rPr lang="en-US" altLang="en-US" dirty="0" err="1"/>
              <a:t>sentence.encode</a:t>
            </a:r>
            <a:r>
              <a:rPr lang="en-US" altLang="en-US" dirty="0"/>
              <a:t>())</a:t>
            </a:r>
          </a:p>
          <a:p>
            <a:pPr>
              <a:lnSpc>
                <a:spcPts val="2800"/>
              </a:lnSpc>
            </a:pPr>
            <a:r>
              <a:rPr lang="en-US" altLang="en-US" dirty="0" err="1"/>
              <a:t>modifiedSentence</a:t>
            </a:r>
            <a:r>
              <a:rPr lang="en-US" altLang="en-US" dirty="0"/>
              <a:t> = </a:t>
            </a:r>
            <a:r>
              <a:rPr lang="en-US" altLang="en-US" dirty="0" err="1"/>
              <a:t>clientSocket.recv</a:t>
            </a:r>
            <a:r>
              <a:rPr lang="en-US" altLang="en-US" dirty="0"/>
              <a:t>(1024)</a:t>
            </a:r>
          </a:p>
          <a:p>
            <a:pPr>
              <a:lnSpc>
                <a:spcPts val="2800"/>
              </a:lnSpc>
            </a:pPr>
            <a:r>
              <a:rPr lang="en-US" altLang="en-US" dirty="0"/>
              <a:t>print ('From server:', </a:t>
            </a:r>
            <a:r>
              <a:rPr lang="en-US" altLang="en-US" dirty="0" err="1"/>
              <a:t>modifiedSentence.decode</a:t>
            </a:r>
            <a:r>
              <a:rPr lang="en-US" altLang="en-US" dirty="0"/>
              <a:t>())</a:t>
            </a:r>
          </a:p>
          <a:p>
            <a:pPr>
              <a:lnSpc>
                <a:spcPts val="2800"/>
              </a:lnSpc>
            </a:pPr>
            <a:r>
              <a:rPr lang="en-US" altLang="en-US" dirty="0" err="1"/>
              <a:t>clientSocket.close</a:t>
            </a:r>
            <a:r>
              <a:rPr lang="en-US" altLang="en-US" dirty="0"/>
              <a:t>()</a:t>
            </a:r>
          </a:p>
        </p:txBody>
      </p:sp>
      <p:sp>
        <p:nvSpPr>
          <p:cNvPr id="230405" name="TextBox 2"/>
          <p:cNvSpPr txBox="1">
            <a:spLocks noChangeArrowheads="1"/>
          </p:cNvSpPr>
          <p:nvPr/>
        </p:nvSpPr>
        <p:spPr bwMode="auto">
          <a:xfrm>
            <a:off x="2717800" y="1168400"/>
            <a:ext cx="28775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dirty="0">
                <a:solidFill>
                  <a:srgbClr val="CC0000"/>
                </a:solidFill>
              </a:rPr>
              <a:t>Python3 TCP Client</a:t>
            </a:r>
          </a:p>
        </p:txBody>
      </p:sp>
      <p:grpSp>
        <p:nvGrpSpPr>
          <p:cNvPr id="2" name="Group 47"/>
          <p:cNvGrpSpPr>
            <a:grpSpLocks/>
          </p:cNvGrpSpPr>
          <p:nvPr/>
        </p:nvGrpSpPr>
        <p:grpSpPr bwMode="auto">
          <a:xfrm>
            <a:off x="0" y="2670175"/>
            <a:ext cx="2778125" cy="523875"/>
            <a:chOff x="-811" y="2671324"/>
            <a:chExt cx="2778483" cy="523220"/>
          </a:xfrm>
        </p:grpSpPr>
        <p:sp>
          <p:nvSpPr>
            <p:cNvPr id="230412" name="TextBox 31"/>
            <p:cNvSpPr txBox="1">
              <a:spLocks noChangeArrowheads="1"/>
            </p:cNvSpPr>
            <p:nvPr/>
          </p:nvSpPr>
          <p:spPr bwMode="auto">
            <a:xfrm>
              <a:off x="-811" y="2671324"/>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create TCP socket for server, remote port 12000</a:t>
              </a:r>
            </a:p>
          </p:txBody>
        </p:sp>
        <p:cxnSp>
          <p:nvCxnSpPr>
            <p:cNvPr id="230413" name="Straight Connector 32"/>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5" name="Oval 4"/>
          <p:cNvSpPr>
            <a:spLocks noChangeArrowheads="1"/>
          </p:cNvSpPr>
          <p:nvPr/>
        </p:nvSpPr>
        <p:spPr bwMode="auto">
          <a:xfrm>
            <a:off x="6286500" y="2895600"/>
            <a:ext cx="2247900" cy="508000"/>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pic>
        <p:nvPicPr>
          <p:cNvPr id="230408"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63" y="795338"/>
            <a:ext cx="4570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47"/>
          <p:cNvGrpSpPr>
            <a:grpSpLocks/>
          </p:cNvGrpSpPr>
          <p:nvPr/>
        </p:nvGrpSpPr>
        <p:grpSpPr bwMode="auto">
          <a:xfrm>
            <a:off x="0" y="4157663"/>
            <a:ext cx="2794000" cy="523875"/>
            <a:chOff x="-17288" y="2918148"/>
            <a:chExt cx="2794960" cy="522566"/>
          </a:xfrm>
        </p:grpSpPr>
        <p:sp>
          <p:nvSpPr>
            <p:cNvPr id="230410" name="TextBox 31"/>
            <p:cNvSpPr txBox="1">
              <a:spLocks noChangeArrowheads="1"/>
            </p:cNvSpPr>
            <p:nvPr/>
          </p:nvSpPr>
          <p:spPr bwMode="auto">
            <a:xfrm>
              <a:off x="-17288" y="2918148"/>
              <a:ext cx="2271818" cy="522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No need to attach server name, port </a:t>
              </a:r>
            </a:p>
          </p:txBody>
        </p:sp>
        <p:cxnSp>
          <p:nvCxnSpPr>
            <p:cNvPr id="230411" name="Straight Connector 32"/>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3142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FE7F4E10-2CAB-4DA7-80E2-D2C5CF488AFE}" type="slidenum">
              <a:rPr lang="en-US" altLang="en-US" sz="1200">
                <a:solidFill>
                  <a:srgbClr val="000000"/>
                </a:solidFill>
                <a:latin typeface="Tahoma" pitchFamily="34" charset="0"/>
              </a:rPr>
              <a:pPr/>
              <a:t>104</a:t>
            </a:fld>
            <a:endParaRPr lang="en-US" altLang="en-US" sz="1200">
              <a:solidFill>
                <a:srgbClr val="000000"/>
              </a:solidFill>
              <a:latin typeface="Tahoma" pitchFamily="34" charset="0"/>
            </a:endParaRPr>
          </a:p>
        </p:txBody>
      </p:sp>
      <p:sp>
        <p:nvSpPr>
          <p:cNvPr id="231427" name="Rectangle 2"/>
          <p:cNvSpPr>
            <a:spLocks noChangeArrowheads="1"/>
          </p:cNvSpPr>
          <p:nvPr/>
        </p:nvSpPr>
        <p:spPr bwMode="auto">
          <a:xfrm>
            <a:off x="422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3600">
                <a:solidFill>
                  <a:srgbClr val="000099"/>
                </a:solidFill>
                <a:latin typeface="Gill Sans MT" pitchFamily="34" charset="0"/>
              </a:rPr>
              <a:t>Example app: TCP server</a:t>
            </a:r>
            <a:endParaRPr lang="en-US" altLang="en-US" sz="4400">
              <a:solidFill>
                <a:srgbClr val="000099"/>
              </a:solidFill>
              <a:latin typeface="Gill Sans MT" pitchFamily="34" charset="0"/>
            </a:endParaRPr>
          </a:p>
        </p:txBody>
      </p:sp>
      <p:sp>
        <p:nvSpPr>
          <p:cNvPr id="231428" name="TextBox 1"/>
          <p:cNvSpPr txBox="1">
            <a:spLocks noChangeArrowheads="1"/>
          </p:cNvSpPr>
          <p:nvPr/>
        </p:nvSpPr>
        <p:spPr bwMode="auto">
          <a:xfrm>
            <a:off x="2717800" y="1439863"/>
            <a:ext cx="6292850"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t> from socket import *</a:t>
            </a:r>
          </a:p>
          <a:p>
            <a:r>
              <a:rPr lang="en-US" altLang="en-US" dirty="0" err="1"/>
              <a:t>serverPort</a:t>
            </a:r>
            <a:r>
              <a:rPr lang="en-US" altLang="en-US" dirty="0"/>
              <a:t> = 12000</a:t>
            </a:r>
          </a:p>
          <a:p>
            <a:r>
              <a:rPr lang="en-US" altLang="en-US" dirty="0" err="1"/>
              <a:t>serverSocket</a:t>
            </a:r>
            <a:r>
              <a:rPr lang="en-US" altLang="en-US" dirty="0"/>
              <a:t> = socket(</a:t>
            </a:r>
            <a:r>
              <a:rPr lang="en-US" altLang="en-US" dirty="0" err="1"/>
              <a:t>AF_INET</a:t>
            </a:r>
            <a:r>
              <a:rPr lang="en-US" altLang="en-US" dirty="0"/>
              <a:t>, </a:t>
            </a:r>
            <a:r>
              <a:rPr lang="en-US" altLang="en-US" dirty="0" err="1"/>
              <a:t>SOCK_STREAM</a:t>
            </a:r>
            <a:r>
              <a:rPr lang="en-US" altLang="en-US" dirty="0"/>
              <a:t>)</a:t>
            </a:r>
          </a:p>
          <a:p>
            <a:r>
              <a:rPr lang="en-US" altLang="en-US" dirty="0" err="1"/>
              <a:t>serverSocket.bind</a:t>
            </a:r>
            <a:r>
              <a:rPr lang="en-US" altLang="en-US" dirty="0"/>
              <a:t>(('', </a:t>
            </a:r>
            <a:r>
              <a:rPr lang="en-US" altLang="en-US" dirty="0" err="1"/>
              <a:t>serverPort</a:t>
            </a:r>
            <a:r>
              <a:rPr lang="en-US" altLang="en-US" dirty="0"/>
              <a:t>))</a:t>
            </a:r>
          </a:p>
          <a:p>
            <a:r>
              <a:rPr lang="en-US" altLang="en-US" dirty="0" err="1"/>
              <a:t>serverSocket.listen</a:t>
            </a:r>
            <a:r>
              <a:rPr lang="en-US" altLang="en-US" dirty="0"/>
              <a:t>(1)</a:t>
            </a:r>
          </a:p>
          <a:p>
            <a:r>
              <a:rPr lang="en-US" altLang="en-US" dirty="0"/>
              <a:t>print("The server is ready to receive")</a:t>
            </a:r>
          </a:p>
          <a:p>
            <a:r>
              <a:rPr lang="en-US" altLang="en-US" dirty="0"/>
              <a:t>while True:</a:t>
            </a:r>
          </a:p>
          <a:p>
            <a:r>
              <a:rPr lang="en-US" altLang="en-US" dirty="0"/>
              <a:t>     </a:t>
            </a:r>
            <a:r>
              <a:rPr lang="en-US" altLang="en-US" dirty="0" err="1"/>
              <a:t>connectionSocket</a:t>
            </a:r>
            <a:r>
              <a:rPr lang="en-US" altLang="en-US" dirty="0"/>
              <a:t>, </a:t>
            </a:r>
            <a:r>
              <a:rPr lang="en-US" altLang="en-US" dirty="0" err="1"/>
              <a:t>addr</a:t>
            </a:r>
            <a:r>
              <a:rPr lang="en-US" altLang="en-US" dirty="0"/>
              <a:t> = </a:t>
            </a:r>
            <a:r>
              <a:rPr lang="en-US" altLang="en-US" dirty="0" err="1"/>
              <a:t>serverSocket.accept</a:t>
            </a:r>
            <a:r>
              <a:rPr lang="en-US" altLang="en-US" dirty="0"/>
              <a:t>()</a:t>
            </a:r>
          </a:p>
          <a:p>
            <a:r>
              <a:rPr lang="en-US" altLang="en-US" dirty="0"/>
              <a:t>     </a:t>
            </a:r>
          </a:p>
          <a:p>
            <a:r>
              <a:rPr lang="en-US" altLang="en-US" dirty="0"/>
              <a:t>     sentence = </a:t>
            </a:r>
            <a:r>
              <a:rPr lang="en-US" altLang="en-US" dirty="0" err="1"/>
              <a:t>connectionSocket.recv</a:t>
            </a:r>
            <a:r>
              <a:rPr lang="en-US" altLang="en-US" dirty="0"/>
              <a:t>(1024).decode()</a:t>
            </a:r>
          </a:p>
          <a:p>
            <a:r>
              <a:rPr lang="en-US" altLang="en-US" dirty="0"/>
              <a:t>     </a:t>
            </a:r>
            <a:r>
              <a:rPr lang="en-US" altLang="en-US" dirty="0" err="1"/>
              <a:t>capitalizedSentence</a:t>
            </a:r>
            <a:r>
              <a:rPr lang="en-US" altLang="en-US" dirty="0"/>
              <a:t> = </a:t>
            </a:r>
            <a:r>
              <a:rPr lang="en-US" altLang="en-US" dirty="0" err="1"/>
              <a:t>sentence.upper</a:t>
            </a:r>
            <a:r>
              <a:rPr lang="en-US" altLang="en-US" dirty="0"/>
              <a:t>()</a:t>
            </a:r>
          </a:p>
          <a:p>
            <a:r>
              <a:rPr lang="en-US" altLang="en-US" dirty="0"/>
              <a:t>     </a:t>
            </a:r>
            <a:r>
              <a:rPr lang="en-US" altLang="en-US" dirty="0" err="1"/>
              <a:t>connectionSocket.sendall</a:t>
            </a:r>
            <a:r>
              <a:rPr lang="en-US" altLang="en-US" dirty="0"/>
              <a:t>(</a:t>
            </a:r>
            <a:r>
              <a:rPr lang="en-US" altLang="en-US" dirty="0" err="1"/>
              <a:t>capitalizedSentence</a:t>
            </a:r>
            <a:r>
              <a:rPr lang="en-US" altLang="en-US" dirty="0"/>
              <a:t>.</a:t>
            </a:r>
          </a:p>
          <a:p>
            <a:r>
              <a:rPr lang="en-US" altLang="en-US" dirty="0"/>
              <a:t>                                                            encode())</a:t>
            </a:r>
          </a:p>
          <a:p>
            <a:r>
              <a:rPr lang="en-US" altLang="en-US" dirty="0"/>
              <a:t>     </a:t>
            </a:r>
            <a:r>
              <a:rPr lang="en-US" altLang="en-US" dirty="0" err="1"/>
              <a:t>connectionSocket.close</a:t>
            </a:r>
            <a:r>
              <a:rPr lang="en-US" altLang="en-US" dirty="0"/>
              <a:t>()</a:t>
            </a:r>
            <a:endParaRPr lang="en-US" altLang="en-US" sz="1800" dirty="0"/>
          </a:p>
        </p:txBody>
      </p:sp>
      <p:sp>
        <p:nvSpPr>
          <p:cNvPr id="231429" name="TextBox 2"/>
          <p:cNvSpPr txBox="1">
            <a:spLocks noChangeArrowheads="1"/>
          </p:cNvSpPr>
          <p:nvPr/>
        </p:nvSpPr>
        <p:spPr bwMode="auto">
          <a:xfrm>
            <a:off x="2717800" y="957263"/>
            <a:ext cx="29961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dirty="0">
                <a:solidFill>
                  <a:srgbClr val="CC0000"/>
                </a:solidFill>
              </a:rPr>
              <a:t>Python3 TCP Server</a:t>
            </a:r>
          </a:p>
        </p:txBody>
      </p:sp>
      <p:grpSp>
        <p:nvGrpSpPr>
          <p:cNvPr id="2" name="Group 13"/>
          <p:cNvGrpSpPr>
            <a:grpSpLocks/>
          </p:cNvGrpSpPr>
          <p:nvPr/>
        </p:nvGrpSpPr>
        <p:grpSpPr bwMode="auto">
          <a:xfrm>
            <a:off x="152400" y="1962150"/>
            <a:ext cx="2559050" cy="566738"/>
            <a:chOff x="151614" y="2173972"/>
            <a:chExt cx="2559082" cy="566309"/>
          </a:xfrm>
        </p:grpSpPr>
        <p:sp>
          <p:nvSpPr>
            <p:cNvPr id="231447" name="TextBox 31"/>
            <p:cNvSpPr txBox="1">
              <a:spLocks noChangeArrowheads="1"/>
            </p:cNvSpPr>
            <p:nvPr/>
          </p:nvSpPr>
          <p:spPr bwMode="auto">
            <a:xfrm>
              <a:off x="151614" y="2173972"/>
              <a:ext cx="2559082" cy="566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create TCP welcoming</a:t>
              </a:r>
            </a:p>
            <a:p>
              <a:r>
                <a:rPr lang="en-US" altLang="en-US" sz="1400">
                  <a:solidFill>
                    <a:srgbClr val="000099"/>
                  </a:solidFill>
                </a:rPr>
                <a:t>socket</a:t>
              </a:r>
            </a:p>
          </p:txBody>
        </p:sp>
        <p:cxnSp>
          <p:nvCxnSpPr>
            <p:cNvPr id="231448" name="Straight Connector 32"/>
            <p:cNvCxnSpPr>
              <a:cxnSpLocks noChangeShapeType="1"/>
            </p:cNvCxnSpPr>
            <p:nvPr/>
          </p:nvCxnSpPr>
          <p:spPr bwMode="auto">
            <a:xfrm>
              <a:off x="1695045" y="2596011"/>
              <a:ext cx="930227" cy="1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14"/>
          <p:cNvGrpSpPr>
            <a:grpSpLocks/>
          </p:cNvGrpSpPr>
          <p:nvPr/>
        </p:nvGrpSpPr>
        <p:grpSpPr bwMode="auto">
          <a:xfrm>
            <a:off x="131763" y="2825750"/>
            <a:ext cx="2540000" cy="523875"/>
            <a:chOff x="169076" y="2884812"/>
            <a:chExt cx="2541127" cy="523220"/>
          </a:xfrm>
        </p:grpSpPr>
        <p:sp>
          <p:nvSpPr>
            <p:cNvPr id="231445" name="TextBox 26"/>
            <p:cNvSpPr txBox="1">
              <a:spLocks noChangeArrowheads="1"/>
            </p:cNvSpPr>
            <p:nvPr/>
          </p:nvSpPr>
          <p:spPr bwMode="auto">
            <a:xfrm>
              <a:off x="169076" y="2884812"/>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server begins listening for  incoming TCP requests</a:t>
              </a:r>
            </a:p>
          </p:txBody>
        </p:sp>
        <p:cxnSp>
          <p:nvCxnSpPr>
            <p:cNvPr id="231446" name="Straight Connector 30"/>
            <p:cNvCxnSpPr>
              <a:cxnSpLocks noChangeShapeType="1"/>
            </p:cNvCxnSpPr>
            <p:nvPr/>
          </p:nvCxnSpPr>
          <p:spPr bwMode="auto">
            <a:xfrm>
              <a:off x="1982674" y="3169104"/>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15"/>
          <p:cNvGrpSpPr>
            <a:grpSpLocks/>
          </p:cNvGrpSpPr>
          <p:nvPr/>
        </p:nvGrpSpPr>
        <p:grpSpPr bwMode="auto">
          <a:xfrm>
            <a:off x="528638" y="3605213"/>
            <a:ext cx="2155825" cy="298450"/>
            <a:chOff x="553383" y="3714241"/>
            <a:chExt cx="2157273" cy="299227"/>
          </a:xfrm>
        </p:grpSpPr>
        <p:sp>
          <p:nvSpPr>
            <p:cNvPr id="231443" name="TextBox 34"/>
            <p:cNvSpPr txBox="1">
              <a:spLocks noChangeArrowheads="1"/>
            </p:cNvSpPr>
            <p:nvPr/>
          </p:nvSpPr>
          <p:spPr bwMode="auto">
            <a:xfrm>
              <a:off x="553383" y="3714241"/>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a:solidFill>
                    <a:srgbClr val="000099"/>
                  </a:solidFill>
                </a:rPr>
                <a:t>loop forever</a:t>
              </a:r>
            </a:p>
          </p:txBody>
        </p:sp>
        <p:cxnSp>
          <p:nvCxnSpPr>
            <p:cNvPr id="231444" name="Straight Connector 35"/>
            <p:cNvCxnSpPr>
              <a:cxnSpLocks noChangeShapeType="1"/>
            </p:cNvCxnSpPr>
            <p:nvPr/>
          </p:nvCxnSpPr>
          <p:spPr bwMode="auto">
            <a:xfrm flipV="1">
              <a:off x="1266031" y="3964781"/>
              <a:ext cx="1444625" cy="39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17"/>
          <p:cNvGrpSpPr>
            <a:grpSpLocks/>
          </p:cNvGrpSpPr>
          <p:nvPr/>
        </p:nvGrpSpPr>
        <p:grpSpPr bwMode="auto">
          <a:xfrm>
            <a:off x="198438" y="3965575"/>
            <a:ext cx="2813050" cy="752475"/>
            <a:chOff x="380319" y="3965998"/>
            <a:chExt cx="2392469" cy="752685"/>
          </a:xfrm>
        </p:grpSpPr>
        <p:sp>
          <p:nvSpPr>
            <p:cNvPr id="231441" name="TextBox 36"/>
            <p:cNvSpPr txBox="1">
              <a:spLocks noChangeArrowheads="1"/>
            </p:cNvSpPr>
            <p:nvPr/>
          </p:nvSpPr>
          <p:spPr bwMode="auto">
            <a:xfrm>
              <a:off x="380319" y="3965998"/>
              <a:ext cx="2184910" cy="752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a:solidFill>
                    <a:srgbClr val="000099"/>
                  </a:solidFill>
                </a:rPr>
                <a:t>server waits on accept()</a:t>
              </a:r>
            </a:p>
            <a:p>
              <a:pPr>
                <a:lnSpc>
                  <a:spcPts val="1600"/>
                </a:lnSpc>
              </a:pPr>
              <a:r>
                <a:rPr lang="en-US" altLang="en-US" sz="1400">
                  <a:solidFill>
                    <a:srgbClr val="000099"/>
                  </a:solidFill>
                </a:rPr>
                <a:t>for incoming requests, new socket created on return</a:t>
              </a:r>
            </a:p>
          </p:txBody>
        </p:sp>
        <p:cxnSp>
          <p:nvCxnSpPr>
            <p:cNvPr id="231442" name="Straight Connector 39"/>
            <p:cNvCxnSpPr>
              <a:cxnSpLocks noChangeShapeType="1"/>
            </p:cNvCxnSpPr>
            <p:nvPr/>
          </p:nvCxnSpPr>
          <p:spPr bwMode="auto">
            <a:xfrm flipV="1">
              <a:off x="2231565" y="4229808"/>
              <a:ext cx="541223" cy="586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18"/>
          <p:cNvGrpSpPr>
            <a:grpSpLocks/>
          </p:cNvGrpSpPr>
          <p:nvPr/>
        </p:nvGrpSpPr>
        <p:grpSpPr bwMode="auto">
          <a:xfrm>
            <a:off x="258763" y="4938713"/>
            <a:ext cx="2860675" cy="523875"/>
            <a:chOff x="316741" y="4661874"/>
            <a:chExt cx="2859521" cy="524153"/>
          </a:xfrm>
        </p:grpSpPr>
        <p:sp>
          <p:nvSpPr>
            <p:cNvPr id="231439" name="TextBox 61"/>
            <p:cNvSpPr txBox="1">
              <a:spLocks noChangeArrowheads="1"/>
            </p:cNvSpPr>
            <p:nvPr/>
          </p:nvSpPr>
          <p:spPr bwMode="auto">
            <a:xfrm>
              <a:off x="316741" y="4661874"/>
              <a:ext cx="2349500" cy="524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read bytes from socket (but not address as in UDP)</a:t>
              </a:r>
            </a:p>
          </p:txBody>
        </p:sp>
        <p:cxnSp>
          <p:nvCxnSpPr>
            <p:cNvPr id="231440" name="Straight Connector 62"/>
            <p:cNvCxnSpPr>
              <a:cxnSpLocks noChangeShapeType="1"/>
            </p:cNvCxnSpPr>
            <p:nvPr/>
          </p:nvCxnSpPr>
          <p:spPr bwMode="auto">
            <a:xfrm>
              <a:off x="1875609" y="4682209"/>
              <a:ext cx="1300653" cy="49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7" name="Group 28"/>
          <p:cNvGrpSpPr>
            <a:grpSpLocks/>
          </p:cNvGrpSpPr>
          <p:nvPr/>
        </p:nvGrpSpPr>
        <p:grpSpPr bwMode="auto">
          <a:xfrm>
            <a:off x="127000" y="5548313"/>
            <a:ext cx="2878138" cy="738187"/>
            <a:chOff x="162014" y="4686636"/>
            <a:chExt cx="2878315" cy="738664"/>
          </a:xfrm>
        </p:grpSpPr>
        <p:sp>
          <p:nvSpPr>
            <p:cNvPr id="231437" name="TextBox 29"/>
            <p:cNvSpPr txBox="1">
              <a:spLocks noChangeArrowheads="1"/>
            </p:cNvSpPr>
            <p:nvPr/>
          </p:nvSpPr>
          <p:spPr bwMode="auto">
            <a:xfrm>
              <a:off x="162014" y="4686636"/>
              <a:ext cx="2349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dirty="0">
                  <a:solidFill>
                    <a:srgbClr val="000099"/>
                  </a:solidFill>
                </a:rPr>
                <a:t>close connection to this client (but </a:t>
              </a:r>
              <a:r>
                <a:rPr lang="en-US" altLang="en-US" sz="1400" i="1" dirty="0">
                  <a:solidFill>
                    <a:srgbClr val="000099"/>
                  </a:solidFill>
                </a:rPr>
                <a:t>not</a:t>
              </a:r>
              <a:r>
                <a:rPr lang="en-US" altLang="en-US" sz="1400" dirty="0">
                  <a:solidFill>
                    <a:srgbClr val="000099"/>
                  </a:solidFill>
                </a:rPr>
                <a:t> the welcoming socket)</a:t>
              </a:r>
            </a:p>
          </p:txBody>
        </p:sp>
        <p:cxnSp>
          <p:nvCxnSpPr>
            <p:cNvPr id="231438" name="Straight Connector 33"/>
            <p:cNvCxnSpPr>
              <a:cxnSpLocks noChangeShapeType="1"/>
            </p:cNvCxnSpPr>
            <p:nvPr/>
          </p:nvCxnSpPr>
          <p:spPr bwMode="auto">
            <a:xfrm>
              <a:off x="2079689" y="5055967"/>
              <a:ext cx="960640" cy="369333"/>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pic>
        <p:nvPicPr>
          <p:cNvPr id="231436"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350" y="769938"/>
            <a:ext cx="4570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xit" presetSubtype="0" fill="hold" nodeType="clickEffect">
                                  <p:stCondLst>
                                    <p:cond delay="0"/>
                                  </p:stCondLst>
                                  <p:childTnLst>
                                    <p:animEffect transition="out" filter="dissolve">
                                      <p:cBhvr>
                                        <p:cTn id="43" dur="500"/>
                                        <p:tgtEl>
                                          <p:spTgt spid="6"/>
                                        </p:tgtEl>
                                      </p:cBhvr>
                                    </p:animEffect>
                                    <p:set>
                                      <p:cBhvr>
                                        <p:cTn id="44" dur="1" fill="hold">
                                          <p:stCondLst>
                                            <p:cond delay="499"/>
                                          </p:stCondLst>
                                        </p:cTn>
                                        <p:tgtEl>
                                          <p:spTgt spid="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dissolve">
                                      <p:cBhvr>
                                        <p:cTn id="4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2"/>
          <p:cNvSpPr>
            <a:spLocks noGrp="1" noChangeArrowheads="1"/>
          </p:cNvSpPr>
          <p:nvPr>
            <p:ph type="title"/>
          </p:nvPr>
        </p:nvSpPr>
        <p:spPr>
          <a:xfrm>
            <a:off x="506413" y="195263"/>
            <a:ext cx="5746750" cy="819150"/>
          </a:xfrm>
        </p:spPr>
        <p:txBody>
          <a:bodyPr/>
          <a:lstStyle/>
          <a:p>
            <a:r>
              <a:rPr lang="en-US" altLang="en-US">
                <a:ea typeface="ＭＳ Ｐゴシック" charset="-128"/>
              </a:rPr>
              <a:t>Chapter 2: summary</a:t>
            </a:r>
          </a:p>
        </p:txBody>
      </p:sp>
      <p:sp>
        <p:nvSpPr>
          <p:cNvPr id="245765" name="Rectangle 3"/>
          <p:cNvSpPr>
            <a:spLocks noGrp="1" noChangeArrowheads="1"/>
          </p:cNvSpPr>
          <p:nvPr>
            <p:ph sz="half" idx="1"/>
          </p:nvPr>
        </p:nvSpPr>
        <p:spPr>
          <a:xfrm>
            <a:off x="514350" y="1854200"/>
            <a:ext cx="4313238" cy="3676650"/>
          </a:xfrm>
        </p:spPr>
        <p:txBody>
          <a:bodyPr/>
          <a:lstStyle/>
          <a:p>
            <a:pPr marL="287338" indent="-287338">
              <a:buFont typeface="Wingdings" charset="2"/>
              <a:buChar char="§"/>
              <a:defRPr/>
            </a:pPr>
            <a:r>
              <a:rPr lang="en-US" sz="2400" dirty="0">
                <a:latin typeface="Gill Sans MT" charset="0"/>
              </a:rPr>
              <a:t>application architectures</a:t>
            </a:r>
          </a:p>
          <a:p>
            <a:pPr marL="681038" lvl="1" indent="-223838">
              <a:buFont typeface="Arial"/>
              <a:buChar char="•"/>
              <a:defRPr/>
            </a:pPr>
            <a:r>
              <a:rPr lang="en-US" dirty="0">
                <a:latin typeface="Gill Sans MT" charset="0"/>
              </a:rPr>
              <a:t>client-server</a:t>
            </a:r>
          </a:p>
          <a:p>
            <a:pPr marL="681038" lvl="1" indent="-223838">
              <a:buFont typeface="Arial"/>
              <a:buChar char="•"/>
              <a:defRPr/>
            </a:pPr>
            <a:r>
              <a:rPr lang="en-US" dirty="0">
                <a:latin typeface="Gill Sans MT" charset="0"/>
              </a:rPr>
              <a:t>P2P</a:t>
            </a:r>
          </a:p>
          <a:p>
            <a:pPr marL="287338" indent="-287338">
              <a:buFont typeface="Wingdings" charset="2"/>
              <a:buChar char="§"/>
              <a:defRPr/>
            </a:pPr>
            <a:r>
              <a:rPr lang="en-US" sz="2400" dirty="0">
                <a:latin typeface="Gill Sans MT" charset="0"/>
              </a:rPr>
              <a:t>application service requirements:</a:t>
            </a:r>
          </a:p>
          <a:p>
            <a:pPr marL="682625" lvl="1" indent="-228600">
              <a:buFont typeface="Arial"/>
              <a:buChar char="•"/>
              <a:defRPr/>
            </a:pPr>
            <a:r>
              <a:rPr lang="en-US" dirty="0">
                <a:latin typeface="Gill Sans MT" charset="0"/>
              </a:rPr>
              <a:t>reliability, bandwidth, delay</a:t>
            </a:r>
          </a:p>
          <a:p>
            <a:pPr marL="287338" indent="-287338">
              <a:buFont typeface="Wingdings" charset="2"/>
              <a:buChar char="§"/>
              <a:defRPr/>
            </a:pPr>
            <a:r>
              <a:rPr lang="en-US" sz="2400" dirty="0">
                <a:latin typeface="Gill Sans MT" charset="0"/>
              </a:rPr>
              <a:t>Internet transport service model</a:t>
            </a:r>
          </a:p>
          <a:p>
            <a:pPr marL="681038" lvl="1" indent="-223838">
              <a:buFont typeface="Arial"/>
              <a:buChar char="•"/>
              <a:defRPr/>
            </a:pPr>
            <a:r>
              <a:rPr lang="en-US" dirty="0">
                <a:latin typeface="Gill Sans MT" charset="0"/>
              </a:rPr>
              <a:t>connection-oriented, reliable: TCP</a:t>
            </a:r>
          </a:p>
          <a:p>
            <a:pPr marL="681038" lvl="1" indent="-223838">
              <a:buFont typeface="Arial"/>
              <a:buChar char="•"/>
              <a:defRPr/>
            </a:pPr>
            <a:r>
              <a:rPr lang="en-US" dirty="0">
                <a:latin typeface="Gill Sans MT" charset="0"/>
              </a:rPr>
              <a:t>unreliable, datagrams: UDP</a:t>
            </a:r>
          </a:p>
        </p:txBody>
      </p:sp>
      <p:sp>
        <p:nvSpPr>
          <p:cNvPr id="232451" name="Rectangle 4"/>
          <p:cNvSpPr>
            <a:spLocks noGrp="1" noChangeArrowheads="1"/>
          </p:cNvSpPr>
          <p:nvPr>
            <p:ph sz="half" idx="2"/>
          </p:nvPr>
        </p:nvSpPr>
        <p:spPr>
          <a:xfrm>
            <a:off x="531813" y="1201738"/>
            <a:ext cx="7581900" cy="676275"/>
          </a:xfrm>
        </p:spPr>
        <p:txBody>
          <a:bodyPr/>
          <a:lstStyle/>
          <a:p>
            <a:pPr>
              <a:buFont typeface="Wingdings" pitchFamily="2" charset="2"/>
              <a:buNone/>
            </a:pPr>
            <a:r>
              <a:rPr lang="en-US" altLang="en-US" i="1" dirty="0">
                <a:solidFill>
                  <a:srgbClr val="CC0000"/>
                </a:solidFill>
                <a:ea typeface="ＭＳ Ｐゴシック" charset="-128"/>
              </a:rPr>
              <a:t>our study of network apps is now complete!</a:t>
            </a:r>
          </a:p>
        </p:txBody>
      </p:sp>
      <p:sp>
        <p:nvSpPr>
          <p:cNvPr id="232452"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32453"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8AB057C9-E194-4B12-BFDE-883F075344E7}" type="slidenum">
              <a:rPr lang="en-US" altLang="en-US" sz="1200">
                <a:solidFill>
                  <a:srgbClr val="000000"/>
                </a:solidFill>
                <a:latin typeface="Tahoma" pitchFamily="34" charset="0"/>
              </a:rPr>
              <a:pPr/>
              <a:t>105</a:t>
            </a:fld>
            <a:endParaRPr lang="en-US" altLang="en-US" sz="1200">
              <a:solidFill>
                <a:srgbClr val="000000"/>
              </a:solidFill>
              <a:latin typeface="Tahoma" pitchFamily="34" charset="0"/>
            </a:endParaRPr>
          </a:p>
        </p:txBody>
      </p:sp>
      <p:pic>
        <p:nvPicPr>
          <p:cNvPr id="232454"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088" y="833438"/>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7" name="Rectangle 5"/>
          <p:cNvSpPr>
            <a:spLocks noChangeArrowheads="1"/>
          </p:cNvSpPr>
          <p:nvPr/>
        </p:nvSpPr>
        <p:spPr bwMode="auto">
          <a:xfrm>
            <a:off x="4967288" y="1809750"/>
            <a:ext cx="3962400" cy="367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87338" indent="-287338">
              <a:buClr>
                <a:srgbClr val="000099"/>
              </a:buClr>
              <a:buSzPct val="100000"/>
              <a:buFont typeface="Wingdings" charset="2"/>
              <a:buChar char="§"/>
              <a:defRPr/>
            </a:pPr>
            <a:r>
              <a:rPr lang="en-US" sz="2400" dirty="0">
                <a:solidFill>
                  <a:srgbClr val="000000"/>
                </a:solidFill>
                <a:latin typeface="Gill Sans MT" charset="0"/>
                <a:ea typeface="ＭＳ Ｐゴシック" charset="0"/>
                <a:cs typeface="ＭＳ Ｐゴシック" charset="0"/>
              </a:rPr>
              <a:t>specific protocols:</a:t>
            </a:r>
          </a:p>
          <a:p>
            <a:pPr marL="681038" lvl="1" indent="-223838">
              <a:buClr>
                <a:srgbClr val="000099"/>
              </a:buClr>
              <a:buSzTx/>
              <a:buFont typeface="Arial"/>
              <a:buChar char="•"/>
              <a:defRPr/>
            </a:pPr>
            <a:r>
              <a:rPr lang="en-US" sz="2400" dirty="0">
                <a:solidFill>
                  <a:srgbClr val="000000"/>
                </a:solidFill>
                <a:latin typeface="Gill Sans MT" charset="0"/>
                <a:ea typeface="ＭＳ Ｐゴシック" charset="0"/>
                <a:cs typeface="ＭＳ Ｐゴシック" charset="0"/>
              </a:rPr>
              <a:t>HTTP</a:t>
            </a:r>
          </a:p>
          <a:p>
            <a:pPr marL="681038" lvl="1" indent="-223838">
              <a:buClr>
                <a:srgbClr val="000099"/>
              </a:buClr>
              <a:buSzTx/>
              <a:buFont typeface="Arial"/>
              <a:buChar char="•"/>
              <a:defRPr/>
            </a:pPr>
            <a:r>
              <a:rPr lang="en-US" sz="2400" dirty="0">
                <a:solidFill>
                  <a:srgbClr val="000000"/>
                </a:solidFill>
                <a:latin typeface="Gill Sans MT" charset="0"/>
                <a:ea typeface="ＭＳ Ｐゴシック" charset="0"/>
                <a:cs typeface="ＭＳ Ｐゴシック" charset="0"/>
              </a:rPr>
              <a:t>SMTP, POP, IMAP</a:t>
            </a:r>
          </a:p>
          <a:p>
            <a:pPr marL="681038" lvl="1" indent="-223838">
              <a:buClr>
                <a:srgbClr val="000099"/>
              </a:buClr>
              <a:buSzTx/>
              <a:buFont typeface="Arial"/>
              <a:buChar char="•"/>
              <a:defRPr/>
            </a:pPr>
            <a:r>
              <a:rPr lang="en-US" sz="2400" dirty="0">
                <a:solidFill>
                  <a:srgbClr val="000000"/>
                </a:solidFill>
                <a:latin typeface="Gill Sans MT" charset="0"/>
                <a:ea typeface="ＭＳ Ｐゴシック" charset="0"/>
                <a:cs typeface="ＭＳ Ｐゴシック" charset="0"/>
              </a:rPr>
              <a:t>DNS</a:t>
            </a:r>
          </a:p>
          <a:p>
            <a:pPr marL="681038" lvl="1" indent="-223838">
              <a:buClr>
                <a:srgbClr val="000099"/>
              </a:buClr>
              <a:buSzTx/>
              <a:buFont typeface="Arial"/>
              <a:buChar char="•"/>
              <a:defRPr/>
            </a:pPr>
            <a:r>
              <a:rPr lang="en-US" sz="2400" dirty="0">
                <a:solidFill>
                  <a:srgbClr val="000000"/>
                </a:solidFill>
                <a:latin typeface="Gill Sans MT" charset="0"/>
                <a:ea typeface="ＭＳ Ｐゴシック" charset="0"/>
                <a:cs typeface="ＭＳ Ｐゴシック" charset="0"/>
              </a:rPr>
              <a:t>P2P: BitTorrent</a:t>
            </a:r>
          </a:p>
          <a:p>
            <a:pPr marL="287338" indent="-287338">
              <a:buClr>
                <a:srgbClr val="000099"/>
              </a:buClr>
              <a:buSzPct val="100000"/>
              <a:buFont typeface="Wingdings" charset="2"/>
              <a:buChar char="§"/>
              <a:defRPr/>
            </a:pPr>
            <a:r>
              <a:rPr lang="en-US" sz="2400" dirty="0">
                <a:solidFill>
                  <a:srgbClr val="000000"/>
                </a:solidFill>
                <a:latin typeface="Gill Sans MT" charset="0"/>
                <a:ea typeface="ＭＳ Ｐゴシック" charset="0"/>
                <a:cs typeface="ＭＳ Ｐゴシック" charset="0"/>
              </a:rPr>
              <a:t>video streaming, CDNs</a:t>
            </a:r>
          </a:p>
          <a:p>
            <a:pPr marL="287338" indent="-287338">
              <a:buClr>
                <a:srgbClr val="000099"/>
              </a:buClr>
              <a:buSzPct val="100000"/>
              <a:buFont typeface="Wingdings" charset="2"/>
              <a:buChar char="§"/>
              <a:defRPr/>
            </a:pPr>
            <a:r>
              <a:rPr lang="en-US" sz="2400" dirty="0">
                <a:solidFill>
                  <a:srgbClr val="000000"/>
                </a:solidFill>
                <a:latin typeface="Gill Sans MT" charset="0"/>
                <a:ea typeface="ＭＳ Ｐゴシック" charset="0"/>
                <a:cs typeface="ＭＳ Ｐゴシック" charset="0"/>
              </a:rPr>
              <a:t>socket programming: </a:t>
            </a:r>
          </a:p>
          <a:p>
            <a:pPr>
              <a:buClr>
                <a:srgbClr val="000099"/>
              </a:buClr>
              <a:buSzPct val="100000"/>
              <a:buFont typeface="ZapfDingbats" charset="0"/>
              <a:buNone/>
              <a:defRPr/>
            </a:pPr>
            <a:r>
              <a:rPr lang="en-US" sz="2400" dirty="0">
                <a:solidFill>
                  <a:srgbClr val="000000"/>
                </a:solidFill>
                <a:latin typeface="Gill Sans MT" charset="0"/>
                <a:ea typeface="ＭＳ Ｐゴシック" charset="0"/>
                <a:cs typeface="ＭＳ Ｐゴシック" charset="0"/>
              </a:rPr>
              <a:t>    TCP, UDP sockets</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3"/>
          <p:cNvSpPr>
            <a:spLocks noGrp="1" noChangeArrowheads="1"/>
          </p:cNvSpPr>
          <p:nvPr>
            <p:ph sz="half" idx="1"/>
          </p:nvPr>
        </p:nvSpPr>
        <p:spPr>
          <a:xfrm>
            <a:off x="533400" y="1992313"/>
            <a:ext cx="3810000" cy="3657600"/>
          </a:xfrm>
        </p:spPr>
        <p:txBody>
          <a:bodyPr/>
          <a:lstStyle/>
          <a:p>
            <a:pPr marL="287338" indent="-287338"/>
            <a:r>
              <a:rPr lang="en-US" altLang="en-US" sz="2400">
                <a:ea typeface="ＭＳ Ｐゴシック" charset="-128"/>
              </a:rPr>
              <a:t>typical request/reply message exchange:</a:t>
            </a:r>
          </a:p>
          <a:p>
            <a:pPr marL="681038" lvl="1" indent="-223838"/>
            <a:r>
              <a:rPr lang="en-US" altLang="en-US">
                <a:ea typeface="ＭＳ Ｐゴシック" charset="-128"/>
              </a:rPr>
              <a:t>client requests info or service</a:t>
            </a:r>
          </a:p>
          <a:p>
            <a:pPr marL="681038" lvl="1" indent="-223838"/>
            <a:r>
              <a:rPr lang="en-US" altLang="en-US">
                <a:ea typeface="ＭＳ Ｐゴシック" charset="-128"/>
              </a:rPr>
              <a:t>server responds with data, status code</a:t>
            </a:r>
          </a:p>
          <a:p>
            <a:pPr marL="287338" indent="-287338"/>
            <a:r>
              <a:rPr lang="en-US" altLang="en-US" sz="2400">
                <a:ea typeface="ＭＳ Ｐゴシック" charset="-128"/>
              </a:rPr>
              <a:t>message formats:</a:t>
            </a:r>
          </a:p>
          <a:p>
            <a:pPr marL="681038" lvl="1" indent="-223838"/>
            <a:r>
              <a:rPr lang="en-US" altLang="en-US" i="1">
                <a:solidFill>
                  <a:srgbClr val="000090"/>
                </a:solidFill>
                <a:ea typeface="ＭＳ Ｐゴシック" charset="-128"/>
              </a:rPr>
              <a:t>headers</a:t>
            </a:r>
            <a:r>
              <a:rPr lang="en-US" altLang="en-US">
                <a:ea typeface="ＭＳ Ｐゴシック" charset="-128"/>
              </a:rPr>
              <a:t>: fields giving info about data</a:t>
            </a:r>
          </a:p>
          <a:p>
            <a:pPr marL="681038" lvl="1" indent="-223838"/>
            <a:r>
              <a:rPr lang="en-US" altLang="en-US" i="1">
                <a:solidFill>
                  <a:srgbClr val="000090"/>
                </a:solidFill>
                <a:ea typeface="ＭＳ Ｐゴシック" charset="-128"/>
              </a:rPr>
              <a:t>data: </a:t>
            </a:r>
            <a:r>
              <a:rPr lang="en-US" altLang="en-US">
                <a:ea typeface="ＭＳ Ｐゴシック" charset="-128"/>
              </a:rPr>
              <a:t>info(payload)  being communicated</a:t>
            </a:r>
          </a:p>
        </p:txBody>
      </p:sp>
      <p:sp>
        <p:nvSpPr>
          <p:cNvPr id="233474"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33475"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EC24DF7A-64CB-446D-85E0-EB6E2861E5F9}" type="slidenum">
              <a:rPr lang="en-US" altLang="en-US" sz="1200">
                <a:solidFill>
                  <a:srgbClr val="000000"/>
                </a:solidFill>
                <a:latin typeface="Tahoma" pitchFamily="34" charset="0"/>
              </a:rPr>
              <a:pPr/>
              <a:t>106</a:t>
            </a:fld>
            <a:endParaRPr lang="en-US" altLang="en-US" sz="1200">
              <a:solidFill>
                <a:srgbClr val="000000"/>
              </a:solidFill>
              <a:latin typeface="Tahoma" pitchFamily="34" charset="0"/>
            </a:endParaRPr>
          </a:p>
        </p:txBody>
      </p:sp>
      <p:sp>
        <p:nvSpPr>
          <p:cNvPr id="246788" name="Rectangle 5"/>
          <p:cNvSpPr>
            <a:spLocks noChangeArrowheads="1"/>
          </p:cNvSpPr>
          <p:nvPr/>
        </p:nvSpPr>
        <p:spPr bwMode="auto">
          <a:xfrm>
            <a:off x="4603750" y="1976438"/>
            <a:ext cx="4081463" cy="367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7013" indent="-227013">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r>
              <a:rPr lang="en-US" altLang="en-US" sz="2800" i="1" dirty="0">
                <a:solidFill>
                  <a:srgbClr val="CC0000"/>
                </a:solidFill>
                <a:latin typeface="Gill Sans MT" pitchFamily="34" charset="0"/>
              </a:rPr>
              <a:t>important themes:</a:t>
            </a:r>
            <a:r>
              <a:rPr lang="en-US" altLang="en-US" sz="2400" i="1" dirty="0">
                <a:solidFill>
                  <a:srgbClr val="FF3300"/>
                </a:solidFill>
                <a:latin typeface="Gill Sans MT" pitchFamily="34" charset="0"/>
              </a:rPr>
              <a:t> </a:t>
            </a:r>
          </a:p>
          <a:p>
            <a:pPr>
              <a:buClr>
                <a:srgbClr val="000099"/>
              </a:buClr>
              <a:buSzPct val="100000"/>
              <a:buFont typeface="Wingdings" pitchFamily="2" charset="2"/>
              <a:buChar char="§"/>
            </a:pPr>
            <a:r>
              <a:rPr lang="en-US" altLang="en-US" sz="2400" dirty="0">
                <a:solidFill>
                  <a:srgbClr val="000000"/>
                </a:solidFill>
                <a:latin typeface="Gill Sans MT" pitchFamily="34" charset="0"/>
              </a:rPr>
              <a:t>control vs. messages</a:t>
            </a:r>
          </a:p>
          <a:p>
            <a:pPr lvl="1">
              <a:buClr>
                <a:srgbClr val="000099"/>
              </a:buClr>
              <a:buSzPct val="100000"/>
              <a:buFont typeface="Arial" pitchFamily="34" charset="0"/>
              <a:buChar char="•"/>
            </a:pPr>
            <a:r>
              <a:rPr lang="en-US" altLang="en-US" sz="2400" dirty="0">
                <a:solidFill>
                  <a:srgbClr val="000000"/>
                </a:solidFill>
                <a:latin typeface="Gill Sans MT" pitchFamily="34" charset="0"/>
              </a:rPr>
              <a:t>in-band, out-of-band</a:t>
            </a:r>
          </a:p>
          <a:p>
            <a:pPr>
              <a:buClr>
                <a:srgbClr val="000099"/>
              </a:buClr>
              <a:buSzPct val="100000"/>
              <a:buFont typeface="Wingdings" pitchFamily="2" charset="2"/>
              <a:buChar char="§"/>
            </a:pPr>
            <a:r>
              <a:rPr lang="en-US" altLang="en-US" sz="2400" dirty="0">
                <a:solidFill>
                  <a:srgbClr val="000000"/>
                </a:solidFill>
                <a:latin typeface="Gill Sans MT" pitchFamily="34" charset="0"/>
              </a:rPr>
              <a:t>centralized vs. decentralized </a:t>
            </a:r>
          </a:p>
          <a:p>
            <a:pPr>
              <a:buClr>
                <a:srgbClr val="000099"/>
              </a:buClr>
              <a:buSzPct val="100000"/>
              <a:buFont typeface="Wingdings" pitchFamily="2" charset="2"/>
              <a:buChar char="§"/>
            </a:pPr>
            <a:r>
              <a:rPr lang="en-US" altLang="en-US" sz="2400" dirty="0">
                <a:solidFill>
                  <a:srgbClr val="000000"/>
                </a:solidFill>
                <a:latin typeface="Gill Sans MT" pitchFamily="34" charset="0"/>
              </a:rPr>
              <a:t>stateless vs. stateful</a:t>
            </a:r>
          </a:p>
          <a:p>
            <a:pPr>
              <a:buClr>
                <a:srgbClr val="000099"/>
              </a:buClr>
              <a:buSzPct val="100000"/>
              <a:buFont typeface="Wingdings" pitchFamily="2" charset="2"/>
              <a:buChar char="§"/>
            </a:pPr>
            <a:r>
              <a:rPr lang="en-US" altLang="en-US" sz="2400" dirty="0">
                <a:solidFill>
                  <a:srgbClr val="000000"/>
                </a:solidFill>
                <a:latin typeface="Gill Sans MT" pitchFamily="34" charset="0"/>
              </a:rPr>
              <a:t>reliable vs. unreliable message transfer </a:t>
            </a:r>
          </a:p>
          <a:p>
            <a:pPr>
              <a:buClr>
                <a:srgbClr val="000099"/>
              </a:buClr>
              <a:buSzPct val="100000"/>
              <a:buFont typeface="Wingdings" pitchFamily="2" charset="2"/>
              <a:buChar char="§"/>
            </a:pPr>
            <a:r>
              <a:rPr lang="en-US" altLang="ja-JP" sz="2400" dirty="0">
                <a:solidFill>
                  <a:srgbClr val="000000"/>
                </a:solidFill>
                <a:latin typeface="Gill Sans MT" pitchFamily="34" charset="0"/>
              </a:rPr>
              <a:t>“complexity at network edge”</a:t>
            </a:r>
            <a:endParaRPr lang="en-US" altLang="en-US" sz="2400" dirty="0">
              <a:solidFill>
                <a:srgbClr val="000000"/>
              </a:solidFill>
              <a:latin typeface="Gill Sans MT" pitchFamily="34" charset="0"/>
            </a:endParaRPr>
          </a:p>
        </p:txBody>
      </p:sp>
      <p:pic>
        <p:nvPicPr>
          <p:cNvPr id="233477"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088" y="833438"/>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8" name="Rectangle 2"/>
          <p:cNvSpPr>
            <a:spLocks noChangeArrowheads="1"/>
          </p:cNvSpPr>
          <p:nvPr/>
        </p:nvSpPr>
        <p:spPr bwMode="auto">
          <a:xfrm>
            <a:off x="506413" y="195263"/>
            <a:ext cx="574675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4400">
                <a:solidFill>
                  <a:srgbClr val="000099"/>
                </a:solidFill>
                <a:latin typeface="Gill Sans MT" pitchFamily="34" charset="0"/>
              </a:rPr>
              <a:t>Chapter 2:  summary</a:t>
            </a:r>
          </a:p>
        </p:txBody>
      </p:sp>
      <p:sp>
        <p:nvSpPr>
          <p:cNvPr id="233479" name="Rectangle 4"/>
          <p:cNvSpPr>
            <a:spLocks noChangeArrowheads="1"/>
          </p:cNvSpPr>
          <p:nvPr/>
        </p:nvSpPr>
        <p:spPr bwMode="auto">
          <a:xfrm>
            <a:off x="531813" y="1201738"/>
            <a:ext cx="758190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65000"/>
              <a:buFont typeface="Wingdings" pitchFamily="2" charset="2"/>
              <a:buNone/>
            </a:pPr>
            <a:r>
              <a:rPr lang="en-US" altLang="en-US" sz="2800" i="1">
                <a:solidFill>
                  <a:srgbClr val="CC0000"/>
                </a:solidFill>
                <a:latin typeface="Gill Sans MT" pitchFamily="34" charset="0"/>
              </a:rPr>
              <a:t>most importantly: learned about protocols! </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5222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A87CC56-653A-4091-A767-7C114D8F158B}" type="slidenum">
              <a:rPr lang="en-US" altLang="en-US" sz="1200">
                <a:latin typeface="Tahoma" pitchFamily="34" charset="0"/>
              </a:rPr>
              <a:pPr/>
              <a:t>11</a:t>
            </a:fld>
            <a:endParaRPr lang="en-US" altLang="en-US" sz="1200">
              <a:latin typeface="Tahoma" pitchFamily="34" charset="0"/>
            </a:endParaRPr>
          </a:p>
        </p:txBody>
      </p:sp>
      <p:pic>
        <p:nvPicPr>
          <p:cNvPr id="52227"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0988" y="871538"/>
            <a:ext cx="420528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Rectangle 2"/>
          <p:cNvSpPr>
            <a:spLocks noGrp="1" noChangeArrowheads="1"/>
          </p:cNvSpPr>
          <p:nvPr>
            <p:ph type="title"/>
          </p:nvPr>
        </p:nvSpPr>
        <p:spPr>
          <a:xfrm>
            <a:off x="273050" y="238125"/>
            <a:ext cx="7772400" cy="871538"/>
          </a:xfrm>
        </p:spPr>
        <p:txBody>
          <a:bodyPr/>
          <a:lstStyle/>
          <a:p>
            <a:r>
              <a:rPr lang="en-US" altLang="en-US" sz="3600">
                <a:ea typeface="ＭＳ Ｐゴシック" charset="-128"/>
              </a:rPr>
              <a:t>Addressing processes</a:t>
            </a:r>
            <a:endParaRPr lang="en-US" altLang="en-US">
              <a:ea typeface="ＭＳ Ｐゴシック" charset="-128"/>
            </a:endParaRPr>
          </a:p>
        </p:txBody>
      </p:sp>
      <p:sp>
        <p:nvSpPr>
          <p:cNvPr id="52229" name="Rectangle 3"/>
          <p:cNvSpPr>
            <a:spLocks noGrp="1" noChangeArrowheads="1"/>
          </p:cNvSpPr>
          <p:nvPr>
            <p:ph type="body" sz="half" idx="2"/>
          </p:nvPr>
        </p:nvSpPr>
        <p:spPr>
          <a:xfrm>
            <a:off x="498475" y="1365250"/>
            <a:ext cx="4021138" cy="4648200"/>
          </a:xfrm>
        </p:spPr>
        <p:txBody>
          <a:bodyPr/>
          <a:lstStyle/>
          <a:p>
            <a:r>
              <a:rPr lang="en-US" altLang="en-US" sz="2400" dirty="0">
                <a:ea typeface="ＭＳ Ｐゴシック" charset="-128"/>
              </a:rPr>
              <a:t>to receive messages, process must have </a:t>
            </a:r>
            <a:r>
              <a:rPr lang="en-US" altLang="en-US" sz="2400" i="1" dirty="0">
                <a:solidFill>
                  <a:srgbClr val="CC0000"/>
                </a:solidFill>
                <a:ea typeface="ＭＳ Ｐゴシック" charset="-128"/>
              </a:rPr>
              <a:t>identifier</a:t>
            </a:r>
          </a:p>
          <a:p>
            <a:r>
              <a:rPr lang="en-US" altLang="en-US" sz="2400" dirty="0">
                <a:ea typeface="ＭＳ Ｐゴシック" charset="-128"/>
              </a:rPr>
              <a:t>host device has unique 32-bit IP address</a:t>
            </a:r>
          </a:p>
          <a:p>
            <a:r>
              <a:rPr lang="en-US" altLang="en-US" sz="2400" i="1" u="sng" dirty="0">
                <a:solidFill>
                  <a:srgbClr val="CC0000"/>
                </a:solidFill>
                <a:ea typeface="ＭＳ Ｐゴシック" charset="-128"/>
              </a:rPr>
              <a:t>Q:</a:t>
            </a:r>
            <a:r>
              <a:rPr lang="en-US" altLang="en-US" sz="2400" dirty="0">
                <a:ea typeface="ＭＳ Ｐゴシック" charset="-128"/>
              </a:rPr>
              <a:t> does IP address of host on which process runs suffice for identifying the process?</a:t>
            </a:r>
          </a:p>
        </p:txBody>
      </p:sp>
      <p:sp>
        <p:nvSpPr>
          <p:cNvPr id="237572" name="Rectangle 4"/>
          <p:cNvSpPr>
            <a:spLocks noGrp="1" noChangeArrowheads="1"/>
          </p:cNvSpPr>
          <p:nvPr>
            <p:ph type="body" sz="half" idx="1"/>
          </p:nvPr>
        </p:nvSpPr>
        <p:spPr>
          <a:xfrm>
            <a:off x="4719638" y="1357313"/>
            <a:ext cx="4125912" cy="5218112"/>
          </a:xfrm>
          <a:noFill/>
        </p:spPr>
        <p:txBody>
          <a:bodyPr/>
          <a:lstStyle/>
          <a:p>
            <a:r>
              <a:rPr lang="en-US" altLang="en-US" sz="2400" i="1">
                <a:solidFill>
                  <a:srgbClr val="CC0000"/>
                </a:solidFill>
                <a:ea typeface="ＭＳ Ｐゴシック" charset="-128"/>
              </a:rPr>
              <a:t>identifier</a:t>
            </a:r>
            <a:r>
              <a:rPr lang="en-US" altLang="en-US" sz="2400">
                <a:solidFill>
                  <a:srgbClr val="FF0000"/>
                </a:solidFill>
                <a:ea typeface="ＭＳ Ｐゴシック" charset="-128"/>
              </a:rPr>
              <a:t> </a:t>
            </a:r>
            <a:r>
              <a:rPr lang="en-US" altLang="en-US" sz="2400">
                <a:ea typeface="ＭＳ Ｐゴシック" charset="-128"/>
              </a:rPr>
              <a:t>includes both </a:t>
            </a:r>
            <a:r>
              <a:rPr lang="en-US" altLang="en-US" sz="2400">
                <a:solidFill>
                  <a:srgbClr val="CC0000"/>
                </a:solidFill>
                <a:ea typeface="ＭＳ Ｐゴシック" charset="-128"/>
              </a:rPr>
              <a:t>IP address</a:t>
            </a:r>
            <a:r>
              <a:rPr lang="en-US" altLang="en-US" sz="2400">
                <a:ea typeface="ＭＳ Ｐゴシック" charset="-128"/>
              </a:rPr>
              <a:t> and </a:t>
            </a:r>
            <a:r>
              <a:rPr lang="en-US" altLang="en-US" sz="2400">
                <a:solidFill>
                  <a:srgbClr val="CC0000"/>
                </a:solidFill>
                <a:ea typeface="ＭＳ Ｐゴシック" charset="-128"/>
              </a:rPr>
              <a:t>port numbers</a:t>
            </a:r>
            <a:r>
              <a:rPr lang="en-US" altLang="en-US" sz="2400">
                <a:ea typeface="ＭＳ Ｐゴシック" charset="-128"/>
              </a:rPr>
              <a:t> associated with process on host.</a:t>
            </a:r>
          </a:p>
          <a:p>
            <a:r>
              <a:rPr lang="en-US" altLang="en-US" sz="2400">
                <a:ea typeface="ＭＳ Ｐゴシック" charset="-128"/>
              </a:rPr>
              <a:t>example port numbers:</a:t>
            </a:r>
          </a:p>
          <a:p>
            <a:pPr lvl="1"/>
            <a:r>
              <a:rPr lang="en-US" altLang="en-US" sz="2000">
                <a:ea typeface="ＭＳ Ｐゴシック" charset="-128"/>
              </a:rPr>
              <a:t>HTTP server: 80</a:t>
            </a:r>
          </a:p>
          <a:p>
            <a:pPr lvl="1"/>
            <a:r>
              <a:rPr lang="en-US" altLang="en-US" sz="2000">
                <a:ea typeface="ＭＳ Ｐゴシック" charset="-128"/>
              </a:rPr>
              <a:t>mail server: 25</a:t>
            </a:r>
          </a:p>
          <a:p>
            <a:r>
              <a:rPr lang="en-US" altLang="en-US" sz="2400">
                <a:ea typeface="ＭＳ Ｐゴシック" charset="-128"/>
              </a:rPr>
              <a:t>to send HTTP message to gaia.cs.umass.edu web server:</a:t>
            </a:r>
          </a:p>
          <a:p>
            <a:pPr lvl="1"/>
            <a:r>
              <a:rPr lang="en-US" altLang="en-US" sz="2000">
                <a:solidFill>
                  <a:srgbClr val="CC0000"/>
                </a:solidFill>
                <a:ea typeface="ＭＳ Ｐゴシック" charset="-128"/>
              </a:rPr>
              <a:t>IP address:</a:t>
            </a:r>
            <a:r>
              <a:rPr lang="en-US" altLang="en-US" sz="2000">
                <a:solidFill>
                  <a:schemeClr val="accent2"/>
                </a:solidFill>
                <a:ea typeface="ＭＳ Ｐゴシック" charset="-128"/>
              </a:rPr>
              <a:t> </a:t>
            </a:r>
            <a:r>
              <a:rPr lang="en-US" altLang="en-US" sz="2000">
                <a:ea typeface="ＭＳ Ｐゴシック" charset="-128"/>
              </a:rPr>
              <a:t>128.119.245.12</a:t>
            </a:r>
          </a:p>
          <a:p>
            <a:pPr lvl="1"/>
            <a:r>
              <a:rPr lang="en-US" altLang="en-US" sz="2000">
                <a:solidFill>
                  <a:srgbClr val="CC0000"/>
                </a:solidFill>
                <a:ea typeface="ＭＳ Ｐゴシック" charset="-128"/>
              </a:rPr>
              <a:t>port number:</a:t>
            </a:r>
            <a:r>
              <a:rPr lang="en-US" altLang="en-US" sz="2000">
                <a:solidFill>
                  <a:schemeClr val="accent2"/>
                </a:solidFill>
                <a:ea typeface="ＭＳ Ｐゴシック" charset="-128"/>
              </a:rPr>
              <a:t> </a:t>
            </a:r>
            <a:r>
              <a:rPr lang="en-US" altLang="en-US" sz="2000">
                <a:ea typeface="ＭＳ Ｐゴシック" charset="-128"/>
              </a:rPr>
              <a:t>80</a:t>
            </a:r>
          </a:p>
          <a:p>
            <a:r>
              <a:rPr lang="en-US" altLang="en-US" sz="2400">
                <a:ea typeface="ＭＳ Ｐゴシック" charset="-128"/>
              </a:rPr>
              <a:t>more shortly…</a:t>
            </a:r>
          </a:p>
        </p:txBody>
      </p:sp>
      <p:sp>
        <p:nvSpPr>
          <p:cNvPr id="43020" name="Rectangle 3"/>
          <p:cNvSpPr>
            <a:spLocks noChangeArrowheads="1"/>
          </p:cNvSpPr>
          <p:nvPr/>
        </p:nvSpPr>
        <p:spPr bwMode="auto">
          <a:xfrm>
            <a:off x="549275" y="4021138"/>
            <a:ext cx="402113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lvl="1">
              <a:lnSpc>
                <a:spcPct val="85000"/>
              </a:lnSpc>
              <a:buClr>
                <a:srgbClr val="000099"/>
              </a:buClr>
              <a:buSzTx/>
              <a:buFont typeface="Wingdings" pitchFamily="2" charset="2"/>
              <a:buChar char="§"/>
            </a:pPr>
            <a:r>
              <a:rPr lang="en-US" altLang="en-US" sz="2400" i="1" u="sng">
                <a:solidFill>
                  <a:srgbClr val="CC0000"/>
                </a:solidFill>
                <a:latin typeface="Gill Sans MT" pitchFamily="34" charset="0"/>
              </a:rPr>
              <a:t>A:</a:t>
            </a:r>
            <a:r>
              <a:rPr lang="en-US" altLang="en-US" sz="2400">
                <a:latin typeface="Gill Sans MT" pitchFamily="34" charset="0"/>
              </a:rPr>
              <a:t> no, </a:t>
            </a:r>
            <a:r>
              <a:rPr lang="en-US" altLang="en-US" sz="2400" i="1">
                <a:latin typeface="Gill Sans MT" pitchFamily="34" charset="0"/>
              </a:rPr>
              <a:t>many</a:t>
            </a:r>
            <a:r>
              <a:rPr lang="en-US" altLang="en-US" sz="2400">
                <a:latin typeface="Gill Sans MT" pitchFamily="34" charset="0"/>
              </a:rPr>
              <a:t> processes can be running on same host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020">
                                            <p:txEl>
                                              <p:pRg st="0" end="0"/>
                                            </p:txEl>
                                          </p:spTgt>
                                        </p:tgtEl>
                                        <p:attrNameLst>
                                          <p:attrName>style.visibility</p:attrName>
                                        </p:attrNameLst>
                                      </p:cBhvr>
                                      <p:to>
                                        <p:strVal val="visible"/>
                                      </p:to>
                                    </p:set>
                                    <p:animEffect transition="in" filter="dissolve">
                                      <p:cBhvr>
                                        <p:cTn id="7" dur="500"/>
                                        <p:tgtEl>
                                          <p:spTgt spid="430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37572"/>
                                        </p:tgtEl>
                                        <p:attrNameLst>
                                          <p:attrName>style.visibility</p:attrName>
                                        </p:attrNameLst>
                                      </p:cBhvr>
                                      <p:to>
                                        <p:strVal val="visible"/>
                                      </p:to>
                                    </p:set>
                                    <p:animEffect transition="in" filter="dissolve">
                                      <p:cBhvr>
                                        <p:cTn id="12" dur="500"/>
                                        <p:tgtEl>
                                          <p:spTgt spid="237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7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5427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32BD4C7-6CFA-4731-87B6-D3ACBF7923AA}" type="slidenum">
              <a:rPr lang="en-US" altLang="en-US" sz="1200">
                <a:latin typeface="Tahoma" pitchFamily="34" charset="0"/>
              </a:rPr>
              <a:pPr/>
              <a:t>12</a:t>
            </a:fld>
            <a:endParaRPr lang="en-US" altLang="en-US" sz="1200">
              <a:latin typeface="Tahoma" pitchFamily="34" charset="0"/>
            </a:endParaRPr>
          </a:p>
        </p:txBody>
      </p:sp>
      <p:pic>
        <p:nvPicPr>
          <p:cNvPr id="5427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425" y="911225"/>
            <a:ext cx="6399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Rectangle 2"/>
          <p:cNvSpPr>
            <a:spLocks noGrp="1" noChangeArrowheads="1"/>
          </p:cNvSpPr>
          <p:nvPr>
            <p:ph type="title"/>
          </p:nvPr>
        </p:nvSpPr>
        <p:spPr>
          <a:xfrm>
            <a:off x="336550" y="239713"/>
            <a:ext cx="7772400" cy="860425"/>
          </a:xfrm>
        </p:spPr>
        <p:txBody>
          <a:bodyPr/>
          <a:lstStyle/>
          <a:p>
            <a:r>
              <a:rPr lang="en-US" altLang="en-US" dirty="0">
                <a:ea typeface="ＭＳ Ｐゴシック" charset="-128"/>
              </a:rPr>
              <a:t>App-layer protocol defines:</a:t>
            </a:r>
          </a:p>
        </p:txBody>
      </p:sp>
      <p:sp>
        <p:nvSpPr>
          <p:cNvPr id="54277" name="Rectangle 3"/>
          <p:cNvSpPr>
            <a:spLocks noGrp="1" noChangeArrowheads="1"/>
          </p:cNvSpPr>
          <p:nvPr>
            <p:ph type="body" sz="half" idx="1"/>
          </p:nvPr>
        </p:nvSpPr>
        <p:spPr>
          <a:xfrm>
            <a:off x="501650" y="1393825"/>
            <a:ext cx="3973513" cy="4648200"/>
          </a:xfrm>
        </p:spPr>
        <p:txBody>
          <a:bodyPr/>
          <a:lstStyle/>
          <a:p>
            <a:r>
              <a:rPr lang="en-US" altLang="en-US" sz="2400">
                <a:solidFill>
                  <a:srgbClr val="CC0000"/>
                </a:solidFill>
                <a:ea typeface="ＭＳ Ｐゴシック" charset="-128"/>
              </a:rPr>
              <a:t>types of messages exchanged,</a:t>
            </a:r>
            <a:r>
              <a:rPr lang="en-US" altLang="en-US" sz="2400">
                <a:ea typeface="ＭＳ Ｐゴシック" charset="-128"/>
              </a:rPr>
              <a:t> </a:t>
            </a:r>
          </a:p>
          <a:p>
            <a:pPr lvl="1"/>
            <a:r>
              <a:rPr lang="en-US" altLang="en-US">
                <a:ea typeface="ＭＳ Ｐゴシック" charset="-128"/>
              </a:rPr>
              <a:t>e.g., request, response </a:t>
            </a:r>
          </a:p>
          <a:p>
            <a:r>
              <a:rPr lang="en-US" altLang="en-US" sz="2400">
                <a:solidFill>
                  <a:srgbClr val="CC0000"/>
                </a:solidFill>
                <a:ea typeface="ＭＳ Ｐゴシック" charset="-128"/>
              </a:rPr>
              <a:t>message syntax:</a:t>
            </a:r>
          </a:p>
          <a:p>
            <a:pPr lvl="1"/>
            <a:r>
              <a:rPr lang="en-US" altLang="en-US">
                <a:ea typeface="ＭＳ Ｐゴシック" charset="-128"/>
              </a:rPr>
              <a:t>what fields in messages &amp; how fields are delineated</a:t>
            </a:r>
          </a:p>
          <a:p>
            <a:r>
              <a:rPr lang="en-US" altLang="en-US" sz="2400">
                <a:solidFill>
                  <a:srgbClr val="CC0000"/>
                </a:solidFill>
                <a:ea typeface="ＭＳ Ｐゴシック" charset="-128"/>
              </a:rPr>
              <a:t>message semantics</a:t>
            </a:r>
            <a:r>
              <a:rPr lang="en-US" altLang="en-US" sz="2400">
                <a:ea typeface="ＭＳ Ｐゴシック" charset="-128"/>
              </a:rPr>
              <a:t> </a:t>
            </a:r>
          </a:p>
          <a:p>
            <a:pPr lvl="1"/>
            <a:r>
              <a:rPr lang="en-US" altLang="en-US">
                <a:ea typeface="ＭＳ Ｐゴシック" charset="-128"/>
              </a:rPr>
              <a:t>meaning of information in fields</a:t>
            </a:r>
          </a:p>
          <a:p>
            <a:r>
              <a:rPr lang="en-US" altLang="en-US" sz="2400">
                <a:solidFill>
                  <a:srgbClr val="CC0000"/>
                </a:solidFill>
                <a:ea typeface="ＭＳ Ｐゴシック" charset="-128"/>
              </a:rPr>
              <a:t>rules</a:t>
            </a:r>
            <a:r>
              <a:rPr lang="en-US" altLang="en-US" sz="2400">
                <a:ea typeface="ＭＳ Ｐゴシック" charset="-128"/>
              </a:rPr>
              <a:t> for when and how processes send &amp; respond to messages</a:t>
            </a:r>
          </a:p>
        </p:txBody>
      </p:sp>
      <p:sp>
        <p:nvSpPr>
          <p:cNvPr id="44038" name="Rectangle 4"/>
          <p:cNvSpPr>
            <a:spLocks noGrp="1" noChangeArrowheads="1"/>
          </p:cNvSpPr>
          <p:nvPr>
            <p:ph type="body" sz="half" idx="2"/>
          </p:nvPr>
        </p:nvSpPr>
        <p:spPr>
          <a:xfrm>
            <a:off x="4857750" y="1408113"/>
            <a:ext cx="3810000" cy="4648200"/>
          </a:xfrm>
        </p:spPr>
        <p:txBody>
          <a:bodyPr/>
          <a:lstStyle/>
          <a:p>
            <a:pPr>
              <a:buFont typeface="Wingdings" pitchFamily="2" charset="2"/>
              <a:buNone/>
            </a:pPr>
            <a:r>
              <a:rPr lang="en-US" altLang="en-US" sz="2400">
                <a:solidFill>
                  <a:srgbClr val="FF0000"/>
                </a:solidFill>
                <a:ea typeface="ＭＳ Ｐゴシック" charset="-128"/>
              </a:rPr>
              <a:t>open protocols:</a:t>
            </a:r>
          </a:p>
          <a:p>
            <a:r>
              <a:rPr lang="en-US" altLang="en-US" sz="2400">
                <a:ea typeface="ＭＳ Ｐゴシック" charset="-128"/>
              </a:rPr>
              <a:t>defined in RFCs</a:t>
            </a:r>
          </a:p>
          <a:p>
            <a:r>
              <a:rPr lang="en-US" altLang="en-US" sz="2400">
                <a:ea typeface="ＭＳ Ｐゴシック" charset="-128"/>
              </a:rPr>
              <a:t>allows for interoperability</a:t>
            </a:r>
          </a:p>
          <a:p>
            <a:r>
              <a:rPr lang="en-US" altLang="en-US" sz="2400">
                <a:ea typeface="ＭＳ Ｐゴシック" charset="-128"/>
              </a:rPr>
              <a:t>e.g., HTTP, SMTP</a:t>
            </a:r>
          </a:p>
          <a:p>
            <a:pPr>
              <a:buFont typeface="Wingdings" pitchFamily="2" charset="2"/>
              <a:buNone/>
            </a:pPr>
            <a:r>
              <a:rPr lang="en-US" altLang="en-US" sz="2400">
                <a:solidFill>
                  <a:srgbClr val="FF0000"/>
                </a:solidFill>
                <a:ea typeface="ＭＳ Ｐゴシック" charset="-128"/>
              </a:rPr>
              <a:t>proprietary protocols:</a:t>
            </a:r>
          </a:p>
          <a:p>
            <a:r>
              <a:rPr lang="en-US" altLang="en-US" sz="2400">
                <a:ea typeface="ＭＳ Ｐゴシック" charset="-128"/>
              </a:rPr>
              <a:t>e.g., Skype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038"/>
                                        </p:tgtEl>
                                        <p:attrNameLst>
                                          <p:attrName>style.visibility</p:attrName>
                                        </p:attrNameLst>
                                      </p:cBhvr>
                                      <p:to>
                                        <p:strVal val="visible"/>
                                      </p:to>
                                    </p:set>
                                    <p:animEffect transition="in" filter="dissolve">
                                      <p:cBhvr>
                                        <p:cTn id="7" dur="500"/>
                                        <p:tgtEl>
                                          <p:spTgt spid="44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5632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F069340-6B65-4D97-8B6D-4CAC78820A40}" type="slidenum">
              <a:rPr lang="en-US" altLang="en-US" sz="1200">
                <a:latin typeface="Tahoma" pitchFamily="34" charset="0"/>
              </a:rPr>
              <a:pPr/>
              <a:t>13</a:t>
            </a:fld>
            <a:endParaRPr lang="en-US" altLang="en-US" sz="1200">
              <a:latin typeface="Tahoma" pitchFamily="34" charset="0"/>
            </a:endParaRPr>
          </a:p>
        </p:txBody>
      </p:sp>
      <p:sp>
        <p:nvSpPr>
          <p:cNvPr id="56323" name="Rectangle 2"/>
          <p:cNvSpPr>
            <a:spLocks noGrp="1" noChangeArrowheads="1"/>
          </p:cNvSpPr>
          <p:nvPr>
            <p:ph type="title"/>
          </p:nvPr>
        </p:nvSpPr>
        <p:spPr>
          <a:xfrm>
            <a:off x="377825" y="-11113"/>
            <a:ext cx="8305800" cy="1143001"/>
          </a:xfrm>
        </p:spPr>
        <p:txBody>
          <a:bodyPr/>
          <a:lstStyle/>
          <a:p>
            <a:r>
              <a:rPr lang="en-US" altLang="en-US" sz="3600">
                <a:ea typeface="ＭＳ Ｐゴシック" charset="-128"/>
              </a:rPr>
              <a:t>What transport service does an app need?</a:t>
            </a:r>
            <a:endParaRPr lang="en-US" altLang="en-US">
              <a:ea typeface="ＭＳ Ｐゴシック" charset="-128"/>
            </a:endParaRPr>
          </a:p>
        </p:txBody>
      </p:sp>
      <p:sp>
        <p:nvSpPr>
          <p:cNvPr id="72708" name="Rectangle 3"/>
          <p:cNvSpPr>
            <a:spLocks noGrp="1" noChangeArrowheads="1"/>
          </p:cNvSpPr>
          <p:nvPr>
            <p:ph type="body" sz="half" idx="1"/>
          </p:nvPr>
        </p:nvSpPr>
        <p:spPr>
          <a:xfrm>
            <a:off x="666750" y="1141413"/>
            <a:ext cx="4316413" cy="2797175"/>
          </a:xfrm>
        </p:spPr>
        <p:txBody>
          <a:bodyPr/>
          <a:lstStyle/>
          <a:p>
            <a:pPr>
              <a:lnSpc>
                <a:spcPct val="90000"/>
              </a:lnSpc>
              <a:buFont typeface="Wingdings" charset="0"/>
              <a:buNone/>
              <a:defRPr/>
            </a:pPr>
            <a:r>
              <a:rPr lang="en-US" dirty="0">
                <a:solidFill>
                  <a:srgbClr val="CC0000"/>
                </a:solidFill>
                <a:latin typeface="Gill Sans MT" charset="0"/>
              </a:rPr>
              <a:t>data integrity</a:t>
            </a:r>
          </a:p>
          <a:p>
            <a:pPr marL="233363" indent="-233363">
              <a:lnSpc>
                <a:spcPct val="100000"/>
              </a:lnSpc>
              <a:buFont typeface="Wingdings" charset="2"/>
              <a:buChar char="§"/>
              <a:defRPr/>
            </a:pPr>
            <a:r>
              <a:rPr lang="en-US" sz="2400" dirty="0">
                <a:latin typeface="Gill Sans MT" charset="0"/>
              </a:rPr>
              <a:t>some apps (e.g., file transfer, web transactions) require 100% reliable data transfer</a:t>
            </a:r>
            <a:r>
              <a:rPr lang="en-US" dirty="0">
                <a:latin typeface="Gill Sans MT" charset="0"/>
              </a:rPr>
              <a:t> </a:t>
            </a:r>
          </a:p>
          <a:p>
            <a:pPr marL="233363" indent="-233363">
              <a:lnSpc>
                <a:spcPct val="100000"/>
              </a:lnSpc>
              <a:buFont typeface="Wingdings" charset="2"/>
              <a:buChar char="§"/>
              <a:defRPr/>
            </a:pPr>
            <a:r>
              <a:rPr lang="en-US" sz="2400" dirty="0">
                <a:latin typeface="Gill Sans MT" charset="0"/>
              </a:rPr>
              <a:t>other apps (e.g., audio) can tolerate some loss</a:t>
            </a:r>
          </a:p>
          <a:p>
            <a:pPr>
              <a:lnSpc>
                <a:spcPct val="90000"/>
              </a:lnSpc>
              <a:buFont typeface="Wingdings" charset="2"/>
              <a:buChar char="§"/>
              <a:defRPr/>
            </a:pPr>
            <a:endParaRPr lang="en-US" dirty="0">
              <a:latin typeface="Gill Sans MT" charset="0"/>
            </a:endParaRPr>
          </a:p>
        </p:txBody>
      </p:sp>
      <p:sp>
        <p:nvSpPr>
          <p:cNvPr id="45062" name="Rectangle 4"/>
          <p:cNvSpPr>
            <a:spLocks noGrp="1" noChangeArrowheads="1"/>
          </p:cNvSpPr>
          <p:nvPr>
            <p:ph type="body" sz="half" idx="2"/>
          </p:nvPr>
        </p:nvSpPr>
        <p:spPr>
          <a:xfrm>
            <a:off x="692150" y="3724275"/>
            <a:ext cx="3810000" cy="2443163"/>
          </a:xfrm>
        </p:spPr>
        <p:txBody>
          <a:bodyPr/>
          <a:lstStyle/>
          <a:p>
            <a:pPr>
              <a:lnSpc>
                <a:spcPct val="90000"/>
              </a:lnSpc>
              <a:buFont typeface="Wingdings" pitchFamily="2" charset="2"/>
              <a:buNone/>
            </a:pPr>
            <a:r>
              <a:rPr lang="en-US" altLang="en-US" dirty="0">
                <a:solidFill>
                  <a:srgbClr val="CC0000"/>
                </a:solidFill>
                <a:ea typeface="ＭＳ Ｐゴシック" charset="-128"/>
              </a:rPr>
              <a:t>timing</a:t>
            </a:r>
          </a:p>
          <a:p>
            <a:pPr>
              <a:lnSpc>
                <a:spcPct val="100000"/>
              </a:lnSpc>
            </a:pPr>
            <a:r>
              <a:rPr lang="en-US" altLang="en-US" sz="2400" dirty="0">
                <a:ea typeface="ＭＳ Ｐゴシック" charset="-128"/>
              </a:rPr>
              <a:t>some apps (e.g., Internet telephony, interactive games) require low delay to be </a:t>
            </a:r>
            <a:r>
              <a:rPr lang="en-US" altLang="ja-JP" sz="2400" dirty="0">
                <a:ea typeface="ＭＳ Ｐゴシック" charset="-128"/>
              </a:rPr>
              <a:t>“effective”</a:t>
            </a:r>
            <a:endParaRPr lang="en-US" altLang="en-US" sz="2400" dirty="0">
              <a:ea typeface="ＭＳ Ｐゴシック" charset="-128"/>
            </a:endParaRPr>
          </a:p>
        </p:txBody>
      </p:sp>
      <p:sp>
        <p:nvSpPr>
          <p:cNvPr id="45063" name="Rectangle 5"/>
          <p:cNvSpPr>
            <a:spLocks noChangeArrowheads="1"/>
          </p:cNvSpPr>
          <p:nvPr/>
        </p:nvSpPr>
        <p:spPr bwMode="auto">
          <a:xfrm>
            <a:off x="4905375" y="1101725"/>
            <a:ext cx="3935413" cy="336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dirty="0">
                <a:solidFill>
                  <a:srgbClr val="CC0000"/>
                </a:solidFill>
                <a:latin typeface="Gill Sans MT" pitchFamily="34" charset="0"/>
              </a:rPr>
              <a:t>throughput</a:t>
            </a:r>
          </a:p>
          <a:p>
            <a:pPr>
              <a:buClr>
                <a:srgbClr val="000099"/>
              </a:buClr>
              <a:buSzPct val="100000"/>
              <a:buFont typeface="Wingdings" pitchFamily="2" charset="2"/>
              <a:buChar char="§"/>
            </a:pPr>
            <a:r>
              <a:rPr lang="en-US" altLang="en-US" sz="2400" dirty="0">
                <a:latin typeface="Gill Sans MT" pitchFamily="34" charset="0"/>
              </a:rPr>
              <a:t>some apps (e.g., multimedia) require minimum amount of throughput to be “</a:t>
            </a:r>
            <a:r>
              <a:rPr lang="en-US" altLang="ja-JP" sz="2400" dirty="0">
                <a:latin typeface="Gill Sans MT" pitchFamily="34" charset="0"/>
              </a:rPr>
              <a:t>effective”</a:t>
            </a:r>
          </a:p>
          <a:p>
            <a:pPr>
              <a:buClr>
                <a:srgbClr val="000099"/>
              </a:buClr>
              <a:buSzPct val="100000"/>
              <a:buFont typeface="Wingdings" pitchFamily="2" charset="2"/>
              <a:buChar char="§"/>
            </a:pPr>
            <a:r>
              <a:rPr lang="en-US" altLang="en-US" sz="2400" dirty="0">
                <a:latin typeface="Gill Sans MT" pitchFamily="34" charset="0"/>
              </a:rPr>
              <a:t>other apps (“</a:t>
            </a:r>
            <a:r>
              <a:rPr lang="en-US" altLang="ja-JP" sz="2400" dirty="0">
                <a:latin typeface="Gill Sans MT" pitchFamily="34" charset="0"/>
              </a:rPr>
              <a:t>elastic apps”) make use of whatever throughput they get </a:t>
            </a:r>
            <a:endParaRPr lang="en-US" altLang="en-US" sz="2400" dirty="0">
              <a:latin typeface="Gill Sans MT" pitchFamily="34" charset="0"/>
            </a:endParaRPr>
          </a:p>
        </p:txBody>
      </p:sp>
      <p:pic>
        <p:nvPicPr>
          <p:cNvPr id="56327" name="Picture 13" descr="underline_ba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825" y="763588"/>
            <a:ext cx="82280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70" name="Rectangle 5"/>
          <p:cNvSpPr>
            <a:spLocks noChangeArrowheads="1"/>
          </p:cNvSpPr>
          <p:nvPr/>
        </p:nvSpPr>
        <p:spPr bwMode="auto">
          <a:xfrm>
            <a:off x="4959350" y="4554538"/>
            <a:ext cx="3935413" cy="127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dirty="0">
                <a:solidFill>
                  <a:srgbClr val="CC0000"/>
                </a:solidFill>
                <a:latin typeface="Gill Sans MT" pitchFamily="34" charset="0"/>
              </a:rPr>
              <a:t>security</a:t>
            </a:r>
          </a:p>
          <a:p>
            <a:pPr>
              <a:buClr>
                <a:srgbClr val="000099"/>
              </a:buClr>
              <a:buSzPct val="100000"/>
              <a:buFont typeface="Wingdings" pitchFamily="2" charset="2"/>
              <a:buChar char="§"/>
            </a:pPr>
            <a:r>
              <a:rPr lang="en-US" altLang="en-US" sz="2400" dirty="0">
                <a:latin typeface="Gill Sans MT" pitchFamily="34" charset="0"/>
              </a:rPr>
              <a:t>encryption, data integrity, authentication,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Effect transition="in" filter="dissolve">
                                      <p:cBhvr>
                                        <p:cTn id="7" dur="500"/>
                                        <p:tgtEl>
                                          <p:spTgt spid="450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5062">
                                            <p:txEl>
                                              <p:pRg st="1" end="1"/>
                                            </p:txEl>
                                          </p:spTgt>
                                        </p:tgtEl>
                                        <p:attrNameLst>
                                          <p:attrName>style.visibility</p:attrName>
                                        </p:attrNameLst>
                                      </p:cBhvr>
                                      <p:to>
                                        <p:strVal val="visible"/>
                                      </p:to>
                                    </p:set>
                                    <p:animEffect transition="in" filter="dissolve">
                                      <p:cBhvr>
                                        <p:cTn id="10" dur="500"/>
                                        <p:tgtEl>
                                          <p:spTgt spid="45062">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5063"/>
                                        </p:tgtEl>
                                        <p:attrNameLst>
                                          <p:attrName>style.visibility</p:attrName>
                                        </p:attrNameLst>
                                      </p:cBhvr>
                                      <p:to>
                                        <p:strVal val="visible"/>
                                      </p:to>
                                    </p:set>
                                    <p:animEffect transition="in" filter="dissolve">
                                      <p:cBhvr>
                                        <p:cTn id="15" dur="500"/>
                                        <p:tgtEl>
                                          <p:spTgt spid="4506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45070">
                                            <p:txEl>
                                              <p:pRg st="0" end="0"/>
                                            </p:txEl>
                                          </p:spTgt>
                                        </p:tgtEl>
                                        <p:attrNameLst>
                                          <p:attrName>style.visibility</p:attrName>
                                        </p:attrNameLst>
                                      </p:cBhvr>
                                      <p:to>
                                        <p:strVal val="visible"/>
                                      </p:to>
                                    </p:set>
                                    <p:animEffect transition="in" filter="dissolve">
                                      <p:cBhvr>
                                        <p:cTn id="20" dur="500"/>
                                        <p:tgtEl>
                                          <p:spTgt spid="45070">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45070">
                                            <p:txEl>
                                              <p:pRg st="1" end="1"/>
                                            </p:txEl>
                                          </p:spTgt>
                                        </p:tgtEl>
                                        <p:attrNameLst>
                                          <p:attrName>style.visibility</p:attrName>
                                        </p:attrNameLst>
                                      </p:cBhvr>
                                      <p:to>
                                        <p:strVal val="visible"/>
                                      </p:to>
                                    </p:set>
                                    <p:animEffect transition="in" filter="dissolve">
                                      <p:cBhvr>
                                        <p:cTn id="23" dur="500"/>
                                        <p:tgtEl>
                                          <p:spTgt spid="4507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5837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A19186A4-614A-431E-BDE5-E0B62B591B7A}" type="slidenum">
              <a:rPr lang="en-US" altLang="en-US" sz="1200">
                <a:latin typeface="Tahoma" pitchFamily="34" charset="0"/>
              </a:rPr>
              <a:pPr/>
              <a:t>14</a:t>
            </a:fld>
            <a:endParaRPr lang="en-US" altLang="en-US" sz="1200">
              <a:latin typeface="Tahoma" pitchFamily="34" charset="0"/>
            </a:endParaRPr>
          </a:p>
        </p:txBody>
      </p:sp>
      <p:pic>
        <p:nvPicPr>
          <p:cNvPr id="58371" name="Picture 20" descr="underline_ba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438" y="806450"/>
            <a:ext cx="8228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2" name="Rectangle 2"/>
          <p:cNvSpPr>
            <a:spLocks noGrp="1" noChangeArrowheads="1"/>
          </p:cNvSpPr>
          <p:nvPr>
            <p:ph type="title"/>
          </p:nvPr>
        </p:nvSpPr>
        <p:spPr>
          <a:xfrm>
            <a:off x="315913" y="227013"/>
            <a:ext cx="8201025" cy="815975"/>
          </a:xfrm>
        </p:spPr>
        <p:txBody>
          <a:bodyPr/>
          <a:lstStyle/>
          <a:p>
            <a:r>
              <a:rPr lang="en-US" altLang="en-US" sz="3200">
                <a:ea typeface="ＭＳ Ｐゴシック" charset="-128"/>
              </a:rPr>
              <a:t>Transport service requirements: common apps</a:t>
            </a:r>
            <a:endParaRPr lang="en-US" altLang="en-US">
              <a:ea typeface="ＭＳ Ｐゴシック" charset="-128"/>
            </a:endParaRPr>
          </a:p>
        </p:txBody>
      </p:sp>
      <p:sp>
        <p:nvSpPr>
          <p:cNvPr id="58373" name="Text Box 3"/>
          <p:cNvSpPr txBox="1">
            <a:spLocks noChangeArrowheads="1"/>
          </p:cNvSpPr>
          <p:nvPr/>
        </p:nvSpPr>
        <p:spPr bwMode="auto">
          <a:xfrm>
            <a:off x="171450" y="1749425"/>
            <a:ext cx="2541588"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b="1"/>
              <a:t>application</a:t>
            </a:r>
            <a:endParaRPr lang="en-US" altLang="en-US"/>
          </a:p>
          <a:p>
            <a:pPr algn="r">
              <a:spcBef>
                <a:spcPct val="0"/>
              </a:spcBef>
              <a:buClrTx/>
              <a:buSzTx/>
              <a:buFontTx/>
              <a:buNone/>
            </a:pPr>
            <a:endParaRPr lang="en-US" altLang="en-US"/>
          </a:p>
          <a:p>
            <a:pPr algn="r">
              <a:spcBef>
                <a:spcPct val="0"/>
              </a:spcBef>
              <a:buClrTx/>
              <a:buSzTx/>
              <a:buFontTx/>
              <a:buNone/>
            </a:pPr>
            <a:r>
              <a:rPr lang="en-US" altLang="en-US"/>
              <a:t>file transfer</a:t>
            </a:r>
          </a:p>
          <a:p>
            <a:pPr algn="r">
              <a:spcBef>
                <a:spcPct val="0"/>
              </a:spcBef>
              <a:buClrTx/>
              <a:buSzTx/>
              <a:buFontTx/>
              <a:buNone/>
            </a:pPr>
            <a:r>
              <a:rPr lang="en-US" altLang="en-US"/>
              <a:t>e-mail</a:t>
            </a:r>
          </a:p>
          <a:p>
            <a:pPr algn="r">
              <a:spcBef>
                <a:spcPct val="0"/>
              </a:spcBef>
              <a:buClrTx/>
              <a:buSzTx/>
              <a:buFontTx/>
              <a:buNone/>
            </a:pPr>
            <a:r>
              <a:rPr lang="en-US" altLang="en-US"/>
              <a:t>Web documents</a:t>
            </a:r>
          </a:p>
          <a:p>
            <a:pPr algn="r">
              <a:spcBef>
                <a:spcPct val="0"/>
              </a:spcBef>
              <a:buClrTx/>
              <a:buSzTx/>
              <a:buFontTx/>
              <a:buNone/>
            </a:pPr>
            <a:r>
              <a:rPr lang="en-US" altLang="en-US"/>
              <a:t>real-time audio/video</a:t>
            </a:r>
          </a:p>
          <a:p>
            <a:pPr algn="r">
              <a:spcBef>
                <a:spcPct val="0"/>
              </a:spcBef>
              <a:buClrTx/>
              <a:buSzTx/>
              <a:buFontTx/>
              <a:buNone/>
            </a:pPr>
            <a:endParaRPr lang="en-US" altLang="en-US"/>
          </a:p>
          <a:p>
            <a:pPr algn="r">
              <a:spcBef>
                <a:spcPct val="0"/>
              </a:spcBef>
              <a:buClrTx/>
              <a:buSzTx/>
              <a:buFontTx/>
              <a:buNone/>
            </a:pPr>
            <a:r>
              <a:rPr lang="en-US" altLang="en-US"/>
              <a:t>stored audio/video</a:t>
            </a:r>
          </a:p>
          <a:p>
            <a:pPr algn="r">
              <a:spcBef>
                <a:spcPct val="0"/>
              </a:spcBef>
              <a:buClrTx/>
              <a:buSzTx/>
              <a:buFontTx/>
              <a:buNone/>
            </a:pPr>
            <a:r>
              <a:rPr lang="en-US" altLang="en-US"/>
              <a:t>interactive games</a:t>
            </a:r>
          </a:p>
          <a:p>
            <a:pPr algn="r">
              <a:spcBef>
                <a:spcPct val="0"/>
              </a:spcBef>
              <a:buClrTx/>
              <a:buSzTx/>
              <a:buFontTx/>
              <a:buNone/>
            </a:pPr>
            <a:r>
              <a:rPr lang="en-US" altLang="en-US"/>
              <a:t>text messaging</a:t>
            </a:r>
            <a:endParaRPr lang="en-US" altLang="en-US" sz="2400">
              <a:latin typeface="Times New Roman" pitchFamily="18" charset="0"/>
            </a:endParaRPr>
          </a:p>
        </p:txBody>
      </p:sp>
      <p:sp>
        <p:nvSpPr>
          <p:cNvPr id="58374" name="Text Box 4"/>
          <p:cNvSpPr txBox="1">
            <a:spLocks noChangeArrowheads="1"/>
          </p:cNvSpPr>
          <p:nvPr/>
        </p:nvSpPr>
        <p:spPr bwMode="auto">
          <a:xfrm>
            <a:off x="2816225" y="1752600"/>
            <a:ext cx="1566863"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a:t>data loss</a:t>
            </a:r>
            <a:endParaRPr lang="en-US" altLang="en-US"/>
          </a:p>
          <a:p>
            <a:pPr>
              <a:spcBef>
                <a:spcPct val="0"/>
              </a:spcBef>
              <a:buClrTx/>
              <a:buSzTx/>
              <a:buFontTx/>
              <a:buNone/>
            </a:pPr>
            <a:endParaRPr lang="en-US" altLang="en-US"/>
          </a:p>
          <a:p>
            <a:pPr>
              <a:spcBef>
                <a:spcPct val="0"/>
              </a:spcBef>
              <a:buClrTx/>
              <a:buSzTx/>
              <a:buFontTx/>
              <a:buNone/>
            </a:pPr>
            <a:r>
              <a:rPr lang="en-US" altLang="en-US"/>
              <a:t>no loss</a:t>
            </a:r>
          </a:p>
          <a:p>
            <a:pPr>
              <a:spcBef>
                <a:spcPct val="0"/>
              </a:spcBef>
              <a:buClrTx/>
              <a:buSzTx/>
              <a:buFontTx/>
              <a:buNone/>
            </a:pPr>
            <a:r>
              <a:rPr lang="en-US" altLang="en-US"/>
              <a:t>no loss</a:t>
            </a:r>
          </a:p>
          <a:p>
            <a:pPr>
              <a:spcBef>
                <a:spcPct val="0"/>
              </a:spcBef>
              <a:buClrTx/>
              <a:buSzTx/>
              <a:buFontTx/>
              <a:buNone/>
            </a:pPr>
            <a:r>
              <a:rPr lang="en-US" altLang="en-US"/>
              <a:t>no loss</a:t>
            </a:r>
          </a:p>
          <a:p>
            <a:pPr>
              <a:spcBef>
                <a:spcPct val="0"/>
              </a:spcBef>
              <a:buClrTx/>
              <a:buSzTx/>
              <a:buFontTx/>
              <a:buNone/>
            </a:pPr>
            <a:r>
              <a:rPr lang="en-US" altLang="en-US"/>
              <a:t>loss-tolerant</a:t>
            </a:r>
          </a:p>
          <a:p>
            <a:pPr>
              <a:spcBef>
                <a:spcPct val="0"/>
              </a:spcBef>
              <a:buClrTx/>
              <a:buSzTx/>
              <a:buFontTx/>
              <a:buNone/>
            </a:pPr>
            <a:endParaRPr lang="en-US" altLang="en-US"/>
          </a:p>
          <a:p>
            <a:pPr>
              <a:spcBef>
                <a:spcPct val="0"/>
              </a:spcBef>
              <a:buClrTx/>
              <a:buSzTx/>
              <a:buFontTx/>
              <a:buNone/>
            </a:pPr>
            <a:r>
              <a:rPr lang="en-US" altLang="en-US"/>
              <a:t>loss-tolerant</a:t>
            </a:r>
          </a:p>
          <a:p>
            <a:pPr>
              <a:spcBef>
                <a:spcPct val="0"/>
              </a:spcBef>
              <a:buClrTx/>
              <a:buSzTx/>
              <a:buFontTx/>
              <a:buNone/>
            </a:pPr>
            <a:r>
              <a:rPr lang="en-US" altLang="en-US"/>
              <a:t>loss-tolerant</a:t>
            </a:r>
          </a:p>
          <a:p>
            <a:pPr>
              <a:spcBef>
                <a:spcPct val="0"/>
              </a:spcBef>
              <a:buClrTx/>
              <a:buSzTx/>
              <a:buFontTx/>
              <a:buNone/>
            </a:pPr>
            <a:r>
              <a:rPr lang="en-US" altLang="en-US"/>
              <a:t>no loss</a:t>
            </a:r>
            <a:endParaRPr lang="en-US" altLang="en-US" sz="2400">
              <a:latin typeface="Times New Roman" pitchFamily="18" charset="0"/>
            </a:endParaRPr>
          </a:p>
        </p:txBody>
      </p:sp>
      <p:sp>
        <p:nvSpPr>
          <p:cNvPr id="58375" name="Text Box 5"/>
          <p:cNvSpPr txBox="1">
            <a:spLocks noChangeArrowheads="1"/>
          </p:cNvSpPr>
          <p:nvPr/>
        </p:nvSpPr>
        <p:spPr bwMode="auto">
          <a:xfrm>
            <a:off x="4535488" y="1751013"/>
            <a:ext cx="2574925"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a:t>throughput</a:t>
            </a:r>
          </a:p>
          <a:p>
            <a:pPr>
              <a:spcBef>
                <a:spcPct val="0"/>
              </a:spcBef>
              <a:buClrTx/>
              <a:buSzTx/>
              <a:buFontTx/>
              <a:buNone/>
            </a:pPr>
            <a:endParaRPr lang="en-US" altLang="en-US"/>
          </a:p>
          <a:p>
            <a:pPr>
              <a:spcBef>
                <a:spcPct val="0"/>
              </a:spcBef>
              <a:buClrTx/>
              <a:buSzTx/>
              <a:buFontTx/>
              <a:buNone/>
            </a:pPr>
            <a:r>
              <a:rPr lang="en-US" altLang="en-US"/>
              <a:t>elastic</a:t>
            </a:r>
          </a:p>
          <a:p>
            <a:pPr>
              <a:spcBef>
                <a:spcPct val="0"/>
              </a:spcBef>
              <a:buClrTx/>
              <a:buSzTx/>
              <a:buFontTx/>
              <a:buNone/>
            </a:pPr>
            <a:r>
              <a:rPr lang="en-US" altLang="en-US"/>
              <a:t>elastic</a:t>
            </a:r>
          </a:p>
          <a:p>
            <a:pPr>
              <a:spcBef>
                <a:spcPct val="0"/>
              </a:spcBef>
              <a:buClrTx/>
              <a:buSzTx/>
              <a:buFontTx/>
              <a:buNone/>
            </a:pPr>
            <a:r>
              <a:rPr lang="en-US" altLang="en-US"/>
              <a:t>elastic</a:t>
            </a:r>
          </a:p>
          <a:p>
            <a:pPr>
              <a:spcBef>
                <a:spcPct val="0"/>
              </a:spcBef>
              <a:buClrTx/>
              <a:buSzTx/>
              <a:buFontTx/>
              <a:buNone/>
            </a:pPr>
            <a:r>
              <a:rPr lang="en-US" altLang="en-US"/>
              <a:t>audio: 5kbps-1Mbps</a:t>
            </a:r>
          </a:p>
          <a:p>
            <a:pPr>
              <a:spcBef>
                <a:spcPct val="0"/>
              </a:spcBef>
              <a:buClrTx/>
              <a:buSzTx/>
              <a:buFontTx/>
              <a:buNone/>
            </a:pPr>
            <a:r>
              <a:rPr lang="en-US" altLang="en-US"/>
              <a:t>video:10kbps-5Mbps</a:t>
            </a:r>
          </a:p>
          <a:p>
            <a:pPr>
              <a:spcBef>
                <a:spcPct val="0"/>
              </a:spcBef>
              <a:buClrTx/>
              <a:buSzTx/>
              <a:buFontTx/>
              <a:buNone/>
            </a:pPr>
            <a:r>
              <a:rPr lang="en-US" altLang="en-US"/>
              <a:t>same as above </a:t>
            </a:r>
          </a:p>
          <a:p>
            <a:pPr>
              <a:spcBef>
                <a:spcPct val="0"/>
              </a:spcBef>
              <a:buClrTx/>
              <a:buSzTx/>
              <a:buFontTx/>
              <a:buNone/>
            </a:pPr>
            <a:r>
              <a:rPr lang="en-US" altLang="en-US"/>
              <a:t>few kbps up</a:t>
            </a:r>
          </a:p>
          <a:p>
            <a:pPr>
              <a:spcBef>
                <a:spcPct val="0"/>
              </a:spcBef>
              <a:buClrTx/>
              <a:buSzTx/>
              <a:buFontTx/>
              <a:buNone/>
            </a:pPr>
            <a:r>
              <a:rPr lang="en-US" altLang="en-US"/>
              <a:t>elastic</a:t>
            </a:r>
          </a:p>
        </p:txBody>
      </p:sp>
      <p:sp>
        <p:nvSpPr>
          <p:cNvPr id="58376" name="Text Box 6"/>
          <p:cNvSpPr txBox="1">
            <a:spLocks noChangeArrowheads="1"/>
          </p:cNvSpPr>
          <p:nvPr/>
        </p:nvSpPr>
        <p:spPr bwMode="auto">
          <a:xfrm>
            <a:off x="6935788" y="1752600"/>
            <a:ext cx="2062162"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dirty="0"/>
              <a:t>time sensitive</a:t>
            </a:r>
            <a:endParaRPr lang="en-US" altLang="en-US" dirty="0"/>
          </a:p>
          <a:p>
            <a:pPr>
              <a:spcBef>
                <a:spcPct val="0"/>
              </a:spcBef>
              <a:buClrTx/>
              <a:buSzTx/>
              <a:buFontTx/>
              <a:buNone/>
            </a:pPr>
            <a:endParaRPr lang="en-US" altLang="en-US" dirty="0"/>
          </a:p>
          <a:p>
            <a:pPr>
              <a:spcBef>
                <a:spcPct val="0"/>
              </a:spcBef>
              <a:buClrTx/>
              <a:buSzTx/>
              <a:buFontTx/>
              <a:buNone/>
            </a:pPr>
            <a:r>
              <a:rPr lang="en-US" altLang="en-US" dirty="0"/>
              <a:t>no</a:t>
            </a:r>
          </a:p>
          <a:p>
            <a:pPr>
              <a:spcBef>
                <a:spcPct val="0"/>
              </a:spcBef>
              <a:buClrTx/>
              <a:buSzTx/>
              <a:buFontTx/>
              <a:buNone/>
            </a:pPr>
            <a:r>
              <a:rPr lang="en-US" altLang="en-US" dirty="0"/>
              <a:t>no</a:t>
            </a:r>
          </a:p>
          <a:p>
            <a:pPr>
              <a:spcBef>
                <a:spcPct val="0"/>
              </a:spcBef>
              <a:buClrTx/>
              <a:buSzTx/>
              <a:buFontTx/>
              <a:buNone/>
            </a:pPr>
            <a:r>
              <a:rPr lang="en-US" altLang="en-US" dirty="0"/>
              <a:t>yes, few secs</a:t>
            </a:r>
          </a:p>
          <a:p>
            <a:pPr>
              <a:spcBef>
                <a:spcPct val="0"/>
              </a:spcBef>
              <a:buClrTx/>
              <a:buSzTx/>
              <a:buFontTx/>
              <a:buNone/>
            </a:pPr>
            <a:r>
              <a:rPr lang="en-US" altLang="en-US" dirty="0"/>
              <a:t>yes, 100</a:t>
            </a:r>
            <a:r>
              <a:rPr lang="en-US" altLang="ja-JP" dirty="0"/>
              <a:t>s </a:t>
            </a:r>
            <a:r>
              <a:rPr lang="en-US" altLang="ja-JP" dirty="0" err="1"/>
              <a:t>msec</a:t>
            </a:r>
            <a:endParaRPr lang="en-US" altLang="ja-JP" dirty="0"/>
          </a:p>
          <a:p>
            <a:pPr>
              <a:spcBef>
                <a:spcPct val="0"/>
              </a:spcBef>
              <a:buClrTx/>
              <a:buSzTx/>
              <a:buFontTx/>
              <a:buNone/>
            </a:pPr>
            <a:endParaRPr lang="en-US" altLang="en-US" dirty="0"/>
          </a:p>
          <a:p>
            <a:pPr>
              <a:spcBef>
                <a:spcPct val="0"/>
              </a:spcBef>
              <a:buClrTx/>
              <a:buSzTx/>
              <a:buFontTx/>
              <a:buNone/>
            </a:pPr>
            <a:r>
              <a:rPr lang="en-US" altLang="en-US" dirty="0"/>
              <a:t>yes, few secs</a:t>
            </a:r>
          </a:p>
          <a:p>
            <a:pPr>
              <a:spcBef>
                <a:spcPct val="0"/>
              </a:spcBef>
              <a:buClrTx/>
              <a:buSzTx/>
              <a:buFontTx/>
              <a:buNone/>
            </a:pPr>
            <a:r>
              <a:rPr lang="en-US" altLang="en-US" dirty="0"/>
              <a:t>yes, 100</a:t>
            </a:r>
            <a:r>
              <a:rPr lang="en-US" altLang="ja-JP" dirty="0"/>
              <a:t>s </a:t>
            </a:r>
            <a:r>
              <a:rPr lang="en-US" altLang="ja-JP" dirty="0" err="1"/>
              <a:t>msec</a:t>
            </a:r>
            <a:endParaRPr lang="en-US" altLang="ja-JP" dirty="0"/>
          </a:p>
          <a:p>
            <a:pPr>
              <a:spcBef>
                <a:spcPct val="0"/>
              </a:spcBef>
              <a:buClrTx/>
              <a:buSzTx/>
              <a:buFontTx/>
              <a:buNone/>
            </a:pPr>
            <a:r>
              <a:rPr lang="en-US" altLang="en-US" dirty="0"/>
              <a:t>yes and no</a:t>
            </a:r>
          </a:p>
        </p:txBody>
      </p:sp>
      <p:sp>
        <p:nvSpPr>
          <p:cNvPr id="58377" name="Line 7"/>
          <p:cNvSpPr>
            <a:spLocks noChangeShapeType="1"/>
          </p:cNvSpPr>
          <p:nvPr/>
        </p:nvSpPr>
        <p:spPr bwMode="auto">
          <a:xfrm flipV="1">
            <a:off x="884238" y="2133600"/>
            <a:ext cx="7562850" cy="9525"/>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78" name="Line 8"/>
          <p:cNvSpPr>
            <a:spLocks noChangeShapeType="1"/>
          </p:cNvSpPr>
          <p:nvPr/>
        </p:nvSpPr>
        <p:spPr bwMode="auto">
          <a:xfrm flipV="1">
            <a:off x="847725" y="2733675"/>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79" name="Line 9"/>
          <p:cNvSpPr>
            <a:spLocks noChangeShapeType="1"/>
          </p:cNvSpPr>
          <p:nvPr/>
        </p:nvSpPr>
        <p:spPr bwMode="auto">
          <a:xfrm flipV="1">
            <a:off x="857250" y="3028950"/>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0" name="Line 10"/>
          <p:cNvSpPr>
            <a:spLocks noChangeShapeType="1"/>
          </p:cNvSpPr>
          <p:nvPr/>
        </p:nvSpPr>
        <p:spPr bwMode="auto">
          <a:xfrm flipV="1">
            <a:off x="866775" y="3324225"/>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1" name="Line 11"/>
          <p:cNvSpPr>
            <a:spLocks noChangeShapeType="1"/>
          </p:cNvSpPr>
          <p:nvPr/>
        </p:nvSpPr>
        <p:spPr bwMode="auto">
          <a:xfrm flipV="1">
            <a:off x="885825" y="3933825"/>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2" name="Line 12"/>
          <p:cNvSpPr>
            <a:spLocks noChangeShapeType="1"/>
          </p:cNvSpPr>
          <p:nvPr/>
        </p:nvSpPr>
        <p:spPr bwMode="auto">
          <a:xfrm flipV="1">
            <a:off x="838200" y="4248150"/>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3" name="Line 13"/>
          <p:cNvSpPr>
            <a:spLocks noChangeShapeType="1"/>
          </p:cNvSpPr>
          <p:nvPr/>
        </p:nvSpPr>
        <p:spPr bwMode="auto">
          <a:xfrm flipV="1">
            <a:off x="838200" y="4572000"/>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8384" name="Line 14"/>
          <p:cNvSpPr>
            <a:spLocks noChangeShapeType="1"/>
          </p:cNvSpPr>
          <p:nvPr/>
        </p:nvSpPr>
        <p:spPr bwMode="auto">
          <a:xfrm flipV="1">
            <a:off x="800100" y="4883150"/>
            <a:ext cx="76295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E30B00AD-AB92-4692-9B4E-89704FA239AC}"/>
                  </a:ext>
                </a:extLst>
              </p14:cNvPr>
              <p14:cNvContentPartPr/>
              <p14:nvPr/>
            </p14:nvContentPartPr>
            <p14:xfrm>
              <a:off x="4438080" y="3036240"/>
              <a:ext cx="4438440" cy="1536120"/>
            </p14:xfrm>
          </p:contentPart>
        </mc:Choice>
        <mc:Fallback xmlns="">
          <p:pic>
            <p:nvPicPr>
              <p:cNvPr id="2" name="Ink 1">
                <a:extLst>
                  <a:ext uri="{FF2B5EF4-FFF2-40B4-BE49-F238E27FC236}">
                    <a16:creationId xmlns:a16="http://schemas.microsoft.com/office/drawing/2014/main" id="{E30B00AD-AB92-4692-9B4E-89704FA239AC}"/>
                  </a:ext>
                </a:extLst>
              </p:cNvPr>
              <p:cNvPicPr/>
              <p:nvPr/>
            </p:nvPicPr>
            <p:blipFill>
              <a:blip r:embed="rId5"/>
              <a:stretch>
                <a:fillRect/>
              </a:stretch>
            </p:blipFill>
            <p:spPr>
              <a:xfrm>
                <a:off x="4428720" y="3026880"/>
                <a:ext cx="4457160" cy="1554840"/>
              </a:xfrm>
              <a:prstGeom prst="rect">
                <a:avLst/>
              </a:prstGeom>
            </p:spPr>
          </p:pic>
        </mc:Fallback>
      </mc:AlternateContent>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6041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1064807-1539-4087-997B-4E53EEA7AF97}" type="slidenum">
              <a:rPr lang="en-US" altLang="en-US" sz="1200">
                <a:latin typeface="Tahoma" pitchFamily="34" charset="0"/>
              </a:rPr>
              <a:pPr/>
              <a:t>15</a:t>
            </a:fld>
            <a:endParaRPr lang="en-US" altLang="en-US" sz="1200">
              <a:latin typeface="Tahoma" pitchFamily="34" charset="0"/>
            </a:endParaRPr>
          </a:p>
        </p:txBody>
      </p:sp>
      <p:sp>
        <p:nvSpPr>
          <p:cNvPr id="60419" name="Rectangle 2"/>
          <p:cNvSpPr>
            <a:spLocks noGrp="1" noChangeArrowheads="1"/>
          </p:cNvSpPr>
          <p:nvPr>
            <p:ph type="title"/>
          </p:nvPr>
        </p:nvSpPr>
        <p:spPr>
          <a:xfrm>
            <a:off x="344488" y="268288"/>
            <a:ext cx="7772400" cy="858837"/>
          </a:xfrm>
        </p:spPr>
        <p:txBody>
          <a:bodyPr/>
          <a:lstStyle/>
          <a:p>
            <a:r>
              <a:rPr lang="en-US" altLang="en-US" sz="3600">
                <a:ea typeface="ＭＳ Ｐゴシック" charset="-128"/>
              </a:rPr>
              <a:t>Internet transport protocols services</a:t>
            </a:r>
            <a:endParaRPr lang="en-US" altLang="en-US">
              <a:ea typeface="ＭＳ Ｐゴシック" charset="-128"/>
            </a:endParaRPr>
          </a:p>
        </p:txBody>
      </p:sp>
      <p:sp>
        <p:nvSpPr>
          <p:cNvPr id="76804" name="Rectangle 3"/>
          <p:cNvSpPr>
            <a:spLocks noGrp="1" noChangeArrowheads="1"/>
          </p:cNvSpPr>
          <p:nvPr>
            <p:ph type="body" sz="half" idx="1"/>
          </p:nvPr>
        </p:nvSpPr>
        <p:spPr>
          <a:xfrm>
            <a:off x="533400" y="1366838"/>
            <a:ext cx="4095750" cy="4953000"/>
          </a:xfrm>
        </p:spPr>
        <p:txBody>
          <a:bodyPr/>
          <a:lstStyle/>
          <a:p>
            <a:pPr>
              <a:lnSpc>
                <a:spcPct val="90000"/>
              </a:lnSpc>
              <a:buFont typeface="Wingdings" pitchFamily="2" charset="2"/>
              <a:buNone/>
            </a:pPr>
            <a:r>
              <a:rPr lang="en-US" altLang="en-US" i="1" dirty="0">
                <a:solidFill>
                  <a:srgbClr val="000099"/>
                </a:solidFill>
                <a:ea typeface="ＭＳ Ｐゴシック" charset="-128"/>
              </a:rPr>
              <a:t>TCP service:</a:t>
            </a:r>
          </a:p>
          <a:p>
            <a:r>
              <a:rPr lang="en-US" altLang="en-US" sz="2400" i="1" dirty="0">
                <a:solidFill>
                  <a:srgbClr val="CC0000"/>
                </a:solidFill>
                <a:ea typeface="ＭＳ Ｐゴシック" charset="-128"/>
              </a:rPr>
              <a:t>reliable transport</a:t>
            </a:r>
            <a:r>
              <a:rPr lang="en-US" altLang="en-US" sz="2400" i="1" dirty="0">
                <a:solidFill>
                  <a:schemeClr val="accent2"/>
                </a:solidFill>
                <a:ea typeface="ＭＳ Ｐゴシック" charset="-128"/>
              </a:rPr>
              <a:t> </a:t>
            </a:r>
            <a:r>
              <a:rPr lang="en-US" altLang="en-US" sz="2400" dirty="0">
                <a:ea typeface="ＭＳ Ｐゴシック" charset="-128"/>
              </a:rPr>
              <a:t>between sending and receiving process</a:t>
            </a:r>
            <a:endParaRPr lang="en-US" altLang="en-US" sz="2400" dirty="0">
              <a:solidFill>
                <a:schemeClr val="accent2"/>
              </a:solidFill>
              <a:ea typeface="ＭＳ Ｐゴシック" charset="-128"/>
            </a:endParaRPr>
          </a:p>
          <a:p>
            <a:r>
              <a:rPr lang="en-US" altLang="en-US" sz="2400" i="1" dirty="0">
                <a:solidFill>
                  <a:srgbClr val="CC0000"/>
                </a:solidFill>
                <a:ea typeface="ＭＳ Ｐゴシック" charset="-128"/>
              </a:rPr>
              <a:t>flow control:</a:t>
            </a:r>
            <a:r>
              <a:rPr lang="en-US" altLang="en-US" sz="2400" dirty="0">
                <a:ea typeface="ＭＳ Ｐゴシック" charset="-128"/>
              </a:rPr>
              <a:t> sender won’</a:t>
            </a:r>
            <a:r>
              <a:rPr lang="en-US" altLang="ja-JP" sz="2400" dirty="0">
                <a:ea typeface="ＭＳ Ｐゴシック" charset="-128"/>
              </a:rPr>
              <a:t>t overwhelm receiver </a:t>
            </a:r>
          </a:p>
          <a:p>
            <a:r>
              <a:rPr lang="en-US" altLang="en-US" sz="2400" i="1" dirty="0">
                <a:solidFill>
                  <a:srgbClr val="CC0000"/>
                </a:solidFill>
                <a:ea typeface="ＭＳ Ｐゴシック" charset="-128"/>
              </a:rPr>
              <a:t>congestion control:</a:t>
            </a:r>
            <a:r>
              <a:rPr lang="en-US" altLang="en-US" sz="2400" dirty="0">
                <a:ea typeface="ＭＳ Ｐゴシック" charset="-128"/>
              </a:rPr>
              <a:t> throttle sender when network overloaded</a:t>
            </a:r>
          </a:p>
          <a:p>
            <a:r>
              <a:rPr lang="en-US" altLang="en-US" sz="2400" i="1" dirty="0">
                <a:solidFill>
                  <a:srgbClr val="CC0000"/>
                </a:solidFill>
                <a:ea typeface="ＭＳ Ｐゴシック" charset="-128"/>
              </a:rPr>
              <a:t>does not provide:</a:t>
            </a:r>
            <a:r>
              <a:rPr lang="en-US" altLang="en-US" sz="2400" dirty="0">
                <a:ea typeface="ＭＳ Ｐゴシック" charset="-128"/>
              </a:rPr>
              <a:t> timing, minimum throughput guarantee, security</a:t>
            </a:r>
          </a:p>
          <a:p>
            <a:r>
              <a:rPr lang="en-US" altLang="en-US" sz="2400" i="1" dirty="0">
                <a:solidFill>
                  <a:srgbClr val="CC0000"/>
                </a:solidFill>
                <a:ea typeface="ＭＳ Ｐゴシック" charset="-128"/>
              </a:rPr>
              <a:t>connection-oriented:</a:t>
            </a:r>
            <a:r>
              <a:rPr lang="en-US" altLang="en-US" sz="2400" dirty="0">
                <a:ea typeface="ＭＳ Ｐゴシック" charset="-128"/>
              </a:rPr>
              <a:t> setup required between client and server processes</a:t>
            </a:r>
          </a:p>
          <a:p>
            <a:pPr>
              <a:lnSpc>
                <a:spcPct val="75000"/>
              </a:lnSpc>
            </a:pPr>
            <a:endParaRPr lang="en-US" altLang="en-US" dirty="0">
              <a:ea typeface="ＭＳ Ｐゴシック" charset="-128"/>
            </a:endParaRPr>
          </a:p>
        </p:txBody>
      </p:sp>
      <p:sp>
        <p:nvSpPr>
          <p:cNvPr id="76805" name="Rectangle 4"/>
          <p:cNvSpPr>
            <a:spLocks noGrp="1" noChangeArrowheads="1"/>
          </p:cNvSpPr>
          <p:nvPr>
            <p:ph type="body" sz="half" idx="2"/>
          </p:nvPr>
        </p:nvSpPr>
        <p:spPr>
          <a:xfrm>
            <a:off x="4733925" y="1484313"/>
            <a:ext cx="3667125" cy="4648200"/>
          </a:xfrm>
        </p:spPr>
        <p:txBody>
          <a:bodyPr/>
          <a:lstStyle/>
          <a:p>
            <a:pPr>
              <a:buFont typeface="Wingdings" charset="0"/>
              <a:buNone/>
              <a:defRPr/>
            </a:pPr>
            <a:r>
              <a:rPr lang="en-US" i="1" dirty="0">
                <a:solidFill>
                  <a:srgbClr val="000099"/>
                </a:solidFill>
                <a:latin typeface="Gill Sans MT" charset="0"/>
              </a:rPr>
              <a:t>UDP service:</a:t>
            </a:r>
          </a:p>
          <a:p>
            <a:pPr marL="233363" indent="-233363">
              <a:buFont typeface="Wingdings" charset="2"/>
              <a:buChar char="§"/>
              <a:defRPr/>
            </a:pPr>
            <a:r>
              <a:rPr lang="en-US" sz="2400" i="1" dirty="0">
                <a:solidFill>
                  <a:srgbClr val="CC0000"/>
                </a:solidFill>
                <a:latin typeface="Gill Sans MT" charset="0"/>
              </a:rPr>
              <a:t>unreliable data transfer</a:t>
            </a:r>
            <a:r>
              <a:rPr lang="en-US" sz="2400" dirty="0">
                <a:latin typeface="Gill Sans MT" charset="0"/>
              </a:rPr>
              <a:t> between sending and receiving process</a:t>
            </a:r>
          </a:p>
          <a:p>
            <a:pPr marL="233363" indent="-233363">
              <a:buFont typeface="Wingdings" charset="2"/>
              <a:buChar char="§"/>
              <a:defRPr/>
            </a:pPr>
            <a:r>
              <a:rPr lang="en-US" sz="2400" i="1" dirty="0">
                <a:solidFill>
                  <a:srgbClr val="CC0000"/>
                </a:solidFill>
                <a:latin typeface="Gill Sans MT" charset="0"/>
              </a:rPr>
              <a:t>does not provide:</a:t>
            </a:r>
            <a:r>
              <a:rPr lang="en-US" sz="2400" dirty="0">
                <a:latin typeface="Gill Sans MT" charset="0"/>
              </a:rPr>
              <a:t> reliability, flow control, congestion control, timing, throughput guarantee, security, or connection setup, </a:t>
            </a:r>
          </a:p>
          <a:p>
            <a:pPr>
              <a:buFont typeface="Wingdings" charset="2"/>
              <a:buChar char="§"/>
              <a:defRPr/>
            </a:pPr>
            <a:endParaRPr lang="en-US" sz="2400" dirty="0">
              <a:latin typeface="Gill Sans MT" charset="0"/>
            </a:endParaRPr>
          </a:p>
          <a:p>
            <a:pPr>
              <a:buFont typeface="Wingdings" charset="0"/>
              <a:buNone/>
              <a:defRPr/>
            </a:pPr>
            <a:r>
              <a:rPr lang="en-US" sz="2400" u="sng" dirty="0">
                <a:solidFill>
                  <a:srgbClr val="CC0000"/>
                </a:solidFill>
                <a:latin typeface="Gill Sans MT" charset="0"/>
              </a:rPr>
              <a:t>Q:</a:t>
            </a:r>
            <a:r>
              <a:rPr lang="en-US" sz="2400" dirty="0">
                <a:latin typeface="Gill Sans MT" charset="0"/>
              </a:rPr>
              <a:t> why bother?  Why is there a UDP?</a:t>
            </a:r>
          </a:p>
        </p:txBody>
      </p:sp>
      <p:pic>
        <p:nvPicPr>
          <p:cNvPr id="60422"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1638" y="944563"/>
            <a:ext cx="7313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9EA7A7E9-F439-4F8E-8577-874A6DBE1A3B}"/>
                  </a:ext>
                </a:extLst>
              </p14:cNvPr>
              <p14:cNvContentPartPr/>
              <p14:nvPr/>
            </p14:nvContentPartPr>
            <p14:xfrm>
              <a:off x="80280" y="3375360"/>
              <a:ext cx="4295520" cy="1054080"/>
            </p14:xfrm>
          </p:contentPart>
        </mc:Choice>
        <mc:Fallback xmlns="">
          <p:pic>
            <p:nvPicPr>
              <p:cNvPr id="2" name="Ink 1">
                <a:extLst>
                  <a:ext uri="{FF2B5EF4-FFF2-40B4-BE49-F238E27FC236}">
                    <a16:creationId xmlns:a16="http://schemas.microsoft.com/office/drawing/2014/main" id="{9EA7A7E9-F439-4F8E-8577-874A6DBE1A3B}"/>
                  </a:ext>
                </a:extLst>
              </p:cNvPr>
              <p:cNvPicPr/>
              <p:nvPr/>
            </p:nvPicPr>
            <p:blipFill>
              <a:blip r:embed="rId5"/>
              <a:stretch>
                <a:fillRect/>
              </a:stretch>
            </p:blipFill>
            <p:spPr>
              <a:xfrm>
                <a:off x="70920" y="3366000"/>
                <a:ext cx="4314240" cy="1072800"/>
              </a:xfrm>
              <a:prstGeom prst="rect">
                <a:avLst/>
              </a:prstGeom>
            </p:spPr>
          </p:pic>
        </mc:Fallback>
      </mc:AlternateContent>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6246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95006A3-B4DA-42F5-910F-AEF202F173DA}" type="slidenum">
              <a:rPr lang="en-US" altLang="en-US" sz="1200">
                <a:latin typeface="Tahoma" pitchFamily="34" charset="0"/>
              </a:rPr>
              <a:pPr/>
              <a:t>16</a:t>
            </a:fld>
            <a:endParaRPr lang="en-US" altLang="en-US" sz="1200">
              <a:latin typeface="Tahoma" pitchFamily="34" charset="0"/>
            </a:endParaRPr>
          </a:p>
        </p:txBody>
      </p:sp>
      <p:pic>
        <p:nvPicPr>
          <p:cNvPr id="62467" name="Picture 1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875" y="876300"/>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8" name="Rectangle 2"/>
          <p:cNvSpPr>
            <a:spLocks noGrp="1" noChangeArrowheads="1"/>
          </p:cNvSpPr>
          <p:nvPr>
            <p:ph type="title"/>
          </p:nvPr>
        </p:nvSpPr>
        <p:spPr>
          <a:xfrm>
            <a:off x="215900" y="261938"/>
            <a:ext cx="8747125" cy="838200"/>
          </a:xfrm>
        </p:spPr>
        <p:txBody>
          <a:bodyPr/>
          <a:lstStyle/>
          <a:p>
            <a:r>
              <a:rPr lang="en-US" altLang="en-US" sz="3200">
                <a:ea typeface="ＭＳ Ｐゴシック" charset="-128"/>
              </a:rPr>
              <a:t>Internet apps:  application, transport protocols</a:t>
            </a:r>
            <a:endParaRPr lang="en-US" altLang="en-US">
              <a:ea typeface="ＭＳ Ｐゴシック" charset="-128"/>
            </a:endParaRPr>
          </a:p>
        </p:txBody>
      </p:sp>
      <p:sp>
        <p:nvSpPr>
          <p:cNvPr id="62469" name="Text Box 3"/>
          <p:cNvSpPr txBox="1">
            <a:spLocks noChangeArrowheads="1"/>
          </p:cNvSpPr>
          <p:nvPr/>
        </p:nvSpPr>
        <p:spPr bwMode="auto">
          <a:xfrm>
            <a:off x="215900" y="1773238"/>
            <a:ext cx="28067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b="1"/>
              <a:t>application</a:t>
            </a:r>
            <a:endParaRPr lang="en-US" altLang="en-US"/>
          </a:p>
          <a:p>
            <a:pPr algn="r">
              <a:spcBef>
                <a:spcPct val="0"/>
              </a:spcBef>
              <a:buClrTx/>
              <a:buSzTx/>
              <a:buFontTx/>
              <a:buNone/>
            </a:pPr>
            <a:endParaRPr lang="en-US" altLang="en-US"/>
          </a:p>
          <a:p>
            <a:pPr algn="r">
              <a:spcBef>
                <a:spcPct val="0"/>
              </a:spcBef>
              <a:buClrTx/>
              <a:buSzTx/>
              <a:buFontTx/>
              <a:buNone/>
            </a:pPr>
            <a:r>
              <a:rPr lang="en-US" altLang="en-US"/>
              <a:t>e-mail</a:t>
            </a:r>
          </a:p>
          <a:p>
            <a:pPr algn="r">
              <a:spcBef>
                <a:spcPct val="0"/>
              </a:spcBef>
              <a:buClrTx/>
              <a:buSzTx/>
              <a:buFontTx/>
              <a:buNone/>
            </a:pPr>
            <a:r>
              <a:rPr lang="en-US" altLang="en-US"/>
              <a:t>remote terminal access</a:t>
            </a:r>
          </a:p>
          <a:p>
            <a:pPr algn="r">
              <a:spcBef>
                <a:spcPct val="0"/>
              </a:spcBef>
              <a:buClrTx/>
              <a:buSzTx/>
              <a:buFontTx/>
              <a:buNone/>
            </a:pPr>
            <a:r>
              <a:rPr lang="en-US" altLang="en-US"/>
              <a:t>Web </a:t>
            </a:r>
          </a:p>
          <a:p>
            <a:pPr algn="r">
              <a:spcBef>
                <a:spcPct val="0"/>
              </a:spcBef>
              <a:buClrTx/>
              <a:buSzTx/>
              <a:buFontTx/>
              <a:buNone/>
            </a:pPr>
            <a:r>
              <a:rPr lang="en-US" altLang="en-US"/>
              <a:t>file transfer</a:t>
            </a:r>
          </a:p>
          <a:p>
            <a:pPr algn="r">
              <a:spcBef>
                <a:spcPct val="0"/>
              </a:spcBef>
              <a:buClrTx/>
              <a:buSzTx/>
              <a:buFontTx/>
              <a:buNone/>
            </a:pPr>
            <a:r>
              <a:rPr lang="en-US" altLang="en-US"/>
              <a:t>streaming multimedia</a:t>
            </a:r>
          </a:p>
          <a:p>
            <a:pPr algn="r">
              <a:spcBef>
                <a:spcPct val="0"/>
              </a:spcBef>
              <a:buClrTx/>
              <a:buSzTx/>
              <a:buFontTx/>
              <a:buNone/>
            </a:pPr>
            <a:endParaRPr lang="en-US" altLang="en-US"/>
          </a:p>
          <a:p>
            <a:pPr algn="r">
              <a:spcBef>
                <a:spcPct val="0"/>
              </a:spcBef>
              <a:buClrTx/>
              <a:buSzTx/>
              <a:buFontTx/>
              <a:buNone/>
            </a:pPr>
            <a:r>
              <a:rPr lang="en-US" altLang="en-US"/>
              <a:t>Internet telephony</a:t>
            </a:r>
          </a:p>
          <a:p>
            <a:pPr algn="r">
              <a:spcBef>
                <a:spcPct val="0"/>
              </a:spcBef>
              <a:buClrTx/>
              <a:buSzTx/>
              <a:buFontTx/>
              <a:buNone/>
            </a:pPr>
            <a:endParaRPr lang="en-US" altLang="en-US" sz="2400">
              <a:latin typeface="Times New Roman" pitchFamily="18" charset="0"/>
            </a:endParaRPr>
          </a:p>
        </p:txBody>
      </p:sp>
      <p:sp>
        <p:nvSpPr>
          <p:cNvPr id="62470" name="Text Box 4"/>
          <p:cNvSpPr txBox="1">
            <a:spLocks noChangeArrowheads="1"/>
          </p:cNvSpPr>
          <p:nvPr/>
        </p:nvSpPr>
        <p:spPr bwMode="auto">
          <a:xfrm>
            <a:off x="3201988" y="1458913"/>
            <a:ext cx="2820987"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dirty="0"/>
              <a:t>application</a:t>
            </a:r>
          </a:p>
          <a:p>
            <a:pPr>
              <a:spcBef>
                <a:spcPct val="0"/>
              </a:spcBef>
              <a:buClrTx/>
              <a:buSzTx/>
              <a:buFontTx/>
              <a:buNone/>
            </a:pPr>
            <a:r>
              <a:rPr lang="en-US" altLang="en-US" b="1" dirty="0"/>
              <a:t>layer protocol</a:t>
            </a:r>
            <a:endParaRPr lang="en-US" altLang="en-US" dirty="0"/>
          </a:p>
          <a:p>
            <a:pPr>
              <a:spcBef>
                <a:spcPct val="0"/>
              </a:spcBef>
              <a:buClrTx/>
              <a:buSzTx/>
              <a:buFontTx/>
              <a:buNone/>
            </a:pPr>
            <a:endParaRPr lang="en-US" altLang="en-US" dirty="0"/>
          </a:p>
          <a:p>
            <a:pPr>
              <a:spcBef>
                <a:spcPct val="0"/>
              </a:spcBef>
              <a:buClrTx/>
              <a:buSzTx/>
              <a:buFontTx/>
              <a:buNone/>
            </a:pPr>
            <a:r>
              <a:rPr lang="en-US" altLang="en-US" dirty="0"/>
              <a:t>SMTP [RFC 5321]</a:t>
            </a:r>
          </a:p>
          <a:p>
            <a:pPr>
              <a:spcBef>
                <a:spcPct val="0"/>
              </a:spcBef>
              <a:buClrTx/>
              <a:buSzTx/>
              <a:buFontTx/>
              <a:buNone/>
            </a:pPr>
            <a:r>
              <a:rPr lang="en-US" altLang="en-US" dirty="0"/>
              <a:t>SSH [RFC 4251-4254]</a:t>
            </a:r>
          </a:p>
          <a:p>
            <a:pPr>
              <a:spcBef>
                <a:spcPct val="0"/>
              </a:spcBef>
              <a:buClrTx/>
              <a:buSzTx/>
              <a:buFontTx/>
              <a:buNone/>
            </a:pPr>
            <a:r>
              <a:rPr lang="en-US" altLang="en-US" dirty="0"/>
              <a:t>HTTP [RFC 2616]</a:t>
            </a:r>
          </a:p>
          <a:p>
            <a:pPr>
              <a:spcBef>
                <a:spcPct val="0"/>
              </a:spcBef>
              <a:buClrTx/>
              <a:buSzTx/>
              <a:buFontTx/>
              <a:buNone/>
            </a:pPr>
            <a:r>
              <a:rPr lang="en-US" altLang="en-US" dirty="0"/>
              <a:t>FTP [RFC 959]</a:t>
            </a:r>
          </a:p>
          <a:p>
            <a:pPr>
              <a:spcBef>
                <a:spcPct val="0"/>
              </a:spcBef>
              <a:buClrTx/>
              <a:buSzTx/>
              <a:buFontTx/>
              <a:buNone/>
            </a:pPr>
            <a:r>
              <a:rPr lang="en-US" altLang="en-US" dirty="0"/>
              <a:t>HTTP (e.g., YouTube), </a:t>
            </a:r>
            <a:br>
              <a:rPr lang="en-US" altLang="en-US" dirty="0"/>
            </a:br>
            <a:r>
              <a:rPr lang="en-US" altLang="en-US" dirty="0" err="1"/>
              <a:t>RTP</a:t>
            </a:r>
            <a:r>
              <a:rPr lang="en-US" altLang="en-US" dirty="0"/>
              <a:t> [RFC 1889]</a:t>
            </a:r>
          </a:p>
          <a:p>
            <a:pPr>
              <a:spcBef>
                <a:spcPct val="0"/>
              </a:spcBef>
              <a:buClrTx/>
              <a:buSzTx/>
              <a:buFontTx/>
              <a:buNone/>
            </a:pPr>
            <a:r>
              <a:rPr lang="en-US" altLang="en-US" dirty="0"/>
              <a:t>SIP, </a:t>
            </a:r>
            <a:r>
              <a:rPr lang="en-US" altLang="en-US" dirty="0" err="1"/>
              <a:t>RTP</a:t>
            </a:r>
            <a:r>
              <a:rPr lang="en-US" altLang="en-US" dirty="0"/>
              <a:t>, proprietary</a:t>
            </a:r>
          </a:p>
          <a:p>
            <a:pPr>
              <a:spcBef>
                <a:spcPct val="0"/>
              </a:spcBef>
              <a:buClrTx/>
              <a:buSzTx/>
              <a:buFontTx/>
              <a:buNone/>
            </a:pPr>
            <a:r>
              <a:rPr lang="en-US" altLang="en-US" dirty="0"/>
              <a:t>(e.g., Skype)</a:t>
            </a:r>
            <a:endParaRPr lang="en-US" altLang="en-US" sz="2400" dirty="0">
              <a:latin typeface="Times New Roman" pitchFamily="18" charset="0"/>
            </a:endParaRPr>
          </a:p>
        </p:txBody>
      </p:sp>
      <p:sp>
        <p:nvSpPr>
          <p:cNvPr id="62471" name="Text Box 5"/>
          <p:cNvSpPr txBox="1">
            <a:spLocks noChangeArrowheads="1"/>
          </p:cNvSpPr>
          <p:nvPr/>
        </p:nvSpPr>
        <p:spPr bwMode="auto">
          <a:xfrm>
            <a:off x="6030913" y="1477963"/>
            <a:ext cx="2624137" cy="344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dirty="0"/>
              <a:t>underlying</a:t>
            </a:r>
          </a:p>
          <a:p>
            <a:pPr>
              <a:spcBef>
                <a:spcPct val="0"/>
              </a:spcBef>
              <a:buClrTx/>
              <a:buSzTx/>
              <a:buFontTx/>
              <a:buNone/>
            </a:pPr>
            <a:r>
              <a:rPr lang="en-US" altLang="en-US" b="1" dirty="0"/>
              <a:t>transport protocol</a:t>
            </a:r>
            <a:endParaRPr lang="en-US" altLang="en-US" dirty="0"/>
          </a:p>
          <a:p>
            <a:pPr>
              <a:spcBef>
                <a:spcPct val="0"/>
              </a:spcBef>
              <a:buClrTx/>
              <a:buSzTx/>
              <a:buFontTx/>
              <a:buNone/>
            </a:pPr>
            <a:endParaRPr lang="en-US" altLang="en-US" dirty="0"/>
          </a:p>
          <a:p>
            <a:pPr>
              <a:spcBef>
                <a:spcPct val="0"/>
              </a:spcBef>
              <a:buClrTx/>
              <a:buSzTx/>
              <a:buFontTx/>
              <a:buNone/>
            </a:pPr>
            <a:r>
              <a:rPr lang="en-US" altLang="en-US" dirty="0"/>
              <a:t>TCP</a:t>
            </a:r>
          </a:p>
          <a:p>
            <a:pPr>
              <a:spcBef>
                <a:spcPct val="0"/>
              </a:spcBef>
              <a:buClrTx/>
              <a:buSzTx/>
              <a:buFontTx/>
              <a:buNone/>
            </a:pPr>
            <a:r>
              <a:rPr lang="en-US" altLang="en-US" dirty="0"/>
              <a:t>TCP</a:t>
            </a:r>
          </a:p>
          <a:p>
            <a:pPr>
              <a:spcBef>
                <a:spcPct val="0"/>
              </a:spcBef>
              <a:buClrTx/>
              <a:buSzTx/>
              <a:buFontTx/>
              <a:buNone/>
            </a:pPr>
            <a:r>
              <a:rPr lang="en-US" altLang="en-US" dirty="0"/>
              <a:t>TCP, QUIC (UDP)</a:t>
            </a:r>
          </a:p>
          <a:p>
            <a:pPr>
              <a:spcBef>
                <a:spcPct val="0"/>
              </a:spcBef>
              <a:buClrTx/>
              <a:buSzTx/>
              <a:buFontTx/>
              <a:buNone/>
            </a:pPr>
            <a:r>
              <a:rPr lang="en-US" altLang="en-US" dirty="0"/>
              <a:t>TCP</a:t>
            </a:r>
          </a:p>
          <a:p>
            <a:pPr>
              <a:spcBef>
                <a:spcPct val="0"/>
              </a:spcBef>
              <a:buClrTx/>
              <a:buSzTx/>
              <a:buFontTx/>
              <a:buNone/>
            </a:pPr>
            <a:r>
              <a:rPr lang="en-US" altLang="en-US" dirty="0"/>
              <a:t>TCP or UDP</a:t>
            </a:r>
          </a:p>
          <a:p>
            <a:pPr>
              <a:spcBef>
                <a:spcPct val="0"/>
              </a:spcBef>
              <a:buClrTx/>
              <a:buSzTx/>
              <a:buFontTx/>
              <a:buNone/>
            </a:pPr>
            <a:endParaRPr lang="en-US" altLang="en-US" dirty="0"/>
          </a:p>
          <a:p>
            <a:pPr>
              <a:spcBef>
                <a:spcPct val="0"/>
              </a:spcBef>
              <a:buClrTx/>
              <a:buSzTx/>
              <a:buFontTx/>
              <a:buNone/>
            </a:pPr>
            <a:endParaRPr lang="en-US" altLang="en-US" dirty="0"/>
          </a:p>
          <a:p>
            <a:pPr>
              <a:spcBef>
                <a:spcPct val="0"/>
              </a:spcBef>
              <a:buClrTx/>
              <a:buSzTx/>
              <a:buFontTx/>
              <a:buNone/>
            </a:pPr>
            <a:r>
              <a:rPr lang="en-US" altLang="en-US" dirty="0"/>
              <a:t>TCP or UDP</a:t>
            </a:r>
          </a:p>
        </p:txBody>
      </p:sp>
      <p:sp>
        <p:nvSpPr>
          <p:cNvPr id="62472" name="Line 7"/>
          <p:cNvSpPr>
            <a:spLocks noChangeShapeType="1"/>
          </p:cNvSpPr>
          <p:nvPr/>
        </p:nvSpPr>
        <p:spPr bwMode="auto">
          <a:xfrm>
            <a:off x="1071563" y="2152650"/>
            <a:ext cx="7334250" cy="9525"/>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3" name="Line 8"/>
          <p:cNvSpPr>
            <a:spLocks noChangeShapeType="1"/>
          </p:cNvSpPr>
          <p:nvPr/>
        </p:nvSpPr>
        <p:spPr bwMode="auto">
          <a:xfrm flipV="1">
            <a:off x="1023938" y="2743200"/>
            <a:ext cx="732472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4" name="Line 9"/>
          <p:cNvSpPr>
            <a:spLocks noChangeShapeType="1"/>
          </p:cNvSpPr>
          <p:nvPr/>
        </p:nvSpPr>
        <p:spPr bwMode="auto">
          <a:xfrm flipV="1">
            <a:off x="1044575" y="3038475"/>
            <a:ext cx="729615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5" name="Line 10"/>
          <p:cNvSpPr>
            <a:spLocks noChangeShapeType="1"/>
          </p:cNvSpPr>
          <p:nvPr/>
        </p:nvSpPr>
        <p:spPr bwMode="auto">
          <a:xfrm flipV="1">
            <a:off x="1042988" y="3333750"/>
            <a:ext cx="72771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6" name="Line 11"/>
          <p:cNvSpPr>
            <a:spLocks noChangeShapeType="1"/>
          </p:cNvSpPr>
          <p:nvPr/>
        </p:nvSpPr>
        <p:spPr bwMode="auto">
          <a:xfrm flipV="1">
            <a:off x="1073150" y="3657600"/>
            <a:ext cx="7258050" cy="95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7" name="Line 12"/>
          <p:cNvSpPr>
            <a:spLocks noChangeShapeType="1"/>
          </p:cNvSpPr>
          <p:nvPr/>
        </p:nvSpPr>
        <p:spPr bwMode="auto">
          <a:xfrm flipV="1">
            <a:off x="1014413" y="4257675"/>
            <a:ext cx="7315200"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478" name="Line 14"/>
          <p:cNvSpPr>
            <a:spLocks noChangeShapeType="1"/>
          </p:cNvSpPr>
          <p:nvPr/>
        </p:nvSpPr>
        <p:spPr bwMode="auto">
          <a:xfrm flipV="1">
            <a:off x="839788" y="4881563"/>
            <a:ext cx="7343775" cy="0"/>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Title 1"/>
          <p:cNvSpPr>
            <a:spLocks noGrp="1"/>
          </p:cNvSpPr>
          <p:nvPr>
            <p:ph type="title"/>
          </p:nvPr>
        </p:nvSpPr>
        <p:spPr/>
        <p:txBody>
          <a:bodyPr/>
          <a:lstStyle/>
          <a:p>
            <a:r>
              <a:rPr lang="en-US" altLang="en-US" sz="3600">
                <a:ea typeface="ＭＳ Ｐゴシック" charset="-128"/>
              </a:rPr>
              <a:t>Securing TCP</a:t>
            </a:r>
          </a:p>
        </p:txBody>
      </p:sp>
      <p:sp>
        <p:nvSpPr>
          <p:cNvPr id="7" name="Content Placeholder 6"/>
          <p:cNvSpPr>
            <a:spLocks noGrp="1"/>
          </p:cNvSpPr>
          <p:nvPr>
            <p:ph sz="half" idx="1"/>
          </p:nvPr>
        </p:nvSpPr>
        <p:spPr/>
        <p:txBody>
          <a:bodyPr/>
          <a:lstStyle/>
          <a:p>
            <a:pPr>
              <a:buFont typeface="Wingdings" pitchFamily="2" charset="2"/>
              <a:buNone/>
              <a:defRPr/>
            </a:pPr>
            <a:r>
              <a:rPr lang="en-US" dirty="0">
                <a:solidFill>
                  <a:schemeClr val="accent6">
                    <a:lumMod val="75000"/>
                  </a:schemeClr>
                </a:solidFill>
              </a:rPr>
              <a:t>TCP &amp; UDP </a:t>
            </a:r>
          </a:p>
          <a:p>
            <a:pPr marL="233363" indent="-233363">
              <a:lnSpc>
                <a:spcPct val="100000"/>
              </a:lnSpc>
              <a:buFont typeface="Wingdings" charset="2"/>
              <a:buChar char="§"/>
              <a:defRPr/>
            </a:pPr>
            <a:r>
              <a:rPr lang="en-US" sz="2400" dirty="0"/>
              <a:t>no encryption</a:t>
            </a:r>
          </a:p>
          <a:p>
            <a:pPr marL="233363" indent="-233363">
              <a:lnSpc>
                <a:spcPct val="100000"/>
              </a:lnSpc>
              <a:buFont typeface="Wingdings" charset="2"/>
              <a:buChar char="§"/>
              <a:defRPr/>
            </a:pPr>
            <a:r>
              <a:rPr lang="en-US" sz="2400" dirty="0" err="1"/>
              <a:t>cleartext</a:t>
            </a:r>
            <a:r>
              <a:rPr lang="en-US" sz="2400" dirty="0"/>
              <a:t> info sent into socket traverses Internet  in cleartext</a:t>
            </a:r>
          </a:p>
          <a:p>
            <a:pPr marL="0" indent="0">
              <a:buFont typeface="Wingdings" charset="2"/>
              <a:buNone/>
              <a:defRPr/>
            </a:pPr>
            <a:r>
              <a:rPr lang="en-US" dirty="0">
                <a:solidFill>
                  <a:schemeClr val="accent6">
                    <a:lumMod val="75000"/>
                  </a:schemeClr>
                </a:solidFill>
              </a:rPr>
              <a:t>SSL</a:t>
            </a:r>
            <a:r>
              <a:rPr lang="en-US" dirty="0"/>
              <a:t> </a:t>
            </a:r>
          </a:p>
          <a:p>
            <a:pPr marL="233363" indent="-233363">
              <a:lnSpc>
                <a:spcPct val="100000"/>
              </a:lnSpc>
              <a:buFont typeface="Wingdings" charset="2"/>
              <a:buChar char="§"/>
              <a:defRPr/>
            </a:pPr>
            <a:r>
              <a:rPr lang="en-US" sz="2400" dirty="0"/>
              <a:t>provides encrypted TCP connection</a:t>
            </a:r>
          </a:p>
          <a:p>
            <a:pPr marL="233363" indent="-233363">
              <a:lnSpc>
                <a:spcPct val="100000"/>
              </a:lnSpc>
              <a:buFont typeface="Wingdings" charset="2"/>
              <a:buChar char="§"/>
              <a:defRPr/>
            </a:pPr>
            <a:r>
              <a:rPr lang="en-US" sz="2400" dirty="0"/>
              <a:t>data integrity</a:t>
            </a:r>
          </a:p>
          <a:p>
            <a:pPr marL="233363" indent="-233363">
              <a:lnSpc>
                <a:spcPct val="100000"/>
              </a:lnSpc>
              <a:buFont typeface="Wingdings" charset="2"/>
              <a:buChar char="§"/>
              <a:defRPr/>
            </a:pPr>
            <a:r>
              <a:rPr lang="en-US" sz="2400" dirty="0"/>
              <a:t>end-point authentication</a:t>
            </a:r>
          </a:p>
        </p:txBody>
      </p:sp>
      <p:sp>
        <p:nvSpPr>
          <p:cNvPr id="80899" name="Content Placeholder 7"/>
          <p:cNvSpPr>
            <a:spLocks noGrp="1"/>
          </p:cNvSpPr>
          <p:nvPr>
            <p:ph sz="half" idx="2"/>
          </p:nvPr>
        </p:nvSpPr>
        <p:spPr/>
        <p:txBody>
          <a:bodyPr/>
          <a:lstStyle/>
          <a:p>
            <a:pPr>
              <a:buFont typeface="Wingdings" pitchFamily="2" charset="2"/>
              <a:buNone/>
            </a:pPr>
            <a:r>
              <a:rPr lang="en-US" altLang="en-US" dirty="0">
                <a:solidFill>
                  <a:srgbClr val="22228B"/>
                </a:solidFill>
                <a:ea typeface="ＭＳ Ｐゴシック" charset="-128"/>
              </a:rPr>
              <a:t>SSL is at app layer</a:t>
            </a:r>
          </a:p>
          <a:p>
            <a:pPr>
              <a:lnSpc>
                <a:spcPct val="100000"/>
              </a:lnSpc>
            </a:pPr>
            <a:r>
              <a:rPr lang="en-US" altLang="en-US" sz="2400" dirty="0">
                <a:ea typeface="ＭＳ Ｐゴシック" charset="-128"/>
              </a:rPr>
              <a:t>apps use SSL libraries, that “</a:t>
            </a:r>
            <a:r>
              <a:rPr lang="en-US" altLang="ja-JP" sz="2400" dirty="0">
                <a:ea typeface="ＭＳ Ｐゴシック" charset="-128"/>
              </a:rPr>
              <a:t>talk” to TCP</a:t>
            </a:r>
          </a:p>
          <a:p>
            <a:pPr>
              <a:buFont typeface="Wingdings" pitchFamily="2" charset="2"/>
              <a:buNone/>
            </a:pPr>
            <a:r>
              <a:rPr lang="en-US" altLang="en-US" dirty="0">
                <a:solidFill>
                  <a:srgbClr val="22228B"/>
                </a:solidFill>
                <a:ea typeface="ＭＳ Ｐゴシック" charset="-128"/>
              </a:rPr>
              <a:t>SSL socket API</a:t>
            </a:r>
          </a:p>
          <a:p>
            <a:pPr marL="233363" lvl="1" indent="-233363">
              <a:lnSpc>
                <a:spcPct val="100000"/>
              </a:lnSpc>
              <a:buFont typeface="Wingdings" pitchFamily="2" charset="2"/>
              <a:buChar char="§"/>
            </a:pPr>
            <a:r>
              <a:rPr lang="en-US" altLang="en-US" dirty="0">
                <a:ea typeface="ＭＳ Ｐゴシック" charset="-128"/>
              </a:rPr>
              <a:t>cleartext passwords sent into socket traverse Internet  encrypted </a:t>
            </a:r>
          </a:p>
          <a:p>
            <a:pPr marL="233363" lvl="1" indent="-233363">
              <a:lnSpc>
                <a:spcPct val="100000"/>
              </a:lnSpc>
              <a:buFont typeface="Wingdings" pitchFamily="2" charset="2"/>
              <a:buChar char="§"/>
            </a:pPr>
            <a:r>
              <a:rPr lang="en-US" altLang="en-US" dirty="0">
                <a:ea typeface="ＭＳ Ｐゴシック" charset="-128"/>
              </a:rPr>
              <a:t>see Chapter 8</a:t>
            </a:r>
          </a:p>
          <a:p>
            <a:pPr marL="233363" lvl="1" indent="-233363"/>
            <a:endParaRPr lang="en-US" altLang="en-US" dirty="0">
              <a:ea typeface="ＭＳ Ｐゴシック" charset="-128"/>
            </a:endParaRPr>
          </a:p>
          <a:p>
            <a:endParaRPr lang="en-US" altLang="en-US" dirty="0">
              <a:ea typeface="ＭＳ Ｐゴシック" charset="-128"/>
            </a:endParaRPr>
          </a:p>
        </p:txBody>
      </p:sp>
      <p:sp>
        <p:nvSpPr>
          <p:cNvPr id="3" name="Footer Placeholder 2"/>
          <p:cNvSpPr>
            <a:spLocks noGrp="1"/>
          </p:cNvSpPr>
          <p:nvPr>
            <p:ph type="ftr" sz="quarter" idx="11"/>
          </p:nvPr>
        </p:nvSpPr>
        <p:spPr/>
        <p:txBody>
          <a:bodyPr/>
          <a:lstStyle/>
          <a:p>
            <a:pPr>
              <a:defRPr/>
            </a:pPr>
            <a:r>
              <a:rPr lang="en-US"/>
              <a:t>Application Layer</a:t>
            </a:r>
          </a:p>
        </p:txBody>
      </p:sp>
      <p:sp>
        <p:nvSpPr>
          <p:cNvPr id="64517"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D741BB45-3BF8-43CA-8795-DD182CE96350}" type="slidenum">
              <a:rPr lang="en-US" altLang="en-US" sz="1200">
                <a:latin typeface="Tahoma" pitchFamily="34" charset="0"/>
              </a:rPr>
              <a:pPr/>
              <a:t>17</a:t>
            </a:fld>
            <a:endParaRPr lang="en-US" altLang="en-US" sz="1200">
              <a:latin typeface="Tahoma" pitchFamily="34" charset="0"/>
            </a:endParaRPr>
          </a:p>
        </p:txBody>
      </p:sp>
      <p:pic>
        <p:nvPicPr>
          <p:cNvPr id="64518" name="Picture 35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6738" y="1030288"/>
            <a:ext cx="28257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8"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65539"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0F069522-65CC-4D48-B3A2-B9A7E7D50F6E}" type="slidenum">
              <a:rPr lang="en-US" altLang="en-US" sz="1200">
                <a:latin typeface="Tahoma" pitchFamily="34" charset="0"/>
              </a:rPr>
              <a:pPr/>
              <a:t>18</a:t>
            </a:fld>
            <a:endParaRPr lang="en-US" altLang="en-US" sz="1200">
              <a:latin typeface="Tahoma" pitchFamily="34" charset="0"/>
            </a:endParaRPr>
          </a:p>
        </p:txBody>
      </p:sp>
      <p:sp>
        <p:nvSpPr>
          <p:cNvPr id="65540"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solidFill>
                  <a:srgbClr val="CC0000"/>
                </a:solidFill>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65542"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6758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ED32628-7F83-4149-8CBA-1A7F8A9E6FFA}" type="slidenum">
              <a:rPr lang="en-US" altLang="en-US" sz="1200">
                <a:latin typeface="Tahoma" pitchFamily="34" charset="0"/>
              </a:rPr>
              <a:pPr/>
              <a:t>19</a:t>
            </a:fld>
            <a:endParaRPr lang="en-US" altLang="en-US" sz="1200">
              <a:latin typeface="Tahoma" pitchFamily="34" charset="0"/>
            </a:endParaRPr>
          </a:p>
        </p:txBody>
      </p:sp>
      <p:sp>
        <p:nvSpPr>
          <p:cNvPr id="67587" name="Rectangle 2"/>
          <p:cNvSpPr>
            <a:spLocks noGrp="1" noChangeArrowheads="1"/>
          </p:cNvSpPr>
          <p:nvPr>
            <p:ph type="title"/>
          </p:nvPr>
        </p:nvSpPr>
        <p:spPr>
          <a:xfrm>
            <a:off x="400050" y="201613"/>
            <a:ext cx="7772400" cy="892175"/>
          </a:xfrm>
        </p:spPr>
        <p:txBody>
          <a:bodyPr/>
          <a:lstStyle/>
          <a:p>
            <a:r>
              <a:rPr lang="en-US" altLang="en-US">
                <a:ea typeface="ＭＳ Ｐゴシック" charset="-128"/>
              </a:rPr>
              <a:t>Web and HTTP</a:t>
            </a:r>
          </a:p>
        </p:txBody>
      </p:sp>
      <p:sp>
        <p:nvSpPr>
          <p:cNvPr id="67588" name="Rectangle 3"/>
          <p:cNvSpPr>
            <a:spLocks noGrp="1" noChangeArrowheads="1"/>
          </p:cNvSpPr>
          <p:nvPr>
            <p:ph type="body" idx="1"/>
          </p:nvPr>
        </p:nvSpPr>
        <p:spPr>
          <a:xfrm>
            <a:off x="533400" y="1360488"/>
            <a:ext cx="7772400" cy="4648200"/>
          </a:xfrm>
        </p:spPr>
        <p:txBody>
          <a:bodyPr/>
          <a:lstStyle/>
          <a:p>
            <a:pPr>
              <a:buFont typeface="Wingdings" pitchFamily="2" charset="2"/>
              <a:buNone/>
            </a:pPr>
            <a:r>
              <a:rPr lang="en-US" altLang="en-US" sz="3200" i="1" dirty="0">
                <a:ea typeface="ＭＳ Ｐゴシック" charset="-128"/>
              </a:rPr>
              <a:t>First, a review…</a:t>
            </a:r>
          </a:p>
          <a:p>
            <a:r>
              <a:rPr lang="en-US" altLang="en-US" i="1" dirty="0">
                <a:solidFill>
                  <a:srgbClr val="CC0000"/>
                </a:solidFill>
                <a:ea typeface="ＭＳ Ｐゴシック" charset="-128"/>
              </a:rPr>
              <a:t>web page</a:t>
            </a:r>
            <a:r>
              <a:rPr lang="en-US" altLang="en-US" dirty="0">
                <a:ea typeface="ＭＳ Ｐゴシック" charset="-128"/>
              </a:rPr>
              <a:t> consists of </a:t>
            </a:r>
            <a:r>
              <a:rPr lang="en-US" altLang="en-US" i="1" dirty="0">
                <a:solidFill>
                  <a:srgbClr val="CC0000"/>
                </a:solidFill>
                <a:ea typeface="ＭＳ Ｐゴシック" charset="-128"/>
              </a:rPr>
              <a:t>objects</a:t>
            </a:r>
          </a:p>
          <a:p>
            <a:r>
              <a:rPr lang="en-US" altLang="en-US" dirty="0">
                <a:ea typeface="ＭＳ Ｐゴシック" charset="-128"/>
              </a:rPr>
              <a:t>object can be HTML file, JPEG image, JavaScript, audio file, …</a:t>
            </a:r>
          </a:p>
          <a:p>
            <a:r>
              <a:rPr lang="en-US" altLang="en-US" dirty="0">
                <a:ea typeface="ＭＳ Ｐゴシック" charset="-128"/>
              </a:rPr>
              <a:t>web page built from </a:t>
            </a:r>
            <a:r>
              <a:rPr lang="en-US" altLang="en-US" i="1" dirty="0">
                <a:solidFill>
                  <a:srgbClr val="CC0000"/>
                </a:solidFill>
                <a:ea typeface="ＭＳ Ｐゴシック" charset="-128"/>
              </a:rPr>
              <a:t>base HTML file</a:t>
            </a:r>
            <a:r>
              <a:rPr lang="en-US" altLang="en-US" dirty="0">
                <a:ea typeface="ＭＳ Ｐゴシック" charset="-128"/>
              </a:rPr>
              <a:t>, which includes several</a:t>
            </a:r>
            <a:r>
              <a:rPr lang="en-US" altLang="en-US" i="1" dirty="0">
                <a:ea typeface="ＭＳ Ｐゴシック" charset="-128"/>
              </a:rPr>
              <a:t> </a:t>
            </a:r>
            <a:r>
              <a:rPr lang="en-US" altLang="en-US" i="1" dirty="0">
                <a:solidFill>
                  <a:srgbClr val="CC0000"/>
                </a:solidFill>
                <a:ea typeface="ＭＳ Ｐゴシック" charset="-128"/>
              </a:rPr>
              <a:t>referenced objects</a:t>
            </a:r>
          </a:p>
          <a:p>
            <a:r>
              <a:rPr lang="en-US" altLang="en-US" dirty="0">
                <a:ea typeface="ＭＳ Ｐゴシック" charset="-128"/>
              </a:rPr>
              <a:t>each object is addressable by a </a:t>
            </a:r>
            <a:r>
              <a:rPr lang="en-US" altLang="en-US" i="1" dirty="0">
                <a:solidFill>
                  <a:srgbClr val="CC0000"/>
                </a:solidFill>
                <a:ea typeface="ＭＳ Ｐゴシック" charset="-128"/>
              </a:rPr>
              <a:t>URL, </a:t>
            </a:r>
            <a:r>
              <a:rPr lang="en-US" altLang="en-US" dirty="0">
                <a:ea typeface="ＭＳ Ｐゴシック" charset="-128"/>
              </a:rPr>
              <a:t>e.g.,</a:t>
            </a:r>
          </a:p>
          <a:p>
            <a:pPr>
              <a:buFont typeface="Wingdings" pitchFamily="2" charset="2"/>
              <a:buNone/>
            </a:pPr>
            <a:endParaRPr lang="en-US" altLang="en-US" dirty="0">
              <a:ea typeface="ＭＳ Ｐゴシック" charset="-128"/>
            </a:endParaRPr>
          </a:p>
        </p:txBody>
      </p:sp>
      <p:grpSp>
        <p:nvGrpSpPr>
          <p:cNvPr id="67589" name="Group 10"/>
          <p:cNvGrpSpPr>
            <a:grpSpLocks/>
          </p:cNvGrpSpPr>
          <p:nvPr/>
        </p:nvGrpSpPr>
        <p:grpSpPr bwMode="auto">
          <a:xfrm>
            <a:off x="1201738" y="4486275"/>
            <a:ext cx="6835775" cy="1144588"/>
            <a:chOff x="788" y="2955"/>
            <a:chExt cx="4306" cy="721"/>
          </a:xfrm>
        </p:grpSpPr>
        <p:sp>
          <p:nvSpPr>
            <p:cNvPr id="67591" name="Text Box 5"/>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latin typeface="Courier New" pitchFamily="49" charset="0"/>
                </a:rPr>
                <a:t>www.someschool.edu/someDept/pic.gif</a:t>
              </a:r>
            </a:p>
          </p:txBody>
        </p:sp>
        <p:sp>
          <p:nvSpPr>
            <p:cNvPr id="67592" name="AutoShape 6"/>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67593" name="AutoShape 7"/>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67594" name="Text Box 8"/>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t>host name</a:t>
              </a:r>
            </a:p>
          </p:txBody>
        </p:sp>
        <p:sp>
          <p:nvSpPr>
            <p:cNvPr id="67595" name="Text Box 9"/>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t>path</a:t>
              </a:r>
              <a:r>
                <a:rPr lang="en-US" altLang="en-US" sz="2400">
                  <a:latin typeface="Comic Sans MS" pitchFamily="66" charset="0"/>
                </a:rPr>
                <a:t> </a:t>
              </a:r>
              <a:r>
                <a:rPr lang="en-US" altLang="en-US" sz="2400"/>
                <a:t>name</a:t>
              </a:r>
            </a:p>
          </p:txBody>
        </p:sp>
      </p:grpSp>
      <p:pic>
        <p:nvPicPr>
          <p:cNvPr id="67590" name="Picture 1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895350"/>
            <a:ext cx="41132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4"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33795"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E098479D-F6AB-4823-B352-716AAC4748D0}" type="slidenum">
              <a:rPr lang="en-US" altLang="en-US" sz="1200">
                <a:latin typeface="Tahoma" pitchFamily="34" charset="0"/>
              </a:rPr>
              <a:pPr/>
              <a:t>2</a:t>
            </a:fld>
            <a:endParaRPr lang="en-US" altLang="en-US" sz="1200">
              <a:latin typeface="Tahoma" pitchFamily="34" charset="0"/>
            </a:endParaRPr>
          </a:p>
        </p:txBody>
      </p:sp>
      <p:sp>
        <p:nvSpPr>
          <p:cNvPr id="33796"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solidFill>
                  <a:srgbClr val="CC0000"/>
                </a:solidFill>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33798"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6963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BA016D4-589A-441B-80E9-DD0AF56B7E89}" type="slidenum">
              <a:rPr lang="en-US" altLang="en-US" sz="1200">
                <a:latin typeface="Tahoma" pitchFamily="34" charset="0"/>
              </a:rPr>
              <a:pPr/>
              <a:t>20</a:t>
            </a:fld>
            <a:endParaRPr lang="en-US" altLang="en-US" sz="1200">
              <a:latin typeface="Tahoma" pitchFamily="34" charset="0"/>
            </a:endParaRPr>
          </a:p>
        </p:txBody>
      </p:sp>
      <p:sp>
        <p:nvSpPr>
          <p:cNvPr id="69635" name="Rectangle 2"/>
          <p:cNvSpPr>
            <a:spLocks noGrp="1" noChangeArrowheads="1"/>
          </p:cNvSpPr>
          <p:nvPr>
            <p:ph type="title"/>
          </p:nvPr>
        </p:nvSpPr>
        <p:spPr>
          <a:xfrm>
            <a:off x="533400" y="309563"/>
            <a:ext cx="7772400" cy="795337"/>
          </a:xfrm>
        </p:spPr>
        <p:txBody>
          <a:bodyPr/>
          <a:lstStyle/>
          <a:p>
            <a:r>
              <a:rPr lang="en-US" altLang="en-US" sz="4000">
                <a:ea typeface="ＭＳ Ｐゴシック" charset="-128"/>
              </a:rPr>
              <a:t>HTTP overview</a:t>
            </a:r>
            <a:endParaRPr lang="en-US" altLang="en-US">
              <a:ea typeface="ＭＳ Ｐゴシック" charset="-128"/>
            </a:endParaRPr>
          </a:p>
        </p:txBody>
      </p:sp>
      <p:sp>
        <p:nvSpPr>
          <p:cNvPr id="86020" name="Rectangle 3"/>
          <p:cNvSpPr>
            <a:spLocks noGrp="1" noChangeArrowheads="1"/>
          </p:cNvSpPr>
          <p:nvPr>
            <p:ph type="body" sz="half" idx="1"/>
          </p:nvPr>
        </p:nvSpPr>
        <p:spPr>
          <a:xfrm>
            <a:off x="533400" y="1489075"/>
            <a:ext cx="3810000" cy="4648200"/>
          </a:xfrm>
        </p:spPr>
        <p:txBody>
          <a:bodyPr/>
          <a:lstStyle/>
          <a:p>
            <a:pPr>
              <a:lnSpc>
                <a:spcPct val="75000"/>
              </a:lnSpc>
              <a:buFont typeface="Wingdings" pitchFamily="2" charset="2"/>
              <a:buNone/>
            </a:pPr>
            <a:r>
              <a:rPr lang="en-US" altLang="en-US" dirty="0">
                <a:solidFill>
                  <a:srgbClr val="CC0000"/>
                </a:solidFill>
                <a:ea typeface="ＭＳ Ｐゴシック" charset="-128"/>
              </a:rPr>
              <a:t>HTTP: hypertext transfer protocol</a:t>
            </a:r>
          </a:p>
          <a:p>
            <a:pPr>
              <a:lnSpc>
                <a:spcPct val="75000"/>
              </a:lnSpc>
            </a:pPr>
            <a:r>
              <a:rPr lang="en-US" altLang="en-US" sz="2400" dirty="0">
                <a:ea typeface="ＭＳ Ｐゴシック" charset="-128"/>
              </a:rPr>
              <a:t>Web’</a:t>
            </a:r>
            <a:r>
              <a:rPr lang="en-US" altLang="ja-JP" sz="2400" dirty="0">
                <a:ea typeface="ＭＳ Ｐゴシック" charset="-128"/>
              </a:rPr>
              <a:t>s application-layer protocol</a:t>
            </a:r>
          </a:p>
          <a:p>
            <a:pPr>
              <a:lnSpc>
                <a:spcPct val="75000"/>
              </a:lnSpc>
            </a:pPr>
            <a:r>
              <a:rPr lang="en-US" altLang="en-US" sz="2400" dirty="0">
                <a:ea typeface="ＭＳ Ｐゴシック" charset="-128"/>
              </a:rPr>
              <a:t>client/server model</a:t>
            </a:r>
          </a:p>
          <a:p>
            <a:pPr marL="685800" lvl="1" indent="-228600">
              <a:lnSpc>
                <a:spcPct val="75000"/>
              </a:lnSpc>
            </a:pPr>
            <a:r>
              <a:rPr lang="en-US" altLang="en-US" i="1" dirty="0">
                <a:solidFill>
                  <a:srgbClr val="CC0000"/>
                </a:solidFill>
                <a:ea typeface="ＭＳ Ｐゴシック" charset="-128"/>
              </a:rPr>
              <a:t>client</a:t>
            </a:r>
            <a:r>
              <a:rPr lang="en-US" altLang="en-US" i="1" dirty="0">
                <a:solidFill>
                  <a:srgbClr val="FF0000"/>
                </a:solidFill>
                <a:ea typeface="ＭＳ Ｐゴシック" charset="-128"/>
              </a:rPr>
              <a:t>:</a:t>
            </a:r>
            <a:r>
              <a:rPr lang="en-US" altLang="en-US" dirty="0">
                <a:ea typeface="ＭＳ Ｐゴシック" charset="-128"/>
              </a:rPr>
              <a:t> browser that requests, receives, (using HTTP protocol) and “</a:t>
            </a:r>
            <a:r>
              <a:rPr lang="en-US" altLang="ja-JP" dirty="0">
                <a:ea typeface="ＭＳ Ｐゴシック" charset="-128"/>
              </a:rPr>
              <a:t>displays” Web objects </a:t>
            </a:r>
          </a:p>
          <a:p>
            <a:pPr marL="685800" lvl="1" indent="-228600">
              <a:lnSpc>
                <a:spcPct val="75000"/>
              </a:lnSpc>
            </a:pPr>
            <a:r>
              <a:rPr lang="en-US" altLang="en-US" i="1" dirty="0">
                <a:solidFill>
                  <a:srgbClr val="CC0000"/>
                </a:solidFill>
                <a:ea typeface="ＭＳ Ｐゴシック" charset="-128"/>
              </a:rPr>
              <a:t>server:</a:t>
            </a:r>
            <a:r>
              <a:rPr lang="en-US" altLang="en-US" dirty="0">
                <a:ea typeface="ＭＳ Ｐゴシック" charset="-128"/>
              </a:rPr>
              <a:t> Web server sends (using HTTP protocol) objects in response to requests</a:t>
            </a:r>
          </a:p>
          <a:p>
            <a:pPr>
              <a:lnSpc>
                <a:spcPct val="75000"/>
              </a:lnSpc>
              <a:buFont typeface="Wingdings" pitchFamily="2" charset="2"/>
              <a:buNone/>
            </a:pPr>
            <a:endParaRPr lang="en-US" altLang="en-US" sz="2400" dirty="0">
              <a:ea typeface="ＭＳ Ｐゴシック" charset="-128"/>
            </a:endParaRPr>
          </a:p>
        </p:txBody>
      </p:sp>
      <p:sp>
        <p:nvSpPr>
          <p:cNvPr id="69637" name="Text Box 7"/>
          <p:cNvSpPr txBox="1">
            <a:spLocks noChangeArrowheads="1"/>
          </p:cNvSpPr>
          <p:nvPr/>
        </p:nvSpPr>
        <p:spPr bwMode="auto">
          <a:xfrm>
            <a:off x="4565650" y="2455863"/>
            <a:ext cx="15843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PC running</a:t>
            </a:r>
          </a:p>
          <a:p>
            <a:pPr algn="ctr">
              <a:spcBef>
                <a:spcPct val="0"/>
              </a:spcBef>
              <a:buClrTx/>
              <a:buSzTx/>
              <a:buFontTx/>
              <a:buNone/>
            </a:pPr>
            <a:r>
              <a:rPr lang="en-US" altLang="en-US" sz="1600"/>
              <a:t>Firefox browser</a:t>
            </a:r>
            <a:endParaRPr lang="en-US" altLang="en-US" sz="2400"/>
          </a:p>
        </p:txBody>
      </p:sp>
      <p:sp>
        <p:nvSpPr>
          <p:cNvPr id="69638" name="Text Box 9"/>
          <p:cNvSpPr txBox="1">
            <a:spLocks noChangeArrowheads="1"/>
          </p:cNvSpPr>
          <p:nvPr/>
        </p:nvSpPr>
        <p:spPr bwMode="auto">
          <a:xfrm>
            <a:off x="7508875" y="3836988"/>
            <a:ext cx="13462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server </a:t>
            </a:r>
          </a:p>
          <a:p>
            <a:pPr algn="ctr">
              <a:spcBef>
                <a:spcPct val="0"/>
              </a:spcBef>
              <a:buClrTx/>
              <a:buSzTx/>
              <a:buFontTx/>
              <a:buNone/>
            </a:pPr>
            <a:r>
              <a:rPr lang="en-US" altLang="en-US" sz="1600"/>
              <a:t>running</a:t>
            </a:r>
          </a:p>
          <a:p>
            <a:pPr algn="ctr">
              <a:spcBef>
                <a:spcPct val="0"/>
              </a:spcBef>
              <a:buClrTx/>
              <a:buSzTx/>
              <a:buFontTx/>
              <a:buNone/>
            </a:pPr>
            <a:r>
              <a:rPr lang="en-US" altLang="en-US" sz="1600"/>
              <a:t>Apache Web</a:t>
            </a:r>
          </a:p>
          <a:p>
            <a:pPr algn="ctr">
              <a:spcBef>
                <a:spcPct val="0"/>
              </a:spcBef>
              <a:buClrTx/>
              <a:buSzTx/>
              <a:buFontTx/>
              <a:buNone/>
            </a:pPr>
            <a:r>
              <a:rPr lang="en-US" altLang="en-US" sz="1600"/>
              <a:t>server</a:t>
            </a:r>
            <a:endParaRPr lang="en-US" altLang="en-US" sz="2400"/>
          </a:p>
        </p:txBody>
      </p:sp>
      <p:sp>
        <p:nvSpPr>
          <p:cNvPr id="69639" name="Text Box 23"/>
          <p:cNvSpPr txBox="1">
            <a:spLocks noChangeArrowheads="1"/>
          </p:cNvSpPr>
          <p:nvPr/>
        </p:nvSpPr>
        <p:spPr bwMode="auto">
          <a:xfrm>
            <a:off x="4800600" y="5218113"/>
            <a:ext cx="1563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iPhone running</a:t>
            </a:r>
          </a:p>
          <a:p>
            <a:pPr algn="ctr">
              <a:spcBef>
                <a:spcPct val="0"/>
              </a:spcBef>
              <a:buClrTx/>
              <a:buSzTx/>
              <a:buFontTx/>
              <a:buNone/>
            </a:pPr>
            <a:r>
              <a:rPr lang="en-US" altLang="en-US" sz="1600"/>
              <a:t>Safari browser</a:t>
            </a:r>
            <a:endParaRPr lang="en-US" altLang="en-US" sz="2400"/>
          </a:p>
        </p:txBody>
      </p:sp>
      <p:grpSp>
        <p:nvGrpSpPr>
          <p:cNvPr id="2" name="Group 35"/>
          <p:cNvGrpSpPr>
            <a:grpSpLocks/>
          </p:cNvGrpSpPr>
          <p:nvPr/>
        </p:nvGrpSpPr>
        <p:grpSpPr bwMode="auto">
          <a:xfrm>
            <a:off x="5778500" y="2136775"/>
            <a:ext cx="2101850" cy="946150"/>
            <a:chOff x="3640" y="1346"/>
            <a:chExt cx="1324" cy="596"/>
          </a:xfrm>
        </p:grpSpPr>
        <p:sp>
          <p:nvSpPr>
            <p:cNvPr id="69688" name="Line 19"/>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9" name="Text Box 24"/>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request</a:t>
              </a:r>
              <a:endParaRPr lang="en-US" altLang="en-US" sz="2400">
                <a:solidFill>
                  <a:srgbClr val="CC0000"/>
                </a:solidFill>
              </a:endParaRPr>
            </a:p>
          </p:txBody>
        </p:sp>
      </p:grpSp>
      <p:grpSp>
        <p:nvGrpSpPr>
          <p:cNvPr id="3" name="Group 36"/>
          <p:cNvGrpSpPr>
            <a:grpSpLocks/>
          </p:cNvGrpSpPr>
          <p:nvPr/>
        </p:nvGrpSpPr>
        <p:grpSpPr bwMode="auto">
          <a:xfrm>
            <a:off x="5889625" y="2344738"/>
            <a:ext cx="1971675" cy="904875"/>
            <a:chOff x="4141" y="394"/>
            <a:chExt cx="1242" cy="570"/>
          </a:xfrm>
        </p:grpSpPr>
        <p:sp>
          <p:nvSpPr>
            <p:cNvPr id="69686" name="Line 20"/>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7" name="Text Box 26"/>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response</a:t>
              </a:r>
              <a:endParaRPr lang="en-US" altLang="en-US" sz="2400">
                <a:solidFill>
                  <a:srgbClr val="CC0000"/>
                </a:solidFill>
              </a:endParaRPr>
            </a:p>
          </p:txBody>
        </p:sp>
      </p:grpSp>
      <p:pic>
        <p:nvPicPr>
          <p:cNvPr id="69642" name="Picture 3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713" y="919163"/>
            <a:ext cx="334010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7"/>
          <p:cNvGrpSpPr>
            <a:grpSpLocks/>
          </p:cNvGrpSpPr>
          <p:nvPr/>
        </p:nvGrpSpPr>
        <p:grpSpPr bwMode="auto">
          <a:xfrm rot="-3183056">
            <a:off x="5754688" y="3630613"/>
            <a:ext cx="2101850" cy="946150"/>
            <a:chOff x="3640" y="1346"/>
            <a:chExt cx="1324" cy="596"/>
          </a:xfrm>
        </p:grpSpPr>
        <p:sp>
          <p:nvSpPr>
            <p:cNvPr id="69684" name="Line 19"/>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5" name="Text Box 24"/>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request</a:t>
              </a:r>
              <a:endParaRPr lang="en-US" altLang="en-US" sz="2400">
                <a:solidFill>
                  <a:srgbClr val="CC0000"/>
                </a:solidFill>
              </a:endParaRPr>
            </a:p>
          </p:txBody>
        </p:sp>
      </p:grpSp>
      <p:grpSp>
        <p:nvGrpSpPr>
          <p:cNvPr id="5" name="Group 40"/>
          <p:cNvGrpSpPr>
            <a:grpSpLocks/>
          </p:cNvGrpSpPr>
          <p:nvPr/>
        </p:nvGrpSpPr>
        <p:grpSpPr bwMode="auto">
          <a:xfrm rot="-3264937">
            <a:off x="5800725" y="3870325"/>
            <a:ext cx="1971675" cy="904875"/>
            <a:chOff x="4141" y="394"/>
            <a:chExt cx="1242" cy="570"/>
          </a:xfrm>
        </p:grpSpPr>
        <p:sp>
          <p:nvSpPr>
            <p:cNvPr id="69682" name="Line 20"/>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3" name="Text Box 26"/>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response</a:t>
              </a:r>
              <a:endParaRPr lang="en-US" altLang="en-US" sz="2400">
                <a:solidFill>
                  <a:srgbClr val="CC0000"/>
                </a:solidFill>
              </a:endParaRPr>
            </a:p>
          </p:txBody>
        </p:sp>
      </p:grpSp>
      <p:pic>
        <p:nvPicPr>
          <p:cNvPr id="69645" name="Picture 43" descr="iphone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92725" y="4286250"/>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46" name="Group 44"/>
          <p:cNvGrpSpPr>
            <a:grpSpLocks/>
          </p:cNvGrpSpPr>
          <p:nvPr/>
        </p:nvGrpSpPr>
        <p:grpSpPr bwMode="auto">
          <a:xfrm>
            <a:off x="4757738" y="1468438"/>
            <a:ext cx="1066800" cy="1079500"/>
            <a:chOff x="-44" y="1473"/>
            <a:chExt cx="981" cy="1105"/>
          </a:xfrm>
        </p:grpSpPr>
        <p:pic>
          <p:nvPicPr>
            <p:cNvPr id="69680" name="Picture 45"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81" name="Freeform 4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647" name="Group 47"/>
          <p:cNvGrpSpPr>
            <a:grpSpLocks/>
          </p:cNvGrpSpPr>
          <p:nvPr/>
        </p:nvGrpSpPr>
        <p:grpSpPr bwMode="auto">
          <a:xfrm>
            <a:off x="7878763" y="2633663"/>
            <a:ext cx="695325" cy="1282700"/>
            <a:chOff x="4140" y="429"/>
            <a:chExt cx="1425" cy="2396"/>
          </a:xfrm>
        </p:grpSpPr>
        <p:sp>
          <p:nvSpPr>
            <p:cNvPr id="69648" name="Freeform 4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9"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50" name="Freeform 5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1" name="Freeform 5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2"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69653" name="Group 53"/>
            <p:cNvGrpSpPr>
              <a:grpSpLocks/>
            </p:cNvGrpSpPr>
            <p:nvPr/>
          </p:nvGrpSpPr>
          <p:grpSpPr bwMode="auto">
            <a:xfrm>
              <a:off x="4749" y="668"/>
              <a:ext cx="581" cy="145"/>
              <a:chOff x="614" y="2568"/>
              <a:chExt cx="725" cy="139"/>
            </a:xfrm>
          </p:grpSpPr>
          <p:sp>
            <p:nvSpPr>
              <p:cNvPr id="69678"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79"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69654"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69655" name="Group 57"/>
            <p:cNvGrpSpPr>
              <a:grpSpLocks/>
            </p:cNvGrpSpPr>
            <p:nvPr/>
          </p:nvGrpSpPr>
          <p:grpSpPr bwMode="auto">
            <a:xfrm>
              <a:off x="4747" y="994"/>
              <a:ext cx="581" cy="134"/>
              <a:chOff x="614" y="2568"/>
              <a:chExt cx="725" cy="139"/>
            </a:xfrm>
          </p:grpSpPr>
          <p:sp>
            <p:nvSpPr>
              <p:cNvPr id="69676"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77"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69656"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57"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69658" name="Group 62"/>
            <p:cNvGrpSpPr>
              <a:grpSpLocks/>
            </p:cNvGrpSpPr>
            <p:nvPr/>
          </p:nvGrpSpPr>
          <p:grpSpPr bwMode="auto">
            <a:xfrm>
              <a:off x="4735" y="1627"/>
              <a:ext cx="582" cy="151"/>
              <a:chOff x="614" y="2568"/>
              <a:chExt cx="725" cy="139"/>
            </a:xfrm>
          </p:grpSpPr>
          <p:sp>
            <p:nvSpPr>
              <p:cNvPr id="69674"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75"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69659" name="Freeform 6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9660" name="Group 66"/>
            <p:cNvGrpSpPr>
              <a:grpSpLocks/>
            </p:cNvGrpSpPr>
            <p:nvPr/>
          </p:nvGrpSpPr>
          <p:grpSpPr bwMode="auto">
            <a:xfrm>
              <a:off x="4739" y="1327"/>
              <a:ext cx="582" cy="139"/>
              <a:chOff x="614" y="2568"/>
              <a:chExt cx="725" cy="139"/>
            </a:xfrm>
          </p:grpSpPr>
          <p:sp>
            <p:nvSpPr>
              <p:cNvPr id="69672"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73"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69661"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62" name="Freeform 7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7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65" name="Freeform 7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67"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68"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69"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69670"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69671"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right)">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7168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349D95F-4E59-4738-BBBA-FA13E7BAD509}" type="slidenum">
              <a:rPr lang="en-US" altLang="en-US" sz="1200">
                <a:latin typeface="Tahoma" pitchFamily="34" charset="0"/>
              </a:rPr>
              <a:pPr/>
              <a:t>21</a:t>
            </a:fld>
            <a:endParaRPr lang="en-US" altLang="en-US" sz="1200">
              <a:latin typeface="Tahoma" pitchFamily="34" charset="0"/>
            </a:endParaRPr>
          </a:p>
        </p:txBody>
      </p:sp>
      <p:sp>
        <p:nvSpPr>
          <p:cNvPr id="71683" name="Rectangle 7"/>
          <p:cNvSpPr>
            <a:spLocks noChangeArrowheads="1"/>
          </p:cNvSpPr>
          <p:nvPr/>
        </p:nvSpPr>
        <p:spPr bwMode="auto">
          <a:xfrm>
            <a:off x="4781550" y="3400425"/>
            <a:ext cx="3838575" cy="2711450"/>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71684" name="Rectangle 9"/>
          <p:cNvSpPr>
            <a:spLocks noChangeArrowheads="1"/>
          </p:cNvSpPr>
          <p:nvPr/>
        </p:nvSpPr>
        <p:spPr bwMode="auto">
          <a:xfrm>
            <a:off x="7667625" y="3238500"/>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71685" name="Rectangle 2"/>
          <p:cNvSpPr>
            <a:spLocks noGrp="1" noChangeArrowheads="1"/>
          </p:cNvSpPr>
          <p:nvPr>
            <p:ph type="title"/>
          </p:nvPr>
        </p:nvSpPr>
        <p:spPr>
          <a:xfrm>
            <a:off x="423863" y="347663"/>
            <a:ext cx="7772400" cy="795337"/>
          </a:xfrm>
        </p:spPr>
        <p:txBody>
          <a:bodyPr/>
          <a:lstStyle/>
          <a:p>
            <a:r>
              <a:rPr lang="en-US" altLang="en-US">
                <a:ea typeface="ＭＳ Ｐゴシック" charset="-128"/>
              </a:rPr>
              <a:t>HTTP overview (continued)</a:t>
            </a:r>
          </a:p>
        </p:txBody>
      </p:sp>
      <p:sp>
        <p:nvSpPr>
          <p:cNvPr id="88070" name="Rectangle 3"/>
          <p:cNvSpPr>
            <a:spLocks noGrp="1" noChangeArrowheads="1"/>
          </p:cNvSpPr>
          <p:nvPr>
            <p:ph type="body" sz="half" idx="1"/>
          </p:nvPr>
        </p:nvSpPr>
        <p:spPr>
          <a:xfrm>
            <a:off x="544513" y="1511300"/>
            <a:ext cx="3971925" cy="4648200"/>
          </a:xfrm>
        </p:spPr>
        <p:txBody>
          <a:bodyPr/>
          <a:lstStyle/>
          <a:p>
            <a:pPr>
              <a:buFont typeface="Wingdings" charset="0"/>
              <a:buNone/>
              <a:defRPr/>
            </a:pPr>
            <a:r>
              <a:rPr lang="en-US" i="1" dirty="0">
                <a:solidFill>
                  <a:srgbClr val="CC0000"/>
                </a:solidFill>
                <a:latin typeface="Gill Sans MT" charset="0"/>
              </a:rPr>
              <a:t>uses TCP:</a:t>
            </a:r>
          </a:p>
          <a:p>
            <a:pPr marL="233363" indent="-233363">
              <a:buFont typeface="Wingdings" charset="2"/>
              <a:buChar char="§"/>
              <a:defRPr/>
            </a:pPr>
            <a:r>
              <a:rPr lang="en-US" sz="2400" dirty="0">
                <a:latin typeface="Gill Sans MT" charset="0"/>
              </a:rPr>
              <a:t>client initiates TCP connection (creates socket) to server, port 80</a:t>
            </a:r>
          </a:p>
          <a:p>
            <a:pPr marL="233363" indent="-233363">
              <a:buFont typeface="Wingdings" charset="2"/>
              <a:buChar char="§"/>
              <a:defRPr/>
            </a:pPr>
            <a:r>
              <a:rPr lang="en-US" sz="2400" dirty="0">
                <a:latin typeface="Gill Sans MT" charset="0"/>
              </a:rPr>
              <a:t>server accepts TCP connection from client</a:t>
            </a:r>
          </a:p>
          <a:p>
            <a:pPr marL="233363" indent="-233363">
              <a:buFont typeface="Wingdings" charset="2"/>
              <a:buChar char="§"/>
              <a:defRPr/>
            </a:pPr>
            <a:r>
              <a:rPr lang="en-US" sz="2400" dirty="0">
                <a:latin typeface="Gill Sans MT" charset="0"/>
              </a:rPr>
              <a:t>HTTP messages (application-layer protocol messages) exchanged between browser (HTTP client) and Web server (HTTP server)</a:t>
            </a:r>
          </a:p>
          <a:p>
            <a:pPr marL="233363" indent="-233363">
              <a:buFont typeface="Wingdings" charset="2"/>
              <a:buChar char="§"/>
              <a:defRPr/>
            </a:pPr>
            <a:r>
              <a:rPr lang="en-US" sz="2400" dirty="0">
                <a:latin typeface="Gill Sans MT" charset="0"/>
              </a:rPr>
              <a:t>TCP connection closed</a:t>
            </a:r>
            <a:endParaRPr lang="en-US" dirty="0">
              <a:latin typeface="Gill Sans MT" charset="0"/>
            </a:endParaRPr>
          </a:p>
        </p:txBody>
      </p:sp>
      <p:sp>
        <p:nvSpPr>
          <p:cNvPr id="88071" name="Rectangle 4"/>
          <p:cNvSpPr>
            <a:spLocks noGrp="1" noChangeArrowheads="1"/>
          </p:cNvSpPr>
          <p:nvPr>
            <p:ph type="body" sz="half" idx="2"/>
          </p:nvPr>
        </p:nvSpPr>
        <p:spPr>
          <a:xfrm>
            <a:off x="5029200" y="1566863"/>
            <a:ext cx="3200400" cy="1447800"/>
          </a:xfrm>
        </p:spPr>
        <p:txBody>
          <a:bodyPr/>
          <a:lstStyle/>
          <a:p>
            <a:pPr>
              <a:lnSpc>
                <a:spcPct val="75000"/>
              </a:lnSpc>
              <a:buFont typeface="Wingdings" pitchFamily="2" charset="2"/>
              <a:buNone/>
            </a:pPr>
            <a:r>
              <a:rPr lang="en-US" altLang="en-US" i="1" dirty="0">
                <a:solidFill>
                  <a:srgbClr val="CC0000"/>
                </a:solidFill>
                <a:ea typeface="ＭＳ Ｐゴシック" charset="-128"/>
              </a:rPr>
              <a:t>HTTP is “</a:t>
            </a:r>
            <a:r>
              <a:rPr lang="en-US" altLang="ja-JP" i="1" dirty="0">
                <a:solidFill>
                  <a:srgbClr val="CC0000"/>
                </a:solidFill>
                <a:ea typeface="ＭＳ Ｐゴシック" charset="-128"/>
              </a:rPr>
              <a:t>stateless”</a:t>
            </a:r>
          </a:p>
          <a:p>
            <a:pPr>
              <a:lnSpc>
                <a:spcPct val="75000"/>
              </a:lnSpc>
            </a:pPr>
            <a:r>
              <a:rPr lang="en-US" altLang="en-US" sz="2400" dirty="0">
                <a:ea typeface="ＭＳ Ｐゴシック" charset="-128"/>
              </a:rPr>
              <a:t>server maintains no information about past client requests</a:t>
            </a:r>
          </a:p>
        </p:txBody>
      </p:sp>
      <p:sp>
        <p:nvSpPr>
          <p:cNvPr id="88072" name="Rectangle 6"/>
          <p:cNvSpPr>
            <a:spLocks noChangeArrowheads="1"/>
          </p:cNvSpPr>
          <p:nvPr/>
        </p:nvSpPr>
        <p:spPr bwMode="auto">
          <a:xfrm>
            <a:off x="4852988" y="3614738"/>
            <a:ext cx="3752850"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pPr>
            <a:r>
              <a:rPr lang="en-US" altLang="en-US" sz="2400" dirty="0">
                <a:solidFill>
                  <a:srgbClr val="000099"/>
                </a:solidFill>
                <a:latin typeface="Gill Sans MT" pitchFamily="34" charset="0"/>
              </a:rPr>
              <a:t>protocols that maintain “</a:t>
            </a:r>
            <a:r>
              <a:rPr lang="en-US" altLang="ja-JP" sz="2400" dirty="0">
                <a:solidFill>
                  <a:srgbClr val="000099"/>
                </a:solidFill>
                <a:latin typeface="Gill Sans MT" pitchFamily="34" charset="0"/>
              </a:rPr>
              <a:t>state” are complex!</a:t>
            </a:r>
          </a:p>
          <a:p>
            <a:pPr>
              <a:lnSpc>
                <a:spcPct val="90000"/>
              </a:lnSpc>
              <a:buClr>
                <a:srgbClr val="000099"/>
              </a:buClr>
              <a:buSzPct val="100000"/>
              <a:buFont typeface="Wingdings" pitchFamily="2" charset="2"/>
              <a:buChar char="§"/>
            </a:pPr>
            <a:r>
              <a:rPr lang="en-US" altLang="en-US" dirty="0">
                <a:latin typeface="Gill Sans MT" pitchFamily="34" charset="0"/>
              </a:rPr>
              <a:t>past history (state) must be maintained</a:t>
            </a:r>
          </a:p>
          <a:p>
            <a:pPr>
              <a:lnSpc>
                <a:spcPct val="90000"/>
              </a:lnSpc>
              <a:buClr>
                <a:srgbClr val="000099"/>
              </a:buClr>
              <a:buSzPct val="100000"/>
              <a:buFont typeface="Wingdings" pitchFamily="2" charset="2"/>
              <a:buChar char="§"/>
            </a:pPr>
            <a:r>
              <a:rPr lang="en-US" altLang="en-US" dirty="0">
                <a:latin typeface="Gill Sans MT" pitchFamily="34" charset="0"/>
              </a:rPr>
              <a:t>if server or client crashes, their views of “</a:t>
            </a:r>
            <a:r>
              <a:rPr lang="en-US" altLang="ja-JP" dirty="0">
                <a:latin typeface="Gill Sans MT" pitchFamily="34" charset="0"/>
              </a:rPr>
              <a:t>state” may be inconsistent, must be reconciled</a:t>
            </a:r>
          </a:p>
          <a:p>
            <a:pPr>
              <a:buFont typeface="ZapfDingbats" charset="2"/>
              <a:buChar char="r"/>
            </a:pPr>
            <a:endParaRPr lang="en-US" altLang="en-US" dirty="0">
              <a:latin typeface="Gill Sans MT" pitchFamily="34" charset="0"/>
            </a:endParaRPr>
          </a:p>
        </p:txBody>
      </p:sp>
      <p:sp>
        <p:nvSpPr>
          <p:cNvPr id="71689" name="Text Box 8"/>
          <p:cNvSpPr txBox="1">
            <a:spLocks noChangeArrowheads="1"/>
          </p:cNvSpPr>
          <p:nvPr/>
        </p:nvSpPr>
        <p:spPr bwMode="auto">
          <a:xfrm>
            <a:off x="7677150" y="3160713"/>
            <a:ext cx="768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i="1">
                <a:solidFill>
                  <a:srgbClr val="CC0000"/>
                </a:solidFill>
                <a:latin typeface="Gill Sans MT" pitchFamily="34" charset="0"/>
              </a:rPr>
              <a:t>aside</a:t>
            </a:r>
          </a:p>
        </p:txBody>
      </p:sp>
      <p:pic>
        <p:nvPicPr>
          <p:cNvPr id="71690" name="Picture 1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375" y="1020763"/>
            <a:ext cx="6399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7373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CB6B9D1-8165-4728-8561-B29AEC2CA0CD}" type="slidenum">
              <a:rPr lang="en-US" altLang="en-US" sz="1200">
                <a:latin typeface="Tahoma" pitchFamily="34" charset="0"/>
              </a:rPr>
              <a:pPr/>
              <a:t>22</a:t>
            </a:fld>
            <a:endParaRPr lang="en-US" altLang="en-US" sz="1200">
              <a:latin typeface="Tahoma" pitchFamily="34" charset="0"/>
            </a:endParaRPr>
          </a:p>
        </p:txBody>
      </p:sp>
      <p:sp>
        <p:nvSpPr>
          <p:cNvPr id="73731" name="Rectangle 2"/>
          <p:cNvSpPr>
            <a:spLocks noGrp="1" noChangeArrowheads="1"/>
          </p:cNvSpPr>
          <p:nvPr>
            <p:ph type="title"/>
          </p:nvPr>
        </p:nvSpPr>
        <p:spPr/>
        <p:txBody>
          <a:bodyPr/>
          <a:lstStyle/>
          <a:p>
            <a:r>
              <a:rPr lang="en-US" altLang="en-US">
                <a:ea typeface="ＭＳ Ｐゴシック" charset="-128"/>
              </a:rPr>
              <a:t>HTTP connections</a:t>
            </a:r>
          </a:p>
        </p:txBody>
      </p:sp>
      <p:sp>
        <p:nvSpPr>
          <p:cNvPr id="73732" name="Rectangle 3"/>
          <p:cNvSpPr>
            <a:spLocks noGrp="1" noChangeArrowheads="1"/>
          </p:cNvSpPr>
          <p:nvPr>
            <p:ph type="body" sz="half" idx="1"/>
          </p:nvPr>
        </p:nvSpPr>
        <p:spPr/>
        <p:txBody>
          <a:bodyPr/>
          <a:lstStyle/>
          <a:p>
            <a:pPr>
              <a:buFont typeface="Wingdings" pitchFamily="2" charset="2"/>
              <a:buNone/>
            </a:pPr>
            <a:r>
              <a:rPr lang="en-US" altLang="en-US" i="1" dirty="0">
                <a:solidFill>
                  <a:srgbClr val="CC0000"/>
                </a:solidFill>
                <a:ea typeface="ＭＳ Ｐゴシック" charset="-128"/>
              </a:rPr>
              <a:t>non-persistent HTTP (1.0)</a:t>
            </a:r>
          </a:p>
          <a:p>
            <a:r>
              <a:rPr lang="en-US" altLang="en-US" dirty="0">
                <a:ea typeface="ＭＳ Ｐゴシック" charset="-128"/>
              </a:rPr>
              <a:t>at most one object sent over TCP connection</a:t>
            </a:r>
          </a:p>
          <a:p>
            <a:pPr lvl="1"/>
            <a:r>
              <a:rPr lang="en-US" altLang="en-US" sz="2800" dirty="0">
                <a:ea typeface="ＭＳ Ｐゴシック" charset="-128"/>
              </a:rPr>
              <a:t>connection then closed</a:t>
            </a:r>
          </a:p>
          <a:p>
            <a:r>
              <a:rPr lang="en-US" altLang="en-US" dirty="0">
                <a:ea typeface="ＭＳ Ｐゴシック" charset="-128"/>
              </a:rPr>
              <a:t>downloading multiple objects required multiple connections</a:t>
            </a:r>
          </a:p>
          <a:p>
            <a:pPr>
              <a:buFont typeface="Wingdings" pitchFamily="2" charset="2"/>
              <a:buNone/>
            </a:pPr>
            <a:endParaRPr lang="en-US" altLang="en-US" sz="2400" dirty="0">
              <a:ea typeface="ＭＳ Ｐゴシック" charset="-128"/>
            </a:endParaRPr>
          </a:p>
        </p:txBody>
      </p:sp>
      <p:sp>
        <p:nvSpPr>
          <p:cNvPr id="73733" name="Rectangle 4"/>
          <p:cNvSpPr>
            <a:spLocks noGrp="1" noChangeArrowheads="1"/>
          </p:cNvSpPr>
          <p:nvPr>
            <p:ph type="body" sz="half" idx="2"/>
          </p:nvPr>
        </p:nvSpPr>
        <p:spPr>
          <a:xfrm>
            <a:off x="4495800" y="1611313"/>
            <a:ext cx="3976688" cy="4648200"/>
          </a:xfrm>
        </p:spPr>
        <p:txBody>
          <a:bodyPr/>
          <a:lstStyle/>
          <a:p>
            <a:pPr>
              <a:buFont typeface="Wingdings" pitchFamily="2" charset="2"/>
              <a:buNone/>
            </a:pPr>
            <a:r>
              <a:rPr lang="en-US" altLang="en-US" i="1" dirty="0">
                <a:solidFill>
                  <a:srgbClr val="CC0000"/>
                </a:solidFill>
                <a:ea typeface="ＭＳ Ｐゴシック" charset="-128"/>
              </a:rPr>
              <a:t>persistent HTTP (1.1 &amp; up)</a:t>
            </a:r>
          </a:p>
          <a:p>
            <a:r>
              <a:rPr lang="en-US" altLang="en-US" dirty="0">
                <a:ea typeface="ＭＳ Ｐゴシック" charset="-128"/>
              </a:rPr>
              <a:t>multiple objects can be sent over single TCP connection between client, server</a:t>
            </a:r>
          </a:p>
          <a:p>
            <a:pPr>
              <a:buFont typeface="Wingdings" pitchFamily="2" charset="2"/>
              <a:buNone/>
            </a:pPr>
            <a:endParaRPr lang="en-US" altLang="en-US" sz="2400" dirty="0">
              <a:ea typeface="ＭＳ Ｐゴシック" charset="-128"/>
            </a:endParaRPr>
          </a:p>
        </p:txBody>
      </p:sp>
      <p:pic>
        <p:nvPicPr>
          <p:cNvPr id="73734"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4675" y="1031875"/>
            <a:ext cx="45704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7577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5DCF2667-6AAE-4171-B191-C873D0573F53}" type="slidenum">
              <a:rPr lang="en-US" altLang="en-US" sz="1200">
                <a:latin typeface="Tahoma" pitchFamily="34" charset="0"/>
              </a:rPr>
              <a:pPr/>
              <a:t>23</a:t>
            </a:fld>
            <a:endParaRPr lang="en-US" altLang="en-US" sz="1200">
              <a:latin typeface="Tahoma" pitchFamily="34" charset="0"/>
            </a:endParaRPr>
          </a:p>
        </p:txBody>
      </p:sp>
      <p:pic>
        <p:nvPicPr>
          <p:cNvPr id="75779" name="Picture 2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250" y="842963"/>
            <a:ext cx="50276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0" name="Line 11"/>
          <p:cNvSpPr>
            <a:spLocks noChangeShapeType="1"/>
          </p:cNvSpPr>
          <p:nvPr/>
        </p:nvSpPr>
        <p:spPr bwMode="auto">
          <a:xfrm>
            <a:off x="476250" y="2095500"/>
            <a:ext cx="0" cy="4495800"/>
          </a:xfrm>
          <a:prstGeom prst="line">
            <a:avLst/>
          </a:prstGeom>
          <a:noFill/>
          <a:ln w="1905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81" name="Rectangle 13"/>
          <p:cNvSpPr>
            <a:spLocks noChangeArrowheads="1"/>
          </p:cNvSpPr>
          <p:nvPr/>
        </p:nvSpPr>
        <p:spPr bwMode="auto">
          <a:xfrm>
            <a:off x="238125" y="6019800"/>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75782" name="Rectangle 2"/>
          <p:cNvSpPr>
            <a:spLocks noGrp="1" noChangeArrowheads="1"/>
          </p:cNvSpPr>
          <p:nvPr>
            <p:ph type="title"/>
          </p:nvPr>
        </p:nvSpPr>
        <p:spPr>
          <a:xfrm>
            <a:off x="498475" y="190500"/>
            <a:ext cx="7772400" cy="866775"/>
          </a:xfrm>
        </p:spPr>
        <p:txBody>
          <a:bodyPr/>
          <a:lstStyle/>
          <a:p>
            <a:r>
              <a:rPr lang="en-US" altLang="en-US" sz="4000">
                <a:ea typeface="ＭＳ Ｐゴシック" charset="-128"/>
              </a:rPr>
              <a:t>Non-persistent HTTP</a:t>
            </a:r>
            <a:endParaRPr lang="en-US" altLang="en-US">
              <a:ea typeface="ＭＳ Ｐゴシック" charset="-128"/>
            </a:endParaRPr>
          </a:p>
        </p:txBody>
      </p:sp>
      <p:sp>
        <p:nvSpPr>
          <p:cNvPr id="75783" name="Rectangle 3"/>
          <p:cNvSpPr>
            <a:spLocks noGrp="1" noChangeArrowheads="1"/>
          </p:cNvSpPr>
          <p:nvPr>
            <p:ph type="body" sz="half" idx="1"/>
          </p:nvPr>
        </p:nvSpPr>
        <p:spPr>
          <a:xfrm>
            <a:off x="401638" y="1114425"/>
            <a:ext cx="7942262" cy="466725"/>
          </a:xfrm>
        </p:spPr>
        <p:txBody>
          <a:bodyPr/>
          <a:lstStyle/>
          <a:p>
            <a:pPr>
              <a:buFont typeface="Wingdings" pitchFamily="2" charset="2"/>
              <a:buNone/>
            </a:pPr>
            <a:r>
              <a:rPr lang="en-US" altLang="en-US" sz="2400">
                <a:ea typeface="ＭＳ Ｐゴシック" charset="-128"/>
              </a:rPr>
              <a:t>suppose user enters URL:</a:t>
            </a:r>
          </a:p>
        </p:txBody>
      </p:sp>
      <p:sp>
        <p:nvSpPr>
          <p:cNvPr id="53256" name="Rectangle 4"/>
          <p:cNvSpPr>
            <a:spLocks noGrp="1" noChangeArrowheads="1"/>
          </p:cNvSpPr>
          <p:nvPr>
            <p:ph type="body" sz="half" idx="2"/>
          </p:nvPr>
        </p:nvSpPr>
        <p:spPr>
          <a:xfrm>
            <a:off x="657225" y="2106613"/>
            <a:ext cx="3943350" cy="1905000"/>
          </a:xfrm>
        </p:spPr>
        <p:txBody>
          <a:bodyPr/>
          <a:lstStyle/>
          <a:p>
            <a:pPr>
              <a:buFont typeface="Wingdings" pitchFamily="2" charset="2"/>
              <a:buNone/>
            </a:pPr>
            <a:r>
              <a:rPr lang="en-US" altLang="en-US" sz="2000">
                <a:solidFill>
                  <a:srgbClr val="CC0000"/>
                </a:solidFill>
                <a:ea typeface="ＭＳ Ｐゴシック" charset="-128"/>
              </a:rPr>
              <a:t>1a</a:t>
            </a:r>
            <a:r>
              <a:rPr lang="en-US" altLang="en-US" sz="2000">
                <a:solidFill>
                  <a:srgbClr val="FF0000"/>
                </a:solidFill>
                <a:ea typeface="ＭＳ Ｐゴシック" charset="-128"/>
              </a:rPr>
              <a:t>.</a:t>
            </a:r>
            <a:r>
              <a:rPr lang="en-US" altLang="en-US" sz="2000">
                <a:ea typeface="ＭＳ Ｐゴシック" charset="-128"/>
              </a:rPr>
              <a:t> HTTP client initiates TCP connection to HTTP server (process) at www.someSchool.edu on port 80</a:t>
            </a:r>
          </a:p>
        </p:txBody>
      </p:sp>
      <p:sp>
        <p:nvSpPr>
          <p:cNvPr id="53257" name="Rectangle 5"/>
          <p:cNvSpPr>
            <a:spLocks noChangeArrowheads="1"/>
          </p:cNvSpPr>
          <p:nvPr/>
        </p:nvSpPr>
        <p:spPr bwMode="auto">
          <a:xfrm>
            <a:off x="704850" y="3829050"/>
            <a:ext cx="38100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solidFill>
                  <a:srgbClr val="CC0000"/>
                </a:solidFill>
                <a:latin typeface="Gill Sans MT" pitchFamily="34" charset="0"/>
              </a:rPr>
              <a:t>2</a:t>
            </a:r>
            <a:r>
              <a:rPr lang="en-US" altLang="en-US" dirty="0">
                <a:solidFill>
                  <a:srgbClr val="FF0000"/>
                </a:solidFill>
                <a:latin typeface="Gill Sans MT" pitchFamily="34" charset="0"/>
              </a:rPr>
              <a:t>.</a:t>
            </a:r>
            <a:r>
              <a:rPr lang="en-US" altLang="en-US" dirty="0">
                <a:latin typeface="Gill Sans MT" pitchFamily="34" charset="0"/>
              </a:rPr>
              <a:t> HTTP client sends HTTP </a:t>
            </a:r>
            <a:r>
              <a:rPr lang="en-US" altLang="en-US" i="1" dirty="0">
                <a:solidFill>
                  <a:srgbClr val="000099"/>
                </a:solidFill>
                <a:latin typeface="Gill Sans MT" pitchFamily="34" charset="0"/>
              </a:rPr>
              <a:t>request message</a:t>
            </a:r>
            <a:r>
              <a:rPr lang="en-US" altLang="en-US" dirty="0">
                <a:latin typeface="Gill Sans MT" pitchFamily="34" charset="0"/>
              </a:rPr>
              <a:t> (containing URL) into TCP connection socket. Message indicates that client wants object </a:t>
            </a:r>
            <a:r>
              <a:rPr lang="en-US" altLang="en-US" dirty="0" err="1">
                <a:latin typeface="Gill Sans MT" pitchFamily="34" charset="0"/>
              </a:rPr>
              <a:t>someDepartment</a:t>
            </a:r>
            <a:r>
              <a:rPr lang="en-US" altLang="en-US" dirty="0">
                <a:latin typeface="Gill Sans MT" pitchFamily="34" charset="0"/>
              </a:rPr>
              <a:t>/index.html</a:t>
            </a:r>
          </a:p>
        </p:txBody>
      </p:sp>
      <p:sp>
        <p:nvSpPr>
          <p:cNvPr id="53258" name="Rectangle 6"/>
          <p:cNvSpPr>
            <a:spLocks noChangeArrowheads="1"/>
          </p:cNvSpPr>
          <p:nvPr/>
        </p:nvSpPr>
        <p:spPr bwMode="auto">
          <a:xfrm>
            <a:off x="4781550" y="2524125"/>
            <a:ext cx="3810000"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solidFill>
                  <a:srgbClr val="CC0000"/>
                </a:solidFill>
                <a:latin typeface="Gill Sans MT" pitchFamily="34" charset="0"/>
              </a:rPr>
              <a:t>1b</a:t>
            </a:r>
            <a:r>
              <a:rPr lang="en-US" altLang="en-US" dirty="0">
                <a:solidFill>
                  <a:srgbClr val="FF0000"/>
                </a:solidFill>
                <a:latin typeface="Gill Sans MT" pitchFamily="34" charset="0"/>
              </a:rPr>
              <a:t>.</a:t>
            </a:r>
            <a:r>
              <a:rPr lang="en-US" altLang="en-US" dirty="0">
                <a:latin typeface="Gill Sans MT" pitchFamily="34" charset="0"/>
              </a:rPr>
              <a:t> HTTP server at host www.someSchool.edu waiting for TCP connection at port 80.  “</a:t>
            </a:r>
            <a:r>
              <a:rPr lang="en-US" altLang="ja-JP" dirty="0">
                <a:latin typeface="Gill Sans MT" pitchFamily="34" charset="0"/>
              </a:rPr>
              <a:t>accepts” connection, notifying client</a:t>
            </a:r>
            <a:endParaRPr lang="en-US" altLang="en-US" dirty="0">
              <a:latin typeface="Gill Sans MT" pitchFamily="34" charset="0"/>
            </a:endParaRPr>
          </a:p>
        </p:txBody>
      </p:sp>
      <p:sp>
        <p:nvSpPr>
          <p:cNvPr id="53259" name="Rectangle 7"/>
          <p:cNvSpPr>
            <a:spLocks noChangeArrowheads="1"/>
          </p:cNvSpPr>
          <p:nvPr/>
        </p:nvSpPr>
        <p:spPr bwMode="auto">
          <a:xfrm>
            <a:off x="4724400" y="4381500"/>
            <a:ext cx="38100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CC0000"/>
                </a:solidFill>
                <a:latin typeface="Gill Sans MT" pitchFamily="34" charset="0"/>
              </a:rPr>
              <a:t>3</a:t>
            </a:r>
            <a:r>
              <a:rPr lang="en-US" altLang="en-US">
                <a:solidFill>
                  <a:srgbClr val="FF0000"/>
                </a:solidFill>
                <a:latin typeface="Gill Sans MT" pitchFamily="34" charset="0"/>
              </a:rPr>
              <a:t>.</a:t>
            </a:r>
            <a:r>
              <a:rPr lang="en-US" altLang="en-US">
                <a:latin typeface="Gill Sans MT" pitchFamily="34" charset="0"/>
              </a:rPr>
              <a:t> HTTP server receives request message, forms </a:t>
            </a:r>
            <a:r>
              <a:rPr lang="en-US" altLang="en-US" i="1">
                <a:solidFill>
                  <a:srgbClr val="000099"/>
                </a:solidFill>
                <a:latin typeface="Gill Sans MT" pitchFamily="34" charset="0"/>
              </a:rPr>
              <a:t>response message</a:t>
            </a:r>
            <a:r>
              <a:rPr lang="en-US" altLang="en-US">
                <a:latin typeface="Gill Sans MT" pitchFamily="34" charset="0"/>
              </a:rPr>
              <a:t> containing requested object, and sends message into its socket</a:t>
            </a:r>
          </a:p>
        </p:txBody>
      </p:sp>
      <p:sp>
        <p:nvSpPr>
          <p:cNvPr id="53261" name="Line 9"/>
          <p:cNvSpPr>
            <a:spLocks noChangeShapeType="1"/>
          </p:cNvSpPr>
          <p:nvPr/>
        </p:nvSpPr>
        <p:spPr bwMode="auto">
          <a:xfrm>
            <a:off x="3895725" y="4591050"/>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3262" name="Line 10"/>
          <p:cNvSpPr>
            <a:spLocks noChangeShapeType="1"/>
          </p:cNvSpPr>
          <p:nvPr/>
        </p:nvSpPr>
        <p:spPr bwMode="auto">
          <a:xfrm flipH="1">
            <a:off x="3943350" y="5200650"/>
            <a:ext cx="1008063" cy="102552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90" name="Text Box 12"/>
          <p:cNvSpPr txBox="1">
            <a:spLocks noChangeArrowheads="1"/>
          </p:cNvSpPr>
          <p:nvPr/>
        </p:nvSpPr>
        <p:spPr bwMode="auto">
          <a:xfrm>
            <a:off x="247650" y="5942013"/>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chemeClr val="bg2"/>
                </a:solidFill>
              </a:rPr>
              <a:t>time</a:t>
            </a:r>
          </a:p>
        </p:txBody>
      </p:sp>
      <p:sp>
        <p:nvSpPr>
          <p:cNvPr id="53260" name="Line 8"/>
          <p:cNvSpPr>
            <a:spLocks noChangeShapeType="1"/>
          </p:cNvSpPr>
          <p:nvPr/>
        </p:nvSpPr>
        <p:spPr bwMode="auto">
          <a:xfrm>
            <a:off x="4048125" y="2647950"/>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3264" name="Line 14"/>
          <p:cNvSpPr>
            <a:spLocks noChangeShapeType="1"/>
          </p:cNvSpPr>
          <p:nvPr/>
        </p:nvSpPr>
        <p:spPr bwMode="auto">
          <a:xfrm flipH="1">
            <a:off x="3954463" y="3259138"/>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93" name="Text Box 15"/>
          <p:cNvSpPr txBox="1">
            <a:spLocks noChangeArrowheads="1"/>
          </p:cNvSpPr>
          <p:nvPr/>
        </p:nvSpPr>
        <p:spPr bwMode="auto">
          <a:xfrm>
            <a:off x="6680200" y="1123950"/>
            <a:ext cx="18986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(contains text, </a:t>
            </a:r>
          </a:p>
          <a:p>
            <a:pPr algn="ctr">
              <a:spcBef>
                <a:spcPct val="0"/>
              </a:spcBef>
              <a:buClrTx/>
              <a:buSzTx/>
              <a:buFontTx/>
              <a:buNone/>
            </a:pPr>
            <a:r>
              <a:rPr lang="en-US" altLang="en-US" sz="1800"/>
              <a:t>references to 10 </a:t>
            </a:r>
          </a:p>
          <a:p>
            <a:pPr algn="ctr">
              <a:spcBef>
                <a:spcPct val="0"/>
              </a:spcBef>
              <a:buClrTx/>
              <a:buSzTx/>
              <a:buFontTx/>
              <a:buNone/>
            </a:pPr>
            <a:r>
              <a:rPr lang="en-US" altLang="en-US" sz="1800"/>
              <a:t>jpeg images)</a:t>
            </a:r>
            <a:endParaRPr lang="en-US" altLang="en-US" sz="2400">
              <a:latin typeface="Times New Roman" pitchFamily="18" charset="0"/>
            </a:endParaRPr>
          </a:p>
        </p:txBody>
      </p:sp>
      <p:sp>
        <p:nvSpPr>
          <p:cNvPr id="75794" name="Rectangle 3"/>
          <p:cNvSpPr>
            <a:spLocks noChangeArrowheads="1"/>
          </p:cNvSpPr>
          <p:nvPr/>
        </p:nvSpPr>
        <p:spPr bwMode="auto">
          <a:xfrm>
            <a:off x="409575" y="1450975"/>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65000"/>
              <a:buFont typeface="Wingdings" pitchFamily="2" charset="2"/>
              <a:buNone/>
            </a:pPr>
            <a:r>
              <a:rPr lang="en-US" altLang="en-US" sz="1800" b="1" dirty="0">
                <a:latin typeface="Courier New" pitchFamily="49" charset="0"/>
              </a:rPr>
              <a:t>www.someSchool.edu/someDepartment/index.html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256">
                                            <p:txEl>
                                              <p:pRg st="0" end="0"/>
                                            </p:txEl>
                                          </p:spTgt>
                                        </p:tgtEl>
                                        <p:attrNameLst>
                                          <p:attrName>style.visibility</p:attrName>
                                        </p:attrNameLst>
                                      </p:cBhvr>
                                      <p:to>
                                        <p:strVal val="visible"/>
                                      </p:to>
                                    </p:set>
                                    <p:animEffect transition="in" filter="dissolve">
                                      <p:cBhvr>
                                        <p:cTn id="7" dur="500"/>
                                        <p:tgtEl>
                                          <p:spTgt spid="53256">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3260"/>
                                        </p:tgtEl>
                                        <p:attrNameLst>
                                          <p:attrName>style.visibility</p:attrName>
                                        </p:attrNameLst>
                                      </p:cBhvr>
                                      <p:to>
                                        <p:strVal val="visible"/>
                                      </p:to>
                                    </p:set>
                                    <p:animEffect transition="in" filter="wipe(left)">
                                      <p:cBhvr>
                                        <p:cTn id="11" dur="500"/>
                                        <p:tgtEl>
                                          <p:spTgt spid="53260"/>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3258"/>
                                        </p:tgtEl>
                                        <p:attrNameLst>
                                          <p:attrName>style.visibility</p:attrName>
                                        </p:attrNameLst>
                                      </p:cBhvr>
                                      <p:to>
                                        <p:strVal val="visible"/>
                                      </p:to>
                                    </p:set>
                                    <p:animEffect transition="in" filter="dissolve">
                                      <p:cBhvr>
                                        <p:cTn id="15" dur="500"/>
                                        <p:tgtEl>
                                          <p:spTgt spid="53258"/>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3264"/>
                                        </p:tgtEl>
                                        <p:attrNameLst>
                                          <p:attrName>style.visibility</p:attrName>
                                        </p:attrNameLst>
                                      </p:cBhvr>
                                      <p:to>
                                        <p:strVal val="visible"/>
                                      </p:to>
                                    </p:set>
                                    <p:animEffect transition="in" filter="wipe(right)">
                                      <p:cBhvr>
                                        <p:cTn id="19" dur="500"/>
                                        <p:tgtEl>
                                          <p:spTgt spid="5326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3257"/>
                                        </p:tgtEl>
                                        <p:attrNameLst>
                                          <p:attrName>style.visibility</p:attrName>
                                        </p:attrNameLst>
                                      </p:cBhvr>
                                      <p:to>
                                        <p:strVal val="visible"/>
                                      </p:to>
                                    </p:set>
                                    <p:animEffect transition="in" filter="dissolve">
                                      <p:cBhvr>
                                        <p:cTn id="24" dur="500"/>
                                        <p:tgtEl>
                                          <p:spTgt spid="53257"/>
                                        </p:tgtEl>
                                      </p:cBhvr>
                                    </p:animEffect>
                                  </p:childTnLst>
                                </p:cTn>
                              </p:par>
                            </p:childTnLst>
                          </p:cTn>
                        </p:par>
                        <p:par>
                          <p:cTn id="25" fill="hold" nodeType="afterGroup">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53261"/>
                                        </p:tgtEl>
                                        <p:attrNameLst>
                                          <p:attrName>style.visibility</p:attrName>
                                        </p:attrNameLst>
                                      </p:cBhvr>
                                      <p:to>
                                        <p:strVal val="visible"/>
                                      </p:to>
                                    </p:set>
                                    <p:animEffect transition="in" filter="wipe(left)">
                                      <p:cBhvr>
                                        <p:cTn id="28" dur="500"/>
                                        <p:tgtEl>
                                          <p:spTgt spid="53261"/>
                                        </p:tgtEl>
                                      </p:cBhvr>
                                    </p:animEffect>
                                  </p:childTnLst>
                                </p:cTn>
                              </p:par>
                            </p:childTnLst>
                          </p:cTn>
                        </p:par>
                        <p:par>
                          <p:cTn id="29" fill="hold" nodeType="afterGroup">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53259"/>
                                        </p:tgtEl>
                                        <p:attrNameLst>
                                          <p:attrName>style.visibility</p:attrName>
                                        </p:attrNameLst>
                                      </p:cBhvr>
                                      <p:to>
                                        <p:strVal val="visible"/>
                                      </p:to>
                                    </p:set>
                                    <p:animEffect transition="in" filter="dissolve">
                                      <p:cBhvr>
                                        <p:cTn id="32" dur="500"/>
                                        <p:tgtEl>
                                          <p:spTgt spid="53259"/>
                                        </p:tgtEl>
                                      </p:cBhvr>
                                    </p:animEffect>
                                  </p:childTnLst>
                                </p:cTn>
                              </p:par>
                            </p:childTnLst>
                          </p:cTn>
                        </p:par>
                        <p:par>
                          <p:cTn id="33" fill="hold" nodeType="afterGroup">
                            <p:stCondLst>
                              <p:cond delay="1500"/>
                            </p:stCondLst>
                            <p:childTnLst>
                              <p:par>
                                <p:cTn id="34" presetID="22" presetClass="entr" presetSubtype="2" fill="hold" grpId="0" nodeType="afterEffect">
                                  <p:stCondLst>
                                    <p:cond delay="0"/>
                                  </p:stCondLst>
                                  <p:childTnLst>
                                    <p:set>
                                      <p:cBhvr>
                                        <p:cTn id="35" dur="1" fill="hold">
                                          <p:stCondLst>
                                            <p:cond delay="0"/>
                                          </p:stCondLst>
                                        </p:cTn>
                                        <p:tgtEl>
                                          <p:spTgt spid="53262"/>
                                        </p:tgtEl>
                                        <p:attrNameLst>
                                          <p:attrName>style.visibility</p:attrName>
                                        </p:attrNameLst>
                                      </p:cBhvr>
                                      <p:to>
                                        <p:strVal val="visible"/>
                                      </p:to>
                                    </p:set>
                                    <p:animEffect transition="in" filter="wipe(right)">
                                      <p:cBhvr>
                                        <p:cTn id="36" dur="500"/>
                                        <p:tgtEl>
                                          <p:spTgt spid="53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6" grpId="0" build="p"/>
      <p:bldP spid="53257" grpId="0"/>
      <p:bldP spid="53258" grpId="0"/>
      <p:bldP spid="53259" grpId="0"/>
      <p:bldP spid="53261" grpId="0" animBg="1"/>
      <p:bldP spid="53262" grpId="0" animBg="1"/>
      <p:bldP spid="53260" grpId="0" animBg="1"/>
      <p:bldP spid="5326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7782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F213E6F-0D6D-4AF4-B227-58FD7ADDA242}" type="slidenum">
              <a:rPr lang="en-US" altLang="en-US" sz="1200">
                <a:latin typeface="Tahoma" pitchFamily="34" charset="0"/>
              </a:rPr>
              <a:pPr/>
              <a:t>24</a:t>
            </a:fld>
            <a:endParaRPr lang="en-US" altLang="en-US" sz="1200">
              <a:latin typeface="Tahoma" pitchFamily="34" charset="0"/>
            </a:endParaRPr>
          </a:p>
        </p:txBody>
      </p:sp>
      <p:pic>
        <p:nvPicPr>
          <p:cNvPr id="77827"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 y="889000"/>
            <a:ext cx="6399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8" name="Rectangle 4"/>
          <p:cNvSpPr>
            <a:spLocks noGrp="1" noChangeArrowheads="1"/>
          </p:cNvSpPr>
          <p:nvPr>
            <p:ph type="title"/>
          </p:nvPr>
        </p:nvSpPr>
        <p:spPr>
          <a:xfrm>
            <a:off x="542925" y="257175"/>
            <a:ext cx="7772400" cy="866775"/>
          </a:xfrm>
        </p:spPr>
        <p:txBody>
          <a:bodyPr/>
          <a:lstStyle/>
          <a:p>
            <a:r>
              <a:rPr lang="en-US" altLang="en-US" sz="4000">
                <a:ea typeface="ＭＳ Ｐゴシック" charset="-128"/>
              </a:rPr>
              <a:t>Non-persistent HTTP (cont.)</a:t>
            </a:r>
            <a:endParaRPr lang="en-US" altLang="en-US">
              <a:ea typeface="ＭＳ Ｐゴシック" charset="-128"/>
            </a:endParaRPr>
          </a:p>
        </p:txBody>
      </p:sp>
      <p:sp>
        <p:nvSpPr>
          <p:cNvPr id="54277" name="Rectangle 6"/>
          <p:cNvSpPr>
            <a:spLocks noGrp="1" noChangeArrowheads="1"/>
          </p:cNvSpPr>
          <p:nvPr>
            <p:ph type="body" sz="half" idx="2"/>
          </p:nvPr>
        </p:nvSpPr>
        <p:spPr>
          <a:xfrm>
            <a:off x="1095375" y="2058988"/>
            <a:ext cx="3810000" cy="1533525"/>
          </a:xfrm>
        </p:spPr>
        <p:txBody>
          <a:bodyPr/>
          <a:lstStyle/>
          <a:p>
            <a:pPr>
              <a:buFont typeface="Wingdings" pitchFamily="2" charset="2"/>
              <a:buNone/>
            </a:pPr>
            <a:r>
              <a:rPr lang="en-US" altLang="en-US" sz="2000">
                <a:solidFill>
                  <a:srgbClr val="CC0000"/>
                </a:solidFill>
                <a:ea typeface="ＭＳ Ｐゴシック" charset="-128"/>
              </a:rPr>
              <a:t>5</a:t>
            </a:r>
            <a:r>
              <a:rPr lang="en-US" altLang="en-US" sz="1800">
                <a:solidFill>
                  <a:srgbClr val="CC0000"/>
                </a:solidFill>
                <a:ea typeface="ＭＳ Ｐゴシック" charset="-128"/>
              </a:rPr>
              <a:t>.</a:t>
            </a:r>
            <a:r>
              <a:rPr lang="en-US" altLang="en-US" sz="1800">
                <a:ea typeface="ＭＳ Ｐゴシック" charset="-128"/>
              </a:rPr>
              <a:t> HTTP client receives response message containing html file, displays html.  Parsing html file, finds 10 referenced jpeg  objects</a:t>
            </a:r>
            <a:endParaRPr lang="en-US" altLang="en-US" sz="2000">
              <a:ea typeface="ＭＳ Ｐゴシック" charset="-128"/>
            </a:endParaRPr>
          </a:p>
        </p:txBody>
      </p:sp>
      <p:sp>
        <p:nvSpPr>
          <p:cNvPr id="54278" name="Rectangle 7"/>
          <p:cNvSpPr>
            <a:spLocks noChangeArrowheads="1"/>
          </p:cNvSpPr>
          <p:nvPr/>
        </p:nvSpPr>
        <p:spPr bwMode="auto">
          <a:xfrm>
            <a:off x="1085850" y="356870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CC0000"/>
                </a:solidFill>
                <a:latin typeface="Gill Sans MT" pitchFamily="34" charset="0"/>
              </a:rPr>
              <a:t>6.</a:t>
            </a:r>
            <a:r>
              <a:rPr lang="en-US" altLang="en-US">
                <a:latin typeface="Gill Sans MT" pitchFamily="34" charset="0"/>
              </a:rPr>
              <a:t> Steps 1-5 repeated for each of 10 jpeg objects</a:t>
            </a:r>
          </a:p>
        </p:txBody>
      </p:sp>
      <p:sp>
        <p:nvSpPr>
          <p:cNvPr id="54279" name="Rectangle 8"/>
          <p:cNvSpPr>
            <a:spLocks noChangeArrowheads="1"/>
          </p:cNvSpPr>
          <p:nvPr/>
        </p:nvSpPr>
        <p:spPr bwMode="auto">
          <a:xfrm>
            <a:off x="5032375" y="149225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CC0000"/>
                </a:solidFill>
                <a:latin typeface="Gill Sans MT" pitchFamily="34" charset="0"/>
              </a:rPr>
              <a:t>4.</a:t>
            </a:r>
            <a:r>
              <a:rPr lang="en-US" altLang="en-US">
                <a:latin typeface="Gill Sans MT" pitchFamily="34" charset="0"/>
              </a:rPr>
              <a:t> HTTP server closes TCP connection. </a:t>
            </a:r>
          </a:p>
        </p:txBody>
      </p:sp>
      <p:sp>
        <p:nvSpPr>
          <p:cNvPr id="77832" name="Line 2"/>
          <p:cNvSpPr>
            <a:spLocks noChangeShapeType="1"/>
          </p:cNvSpPr>
          <p:nvPr/>
        </p:nvSpPr>
        <p:spPr bwMode="auto">
          <a:xfrm>
            <a:off x="542925" y="1519238"/>
            <a:ext cx="0" cy="2571750"/>
          </a:xfrm>
          <a:prstGeom prst="line">
            <a:avLst/>
          </a:prstGeom>
          <a:noFill/>
          <a:ln w="19050">
            <a:solidFill>
              <a:srgbClr val="96969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7833" name="Rectangle 3"/>
          <p:cNvSpPr>
            <a:spLocks noChangeArrowheads="1"/>
          </p:cNvSpPr>
          <p:nvPr/>
        </p:nvSpPr>
        <p:spPr bwMode="auto">
          <a:xfrm>
            <a:off x="304800" y="3519488"/>
            <a:ext cx="3429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77834" name="Text Box 13"/>
          <p:cNvSpPr txBox="1">
            <a:spLocks noChangeArrowheads="1"/>
          </p:cNvSpPr>
          <p:nvPr/>
        </p:nvSpPr>
        <p:spPr bwMode="auto">
          <a:xfrm>
            <a:off x="236538" y="3382963"/>
            <a:ext cx="641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chemeClr val="bg2"/>
                </a:solidFill>
                <a:latin typeface="Gill Sans MT" pitchFamily="34" charset="0"/>
              </a:rPr>
              <a:t>time</a:t>
            </a:r>
          </a:p>
        </p:txBody>
      </p:sp>
      <p:sp>
        <p:nvSpPr>
          <p:cNvPr id="54283" name="Line 17"/>
          <p:cNvSpPr>
            <a:spLocks noChangeShapeType="1"/>
          </p:cNvSpPr>
          <p:nvPr/>
        </p:nvSpPr>
        <p:spPr bwMode="auto">
          <a:xfrm flipH="1">
            <a:off x="3762375" y="1449388"/>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279"/>
                                        </p:tgtEl>
                                        <p:attrNameLst>
                                          <p:attrName>style.visibility</p:attrName>
                                        </p:attrNameLst>
                                      </p:cBhvr>
                                      <p:to>
                                        <p:strVal val="visible"/>
                                      </p:to>
                                    </p:set>
                                    <p:animEffect transition="in" filter="dissolve">
                                      <p:cBhvr>
                                        <p:cTn id="7" dur="500"/>
                                        <p:tgtEl>
                                          <p:spTgt spid="5427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83"/>
                                        </p:tgtEl>
                                        <p:attrNameLst>
                                          <p:attrName>style.visibility</p:attrName>
                                        </p:attrNameLst>
                                      </p:cBhvr>
                                      <p:to>
                                        <p:strVal val="visible"/>
                                      </p:to>
                                    </p:set>
                                    <p:animEffect transition="in" filter="wipe(right)">
                                      <p:cBhvr>
                                        <p:cTn id="11" dur="500"/>
                                        <p:tgtEl>
                                          <p:spTgt spid="5428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4277">
                                            <p:txEl>
                                              <p:pRg st="0" end="0"/>
                                            </p:txEl>
                                          </p:spTgt>
                                        </p:tgtEl>
                                        <p:attrNameLst>
                                          <p:attrName>style.visibility</p:attrName>
                                        </p:attrNameLst>
                                      </p:cBhvr>
                                      <p:to>
                                        <p:strVal val="visible"/>
                                      </p:to>
                                    </p:set>
                                    <p:animEffect transition="in" filter="dissolve">
                                      <p:cBhvr>
                                        <p:cTn id="15" dur="500"/>
                                        <p:tgtEl>
                                          <p:spTgt spid="54277">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54278">
                                            <p:txEl>
                                              <p:pRg st="0" end="0"/>
                                            </p:txEl>
                                          </p:spTgt>
                                        </p:tgtEl>
                                        <p:attrNameLst>
                                          <p:attrName>style.visibility</p:attrName>
                                        </p:attrNameLst>
                                      </p:cBhvr>
                                      <p:to>
                                        <p:strVal val="visible"/>
                                      </p:to>
                                    </p:set>
                                    <p:animEffect transition="in" filter="dissolve">
                                      <p:cBhvr>
                                        <p:cTn id="20" dur="500"/>
                                        <p:tgtEl>
                                          <p:spTgt spid="542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7" grpId="0" build="p"/>
      <p:bldP spid="54279" grpId="0"/>
      <p:bldP spid="5428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7987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7D96FDF-EE9E-44CE-A51E-06AF0238F70B}" type="slidenum">
              <a:rPr lang="en-US" altLang="en-US" sz="1200">
                <a:latin typeface="Tahoma" pitchFamily="34" charset="0"/>
              </a:rPr>
              <a:pPr/>
              <a:t>25</a:t>
            </a:fld>
            <a:endParaRPr lang="en-US" altLang="en-US" sz="1200">
              <a:latin typeface="Tahoma" pitchFamily="34" charset="0"/>
            </a:endParaRPr>
          </a:p>
        </p:txBody>
      </p:sp>
      <p:pic>
        <p:nvPicPr>
          <p:cNvPr id="79875" name="Picture 4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575" y="668338"/>
            <a:ext cx="7007225"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2"/>
          <p:cNvSpPr>
            <a:spLocks noGrp="1" noChangeArrowheads="1"/>
          </p:cNvSpPr>
          <p:nvPr>
            <p:ph type="title"/>
          </p:nvPr>
        </p:nvSpPr>
        <p:spPr>
          <a:xfrm>
            <a:off x="242888" y="0"/>
            <a:ext cx="8223250" cy="925513"/>
          </a:xfrm>
        </p:spPr>
        <p:txBody>
          <a:bodyPr/>
          <a:lstStyle/>
          <a:p>
            <a:r>
              <a:rPr lang="en-US" altLang="en-US" sz="3600">
                <a:ea typeface="ＭＳ Ｐゴシック" charset="-128"/>
              </a:rPr>
              <a:t>Non-persistent HTTP: response time</a:t>
            </a:r>
          </a:p>
        </p:txBody>
      </p:sp>
      <p:sp>
        <p:nvSpPr>
          <p:cNvPr id="79877" name="Rectangle 3"/>
          <p:cNvSpPr>
            <a:spLocks noGrp="1" noChangeArrowheads="1"/>
          </p:cNvSpPr>
          <p:nvPr>
            <p:ph type="body" sz="half" idx="1"/>
          </p:nvPr>
        </p:nvSpPr>
        <p:spPr>
          <a:xfrm>
            <a:off x="533400" y="1258888"/>
            <a:ext cx="4090988" cy="4648200"/>
          </a:xfrm>
        </p:spPr>
        <p:txBody>
          <a:bodyPr/>
          <a:lstStyle/>
          <a:p>
            <a:pPr>
              <a:buFont typeface="Wingdings" pitchFamily="2" charset="2"/>
              <a:buNone/>
            </a:pPr>
            <a:r>
              <a:rPr lang="en-US" altLang="en-US" sz="2400">
                <a:solidFill>
                  <a:srgbClr val="CC0000"/>
                </a:solidFill>
                <a:ea typeface="ＭＳ Ｐゴシック" charset="-128"/>
              </a:rPr>
              <a:t>RTT (definition):</a:t>
            </a:r>
            <a:r>
              <a:rPr lang="en-US" altLang="en-US" sz="2400">
                <a:ea typeface="ＭＳ Ｐゴシック" charset="-128"/>
              </a:rPr>
              <a:t> time for a small packet to travel from client to server and back</a:t>
            </a:r>
          </a:p>
          <a:p>
            <a:pPr>
              <a:buFont typeface="Wingdings" pitchFamily="2" charset="2"/>
              <a:buNone/>
            </a:pPr>
            <a:r>
              <a:rPr lang="en-US" altLang="en-US" sz="2400">
                <a:solidFill>
                  <a:srgbClr val="CC0000"/>
                </a:solidFill>
                <a:ea typeface="ＭＳ Ｐゴシック" charset="-128"/>
              </a:rPr>
              <a:t>HTTP response time:</a:t>
            </a:r>
          </a:p>
          <a:p>
            <a:r>
              <a:rPr lang="en-US" altLang="en-US" sz="2400">
                <a:ea typeface="ＭＳ Ｐゴシック" charset="-128"/>
              </a:rPr>
              <a:t>one RTT to initiate TCP connection</a:t>
            </a:r>
          </a:p>
          <a:p>
            <a:r>
              <a:rPr lang="en-US" altLang="en-US" sz="2400">
                <a:ea typeface="ＭＳ Ｐゴシック" charset="-128"/>
              </a:rPr>
              <a:t>one RTT for HTTP request and first few bytes of HTTP response to return</a:t>
            </a:r>
          </a:p>
          <a:p>
            <a:r>
              <a:rPr lang="en-US" altLang="en-US" sz="2400">
                <a:ea typeface="ＭＳ Ｐゴシック" charset="-128"/>
              </a:rPr>
              <a:t>file transmission time</a:t>
            </a:r>
          </a:p>
          <a:p>
            <a:r>
              <a:rPr lang="en-US" altLang="en-US" sz="2400">
                <a:ea typeface="ＭＳ Ｐゴシック" charset="-128"/>
              </a:rPr>
              <a:t>non-persistent HTTP response time =   	</a:t>
            </a:r>
          </a:p>
          <a:p>
            <a:pPr lvl="1">
              <a:buFont typeface="Wingdings" pitchFamily="2" charset="2"/>
              <a:buNone/>
            </a:pPr>
            <a:r>
              <a:rPr lang="en-US" altLang="en-US">
                <a:ea typeface="ＭＳ Ｐゴシック" charset="-128"/>
              </a:rPr>
              <a:t>   2RTT+ file transmission  time</a:t>
            </a:r>
          </a:p>
          <a:p>
            <a:pPr>
              <a:buFont typeface="Wingdings" pitchFamily="2" charset="2"/>
              <a:buNone/>
            </a:pPr>
            <a:endParaRPr lang="en-US" altLang="en-US" sz="2400">
              <a:ea typeface="ＭＳ Ｐゴシック" charset="-128"/>
            </a:endParaRPr>
          </a:p>
        </p:txBody>
      </p:sp>
      <p:sp>
        <p:nvSpPr>
          <p:cNvPr id="79878" name="Line 15"/>
          <p:cNvSpPr>
            <a:spLocks noChangeShapeType="1"/>
          </p:cNvSpPr>
          <p:nvPr/>
        </p:nvSpPr>
        <p:spPr bwMode="auto">
          <a:xfrm>
            <a:off x="6116638" y="2490788"/>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9879" name="Line 16"/>
          <p:cNvSpPr>
            <a:spLocks noChangeShapeType="1"/>
          </p:cNvSpPr>
          <p:nvPr/>
        </p:nvSpPr>
        <p:spPr bwMode="auto">
          <a:xfrm>
            <a:off x="7807325" y="2484438"/>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9880" name="Line 17"/>
          <p:cNvSpPr>
            <a:spLocks noChangeShapeType="1"/>
          </p:cNvSpPr>
          <p:nvPr/>
        </p:nvSpPr>
        <p:spPr bwMode="auto">
          <a:xfrm>
            <a:off x="6130925" y="2722563"/>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9881" name="Line 18"/>
          <p:cNvSpPr>
            <a:spLocks noChangeShapeType="1"/>
          </p:cNvSpPr>
          <p:nvPr/>
        </p:nvSpPr>
        <p:spPr bwMode="auto">
          <a:xfrm flipH="1">
            <a:off x="6116638" y="3160713"/>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9882" name="Line 19"/>
          <p:cNvSpPr>
            <a:spLocks noChangeShapeType="1"/>
          </p:cNvSpPr>
          <p:nvPr/>
        </p:nvSpPr>
        <p:spPr bwMode="auto">
          <a:xfrm>
            <a:off x="6124575" y="3668713"/>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9883" name="Line 20"/>
          <p:cNvSpPr>
            <a:spLocks noChangeShapeType="1"/>
          </p:cNvSpPr>
          <p:nvPr/>
        </p:nvSpPr>
        <p:spPr bwMode="auto">
          <a:xfrm flipH="1">
            <a:off x="6140450" y="4151313"/>
            <a:ext cx="1673225" cy="379412"/>
          </a:xfrm>
          <a:prstGeom prst="line">
            <a:avLst/>
          </a:prstGeom>
          <a:noFill/>
          <a:ln w="1270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4" name="AutoShape 21"/>
          <p:cNvSpPr>
            <a:spLocks/>
          </p:cNvSpPr>
          <p:nvPr/>
        </p:nvSpPr>
        <p:spPr bwMode="auto">
          <a:xfrm>
            <a:off x="7886700" y="4067175"/>
            <a:ext cx="74613" cy="182563"/>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79885" name="Text Box 22"/>
          <p:cNvSpPr txBox="1">
            <a:spLocks noChangeArrowheads="1"/>
          </p:cNvSpPr>
          <p:nvPr/>
        </p:nvSpPr>
        <p:spPr bwMode="auto">
          <a:xfrm>
            <a:off x="7916863" y="3763963"/>
            <a:ext cx="965200"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solidFill>
                  <a:srgbClr val="CC0000"/>
                </a:solidFill>
              </a:rPr>
              <a:t>time to </a:t>
            </a:r>
          </a:p>
          <a:p>
            <a:pPr>
              <a:lnSpc>
                <a:spcPct val="85000"/>
              </a:lnSpc>
              <a:spcBef>
                <a:spcPct val="0"/>
              </a:spcBef>
              <a:buClrTx/>
              <a:buSzTx/>
              <a:buFontTx/>
              <a:buNone/>
            </a:pPr>
            <a:r>
              <a:rPr lang="en-US" altLang="en-US" sz="1600">
                <a:solidFill>
                  <a:srgbClr val="CC0000"/>
                </a:solidFill>
              </a:rPr>
              <a:t>transmit </a:t>
            </a:r>
          </a:p>
          <a:p>
            <a:pPr>
              <a:lnSpc>
                <a:spcPct val="85000"/>
              </a:lnSpc>
              <a:spcBef>
                <a:spcPct val="0"/>
              </a:spcBef>
              <a:buClrTx/>
              <a:buSzTx/>
              <a:buFontTx/>
              <a:buNone/>
            </a:pPr>
            <a:r>
              <a:rPr lang="en-US" altLang="en-US" sz="1600">
                <a:solidFill>
                  <a:srgbClr val="CC0000"/>
                </a:solidFill>
              </a:rPr>
              <a:t>file</a:t>
            </a:r>
          </a:p>
        </p:txBody>
      </p:sp>
      <p:sp>
        <p:nvSpPr>
          <p:cNvPr id="79886" name="Line 23"/>
          <p:cNvSpPr>
            <a:spLocks noChangeShapeType="1"/>
          </p:cNvSpPr>
          <p:nvPr/>
        </p:nvSpPr>
        <p:spPr bwMode="auto">
          <a:xfrm>
            <a:off x="5726113" y="2697163"/>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7" name="Text Box 24"/>
          <p:cNvSpPr txBox="1">
            <a:spLocks noChangeArrowheads="1"/>
          </p:cNvSpPr>
          <p:nvPr/>
        </p:nvSpPr>
        <p:spPr bwMode="auto">
          <a:xfrm>
            <a:off x="4595813" y="2409825"/>
            <a:ext cx="12319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solidFill>
                  <a:srgbClr val="CC0000"/>
                </a:solidFill>
              </a:rPr>
              <a:t>initiate TCP</a:t>
            </a:r>
          </a:p>
          <a:p>
            <a:pPr>
              <a:lnSpc>
                <a:spcPct val="85000"/>
              </a:lnSpc>
              <a:spcBef>
                <a:spcPct val="0"/>
              </a:spcBef>
              <a:buClrTx/>
              <a:buSzTx/>
              <a:buFontTx/>
              <a:buNone/>
            </a:pPr>
            <a:r>
              <a:rPr lang="en-US" altLang="en-US" sz="1600">
                <a:solidFill>
                  <a:srgbClr val="CC0000"/>
                </a:solidFill>
              </a:rPr>
              <a:t>connection</a:t>
            </a:r>
          </a:p>
        </p:txBody>
      </p:sp>
      <p:sp>
        <p:nvSpPr>
          <p:cNvPr id="79888" name="AutoShape 25"/>
          <p:cNvSpPr>
            <a:spLocks/>
          </p:cNvSpPr>
          <p:nvPr/>
        </p:nvSpPr>
        <p:spPr bwMode="auto">
          <a:xfrm>
            <a:off x="5861050" y="2747963"/>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pPr>
            <a:endParaRPr lang="en-US" altLang="en-US" sz="2400"/>
          </a:p>
        </p:txBody>
      </p:sp>
      <p:sp>
        <p:nvSpPr>
          <p:cNvPr id="79889" name="Text Box 26"/>
          <p:cNvSpPr txBox="1">
            <a:spLocks noChangeArrowheads="1"/>
          </p:cNvSpPr>
          <p:nvPr/>
        </p:nvSpPr>
        <p:spPr bwMode="auto">
          <a:xfrm>
            <a:off x="5378450" y="2959100"/>
            <a:ext cx="577850"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t>RTT</a:t>
            </a:r>
          </a:p>
        </p:txBody>
      </p:sp>
      <p:sp>
        <p:nvSpPr>
          <p:cNvPr id="79890" name="Line 27"/>
          <p:cNvSpPr>
            <a:spLocks noChangeShapeType="1"/>
          </p:cNvSpPr>
          <p:nvPr/>
        </p:nvSpPr>
        <p:spPr bwMode="auto">
          <a:xfrm>
            <a:off x="5775325" y="3602038"/>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91" name="Text Box 28"/>
          <p:cNvSpPr txBox="1">
            <a:spLocks noChangeArrowheads="1"/>
          </p:cNvSpPr>
          <p:nvPr/>
        </p:nvSpPr>
        <p:spPr bwMode="auto">
          <a:xfrm>
            <a:off x="5024438" y="3302000"/>
            <a:ext cx="8620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solidFill>
                  <a:srgbClr val="CC0000"/>
                </a:solidFill>
              </a:rPr>
              <a:t>request</a:t>
            </a:r>
          </a:p>
          <a:p>
            <a:pPr>
              <a:lnSpc>
                <a:spcPct val="85000"/>
              </a:lnSpc>
              <a:spcBef>
                <a:spcPct val="0"/>
              </a:spcBef>
              <a:buClrTx/>
              <a:buSzTx/>
              <a:buFontTx/>
              <a:buNone/>
            </a:pPr>
            <a:r>
              <a:rPr lang="en-US" altLang="en-US" sz="1600">
                <a:solidFill>
                  <a:srgbClr val="CC0000"/>
                </a:solidFill>
              </a:rPr>
              <a:t>file</a:t>
            </a:r>
          </a:p>
        </p:txBody>
      </p:sp>
      <p:sp>
        <p:nvSpPr>
          <p:cNvPr id="79892" name="AutoShape 29"/>
          <p:cNvSpPr>
            <a:spLocks/>
          </p:cNvSpPr>
          <p:nvPr/>
        </p:nvSpPr>
        <p:spPr bwMode="auto">
          <a:xfrm>
            <a:off x="5867400" y="3657600"/>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pPr>
            <a:endParaRPr lang="en-US" altLang="en-US" sz="2400"/>
          </a:p>
        </p:txBody>
      </p:sp>
      <p:sp>
        <p:nvSpPr>
          <p:cNvPr id="79893" name="Text Box 30"/>
          <p:cNvSpPr txBox="1">
            <a:spLocks noChangeArrowheads="1"/>
          </p:cNvSpPr>
          <p:nvPr/>
        </p:nvSpPr>
        <p:spPr bwMode="auto">
          <a:xfrm>
            <a:off x="5397500" y="3881438"/>
            <a:ext cx="577850"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t>RTT</a:t>
            </a:r>
          </a:p>
        </p:txBody>
      </p:sp>
      <p:sp>
        <p:nvSpPr>
          <p:cNvPr id="79894" name="Line 35"/>
          <p:cNvSpPr>
            <a:spLocks noChangeShapeType="1"/>
          </p:cNvSpPr>
          <p:nvPr/>
        </p:nvSpPr>
        <p:spPr bwMode="auto">
          <a:xfrm flipH="1">
            <a:off x="5786438" y="4591050"/>
            <a:ext cx="34290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95" name="Text Box 36"/>
          <p:cNvSpPr txBox="1">
            <a:spLocks noChangeArrowheads="1"/>
          </p:cNvSpPr>
          <p:nvPr/>
        </p:nvSpPr>
        <p:spPr bwMode="auto">
          <a:xfrm>
            <a:off x="5243513" y="4438650"/>
            <a:ext cx="9509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solidFill>
                  <a:srgbClr val="CC0000"/>
                </a:solidFill>
              </a:rPr>
              <a:t>file</a:t>
            </a:r>
          </a:p>
          <a:p>
            <a:pPr>
              <a:lnSpc>
                <a:spcPct val="85000"/>
              </a:lnSpc>
              <a:spcBef>
                <a:spcPct val="0"/>
              </a:spcBef>
              <a:buClrTx/>
              <a:buSzTx/>
              <a:buFontTx/>
              <a:buNone/>
            </a:pPr>
            <a:r>
              <a:rPr lang="en-US" altLang="en-US" sz="1600">
                <a:solidFill>
                  <a:srgbClr val="CC0000"/>
                </a:solidFill>
              </a:rPr>
              <a:t>received</a:t>
            </a:r>
          </a:p>
        </p:txBody>
      </p:sp>
      <p:sp>
        <p:nvSpPr>
          <p:cNvPr id="79896" name="Text Box 37"/>
          <p:cNvSpPr txBox="1">
            <a:spLocks noChangeArrowheads="1"/>
          </p:cNvSpPr>
          <p:nvPr/>
        </p:nvSpPr>
        <p:spPr bwMode="auto">
          <a:xfrm>
            <a:off x="5891213" y="5337175"/>
            <a:ext cx="56832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600"/>
              <a:t>time</a:t>
            </a:r>
          </a:p>
        </p:txBody>
      </p:sp>
      <p:sp>
        <p:nvSpPr>
          <p:cNvPr id="79897" name="Text Box 38"/>
          <p:cNvSpPr txBox="1">
            <a:spLocks noChangeArrowheads="1"/>
          </p:cNvSpPr>
          <p:nvPr/>
        </p:nvSpPr>
        <p:spPr bwMode="auto">
          <a:xfrm>
            <a:off x="7569200" y="5319713"/>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time</a:t>
            </a:r>
          </a:p>
        </p:txBody>
      </p:sp>
      <p:grpSp>
        <p:nvGrpSpPr>
          <p:cNvPr id="79898" name="Group 43"/>
          <p:cNvGrpSpPr>
            <a:grpSpLocks/>
          </p:cNvGrpSpPr>
          <p:nvPr/>
        </p:nvGrpSpPr>
        <p:grpSpPr bwMode="auto">
          <a:xfrm>
            <a:off x="7607300" y="1717675"/>
            <a:ext cx="423863" cy="684213"/>
            <a:chOff x="4140" y="429"/>
            <a:chExt cx="1425" cy="2396"/>
          </a:xfrm>
        </p:grpSpPr>
        <p:sp>
          <p:nvSpPr>
            <p:cNvPr id="79902" name="Freeform 4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03" name="Rectangle 45"/>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04" name="Freeform 4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05" name="Freeform 4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06" name="Rectangle 48"/>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79907" name="Group 49"/>
            <p:cNvGrpSpPr>
              <a:grpSpLocks/>
            </p:cNvGrpSpPr>
            <p:nvPr/>
          </p:nvGrpSpPr>
          <p:grpSpPr bwMode="auto">
            <a:xfrm>
              <a:off x="4749" y="668"/>
              <a:ext cx="581" cy="145"/>
              <a:chOff x="614" y="2568"/>
              <a:chExt cx="725" cy="139"/>
            </a:xfrm>
          </p:grpSpPr>
          <p:sp>
            <p:nvSpPr>
              <p:cNvPr id="79932" name="AutoShape 50"/>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33" name="AutoShape 51"/>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79908" name="Rectangle 52"/>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79909" name="Group 53"/>
            <p:cNvGrpSpPr>
              <a:grpSpLocks/>
            </p:cNvGrpSpPr>
            <p:nvPr/>
          </p:nvGrpSpPr>
          <p:grpSpPr bwMode="auto">
            <a:xfrm>
              <a:off x="4747" y="994"/>
              <a:ext cx="581" cy="134"/>
              <a:chOff x="614" y="2568"/>
              <a:chExt cx="725" cy="139"/>
            </a:xfrm>
          </p:grpSpPr>
          <p:sp>
            <p:nvSpPr>
              <p:cNvPr id="79930" name="AutoShape 54"/>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31" name="AutoShape 55"/>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79910" name="Rectangle 56"/>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11" name="Rectangle 57"/>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79912" name="Group 58"/>
            <p:cNvGrpSpPr>
              <a:grpSpLocks/>
            </p:cNvGrpSpPr>
            <p:nvPr/>
          </p:nvGrpSpPr>
          <p:grpSpPr bwMode="auto">
            <a:xfrm>
              <a:off x="4735" y="1627"/>
              <a:ext cx="582" cy="151"/>
              <a:chOff x="614" y="2568"/>
              <a:chExt cx="725" cy="139"/>
            </a:xfrm>
          </p:grpSpPr>
          <p:sp>
            <p:nvSpPr>
              <p:cNvPr id="79928" name="AutoShape 59"/>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9" name="AutoShape 60"/>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79913" name="Freeform 6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9914" name="Group 62"/>
            <p:cNvGrpSpPr>
              <a:grpSpLocks/>
            </p:cNvGrpSpPr>
            <p:nvPr/>
          </p:nvGrpSpPr>
          <p:grpSpPr bwMode="auto">
            <a:xfrm>
              <a:off x="4739" y="1327"/>
              <a:ext cx="582" cy="139"/>
              <a:chOff x="614" y="2568"/>
              <a:chExt cx="725" cy="139"/>
            </a:xfrm>
          </p:grpSpPr>
          <p:sp>
            <p:nvSpPr>
              <p:cNvPr id="79926" name="AutoShape 63"/>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7" name="AutoShape 64"/>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79915" name="Rectangle 65"/>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16" name="Freeform 6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17" name="Freeform 6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18" name="Oval 68"/>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19" name="Freeform 6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920" name="AutoShape 70"/>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1" name="AutoShape 71"/>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2" name="Oval 72"/>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3" name="Oval 73"/>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79924" name="Oval 74"/>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79925" name="Rectangle 75"/>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79899" name="Group 76"/>
          <p:cNvGrpSpPr>
            <a:grpSpLocks/>
          </p:cNvGrpSpPr>
          <p:nvPr/>
        </p:nvGrpSpPr>
        <p:grpSpPr bwMode="auto">
          <a:xfrm>
            <a:off x="5605463" y="1739900"/>
            <a:ext cx="698500" cy="709613"/>
            <a:chOff x="-44" y="1473"/>
            <a:chExt cx="981" cy="1105"/>
          </a:xfrm>
        </p:grpSpPr>
        <p:pic>
          <p:nvPicPr>
            <p:cNvPr id="79900" name="Picture 7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901" name="Freeform 7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4CC7D0E2-A560-44C2-8260-E803BBF1A9A8}"/>
                  </a:ext>
                </a:extLst>
              </p14:cNvPr>
              <p14:cNvContentPartPr/>
              <p14:nvPr/>
            </p14:nvContentPartPr>
            <p14:xfrm>
              <a:off x="857160" y="5063040"/>
              <a:ext cx="1589760" cy="1250640"/>
            </p14:xfrm>
          </p:contentPart>
        </mc:Choice>
        <mc:Fallback xmlns="">
          <p:pic>
            <p:nvPicPr>
              <p:cNvPr id="2" name="Ink 1">
                <a:extLst>
                  <a:ext uri="{FF2B5EF4-FFF2-40B4-BE49-F238E27FC236}">
                    <a16:creationId xmlns:a16="http://schemas.microsoft.com/office/drawing/2014/main" id="{4CC7D0E2-A560-44C2-8260-E803BBF1A9A8}"/>
                  </a:ext>
                </a:extLst>
              </p:cNvPr>
              <p:cNvPicPr/>
              <p:nvPr/>
            </p:nvPicPr>
            <p:blipFill>
              <a:blip r:embed="rId6"/>
              <a:stretch>
                <a:fillRect/>
              </a:stretch>
            </p:blipFill>
            <p:spPr>
              <a:xfrm>
                <a:off x="847800" y="5053680"/>
                <a:ext cx="1608480" cy="1269360"/>
              </a:xfrm>
              <a:prstGeom prst="rect">
                <a:avLst/>
              </a:prstGeom>
            </p:spPr>
          </p:pic>
        </mc:Fallback>
      </mc:AlternateContent>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8192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7140D22-CFFF-4DBD-A716-6B34B26E296D}" type="slidenum">
              <a:rPr lang="en-US" altLang="en-US" sz="1200">
                <a:latin typeface="Tahoma" pitchFamily="34" charset="0"/>
              </a:rPr>
              <a:pPr/>
              <a:t>26</a:t>
            </a:fld>
            <a:endParaRPr lang="en-US" altLang="en-US" sz="1200">
              <a:latin typeface="Tahoma" pitchFamily="34" charset="0"/>
            </a:endParaRPr>
          </a:p>
        </p:txBody>
      </p:sp>
      <p:sp>
        <p:nvSpPr>
          <p:cNvPr id="81923" name="Rectangle 2"/>
          <p:cNvSpPr>
            <a:spLocks noGrp="1" noChangeArrowheads="1"/>
          </p:cNvSpPr>
          <p:nvPr>
            <p:ph type="title"/>
          </p:nvPr>
        </p:nvSpPr>
        <p:spPr>
          <a:xfrm>
            <a:off x="452438" y="173038"/>
            <a:ext cx="7772400" cy="838200"/>
          </a:xfrm>
        </p:spPr>
        <p:txBody>
          <a:bodyPr/>
          <a:lstStyle/>
          <a:p>
            <a:r>
              <a:rPr lang="en-US" altLang="en-US" sz="3600">
                <a:ea typeface="ＭＳ Ｐゴシック" charset="-128"/>
              </a:rPr>
              <a:t>Persistent HTTP</a:t>
            </a:r>
            <a:endParaRPr lang="en-US" altLang="en-US">
              <a:ea typeface="ＭＳ Ｐゴシック" charset="-128"/>
            </a:endParaRPr>
          </a:p>
        </p:txBody>
      </p:sp>
      <p:sp>
        <p:nvSpPr>
          <p:cNvPr id="98308" name="Rectangle 3"/>
          <p:cNvSpPr>
            <a:spLocks noGrp="1" noChangeArrowheads="1"/>
          </p:cNvSpPr>
          <p:nvPr>
            <p:ph type="body" sz="half" idx="1"/>
          </p:nvPr>
        </p:nvSpPr>
        <p:spPr>
          <a:xfrm>
            <a:off x="434975" y="1414463"/>
            <a:ext cx="3933825" cy="4648200"/>
          </a:xfrm>
        </p:spPr>
        <p:txBody>
          <a:bodyPr/>
          <a:lstStyle/>
          <a:p>
            <a:pPr>
              <a:buFont typeface="Wingdings" charset="0"/>
              <a:buNone/>
              <a:defRPr/>
            </a:pPr>
            <a:r>
              <a:rPr lang="en-US" i="1" dirty="0">
                <a:solidFill>
                  <a:srgbClr val="CC0000"/>
                </a:solidFill>
                <a:latin typeface="Gill Sans MT" charset="0"/>
              </a:rPr>
              <a:t>non-persistent HTTP issues:</a:t>
            </a:r>
          </a:p>
          <a:p>
            <a:pPr marL="233363" indent="-233363">
              <a:buFont typeface="Wingdings" charset="2"/>
              <a:buChar char="§"/>
              <a:defRPr/>
            </a:pPr>
            <a:r>
              <a:rPr lang="en-US" sz="2400" dirty="0">
                <a:latin typeface="Gill Sans MT" charset="0"/>
              </a:rPr>
              <a:t>requires 2 RTTs per object</a:t>
            </a:r>
          </a:p>
          <a:p>
            <a:pPr marL="233363" indent="-233363">
              <a:buFont typeface="Wingdings" charset="2"/>
              <a:buChar char="§"/>
              <a:defRPr/>
            </a:pPr>
            <a:r>
              <a:rPr lang="en-US" sz="2400" dirty="0">
                <a:latin typeface="Gill Sans MT" charset="0"/>
              </a:rPr>
              <a:t>OS overhead for </a:t>
            </a:r>
            <a:r>
              <a:rPr lang="en-US" sz="2400" i="1" dirty="0">
                <a:latin typeface="Gill Sans MT" charset="0"/>
              </a:rPr>
              <a:t>each</a:t>
            </a:r>
            <a:r>
              <a:rPr lang="en-US" sz="2400" dirty="0">
                <a:latin typeface="Gill Sans MT" charset="0"/>
              </a:rPr>
              <a:t> TCP connection</a:t>
            </a:r>
          </a:p>
          <a:p>
            <a:pPr marL="233363" indent="-233363">
              <a:buFont typeface="Wingdings" charset="2"/>
              <a:buChar char="§"/>
              <a:defRPr/>
            </a:pPr>
            <a:r>
              <a:rPr lang="en-US" sz="2400" dirty="0">
                <a:latin typeface="Gill Sans MT" charset="0"/>
              </a:rPr>
              <a:t>browsers often open parallel TCP connections to fetch referenced objects</a:t>
            </a:r>
          </a:p>
          <a:p>
            <a:pPr>
              <a:buFont typeface="Wingdings" charset="0"/>
              <a:buNone/>
              <a:defRPr/>
            </a:pPr>
            <a:endParaRPr lang="en-US" sz="2400" dirty="0">
              <a:latin typeface="Gill Sans MT" charset="0"/>
            </a:endParaRPr>
          </a:p>
          <a:p>
            <a:pPr>
              <a:buFont typeface="Wingdings" charset="2"/>
              <a:buChar char="§"/>
              <a:defRPr/>
            </a:pPr>
            <a:endParaRPr lang="en-US" sz="2000" dirty="0">
              <a:latin typeface="Gill Sans MT" charset="0"/>
            </a:endParaRPr>
          </a:p>
          <a:p>
            <a:pPr>
              <a:buFont typeface="Wingdings" charset="2"/>
              <a:buChar char="§"/>
              <a:defRPr/>
            </a:pPr>
            <a:endParaRPr lang="en-US" sz="2000" dirty="0">
              <a:latin typeface="Gill Sans MT" charset="0"/>
            </a:endParaRPr>
          </a:p>
        </p:txBody>
      </p:sp>
      <p:sp>
        <p:nvSpPr>
          <p:cNvPr id="98309" name="Rectangle 10"/>
          <p:cNvSpPr>
            <a:spLocks noGrp="1" noChangeArrowheads="1"/>
          </p:cNvSpPr>
          <p:nvPr>
            <p:ph type="body" sz="half" idx="2"/>
          </p:nvPr>
        </p:nvSpPr>
        <p:spPr>
          <a:xfrm>
            <a:off x="4703763" y="1438275"/>
            <a:ext cx="3810000" cy="4648200"/>
          </a:xfrm>
        </p:spPr>
        <p:txBody>
          <a:bodyPr/>
          <a:lstStyle/>
          <a:p>
            <a:pPr>
              <a:buFont typeface="Wingdings" charset="0"/>
              <a:buNone/>
              <a:defRPr/>
            </a:pPr>
            <a:r>
              <a:rPr lang="en-US" i="1" dirty="0">
                <a:solidFill>
                  <a:srgbClr val="CC0000"/>
                </a:solidFill>
                <a:latin typeface="Gill Sans MT" charset="0"/>
              </a:rPr>
              <a:t>persistent  HTTP:</a:t>
            </a:r>
          </a:p>
          <a:p>
            <a:pPr marL="233363" indent="-233363">
              <a:buFont typeface="Wingdings" charset="2"/>
              <a:buChar char="§"/>
              <a:defRPr/>
            </a:pPr>
            <a:r>
              <a:rPr lang="en-US" sz="2400" dirty="0">
                <a:latin typeface="Gill Sans MT" charset="0"/>
              </a:rPr>
              <a:t>server leaves connection open after sending response</a:t>
            </a:r>
          </a:p>
          <a:p>
            <a:pPr marL="233363" indent="-233363">
              <a:buFont typeface="Wingdings" charset="2"/>
              <a:buChar char="§"/>
              <a:defRPr/>
            </a:pPr>
            <a:r>
              <a:rPr lang="en-US" sz="2400" dirty="0">
                <a:latin typeface="Gill Sans MT" charset="0"/>
              </a:rPr>
              <a:t>subsequent HTTP messages  between same client/server sent over open connection</a:t>
            </a:r>
          </a:p>
          <a:p>
            <a:pPr marL="233363" indent="-233363">
              <a:buFont typeface="Wingdings" charset="2"/>
              <a:buChar char="§"/>
              <a:defRPr/>
            </a:pPr>
            <a:r>
              <a:rPr lang="en-US" sz="2400" dirty="0">
                <a:latin typeface="Gill Sans MT" charset="0"/>
              </a:rPr>
              <a:t>client sends requests as soon as it encounters each referenced object</a:t>
            </a:r>
          </a:p>
          <a:p>
            <a:pPr marL="233363" indent="-233363">
              <a:buFont typeface="Wingdings" charset="2"/>
              <a:buChar char="§"/>
              <a:defRPr/>
            </a:pPr>
            <a:r>
              <a:rPr lang="en-US" sz="2400" dirty="0">
                <a:latin typeface="Gill Sans MT" charset="0"/>
              </a:rPr>
              <a:t>as little as one RTT for all the referenced objects</a:t>
            </a:r>
          </a:p>
        </p:txBody>
      </p:sp>
      <p:pic>
        <p:nvPicPr>
          <p:cNvPr id="81926"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900" y="796925"/>
            <a:ext cx="3303588"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8397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DF30480-BDEB-48A0-904E-65F54C7C2048}" type="slidenum">
              <a:rPr lang="en-US" altLang="en-US" sz="1200">
                <a:latin typeface="Tahoma" pitchFamily="34" charset="0"/>
              </a:rPr>
              <a:pPr/>
              <a:t>27</a:t>
            </a:fld>
            <a:endParaRPr lang="en-US" altLang="en-US" sz="1200">
              <a:latin typeface="Tahoma" pitchFamily="34" charset="0"/>
            </a:endParaRPr>
          </a:p>
        </p:txBody>
      </p:sp>
      <p:pic>
        <p:nvPicPr>
          <p:cNvPr id="83971" name="Picture 2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638" y="908050"/>
            <a:ext cx="5027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2" name="Rectangle 2"/>
          <p:cNvSpPr>
            <a:spLocks noGrp="1" noChangeArrowheads="1"/>
          </p:cNvSpPr>
          <p:nvPr>
            <p:ph type="title"/>
          </p:nvPr>
        </p:nvSpPr>
        <p:spPr>
          <a:xfrm>
            <a:off x="477838" y="234950"/>
            <a:ext cx="7772400" cy="914400"/>
          </a:xfrm>
        </p:spPr>
        <p:txBody>
          <a:bodyPr/>
          <a:lstStyle/>
          <a:p>
            <a:r>
              <a:rPr lang="en-US" altLang="en-US" sz="4000">
                <a:ea typeface="ＭＳ Ｐゴシック" charset="-128"/>
              </a:rPr>
              <a:t>HTTP request message</a:t>
            </a:r>
            <a:endParaRPr lang="en-US" altLang="en-US">
              <a:ea typeface="ＭＳ Ｐゴシック" charset="-128"/>
            </a:endParaRPr>
          </a:p>
        </p:txBody>
      </p:sp>
      <p:sp>
        <p:nvSpPr>
          <p:cNvPr id="83973" name="Rectangle 3"/>
          <p:cNvSpPr>
            <a:spLocks noGrp="1" noChangeArrowheads="1"/>
          </p:cNvSpPr>
          <p:nvPr>
            <p:ph type="body" idx="1"/>
          </p:nvPr>
        </p:nvSpPr>
        <p:spPr>
          <a:xfrm>
            <a:off x="533400" y="1444625"/>
            <a:ext cx="7772400" cy="4648200"/>
          </a:xfrm>
        </p:spPr>
        <p:txBody>
          <a:bodyPr/>
          <a:lstStyle/>
          <a:p>
            <a:pPr marL="233363" indent="-233363"/>
            <a:r>
              <a:rPr lang="en-US" altLang="en-US" sz="2400">
                <a:ea typeface="ＭＳ Ｐゴシック" charset="-128"/>
              </a:rPr>
              <a:t>two types of HTTP messages: </a:t>
            </a:r>
            <a:r>
              <a:rPr lang="en-US" altLang="en-US" sz="2400" i="1">
                <a:solidFill>
                  <a:srgbClr val="CC0000"/>
                </a:solidFill>
                <a:ea typeface="ＭＳ Ｐゴシック" charset="-128"/>
              </a:rPr>
              <a:t>request</a:t>
            </a:r>
            <a:r>
              <a:rPr lang="en-US" altLang="en-US" sz="2400">
                <a:solidFill>
                  <a:srgbClr val="CC0000"/>
                </a:solidFill>
                <a:ea typeface="ＭＳ Ｐゴシック" charset="-128"/>
              </a:rPr>
              <a:t>, </a:t>
            </a:r>
            <a:r>
              <a:rPr lang="en-US" altLang="en-US" sz="2400" i="1">
                <a:solidFill>
                  <a:srgbClr val="CC0000"/>
                </a:solidFill>
                <a:ea typeface="ＭＳ Ｐゴシック" charset="-128"/>
              </a:rPr>
              <a:t>response</a:t>
            </a:r>
          </a:p>
          <a:p>
            <a:pPr marL="233363" indent="-233363"/>
            <a:r>
              <a:rPr lang="en-US" altLang="en-US" sz="2400">
                <a:solidFill>
                  <a:srgbClr val="CC0000"/>
                </a:solidFill>
                <a:ea typeface="ＭＳ Ｐゴシック" charset="-128"/>
              </a:rPr>
              <a:t>HTTP request message:</a:t>
            </a:r>
          </a:p>
          <a:p>
            <a:pPr marL="685800" lvl="1" indent="-228600"/>
            <a:r>
              <a:rPr lang="en-US" altLang="en-US" sz="2000">
                <a:ea typeface="ＭＳ Ｐゴシック" charset="-128"/>
              </a:rPr>
              <a:t>ASCII (human-readable format)</a:t>
            </a:r>
            <a:endParaRPr lang="en-US" altLang="en-US">
              <a:solidFill>
                <a:schemeClr val="accent2"/>
              </a:solidFill>
              <a:ea typeface="ＭＳ Ｐゴシック" charset="-128"/>
            </a:endParaRPr>
          </a:p>
        </p:txBody>
      </p:sp>
      <p:sp>
        <p:nvSpPr>
          <p:cNvPr id="83974" name="Text Box 5"/>
          <p:cNvSpPr txBox="1">
            <a:spLocks noChangeArrowheads="1"/>
          </p:cNvSpPr>
          <p:nvPr/>
        </p:nvSpPr>
        <p:spPr bwMode="auto">
          <a:xfrm>
            <a:off x="222250" y="2870200"/>
            <a:ext cx="22860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a:solidFill>
                  <a:srgbClr val="000099"/>
                </a:solidFill>
              </a:rPr>
              <a:t>request line</a:t>
            </a:r>
          </a:p>
          <a:p>
            <a:pPr>
              <a:spcBef>
                <a:spcPct val="0"/>
              </a:spcBef>
              <a:buClrTx/>
              <a:buSzTx/>
              <a:buFontTx/>
              <a:buNone/>
            </a:pPr>
            <a:r>
              <a:rPr lang="en-US" altLang="en-US">
                <a:solidFill>
                  <a:srgbClr val="000099"/>
                </a:solidFill>
              </a:rPr>
              <a:t>(GET, POST, </a:t>
            </a:r>
          </a:p>
          <a:p>
            <a:pPr>
              <a:spcBef>
                <a:spcPct val="0"/>
              </a:spcBef>
              <a:buClrTx/>
              <a:buSzTx/>
              <a:buFontTx/>
              <a:buNone/>
            </a:pPr>
            <a:r>
              <a:rPr lang="en-US" altLang="en-US">
                <a:solidFill>
                  <a:srgbClr val="000099"/>
                </a:solidFill>
              </a:rPr>
              <a:t>HEAD commands</a:t>
            </a:r>
            <a:r>
              <a:rPr lang="en-US" altLang="en-US">
                <a:solidFill>
                  <a:srgbClr val="000099"/>
                </a:solidFill>
                <a:latin typeface="Gill Sans MT" pitchFamily="34" charset="0"/>
              </a:rPr>
              <a:t>)</a:t>
            </a:r>
            <a:endParaRPr lang="en-US" altLang="en-US" sz="2400">
              <a:solidFill>
                <a:srgbClr val="000099"/>
              </a:solidFill>
              <a:latin typeface="Gill Sans MT" pitchFamily="34" charset="0"/>
            </a:endParaRPr>
          </a:p>
        </p:txBody>
      </p:sp>
      <p:sp>
        <p:nvSpPr>
          <p:cNvPr id="83975" name="Line 6"/>
          <p:cNvSpPr>
            <a:spLocks noChangeShapeType="1"/>
          </p:cNvSpPr>
          <p:nvPr/>
        </p:nvSpPr>
        <p:spPr bwMode="auto">
          <a:xfrm>
            <a:off x="1925638" y="3201988"/>
            <a:ext cx="868362" cy="1460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3976" name="Freeform 7"/>
          <p:cNvSpPr>
            <a:spLocks/>
          </p:cNvSpPr>
          <p:nvPr/>
        </p:nvSpPr>
        <p:spPr bwMode="auto">
          <a:xfrm>
            <a:off x="2776538" y="3538538"/>
            <a:ext cx="149225" cy="1957387"/>
          </a:xfrm>
          <a:custGeom>
            <a:avLst/>
            <a:gdLst>
              <a:gd name="T0" fmla="*/ 2147483647 w 150"/>
              <a:gd name="T1" fmla="*/ 2147483647 h 924"/>
              <a:gd name="T2" fmla="*/ 0 w 150"/>
              <a:gd name="T3" fmla="*/ 0 h 924"/>
              <a:gd name="T4" fmla="*/ 0 w 150"/>
              <a:gd name="T5" fmla="*/ 2147483647 h 924"/>
              <a:gd name="T6" fmla="*/ 2147483647 w 150"/>
              <a:gd name="T7" fmla="*/ 2147483647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977" name="Text Box 8"/>
          <p:cNvSpPr txBox="1">
            <a:spLocks noChangeArrowheads="1"/>
          </p:cNvSpPr>
          <p:nvPr/>
        </p:nvSpPr>
        <p:spPr bwMode="auto">
          <a:xfrm>
            <a:off x="1739900" y="4056063"/>
            <a:ext cx="974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a:solidFill>
                  <a:srgbClr val="000099"/>
                </a:solidFill>
              </a:rPr>
              <a:t>header</a:t>
            </a:r>
          </a:p>
          <a:p>
            <a:pPr algn="r">
              <a:spcBef>
                <a:spcPct val="0"/>
              </a:spcBef>
              <a:buClrTx/>
              <a:buSzTx/>
              <a:buFontTx/>
              <a:buNone/>
            </a:pPr>
            <a:r>
              <a:rPr lang="en-US" altLang="en-US">
                <a:solidFill>
                  <a:srgbClr val="000099"/>
                </a:solidFill>
              </a:rPr>
              <a:t> lines</a:t>
            </a:r>
            <a:endParaRPr lang="en-US" altLang="en-US" sz="2400">
              <a:solidFill>
                <a:srgbClr val="000099"/>
              </a:solidFill>
            </a:endParaRPr>
          </a:p>
        </p:txBody>
      </p:sp>
      <p:sp>
        <p:nvSpPr>
          <p:cNvPr id="83978" name="Line 10"/>
          <p:cNvSpPr>
            <a:spLocks noChangeShapeType="1"/>
          </p:cNvSpPr>
          <p:nvPr/>
        </p:nvSpPr>
        <p:spPr bwMode="auto">
          <a:xfrm>
            <a:off x="2309813" y="5622925"/>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3979" name="Text Box 11"/>
          <p:cNvSpPr txBox="1">
            <a:spLocks noChangeArrowheads="1"/>
          </p:cNvSpPr>
          <p:nvPr/>
        </p:nvSpPr>
        <p:spPr bwMode="auto">
          <a:xfrm>
            <a:off x="273050" y="4719638"/>
            <a:ext cx="2365375" cy="129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buClrTx/>
              <a:buSzTx/>
              <a:buFontTx/>
              <a:buNone/>
            </a:pPr>
            <a:r>
              <a:rPr lang="en-US" altLang="en-US">
                <a:solidFill>
                  <a:srgbClr val="000099"/>
                </a:solidFill>
              </a:rPr>
              <a:t>carriage return, </a:t>
            </a:r>
          </a:p>
          <a:p>
            <a:pPr>
              <a:spcBef>
                <a:spcPct val="0"/>
              </a:spcBef>
              <a:buClrTx/>
              <a:buSzTx/>
              <a:buFontTx/>
              <a:buNone/>
            </a:pPr>
            <a:r>
              <a:rPr lang="en-US" altLang="en-US">
                <a:solidFill>
                  <a:srgbClr val="000099"/>
                </a:solidFill>
              </a:rPr>
              <a:t>line feed at start</a:t>
            </a:r>
          </a:p>
          <a:p>
            <a:pPr>
              <a:spcBef>
                <a:spcPct val="0"/>
              </a:spcBef>
              <a:buClrTx/>
              <a:buSzTx/>
              <a:buFontTx/>
              <a:buNone/>
            </a:pPr>
            <a:r>
              <a:rPr lang="en-US" altLang="en-US">
                <a:solidFill>
                  <a:srgbClr val="000099"/>
                </a:solidFill>
              </a:rPr>
              <a:t>of line indicates</a:t>
            </a:r>
          </a:p>
          <a:p>
            <a:pPr>
              <a:spcBef>
                <a:spcPct val="0"/>
              </a:spcBef>
              <a:buClrTx/>
              <a:buSzTx/>
              <a:buFontTx/>
              <a:buNone/>
            </a:pPr>
            <a:r>
              <a:rPr lang="en-US" altLang="en-US">
                <a:solidFill>
                  <a:srgbClr val="000099"/>
                </a:solidFill>
              </a:rPr>
              <a:t>end of header lines</a:t>
            </a:r>
            <a:endParaRPr lang="en-US" altLang="en-US" sz="2400">
              <a:solidFill>
                <a:srgbClr val="000099"/>
              </a:solidFill>
            </a:endParaRPr>
          </a:p>
        </p:txBody>
      </p:sp>
      <p:sp>
        <p:nvSpPr>
          <p:cNvPr id="83980" name="Text Box 16"/>
          <p:cNvSpPr txBox="1">
            <a:spLocks noChangeArrowheads="1"/>
          </p:cNvSpPr>
          <p:nvPr/>
        </p:nvSpPr>
        <p:spPr bwMode="auto">
          <a:xfrm>
            <a:off x="2809875" y="3236913"/>
            <a:ext cx="6140450" cy="258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pPr>
            <a:r>
              <a:rPr lang="en-US" altLang="en-US" sz="1800" b="1">
                <a:latin typeface="Courier New" pitchFamily="49" charset="0"/>
              </a:rPr>
              <a:t>GET /index.html HTTP/1.1\r\n</a:t>
            </a:r>
          </a:p>
          <a:p>
            <a:pPr>
              <a:lnSpc>
                <a:spcPct val="90000"/>
              </a:lnSpc>
              <a:spcBef>
                <a:spcPct val="0"/>
              </a:spcBef>
            </a:pPr>
            <a:r>
              <a:rPr lang="en-US" altLang="en-US" sz="1800" b="1">
                <a:latin typeface="Courier New" pitchFamily="49" charset="0"/>
              </a:rPr>
              <a:t>Host: www-net.cs.umass.edu\r\n</a:t>
            </a:r>
          </a:p>
          <a:p>
            <a:pPr>
              <a:lnSpc>
                <a:spcPct val="90000"/>
              </a:lnSpc>
              <a:spcBef>
                <a:spcPct val="0"/>
              </a:spcBef>
            </a:pPr>
            <a:r>
              <a:rPr lang="en-US" altLang="en-US" sz="1800" b="1">
                <a:latin typeface="Courier New" pitchFamily="49" charset="0"/>
              </a:rPr>
              <a:t>User-Agent: Firefox/3.6.10\r\n</a:t>
            </a:r>
          </a:p>
          <a:p>
            <a:pPr>
              <a:lnSpc>
                <a:spcPct val="90000"/>
              </a:lnSpc>
              <a:spcBef>
                <a:spcPct val="0"/>
              </a:spcBef>
            </a:pPr>
            <a:r>
              <a:rPr lang="en-US" altLang="en-US" sz="1800" b="1">
                <a:latin typeface="Courier New" pitchFamily="49" charset="0"/>
              </a:rPr>
              <a:t>Accept: text/html,application/xhtml+xml\r\n</a:t>
            </a:r>
          </a:p>
          <a:p>
            <a:pPr>
              <a:lnSpc>
                <a:spcPct val="90000"/>
              </a:lnSpc>
              <a:spcBef>
                <a:spcPct val="0"/>
              </a:spcBef>
            </a:pPr>
            <a:r>
              <a:rPr lang="en-US" altLang="en-US" sz="1800" b="1">
                <a:latin typeface="Courier New" pitchFamily="49" charset="0"/>
              </a:rPr>
              <a:t>Accept-Language: en-us,en;q=0.5\r\n</a:t>
            </a:r>
          </a:p>
          <a:p>
            <a:pPr>
              <a:lnSpc>
                <a:spcPct val="90000"/>
              </a:lnSpc>
              <a:spcBef>
                <a:spcPct val="0"/>
              </a:spcBef>
            </a:pPr>
            <a:r>
              <a:rPr lang="en-US" altLang="en-US" sz="1800" b="1">
                <a:latin typeface="Courier New" pitchFamily="49" charset="0"/>
              </a:rPr>
              <a:t>Accept-Encoding: gzip,deflate\r\n</a:t>
            </a:r>
          </a:p>
          <a:p>
            <a:pPr>
              <a:lnSpc>
                <a:spcPct val="90000"/>
              </a:lnSpc>
              <a:spcBef>
                <a:spcPct val="0"/>
              </a:spcBef>
            </a:pPr>
            <a:r>
              <a:rPr lang="en-US" altLang="en-US" sz="1800" b="1">
                <a:latin typeface="Courier New" pitchFamily="49" charset="0"/>
              </a:rPr>
              <a:t>Accept-Charset: ISO-8859-1,utf-8;q=0.7\r\n</a:t>
            </a:r>
          </a:p>
          <a:p>
            <a:pPr>
              <a:lnSpc>
                <a:spcPct val="90000"/>
              </a:lnSpc>
              <a:spcBef>
                <a:spcPct val="0"/>
              </a:spcBef>
            </a:pPr>
            <a:r>
              <a:rPr lang="en-US" altLang="en-US" sz="1800" b="1">
                <a:latin typeface="Courier New" pitchFamily="49" charset="0"/>
              </a:rPr>
              <a:t>Keep-Alive: 115\r\n</a:t>
            </a:r>
          </a:p>
          <a:p>
            <a:pPr>
              <a:lnSpc>
                <a:spcPct val="90000"/>
              </a:lnSpc>
              <a:spcBef>
                <a:spcPct val="0"/>
              </a:spcBef>
            </a:pPr>
            <a:r>
              <a:rPr lang="en-US" altLang="en-US" sz="1800" b="1">
                <a:latin typeface="Courier New" pitchFamily="49" charset="0"/>
              </a:rPr>
              <a:t>Connection: keep-alive\r\n</a:t>
            </a:r>
          </a:p>
          <a:p>
            <a:pPr>
              <a:lnSpc>
                <a:spcPct val="90000"/>
              </a:lnSpc>
              <a:spcBef>
                <a:spcPct val="0"/>
              </a:spcBef>
            </a:pPr>
            <a:r>
              <a:rPr lang="en-US" altLang="en-US" sz="1800" b="1">
                <a:latin typeface="Courier New" pitchFamily="49" charset="0"/>
              </a:rPr>
              <a:t>\r\n</a:t>
            </a:r>
          </a:p>
        </p:txBody>
      </p:sp>
      <p:sp>
        <p:nvSpPr>
          <p:cNvPr id="83981" name="Line 17"/>
          <p:cNvSpPr>
            <a:spLocks noChangeShapeType="1"/>
          </p:cNvSpPr>
          <p:nvPr/>
        </p:nvSpPr>
        <p:spPr bwMode="auto">
          <a:xfrm flipH="1">
            <a:off x="6334125" y="2754313"/>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3982" name="Text Box 18"/>
          <p:cNvSpPr txBox="1">
            <a:spLocks noChangeArrowheads="1"/>
          </p:cNvSpPr>
          <p:nvPr/>
        </p:nvSpPr>
        <p:spPr bwMode="auto">
          <a:xfrm>
            <a:off x="6384925" y="2466975"/>
            <a:ext cx="2411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carriage return character</a:t>
            </a:r>
          </a:p>
        </p:txBody>
      </p:sp>
      <p:sp>
        <p:nvSpPr>
          <p:cNvPr id="83983" name="Text Box 19"/>
          <p:cNvSpPr txBox="1">
            <a:spLocks noChangeArrowheads="1"/>
          </p:cNvSpPr>
          <p:nvPr/>
        </p:nvSpPr>
        <p:spPr bwMode="auto">
          <a:xfrm>
            <a:off x="6537325" y="2763838"/>
            <a:ext cx="1866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line-feed character</a:t>
            </a:r>
          </a:p>
        </p:txBody>
      </p:sp>
      <p:sp>
        <p:nvSpPr>
          <p:cNvPr id="83984" name="Line 20"/>
          <p:cNvSpPr>
            <a:spLocks noChangeShapeType="1"/>
          </p:cNvSpPr>
          <p:nvPr/>
        </p:nvSpPr>
        <p:spPr bwMode="auto">
          <a:xfrm flipH="1">
            <a:off x="6615113" y="3063875"/>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3985" name="TextBox 1"/>
          <p:cNvSpPr txBox="1">
            <a:spLocks noChangeArrowheads="1"/>
          </p:cNvSpPr>
          <p:nvPr/>
        </p:nvSpPr>
        <p:spPr bwMode="auto">
          <a:xfrm>
            <a:off x="339725" y="6199188"/>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t>* Check out the online interactive exercises for more examples: h</a:t>
            </a:r>
            <a:r>
              <a:rPr lang="en-US" altLang="en-US" sz="1200"/>
              <a:t>ttp://gaia.cs.umass.edu/kurose_ross/interactive/</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A0BA83CA-AB83-4933-A522-41EE2D2C4EBE}"/>
                  </a:ext>
                </a:extLst>
              </p14:cNvPr>
              <p14:cNvContentPartPr/>
              <p14:nvPr/>
            </p14:nvContentPartPr>
            <p14:xfrm>
              <a:off x="2804040" y="2027160"/>
              <a:ext cx="2875680" cy="1500480"/>
            </p14:xfrm>
          </p:contentPart>
        </mc:Choice>
        <mc:Fallback xmlns="">
          <p:pic>
            <p:nvPicPr>
              <p:cNvPr id="2" name="Ink 1">
                <a:extLst>
                  <a:ext uri="{FF2B5EF4-FFF2-40B4-BE49-F238E27FC236}">
                    <a16:creationId xmlns:a16="http://schemas.microsoft.com/office/drawing/2014/main" id="{A0BA83CA-AB83-4933-A522-41EE2D2C4EBE}"/>
                  </a:ext>
                </a:extLst>
              </p:cNvPr>
              <p:cNvPicPr/>
              <p:nvPr/>
            </p:nvPicPr>
            <p:blipFill>
              <a:blip r:embed="rId5"/>
              <a:stretch>
                <a:fillRect/>
              </a:stretch>
            </p:blipFill>
            <p:spPr>
              <a:xfrm>
                <a:off x="2794680" y="2017800"/>
                <a:ext cx="2894400" cy="1519200"/>
              </a:xfrm>
              <a:prstGeom prst="rect">
                <a:avLst/>
              </a:prstGeom>
            </p:spPr>
          </p:pic>
        </mc:Fallback>
      </mc:AlternateContent>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8601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B4400D7-22EB-40B7-9F86-293BA77B9F23}" type="slidenum">
              <a:rPr lang="en-US" altLang="en-US" sz="1200">
                <a:latin typeface="Tahoma" pitchFamily="34" charset="0"/>
              </a:rPr>
              <a:pPr/>
              <a:t>28</a:t>
            </a:fld>
            <a:endParaRPr lang="en-US" altLang="en-US" sz="1200">
              <a:latin typeface="Tahoma" pitchFamily="34" charset="0"/>
            </a:endParaRPr>
          </a:p>
        </p:txBody>
      </p:sp>
      <p:pic>
        <p:nvPicPr>
          <p:cNvPr id="86019" name="Picture 1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7375" y="1001713"/>
            <a:ext cx="73136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0" name="Rectangle 2"/>
          <p:cNvSpPr>
            <a:spLocks noGrp="1" noChangeArrowheads="1"/>
          </p:cNvSpPr>
          <p:nvPr>
            <p:ph type="title"/>
          </p:nvPr>
        </p:nvSpPr>
        <p:spPr/>
        <p:txBody>
          <a:bodyPr/>
          <a:lstStyle/>
          <a:p>
            <a:r>
              <a:rPr lang="en-US" altLang="en-US" sz="3600">
                <a:ea typeface="ＭＳ Ｐゴシック" charset="-128"/>
              </a:rPr>
              <a:t>HTTP request message: general format</a:t>
            </a:r>
            <a:endParaRPr lang="en-US" altLang="en-US">
              <a:ea typeface="ＭＳ Ｐゴシック" charset="-128"/>
            </a:endParaRPr>
          </a:p>
        </p:txBody>
      </p:sp>
      <p:sp>
        <p:nvSpPr>
          <p:cNvPr id="86021" name="Text Box 9"/>
          <p:cNvSpPr txBox="1">
            <a:spLocks noChangeArrowheads="1"/>
          </p:cNvSpPr>
          <p:nvPr/>
        </p:nvSpPr>
        <p:spPr bwMode="auto">
          <a:xfrm>
            <a:off x="6967538" y="1662113"/>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pPr>
            <a:r>
              <a:rPr lang="en-US" altLang="en-US">
                <a:solidFill>
                  <a:srgbClr val="CC0000"/>
                </a:solidFill>
              </a:rPr>
              <a:t>request</a:t>
            </a:r>
          </a:p>
          <a:p>
            <a:pPr>
              <a:lnSpc>
                <a:spcPct val="90000"/>
              </a:lnSpc>
              <a:spcBef>
                <a:spcPct val="0"/>
              </a:spcBef>
            </a:pPr>
            <a:r>
              <a:rPr lang="en-US" altLang="en-US">
                <a:solidFill>
                  <a:srgbClr val="CC0000"/>
                </a:solidFill>
              </a:rPr>
              <a:t>line</a:t>
            </a:r>
          </a:p>
        </p:txBody>
      </p:sp>
      <p:sp>
        <p:nvSpPr>
          <p:cNvPr id="86022" name="Text Box 11"/>
          <p:cNvSpPr txBox="1">
            <a:spLocks noChangeArrowheads="1"/>
          </p:cNvSpPr>
          <p:nvPr/>
        </p:nvSpPr>
        <p:spPr bwMode="auto">
          <a:xfrm>
            <a:off x="6962775" y="2678113"/>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pPr>
            <a:r>
              <a:rPr lang="en-US" altLang="en-US">
                <a:solidFill>
                  <a:srgbClr val="CC0000"/>
                </a:solidFill>
              </a:rPr>
              <a:t>header</a:t>
            </a:r>
          </a:p>
          <a:p>
            <a:pPr>
              <a:lnSpc>
                <a:spcPct val="90000"/>
              </a:lnSpc>
              <a:spcBef>
                <a:spcPct val="0"/>
              </a:spcBef>
            </a:pPr>
            <a:r>
              <a:rPr lang="en-US" altLang="en-US">
                <a:solidFill>
                  <a:srgbClr val="CC0000"/>
                </a:solidFill>
              </a:rPr>
              <a:t>lines</a:t>
            </a:r>
          </a:p>
        </p:txBody>
      </p:sp>
      <p:sp>
        <p:nvSpPr>
          <p:cNvPr id="86023" name="Rectangle 12"/>
          <p:cNvSpPr>
            <a:spLocks noChangeArrowheads="1"/>
          </p:cNvSpPr>
          <p:nvPr/>
        </p:nvSpPr>
        <p:spPr bwMode="auto">
          <a:xfrm>
            <a:off x="6578600" y="2247900"/>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24" name="Rectangle 13"/>
          <p:cNvSpPr>
            <a:spLocks noChangeArrowheads="1"/>
          </p:cNvSpPr>
          <p:nvPr/>
        </p:nvSpPr>
        <p:spPr bwMode="auto">
          <a:xfrm>
            <a:off x="6445250" y="2197100"/>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25" name="Rectangle 15"/>
          <p:cNvSpPr>
            <a:spLocks noChangeArrowheads="1"/>
          </p:cNvSpPr>
          <p:nvPr/>
        </p:nvSpPr>
        <p:spPr bwMode="auto">
          <a:xfrm>
            <a:off x="6813550" y="4303713"/>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26" name="Text Box 16"/>
          <p:cNvSpPr txBox="1">
            <a:spLocks noChangeArrowheads="1"/>
          </p:cNvSpPr>
          <p:nvPr/>
        </p:nvSpPr>
        <p:spPr bwMode="auto">
          <a:xfrm>
            <a:off x="6964363" y="4868863"/>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pPr>
            <a:r>
              <a:rPr lang="en-US" altLang="en-US">
                <a:solidFill>
                  <a:srgbClr val="CC0000"/>
                </a:solidFill>
              </a:rPr>
              <a:t>body</a:t>
            </a:r>
          </a:p>
        </p:txBody>
      </p:sp>
      <p:sp>
        <p:nvSpPr>
          <p:cNvPr id="86027" name="Rectangle 20"/>
          <p:cNvSpPr>
            <a:spLocks noChangeArrowheads="1"/>
          </p:cNvSpPr>
          <p:nvPr/>
        </p:nvSpPr>
        <p:spPr bwMode="auto">
          <a:xfrm>
            <a:off x="1143000" y="1698625"/>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28" name="Line 22"/>
          <p:cNvSpPr>
            <a:spLocks noChangeShapeType="1"/>
          </p:cNvSpPr>
          <p:nvPr/>
        </p:nvSpPr>
        <p:spPr bwMode="auto">
          <a:xfrm>
            <a:off x="24511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9" name="Line 23"/>
          <p:cNvSpPr>
            <a:spLocks noChangeShapeType="1"/>
          </p:cNvSpPr>
          <p:nvPr/>
        </p:nvSpPr>
        <p:spPr bwMode="auto">
          <a:xfrm>
            <a:off x="28956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24"/>
          <p:cNvSpPr>
            <a:spLocks noChangeShapeType="1"/>
          </p:cNvSpPr>
          <p:nvPr/>
        </p:nvSpPr>
        <p:spPr bwMode="auto">
          <a:xfrm>
            <a:off x="42037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Line 25"/>
          <p:cNvSpPr>
            <a:spLocks noChangeShapeType="1"/>
          </p:cNvSpPr>
          <p:nvPr/>
        </p:nvSpPr>
        <p:spPr bwMode="auto">
          <a:xfrm>
            <a:off x="4629150" y="169545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2" name="Line 26"/>
          <p:cNvSpPr>
            <a:spLocks noChangeShapeType="1"/>
          </p:cNvSpPr>
          <p:nvPr/>
        </p:nvSpPr>
        <p:spPr bwMode="auto">
          <a:xfrm>
            <a:off x="59309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Line 27"/>
          <p:cNvSpPr>
            <a:spLocks noChangeShapeType="1"/>
          </p:cNvSpPr>
          <p:nvPr/>
        </p:nvSpPr>
        <p:spPr bwMode="auto">
          <a:xfrm>
            <a:off x="636905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4" name="Text Box 28"/>
          <p:cNvSpPr txBox="1">
            <a:spLocks noChangeArrowheads="1"/>
          </p:cNvSpPr>
          <p:nvPr/>
        </p:nvSpPr>
        <p:spPr bwMode="auto">
          <a:xfrm>
            <a:off x="1266825" y="1725613"/>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method</a:t>
            </a:r>
          </a:p>
        </p:txBody>
      </p:sp>
      <p:sp>
        <p:nvSpPr>
          <p:cNvPr id="86035" name="Text Box 29"/>
          <p:cNvSpPr txBox="1">
            <a:spLocks noChangeArrowheads="1"/>
          </p:cNvSpPr>
          <p:nvPr/>
        </p:nvSpPr>
        <p:spPr bwMode="auto">
          <a:xfrm>
            <a:off x="2428875" y="1706563"/>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err="1"/>
              <a:t>sp</a:t>
            </a:r>
            <a:endParaRPr lang="en-US" altLang="en-US" dirty="0"/>
          </a:p>
        </p:txBody>
      </p:sp>
      <p:sp>
        <p:nvSpPr>
          <p:cNvPr id="86036" name="Text Box 30"/>
          <p:cNvSpPr txBox="1">
            <a:spLocks noChangeArrowheads="1"/>
          </p:cNvSpPr>
          <p:nvPr/>
        </p:nvSpPr>
        <p:spPr bwMode="auto">
          <a:xfrm>
            <a:off x="4194175" y="1712913"/>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sp</a:t>
            </a:r>
          </a:p>
        </p:txBody>
      </p:sp>
      <p:sp>
        <p:nvSpPr>
          <p:cNvPr id="86037" name="Text Box 31"/>
          <p:cNvSpPr txBox="1">
            <a:spLocks noChangeArrowheads="1"/>
          </p:cNvSpPr>
          <p:nvPr/>
        </p:nvSpPr>
        <p:spPr bwMode="auto">
          <a:xfrm>
            <a:off x="5946775" y="1719263"/>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cr</a:t>
            </a:r>
          </a:p>
        </p:txBody>
      </p:sp>
      <p:sp>
        <p:nvSpPr>
          <p:cNvPr id="86038" name="Text Box 32"/>
          <p:cNvSpPr txBox="1">
            <a:spLocks noChangeArrowheads="1"/>
          </p:cNvSpPr>
          <p:nvPr/>
        </p:nvSpPr>
        <p:spPr bwMode="auto">
          <a:xfrm>
            <a:off x="6416675" y="1730375"/>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lf</a:t>
            </a:r>
          </a:p>
        </p:txBody>
      </p:sp>
      <p:sp>
        <p:nvSpPr>
          <p:cNvPr id="86039" name="Text Box 33"/>
          <p:cNvSpPr txBox="1">
            <a:spLocks noChangeArrowheads="1"/>
          </p:cNvSpPr>
          <p:nvPr/>
        </p:nvSpPr>
        <p:spPr bwMode="auto">
          <a:xfrm>
            <a:off x="4784725" y="1712913"/>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version</a:t>
            </a:r>
          </a:p>
        </p:txBody>
      </p:sp>
      <p:sp>
        <p:nvSpPr>
          <p:cNvPr id="86040" name="Text Box 34"/>
          <p:cNvSpPr txBox="1">
            <a:spLocks noChangeArrowheads="1"/>
          </p:cNvSpPr>
          <p:nvPr/>
        </p:nvSpPr>
        <p:spPr bwMode="auto">
          <a:xfrm>
            <a:off x="3159125" y="1725613"/>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URL</a:t>
            </a:r>
          </a:p>
        </p:txBody>
      </p:sp>
      <p:grpSp>
        <p:nvGrpSpPr>
          <p:cNvPr id="4" name="Group 3">
            <a:extLst>
              <a:ext uri="{FF2B5EF4-FFF2-40B4-BE49-F238E27FC236}">
                <a16:creationId xmlns:a16="http://schemas.microsoft.com/office/drawing/2014/main" id="{7D8A61ED-5D4C-4B32-A02B-B5A68E3E0247}"/>
              </a:ext>
            </a:extLst>
          </p:cNvPr>
          <p:cNvGrpSpPr/>
          <p:nvPr/>
        </p:nvGrpSpPr>
        <p:grpSpPr>
          <a:xfrm>
            <a:off x="1139825" y="3619500"/>
            <a:ext cx="4984728" cy="446088"/>
            <a:chOff x="1139825" y="3619500"/>
            <a:chExt cx="4984728" cy="446088"/>
          </a:xfrm>
        </p:grpSpPr>
        <p:sp>
          <p:nvSpPr>
            <p:cNvPr id="86068" name="Rectangle 47"/>
            <p:cNvSpPr>
              <a:spLocks noChangeArrowheads="1"/>
            </p:cNvSpPr>
            <p:nvPr/>
          </p:nvSpPr>
          <p:spPr bwMode="auto">
            <a:xfrm>
              <a:off x="1139825" y="3619500"/>
              <a:ext cx="4984728"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69" name="Line 48"/>
            <p:cNvSpPr>
              <a:spLocks noChangeShapeType="1"/>
            </p:cNvSpPr>
            <p:nvPr/>
          </p:nvSpPr>
          <p:spPr bwMode="auto">
            <a:xfrm>
              <a:off x="3867134" y="3622675"/>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0" name="Line 49"/>
            <p:cNvSpPr>
              <a:spLocks noChangeShapeType="1"/>
            </p:cNvSpPr>
            <p:nvPr/>
          </p:nvSpPr>
          <p:spPr bwMode="auto">
            <a:xfrm>
              <a:off x="4230671" y="3622675"/>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1" name="Line 50"/>
            <p:cNvSpPr>
              <a:spLocks noChangeShapeType="1"/>
            </p:cNvSpPr>
            <p:nvPr/>
          </p:nvSpPr>
          <p:spPr bwMode="auto">
            <a:xfrm>
              <a:off x="5268896" y="3622675"/>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2" name="Line 51"/>
            <p:cNvSpPr>
              <a:spLocks noChangeShapeType="1"/>
            </p:cNvSpPr>
            <p:nvPr/>
          </p:nvSpPr>
          <p:spPr bwMode="auto">
            <a:xfrm>
              <a:off x="5707046" y="3622675"/>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3" name="Text Box 52"/>
            <p:cNvSpPr txBox="1">
              <a:spLocks noChangeArrowheads="1"/>
            </p:cNvSpPr>
            <p:nvPr/>
          </p:nvSpPr>
          <p:spPr bwMode="auto">
            <a:xfrm>
              <a:off x="5284771" y="3640138"/>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cr</a:t>
              </a:r>
            </a:p>
          </p:txBody>
        </p:sp>
        <p:sp>
          <p:nvSpPr>
            <p:cNvPr id="86074" name="Text Box 53"/>
            <p:cNvSpPr txBox="1">
              <a:spLocks noChangeArrowheads="1"/>
            </p:cNvSpPr>
            <p:nvPr/>
          </p:nvSpPr>
          <p:spPr bwMode="auto">
            <a:xfrm>
              <a:off x="5754671" y="3651250"/>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lf</a:t>
              </a:r>
            </a:p>
          </p:txBody>
        </p:sp>
        <p:sp>
          <p:nvSpPr>
            <p:cNvPr id="86075" name="Text Box 54"/>
            <p:cNvSpPr txBox="1">
              <a:spLocks noChangeArrowheads="1"/>
            </p:cNvSpPr>
            <p:nvPr/>
          </p:nvSpPr>
          <p:spPr bwMode="auto">
            <a:xfrm>
              <a:off x="4306871" y="3621088"/>
              <a:ext cx="792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value</a:t>
              </a:r>
            </a:p>
          </p:txBody>
        </p:sp>
        <p:sp>
          <p:nvSpPr>
            <p:cNvPr id="86076" name="Text Box 55"/>
            <p:cNvSpPr txBox="1">
              <a:spLocks noChangeArrowheads="1"/>
            </p:cNvSpPr>
            <p:nvPr/>
          </p:nvSpPr>
          <p:spPr bwMode="auto">
            <a:xfrm>
              <a:off x="1225550" y="3633788"/>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header field name</a:t>
              </a:r>
            </a:p>
          </p:txBody>
        </p:sp>
      </p:grpSp>
      <p:sp>
        <p:nvSpPr>
          <p:cNvPr id="86043" name="Line 56"/>
          <p:cNvSpPr>
            <a:spLocks noChangeShapeType="1"/>
          </p:cNvSpPr>
          <p:nvPr/>
        </p:nvSpPr>
        <p:spPr bwMode="auto">
          <a:xfrm>
            <a:off x="1143000" y="2590800"/>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6044" name="Group 61"/>
          <p:cNvGrpSpPr>
            <a:grpSpLocks/>
          </p:cNvGrpSpPr>
          <p:nvPr/>
        </p:nvGrpSpPr>
        <p:grpSpPr bwMode="auto">
          <a:xfrm>
            <a:off x="974725" y="2814638"/>
            <a:ext cx="331788" cy="461962"/>
            <a:chOff x="462" y="1727"/>
            <a:chExt cx="209" cy="291"/>
          </a:xfrm>
        </p:grpSpPr>
        <p:sp>
          <p:nvSpPr>
            <p:cNvPr id="86065" name="Rectangle 59"/>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66" name="Text Box 57"/>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
          <p:nvSpPr>
            <p:cNvPr id="86067" name="Text Box 58"/>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grpSp>
      <p:sp>
        <p:nvSpPr>
          <p:cNvPr id="86045" name="Line 62"/>
          <p:cNvSpPr>
            <a:spLocks noChangeShapeType="1"/>
          </p:cNvSpPr>
          <p:nvPr/>
        </p:nvSpPr>
        <p:spPr bwMode="auto">
          <a:xfrm>
            <a:off x="6127734" y="2578100"/>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6046" name="Group 63"/>
          <p:cNvGrpSpPr>
            <a:grpSpLocks/>
          </p:cNvGrpSpPr>
          <p:nvPr/>
        </p:nvGrpSpPr>
        <p:grpSpPr bwMode="auto">
          <a:xfrm>
            <a:off x="5959459" y="2801938"/>
            <a:ext cx="331787" cy="461962"/>
            <a:chOff x="462" y="1727"/>
            <a:chExt cx="209" cy="291"/>
          </a:xfrm>
        </p:grpSpPr>
        <p:sp>
          <p:nvSpPr>
            <p:cNvPr id="86062" name="Rectangle 64"/>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63" name="Text Box 65"/>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
          <p:nvSpPr>
            <p:cNvPr id="86064" name="Text Box 66"/>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t>~</a:t>
              </a:r>
            </a:p>
          </p:txBody>
        </p:sp>
      </p:grpSp>
      <p:grpSp>
        <p:nvGrpSpPr>
          <p:cNvPr id="86047" name="Group 77"/>
          <p:cNvGrpSpPr>
            <a:grpSpLocks/>
          </p:cNvGrpSpPr>
          <p:nvPr/>
        </p:nvGrpSpPr>
        <p:grpSpPr bwMode="auto">
          <a:xfrm>
            <a:off x="1138238" y="4065588"/>
            <a:ext cx="963612" cy="446087"/>
            <a:chOff x="3105" y="2650"/>
            <a:chExt cx="607" cy="281"/>
          </a:xfrm>
        </p:grpSpPr>
        <p:sp>
          <p:nvSpPr>
            <p:cNvPr id="86058" name="Rectangle 68"/>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59" name="Line 72"/>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Text Box 73"/>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cr</a:t>
              </a:r>
            </a:p>
          </p:txBody>
        </p:sp>
        <p:sp>
          <p:nvSpPr>
            <p:cNvPr id="86061" name="Text Box 74"/>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lf</a:t>
              </a:r>
            </a:p>
          </p:txBody>
        </p:sp>
      </p:grpSp>
      <p:sp>
        <p:nvSpPr>
          <p:cNvPr id="86048" name="Rectangle 78"/>
          <p:cNvSpPr>
            <a:spLocks noChangeArrowheads="1"/>
          </p:cNvSpPr>
          <p:nvPr/>
        </p:nvSpPr>
        <p:spPr bwMode="auto">
          <a:xfrm>
            <a:off x="1138238" y="4513263"/>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49" name="Text Box 80"/>
          <p:cNvSpPr txBox="1">
            <a:spLocks noChangeArrowheads="1"/>
          </p:cNvSpPr>
          <p:nvPr/>
        </p:nvSpPr>
        <p:spPr bwMode="auto">
          <a:xfrm>
            <a:off x="3074988" y="4837113"/>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entity body</a:t>
            </a:r>
          </a:p>
        </p:txBody>
      </p:sp>
      <p:grpSp>
        <p:nvGrpSpPr>
          <p:cNvPr id="86050" name="Group 81"/>
          <p:cNvGrpSpPr>
            <a:grpSpLocks/>
          </p:cNvGrpSpPr>
          <p:nvPr/>
        </p:nvGrpSpPr>
        <p:grpSpPr bwMode="auto">
          <a:xfrm>
            <a:off x="974725" y="4851400"/>
            <a:ext cx="331788" cy="461963"/>
            <a:chOff x="462" y="1727"/>
            <a:chExt cx="209" cy="291"/>
          </a:xfrm>
        </p:grpSpPr>
        <p:sp>
          <p:nvSpPr>
            <p:cNvPr id="86055" name="Rectangle 82"/>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56" name="Text Box 83"/>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
          <p:nvSpPr>
            <p:cNvPr id="86057" name="Text Box 84"/>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grpSp>
      <p:grpSp>
        <p:nvGrpSpPr>
          <p:cNvPr id="86051" name="Group 85"/>
          <p:cNvGrpSpPr>
            <a:grpSpLocks/>
          </p:cNvGrpSpPr>
          <p:nvPr/>
        </p:nvGrpSpPr>
        <p:grpSpPr bwMode="auto">
          <a:xfrm>
            <a:off x="6134100" y="4841875"/>
            <a:ext cx="331788" cy="461963"/>
            <a:chOff x="462" y="1727"/>
            <a:chExt cx="209" cy="291"/>
          </a:xfrm>
        </p:grpSpPr>
        <p:sp>
          <p:nvSpPr>
            <p:cNvPr id="86052" name="Rectangle 86"/>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53" name="Text Box 87"/>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
          <p:nvSpPr>
            <p:cNvPr id="86054" name="Text Box 88"/>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grpSp>
      <p:sp>
        <p:nvSpPr>
          <p:cNvPr id="72" name="Text Box 29"/>
          <p:cNvSpPr txBox="1">
            <a:spLocks noChangeArrowheads="1"/>
          </p:cNvSpPr>
          <p:nvPr/>
        </p:nvSpPr>
        <p:spPr bwMode="auto">
          <a:xfrm>
            <a:off x="3824243" y="3637244"/>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err="1"/>
              <a:t>sp</a:t>
            </a:r>
            <a:endParaRPr lang="en-US" altLang="en-US" dirty="0"/>
          </a:p>
        </p:txBody>
      </p:sp>
      <p:sp>
        <p:nvSpPr>
          <p:cNvPr id="74" name="Line 51">
            <a:extLst>
              <a:ext uri="{FF2B5EF4-FFF2-40B4-BE49-F238E27FC236}">
                <a16:creationId xmlns:a16="http://schemas.microsoft.com/office/drawing/2014/main" id="{18D01919-4907-4591-BCF7-0F9C86988096}"/>
              </a:ext>
            </a:extLst>
          </p:cNvPr>
          <p:cNvSpPr>
            <a:spLocks noChangeShapeType="1"/>
          </p:cNvSpPr>
          <p:nvPr/>
        </p:nvSpPr>
        <p:spPr bwMode="auto">
          <a:xfrm>
            <a:off x="3501496" y="3626913"/>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 name="Group 1">
            <a:extLst>
              <a:ext uri="{FF2B5EF4-FFF2-40B4-BE49-F238E27FC236}">
                <a16:creationId xmlns:a16="http://schemas.microsoft.com/office/drawing/2014/main" id="{776880D7-A608-435E-8817-3EDDCAF52C67}"/>
              </a:ext>
            </a:extLst>
          </p:cNvPr>
          <p:cNvGrpSpPr/>
          <p:nvPr/>
        </p:nvGrpSpPr>
        <p:grpSpPr>
          <a:xfrm>
            <a:off x="1142999" y="2143125"/>
            <a:ext cx="4984729" cy="448744"/>
            <a:chOff x="1142999" y="2143125"/>
            <a:chExt cx="4984729" cy="448744"/>
          </a:xfrm>
        </p:grpSpPr>
        <p:sp>
          <p:nvSpPr>
            <p:cNvPr id="86077" name="Rectangle 35"/>
            <p:cNvSpPr>
              <a:spLocks noChangeArrowheads="1"/>
            </p:cNvSpPr>
            <p:nvPr/>
          </p:nvSpPr>
          <p:spPr bwMode="auto">
            <a:xfrm>
              <a:off x="1142999" y="2143125"/>
              <a:ext cx="4984729"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6078" name="Line 36"/>
            <p:cNvSpPr>
              <a:spLocks noChangeShapeType="1"/>
            </p:cNvSpPr>
            <p:nvPr/>
          </p:nvSpPr>
          <p:spPr bwMode="auto">
            <a:xfrm>
              <a:off x="3859196" y="21463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9" name="Line 37"/>
            <p:cNvSpPr>
              <a:spLocks noChangeShapeType="1"/>
            </p:cNvSpPr>
            <p:nvPr/>
          </p:nvSpPr>
          <p:spPr bwMode="auto">
            <a:xfrm>
              <a:off x="4233846" y="21463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0" name="Line 39"/>
            <p:cNvSpPr>
              <a:spLocks noChangeShapeType="1"/>
            </p:cNvSpPr>
            <p:nvPr/>
          </p:nvSpPr>
          <p:spPr bwMode="auto">
            <a:xfrm>
              <a:off x="5272071" y="21463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1" name="Line 40"/>
            <p:cNvSpPr>
              <a:spLocks noChangeShapeType="1"/>
            </p:cNvSpPr>
            <p:nvPr/>
          </p:nvSpPr>
          <p:spPr bwMode="auto">
            <a:xfrm>
              <a:off x="5710221" y="21463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2" name="Text Box 41"/>
            <p:cNvSpPr txBox="1">
              <a:spLocks noChangeArrowheads="1"/>
            </p:cNvSpPr>
            <p:nvPr/>
          </p:nvSpPr>
          <p:spPr bwMode="auto">
            <a:xfrm>
              <a:off x="5287946" y="2163763"/>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cr</a:t>
              </a:r>
            </a:p>
          </p:txBody>
        </p:sp>
        <p:sp>
          <p:nvSpPr>
            <p:cNvPr id="86083" name="Text Box 42"/>
            <p:cNvSpPr txBox="1">
              <a:spLocks noChangeArrowheads="1"/>
            </p:cNvSpPr>
            <p:nvPr/>
          </p:nvSpPr>
          <p:spPr bwMode="auto">
            <a:xfrm>
              <a:off x="5757846" y="2174875"/>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err="1"/>
                <a:t>lf</a:t>
              </a:r>
              <a:endParaRPr lang="en-US" altLang="en-US" dirty="0"/>
            </a:p>
          </p:txBody>
        </p:sp>
        <p:sp>
          <p:nvSpPr>
            <p:cNvPr id="86084" name="Text Box 43"/>
            <p:cNvSpPr txBox="1">
              <a:spLocks noChangeArrowheads="1"/>
            </p:cNvSpPr>
            <p:nvPr/>
          </p:nvSpPr>
          <p:spPr bwMode="auto">
            <a:xfrm>
              <a:off x="4310046" y="2144713"/>
              <a:ext cx="7921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solidFill>
                    <a:srgbClr val="000099"/>
                  </a:solidFill>
                </a:rPr>
                <a:t>value</a:t>
              </a:r>
            </a:p>
          </p:txBody>
        </p:sp>
        <p:sp>
          <p:nvSpPr>
            <p:cNvPr id="86085" name="Text Box 44"/>
            <p:cNvSpPr txBox="1">
              <a:spLocks noChangeArrowheads="1"/>
            </p:cNvSpPr>
            <p:nvPr/>
          </p:nvSpPr>
          <p:spPr bwMode="auto">
            <a:xfrm>
              <a:off x="1228725" y="215741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solidFill>
                    <a:srgbClr val="000099"/>
                  </a:solidFill>
                </a:rPr>
                <a:t>header field name</a:t>
              </a:r>
            </a:p>
          </p:txBody>
        </p:sp>
        <p:sp>
          <p:nvSpPr>
            <p:cNvPr id="71" name="Text Box 29"/>
            <p:cNvSpPr txBox="1">
              <a:spLocks noChangeArrowheads="1"/>
            </p:cNvSpPr>
            <p:nvPr/>
          </p:nvSpPr>
          <p:spPr bwMode="auto">
            <a:xfrm>
              <a:off x="3826883" y="2156574"/>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err="1"/>
                <a:t>sp</a:t>
              </a:r>
              <a:endParaRPr lang="en-US" altLang="en-US" dirty="0"/>
            </a:p>
          </p:txBody>
        </p:sp>
        <p:sp>
          <p:nvSpPr>
            <p:cNvPr id="75" name="Line 51">
              <a:extLst>
                <a:ext uri="{FF2B5EF4-FFF2-40B4-BE49-F238E27FC236}">
                  <a16:creationId xmlns:a16="http://schemas.microsoft.com/office/drawing/2014/main" id="{A39A461D-389B-49C2-B35B-1C67D4A93852}"/>
                </a:ext>
              </a:extLst>
            </p:cNvPr>
            <p:cNvSpPr>
              <a:spLocks noChangeShapeType="1"/>
            </p:cNvSpPr>
            <p:nvPr/>
          </p:nvSpPr>
          <p:spPr bwMode="auto">
            <a:xfrm>
              <a:off x="3501492" y="2153719"/>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 name="Text Box 29">
              <a:extLst>
                <a:ext uri="{FF2B5EF4-FFF2-40B4-BE49-F238E27FC236}">
                  <a16:creationId xmlns:a16="http://schemas.microsoft.com/office/drawing/2014/main" id="{F4F11DA3-D30E-4CE3-984D-83CF1C4E336E}"/>
                </a:ext>
              </a:extLst>
            </p:cNvPr>
            <p:cNvSpPr txBox="1">
              <a:spLocks noChangeArrowheads="1"/>
            </p:cNvSpPr>
            <p:nvPr/>
          </p:nvSpPr>
          <p:spPr bwMode="auto">
            <a:xfrm>
              <a:off x="3555952" y="2156580"/>
              <a:ext cx="25519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t>:</a:t>
              </a:r>
            </a:p>
          </p:txBody>
        </p:sp>
      </p:grpSp>
      <p:sp>
        <p:nvSpPr>
          <p:cNvPr id="77" name="Text Box 29">
            <a:extLst>
              <a:ext uri="{FF2B5EF4-FFF2-40B4-BE49-F238E27FC236}">
                <a16:creationId xmlns:a16="http://schemas.microsoft.com/office/drawing/2014/main" id="{78B40901-0A9A-4ABB-A6C1-C5AF297AC2AB}"/>
              </a:ext>
            </a:extLst>
          </p:cNvPr>
          <p:cNvSpPr txBox="1">
            <a:spLocks noChangeArrowheads="1"/>
          </p:cNvSpPr>
          <p:nvPr/>
        </p:nvSpPr>
        <p:spPr bwMode="auto">
          <a:xfrm>
            <a:off x="3555948" y="3638247"/>
            <a:ext cx="25519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8806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ECFBB1D0-BD2B-4E19-B064-5AD033B92B0F}" type="slidenum">
              <a:rPr lang="en-US" altLang="en-US" sz="1200">
                <a:latin typeface="Tahoma" pitchFamily="34" charset="0"/>
              </a:rPr>
              <a:pPr/>
              <a:t>29</a:t>
            </a:fld>
            <a:endParaRPr lang="en-US" altLang="en-US" sz="1200">
              <a:latin typeface="Tahoma" pitchFamily="34" charset="0"/>
            </a:endParaRPr>
          </a:p>
        </p:txBody>
      </p:sp>
      <p:pic>
        <p:nvPicPr>
          <p:cNvPr id="88067" name="Picture 1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475" y="904875"/>
            <a:ext cx="45704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8" name="Rectangle 2"/>
          <p:cNvSpPr>
            <a:spLocks noGrp="1" noChangeArrowheads="1"/>
          </p:cNvSpPr>
          <p:nvPr>
            <p:ph type="title"/>
          </p:nvPr>
        </p:nvSpPr>
        <p:spPr>
          <a:xfrm>
            <a:off x="446088" y="223838"/>
            <a:ext cx="8186737" cy="903287"/>
          </a:xfrm>
        </p:spPr>
        <p:txBody>
          <a:bodyPr/>
          <a:lstStyle/>
          <a:p>
            <a:r>
              <a:rPr lang="en-US" altLang="en-US" sz="4000">
                <a:ea typeface="ＭＳ Ｐゴシック" charset="-128"/>
              </a:rPr>
              <a:t>Uploading form input</a:t>
            </a:r>
          </a:p>
        </p:txBody>
      </p:sp>
      <p:sp>
        <p:nvSpPr>
          <p:cNvPr id="104453" name="Rectangle 3"/>
          <p:cNvSpPr>
            <a:spLocks noGrp="1" noChangeArrowheads="1"/>
          </p:cNvSpPr>
          <p:nvPr>
            <p:ph type="body" sz="half" idx="1"/>
          </p:nvPr>
        </p:nvSpPr>
        <p:spPr>
          <a:xfrm>
            <a:off x="700087" y="1343025"/>
            <a:ext cx="7611705" cy="2662238"/>
          </a:xfrm>
        </p:spPr>
        <p:txBody>
          <a:bodyPr/>
          <a:lstStyle/>
          <a:p>
            <a:pPr>
              <a:buFont typeface="Wingdings" charset="0"/>
              <a:buNone/>
              <a:defRPr/>
            </a:pPr>
            <a:r>
              <a:rPr lang="en-US" u="sng" dirty="0">
                <a:solidFill>
                  <a:srgbClr val="CC0000"/>
                </a:solidFill>
                <a:latin typeface="Gill Sans MT" charset="0"/>
              </a:rPr>
              <a:t>POST method:</a:t>
            </a:r>
            <a:endParaRPr lang="en-US" dirty="0">
              <a:solidFill>
                <a:srgbClr val="CC0000"/>
              </a:solidFill>
              <a:latin typeface="Gill Sans MT" charset="0"/>
            </a:endParaRPr>
          </a:p>
          <a:p>
            <a:pPr marL="233363" indent="-233363">
              <a:buFont typeface="Wingdings" charset="2"/>
              <a:buChar char="§"/>
              <a:defRPr/>
            </a:pPr>
            <a:r>
              <a:rPr lang="en-US" sz="2400" dirty="0">
                <a:latin typeface="Gill Sans MT" charset="0"/>
              </a:rPr>
              <a:t>Web page often includes form input</a:t>
            </a:r>
          </a:p>
          <a:p>
            <a:pPr marL="233363" indent="-233363">
              <a:buFont typeface="Wingdings" charset="2"/>
              <a:buChar char="§"/>
              <a:defRPr/>
            </a:pPr>
            <a:r>
              <a:rPr lang="en-US" sz="2400" dirty="0">
                <a:latin typeface="Gill Sans MT" charset="0"/>
              </a:rPr>
              <a:t>input is uploaded to server in entity body</a:t>
            </a:r>
          </a:p>
          <a:p>
            <a:pPr marL="233363" indent="-233363">
              <a:buFont typeface="Wingdings" charset="2"/>
              <a:buChar char="§"/>
              <a:defRPr/>
            </a:pPr>
            <a:r>
              <a:rPr lang="en-US" sz="2400" dirty="0">
                <a:latin typeface="Gill Sans MT" charset="0"/>
              </a:rPr>
              <a:t>suited to large inputs or inputs with binary content</a:t>
            </a:r>
          </a:p>
        </p:txBody>
      </p:sp>
      <p:sp>
        <p:nvSpPr>
          <p:cNvPr id="104454" name="Rectangle 4"/>
          <p:cNvSpPr>
            <a:spLocks noGrp="1" noChangeArrowheads="1"/>
          </p:cNvSpPr>
          <p:nvPr>
            <p:ph type="body" sz="half" idx="2"/>
          </p:nvPr>
        </p:nvSpPr>
        <p:spPr>
          <a:xfrm>
            <a:off x="703262" y="3235292"/>
            <a:ext cx="7375525" cy="2206625"/>
          </a:xfrm>
        </p:spPr>
        <p:txBody>
          <a:bodyPr/>
          <a:lstStyle/>
          <a:p>
            <a:pPr>
              <a:buFont typeface="Wingdings" charset="0"/>
              <a:buNone/>
              <a:defRPr/>
            </a:pPr>
            <a:r>
              <a:rPr lang="en-US" u="sng" dirty="0">
                <a:solidFill>
                  <a:srgbClr val="CC0000"/>
                </a:solidFill>
                <a:latin typeface="Gill Sans MT" charset="0"/>
              </a:rPr>
              <a:t>URL method:</a:t>
            </a:r>
          </a:p>
          <a:p>
            <a:pPr marL="233363" indent="-233363">
              <a:buFont typeface="Wingdings" charset="2"/>
              <a:buChar char="§"/>
              <a:defRPr/>
            </a:pPr>
            <a:r>
              <a:rPr lang="en-US" sz="2400" dirty="0">
                <a:latin typeface="Gill Sans MT" charset="0"/>
              </a:rPr>
              <a:t>uses GET method</a:t>
            </a:r>
          </a:p>
          <a:p>
            <a:pPr marL="233363" indent="-233363">
              <a:buFont typeface="Wingdings" charset="2"/>
              <a:buChar char="§"/>
              <a:defRPr/>
            </a:pPr>
            <a:r>
              <a:rPr lang="en-US" sz="2400" dirty="0">
                <a:latin typeface="Gill Sans MT" charset="0"/>
              </a:rPr>
              <a:t>input is uploaded in URL field of request line:</a:t>
            </a:r>
          </a:p>
          <a:p>
            <a:pPr>
              <a:buFont typeface="Wingdings" charset="0"/>
              <a:buNone/>
              <a:defRPr/>
            </a:pPr>
            <a:endParaRPr lang="en-US" sz="2400" dirty="0">
              <a:latin typeface="Gill Sans MT" charset="0"/>
            </a:endParaRPr>
          </a:p>
        </p:txBody>
      </p:sp>
      <p:sp>
        <p:nvSpPr>
          <p:cNvPr id="88071" name="Text Box 5"/>
          <p:cNvSpPr txBox="1">
            <a:spLocks noChangeArrowheads="1"/>
          </p:cNvSpPr>
          <p:nvPr/>
        </p:nvSpPr>
        <p:spPr bwMode="auto">
          <a:xfrm>
            <a:off x="1315760" y="4566300"/>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b="1" dirty="0">
                <a:latin typeface="Courier New" pitchFamily="49" charset="0"/>
              </a:rPr>
              <a:t>www.somesite.com/animalsearch?monkeys&amp;banana</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3584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16B264C5-ED1A-4577-B0EA-BE5B02046024}" type="slidenum">
              <a:rPr lang="en-US" altLang="en-US" sz="1200">
                <a:latin typeface="Tahoma" pitchFamily="34" charset="0"/>
              </a:rPr>
              <a:pPr/>
              <a:t>3</a:t>
            </a:fld>
            <a:endParaRPr lang="en-US" altLang="en-US" sz="1200">
              <a:latin typeface="Tahoma" pitchFamily="34" charset="0"/>
            </a:endParaRPr>
          </a:p>
        </p:txBody>
      </p:sp>
      <p:pic>
        <p:nvPicPr>
          <p:cNvPr id="35843"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800" y="820738"/>
            <a:ext cx="6399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4" name="Rectangle 2"/>
          <p:cNvSpPr>
            <a:spLocks noGrp="1" noChangeArrowheads="1"/>
          </p:cNvSpPr>
          <p:nvPr>
            <p:ph type="title"/>
          </p:nvPr>
        </p:nvSpPr>
        <p:spPr>
          <a:xfrm>
            <a:off x="455613" y="0"/>
            <a:ext cx="7772400" cy="1143000"/>
          </a:xfrm>
        </p:spPr>
        <p:txBody>
          <a:bodyPr/>
          <a:lstStyle/>
          <a:p>
            <a:r>
              <a:rPr lang="en-US" altLang="en-US">
                <a:ea typeface="ＭＳ Ｐゴシック" charset="-128"/>
              </a:rPr>
              <a:t>Chapter 2: application layer</a:t>
            </a:r>
          </a:p>
        </p:txBody>
      </p:sp>
      <p:sp>
        <p:nvSpPr>
          <p:cNvPr id="35845" name="Rectangle 3"/>
          <p:cNvSpPr>
            <a:spLocks noGrp="1" noChangeArrowheads="1"/>
          </p:cNvSpPr>
          <p:nvPr>
            <p:ph type="body" sz="half" idx="1"/>
          </p:nvPr>
        </p:nvSpPr>
        <p:spPr>
          <a:xfrm>
            <a:off x="533400" y="1371600"/>
            <a:ext cx="3581400" cy="4648200"/>
          </a:xfrm>
        </p:spPr>
        <p:txBody>
          <a:bodyPr/>
          <a:lstStyle/>
          <a:p>
            <a:pPr>
              <a:buFont typeface="Wingdings" pitchFamily="2" charset="2"/>
              <a:buNone/>
            </a:pPr>
            <a:r>
              <a:rPr lang="en-US" altLang="en-US" u="sng">
                <a:solidFill>
                  <a:srgbClr val="CC0000"/>
                </a:solidFill>
                <a:ea typeface="ＭＳ Ｐゴシック" charset="-128"/>
              </a:rPr>
              <a:t>our goals:</a:t>
            </a:r>
            <a:r>
              <a:rPr lang="en-US" altLang="en-US">
                <a:solidFill>
                  <a:srgbClr val="CC0000"/>
                </a:solidFill>
                <a:ea typeface="ＭＳ Ｐゴシック" charset="-128"/>
              </a:rPr>
              <a:t> </a:t>
            </a:r>
          </a:p>
          <a:p>
            <a:r>
              <a:rPr lang="en-US" altLang="en-US" sz="2400">
                <a:ea typeface="ＭＳ Ｐゴシック" charset="-128"/>
              </a:rPr>
              <a:t>conceptual, implementation aspects of network application protocols</a:t>
            </a:r>
          </a:p>
          <a:p>
            <a:pPr lvl="1"/>
            <a:r>
              <a:rPr lang="en-US" altLang="en-US">
                <a:ea typeface="ＭＳ Ｐゴシック" charset="-128"/>
              </a:rPr>
              <a:t>transport-layer service models</a:t>
            </a:r>
          </a:p>
          <a:p>
            <a:pPr lvl="1"/>
            <a:r>
              <a:rPr lang="en-US" altLang="en-US">
                <a:ea typeface="ＭＳ Ｐゴシック" charset="-128"/>
              </a:rPr>
              <a:t>client-server paradigm</a:t>
            </a:r>
          </a:p>
          <a:p>
            <a:pPr lvl="1"/>
            <a:r>
              <a:rPr lang="en-US" altLang="en-US">
                <a:ea typeface="ＭＳ Ｐゴシック" charset="-128"/>
              </a:rPr>
              <a:t>peer-to-peer paradigm</a:t>
            </a:r>
          </a:p>
          <a:p>
            <a:pPr lvl="1"/>
            <a:r>
              <a:rPr lang="en-US" altLang="en-US">
                <a:ea typeface="ＭＳ Ｐゴシック" charset="-128"/>
              </a:rPr>
              <a:t>content distribution networks</a:t>
            </a:r>
          </a:p>
        </p:txBody>
      </p:sp>
      <p:sp>
        <p:nvSpPr>
          <p:cNvPr id="35846" name="Rectangle 4"/>
          <p:cNvSpPr>
            <a:spLocks noGrp="1" noChangeArrowheads="1"/>
          </p:cNvSpPr>
          <p:nvPr>
            <p:ph type="body" sz="half" idx="2"/>
          </p:nvPr>
        </p:nvSpPr>
        <p:spPr>
          <a:xfrm>
            <a:off x="4419600" y="1441450"/>
            <a:ext cx="3667125" cy="4648200"/>
          </a:xfrm>
        </p:spPr>
        <p:txBody>
          <a:bodyPr/>
          <a:lstStyle/>
          <a:p>
            <a:r>
              <a:rPr lang="en-US" altLang="en-US" sz="2400" dirty="0">
                <a:ea typeface="ＭＳ Ｐゴシック" charset="-128"/>
              </a:rPr>
              <a:t>learn about protocols by examining popular application-level protocols</a:t>
            </a:r>
          </a:p>
          <a:p>
            <a:pPr lvl="1"/>
            <a:r>
              <a:rPr lang="en-US" altLang="en-US" sz="2000" dirty="0">
                <a:ea typeface="ＭＳ Ｐゴシック" charset="-128"/>
              </a:rPr>
              <a:t>HTTP</a:t>
            </a:r>
          </a:p>
          <a:p>
            <a:pPr lvl="1"/>
            <a:r>
              <a:rPr lang="en-US" altLang="en-US" sz="2000" dirty="0">
                <a:ea typeface="ＭＳ Ｐゴシック" charset="-128"/>
              </a:rPr>
              <a:t>SMTP / POP3 / IMAP</a:t>
            </a:r>
          </a:p>
          <a:p>
            <a:pPr lvl="1"/>
            <a:r>
              <a:rPr lang="en-US" altLang="en-US" sz="2000" dirty="0">
                <a:ea typeface="ＭＳ Ｐゴシック" charset="-128"/>
              </a:rPr>
              <a:t>DNS</a:t>
            </a:r>
          </a:p>
          <a:p>
            <a:r>
              <a:rPr lang="en-US" altLang="en-US" sz="2400" dirty="0">
                <a:ea typeface="ＭＳ Ｐゴシック" charset="-128"/>
              </a:rPr>
              <a:t>creating network applications</a:t>
            </a:r>
          </a:p>
          <a:p>
            <a:pPr lvl="1"/>
            <a:r>
              <a:rPr lang="en-US" altLang="en-US" dirty="0">
                <a:ea typeface="ＭＳ Ｐゴシック" charset="-128"/>
              </a:rPr>
              <a:t>socket API</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9011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CD352CD-7D03-4AA2-AA94-E08224157BF4}" type="slidenum">
              <a:rPr lang="en-US" altLang="en-US" sz="1200">
                <a:latin typeface="Tahoma" pitchFamily="34" charset="0"/>
              </a:rPr>
              <a:pPr/>
              <a:t>30</a:t>
            </a:fld>
            <a:endParaRPr lang="en-US" altLang="en-US" sz="1200">
              <a:latin typeface="Tahoma" pitchFamily="34" charset="0"/>
            </a:endParaRPr>
          </a:p>
        </p:txBody>
      </p:sp>
      <p:pic>
        <p:nvPicPr>
          <p:cNvPr id="9011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288" y="1023938"/>
            <a:ext cx="3240087"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6" name="Rectangle 2"/>
          <p:cNvSpPr>
            <a:spLocks noGrp="1" noChangeArrowheads="1"/>
          </p:cNvSpPr>
          <p:nvPr>
            <p:ph type="title"/>
          </p:nvPr>
        </p:nvSpPr>
        <p:spPr>
          <a:xfrm>
            <a:off x="533400" y="228600"/>
            <a:ext cx="3479800" cy="1143000"/>
          </a:xfrm>
        </p:spPr>
        <p:txBody>
          <a:bodyPr/>
          <a:lstStyle/>
          <a:p>
            <a:r>
              <a:rPr lang="en-US" altLang="en-US">
                <a:ea typeface="ＭＳ Ｐゴシック" charset="-128"/>
              </a:rPr>
              <a:t>Method types</a:t>
            </a:r>
          </a:p>
        </p:txBody>
      </p:sp>
      <p:sp>
        <p:nvSpPr>
          <p:cNvPr id="90117" name="Rectangle 3"/>
          <p:cNvSpPr>
            <a:spLocks noGrp="1" noChangeArrowheads="1"/>
          </p:cNvSpPr>
          <p:nvPr>
            <p:ph type="body" sz="half" idx="1"/>
          </p:nvPr>
        </p:nvSpPr>
        <p:spPr>
          <a:xfrm>
            <a:off x="533400" y="1611313"/>
            <a:ext cx="3810000" cy="4648200"/>
          </a:xfrm>
        </p:spPr>
        <p:txBody>
          <a:bodyPr/>
          <a:lstStyle/>
          <a:p>
            <a:pPr>
              <a:buFont typeface="Wingdings" pitchFamily="2" charset="2"/>
              <a:buNone/>
            </a:pPr>
            <a:r>
              <a:rPr lang="en-US" altLang="en-US">
                <a:solidFill>
                  <a:srgbClr val="CC0000"/>
                </a:solidFill>
                <a:ea typeface="ＭＳ Ｐゴシック" charset="-128"/>
              </a:rPr>
              <a:t>HTTP/1.0:</a:t>
            </a:r>
          </a:p>
          <a:p>
            <a:r>
              <a:rPr lang="en-US" altLang="en-US" sz="2400">
                <a:ea typeface="ＭＳ Ｐゴシック" charset="-128"/>
              </a:rPr>
              <a:t>GET</a:t>
            </a:r>
          </a:p>
          <a:p>
            <a:r>
              <a:rPr lang="en-US" altLang="en-US" sz="2400">
                <a:ea typeface="ＭＳ Ｐゴシック" charset="-128"/>
              </a:rPr>
              <a:t>POST</a:t>
            </a:r>
          </a:p>
          <a:p>
            <a:r>
              <a:rPr lang="en-US" altLang="en-US" sz="2400">
                <a:ea typeface="ＭＳ Ｐゴシック" charset="-128"/>
              </a:rPr>
              <a:t>HEAD</a:t>
            </a:r>
          </a:p>
          <a:p>
            <a:pPr lvl="1"/>
            <a:r>
              <a:rPr lang="en-US" altLang="en-US">
                <a:ea typeface="ＭＳ Ｐゴシック" charset="-128"/>
              </a:rPr>
              <a:t>asks server to leave requested object out of response</a:t>
            </a:r>
          </a:p>
        </p:txBody>
      </p:sp>
      <p:sp>
        <p:nvSpPr>
          <p:cNvPr id="90118" name="Rectangle 4"/>
          <p:cNvSpPr>
            <a:spLocks noGrp="1" noChangeArrowheads="1"/>
          </p:cNvSpPr>
          <p:nvPr>
            <p:ph type="body" sz="half" idx="2"/>
          </p:nvPr>
        </p:nvSpPr>
        <p:spPr>
          <a:xfrm>
            <a:off x="4495800" y="1611313"/>
            <a:ext cx="3810000" cy="4648200"/>
          </a:xfrm>
        </p:spPr>
        <p:txBody>
          <a:bodyPr/>
          <a:lstStyle/>
          <a:p>
            <a:pPr>
              <a:buFont typeface="Wingdings" pitchFamily="2" charset="2"/>
              <a:buNone/>
            </a:pPr>
            <a:r>
              <a:rPr lang="en-US" altLang="en-US">
                <a:solidFill>
                  <a:srgbClr val="CC0000"/>
                </a:solidFill>
                <a:ea typeface="ＭＳ Ｐゴシック" charset="-128"/>
              </a:rPr>
              <a:t>HTTP/1.1:</a:t>
            </a:r>
          </a:p>
          <a:p>
            <a:r>
              <a:rPr lang="en-US" altLang="en-US" sz="2400">
                <a:ea typeface="ＭＳ Ｐゴシック" charset="-128"/>
              </a:rPr>
              <a:t>GET, POST, HEAD</a:t>
            </a:r>
          </a:p>
          <a:p>
            <a:r>
              <a:rPr lang="en-US" altLang="en-US" sz="2400">
                <a:ea typeface="ＭＳ Ｐゴシック" charset="-128"/>
              </a:rPr>
              <a:t>PUT</a:t>
            </a:r>
          </a:p>
          <a:p>
            <a:pPr lvl="1"/>
            <a:r>
              <a:rPr lang="en-US" altLang="en-US">
                <a:ea typeface="ＭＳ Ｐゴシック" charset="-128"/>
              </a:rPr>
              <a:t>uploads file in entity body to path specified in URL field</a:t>
            </a:r>
          </a:p>
          <a:p>
            <a:r>
              <a:rPr lang="en-US" altLang="en-US" sz="2400">
                <a:ea typeface="ＭＳ Ｐゴシック" charset="-128"/>
              </a:rPr>
              <a:t>DELETE</a:t>
            </a:r>
          </a:p>
          <a:p>
            <a:pPr lvl="1"/>
            <a:r>
              <a:rPr lang="en-US" altLang="en-US">
                <a:ea typeface="ＭＳ Ｐゴシック" charset="-128"/>
              </a:rPr>
              <a:t>deletes file specified in the URL field</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9216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6BA8296-B6A2-45B9-A3A1-ECCDAC4EA0F2}" type="slidenum">
              <a:rPr lang="en-US" altLang="en-US" sz="1200">
                <a:latin typeface="Tahoma" pitchFamily="34" charset="0"/>
              </a:rPr>
              <a:pPr/>
              <a:t>31</a:t>
            </a:fld>
            <a:endParaRPr lang="en-US" altLang="en-US" sz="1200">
              <a:latin typeface="Tahoma" pitchFamily="34" charset="0"/>
            </a:endParaRPr>
          </a:p>
        </p:txBody>
      </p:sp>
      <p:pic>
        <p:nvPicPr>
          <p:cNvPr id="92163"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0388" y="895350"/>
            <a:ext cx="54848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Rectangle 2"/>
          <p:cNvSpPr>
            <a:spLocks noGrp="1" noChangeArrowheads="1"/>
          </p:cNvSpPr>
          <p:nvPr>
            <p:ph type="title"/>
          </p:nvPr>
        </p:nvSpPr>
        <p:spPr>
          <a:xfrm>
            <a:off x="533400" y="158750"/>
            <a:ext cx="7772400" cy="979488"/>
          </a:xfrm>
        </p:spPr>
        <p:txBody>
          <a:bodyPr/>
          <a:lstStyle/>
          <a:p>
            <a:r>
              <a:rPr lang="en-US" altLang="en-US" sz="4000">
                <a:ea typeface="ＭＳ Ｐゴシック" charset="-128"/>
              </a:rPr>
              <a:t>HTTP response message</a:t>
            </a:r>
            <a:endParaRPr lang="en-US" altLang="en-US">
              <a:ea typeface="ＭＳ Ｐゴシック" charset="-128"/>
            </a:endParaRPr>
          </a:p>
        </p:txBody>
      </p:sp>
      <p:sp>
        <p:nvSpPr>
          <p:cNvPr id="92165" name="Text Box 5"/>
          <p:cNvSpPr txBox="1">
            <a:spLocks noChangeArrowheads="1"/>
          </p:cNvSpPr>
          <p:nvPr/>
        </p:nvSpPr>
        <p:spPr bwMode="auto">
          <a:xfrm>
            <a:off x="139700" y="1397000"/>
            <a:ext cx="17907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dirty="0">
                <a:solidFill>
                  <a:srgbClr val="CC0000"/>
                </a:solidFill>
              </a:rPr>
              <a:t>status line</a:t>
            </a:r>
          </a:p>
          <a:p>
            <a:pPr>
              <a:spcBef>
                <a:spcPct val="0"/>
              </a:spcBef>
              <a:buClrTx/>
              <a:buSzTx/>
              <a:buFontTx/>
              <a:buNone/>
            </a:pPr>
            <a:r>
              <a:rPr lang="en-US" altLang="en-US" dirty="0">
                <a:solidFill>
                  <a:srgbClr val="CC0000"/>
                </a:solidFill>
              </a:rPr>
              <a:t>(protocol,</a:t>
            </a:r>
          </a:p>
          <a:p>
            <a:pPr>
              <a:spcBef>
                <a:spcPct val="0"/>
              </a:spcBef>
              <a:buClrTx/>
              <a:buSzTx/>
              <a:buFontTx/>
              <a:buNone/>
            </a:pPr>
            <a:r>
              <a:rPr lang="en-US" altLang="en-US" dirty="0">
                <a:solidFill>
                  <a:srgbClr val="CC0000"/>
                </a:solidFill>
              </a:rPr>
              <a:t>status code,</a:t>
            </a:r>
          </a:p>
          <a:p>
            <a:pPr>
              <a:spcBef>
                <a:spcPct val="0"/>
              </a:spcBef>
              <a:buClrTx/>
              <a:buSzTx/>
              <a:buFontTx/>
              <a:buNone/>
            </a:pPr>
            <a:r>
              <a:rPr lang="en-US" altLang="en-US" dirty="0">
                <a:solidFill>
                  <a:srgbClr val="CC0000"/>
                </a:solidFill>
              </a:rPr>
              <a:t>status phrase)</a:t>
            </a:r>
            <a:endParaRPr lang="en-US" altLang="en-US" sz="2400" dirty="0">
              <a:solidFill>
                <a:srgbClr val="CC0000"/>
              </a:solidFill>
            </a:endParaRPr>
          </a:p>
        </p:txBody>
      </p:sp>
      <p:sp>
        <p:nvSpPr>
          <p:cNvPr id="92166" name="Line 6"/>
          <p:cNvSpPr>
            <a:spLocks noChangeShapeType="1"/>
          </p:cNvSpPr>
          <p:nvPr/>
        </p:nvSpPr>
        <p:spPr bwMode="auto">
          <a:xfrm>
            <a:off x="1358900" y="1914525"/>
            <a:ext cx="923925" cy="2571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67" name="Freeform 7"/>
          <p:cNvSpPr>
            <a:spLocks/>
          </p:cNvSpPr>
          <p:nvPr/>
        </p:nvSpPr>
        <p:spPr bwMode="auto">
          <a:xfrm>
            <a:off x="2057400" y="2305050"/>
            <a:ext cx="257175" cy="2941638"/>
          </a:xfrm>
          <a:custGeom>
            <a:avLst/>
            <a:gdLst>
              <a:gd name="T0" fmla="*/ 2147483647 w 162"/>
              <a:gd name="T1" fmla="*/ 2147483647 h 1428"/>
              <a:gd name="T2" fmla="*/ 0 w 162"/>
              <a:gd name="T3" fmla="*/ 0 h 1428"/>
              <a:gd name="T4" fmla="*/ 0 w 162"/>
              <a:gd name="T5" fmla="*/ 2147483647 h 1428"/>
              <a:gd name="T6" fmla="*/ 2147483647 w 162"/>
              <a:gd name="T7" fmla="*/ 2147483647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Text Box 8"/>
          <p:cNvSpPr txBox="1">
            <a:spLocks noChangeArrowheads="1"/>
          </p:cNvSpPr>
          <p:nvPr/>
        </p:nvSpPr>
        <p:spPr bwMode="auto">
          <a:xfrm>
            <a:off x="893763" y="3286125"/>
            <a:ext cx="974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a:solidFill>
                  <a:srgbClr val="CC0000"/>
                </a:solidFill>
              </a:rPr>
              <a:t>header</a:t>
            </a:r>
          </a:p>
          <a:p>
            <a:pPr algn="r">
              <a:spcBef>
                <a:spcPct val="0"/>
              </a:spcBef>
              <a:buClrTx/>
              <a:buSzTx/>
              <a:buFontTx/>
              <a:buNone/>
            </a:pPr>
            <a:r>
              <a:rPr lang="en-US" altLang="en-US">
                <a:solidFill>
                  <a:srgbClr val="CC0000"/>
                </a:solidFill>
              </a:rPr>
              <a:t> lines</a:t>
            </a:r>
            <a:endParaRPr lang="en-US" altLang="en-US" sz="2400">
              <a:solidFill>
                <a:srgbClr val="CC0000"/>
              </a:solidFill>
            </a:endParaRPr>
          </a:p>
        </p:txBody>
      </p:sp>
      <p:sp>
        <p:nvSpPr>
          <p:cNvPr id="92169" name="Line 9"/>
          <p:cNvSpPr>
            <a:spLocks noChangeShapeType="1"/>
          </p:cNvSpPr>
          <p:nvPr/>
        </p:nvSpPr>
        <p:spPr bwMode="auto">
          <a:xfrm flipV="1">
            <a:off x="1543050" y="5418138"/>
            <a:ext cx="757238" cy="21272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0" name="Text Box 10"/>
          <p:cNvSpPr txBox="1">
            <a:spLocks noChangeArrowheads="1"/>
          </p:cNvSpPr>
          <p:nvPr/>
        </p:nvSpPr>
        <p:spPr bwMode="auto">
          <a:xfrm>
            <a:off x="242888" y="4846638"/>
            <a:ext cx="13795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a:solidFill>
                  <a:srgbClr val="CC0000"/>
                </a:solidFill>
              </a:rPr>
              <a:t>data, e.g., </a:t>
            </a:r>
          </a:p>
          <a:p>
            <a:pPr>
              <a:spcBef>
                <a:spcPct val="0"/>
              </a:spcBef>
              <a:buClrTx/>
              <a:buSzTx/>
              <a:buFontTx/>
              <a:buNone/>
            </a:pPr>
            <a:r>
              <a:rPr lang="en-US" altLang="en-US">
                <a:solidFill>
                  <a:srgbClr val="CC0000"/>
                </a:solidFill>
              </a:rPr>
              <a:t>requested</a:t>
            </a:r>
          </a:p>
          <a:p>
            <a:pPr>
              <a:spcBef>
                <a:spcPct val="0"/>
              </a:spcBef>
              <a:buClrTx/>
              <a:buSzTx/>
              <a:buFontTx/>
              <a:buNone/>
            </a:pPr>
            <a:r>
              <a:rPr lang="en-US" altLang="en-US">
                <a:solidFill>
                  <a:srgbClr val="CC0000"/>
                </a:solidFill>
              </a:rPr>
              <a:t>HTML file</a:t>
            </a:r>
            <a:endParaRPr lang="en-US" altLang="en-US" sz="2400">
              <a:solidFill>
                <a:srgbClr val="CC0000"/>
              </a:solidFill>
            </a:endParaRPr>
          </a:p>
        </p:txBody>
      </p:sp>
      <p:sp>
        <p:nvSpPr>
          <p:cNvPr id="92171" name="Rectangle 15"/>
          <p:cNvSpPr>
            <a:spLocks noChangeArrowheads="1"/>
          </p:cNvSpPr>
          <p:nvPr/>
        </p:nvSpPr>
        <p:spPr bwMode="auto">
          <a:xfrm>
            <a:off x="2243138" y="2044700"/>
            <a:ext cx="6311900"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pPr>
            <a:r>
              <a:rPr lang="en-US" altLang="en-US" sz="1800" b="1" dirty="0">
                <a:latin typeface="Courier New" pitchFamily="49" charset="0"/>
              </a:rPr>
              <a:t>HTTP/1.1 200 OK\r\n</a:t>
            </a:r>
          </a:p>
          <a:p>
            <a:pPr>
              <a:lnSpc>
                <a:spcPct val="90000"/>
              </a:lnSpc>
              <a:spcBef>
                <a:spcPct val="0"/>
              </a:spcBef>
            </a:pPr>
            <a:r>
              <a:rPr lang="en-US" altLang="en-US" sz="1800" b="1" dirty="0">
                <a:latin typeface="Courier New" pitchFamily="49" charset="0"/>
              </a:rPr>
              <a:t>Date: Sun, 26 Sep 2010 20:09:20 GMT\r\n</a:t>
            </a:r>
          </a:p>
          <a:p>
            <a:pPr>
              <a:lnSpc>
                <a:spcPct val="90000"/>
              </a:lnSpc>
              <a:spcBef>
                <a:spcPct val="0"/>
              </a:spcBef>
            </a:pPr>
            <a:r>
              <a:rPr lang="en-US" altLang="en-US" sz="1800" b="1" dirty="0">
                <a:latin typeface="Courier New" pitchFamily="49" charset="0"/>
              </a:rPr>
              <a:t>Server: Apache/2.0.52 (CentOS)\r\n</a:t>
            </a:r>
          </a:p>
          <a:p>
            <a:pPr>
              <a:lnSpc>
                <a:spcPct val="90000"/>
              </a:lnSpc>
              <a:spcBef>
                <a:spcPct val="0"/>
              </a:spcBef>
            </a:pPr>
            <a:r>
              <a:rPr lang="en-US" altLang="en-US" sz="1800" b="1" dirty="0">
                <a:latin typeface="Courier New" pitchFamily="49" charset="0"/>
              </a:rPr>
              <a:t>Last-Modified: Tue, 30 Oct 2007 17:00:02 GMT\r\n</a:t>
            </a:r>
          </a:p>
          <a:p>
            <a:pPr>
              <a:lnSpc>
                <a:spcPct val="90000"/>
              </a:lnSpc>
              <a:spcBef>
                <a:spcPct val="0"/>
              </a:spcBef>
            </a:pPr>
            <a:r>
              <a:rPr lang="en-US" altLang="en-US" sz="1800" b="1" dirty="0" err="1">
                <a:latin typeface="Courier New" pitchFamily="49" charset="0"/>
              </a:rPr>
              <a:t>ETag</a:t>
            </a:r>
            <a:r>
              <a:rPr lang="en-US" altLang="en-US" sz="1800" b="1" dirty="0">
                <a:latin typeface="Courier New" pitchFamily="49" charset="0"/>
              </a:rPr>
              <a:t>: "17dc6-a5c-bf716880"\r\n</a:t>
            </a:r>
          </a:p>
          <a:p>
            <a:pPr>
              <a:lnSpc>
                <a:spcPct val="90000"/>
              </a:lnSpc>
              <a:spcBef>
                <a:spcPct val="0"/>
              </a:spcBef>
            </a:pPr>
            <a:r>
              <a:rPr lang="en-US" altLang="en-US" sz="1800" b="1" dirty="0">
                <a:latin typeface="Courier New" pitchFamily="49" charset="0"/>
              </a:rPr>
              <a:t>Accept-Ranges: bytes\r\n</a:t>
            </a:r>
          </a:p>
          <a:p>
            <a:pPr>
              <a:lnSpc>
                <a:spcPct val="90000"/>
              </a:lnSpc>
              <a:spcBef>
                <a:spcPct val="0"/>
              </a:spcBef>
            </a:pPr>
            <a:r>
              <a:rPr lang="en-US" altLang="en-US" sz="1800" b="1" dirty="0">
                <a:latin typeface="Courier New" pitchFamily="49" charset="0"/>
              </a:rPr>
              <a:t>Content-Length: 2652\r\n</a:t>
            </a:r>
          </a:p>
          <a:p>
            <a:pPr>
              <a:lnSpc>
                <a:spcPct val="90000"/>
              </a:lnSpc>
              <a:spcBef>
                <a:spcPct val="0"/>
              </a:spcBef>
            </a:pPr>
            <a:r>
              <a:rPr lang="en-US" altLang="en-US" sz="1800" b="1" dirty="0">
                <a:latin typeface="Courier New" pitchFamily="49" charset="0"/>
              </a:rPr>
              <a:t>Keep-Alive: timeout=10, max=100\r\n</a:t>
            </a:r>
          </a:p>
          <a:p>
            <a:pPr>
              <a:lnSpc>
                <a:spcPct val="90000"/>
              </a:lnSpc>
              <a:spcBef>
                <a:spcPct val="0"/>
              </a:spcBef>
            </a:pPr>
            <a:r>
              <a:rPr lang="en-US" altLang="en-US" sz="1800" b="1" dirty="0">
                <a:latin typeface="Courier New" pitchFamily="49" charset="0"/>
              </a:rPr>
              <a:t>Connection: Keep-Alive\r\n</a:t>
            </a:r>
          </a:p>
          <a:p>
            <a:pPr>
              <a:lnSpc>
                <a:spcPct val="90000"/>
              </a:lnSpc>
              <a:spcBef>
                <a:spcPct val="0"/>
              </a:spcBef>
            </a:pPr>
            <a:r>
              <a:rPr lang="en-US" altLang="en-US" sz="1800" b="1" dirty="0">
                <a:latin typeface="Courier New" pitchFamily="49" charset="0"/>
              </a:rPr>
              <a:t>Content-Type: text/html; charset=ISO-8859-1\r\n</a:t>
            </a:r>
          </a:p>
          <a:p>
            <a:pPr>
              <a:lnSpc>
                <a:spcPct val="90000"/>
              </a:lnSpc>
              <a:spcBef>
                <a:spcPct val="0"/>
              </a:spcBef>
            </a:pPr>
            <a:r>
              <a:rPr lang="en-US" altLang="en-US" sz="1800" b="1" dirty="0">
                <a:latin typeface="Courier New" pitchFamily="49" charset="0"/>
              </a:rPr>
              <a:t>\r\n</a:t>
            </a:r>
          </a:p>
          <a:p>
            <a:pPr>
              <a:lnSpc>
                <a:spcPct val="90000"/>
              </a:lnSpc>
              <a:spcBef>
                <a:spcPct val="0"/>
              </a:spcBef>
            </a:pPr>
            <a:r>
              <a:rPr lang="it-IT" altLang="en-US" sz="1800" b="1" dirty="0">
                <a:latin typeface="Courier New" pitchFamily="49" charset="0"/>
              </a:rPr>
              <a:t>data data data data data ... </a:t>
            </a:r>
            <a:endParaRPr lang="en-US" altLang="en-US" sz="1800" b="1" dirty="0">
              <a:latin typeface="Courier New" pitchFamily="49" charset="0"/>
            </a:endParaRPr>
          </a:p>
        </p:txBody>
      </p:sp>
      <p:sp>
        <p:nvSpPr>
          <p:cNvPr id="92172" name="TextBox 1"/>
          <p:cNvSpPr txBox="1">
            <a:spLocks noChangeArrowheads="1"/>
          </p:cNvSpPr>
          <p:nvPr/>
        </p:nvSpPr>
        <p:spPr bwMode="auto">
          <a:xfrm>
            <a:off x="339725" y="6199188"/>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t>* Check out the online interactive exercises for more examples: h</a:t>
            </a:r>
            <a:r>
              <a:rPr lang="en-US" altLang="en-US" sz="1200"/>
              <a:t>ttp://gaia.cs.umass.edu/kurose_ross/interactive/</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9421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28C6A58-5FC4-471E-9814-AA879942F680}" type="slidenum">
              <a:rPr lang="en-US" altLang="en-US" sz="1200">
                <a:latin typeface="Tahoma" pitchFamily="34" charset="0"/>
              </a:rPr>
              <a:pPr/>
              <a:t>32</a:t>
            </a:fld>
            <a:endParaRPr lang="en-US" altLang="en-US" sz="1200">
              <a:latin typeface="Tahoma" pitchFamily="34" charset="0"/>
            </a:endParaRPr>
          </a:p>
        </p:txBody>
      </p:sp>
      <p:pic>
        <p:nvPicPr>
          <p:cNvPr id="94211"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688" y="835025"/>
            <a:ext cx="60563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2" name="Rectangle 2"/>
          <p:cNvSpPr>
            <a:spLocks noGrp="1" noChangeArrowheads="1"/>
          </p:cNvSpPr>
          <p:nvPr>
            <p:ph type="title"/>
          </p:nvPr>
        </p:nvSpPr>
        <p:spPr>
          <a:xfrm>
            <a:off x="477838" y="147638"/>
            <a:ext cx="7772400" cy="979487"/>
          </a:xfrm>
        </p:spPr>
        <p:txBody>
          <a:bodyPr/>
          <a:lstStyle/>
          <a:p>
            <a:r>
              <a:rPr lang="en-US" altLang="en-US" sz="4000">
                <a:ea typeface="ＭＳ Ｐゴシック" charset="-128"/>
              </a:rPr>
              <a:t>HTTP response status codes</a:t>
            </a:r>
            <a:endParaRPr lang="en-US" altLang="en-US">
              <a:ea typeface="ＭＳ Ｐゴシック" charset="-128"/>
            </a:endParaRPr>
          </a:p>
        </p:txBody>
      </p:sp>
      <p:sp>
        <p:nvSpPr>
          <p:cNvPr id="94213" name="Rectangle 3"/>
          <p:cNvSpPr>
            <a:spLocks noGrp="1" noChangeArrowheads="1"/>
          </p:cNvSpPr>
          <p:nvPr>
            <p:ph type="body" sz="half" idx="1"/>
          </p:nvPr>
        </p:nvSpPr>
        <p:spPr>
          <a:xfrm>
            <a:off x="889000" y="2554288"/>
            <a:ext cx="8075613" cy="4168775"/>
          </a:xfrm>
        </p:spPr>
        <p:txBody>
          <a:bodyPr/>
          <a:lstStyle/>
          <a:p>
            <a:pPr>
              <a:lnSpc>
                <a:spcPct val="95000"/>
              </a:lnSpc>
              <a:spcBef>
                <a:spcPct val="15000"/>
              </a:spcBef>
              <a:buFont typeface="Wingdings" pitchFamily="2" charset="2"/>
              <a:buNone/>
            </a:pPr>
            <a:r>
              <a:rPr lang="en-US" altLang="en-US" sz="2400" b="1" dirty="0">
                <a:solidFill>
                  <a:srgbClr val="CC0000"/>
                </a:solidFill>
                <a:latin typeface="Courier New" pitchFamily="49" charset="0"/>
                <a:ea typeface="ＭＳ Ｐゴシック" charset="-128"/>
              </a:rPr>
              <a:t>200 OK</a:t>
            </a:r>
            <a:endParaRPr lang="en-US" altLang="en-US" sz="2400" dirty="0">
              <a:solidFill>
                <a:srgbClr val="CC0000"/>
              </a:solidFill>
              <a:ea typeface="ＭＳ Ｐゴシック" charset="-128"/>
            </a:endParaRPr>
          </a:p>
          <a:p>
            <a:pPr lvl="1">
              <a:lnSpc>
                <a:spcPct val="95000"/>
              </a:lnSpc>
              <a:spcBef>
                <a:spcPct val="15000"/>
              </a:spcBef>
            </a:pPr>
            <a:r>
              <a:rPr lang="en-US" altLang="en-US" sz="2000" dirty="0">
                <a:ea typeface="ＭＳ Ｐゴシック" charset="-128"/>
              </a:rPr>
              <a:t>request succeeded, requested object later in this message</a:t>
            </a:r>
          </a:p>
          <a:p>
            <a:pPr>
              <a:lnSpc>
                <a:spcPct val="95000"/>
              </a:lnSpc>
              <a:spcBef>
                <a:spcPct val="15000"/>
              </a:spcBef>
              <a:buFont typeface="Wingdings" pitchFamily="2" charset="2"/>
              <a:buNone/>
            </a:pPr>
            <a:r>
              <a:rPr lang="en-US" altLang="en-US" sz="2400" b="1" dirty="0">
                <a:solidFill>
                  <a:srgbClr val="CC0000"/>
                </a:solidFill>
                <a:latin typeface="Courier New" pitchFamily="49" charset="0"/>
                <a:ea typeface="ＭＳ Ｐゴシック" charset="-128"/>
              </a:rPr>
              <a:t>301 Moved Permanently</a:t>
            </a:r>
            <a:endParaRPr lang="en-US" altLang="en-US" sz="2400" dirty="0">
              <a:solidFill>
                <a:srgbClr val="CC0000"/>
              </a:solidFill>
              <a:ea typeface="ＭＳ Ｐゴシック" charset="-128"/>
            </a:endParaRPr>
          </a:p>
          <a:p>
            <a:pPr lvl="1">
              <a:lnSpc>
                <a:spcPct val="95000"/>
              </a:lnSpc>
              <a:spcBef>
                <a:spcPct val="15000"/>
              </a:spcBef>
            </a:pPr>
            <a:r>
              <a:rPr lang="en-US" altLang="en-US" sz="2000" dirty="0">
                <a:ea typeface="ＭＳ Ｐゴシック" charset="-128"/>
              </a:rPr>
              <a:t>requested object moved, new location specified later in this </a:t>
            </a:r>
            <a:r>
              <a:rPr lang="en-US" altLang="en-US" sz="2000" dirty="0" err="1">
                <a:ea typeface="ＭＳ Ｐゴシック" charset="-128"/>
              </a:rPr>
              <a:t>msg</a:t>
            </a:r>
            <a:r>
              <a:rPr lang="en-US" altLang="en-US" sz="2000" dirty="0">
                <a:ea typeface="ＭＳ Ｐゴシック" charset="-128"/>
              </a:rPr>
              <a:t> (Location:)</a:t>
            </a:r>
          </a:p>
          <a:p>
            <a:pPr>
              <a:lnSpc>
                <a:spcPct val="95000"/>
              </a:lnSpc>
              <a:spcBef>
                <a:spcPct val="15000"/>
              </a:spcBef>
              <a:buFont typeface="Wingdings" pitchFamily="2" charset="2"/>
              <a:buNone/>
            </a:pPr>
            <a:r>
              <a:rPr lang="en-US" altLang="en-US" sz="2400" b="1" dirty="0">
                <a:solidFill>
                  <a:srgbClr val="CC0000"/>
                </a:solidFill>
                <a:latin typeface="Courier New" pitchFamily="49" charset="0"/>
                <a:ea typeface="ＭＳ Ｐゴシック" charset="-128"/>
              </a:rPr>
              <a:t>400 Bad Request</a:t>
            </a:r>
            <a:endParaRPr lang="en-US" altLang="en-US" sz="2400" dirty="0">
              <a:solidFill>
                <a:srgbClr val="CC0000"/>
              </a:solidFill>
              <a:ea typeface="ＭＳ Ｐゴシック" charset="-128"/>
            </a:endParaRPr>
          </a:p>
          <a:p>
            <a:pPr lvl="1">
              <a:lnSpc>
                <a:spcPct val="95000"/>
              </a:lnSpc>
              <a:spcBef>
                <a:spcPct val="15000"/>
              </a:spcBef>
            </a:pPr>
            <a:r>
              <a:rPr lang="en-US" altLang="en-US" sz="2000" dirty="0">
                <a:ea typeface="ＭＳ Ｐゴシック" charset="-128"/>
              </a:rPr>
              <a:t>request message not understood by server</a:t>
            </a:r>
          </a:p>
          <a:p>
            <a:pPr>
              <a:lnSpc>
                <a:spcPct val="95000"/>
              </a:lnSpc>
              <a:spcBef>
                <a:spcPct val="15000"/>
              </a:spcBef>
              <a:buFont typeface="Wingdings" pitchFamily="2" charset="2"/>
              <a:buNone/>
            </a:pPr>
            <a:r>
              <a:rPr lang="en-US" altLang="en-US" sz="2400" b="1" dirty="0">
                <a:solidFill>
                  <a:srgbClr val="CC0000"/>
                </a:solidFill>
                <a:latin typeface="Courier New" pitchFamily="49" charset="0"/>
                <a:ea typeface="ＭＳ Ｐゴシック" charset="-128"/>
              </a:rPr>
              <a:t>404 Not Found</a:t>
            </a:r>
            <a:endParaRPr lang="en-US" altLang="en-US" sz="2400" dirty="0">
              <a:solidFill>
                <a:srgbClr val="CC0000"/>
              </a:solidFill>
              <a:ea typeface="ＭＳ Ｐゴシック" charset="-128"/>
            </a:endParaRPr>
          </a:p>
          <a:p>
            <a:pPr lvl="1">
              <a:lnSpc>
                <a:spcPct val="95000"/>
              </a:lnSpc>
              <a:spcBef>
                <a:spcPct val="15000"/>
              </a:spcBef>
            </a:pPr>
            <a:r>
              <a:rPr lang="en-US" altLang="en-US" sz="2000" dirty="0">
                <a:ea typeface="ＭＳ Ｐゴシック" charset="-128"/>
              </a:rPr>
              <a:t>requested document not found on this server</a:t>
            </a:r>
          </a:p>
          <a:p>
            <a:pPr>
              <a:lnSpc>
                <a:spcPct val="95000"/>
              </a:lnSpc>
              <a:spcBef>
                <a:spcPct val="15000"/>
              </a:spcBef>
              <a:buFont typeface="Wingdings" pitchFamily="2" charset="2"/>
              <a:buNone/>
            </a:pPr>
            <a:r>
              <a:rPr lang="en-US" altLang="en-US" sz="2400" b="1" dirty="0">
                <a:solidFill>
                  <a:srgbClr val="CC0000"/>
                </a:solidFill>
                <a:latin typeface="Courier New" pitchFamily="49" charset="0"/>
                <a:ea typeface="ＭＳ Ｐゴシック" charset="-128"/>
              </a:rPr>
              <a:t>505 HTTP Version Not Supported</a:t>
            </a:r>
            <a:endParaRPr lang="en-US" altLang="en-US" sz="2400" dirty="0">
              <a:solidFill>
                <a:srgbClr val="CC0000"/>
              </a:solidFill>
              <a:ea typeface="ＭＳ Ｐゴシック" charset="-128"/>
            </a:endParaRPr>
          </a:p>
        </p:txBody>
      </p:sp>
      <p:sp>
        <p:nvSpPr>
          <p:cNvPr id="94214" name="Rectangle 5"/>
          <p:cNvSpPr>
            <a:spLocks noChangeArrowheads="1"/>
          </p:cNvSpPr>
          <p:nvPr/>
        </p:nvSpPr>
        <p:spPr bwMode="auto">
          <a:xfrm>
            <a:off x="488950" y="1190625"/>
            <a:ext cx="81121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buClr>
                <a:srgbClr val="000099"/>
              </a:buClr>
              <a:buSzPct val="100000"/>
              <a:buFont typeface="Wingdings" pitchFamily="2" charset="2"/>
              <a:buChar char="§"/>
            </a:pPr>
            <a:r>
              <a:rPr lang="en-US" altLang="en-US" sz="2800"/>
              <a:t>status code appears in 1st line in server-to-client response message.</a:t>
            </a:r>
          </a:p>
          <a:p>
            <a:pPr>
              <a:buClr>
                <a:srgbClr val="000099"/>
              </a:buClr>
              <a:buSzPct val="100000"/>
              <a:buFont typeface="Wingdings" pitchFamily="2" charset="2"/>
              <a:buChar char="§"/>
            </a:pPr>
            <a:r>
              <a:rPr lang="en-US" altLang="en-US" sz="2800"/>
              <a:t>some sample codes</a:t>
            </a:r>
            <a:r>
              <a:rPr lang="en-US" altLang="en-US" sz="2400">
                <a:latin typeface="Comic Sans MS" pitchFamily="66" charset="0"/>
              </a:rPr>
              <a:t>:</a:t>
            </a:r>
          </a:p>
        </p:txBody>
      </p:sp>
      <p:sp>
        <p:nvSpPr>
          <p:cNvPr id="2" name="TextBox 1"/>
          <p:cNvSpPr txBox="1"/>
          <p:nvPr/>
        </p:nvSpPr>
        <p:spPr>
          <a:xfrm>
            <a:off x="267128" y="6390529"/>
            <a:ext cx="4031873" cy="307777"/>
          </a:xfrm>
          <a:prstGeom prst="rect">
            <a:avLst/>
          </a:prstGeom>
          <a:noFill/>
        </p:spPr>
        <p:txBody>
          <a:bodyPr wrap="none" rtlCol="0">
            <a:spAutoFit/>
          </a:bodyPr>
          <a:lstStyle/>
          <a:p>
            <a:r>
              <a:rPr lang="en-US" sz="1400" dirty="0">
                <a:solidFill>
                  <a:srgbClr val="0070C0"/>
                </a:solidFill>
              </a:rPr>
              <a:t>Google for “http status cats” or “http status dogs”</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9625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8022572-A985-4EC1-A15D-64E3B3C76E3B}" type="slidenum">
              <a:rPr lang="en-US" altLang="en-US" sz="1200">
                <a:latin typeface="Tahoma" pitchFamily="34" charset="0"/>
              </a:rPr>
              <a:pPr/>
              <a:t>33</a:t>
            </a:fld>
            <a:endParaRPr lang="en-US" altLang="en-US" sz="1200">
              <a:latin typeface="Tahoma" pitchFamily="34" charset="0"/>
            </a:endParaRPr>
          </a:p>
        </p:txBody>
      </p:sp>
      <p:pic>
        <p:nvPicPr>
          <p:cNvPr id="96259" name="Picture 1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588" y="879475"/>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0" name="Rectangle 2"/>
          <p:cNvSpPr>
            <a:spLocks noGrp="1" noChangeArrowheads="1"/>
          </p:cNvSpPr>
          <p:nvPr>
            <p:ph type="title"/>
          </p:nvPr>
        </p:nvSpPr>
        <p:spPr>
          <a:xfrm>
            <a:off x="422275" y="192088"/>
            <a:ext cx="8455025" cy="979487"/>
          </a:xfrm>
        </p:spPr>
        <p:txBody>
          <a:bodyPr/>
          <a:lstStyle/>
          <a:p>
            <a:r>
              <a:rPr lang="en-US" altLang="en-US" sz="3600">
                <a:ea typeface="ＭＳ Ｐゴシック" charset="-128"/>
              </a:rPr>
              <a:t>Trying out HTTP (client side) for yourself</a:t>
            </a:r>
            <a:endParaRPr lang="en-US" altLang="en-US">
              <a:ea typeface="ＭＳ Ｐゴシック" charset="-128"/>
            </a:endParaRPr>
          </a:p>
        </p:txBody>
      </p:sp>
      <p:sp>
        <p:nvSpPr>
          <p:cNvPr id="96261" name="Rectangle 3"/>
          <p:cNvSpPr>
            <a:spLocks noGrp="1" noChangeArrowheads="1"/>
          </p:cNvSpPr>
          <p:nvPr>
            <p:ph type="body" sz="half" idx="1"/>
          </p:nvPr>
        </p:nvSpPr>
        <p:spPr>
          <a:xfrm>
            <a:off x="390525" y="1390650"/>
            <a:ext cx="8096250" cy="466725"/>
          </a:xfrm>
        </p:spPr>
        <p:txBody>
          <a:bodyPr/>
          <a:lstStyle/>
          <a:p>
            <a:pPr>
              <a:buFont typeface="Wingdings" pitchFamily="2" charset="2"/>
              <a:buNone/>
            </a:pPr>
            <a:r>
              <a:rPr lang="en-US" altLang="en-US" sz="2400">
                <a:ea typeface="ＭＳ Ｐゴシック" charset="-128"/>
              </a:rPr>
              <a:t>1. Telnet to your favorite Web server:</a:t>
            </a:r>
          </a:p>
          <a:p>
            <a:pPr lvl="2">
              <a:buFontTx/>
              <a:buNone/>
            </a:pPr>
            <a:endParaRPr lang="en-US" altLang="en-US" sz="1800">
              <a:ea typeface="ＭＳ Ｐゴシック" charset="-128"/>
            </a:endParaRPr>
          </a:p>
        </p:txBody>
      </p:sp>
      <p:sp>
        <p:nvSpPr>
          <p:cNvPr id="96262" name="Text Box 5"/>
          <p:cNvSpPr txBox="1">
            <a:spLocks noChangeArrowheads="1"/>
          </p:cNvSpPr>
          <p:nvPr/>
        </p:nvSpPr>
        <p:spPr bwMode="auto">
          <a:xfrm>
            <a:off x="4479925" y="1884363"/>
            <a:ext cx="3725863"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t>opens TCP connection to port 80</a:t>
            </a:r>
          </a:p>
          <a:p>
            <a:pPr>
              <a:spcBef>
                <a:spcPct val="0"/>
              </a:spcBef>
              <a:buClrTx/>
              <a:buSzTx/>
              <a:buFontTx/>
              <a:buNone/>
            </a:pPr>
            <a:r>
              <a:rPr lang="en-US" altLang="en-US" sz="1800"/>
              <a:t>    (default HTTP server port) </a:t>
            </a:r>
          </a:p>
          <a:p>
            <a:pPr>
              <a:spcBef>
                <a:spcPct val="0"/>
              </a:spcBef>
              <a:buClrTx/>
              <a:buSzTx/>
              <a:buFontTx/>
              <a:buNone/>
            </a:pPr>
            <a:r>
              <a:rPr lang="en-US" altLang="en-US" sz="1800"/>
              <a:t>     at gaia.cs.umass. edu.</a:t>
            </a:r>
          </a:p>
          <a:p>
            <a:pPr>
              <a:spcBef>
                <a:spcPct val="0"/>
              </a:spcBef>
              <a:buClrTx/>
              <a:buSzTx/>
              <a:buFontTx/>
              <a:buNone/>
            </a:pPr>
            <a:r>
              <a:rPr lang="en-US" altLang="en-US" sz="1800"/>
              <a:t>anything typed in will be sent </a:t>
            </a:r>
          </a:p>
          <a:p>
            <a:pPr>
              <a:spcBef>
                <a:spcPct val="0"/>
              </a:spcBef>
              <a:buClrTx/>
              <a:buSzTx/>
              <a:buFontTx/>
              <a:buNone/>
            </a:pPr>
            <a:r>
              <a:rPr lang="en-US" altLang="en-US" sz="1800"/>
              <a:t>     to port 80 at gaia.cs.umass.edu</a:t>
            </a:r>
            <a:endParaRPr lang="en-US" altLang="en-US" sz="2400"/>
          </a:p>
        </p:txBody>
      </p:sp>
      <p:sp>
        <p:nvSpPr>
          <p:cNvPr id="96263" name="Text Box 6"/>
          <p:cNvSpPr txBox="1">
            <a:spLocks noChangeArrowheads="1"/>
          </p:cNvSpPr>
          <p:nvPr/>
        </p:nvSpPr>
        <p:spPr bwMode="auto">
          <a:xfrm>
            <a:off x="414338" y="1933575"/>
            <a:ext cx="3924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b="1">
                <a:solidFill>
                  <a:srgbClr val="CC0000"/>
                </a:solidFill>
                <a:latin typeface="Courier New" pitchFamily="49" charset="0"/>
              </a:rPr>
              <a:t>telnet gaia.cs.umass.edu 80</a:t>
            </a:r>
            <a:endParaRPr lang="en-US" altLang="en-US" sz="2800">
              <a:solidFill>
                <a:srgbClr val="CC0000"/>
              </a:solidFill>
            </a:endParaRPr>
          </a:p>
        </p:txBody>
      </p:sp>
      <p:sp>
        <p:nvSpPr>
          <p:cNvPr id="96264" name="Rectangle 7"/>
          <p:cNvSpPr>
            <a:spLocks noChangeArrowheads="1"/>
          </p:cNvSpPr>
          <p:nvPr/>
        </p:nvSpPr>
        <p:spPr bwMode="auto">
          <a:xfrm>
            <a:off x="422275" y="3463925"/>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a:t>2. type in a GET HTTP request:</a:t>
            </a:r>
          </a:p>
          <a:p>
            <a:pPr lvl="2">
              <a:buClrTx/>
              <a:buSzTx/>
              <a:buFontTx/>
              <a:buNone/>
            </a:pPr>
            <a:endParaRPr lang="en-US" altLang="en-US" sz="1800">
              <a:latin typeface="Comic Sans MS" pitchFamily="66" charset="0"/>
            </a:endParaRPr>
          </a:p>
        </p:txBody>
      </p:sp>
      <p:sp>
        <p:nvSpPr>
          <p:cNvPr id="96265" name="Text Box 8"/>
          <p:cNvSpPr txBox="1">
            <a:spLocks noChangeArrowheads="1"/>
          </p:cNvSpPr>
          <p:nvPr/>
        </p:nvSpPr>
        <p:spPr bwMode="auto">
          <a:xfrm>
            <a:off x="671513" y="3987800"/>
            <a:ext cx="66960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b="1">
                <a:solidFill>
                  <a:srgbClr val="CC0000"/>
                </a:solidFill>
                <a:latin typeface="Courier New" pitchFamily="49" charset="0"/>
              </a:rPr>
              <a:t>GET /kurose_ross/interactive/index.php HTTP/1.1</a:t>
            </a:r>
          </a:p>
          <a:p>
            <a:pPr>
              <a:spcBef>
                <a:spcPct val="0"/>
              </a:spcBef>
              <a:buClrTx/>
              <a:buSzTx/>
              <a:buFontTx/>
              <a:buNone/>
            </a:pPr>
            <a:r>
              <a:rPr lang="en-US" altLang="en-US" sz="1800" b="1">
                <a:solidFill>
                  <a:srgbClr val="CC0000"/>
                </a:solidFill>
                <a:latin typeface="Courier New" pitchFamily="49" charset="0"/>
              </a:rPr>
              <a:t>Host: gaia.cs.umass.edu</a:t>
            </a:r>
            <a:endParaRPr lang="en-US" altLang="en-US" sz="1800">
              <a:solidFill>
                <a:srgbClr val="CC0000"/>
              </a:solidFill>
              <a:latin typeface="Courier New" pitchFamily="49" charset="0"/>
            </a:endParaRPr>
          </a:p>
        </p:txBody>
      </p:sp>
      <p:sp>
        <p:nvSpPr>
          <p:cNvPr id="96266" name="Text Box 11"/>
          <p:cNvSpPr txBox="1">
            <a:spLocks noChangeArrowheads="1"/>
          </p:cNvSpPr>
          <p:nvPr/>
        </p:nvSpPr>
        <p:spPr bwMode="auto">
          <a:xfrm>
            <a:off x="4848225" y="4340225"/>
            <a:ext cx="34977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dirty="0"/>
              <a:t>after typing this in, hit carriage</a:t>
            </a:r>
          </a:p>
          <a:p>
            <a:pPr>
              <a:spcBef>
                <a:spcPct val="0"/>
              </a:spcBef>
              <a:buClrTx/>
              <a:buSzTx/>
              <a:buFontTx/>
              <a:buNone/>
            </a:pPr>
            <a:r>
              <a:rPr lang="en-US" altLang="en-US" sz="1800" dirty="0"/>
              <a:t>return twice. You have sent</a:t>
            </a:r>
          </a:p>
          <a:p>
            <a:pPr>
              <a:spcBef>
                <a:spcPct val="0"/>
              </a:spcBef>
              <a:buClrTx/>
              <a:buSzTx/>
              <a:buFontTx/>
              <a:buNone/>
            </a:pPr>
            <a:r>
              <a:rPr lang="en-US" altLang="en-US" sz="1800" dirty="0"/>
              <a:t>a minimal (but complete) </a:t>
            </a:r>
          </a:p>
          <a:p>
            <a:pPr>
              <a:spcBef>
                <a:spcPct val="0"/>
              </a:spcBef>
              <a:buClrTx/>
              <a:buSzTx/>
              <a:buFontTx/>
              <a:buNone/>
            </a:pPr>
            <a:r>
              <a:rPr lang="en-US" altLang="en-US" sz="1800" dirty="0"/>
              <a:t>GET request to the HTTP server</a:t>
            </a:r>
            <a:endParaRPr lang="en-US" altLang="en-US" sz="2400" dirty="0"/>
          </a:p>
        </p:txBody>
      </p:sp>
      <p:sp>
        <p:nvSpPr>
          <p:cNvPr id="96267" name="Rectangle 14"/>
          <p:cNvSpPr>
            <a:spLocks noChangeArrowheads="1"/>
          </p:cNvSpPr>
          <p:nvPr/>
        </p:nvSpPr>
        <p:spPr bwMode="auto">
          <a:xfrm>
            <a:off x="407988" y="5565775"/>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a:t>3. look at response message sent by HTTP server!</a:t>
            </a:r>
          </a:p>
        </p:txBody>
      </p:sp>
      <p:sp>
        <p:nvSpPr>
          <p:cNvPr id="96268" name="Text Box 17"/>
          <p:cNvSpPr txBox="1">
            <a:spLocks noChangeArrowheads="1"/>
          </p:cNvSpPr>
          <p:nvPr/>
        </p:nvSpPr>
        <p:spPr bwMode="auto">
          <a:xfrm>
            <a:off x="711200" y="5953125"/>
            <a:ext cx="6800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latin typeface="Gill Sans MT" pitchFamily="34" charset="0"/>
              </a:rPr>
              <a:t>(or use Wireshark to look at captured HTTP request/response)</a:t>
            </a:r>
          </a:p>
        </p:txBody>
      </p:sp>
      <p:sp>
        <p:nvSpPr>
          <p:cNvPr id="96269" name="Left Brace 2"/>
          <p:cNvSpPr>
            <a:spLocks/>
          </p:cNvSpPr>
          <p:nvPr/>
        </p:nvSpPr>
        <p:spPr bwMode="auto">
          <a:xfrm>
            <a:off x="4264025" y="2055813"/>
            <a:ext cx="257175" cy="1179512"/>
          </a:xfrm>
          <a:prstGeom prst="leftBrace">
            <a:avLst>
              <a:gd name="adj1" fmla="val 8323"/>
              <a:gd name="adj2" fmla="val 50000"/>
            </a:avLst>
          </a:prstGeom>
          <a:noFill/>
          <a:ln w="25400">
            <a:solidFill>
              <a:srgbClr val="00009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endParaRPr lang="en-US" altLang="en-US"/>
          </a:p>
        </p:txBody>
      </p:sp>
      <p:sp>
        <p:nvSpPr>
          <p:cNvPr id="96270" name="Left Brace 17"/>
          <p:cNvSpPr>
            <a:spLocks/>
          </p:cNvSpPr>
          <p:nvPr/>
        </p:nvSpPr>
        <p:spPr bwMode="auto">
          <a:xfrm>
            <a:off x="4627563" y="4476750"/>
            <a:ext cx="285750" cy="950913"/>
          </a:xfrm>
          <a:prstGeom prst="leftBrace">
            <a:avLst>
              <a:gd name="adj1" fmla="val 8335"/>
              <a:gd name="adj2" fmla="val 50000"/>
            </a:avLst>
          </a:prstGeom>
          <a:noFill/>
          <a:ln w="25400">
            <a:solidFill>
              <a:srgbClr val="00009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endParaRPr lang="en-US" altLang="en-US"/>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9830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00AFDC1-714F-4004-96EC-03AC29BCBBC7}" type="slidenum">
              <a:rPr lang="en-US" altLang="en-US" sz="1200">
                <a:latin typeface="Tahoma" pitchFamily="34" charset="0"/>
              </a:rPr>
              <a:pPr/>
              <a:t>34</a:t>
            </a:fld>
            <a:endParaRPr lang="en-US" altLang="en-US" sz="1200">
              <a:latin typeface="Tahoma" pitchFamily="34" charset="0"/>
            </a:endParaRPr>
          </a:p>
        </p:txBody>
      </p:sp>
      <p:sp>
        <p:nvSpPr>
          <p:cNvPr id="98307" name="Rectangle 2"/>
          <p:cNvSpPr>
            <a:spLocks noGrp="1" noChangeArrowheads="1"/>
          </p:cNvSpPr>
          <p:nvPr>
            <p:ph type="title"/>
          </p:nvPr>
        </p:nvSpPr>
        <p:spPr/>
        <p:txBody>
          <a:bodyPr/>
          <a:lstStyle/>
          <a:p>
            <a:r>
              <a:rPr lang="en-US" altLang="en-US">
                <a:ea typeface="ＭＳ Ｐゴシック" charset="-128"/>
              </a:rPr>
              <a:t>User-server state: cookies</a:t>
            </a:r>
          </a:p>
        </p:txBody>
      </p:sp>
      <p:sp>
        <p:nvSpPr>
          <p:cNvPr id="98308" name="Rectangle 3"/>
          <p:cNvSpPr>
            <a:spLocks noGrp="1" noChangeArrowheads="1"/>
          </p:cNvSpPr>
          <p:nvPr>
            <p:ph type="body" sz="half" idx="1"/>
          </p:nvPr>
        </p:nvSpPr>
        <p:spPr>
          <a:xfrm>
            <a:off x="533400" y="1611313"/>
            <a:ext cx="3810000" cy="4887912"/>
          </a:xfrm>
        </p:spPr>
        <p:txBody>
          <a:bodyPr/>
          <a:lstStyle/>
          <a:p>
            <a:pPr>
              <a:lnSpc>
                <a:spcPct val="90000"/>
              </a:lnSpc>
              <a:buFont typeface="Wingdings" pitchFamily="2" charset="2"/>
              <a:buNone/>
            </a:pPr>
            <a:r>
              <a:rPr lang="en-US" altLang="en-US" sz="2400" dirty="0">
                <a:ea typeface="ＭＳ Ｐゴシック" charset="-128"/>
              </a:rPr>
              <a:t>many Web sites use cookies</a:t>
            </a:r>
          </a:p>
          <a:p>
            <a:pPr>
              <a:lnSpc>
                <a:spcPct val="90000"/>
              </a:lnSpc>
              <a:buFont typeface="Wingdings" pitchFamily="2" charset="2"/>
              <a:buNone/>
            </a:pPr>
            <a:r>
              <a:rPr lang="en-US" altLang="en-US" sz="2400" i="1" dirty="0">
                <a:solidFill>
                  <a:srgbClr val="CC0000"/>
                </a:solidFill>
                <a:ea typeface="ＭＳ Ｐゴシック" charset="-128"/>
              </a:rPr>
              <a:t>four components:</a:t>
            </a:r>
          </a:p>
          <a:p>
            <a:pPr lvl="1">
              <a:lnSpc>
                <a:spcPct val="90000"/>
              </a:lnSpc>
              <a:buFont typeface="Wingdings" pitchFamily="2" charset="2"/>
              <a:buNone/>
            </a:pPr>
            <a:r>
              <a:rPr lang="en-US" altLang="en-US" sz="2000" dirty="0">
                <a:ea typeface="ＭＳ Ｐゴシック" charset="-128"/>
              </a:rPr>
              <a:t>1) </a:t>
            </a:r>
            <a:r>
              <a:rPr lang="en-US" altLang="en-US" dirty="0">
                <a:ea typeface="ＭＳ Ｐゴシック" charset="-128"/>
              </a:rPr>
              <a:t>cookie header line of HTTP </a:t>
            </a:r>
            <a:r>
              <a:rPr lang="en-US" altLang="en-US" i="1" dirty="0">
                <a:ea typeface="ＭＳ Ｐゴシック" charset="-128"/>
              </a:rPr>
              <a:t>response</a:t>
            </a:r>
            <a:r>
              <a:rPr lang="en-US" altLang="en-US" dirty="0">
                <a:ea typeface="ＭＳ Ｐゴシック" charset="-128"/>
              </a:rPr>
              <a:t> message</a:t>
            </a:r>
          </a:p>
          <a:p>
            <a:pPr lvl="1">
              <a:lnSpc>
                <a:spcPct val="90000"/>
              </a:lnSpc>
              <a:buFont typeface="Wingdings" pitchFamily="2" charset="2"/>
              <a:buNone/>
            </a:pPr>
            <a:r>
              <a:rPr lang="en-US" altLang="en-US" dirty="0">
                <a:ea typeface="ＭＳ Ｐゴシック" charset="-128"/>
              </a:rPr>
              <a:t>2) cookie header line in next HTTP </a:t>
            </a:r>
            <a:r>
              <a:rPr lang="en-US" altLang="en-US" i="1" dirty="0">
                <a:ea typeface="ＭＳ Ｐゴシック" charset="-128"/>
              </a:rPr>
              <a:t>request</a:t>
            </a:r>
            <a:r>
              <a:rPr lang="en-US" altLang="en-US" dirty="0">
                <a:ea typeface="ＭＳ Ｐゴシック" charset="-128"/>
              </a:rPr>
              <a:t> message</a:t>
            </a:r>
          </a:p>
          <a:p>
            <a:pPr lvl="1">
              <a:lnSpc>
                <a:spcPct val="90000"/>
              </a:lnSpc>
              <a:buFont typeface="Wingdings" pitchFamily="2" charset="2"/>
              <a:buNone/>
            </a:pPr>
            <a:r>
              <a:rPr lang="en-US" altLang="en-US" dirty="0">
                <a:ea typeface="ＭＳ Ｐゴシック" charset="-128"/>
              </a:rPr>
              <a:t>3) cookie file kept on user’</a:t>
            </a:r>
            <a:r>
              <a:rPr lang="en-US" altLang="ja-JP" dirty="0">
                <a:ea typeface="ＭＳ Ｐゴシック" charset="-128"/>
              </a:rPr>
              <a:t>s host, managed by user’s browser</a:t>
            </a:r>
          </a:p>
          <a:p>
            <a:pPr lvl="1">
              <a:lnSpc>
                <a:spcPct val="90000"/>
              </a:lnSpc>
              <a:buFont typeface="Wingdings" pitchFamily="2" charset="2"/>
              <a:buNone/>
            </a:pPr>
            <a:r>
              <a:rPr lang="en-US" altLang="en-US" dirty="0">
                <a:ea typeface="ＭＳ Ｐゴシック" charset="-128"/>
              </a:rPr>
              <a:t>4) back-end database at Web site</a:t>
            </a:r>
          </a:p>
        </p:txBody>
      </p:sp>
      <p:sp>
        <p:nvSpPr>
          <p:cNvPr id="114693" name="Rectangle 4"/>
          <p:cNvSpPr>
            <a:spLocks noGrp="1" noChangeArrowheads="1"/>
          </p:cNvSpPr>
          <p:nvPr>
            <p:ph type="body" sz="half" idx="2"/>
          </p:nvPr>
        </p:nvSpPr>
        <p:spPr>
          <a:xfrm>
            <a:off x="4425950" y="1392238"/>
            <a:ext cx="4059238" cy="4648200"/>
          </a:xfrm>
        </p:spPr>
        <p:txBody>
          <a:bodyPr/>
          <a:lstStyle/>
          <a:p>
            <a:pPr>
              <a:buFont typeface="Wingdings" charset="0"/>
              <a:buNone/>
              <a:defRPr/>
            </a:pPr>
            <a:r>
              <a:rPr lang="en-US" sz="2400" dirty="0">
                <a:solidFill>
                  <a:srgbClr val="CC0000"/>
                </a:solidFill>
                <a:latin typeface="Gill Sans MT" charset="0"/>
              </a:rPr>
              <a:t>example:</a:t>
            </a:r>
          </a:p>
          <a:p>
            <a:pPr marL="233363" indent="-233363">
              <a:buFont typeface="Wingdings" charset="2"/>
              <a:buChar char="§"/>
              <a:defRPr/>
            </a:pPr>
            <a:r>
              <a:rPr lang="en-US" sz="2400" dirty="0">
                <a:latin typeface="Gill Sans MT" charset="0"/>
              </a:rPr>
              <a:t>Ming always accesses Internet from PC</a:t>
            </a:r>
          </a:p>
          <a:p>
            <a:pPr marL="233363" indent="-233363">
              <a:buFont typeface="Wingdings" charset="2"/>
              <a:buChar char="§"/>
              <a:defRPr/>
            </a:pPr>
            <a:r>
              <a:rPr lang="en-US" sz="2400" dirty="0">
                <a:latin typeface="Gill Sans MT" charset="0"/>
              </a:rPr>
              <a:t>visits specific e-commerce site for first time</a:t>
            </a:r>
          </a:p>
          <a:p>
            <a:pPr marL="233363" indent="-233363">
              <a:buFont typeface="Wingdings" charset="2"/>
              <a:buChar char="§"/>
              <a:defRPr/>
            </a:pPr>
            <a:r>
              <a:rPr lang="en-US" sz="2400" dirty="0">
                <a:latin typeface="Gill Sans MT" charset="0"/>
              </a:rPr>
              <a:t>when initial HTTP requests arrives at site, site creates: </a:t>
            </a:r>
          </a:p>
          <a:p>
            <a:pPr marL="685800" lvl="1" indent="-228600">
              <a:buFont typeface="Arial"/>
              <a:buChar char="•"/>
              <a:defRPr/>
            </a:pPr>
            <a:r>
              <a:rPr lang="en-US" dirty="0">
                <a:latin typeface="Gill Sans MT" charset="0"/>
              </a:rPr>
              <a:t>unique ID</a:t>
            </a:r>
          </a:p>
          <a:p>
            <a:pPr marL="685800" lvl="1" indent="-228600">
              <a:buFont typeface="Arial"/>
              <a:buChar char="•"/>
              <a:defRPr/>
            </a:pPr>
            <a:r>
              <a:rPr lang="en-US" dirty="0">
                <a:latin typeface="Gill Sans MT" charset="0"/>
              </a:rPr>
              <a:t>entry in backend database for ID</a:t>
            </a:r>
          </a:p>
        </p:txBody>
      </p:sp>
      <p:pic>
        <p:nvPicPr>
          <p:cNvPr id="98310"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4363" y="1046163"/>
            <a:ext cx="61261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0035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DB950E9C-8885-48AF-9CCA-149FD134DC7A}" type="slidenum">
              <a:rPr lang="en-US" altLang="en-US" sz="1200">
                <a:latin typeface="Tahoma" pitchFamily="34" charset="0"/>
              </a:rPr>
              <a:pPr/>
              <a:t>35</a:t>
            </a:fld>
            <a:endParaRPr lang="en-US" altLang="en-US" sz="1200">
              <a:latin typeface="Tahoma" pitchFamily="34" charset="0"/>
            </a:endParaRPr>
          </a:p>
        </p:txBody>
      </p:sp>
      <p:pic>
        <p:nvPicPr>
          <p:cNvPr id="100355" name="Picture 5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788988"/>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6" name="Rectangle 2"/>
          <p:cNvSpPr>
            <a:spLocks noGrp="1" noChangeArrowheads="1"/>
          </p:cNvSpPr>
          <p:nvPr>
            <p:ph type="title"/>
          </p:nvPr>
        </p:nvSpPr>
        <p:spPr>
          <a:xfrm>
            <a:off x="431800" y="153988"/>
            <a:ext cx="7772400" cy="773112"/>
          </a:xfrm>
        </p:spPr>
        <p:txBody>
          <a:bodyPr/>
          <a:lstStyle/>
          <a:p>
            <a:r>
              <a:rPr lang="en-US" altLang="en-US" sz="3600" dirty="0">
                <a:ea typeface="ＭＳ Ｐゴシック" charset="-128"/>
              </a:rPr>
              <a:t>Cookies: keeping “</a:t>
            </a:r>
            <a:r>
              <a:rPr lang="en-US" altLang="ja-JP" sz="3600" dirty="0">
                <a:ea typeface="ＭＳ Ｐゴシック" charset="-128"/>
              </a:rPr>
              <a:t>state” (cont.)</a:t>
            </a:r>
            <a:endParaRPr lang="en-US" altLang="en-US" dirty="0">
              <a:ea typeface="ＭＳ Ｐゴシック" charset="-128"/>
            </a:endParaRPr>
          </a:p>
        </p:txBody>
      </p:sp>
      <p:sp>
        <p:nvSpPr>
          <p:cNvPr id="100357" name="Text Box 5"/>
          <p:cNvSpPr txBox="1">
            <a:spLocks noChangeArrowheads="1"/>
          </p:cNvSpPr>
          <p:nvPr/>
        </p:nvSpPr>
        <p:spPr bwMode="auto">
          <a:xfrm>
            <a:off x="1052513" y="122713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client</a:t>
            </a:r>
          </a:p>
        </p:txBody>
      </p:sp>
      <p:sp>
        <p:nvSpPr>
          <p:cNvPr id="100358" name="Text Box 6"/>
          <p:cNvSpPr txBox="1">
            <a:spLocks noChangeArrowheads="1"/>
          </p:cNvSpPr>
          <p:nvPr/>
        </p:nvSpPr>
        <p:spPr bwMode="auto">
          <a:xfrm>
            <a:off x="5973763" y="1273175"/>
            <a:ext cx="889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server</a:t>
            </a:r>
          </a:p>
        </p:txBody>
      </p:sp>
      <p:grpSp>
        <p:nvGrpSpPr>
          <p:cNvPr id="2" name="Group 90"/>
          <p:cNvGrpSpPr>
            <a:grpSpLocks/>
          </p:cNvGrpSpPr>
          <p:nvPr/>
        </p:nvGrpSpPr>
        <p:grpSpPr bwMode="auto">
          <a:xfrm>
            <a:off x="2200275" y="4227513"/>
            <a:ext cx="3305175" cy="425450"/>
            <a:chOff x="1386" y="2663"/>
            <a:chExt cx="2082" cy="268"/>
          </a:xfrm>
        </p:grpSpPr>
        <p:sp>
          <p:nvSpPr>
            <p:cNvPr id="100439" name="Line 16"/>
            <p:cNvSpPr>
              <a:spLocks noChangeShapeType="1"/>
            </p:cNvSpPr>
            <p:nvPr/>
          </p:nvSpPr>
          <p:spPr bwMode="auto">
            <a:xfrm flipH="1">
              <a:off x="1386" y="2663"/>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40" name="Group 17"/>
            <p:cNvGrpSpPr>
              <a:grpSpLocks/>
            </p:cNvGrpSpPr>
            <p:nvPr/>
          </p:nvGrpSpPr>
          <p:grpSpPr bwMode="auto">
            <a:xfrm>
              <a:off x="1553" y="2694"/>
              <a:ext cx="1743" cy="237"/>
              <a:chOff x="3268" y="2846"/>
              <a:chExt cx="1743" cy="237"/>
            </a:xfrm>
          </p:grpSpPr>
          <p:sp>
            <p:nvSpPr>
              <p:cNvPr id="100441" name="Rectangle 18"/>
              <p:cNvSpPr>
                <a:spLocks noChangeArrowheads="1"/>
              </p:cNvSpPr>
              <p:nvPr/>
            </p:nvSpPr>
            <p:spPr bwMode="auto">
              <a:xfrm>
                <a:off x="3282" y="2856"/>
                <a:ext cx="1692" cy="198"/>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42" name="Text Box 19"/>
              <p:cNvSpPr txBox="1">
                <a:spLocks noChangeArrowheads="1"/>
              </p:cNvSpPr>
              <p:nvPr/>
            </p:nvSpPr>
            <p:spPr bwMode="auto">
              <a:xfrm>
                <a:off x="3268" y="2846"/>
                <a:ext cx="1743" cy="237"/>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usual http response msg</a:t>
                </a:r>
                <a:endParaRPr lang="en-US" altLang="en-US" sz="2400"/>
              </a:p>
            </p:txBody>
          </p:sp>
        </p:grpSp>
      </p:grpSp>
      <p:grpSp>
        <p:nvGrpSpPr>
          <p:cNvPr id="4" name="Group 94"/>
          <p:cNvGrpSpPr>
            <a:grpSpLocks/>
          </p:cNvGrpSpPr>
          <p:nvPr/>
        </p:nvGrpSpPr>
        <p:grpSpPr bwMode="auto">
          <a:xfrm>
            <a:off x="2209800" y="6145213"/>
            <a:ext cx="3305175" cy="407987"/>
            <a:chOff x="1392" y="3605"/>
            <a:chExt cx="2082" cy="257"/>
          </a:xfrm>
        </p:grpSpPr>
        <p:sp>
          <p:nvSpPr>
            <p:cNvPr id="100435" name="Line 24"/>
            <p:cNvSpPr>
              <a:spLocks noChangeShapeType="1"/>
            </p:cNvSpPr>
            <p:nvPr/>
          </p:nvSpPr>
          <p:spPr bwMode="auto">
            <a:xfrm flipH="1">
              <a:off x="1392" y="3605"/>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36" name="Group 25"/>
            <p:cNvGrpSpPr>
              <a:grpSpLocks/>
            </p:cNvGrpSpPr>
            <p:nvPr/>
          </p:nvGrpSpPr>
          <p:grpSpPr bwMode="auto">
            <a:xfrm>
              <a:off x="1552" y="3625"/>
              <a:ext cx="1743" cy="237"/>
              <a:chOff x="3268" y="2846"/>
              <a:chExt cx="1743" cy="237"/>
            </a:xfrm>
          </p:grpSpPr>
          <p:sp>
            <p:nvSpPr>
              <p:cNvPr id="100437" name="Rectangle 26"/>
              <p:cNvSpPr>
                <a:spLocks noChangeArrowheads="1"/>
              </p:cNvSpPr>
              <p:nvPr/>
            </p:nvSpPr>
            <p:spPr bwMode="auto">
              <a:xfrm>
                <a:off x="3282" y="2856"/>
                <a:ext cx="1692" cy="198"/>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38" name="Text Box 27"/>
              <p:cNvSpPr txBox="1">
                <a:spLocks noChangeArrowheads="1"/>
              </p:cNvSpPr>
              <p:nvPr/>
            </p:nvSpPr>
            <p:spPr bwMode="auto">
              <a:xfrm>
                <a:off x="3268" y="2846"/>
                <a:ext cx="1743" cy="237"/>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usual http response msg</a:t>
                </a:r>
                <a:endParaRPr lang="en-US" altLang="en-US" sz="2400"/>
              </a:p>
            </p:txBody>
          </p:sp>
        </p:grpSp>
      </p:grpSp>
      <p:sp>
        <p:nvSpPr>
          <p:cNvPr id="50235" name="Text Box 59"/>
          <p:cNvSpPr txBox="1">
            <a:spLocks noChangeArrowheads="1"/>
          </p:cNvSpPr>
          <p:nvPr/>
        </p:nvSpPr>
        <p:spPr bwMode="auto">
          <a:xfrm>
            <a:off x="981075" y="2454275"/>
            <a:ext cx="1787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cookie file</a:t>
            </a:r>
          </a:p>
        </p:txBody>
      </p:sp>
      <p:sp>
        <p:nvSpPr>
          <p:cNvPr id="50242" name="Text Box 66"/>
          <p:cNvSpPr txBox="1">
            <a:spLocks noChangeArrowheads="1"/>
          </p:cNvSpPr>
          <p:nvPr/>
        </p:nvSpPr>
        <p:spPr bwMode="auto">
          <a:xfrm>
            <a:off x="0" y="4878388"/>
            <a:ext cx="1733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t>one week later:</a:t>
            </a:r>
          </a:p>
        </p:txBody>
      </p:sp>
      <p:grpSp>
        <p:nvGrpSpPr>
          <p:cNvPr id="6" name="Group 89"/>
          <p:cNvGrpSpPr>
            <a:grpSpLocks/>
          </p:cNvGrpSpPr>
          <p:nvPr/>
        </p:nvGrpSpPr>
        <p:grpSpPr bwMode="auto">
          <a:xfrm>
            <a:off x="2209800" y="3589338"/>
            <a:ext cx="5638800" cy="1028700"/>
            <a:chOff x="1392" y="2261"/>
            <a:chExt cx="3552" cy="648"/>
          </a:xfrm>
        </p:grpSpPr>
        <p:sp>
          <p:nvSpPr>
            <p:cNvPr id="100428" name="Line 12"/>
            <p:cNvSpPr>
              <a:spLocks noChangeShapeType="1"/>
            </p:cNvSpPr>
            <p:nvPr/>
          </p:nvSpPr>
          <p:spPr bwMode="auto">
            <a:xfrm>
              <a:off x="1392" y="2357"/>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9" name="Text Box 15"/>
            <p:cNvSpPr txBox="1">
              <a:spLocks noChangeArrowheads="1"/>
            </p:cNvSpPr>
            <p:nvPr/>
          </p:nvSpPr>
          <p:spPr bwMode="auto">
            <a:xfrm>
              <a:off x="1548" y="2261"/>
              <a:ext cx="1689" cy="35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0000"/>
                </a:lnSpc>
                <a:spcBef>
                  <a:spcPct val="0"/>
                </a:spcBef>
                <a:buClrTx/>
                <a:buSzTx/>
                <a:buFontTx/>
                <a:buNone/>
              </a:pPr>
              <a:r>
                <a:rPr lang="en-US" altLang="en-US" sz="1800" dirty="0"/>
                <a:t>usual http request </a:t>
              </a:r>
              <a:r>
                <a:rPr lang="en-US" altLang="en-US" sz="1800" dirty="0" err="1"/>
                <a:t>msg</a:t>
              </a:r>
              <a:endParaRPr lang="en-US" altLang="en-US" sz="1800" dirty="0"/>
            </a:p>
            <a:p>
              <a:pPr algn="ctr">
                <a:lnSpc>
                  <a:spcPct val="80000"/>
                </a:lnSpc>
                <a:spcBef>
                  <a:spcPct val="0"/>
                </a:spcBef>
                <a:buClrTx/>
                <a:buSzTx/>
                <a:buFontTx/>
                <a:buNone/>
              </a:pPr>
              <a:r>
                <a:rPr lang="en-US" altLang="en-US" b="1" dirty="0"/>
                <a:t>cookie: id=1678</a:t>
              </a:r>
            </a:p>
          </p:txBody>
        </p:sp>
        <p:sp>
          <p:nvSpPr>
            <p:cNvPr id="100430" name="Text Box 28"/>
            <p:cNvSpPr txBox="1">
              <a:spLocks noChangeArrowheads="1"/>
            </p:cNvSpPr>
            <p:nvPr/>
          </p:nvSpPr>
          <p:spPr bwMode="auto">
            <a:xfrm>
              <a:off x="3554" y="2332"/>
              <a:ext cx="59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000099"/>
                  </a:solidFill>
                </a:rPr>
                <a:t>cookie-</a:t>
              </a:r>
            </a:p>
            <a:p>
              <a:pPr algn="ctr">
                <a:spcBef>
                  <a:spcPct val="0"/>
                </a:spcBef>
                <a:buClrTx/>
                <a:buSzTx/>
                <a:buFontTx/>
                <a:buNone/>
              </a:pPr>
              <a:r>
                <a:rPr lang="en-US" altLang="en-US" sz="1800">
                  <a:solidFill>
                    <a:srgbClr val="000099"/>
                  </a:solidFill>
                </a:rPr>
                <a:t>specific</a:t>
              </a:r>
            </a:p>
            <a:p>
              <a:pPr algn="ctr">
                <a:spcBef>
                  <a:spcPct val="0"/>
                </a:spcBef>
                <a:buClrTx/>
                <a:buSzTx/>
                <a:buFontTx/>
                <a:buNone/>
              </a:pPr>
              <a:r>
                <a:rPr lang="en-US" altLang="en-US" sz="1800">
                  <a:solidFill>
                    <a:srgbClr val="000099"/>
                  </a:solidFill>
                </a:rPr>
                <a:t>action</a:t>
              </a:r>
            </a:p>
          </p:txBody>
        </p:sp>
        <p:sp>
          <p:nvSpPr>
            <p:cNvPr id="100431" name="Line 42"/>
            <p:cNvSpPr>
              <a:spLocks noChangeShapeType="1"/>
            </p:cNvSpPr>
            <p:nvPr/>
          </p:nvSpPr>
          <p:spPr bwMode="auto">
            <a:xfrm flipV="1">
              <a:off x="4252" y="2367"/>
              <a:ext cx="692" cy="26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32" name="Group 83"/>
            <p:cNvGrpSpPr>
              <a:grpSpLocks/>
            </p:cNvGrpSpPr>
            <p:nvPr/>
          </p:nvGrpSpPr>
          <p:grpSpPr bwMode="auto">
            <a:xfrm>
              <a:off x="4306" y="2363"/>
              <a:ext cx="564" cy="231"/>
              <a:chOff x="4306" y="2273"/>
              <a:chExt cx="564" cy="231"/>
            </a:xfrm>
          </p:grpSpPr>
          <p:sp>
            <p:nvSpPr>
              <p:cNvPr id="100433" name="Rectangle 72"/>
              <p:cNvSpPr>
                <a:spLocks noChangeArrowheads="1"/>
              </p:cNvSpPr>
              <p:nvPr/>
            </p:nvSpPr>
            <p:spPr bwMode="auto">
              <a:xfrm>
                <a:off x="4409" y="2365"/>
                <a:ext cx="384"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34" name="Text Box 43"/>
              <p:cNvSpPr txBox="1">
                <a:spLocks noChangeArrowheads="1"/>
              </p:cNvSpPr>
              <p:nvPr/>
            </p:nvSpPr>
            <p:spPr bwMode="auto">
              <a:xfrm>
                <a:off x="4306" y="2273"/>
                <a:ext cx="56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t>access</a:t>
                </a:r>
              </a:p>
            </p:txBody>
          </p:sp>
        </p:grpSp>
      </p:grpSp>
      <p:grpSp>
        <p:nvGrpSpPr>
          <p:cNvPr id="100364" name="Group 81"/>
          <p:cNvGrpSpPr>
            <a:grpSpLocks/>
          </p:cNvGrpSpPr>
          <p:nvPr/>
        </p:nvGrpSpPr>
        <p:grpSpPr bwMode="auto">
          <a:xfrm>
            <a:off x="936625" y="1922463"/>
            <a:ext cx="1068388" cy="565150"/>
            <a:chOff x="476" y="1047"/>
            <a:chExt cx="906" cy="486"/>
          </a:xfrm>
        </p:grpSpPr>
        <p:sp>
          <p:nvSpPr>
            <p:cNvPr id="100426" name="AutoShape 67"/>
            <p:cNvSpPr>
              <a:spLocks noChangeArrowheads="1"/>
            </p:cNvSpPr>
            <p:nvPr/>
          </p:nvSpPr>
          <p:spPr bwMode="auto">
            <a:xfrm>
              <a:off x="527" y="1047"/>
              <a:ext cx="855" cy="486"/>
            </a:xfrm>
            <a:prstGeom prst="can">
              <a:avLst>
                <a:gd name="adj" fmla="val 25000"/>
              </a:avLst>
            </a:prstGeom>
            <a:solidFill>
              <a:schemeClr val="accent2"/>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27" name="Text Box 60"/>
            <p:cNvSpPr txBox="1">
              <a:spLocks noChangeArrowheads="1"/>
            </p:cNvSpPr>
            <p:nvPr/>
          </p:nvSpPr>
          <p:spPr bwMode="auto">
            <a:xfrm>
              <a:off x="476" y="1134"/>
              <a:ext cx="88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b="1">
                  <a:solidFill>
                    <a:schemeClr val="bg1"/>
                  </a:solidFill>
                </a:rPr>
                <a:t>ebay 8734</a:t>
              </a:r>
            </a:p>
          </p:txBody>
        </p:sp>
      </p:grpSp>
      <p:grpSp>
        <p:nvGrpSpPr>
          <p:cNvPr id="9" name="Group 95"/>
          <p:cNvGrpSpPr>
            <a:grpSpLocks/>
          </p:cNvGrpSpPr>
          <p:nvPr/>
        </p:nvGrpSpPr>
        <p:grpSpPr bwMode="auto">
          <a:xfrm>
            <a:off x="2200275" y="2106613"/>
            <a:ext cx="5921375" cy="1296987"/>
            <a:chOff x="1386" y="1327"/>
            <a:chExt cx="3730" cy="817"/>
          </a:xfrm>
        </p:grpSpPr>
        <p:sp>
          <p:nvSpPr>
            <p:cNvPr id="100419" name="Line 4"/>
            <p:cNvSpPr>
              <a:spLocks noChangeShapeType="1"/>
            </p:cNvSpPr>
            <p:nvPr/>
          </p:nvSpPr>
          <p:spPr bwMode="auto">
            <a:xfrm>
              <a:off x="1386" y="1355"/>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0" name="Text Box 8"/>
            <p:cNvSpPr txBox="1">
              <a:spLocks noChangeArrowheads="1"/>
            </p:cNvSpPr>
            <p:nvPr/>
          </p:nvSpPr>
          <p:spPr bwMode="auto">
            <a:xfrm>
              <a:off x="1554" y="1327"/>
              <a:ext cx="1689" cy="237"/>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usual http request msg</a:t>
              </a:r>
            </a:p>
          </p:txBody>
        </p:sp>
        <p:sp>
          <p:nvSpPr>
            <p:cNvPr id="100421" name="Text Box 31"/>
            <p:cNvSpPr txBox="1">
              <a:spLocks noChangeArrowheads="1"/>
            </p:cNvSpPr>
            <p:nvPr/>
          </p:nvSpPr>
          <p:spPr bwMode="auto">
            <a:xfrm>
              <a:off x="3341" y="1390"/>
              <a:ext cx="1084"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000099"/>
                  </a:solidFill>
                </a:rPr>
                <a:t>Amazon server</a:t>
              </a:r>
            </a:p>
            <a:p>
              <a:pPr algn="ctr">
                <a:spcBef>
                  <a:spcPct val="0"/>
                </a:spcBef>
                <a:buClrTx/>
                <a:buSzTx/>
                <a:buFontTx/>
                <a:buNone/>
              </a:pPr>
              <a:r>
                <a:rPr lang="en-US" altLang="en-US" sz="1800">
                  <a:solidFill>
                    <a:srgbClr val="000099"/>
                  </a:solidFill>
                </a:rPr>
                <a:t>creates ID</a:t>
              </a:r>
            </a:p>
            <a:p>
              <a:pPr algn="ctr">
                <a:spcBef>
                  <a:spcPct val="0"/>
                </a:spcBef>
                <a:buClrTx/>
                <a:buSzTx/>
                <a:buFontTx/>
                <a:buNone/>
              </a:pPr>
              <a:r>
                <a:rPr lang="en-US" altLang="en-US" sz="1800">
                  <a:solidFill>
                    <a:srgbClr val="000099"/>
                  </a:solidFill>
                </a:rPr>
                <a:t>1678 for user</a:t>
              </a:r>
            </a:p>
          </p:txBody>
        </p:sp>
        <p:grpSp>
          <p:nvGrpSpPr>
            <p:cNvPr id="100422" name="Group 82"/>
            <p:cNvGrpSpPr>
              <a:grpSpLocks/>
            </p:cNvGrpSpPr>
            <p:nvPr/>
          </p:nvGrpSpPr>
          <p:grpSpPr bwMode="auto">
            <a:xfrm>
              <a:off x="4377" y="1730"/>
              <a:ext cx="739" cy="414"/>
              <a:chOff x="4377" y="1640"/>
              <a:chExt cx="739" cy="414"/>
            </a:xfrm>
          </p:grpSpPr>
          <p:sp>
            <p:nvSpPr>
              <p:cNvPr id="100423" name="Line 40"/>
              <p:cNvSpPr>
                <a:spLocks noChangeShapeType="1"/>
              </p:cNvSpPr>
              <p:nvPr/>
            </p:nvSpPr>
            <p:spPr bwMode="auto">
              <a:xfrm>
                <a:off x="4377" y="1640"/>
                <a:ext cx="659" cy="41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4" name="Rectangle 73"/>
              <p:cNvSpPr>
                <a:spLocks noChangeArrowheads="1"/>
              </p:cNvSpPr>
              <p:nvPr/>
            </p:nvSpPr>
            <p:spPr bwMode="auto">
              <a:xfrm>
                <a:off x="4470" y="1729"/>
                <a:ext cx="602" cy="24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25" name="Text Box 41"/>
              <p:cNvSpPr txBox="1">
                <a:spLocks noChangeArrowheads="1"/>
              </p:cNvSpPr>
              <p:nvPr/>
            </p:nvSpPr>
            <p:spPr bwMode="auto">
              <a:xfrm>
                <a:off x="4381" y="1702"/>
                <a:ext cx="735"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75000"/>
                  </a:lnSpc>
                  <a:spcBef>
                    <a:spcPct val="0"/>
                  </a:spcBef>
                  <a:buClrTx/>
                  <a:buSzTx/>
                  <a:buFontTx/>
                  <a:buNone/>
                </a:pPr>
                <a:r>
                  <a:rPr lang="en-US" altLang="en-US" sz="1800"/>
                  <a:t>create</a:t>
                </a:r>
              </a:p>
              <a:p>
                <a:pPr>
                  <a:lnSpc>
                    <a:spcPct val="75000"/>
                  </a:lnSpc>
                  <a:spcBef>
                    <a:spcPct val="0"/>
                  </a:spcBef>
                  <a:buClrTx/>
                  <a:buSzTx/>
                  <a:buFontTx/>
                  <a:buNone/>
                </a:pPr>
                <a:r>
                  <a:rPr lang="en-US" altLang="en-US" sz="1800"/>
                  <a:t>    entry</a:t>
                </a:r>
              </a:p>
            </p:txBody>
          </p:sp>
        </p:grpSp>
      </p:grpSp>
      <p:grpSp>
        <p:nvGrpSpPr>
          <p:cNvPr id="11" name="Group 88"/>
          <p:cNvGrpSpPr>
            <a:grpSpLocks/>
          </p:cNvGrpSpPr>
          <p:nvPr/>
        </p:nvGrpSpPr>
        <p:grpSpPr bwMode="auto">
          <a:xfrm>
            <a:off x="919163" y="2676525"/>
            <a:ext cx="4392612" cy="877888"/>
            <a:chOff x="459" y="1637"/>
            <a:chExt cx="3027" cy="709"/>
          </a:xfrm>
        </p:grpSpPr>
        <p:sp>
          <p:nvSpPr>
            <p:cNvPr id="100414" name="Line 9"/>
            <p:cNvSpPr>
              <a:spLocks noChangeShapeType="1"/>
            </p:cNvSpPr>
            <p:nvPr/>
          </p:nvSpPr>
          <p:spPr bwMode="auto">
            <a:xfrm flipH="1">
              <a:off x="1404" y="1637"/>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5" name="Text Box 11"/>
            <p:cNvSpPr txBox="1">
              <a:spLocks noChangeArrowheads="1"/>
            </p:cNvSpPr>
            <p:nvPr/>
          </p:nvSpPr>
          <p:spPr bwMode="auto">
            <a:xfrm>
              <a:off x="1552" y="1650"/>
              <a:ext cx="1757" cy="452"/>
            </a:xfrm>
            <a:prstGeom prst="rect">
              <a:avLst/>
            </a:prstGeom>
            <a:solidFill>
              <a:schemeClr val="bg1"/>
            </a:solidFill>
            <a:ln w="9525">
              <a:solidFill>
                <a:schemeClr val="tx1"/>
              </a:solidFill>
              <a:miter lim="800000"/>
              <a:headEnd/>
              <a:tailEnd/>
            </a:ln>
          </p:spPr>
          <p:txBody>
            <a:bodyPr wrap="squar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0000"/>
                </a:lnSpc>
                <a:spcBef>
                  <a:spcPct val="0"/>
                </a:spcBef>
                <a:buClrTx/>
                <a:buSzTx/>
                <a:buFontTx/>
                <a:buNone/>
              </a:pPr>
              <a:r>
                <a:rPr lang="en-US" altLang="en-US" sz="1800" dirty="0"/>
                <a:t>usual http response </a:t>
              </a:r>
            </a:p>
            <a:p>
              <a:pPr algn="ctr">
                <a:lnSpc>
                  <a:spcPct val="80000"/>
                </a:lnSpc>
                <a:spcBef>
                  <a:spcPct val="0"/>
                </a:spcBef>
                <a:buClrTx/>
                <a:buSzTx/>
                <a:buFontTx/>
                <a:buNone/>
              </a:pPr>
              <a:r>
                <a:rPr lang="en-US" altLang="en-US" b="1" dirty="0"/>
                <a:t>set-cookie: id=1678</a:t>
              </a:r>
              <a:r>
                <a:rPr lang="en-US" altLang="en-US" b="1" dirty="0">
                  <a:latin typeface="Courier New" pitchFamily="49" charset="0"/>
                </a:rPr>
                <a:t> </a:t>
              </a:r>
            </a:p>
          </p:txBody>
        </p:sp>
        <p:grpSp>
          <p:nvGrpSpPr>
            <p:cNvPr id="100416" name="Group 76"/>
            <p:cNvGrpSpPr>
              <a:grpSpLocks/>
            </p:cNvGrpSpPr>
            <p:nvPr/>
          </p:nvGrpSpPr>
          <p:grpSpPr bwMode="auto">
            <a:xfrm>
              <a:off x="459" y="1836"/>
              <a:ext cx="1004" cy="510"/>
              <a:chOff x="684" y="1746"/>
              <a:chExt cx="1004" cy="510"/>
            </a:xfrm>
          </p:grpSpPr>
          <p:sp>
            <p:nvSpPr>
              <p:cNvPr id="100417" name="AutoShape 74"/>
              <p:cNvSpPr>
                <a:spLocks noChangeArrowheads="1"/>
              </p:cNvSpPr>
              <p:nvPr/>
            </p:nvSpPr>
            <p:spPr bwMode="auto">
              <a:xfrm>
                <a:off x="735" y="1746"/>
                <a:ext cx="829" cy="486"/>
              </a:xfrm>
              <a:prstGeom prst="can">
                <a:avLst>
                  <a:gd name="adj" fmla="val 25000"/>
                </a:avLst>
              </a:prstGeom>
              <a:solidFill>
                <a:schemeClr val="accent2"/>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18" name="Text Box 75"/>
              <p:cNvSpPr txBox="1">
                <a:spLocks noChangeArrowheads="1"/>
              </p:cNvSpPr>
              <p:nvPr/>
            </p:nvSpPr>
            <p:spPr bwMode="auto">
              <a:xfrm>
                <a:off x="684" y="1833"/>
                <a:ext cx="1004" cy="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b="1">
                    <a:solidFill>
                      <a:schemeClr val="bg1"/>
                    </a:solidFill>
                  </a:rPr>
                  <a:t>ebay 8734</a:t>
                </a:r>
              </a:p>
              <a:p>
                <a:pPr>
                  <a:spcBef>
                    <a:spcPct val="0"/>
                  </a:spcBef>
                  <a:buClrTx/>
                  <a:buSzTx/>
                  <a:buFontTx/>
                  <a:buNone/>
                </a:pPr>
                <a:r>
                  <a:rPr lang="en-US" altLang="en-US" sz="1400" b="1">
                    <a:solidFill>
                      <a:schemeClr val="bg1"/>
                    </a:solidFill>
                  </a:rPr>
                  <a:t>amazon 1678</a:t>
                </a:r>
              </a:p>
            </p:txBody>
          </p:sp>
        </p:grpSp>
      </p:grpSp>
      <p:grpSp>
        <p:nvGrpSpPr>
          <p:cNvPr id="13" name="Group 93"/>
          <p:cNvGrpSpPr>
            <a:grpSpLocks/>
          </p:cNvGrpSpPr>
          <p:nvPr/>
        </p:nvGrpSpPr>
        <p:grpSpPr bwMode="auto">
          <a:xfrm>
            <a:off x="2181225" y="4603750"/>
            <a:ext cx="5705475" cy="1901825"/>
            <a:chOff x="1374" y="2641"/>
            <a:chExt cx="3594" cy="1198"/>
          </a:xfrm>
        </p:grpSpPr>
        <p:sp>
          <p:nvSpPr>
            <p:cNvPr id="100409" name="Line 20"/>
            <p:cNvSpPr>
              <a:spLocks noChangeShapeType="1"/>
            </p:cNvSpPr>
            <p:nvPr/>
          </p:nvSpPr>
          <p:spPr bwMode="auto">
            <a:xfrm>
              <a:off x="1374" y="3293"/>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0" name="Text Box 23"/>
            <p:cNvSpPr txBox="1">
              <a:spLocks noChangeArrowheads="1"/>
            </p:cNvSpPr>
            <p:nvPr/>
          </p:nvSpPr>
          <p:spPr bwMode="auto">
            <a:xfrm>
              <a:off x="1561" y="3171"/>
              <a:ext cx="1689" cy="35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0000"/>
                </a:lnSpc>
                <a:spcBef>
                  <a:spcPct val="0"/>
                </a:spcBef>
                <a:buClrTx/>
                <a:buSzTx/>
                <a:buFontTx/>
                <a:buNone/>
              </a:pPr>
              <a:r>
                <a:rPr lang="en-US" altLang="en-US" sz="1800" dirty="0"/>
                <a:t>usual http request </a:t>
              </a:r>
              <a:r>
                <a:rPr lang="en-US" altLang="en-US" sz="1800" dirty="0" err="1"/>
                <a:t>msg</a:t>
              </a:r>
              <a:endParaRPr lang="en-US" altLang="en-US" sz="1800" dirty="0"/>
            </a:p>
            <a:p>
              <a:pPr algn="ctr">
                <a:lnSpc>
                  <a:spcPct val="80000"/>
                </a:lnSpc>
                <a:spcBef>
                  <a:spcPct val="0"/>
                </a:spcBef>
                <a:buClrTx/>
                <a:buSzTx/>
                <a:buFontTx/>
                <a:buNone/>
              </a:pPr>
              <a:r>
                <a:rPr lang="en-US" altLang="en-US" b="1" dirty="0"/>
                <a:t>cookie: id=1678</a:t>
              </a:r>
            </a:p>
          </p:txBody>
        </p:sp>
        <p:sp>
          <p:nvSpPr>
            <p:cNvPr id="100411" name="Text Box 29"/>
            <p:cNvSpPr txBox="1">
              <a:spLocks noChangeArrowheads="1"/>
            </p:cNvSpPr>
            <p:nvPr/>
          </p:nvSpPr>
          <p:spPr bwMode="auto">
            <a:xfrm>
              <a:off x="3584" y="3262"/>
              <a:ext cx="59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000099"/>
                  </a:solidFill>
                </a:rPr>
                <a:t>cookie-</a:t>
              </a:r>
            </a:p>
            <a:p>
              <a:pPr algn="ctr">
                <a:spcBef>
                  <a:spcPct val="0"/>
                </a:spcBef>
                <a:buClrTx/>
                <a:buSzTx/>
                <a:buFontTx/>
                <a:buNone/>
              </a:pPr>
              <a:r>
                <a:rPr lang="en-US" altLang="en-US" sz="1800">
                  <a:solidFill>
                    <a:srgbClr val="000099"/>
                  </a:solidFill>
                </a:rPr>
                <a:t>specific</a:t>
              </a:r>
            </a:p>
            <a:p>
              <a:pPr algn="ctr">
                <a:spcBef>
                  <a:spcPct val="0"/>
                </a:spcBef>
                <a:buClrTx/>
                <a:buSzTx/>
                <a:buFontTx/>
                <a:buNone/>
              </a:pPr>
              <a:r>
                <a:rPr lang="en-US" altLang="en-US" sz="1800">
                  <a:solidFill>
                    <a:srgbClr val="000099"/>
                  </a:solidFill>
                </a:rPr>
                <a:t>action</a:t>
              </a:r>
            </a:p>
          </p:txBody>
        </p:sp>
        <p:sp>
          <p:nvSpPr>
            <p:cNvPr id="100412" name="Line 44"/>
            <p:cNvSpPr>
              <a:spLocks noChangeShapeType="1"/>
            </p:cNvSpPr>
            <p:nvPr/>
          </p:nvSpPr>
          <p:spPr bwMode="auto">
            <a:xfrm flipV="1">
              <a:off x="4181" y="2641"/>
              <a:ext cx="787" cy="86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3" name="Text Box 71"/>
            <p:cNvSpPr txBox="1">
              <a:spLocks noChangeArrowheads="1"/>
            </p:cNvSpPr>
            <p:nvPr/>
          </p:nvSpPr>
          <p:spPr bwMode="auto">
            <a:xfrm>
              <a:off x="4287" y="2939"/>
              <a:ext cx="564" cy="2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t>access</a:t>
              </a:r>
            </a:p>
          </p:txBody>
        </p:sp>
      </p:grpSp>
      <p:grpSp>
        <p:nvGrpSpPr>
          <p:cNvPr id="14" name="Group 77"/>
          <p:cNvGrpSpPr>
            <a:grpSpLocks/>
          </p:cNvGrpSpPr>
          <p:nvPr/>
        </p:nvGrpSpPr>
        <p:grpSpPr bwMode="auto">
          <a:xfrm>
            <a:off x="865188" y="5351463"/>
            <a:ext cx="1389062" cy="636587"/>
            <a:chOff x="684" y="1746"/>
            <a:chExt cx="1004" cy="488"/>
          </a:xfrm>
        </p:grpSpPr>
        <p:sp>
          <p:nvSpPr>
            <p:cNvPr id="100407" name="AutoShape 78"/>
            <p:cNvSpPr>
              <a:spLocks noChangeArrowheads="1"/>
            </p:cNvSpPr>
            <p:nvPr/>
          </p:nvSpPr>
          <p:spPr bwMode="auto">
            <a:xfrm>
              <a:off x="735" y="1746"/>
              <a:ext cx="829" cy="486"/>
            </a:xfrm>
            <a:prstGeom prst="can">
              <a:avLst>
                <a:gd name="adj" fmla="val 25000"/>
              </a:avLst>
            </a:prstGeom>
            <a:solidFill>
              <a:schemeClr val="accent2"/>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00408" name="Text Box 79"/>
            <p:cNvSpPr txBox="1">
              <a:spLocks noChangeArrowheads="1"/>
            </p:cNvSpPr>
            <p:nvPr/>
          </p:nvSpPr>
          <p:spPr bwMode="auto">
            <a:xfrm>
              <a:off x="684" y="1833"/>
              <a:ext cx="1004"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400" b="1">
                  <a:solidFill>
                    <a:schemeClr val="bg1"/>
                  </a:solidFill>
                </a:rPr>
                <a:t>ebay 8734</a:t>
              </a:r>
            </a:p>
            <a:p>
              <a:pPr>
                <a:spcBef>
                  <a:spcPct val="0"/>
                </a:spcBef>
                <a:buClrTx/>
                <a:buSzTx/>
                <a:buFontTx/>
                <a:buNone/>
              </a:pPr>
              <a:r>
                <a:rPr lang="en-US" altLang="en-US" sz="1400" b="1">
                  <a:solidFill>
                    <a:schemeClr val="bg1"/>
                  </a:solidFill>
                </a:rPr>
                <a:t>amazon 1678</a:t>
              </a:r>
            </a:p>
          </p:txBody>
        </p:sp>
      </p:grpSp>
      <p:sp>
        <p:nvSpPr>
          <p:cNvPr id="100369" name="Text Box 80"/>
          <p:cNvSpPr txBox="1">
            <a:spLocks noChangeArrowheads="1"/>
          </p:cNvSpPr>
          <p:nvPr/>
        </p:nvSpPr>
        <p:spPr bwMode="auto">
          <a:xfrm>
            <a:off x="7842250" y="2692400"/>
            <a:ext cx="1123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CC0000"/>
                </a:solidFill>
              </a:rPr>
              <a:t>backend</a:t>
            </a:r>
          </a:p>
          <a:p>
            <a:pPr>
              <a:spcBef>
                <a:spcPct val="0"/>
              </a:spcBef>
              <a:buClrTx/>
              <a:buSzTx/>
              <a:buFontTx/>
              <a:buNone/>
            </a:pPr>
            <a:r>
              <a:rPr lang="en-US" altLang="en-US" sz="1800">
                <a:solidFill>
                  <a:srgbClr val="CC0000"/>
                </a:solidFill>
              </a:rPr>
              <a:t>database</a:t>
            </a:r>
          </a:p>
        </p:txBody>
      </p:sp>
      <p:sp>
        <p:nvSpPr>
          <p:cNvPr id="100370" name="AutoShape 327"/>
          <p:cNvSpPr>
            <a:spLocks noChangeArrowheads="1"/>
          </p:cNvSpPr>
          <p:nvPr/>
        </p:nvSpPr>
        <p:spPr bwMode="auto">
          <a:xfrm>
            <a:off x="8112125" y="3313113"/>
            <a:ext cx="592138" cy="908050"/>
          </a:xfrm>
          <a:prstGeom prst="can">
            <a:avLst>
              <a:gd name="adj" fmla="val 31004"/>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00371" name="Group 63"/>
          <p:cNvGrpSpPr>
            <a:grpSpLocks/>
          </p:cNvGrpSpPr>
          <p:nvPr/>
        </p:nvGrpSpPr>
        <p:grpSpPr bwMode="auto">
          <a:xfrm>
            <a:off x="5475288" y="1119188"/>
            <a:ext cx="411162" cy="771525"/>
            <a:chOff x="4140" y="429"/>
            <a:chExt cx="1425" cy="2396"/>
          </a:xfrm>
        </p:grpSpPr>
        <p:sp>
          <p:nvSpPr>
            <p:cNvPr id="100375" name="Freeform 6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6" name="Rectangle 65"/>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77" name="Freeform 6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8" name="Freeform 6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9" name="Rectangle 68"/>
            <p:cNvSpPr>
              <a:spLocks noChangeArrowheads="1"/>
            </p:cNvSpPr>
            <p:nvPr/>
          </p:nvSpPr>
          <p:spPr bwMode="auto">
            <a:xfrm>
              <a:off x="4212" y="695"/>
              <a:ext cx="594"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0380" name="Group 69"/>
            <p:cNvGrpSpPr>
              <a:grpSpLocks/>
            </p:cNvGrpSpPr>
            <p:nvPr/>
          </p:nvGrpSpPr>
          <p:grpSpPr bwMode="auto">
            <a:xfrm>
              <a:off x="4749" y="668"/>
              <a:ext cx="581" cy="145"/>
              <a:chOff x="614" y="2568"/>
              <a:chExt cx="725" cy="139"/>
            </a:xfrm>
          </p:grpSpPr>
          <p:sp>
            <p:nvSpPr>
              <p:cNvPr id="100405" name="AutoShape 70"/>
              <p:cNvSpPr>
                <a:spLocks noChangeArrowheads="1"/>
              </p:cNvSpPr>
              <p:nvPr/>
            </p:nvSpPr>
            <p:spPr bwMode="auto">
              <a:xfrm>
                <a:off x="616" y="2566"/>
                <a:ext cx="721"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406" name="AutoShape 71"/>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0381" name="Rectangle 72"/>
            <p:cNvSpPr>
              <a:spLocks noChangeArrowheads="1"/>
            </p:cNvSpPr>
            <p:nvPr/>
          </p:nvSpPr>
          <p:spPr bwMode="auto">
            <a:xfrm>
              <a:off x="4223" y="1021"/>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0382" name="Group 73"/>
            <p:cNvGrpSpPr>
              <a:grpSpLocks/>
            </p:cNvGrpSpPr>
            <p:nvPr/>
          </p:nvGrpSpPr>
          <p:grpSpPr bwMode="auto">
            <a:xfrm>
              <a:off x="4747" y="994"/>
              <a:ext cx="581" cy="134"/>
              <a:chOff x="614" y="2568"/>
              <a:chExt cx="725" cy="139"/>
            </a:xfrm>
          </p:grpSpPr>
          <p:sp>
            <p:nvSpPr>
              <p:cNvPr id="100403" name="AutoShape 74"/>
              <p:cNvSpPr>
                <a:spLocks noChangeArrowheads="1"/>
              </p:cNvSpPr>
              <p:nvPr/>
            </p:nvSpPr>
            <p:spPr bwMode="auto">
              <a:xfrm>
                <a:off x="612" y="2570"/>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404" name="AutoShape 75"/>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0383" name="Rectangle 76"/>
            <p:cNvSpPr>
              <a:spLocks noChangeArrowheads="1"/>
            </p:cNvSpPr>
            <p:nvPr/>
          </p:nvSpPr>
          <p:spPr bwMode="auto">
            <a:xfrm>
              <a:off x="4217" y="1356"/>
              <a:ext cx="594"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84" name="Rectangle 77"/>
            <p:cNvSpPr>
              <a:spLocks noChangeArrowheads="1"/>
            </p:cNvSpPr>
            <p:nvPr/>
          </p:nvSpPr>
          <p:spPr bwMode="auto">
            <a:xfrm>
              <a:off x="4228" y="1657"/>
              <a:ext cx="594"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0385" name="Group 78"/>
            <p:cNvGrpSpPr>
              <a:grpSpLocks/>
            </p:cNvGrpSpPr>
            <p:nvPr/>
          </p:nvGrpSpPr>
          <p:grpSpPr bwMode="auto">
            <a:xfrm>
              <a:off x="4735" y="1627"/>
              <a:ext cx="582" cy="151"/>
              <a:chOff x="614" y="2568"/>
              <a:chExt cx="725" cy="139"/>
            </a:xfrm>
          </p:grpSpPr>
          <p:sp>
            <p:nvSpPr>
              <p:cNvPr id="100401" name="AutoShape 79"/>
              <p:cNvSpPr>
                <a:spLocks noChangeArrowheads="1"/>
              </p:cNvSpPr>
              <p:nvPr/>
            </p:nvSpPr>
            <p:spPr bwMode="auto">
              <a:xfrm>
                <a:off x="613" y="2568"/>
                <a:ext cx="727"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402" name="AutoShape 80"/>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0386" name="Freeform 8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0387" name="Group 82"/>
            <p:cNvGrpSpPr>
              <a:grpSpLocks/>
            </p:cNvGrpSpPr>
            <p:nvPr/>
          </p:nvGrpSpPr>
          <p:grpSpPr bwMode="auto">
            <a:xfrm>
              <a:off x="4739" y="1327"/>
              <a:ext cx="582" cy="139"/>
              <a:chOff x="614" y="2568"/>
              <a:chExt cx="725" cy="139"/>
            </a:xfrm>
          </p:grpSpPr>
          <p:sp>
            <p:nvSpPr>
              <p:cNvPr id="100399" name="AutoShape 83"/>
              <p:cNvSpPr>
                <a:spLocks noChangeArrowheads="1"/>
              </p:cNvSpPr>
              <p:nvPr/>
            </p:nvSpPr>
            <p:spPr bwMode="auto">
              <a:xfrm>
                <a:off x="615" y="2567"/>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400" name="AutoShape 84"/>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0388" name="Rectangle 85"/>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89" name="Freeform 8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0" name="Freeform 8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1" name="Oval 88"/>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92" name="Freeform 8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3" name="AutoShape 90"/>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94" name="AutoShape 91"/>
            <p:cNvSpPr>
              <a:spLocks noChangeArrowheads="1"/>
            </p:cNvSpPr>
            <p:nvPr/>
          </p:nvSpPr>
          <p:spPr bwMode="auto">
            <a:xfrm>
              <a:off x="4206" y="2712"/>
              <a:ext cx="1067" cy="84"/>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95" name="Oval 92"/>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96" name="Oval 93"/>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0397" name="Oval 94"/>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0398" name="Rectangle 95"/>
            <p:cNvSpPr>
              <a:spLocks noChangeArrowheads="1"/>
            </p:cNvSpPr>
            <p:nvPr/>
          </p:nvSpPr>
          <p:spPr bwMode="auto">
            <a:xfrm>
              <a:off x="5064" y="1834"/>
              <a:ext cx="83"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0372" name="Group 96"/>
          <p:cNvGrpSpPr>
            <a:grpSpLocks/>
          </p:cNvGrpSpPr>
          <p:nvPr/>
        </p:nvGrpSpPr>
        <p:grpSpPr bwMode="auto">
          <a:xfrm>
            <a:off x="1806575" y="1117600"/>
            <a:ext cx="687388" cy="731838"/>
            <a:chOff x="-44" y="1473"/>
            <a:chExt cx="981" cy="1105"/>
          </a:xfrm>
        </p:grpSpPr>
        <p:pic>
          <p:nvPicPr>
            <p:cNvPr id="100373" name="Picture 9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74" name="Freeform 9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0235"/>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9"/>
                                        </p:tgtEl>
                                        <p:attrNameLst>
                                          <p:attrName>style.visibility</p:attrName>
                                        </p:attrNameLst>
                                      </p:cBhvr>
                                      <p:to>
                                        <p:strVal val="visible"/>
                                      </p:to>
                                    </p:set>
                                    <p:animEffect transition="in" filter="wipe(left)">
                                      <p:cBhvr>
                                        <p:cTn id="9" dur="2000"/>
                                        <p:tgtEl>
                                          <p:spTgt spid="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2"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right)">
                                      <p:cBhvr>
                                        <p:cTn id="14" dur="3000"/>
                                        <p:tgtEl>
                                          <p:spTgt spid="1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2000"/>
                                        <p:tgtEl>
                                          <p:spTgt spid="6"/>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right)">
                                      <p:cBhvr>
                                        <p:cTn id="23" dur="1000"/>
                                        <p:tgtEl>
                                          <p:spTgt spid="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0242"/>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left)">
                                      <p:cBhvr>
                                        <p:cTn id="34" dur="2000"/>
                                        <p:tgtEl>
                                          <p:spTgt spid="13"/>
                                        </p:tgtEl>
                                      </p:cBhvr>
                                    </p:animEffect>
                                  </p:childTnLst>
                                </p:cTn>
                              </p:par>
                            </p:childTnLst>
                          </p:cTn>
                        </p:par>
                        <p:par>
                          <p:cTn id="35" fill="hold" nodeType="afterGroup">
                            <p:stCondLst>
                              <p:cond delay="2000"/>
                            </p:stCondLst>
                            <p:childTnLst>
                              <p:par>
                                <p:cTn id="36" presetID="22" presetClass="entr" presetSubtype="2"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right)">
                                      <p:cBhvr>
                                        <p:cTn id="38"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35" grpId="0"/>
      <p:bldP spid="5024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0240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5712AA3-8A46-4DC2-91E1-403CEB3CC08D}" type="slidenum">
              <a:rPr lang="en-US" altLang="en-US" sz="1200">
                <a:latin typeface="Tahoma" pitchFamily="34" charset="0"/>
              </a:rPr>
              <a:pPr/>
              <a:t>36</a:t>
            </a:fld>
            <a:endParaRPr lang="en-US" altLang="en-US" sz="1200">
              <a:latin typeface="Tahoma" pitchFamily="34" charset="0"/>
            </a:endParaRPr>
          </a:p>
        </p:txBody>
      </p:sp>
      <p:pic>
        <p:nvPicPr>
          <p:cNvPr id="102403" name="Picture 1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825" y="898525"/>
            <a:ext cx="50276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4" name="Rectangle 2"/>
          <p:cNvSpPr>
            <a:spLocks noGrp="1" noChangeArrowheads="1"/>
          </p:cNvSpPr>
          <p:nvPr>
            <p:ph type="title"/>
          </p:nvPr>
        </p:nvSpPr>
        <p:spPr>
          <a:xfrm>
            <a:off x="373063" y="207963"/>
            <a:ext cx="7772400" cy="925512"/>
          </a:xfrm>
        </p:spPr>
        <p:txBody>
          <a:bodyPr/>
          <a:lstStyle/>
          <a:p>
            <a:r>
              <a:rPr lang="en-US" altLang="en-US">
                <a:ea typeface="ＭＳ Ｐゴシック" charset="-128"/>
              </a:rPr>
              <a:t>Cookies (continued)</a:t>
            </a:r>
          </a:p>
        </p:txBody>
      </p:sp>
      <p:sp>
        <p:nvSpPr>
          <p:cNvPr id="102405" name="Rectangle 3"/>
          <p:cNvSpPr>
            <a:spLocks noGrp="1" noChangeArrowheads="1"/>
          </p:cNvSpPr>
          <p:nvPr>
            <p:ph type="body" sz="half" idx="1"/>
          </p:nvPr>
        </p:nvSpPr>
        <p:spPr>
          <a:xfrm>
            <a:off x="533400" y="1389063"/>
            <a:ext cx="3810000" cy="2641600"/>
          </a:xfrm>
        </p:spPr>
        <p:txBody>
          <a:bodyPr/>
          <a:lstStyle/>
          <a:p>
            <a:pPr>
              <a:lnSpc>
                <a:spcPct val="75000"/>
              </a:lnSpc>
              <a:buFont typeface="Wingdings" pitchFamily="2" charset="2"/>
              <a:buNone/>
            </a:pPr>
            <a:r>
              <a:rPr lang="en-US" altLang="en-US" i="1">
                <a:solidFill>
                  <a:srgbClr val="CC0000"/>
                </a:solidFill>
                <a:ea typeface="ＭＳ Ｐゴシック" charset="-128"/>
              </a:rPr>
              <a:t>what cookies can be used for:</a:t>
            </a:r>
          </a:p>
          <a:p>
            <a:pPr>
              <a:lnSpc>
                <a:spcPct val="75000"/>
              </a:lnSpc>
            </a:pPr>
            <a:r>
              <a:rPr lang="en-US" altLang="en-US" sz="2400">
                <a:ea typeface="ＭＳ Ｐゴシック" charset="-128"/>
              </a:rPr>
              <a:t>authorization</a:t>
            </a:r>
          </a:p>
          <a:p>
            <a:pPr>
              <a:lnSpc>
                <a:spcPct val="75000"/>
              </a:lnSpc>
            </a:pPr>
            <a:r>
              <a:rPr lang="en-US" altLang="en-US" sz="2400">
                <a:ea typeface="ＭＳ Ｐゴシック" charset="-128"/>
              </a:rPr>
              <a:t>shopping carts</a:t>
            </a:r>
          </a:p>
          <a:p>
            <a:pPr>
              <a:lnSpc>
                <a:spcPct val="75000"/>
              </a:lnSpc>
            </a:pPr>
            <a:r>
              <a:rPr lang="en-US" altLang="en-US" sz="2400">
                <a:ea typeface="ＭＳ Ｐゴシック" charset="-128"/>
              </a:rPr>
              <a:t>recommendations</a:t>
            </a:r>
          </a:p>
          <a:p>
            <a:pPr>
              <a:lnSpc>
                <a:spcPct val="75000"/>
              </a:lnSpc>
            </a:pPr>
            <a:r>
              <a:rPr lang="en-US" altLang="en-US" sz="2400">
                <a:ea typeface="ＭＳ Ｐゴシック" charset="-128"/>
              </a:rPr>
              <a:t>user session state (Web e-mail)</a:t>
            </a:r>
          </a:p>
        </p:txBody>
      </p:sp>
      <p:sp>
        <p:nvSpPr>
          <p:cNvPr id="102406" name="Rectangle 13"/>
          <p:cNvSpPr>
            <a:spLocks noChangeArrowheads="1"/>
          </p:cNvSpPr>
          <p:nvPr/>
        </p:nvSpPr>
        <p:spPr bwMode="auto">
          <a:xfrm>
            <a:off x="4670425" y="1471613"/>
            <a:ext cx="3810000" cy="2065337"/>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a:solidFill>
                  <a:srgbClr val="CC0000"/>
                </a:solidFill>
                <a:latin typeface="Gill Sans MT" pitchFamily="34" charset="0"/>
              </a:rPr>
              <a:t>cookies and privacy:</a:t>
            </a:r>
          </a:p>
          <a:p>
            <a:pPr>
              <a:lnSpc>
                <a:spcPct val="90000"/>
              </a:lnSpc>
              <a:buClr>
                <a:srgbClr val="000099"/>
              </a:buClr>
              <a:buSzPct val="100000"/>
              <a:buFont typeface="Wingdings" pitchFamily="2" charset="2"/>
              <a:buChar char="§"/>
            </a:pPr>
            <a:r>
              <a:rPr lang="en-US" altLang="en-US" sz="2400">
                <a:latin typeface="Gill Sans MT" pitchFamily="34" charset="0"/>
              </a:rPr>
              <a:t>cookies permit sites to learn a lot about you</a:t>
            </a:r>
          </a:p>
          <a:p>
            <a:pPr>
              <a:lnSpc>
                <a:spcPct val="90000"/>
              </a:lnSpc>
              <a:buClr>
                <a:srgbClr val="000099"/>
              </a:buClr>
              <a:buSzPct val="100000"/>
              <a:buFont typeface="Wingdings" pitchFamily="2" charset="2"/>
              <a:buChar char="§"/>
            </a:pPr>
            <a:r>
              <a:rPr lang="en-US" altLang="en-US" sz="2400">
                <a:latin typeface="Gill Sans MT" pitchFamily="34" charset="0"/>
              </a:rPr>
              <a:t>you may supply name and e-mail to sites</a:t>
            </a:r>
          </a:p>
        </p:txBody>
      </p:sp>
      <p:sp>
        <p:nvSpPr>
          <p:cNvPr id="102407" name="Text Box 14"/>
          <p:cNvSpPr txBox="1">
            <a:spLocks noChangeArrowheads="1"/>
          </p:cNvSpPr>
          <p:nvPr/>
        </p:nvSpPr>
        <p:spPr bwMode="auto">
          <a:xfrm>
            <a:off x="7321550" y="1177925"/>
            <a:ext cx="8001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solidFill>
                  <a:srgbClr val="000099"/>
                </a:solidFill>
                <a:latin typeface="Gill Sans MT" pitchFamily="34" charset="0"/>
              </a:rPr>
              <a:t>aside</a:t>
            </a:r>
          </a:p>
        </p:txBody>
      </p:sp>
      <p:sp>
        <p:nvSpPr>
          <p:cNvPr id="102408" name="Rectangle 15"/>
          <p:cNvSpPr>
            <a:spLocks noChangeArrowheads="1"/>
          </p:cNvSpPr>
          <p:nvPr/>
        </p:nvSpPr>
        <p:spPr bwMode="auto">
          <a:xfrm>
            <a:off x="547688" y="3946525"/>
            <a:ext cx="57023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dirty="0">
                <a:solidFill>
                  <a:srgbClr val="CC0000"/>
                </a:solidFill>
                <a:latin typeface="Gill Sans MT" pitchFamily="34" charset="0"/>
              </a:rPr>
              <a:t>how to keep “</a:t>
            </a:r>
            <a:r>
              <a:rPr lang="en-US" altLang="ja-JP" sz="2800" i="1" dirty="0">
                <a:solidFill>
                  <a:srgbClr val="CC0000"/>
                </a:solidFill>
                <a:latin typeface="Gill Sans MT" pitchFamily="34" charset="0"/>
              </a:rPr>
              <a:t>state”:</a:t>
            </a:r>
          </a:p>
          <a:p>
            <a:pPr>
              <a:lnSpc>
                <a:spcPct val="90000"/>
              </a:lnSpc>
              <a:buClr>
                <a:srgbClr val="000099"/>
              </a:buClr>
              <a:buSzPct val="100000"/>
              <a:buFont typeface="Wingdings" pitchFamily="2" charset="2"/>
              <a:buChar char="§"/>
            </a:pPr>
            <a:r>
              <a:rPr lang="en-US" altLang="en-US" sz="2400" dirty="0">
                <a:latin typeface="Gill Sans MT" pitchFamily="34" charset="0"/>
              </a:rPr>
              <a:t>protocol endpoints: maintain state at sender and receiver over multiple transactions</a:t>
            </a:r>
          </a:p>
          <a:p>
            <a:pPr>
              <a:lnSpc>
                <a:spcPct val="90000"/>
              </a:lnSpc>
              <a:buClr>
                <a:srgbClr val="000099"/>
              </a:buClr>
              <a:buSzPct val="100000"/>
              <a:buFont typeface="Wingdings" pitchFamily="2" charset="2"/>
              <a:buChar char="§"/>
            </a:pPr>
            <a:r>
              <a:rPr lang="en-US" altLang="en-US" sz="2400" dirty="0">
                <a:latin typeface="Gill Sans MT" pitchFamily="34" charset="0"/>
              </a:rPr>
              <a:t>cookies: http messages carry state</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0445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1BF0448-734D-4E63-AD6F-BB374839EC3A}" type="slidenum">
              <a:rPr lang="en-US" altLang="en-US" sz="1200">
                <a:latin typeface="Tahoma" pitchFamily="34" charset="0"/>
              </a:rPr>
              <a:pPr/>
              <a:t>37</a:t>
            </a:fld>
            <a:endParaRPr lang="en-US" altLang="en-US" sz="1200">
              <a:latin typeface="Tahoma" pitchFamily="34" charset="0"/>
            </a:endParaRPr>
          </a:p>
        </p:txBody>
      </p:sp>
      <p:grpSp>
        <p:nvGrpSpPr>
          <p:cNvPr id="104451" name="Group 171"/>
          <p:cNvGrpSpPr>
            <a:grpSpLocks/>
          </p:cNvGrpSpPr>
          <p:nvPr/>
        </p:nvGrpSpPr>
        <p:grpSpPr bwMode="auto">
          <a:xfrm>
            <a:off x="4027488" y="2695575"/>
            <a:ext cx="687387" cy="763588"/>
            <a:chOff x="-44" y="1473"/>
            <a:chExt cx="981" cy="1105"/>
          </a:xfrm>
        </p:grpSpPr>
        <p:pic>
          <p:nvPicPr>
            <p:cNvPr id="104582" name="Picture 172"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83" name="Freeform 173"/>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4452" name="Group 102"/>
          <p:cNvGrpSpPr>
            <a:grpSpLocks/>
          </p:cNvGrpSpPr>
          <p:nvPr/>
        </p:nvGrpSpPr>
        <p:grpSpPr bwMode="auto">
          <a:xfrm>
            <a:off x="4092575" y="4568825"/>
            <a:ext cx="687388" cy="763588"/>
            <a:chOff x="-44" y="1473"/>
            <a:chExt cx="981" cy="1105"/>
          </a:xfrm>
        </p:grpSpPr>
        <p:pic>
          <p:nvPicPr>
            <p:cNvPr id="104580" name="Picture 10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81" name="Freeform 10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4453" name="Group 138"/>
          <p:cNvGrpSpPr>
            <a:grpSpLocks/>
          </p:cNvGrpSpPr>
          <p:nvPr/>
        </p:nvGrpSpPr>
        <p:grpSpPr bwMode="auto">
          <a:xfrm>
            <a:off x="6230938" y="3457575"/>
            <a:ext cx="400050" cy="715963"/>
            <a:chOff x="4140" y="429"/>
            <a:chExt cx="1425" cy="2396"/>
          </a:xfrm>
        </p:grpSpPr>
        <p:sp>
          <p:nvSpPr>
            <p:cNvPr id="104548" name="Freeform 139"/>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49" name="Rectangle 140"/>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50" name="Freeform 141"/>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51" name="Freeform 142"/>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52" name="Rectangle 143"/>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53" name="Group 144"/>
            <p:cNvGrpSpPr>
              <a:grpSpLocks/>
            </p:cNvGrpSpPr>
            <p:nvPr/>
          </p:nvGrpSpPr>
          <p:grpSpPr bwMode="auto">
            <a:xfrm>
              <a:off x="4749" y="668"/>
              <a:ext cx="581" cy="145"/>
              <a:chOff x="614" y="2568"/>
              <a:chExt cx="725" cy="139"/>
            </a:xfrm>
          </p:grpSpPr>
          <p:sp>
            <p:nvSpPr>
              <p:cNvPr id="104578" name="AutoShape 145"/>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79" name="AutoShape 146"/>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54" name="Rectangle 147"/>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55" name="Group 148"/>
            <p:cNvGrpSpPr>
              <a:grpSpLocks/>
            </p:cNvGrpSpPr>
            <p:nvPr/>
          </p:nvGrpSpPr>
          <p:grpSpPr bwMode="auto">
            <a:xfrm>
              <a:off x="4747" y="994"/>
              <a:ext cx="581" cy="134"/>
              <a:chOff x="614" y="2568"/>
              <a:chExt cx="725" cy="139"/>
            </a:xfrm>
          </p:grpSpPr>
          <p:sp>
            <p:nvSpPr>
              <p:cNvPr id="104576" name="AutoShape 149"/>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77" name="AutoShape 150"/>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56" name="Rectangle 151"/>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57" name="Rectangle 152"/>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58" name="Group 153"/>
            <p:cNvGrpSpPr>
              <a:grpSpLocks/>
            </p:cNvGrpSpPr>
            <p:nvPr/>
          </p:nvGrpSpPr>
          <p:grpSpPr bwMode="auto">
            <a:xfrm>
              <a:off x="4735" y="1627"/>
              <a:ext cx="582" cy="151"/>
              <a:chOff x="614" y="2568"/>
              <a:chExt cx="725" cy="139"/>
            </a:xfrm>
          </p:grpSpPr>
          <p:sp>
            <p:nvSpPr>
              <p:cNvPr id="104574" name="AutoShape 154"/>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75" name="AutoShape 155"/>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59" name="Freeform 156"/>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560" name="Group 157"/>
            <p:cNvGrpSpPr>
              <a:grpSpLocks/>
            </p:cNvGrpSpPr>
            <p:nvPr/>
          </p:nvGrpSpPr>
          <p:grpSpPr bwMode="auto">
            <a:xfrm>
              <a:off x="4739" y="1327"/>
              <a:ext cx="582" cy="139"/>
              <a:chOff x="614" y="2568"/>
              <a:chExt cx="725" cy="139"/>
            </a:xfrm>
          </p:grpSpPr>
          <p:sp>
            <p:nvSpPr>
              <p:cNvPr id="104572" name="AutoShape 158"/>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73" name="AutoShape 159"/>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61" name="Rectangle 160"/>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62" name="Freeform 161"/>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63" name="Freeform 162"/>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64" name="Oval 163"/>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65" name="Freeform 164"/>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66" name="AutoShape 165"/>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67" name="AutoShape 166"/>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68" name="Oval 167"/>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69" name="Oval 168"/>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4570" name="Oval 169"/>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71" name="Rectangle 170"/>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4454" name="Group 105"/>
          <p:cNvGrpSpPr>
            <a:grpSpLocks/>
          </p:cNvGrpSpPr>
          <p:nvPr/>
        </p:nvGrpSpPr>
        <p:grpSpPr bwMode="auto">
          <a:xfrm>
            <a:off x="8178800" y="2836863"/>
            <a:ext cx="433388" cy="715962"/>
            <a:chOff x="4140" y="429"/>
            <a:chExt cx="1425" cy="2396"/>
          </a:xfrm>
        </p:grpSpPr>
        <p:sp>
          <p:nvSpPr>
            <p:cNvPr id="104516" name="Freeform 106"/>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17" name="Rectangle 107"/>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18" name="Freeform 108"/>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19" name="Freeform 109"/>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20" name="Rectangle 110"/>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21" name="Group 111"/>
            <p:cNvGrpSpPr>
              <a:grpSpLocks/>
            </p:cNvGrpSpPr>
            <p:nvPr/>
          </p:nvGrpSpPr>
          <p:grpSpPr bwMode="auto">
            <a:xfrm>
              <a:off x="4749" y="668"/>
              <a:ext cx="581" cy="145"/>
              <a:chOff x="614" y="2568"/>
              <a:chExt cx="725" cy="139"/>
            </a:xfrm>
          </p:grpSpPr>
          <p:sp>
            <p:nvSpPr>
              <p:cNvPr id="104546" name="AutoShape 112"/>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47" name="AutoShape 113"/>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22" name="Rectangle 114"/>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23" name="Group 115"/>
            <p:cNvGrpSpPr>
              <a:grpSpLocks/>
            </p:cNvGrpSpPr>
            <p:nvPr/>
          </p:nvGrpSpPr>
          <p:grpSpPr bwMode="auto">
            <a:xfrm>
              <a:off x="4747" y="994"/>
              <a:ext cx="581" cy="134"/>
              <a:chOff x="614" y="2568"/>
              <a:chExt cx="725" cy="139"/>
            </a:xfrm>
          </p:grpSpPr>
          <p:sp>
            <p:nvSpPr>
              <p:cNvPr id="104544" name="AutoShape 116"/>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45" name="AutoShape 117"/>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24" name="Rectangle 118"/>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25" name="Rectangle 119"/>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526" name="Group 120"/>
            <p:cNvGrpSpPr>
              <a:grpSpLocks/>
            </p:cNvGrpSpPr>
            <p:nvPr/>
          </p:nvGrpSpPr>
          <p:grpSpPr bwMode="auto">
            <a:xfrm>
              <a:off x="4735" y="1627"/>
              <a:ext cx="582" cy="151"/>
              <a:chOff x="614" y="2568"/>
              <a:chExt cx="725" cy="139"/>
            </a:xfrm>
          </p:grpSpPr>
          <p:sp>
            <p:nvSpPr>
              <p:cNvPr id="104542" name="AutoShape 121"/>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43" name="AutoShape 122"/>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27" name="Freeform 123"/>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528" name="Group 124"/>
            <p:cNvGrpSpPr>
              <a:grpSpLocks/>
            </p:cNvGrpSpPr>
            <p:nvPr/>
          </p:nvGrpSpPr>
          <p:grpSpPr bwMode="auto">
            <a:xfrm>
              <a:off x="4739" y="1327"/>
              <a:ext cx="582" cy="139"/>
              <a:chOff x="614" y="2568"/>
              <a:chExt cx="725" cy="139"/>
            </a:xfrm>
          </p:grpSpPr>
          <p:sp>
            <p:nvSpPr>
              <p:cNvPr id="104540" name="AutoShape 125"/>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41" name="AutoShape 126"/>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529" name="Rectangle 127"/>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0" name="Freeform 128"/>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31" name="Freeform 129"/>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32" name="Oval 130"/>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3" name="Freeform 131"/>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34" name="AutoShape 132"/>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5" name="AutoShape 133"/>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6" name="Oval 134"/>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7" name="Oval 135"/>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4538" name="Oval 136"/>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39" name="Rectangle 137"/>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pic>
        <p:nvPicPr>
          <p:cNvPr id="104455" name="Picture 63"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288" y="893763"/>
            <a:ext cx="59420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6" name="Rectangle 2"/>
          <p:cNvSpPr>
            <a:spLocks noGrp="1" noChangeArrowheads="1"/>
          </p:cNvSpPr>
          <p:nvPr>
            <p:ph type="title"/>
          </p:nvPr>
        </p:nvSpPr>
        <p:spPr>
          <a:xfrm>
            <a:off x="333375" y="234950"/>
            <a:ext cx="7772400" cy="892175"/>
          </a:xfrm>
        </p:spPr>
        <p:txBody>
          <a:bodyPr/>
          <a:lstStyle/>
          <a:p>
            <a:r>
              <a:rPr lang="en-US" altLang="en-US" sz="4000">
                <a:ea typeface="ＭＳ Ｐゴシック" charset="-128"/>
              </a:rPr>
              <a:t>Web caches (proxy server)</a:t>
            </a:r>
            <a:endParaRPr lang="en-US" altLang="en-US">
              <a:ea typeface="ＭＳ Ｐゴシック" charset="-128"/>
            </a:endParaRPr>
          </a:p>
        </p:txBody>
      </p:sp>
      <p:sp>
        <p:nvSpPr>
          <p:cNvPr id="104457" name="Rectangle 3"/>
          <p:cNvSpPr>
            <a:spLocks noGrp="1" noChangeArrowheads="1"/>
          </p:cNvSpPr>
          <p:nvPr>
            <p:ph type="body" sz="half" idx="1"/>
          </p:nvPr>
        </p:nvSpPr>
        <p:spPr>
          <a:xfrm>
            <a:off x="346075" y="1957388"/>
            <a:ext cx="3767138" cy="3762375"/>
          </a:xfrm>
        </p:spPr>
        <p:txBody>
          <a:bodyPr/>
          <a:lstStyle/>
          <a:p>
            <a:pPr marL="233363" indent="-233363"/>
            <a:r>
              <a:rPr lang="en-US" altLang="en-US" sz="2400">
                <a:ea typeface="ＭＳ Ｐゴシック" charset="-128"/>
              </a:rPr>
              <a:t>user sets browser: Web accesses via  cache</a:t>
            </a:r>
          </a:p>
          <a:p>
            <a:pPr marL="233363" indent="-233363"/>
            <a:r>
              <a:rPr lang="en-US" altLang="en-US" sz="2400">
                <a:ea typeface="ＭＳ Ｐゴシック" charset="-128"/>
              </a:rPr>
              <a:t>browser sends all HTTP requests to cache</a:t>
            </a:r>
          </a:p>
          <a:p>
            <a:pPr marL="685800" lvl="1" indent="-228600"/>
            <a:r>
              <a:rPr lang="en-US" altLang="en-US">
                <a:ea typeface="ＭＳ Ｐゴシック" charset="-128"/>
              </a:rPr>
              <a:t>object in cache: cache returns object </a:t>
            </a:r>
          </a:p>
          <a:p>
            <a:pPr marL="685800" lvl="1" indent="-228600"/>
            <a:r>
              <a:rPr lang="en-US" altLang="en-US">
                <a:ea typeface="ＭＳ Ｐゴシック" charset="-128"/>
              </a:rPr>
              <a:t>else cache requests object from origin server, then returns object to client</a:t>
            </a:r>
          </a:p>
        </p:txBody>
      </p:sp>
      <p:sp>
        <p:nvSpPr>
          <p:cNvPr id="104458" name="Rectangle 4"/>
          <p:cNvSpPr>
            <a:spLocks noChangeArrowheads="1"/>
          </p:cNvSpPr>
          <p:nvPr/>
        </p:nvSpPr>
        <p:spPr bwMode="auto">
          <a:xfrm>
            <a:off x="393700" y="1265238"/>
            <a:ext cx="87503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a:solidFill>
                  <a:srgbClr val="CC0000"/>
                </a:solidFill>
                <a:latin typeface="Gill Sans MT" pitchFamily="34" charset="0"/>
              </a:rPr>
              <a:t>goal:</a:t>
            </a:r>
            <a:r>
              <a:rPr lang="en-US" altLang="en-US" sz="2800">
                <a:latin typeface="Gill Sans MT" pitchFamily="34" charset="0"/>
              </a:rPr>
              <a:t> satisfy client request without involving origin server</a:t>
            </a:r>
          </a:p>
        </p:txBody>
      </p:sp>
      <p:sp>
        <p:nvSpPr>
          <p:cNvPr id="104459" name="Text Box 6"/>
          <p:cNvSpPr txBox="1">
            <a:spLocks noChangeArrowheads="1"/>
          </p:cNvSpPr>
          <p:nvPr/>
        </p:nvSpPr>
        <p:spPr bwMode="auto">
          <a:xfrm>
            <a:off x="4171950" y="3368675"/>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client</a:t>
            </a:r>
            <a:endParaRPr lang="en-US" altLang="en-US" sz="2400"/>
          </a:p>
        </p:txBody>
      </p:sp>
      <p:sp>
        <p:nvSpPr>
          <p:cNvPr id="104460" name="Text Box 8"/>
          <p:cNvSpPr txBox="1">
            <a:spLocks noChangeArrowheads="1"/>
          </p:cNvSpPr>
          <p:nvPr/>
        </p:nvSpPr>
        <p:spPr bwMode="auto">
          <a:xfrm>
            <a:off x="5957888" y="2774950"/>
            <a:ext cx="88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t>proxy</a:t>
            </a:r>
          </a:p>
          <a:p>
            <a:pPr algn="ctr">
              <a:spcBef>
                <a:spcPct val="0"/>
              </a:spcBef>
              <a:buClrTx/>
              <a:buSzTx/>
              <a:buFontTx/>
              <a:buNone/>
            </a:pPr>
            <a:r>
              <a:rPr lang="en-US" altLang="en-US"/>
              <a:t>server</a:t>
            </a:r>
            <a:endParaRPr lang="en-US" altLang="en-US" sz="2400"/>
          </a:p>
        </p:txBody>
      </p:sp>
      <p:sp>
        <p:nvSpPr>
          <p:cNvPr id="104461" name="Text Box 21"/>
          <p:cNvSpPr txBox="1">
            <a:spLocks noChangeArrowheads="1"/>
          </p:cNvSpPr>
          <p:nvPr/>
        </p:nvSpPr>
        <p:spPr bwMode="auto">
          <a:xfrm>
            <a:off x="4294188" y="5340350"/>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client</a:t>
            </a:r>
            <a:endParaRPr lang="en-US" altLang="en-US" sz="2400"/>
          </a:p>
        </p:txBody>
      </p:sp>
      <p:grpSp>
        <p:nvGrpSpPr>
          <p:cNvPr id="14" name="Group 53"/>
          <p:cNvGrpSpPr>
            <a:grpSpLocks/>
          </p:cNvGrpSpPr>
          <p:nvPr/>
        </p:nvGrpSpPr>
        <p:grpSpPr bwMode="auto">
          <a:xfrm>
            <a:off x="4597400" y="4095750"/>
            <a:ext cx="1563688" cy="760413"/>
            <a:chOff x="2896" y="2580"/>
            <a:chExt cx="985" cy="479"/>
          </a:xfrm>
        </p:grpSpPr>
        <p:sp>
          <p:nvSpPr>
            <p:cNvPr id="104514" name="Line 19"/>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4515" name="Text Box 23"/>
            <p:cNvSpPr txBox="1">
              <a:spLocks noChangeArrowheads="1"/>
            </p:cNvSpPr>
            <p:nvPr/>
          </p:nvSpPr>
          <p:spPr bwMode="auto">
            <a:xfrm rot="-1692639">
              <a:off x="2896" y="2646"/>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request</a:t>
              </a:r>
              <a:endParaRPr lang="en-US" altLang="en-US" sz="2400">
                <a:solidFill>
                  <a:srgbClr val="CC0000"/>
                </a:solidFill>
              </a:endParaRPr>
            </a:p>
          </p:txBody>
        </p:sp>
      </p:grpSp>
      <p:grpSp>
        <p:nvGrpSpPr>
          <p:cNvPr id="15" name="Group 54"/>
          <p:cNvGrpSpPr>
            <a:grpSpLocks/>
          </p:cNvGrpSpPr>
          <p:nvPr/>
        </p:nvGrpSpPr>
        <p:grpSpPr bwMode="auto">
          <a:xfrm>
            <a:off x="4781550" y="4183063"/>
            <a:ext cx="1604963" cy="785812"/>
            <a:chOff x="3012" y="2635"/>
            <a:chExt cx="1011" cy="495"/>
          </a:xfrm>
        </p:grpSpPr>
        <p:sp>
          <p:nvSpPr>
            <p:cNvPr id="104512" name="Line 20"/>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4513" name="Text Box 25"/>
            <p:cNvSpPr txBox="1">
              <a:spLocks noChangeArrowheads="1"/>
            </p:cNvSpPr>
            <p:nvPr/>
          </p:nvSpPr>
          <p:spPr bwMode="auto">
            <a:xfrm rot="-1737783">
              <a:off x="3012" y="2847"/>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response</a:t>
              </a:r>
              <a:endParaRPr lang="en-US" altLang="en-US" sz="2400">
                <a:solidFill>
                  <a:srgbClr val="CC0000"/>
                </a:solidFill>
              </a:endParaRPr>
            </a:p>
          </p:txBody>
        </p:sp>
      </p:grpSp>
      <p:grpSp>
        <p:nvGrpSpPr>
          <p:cNvPr id="16" name="Group 49"/>
          <p:cNvGrpSpPr>
            <a:grpSpLocks/>
          </p:cNvGrpSpPr>
          <p:nvPr/>
        </p:nvGrpSpPr>
        <p:grpSpPr bwMode="auto">
          <a:xfrm>
            <a:off x="4765675" y="3124200"/>
            <a:ext cx="3251200" cy="730250"/>
            <a:chOff x="3002" y="1979"/>
            <a:chExt cx="2048" cy="460"/>
          </a:xfrm>
        </p:grpSpPr>
        <p:sp>
          <p:nvSpPr>
            <p:cNvPr id="104509" name="Freeform 18"/>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10" name="Text Box 22"/>
            <p:cNvSpPr txBox="1">
              <a:spLocks noChangeArrowheads="1"/>
            </p:cNvSpPr>
            <p:nvPr/>
          </p:nvSpPr>
          <p:spPr bwMode="auto">
            <a:xfrm rot="1422049">
              <a:off x="3083" y="2006"/>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request</a:t>
              </a:r>
              <a:endParaRPr lang="en-US" altLang="en-US" sz="2400">
                <a:solidFill>
                  <a:srgbClr val="CC0000"/>
                </a:solidFill>
              </a:endParaRPr>
            </a:p>
          </p:txBody>
        </p:sp>
        <p:sp>
          <p:nvSpPr>
            <p:cNvPr id="104511" name="Text Box 45"/>
            <p:cNvSpPr txBox="1">
              <a:spLocks noChangeArrowheads="1"/>
            </p:cNvSpPr>
            <p:nvPr/>
          </p:nvSpPr>
          <p:spPr bwMode="auto">
            <a:xfrm rot="-1419968">
              <a:off x="4114" y="2016"/>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request</a:t>
              </a:r>
              <a:endParaRPr lang="en-US" altLang="en-US" sz="2400">
                <a:solidFill>
                  <a:srgbClr val="CC0000"/>
                </a:solidFill>
              </a:endParaRPr>
            </a:p>
          </p:txBody>
        </p:sp>
      </p:grpSp>
      <p:sp>
        <p:nvSpPr>
          <p:cNvPr id="104465" name="Text Box 47"/>
          <p:cNvSpPr txBox="1">
            <a:spLocks noChangeArrowheads="1"/>
          </p:cNvSpPr>
          <p:nvPr/>
        </p:nvSpPr>
        <p:spPr bwMode="auto">
          <a:xfrm>
            <a:off x="7999413" y="5421313"/>
            <a:ext cx="7493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origin </a:t>
            </a:r>
          </a:p>
          <a:p>
            <a:pPr algn="ctr">
              <a:spcBef>
                <a:spcPct val="0"/>
              </a:spcBef>
              <a:buClrTx/>
              <a:buSzTx/>
              <a:buFontTx/>
              <a:buNone/>
            </a:pPr>
            <a:r>
              <a:rPr lang="en-US" altLang="en-US" sz="1600"/>
              <a:t>server</a:t>
            </a:r>
            <a:endParaRPr lang="en-US" altLang="en-US" sz="2400"/>
          </a:p>
        </p:txBody>
      </p:sp>
      <p:sp>
        <p:nvSpPr>
          <p:cNvPr id="104466" name="Text Box 48"/>
          <p:cNvSpPr txBox="1">
            <a:spLocks noChangeArrowheads="1"/>
          </p:cNvSpPr>
          <p:nvPr/>
        </p:nvSpPr>
        <p:spPr bwMode="auto">
          <a:xfrm>
            <a:off x="8016875" y="3484563"/>
            <a:ext cx="7493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origin </a:t>
            </a:r>
          </a:p>
          <a:p>
            <a:pPr algn="ctr">
              <a:spcBef>
                <a:spcPct val="0"/>
              </a:spcBef>
              <a:buClrTx/>
              <a:buSzTx/>
              <a:buFontTx/>
              <a:buNone/>
            </a:pPr>
            <a:r>
              <a:rPr lang="en-US" altLang="en-US" sz="1600"/>
              <a:t>server</a:t>
            </a:r>
            <a:endParaRPr lang="en-US" altLang="en-US" sz="2400"/>
          </a:p>
        </p:txBody>
      </p:sp>
      <p:sp>
        <p:nvSpPr>
          <p:cNvPr id="104467" name="Rectangle 55"/>
          <p:cNvSpPr>
            <a:spLocks noChangeArrowheads="1"/>
          </p:cNvSpPr>
          <p:nvPr/>
        </p:nvSpPr>
        <p:spPr bwMode="auto">
          <a:xfrm>
            <a:off x="6946900" y="4349750"/>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pic>
        <p:nvPicPr>
          <p:cNvPr id="104468" name="Picture 5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297863" y="2632075"/>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oup 60"/>
          <p:cNvGrpSpPr>
            <a:grpSpLocks/>
          </p:cNvGrpSpPr>
          <p:nvPr/>
        </p:nvGrpSpPr>
        <p:grpSpPr bwMode="auto">
          <a:xfrm>
            <a:off x="3992563" y="2671763"/>
            <a:ext cx="4178300" cy="1814512"/>
            <a:chOff x="2515" y="1687"/>
            <a:chExt cx="2632" cy="1143"/>
          </a:xfrm>
        </p:grpSpPr>
        <p:sp>
          <p:nvSpPr>
            <p:cNvPr id="104504" name="Freeform 44"/>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05" name="Text Box 24"/>
            <p:cNvSpPr txBox="1">
              <a:spLocks noChangeArrowheads="1"/>
            </p:cNvSpPr>
            <p:nvPr/>
          </p:nvSpPr>
          <p:spPr bwMode="auto">
            <a:xfrm rot="1411598">
              <a:off x="2906" y="2244"/>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response</a:t>
              </a:r>
              <a:endParaRPr lang="en-US" altLang="en-US" sz="2400">
                <a:solidFill>
                  <a:srgbClr val="CC0000"/>
                </a:solidFill>
              </a:endParaRPr>
            </a:p>
          </p:txBody>
        </p:sp>
        <p:sp>
          <p:nvSpPr>
            <p:cNvPr id="104506" name="Text Box 46"/>
            <p:cNvSpPr txBox="1">
              <a:spLocks noChangeArrowheads="1"/>
            </p:cNvSpPr>
            <p:nvPr/>
          </p:nvSpPr>
          <p:spPr bwMode="auto">
            <a:xfrm rot="-1415789">
              <a:off x="4136" y="2232"/>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HTTP response</a:t>
              </a:r>
              <a:endParaRPr lang="en-US" altLang="en-US" sz="2400">
                <a:solidFill>
                  <a:srgbClr val="CC0000"/>
                </a:solidFill>
              </a:endParaRPr>
            </a:p>
          </p:txBody>
        </p:sp>
        <p:pic>
          <p:nvPicPr>
            <p:cNvPr id="104507" name="Picture 5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508" name="Picture 5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1069" name="Picture 6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40188" y="4613275"/>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471" name="Group 69"/>
          <p:cNvGrpSpPr>
            <a:grpSpLocks/>
          </p:cNvGrpSpPr>
          <p:nvPr/>
        </p:nvGrpSpPr>
        <p:grpSpPr bwMode="auto">
          <a:xfrm>
            <a:off x="8112125" y="4764088"/>
            <a:ext cx="433388" cy="715962"/>
            <a:chOff x="4140" y="429"/>
            <a:chExt cx="1425" cy="2396"/>
          </a:xfrm>
        </p:grpSpPr>
        <p:sp>
          <p:nvSpPr>
            <p:cNvPr id="104472" name="Freeform 7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3" name="Rectangle 71"/>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74" name="Freeform 7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5" name="Freeform 7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6" name="Rectangle 74"/>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477" name="Group 75"/>
            <p:cNvGrpSpPr>
              <a:grpSpLocks/>
            </p:cNvGrpSpPr>
            <p:nvPr/>
          </p:nvGrpSpPr>
          <p:grpSpPr bwMode="auto">
            <a:xfrm>
              <a:off x="4749" y="668"/>
              <a:ext cx="581" cy="145"/>
              <a:chOff x="614" y="2568"/>
              <a:chExt cx="725" cy="139"/>
            </a:xfrm>
          </p:grpSpPr>
          <p:sp>
            <p:nvSpPr>
              <p:cNvPr id="104502" name="AutoShape 76"/>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03" name="AutoShape 77"/>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478" name="Rectangle 78"/>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479" name="Group 79"/>
            <p:cNvGrpSpPr>
              <a:grpSpLocks/>
            </p:cNvGrpSpPr>
            <p:nvPr/>
          </p:nvGrpSpPr>
          <p:grpSpPr bwMode="auto">
            <a:xfrm>
              <a:off x="4747" y="994"/>
              <a:ext cx="581" cy="134"/>
              <a:chOff x="614" y="2568"/>
              <a:chExt cx="725" cy="139"/>
            </a:xfrm>
          </p:grpSpPr>
          <p:sp>
            <p:nvSpPr>
              <p:cNvPr id="104500" name="AutoShape 80"/>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501" name="AutoShape 81"/>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480" name="Rectangle 82"/>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81" name="Rectangle 83"/>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4482" name="Group 84"/>
            <p:cNvGrpSpPr>
              <a:grpSpLocks/>
            </p:cNvGrpSpPr>
            <p:nvPr/>
          </p:nvGrpSpPr>
          <p:grpSpPr bwMode="auto">
            <a:xfrm>
              <a:off x="4735" y="1627"/>
              <a:ext cx="582" cy="151"/>
              <a:chOff x="614" y="2568"/>
              <a:chExt cx="725" cy="139"/>
            </a:xfrm>
          </p:grpSpPr>
          <p:sp>
            <p:nvSpPr>
              <p:cNvPr id="104498" name="AutoShape 85"/>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9" name="AutoShape 86"/>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483" name="Freeform 8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4484" name="Group 88"/>
            <p:cNvGrpSpPr>
              <a:grpSpLocks/>
            </p:cNvGrpSpPr>
            <p:nvPr/>
          </p:nvGrpSpPr>
          <p:grpSpPr bwMode="auto">
            <a:xfrm>
              <a:off x="4739" y="1327"/>
              <a:ext cx="582" cy="139"/>
              <a:chOff x="614" y="2568"/>
              <a:chExt cx="725" cy="139"/>
            </a:xfrm>
          </p:grpSpPr>
          <p:sp>
            <p:nvSpPr>
              <p:cNvPr id="104496" name="AutoShape 89"/>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7" name="AutoShape 90"/>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4485" name="Rectangle 91"/>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86" name="Freeform 9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7" name="Freeform 9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88" name="Oval 94"/>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89" name="Freeform 9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0" name="AutoShape 96"/>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1" name="AutoShape 97"/>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2" name="Oval 98"/>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3" name="Oval 99"/>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4494" name="Oval 100"/>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4495" name="Rectangle 101"/>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0"/>
                                        <p:tgtEl>
                                          <p:spTgt spid="16"/>
                                        </p:tgtEl>
                                      </p:cBhvr>
                                    </p:animEffect>
                                  </p:childTnLst>
                                </p:cTn>
                              </p:par>
                            </p:childTnLst>
                          </p:cTn>
                        </p:par>
                        <p:par>
                          <p:cTn id="8" fill="hold" nodeType="afterGroup">
                            <p:stCondLst>
                              <p:cond delay="2000"/>
                            </p:stCondLst>
                            <p:childTnLst>
                              <p:par>
                                <p:cTn id="9" presetID="22" presetClass="entr" presetSubtype="2"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right)">
                                      <p:cBhvr>
                                        <p:cTn id="11" dur="2000"/>
                                        <p:tgtEl>
                                          <p:spTgt spid="1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2000"/>
                                        <p:tgtEl>
                                          <p:spTgt spid="14"/>
                                        </p:tgtEl>
                                      </p:cBhvr>
                                    </p:animEffect>
                                  </p:childTnLst>
                                </p:cTn>
                              </p:par>
                            </p:childTnLst>
                          </p:cTn>
                        </p:par>
                        <p:par>
                          <p:cTn id="17" fill="hold" nodeType="afterGroup">
                            <p:stCondLst>
                              <p:cond delay="2000"/>
                            </p:stCondLst>
                            <p:childTnLst>
                              <p:par>
                                <p:cTn id="18" presetID="22" presetClass="entr" presetSubtype="2" fill="hold"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right)">
                                      <p:cBhvr>
                                        <p:cTn id="20" dur="2000"/>
                                        <p:tgtEl>
                                          <p:spTgt spid="15"/>
                                        </p:tgtEl>
                                      </p:cBhvr>
                                    </p:animEffect>
                                  </p:childTnLst>
                                </p:cTn>
                              </p:par>
                            </p:childTnLst>
                          </p:cTn>
                        </p:par>
                        <p:par>
                          <p:cTn id="21" fill="hold" nodeType="afterGroup">
                            <p:stCondLst>
                              <p:cond delay="4000"/>
                            </p:stCondLst>
                            <p:childTnLst>
                              <p:par>
                                <p:cTn id="22" presetID="22" presetClass="entr" presetSubtype="2" fill="hold" nodeType="afterEffect">
                                  <p:stCondLst>
                                    <p:cond delay="0"/>
                                  </p:stCondLst>
                                  <p:childTnLst>
                                    <p:set>
                                      <p:cBhvr>
                                        <p:cTn id="23" dur="1" fill="hold">
                                          <p:stCondLst>
                                            <p:cond delay="0"/>
                                          </p:stCondLst>
                                        </p:cTn>
                                        <p:tgtEl>
                                          <p:spTgt spid="171069"/>
                                        </p:tgtEl>
                                        <p:attrNameLst>
                                          <p:attrName>style.visibility</p:attrName>
                                        </p:attrNameLst>
                                      </p:cBhvr>
                                      <p:to>
                                        <p:strVal val="visible"/>
                                      </p:to>
                                    </p:set>
                                    <p:animEffect transition="in" filter="wipe(right)">
                                      <p:cBhvr>
                                        <p:cTn id="24" dur="500"/>
                                        <p:tgtEl>
                                          <p:spTgt spid="171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0649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7E90BC4-C593-4AC0-A51D-31EF9351D998}" type="slidenum">
              <a:rPr lang="en-US" altLang="en-US" sz="1200">
                <a:latin typeface="Tahoma" pitchFamily="34" charset="0"/>
              </a:rPr>
              <a:pPr/>
              <a:t>38</a:t>
            </a:fld>
            <a:endParaRPr lang="en-US" altLang="en-US" sz="1200">
              <a:latin typeface="Tahoma" pitchFamily="34" charset="0"/>
            </a:endParaRPr>
          </a:p>
        </p:txBody>
      </p:sp>
      <p:pic>
        <p:nvPicPr>
          <p:cNvPr id="106499"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9913" y="936625"/>
            <a:ext cx="5942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Rectangle 2"/>
          <p:cNvSpPr>
            <a:spLocks noGrp="1" noChangeArrowheads="1"/>
          </p:cNvSpPr>
          <p:nvPr>
            <p:ph type="title"/>
          </p:nvPr>
        </p:nvSpPr>
        <p:spPr>
          <a:xfrm>
            <a:off x="477838" y="234950"/>
            <a:ext cx="7772400" cy="947738"/>
          </a:xfrm>
        </p:spPr>
        <p:txBody>
          <a:bodyPr/>
          <a:lstStyle/>
          <a:p>
            <a:r>
              <a:rPr lang="en-US" altLang="en-US">
                <a:ea typeface="ＭＳ Ｐゴシック" charset="-128"/>
              </a:rPr>
              <a:t>More about Web caching</a:t>
            </a:r>
          </a:p>
        </p:txBody>
      </p:sp>
      <p:sp>
        <p:nvSpPr>
          <p:cNvPr id="106501" name="Rectangle 3"/>
          <p:cNvSpPr>
            <a:spLocks noGrp="1" noChangeArrowheads="1"/>
          </p:cNvSpPr>
          <p:nvPr>
            <p:ph type="body" sz="half" idx="1"/>
          </p:nvPr>
        </p:nvSpPr>
        <p:spPr>
          <a:xfrm>
            <a:off x="533400" y="1611313"/>
            <a:ext cx="3810000" cy="4648200"/>
          </a:xfrm>
        </p:spPr>
        <p:txBody>
          <a:bodyPr/>
          <a:lstStyle/>
          <a:p>
            <a:r>
              <a:rPr lang="en-US" altLang="en-US">
                <a:ea typeface="ＭＳ Ｐゴシック" charset="-128"/>
              </a:rPr>
              <a:t>cache acts as both client and server</a:t>
            </a:r>
          </a:p>
          <a:p>
            <a:pPr lvl="1"/>
            <a:r>
              <a:rPr lang="en-US" altLang="en-US" sz="2000">
                <a:ea typeface="ＭＳ Ｐゴシック" charset="-128"/>
              </a:rPr>
              <a:t>server for original requesting client</a:t>
            </a:r>
          </a:p>
          <a:p>
            <a:pPr lvl="1"/>
            <a:r>
              <a:rPr lang="en-US" altLang="en-US" sz="2000">
                <a:ea typeface="ＭＳ Ｐゴシック" charset="-128"/>
              </a:rPr>
              <a:t>client to origin server</a:t>
            </a:r>
          </a:p>
          <a:p>
            <a:r>
              <a:rPr lang="en-US" altLang="en-US">
                <a:ea typeface="ＭＳ Ｐゴシック" charset="-128"/>
              </a:rPr>
              <a:t>typically cache is installed by ISP (university, company, residential ISP)</a:t>
            </a:r>
          </a:p>
        </p:txBody>
      </p:sp>
      <p:sp>
        <p:nvSpPr>
          <p:cNvPr id="106502" name="Rectangle 4"/>
          <p:cNvSpPr>
            <a:spLocks noGrp="1" noChangeArrowheads="1"/>
          </p:cNvSpPr>
          <p:nvPr>
            <p:ph type="body" sz="half" idx="2"/>
          </p:nvPr>
        </p:nvSpPr>
        <p:spPr>
          <a:xfrm>
            <a:off x="4495800" y="1611313"/>
            <a:ext cx="4159250" cy="4648200"/>
          </a:xfrm>
        </p:spPr>
        <p:txBody>
          <a:bodyPr/>
          <a:lstStyle/>
          <a:p>
            <a:pPr>
              <a:buFont typeface="Wingdings" pitchFamily="2" charset="2"/>
              <a:buNone/>
            </a:pPr>
            <a:r>
              <a:rPr lang="en-US" altLang="en-US" i="1" dirty="0">
                <a:solidFill>
                  <a:srgbClr val="CC0000"/>
                </a:solidFill>
                <a:ea typeface="ＭＳ Ｐゴシック" charset="-128"/>
              </a:rPr>
              <a:t>why Web caching?</a:t>
            </a:r>
          </a:p>
          <a:p>
            <a:r>
              <a:rPr lang="en-US" altLang="en-US" dirty="0">
                <a:ea typeface="ＭＳ Ｐゴシック" charset="-128"/>
              </a:rPr>
              <a:t>reduce response time for client request</a:t>
            </a:r>
          </a:p>
          <a:p>
            <a:r>
              <a:rPr lang="en-US" altLang="en-US" dirty="0">
                <a:ea typeface="ＭＳ Ｐゴシック" charset="-128"/>
              </a:rPr>
              <a:t>reduce traffic on an institution’</a:t>
            </a:r>
            <a:r>
              <a:rPr lang="en-US" altLang="ja-JP" dirty="0">
                <a:ea typeface="ＭＳ Ｐゴシック" charset="-128"/>
              </a:rPr>
              <a:t>s access link</a:t>
            </a:r>
          </a:p>
          <a:p>
            <a:r>
              <a:rPr lang="en-US" altLang="en-US" dirty="0">
                <a:ea typeface="ＭＳ Ｐゴシック" charset="-128"/>
              </a:rPr>
              <a:t>Internet dense with caches: enables “</a:t>
            </a:r>
            <a:r>
              <a:rPr lang="en-US" altLang="ja-JP" dirty="0">
                <a:ea typeface="ＭＳ Ｐゴシック" charset="-128"/>
              </a:rPr>
              <a:t>poor” content providers to deliver content efficiently (as does P2P file sharing)</a:t>
            </a:r>
            <a:endParaRPr lang="en-US" altLang="en-US" dirty="0">
              <a:ea typeface="ＭＳ Ｐゴシック" charset="-128"/>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0854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835C620-486A-4B3A-AB13-64B9519C8157}" type="slidenum">
              <a:rPr lang="en-US" altLang="en-US" sz="1200">
                <a:latin typeface="Tahoma" pitchFamily="34" charset="0"/>
              </a:rPr>
              <a:pPr/>
              <a:t>39</a:t>
            </a:fld>
            <a:endParaRPr lang="en-US" altLang="en-US" sz="1200">
              <a:latin typeface="Tahoma" pitchFamily="34" charset="0"/>
            </a:endParaRPr>
          </a:p>
        </p:txBody>
      </p:sp>
      <p:pic>
        <p:nvPicPr>
          <p:cNvPr id="108547" name="Picture 13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806450"/>
            <a:ext cx="3656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8" name="Line 2"/>
          <p:cNvSpPr>
            <a:spLocks noChangeShapeType="1"/>
          </p:cNvSpPr>
          <p:nvPr/>
        </p:nvSpPr>
        <p:spPr bwMode="auto">
          <a:xfrm>
            <a:off x="5373688" y="2409825"/>
            <a:ext cx="285750" cy="11430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49" name="Rectangle 3"/>
          <p:cNvSpPr>
            <a:spLocks noGrp="1" noChangeArrowheads="1"/>
          </p:cNvSpPr>
          <p:nvPr>
            <p:ph type="title"/>
          </p:nvPr>
        </p:nvSpPr>
        <p:spPr>
          <a:xfrm>
            <a:off x="403225" y="269875"/>
            <a:ext cx="7772400" cy="663575"/>
          </a:xfrm>
        </p:spPr>
        <p:txBody>
          <a:bodyPr/>
          <a:lstStyle/>
          <a:p>
            <a:r>
              <a:rPr lang="en-US" altLang="en-US" sz="4000">
                <a:ea typeface="ＭＳ Ｐゴシック" charset="-128"/>
              </a:rPr>
              <a:t>Caching example: </a:t>
            </a:r>
            <a:endParaRPr lang="en-US" altLang="en-US">
              <a:ea typeface="ＭＳ Ｐゴシック" charset="-128"/>
            </a:endParaRPr>
          </a:p>
        </p:txBody>
      </p:sp>
      <p:sp>
        <p:nvSpPr>
          <p:cNvPr id="108550" name="Text Box 50"/>
          <p:cNvSpPr txBox="1">
            <a:spLocks noChangeArrowheads="1"/>
          </p:cNvSpPr>
          <p:nvPr/>
        </p:nvSpPr>
        <p:spPr bwMode="auto">
          <a:xfrm>
            <a:off x="7802563" y="1824038"/>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800"/>
              <a:t>origin</a:t>
            </a:r>
          </a:p>
          <a:p>
            <a:pPr algn="r">
              <a:spcBef>
                <a:spcPct val="0"/>
              </a:spcBef>
              <a:buClrTx/>
              <a:buSzTx/>
              <a:buFontTx/>
              <a:buNone/>
            </a:pPr>
            <a:r>
              <a:rPr lang="en-US" altLang="en-US" sz="1800"/>
              <a:t>servers</a:t>
            </a:r>
          </a:p>
        </p:txBody>
      </p:sp>
      <p:sp>
        <p:nvSpPr>
          <p:cNvPr id="108551" name="Line 51"/>
          <p:cNvSpPr>
            <a:spLocks noChangeShapeType="1"/>
          </p:cNvSpPr>
          <p:nvPr/>
        </p:nvSpPr>
        <p:spPr bwMode="auto">
          <a:xfrm>
            <a:off x="6183313" y="2028825"/>
            <a:ext cx="66675" cy="2762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52" name="Line 52"/>
          <p:cNvSpPr>
            <a:spLocks noChangeShapeType="1"/>
          </p:cNvSpPr>
          <p:nvPr/>
        </p:nvSpPr>
        <p:spPr bwMode="auto">
          <a:xfrm flipH="1">
            <a:off x="6811963" y="2066925"/>
            <a:ext cx="9525" cy="2381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53" name="Line 53"/>
          <p:cNvSpPr>
            <a:spLocks noChangeShapeType="1"/>
          </p:cNvSpPr>
          <p:nvPr/>
        </p:nvSpPr>
        <p:spPr bwMode="auto">
          <a:xfrm flipH="1">
            <a:off x="7269163" y="2228850"/>
            <a:ext cx="133350" cy="2095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54" name="Line 54"/>
          <p:cNvSpPr>
            <a:spLocks noChangeShapeType="1"/>
          </p:cNvSpPr>
          <p:nvPr/>
        </p:nvSpPr>
        <p:spPr bwMode="auto">
          <a:xfrm flipH="1" flipV="1">
            <a:off x="7431088" y="2990850"/>
            <a:ext cx="24765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55" name="Freeform 55"/>
          <p:cNvSpPr>
            <a:spLocks/>
          </p:cNvSpPr>
          <p:nvPr/>
        </p:nvSpPr>
        <p:spPr bwMode="auto">
          <a:xfrm>
            <a:off x="5457825" y="2022475"/>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56" name="Text Box 70"/>
          <p:cNvSpPr txBox="1">
            <a:spLocks noChangeArrowheads="1"/>
          </p:cNvSpPr>
          <p:nvPr/>
        </p:nvSpPr>
        <p:spPr bwMode="auto">
          <a:xfrm>
            <a:off x="6164263" y="2354263"/>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public</a:t>
            </a:r>
          </a:p>
          <a:p>
            <a:pPr algn="ctr">
              <a:spcBef>
                <a:spcPct val="0"/>
              </a:spcBef>
              <a:buClrTx/>
              <a:buSzTx/>
              <a:buFontTx/>
              <a:buNone/>
            </a:pPr>
            <a:r>
              <a:rPr lang="en-US" altLang="en-US" sz="1600">
                <a:solidFill>
                  <a:srgbClr val="CC0000"/>
                </a:solidFill>
              </a:rPr>
              <a:t> Internet</a:t>
            </a:r>
            <a:endParaRPr lang="en-US" altLang="en-US" sz="2400">
              <a:solidFill>
                <a:srgbClr val="CC0000"/>
              </a:solidFill>
            </a:endParaRPr>
          </a:p>
        </p:txBody>
      </p:sp>
      <p:sp>
        <p:nvSpPr>
          <p:cNvPr id="108557" name="Freeform 71"/>
          <p:cNvSpPr>
            <a:spLocks/>
          </p:cNvSpPr>
          <p:nvPr/>
        </p:nvSpPr>
        <p:spPr bwMode="auto">
          <a:xfrm>
            <a:off x="5038725" y="43926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58" name="Line 77"/>
          <p:cNvSpPr>
            <a:spLocks noChangeShapeType="1"/>
          </p:cNvSpPr>
          <p:nvPr/>
        </p:nvSpPr>
        <p:spPr bwMode="auto">
          <a:xfrm flipH="1">
            <a:off x="5487988" y="4702175"/>
            <a:ext cx="855662" cy="431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59" name="Line 78"/>
          <p:cNvSpPr>
            <a:spLocks noChangeShapeType="1"/>
          </p:cNvSpPr>
          <p:nvPr/>
        </p:nvSpPr>
        <p:spPr bwMode="auto">
          <a:xfrm flipH="1">
            <a:off x="5997575" y="4749800"/>
            <a:ext cx="563563" cy="3937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60" name="Line 79"/>
          <p:cNvSpPr>
            <a:spLocks noChangeShapeType="1"/>
          </p:cNvSpPr>
          <p:nvPr/>
        </p:nvSpPr>
        <p:spPr bwMode="auto">
          <a:xfrm flipH="1">
            <a:off x="6535738" y="4756150"/>
            <a:ext cx="149225" cy="382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61" name="Line 80"/>
          <p:cNvSpPr>
            <a:spLocks noChangeShapeType="1"/>
          </p:cNvSpPr>
          <p:nvPr/>
        </p:nvSpPr>
        <p:spPr bwMode="auto">
          <a:xfrm>
            <a:off x="6902450" y="4735513"/>
            <a:ext cx="123825" cy="4127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62" name="Line 95"/>
          <p:cNvSpPr>
            <a:spLocks noChangeShapeType="1"/>
          </p:cNvSpPr>
          <p:nvPr/>
        </p:nvSpPr>
        <p:spPr bwMode="auto">
          <a:xfrm>
            <a:off x="6697663" y="3467100"/>
            <a:ext cx="0" cy="10620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8563" name="Text Box 97"/>
          <p:cNvSpPr txBox="1">
            <a:spLocks noChangeArrowheads="1"/>
          </p:cNvSpPr>
          <p:nvPr/>
        </p:nvSpPr>
        <p:spPr bwMode="auto">
          <a:xfrm>
            <a:off x="5065713" y="4279900"/>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institutional</a:t>
            </a:r>
          </a:p>
          <a:p>
            <a:pPr algn="ctr">
              <a:spcBef>
                <a:spcPct val="0"/>
              </a:spcBef>
              <a:buClrTx/>
              <a:buSzTx/>
              <a:buFontTx/>
              <a:buNone/>
            </a:pPr>
            <a:r>
              <a:rPr lang="en-US" altLang="en-US" sz="1600">
                <a:solidFill>
                  <a:srgbClr val="CC0000"/>
                </a:solidFill>
              </a:rPr>
              <a:t>network</a:t>
            </a:r>
            <a:endParaRPr lang="en-US" altLang="en-US" sz="2400">
              <a:solidFill>
                <a:srgbClr val="CC0000"/>
              </a:solidFill>
            </a:endParaRPr>
          </a:p>
        </p:txBody>
      </p:sp>
      <p:sp>
        <p:nvSpPr>
          <p:cNvPr id="108564" name="Text Box 98"/>
          <p:cNvSpPr txBox="1">
            <a:spLocks noChangeArrowheads="1"/>
          </p:cNvSpPr>
          <p:nvPr/>
        </p:nvSpPr>
        <p:spPr bwMode="auto">
          <a:xfrm>
            <a:off x="7073900" y="4660900"/>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1 Gbps LAN</a:t>
            </a:r>
            <a:endParaRPr lang="en-US" altLang="en-US" sz="2400">
              <a:solidFill>
                <a:schemeClr val="accent2"/>
              </a:solidFill>
            </a:endParaRPr>
          </a:p>
        </p:txBody>
      </p:sp>
      <p:sp>
        <p:nvSpPr>
          <p:cNvPr id="108565" name="Text Box 99"/>
          <p:cNvSpPr txBox="1">
            <a:spLocks noChangeArrowheads="1"/>
          </p:cNvSpPr>
          <p:nvPr/>
        </p:nvSpPr>
        <p:spPr bwMode="auto">
          <a:xfrm>
            <a:off x="6699250" y="3656013"/>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1.54 Mbps </a:t>
            </a:r>
          </a:p>
          <a:p>
            <a:pPr>
              <a:spcBef>
                <a:spcPct val="0"/>
              </a:spcBef>
              <a:buClrTx/>
              <a:buSzTx/>
              <a:buFontTx/>
              <a:buNone/>
            </a:pPr>
            <a:r>
              <a:rPr lang="en-US" altLang="en-US" sz="1600"/>
              <a:t>access link</a:t>
            </a:r>
            <a:endParaRPr lang="en-US" altLang="en-US" sz="2400">
              <a:solidFill>
                <a:schemeClr val="accent2"/>
              </a:solidFill>
            </a:endParaRPr>
          </a:p>
        </p:txBody>
      </p:sp>
      <p:grpSp>
        <p:nvGrpSpPr>
          <p:cNvPr id="108566" name="Group 111"/>
          <p:cNvGrpSpPr>
            <a:grpSpLocks/>
          </p:cNvGrpSpPr>
          <p:nvPr/>
        </p:nvGrpSpPr>
        <p:grpSpPr bwMode="auto">
          <a:xfrm>
            <a:off x="6281738" y="3165475"/>
            <a:ext cx="881062" cy="307975"/>
            <a:chOff x="2356" y="1300"/>
            <a:chExt cx="555" cy="194"/>
          </a:xfrm>
        </p:grpSpPr>
        <p:sp>
          <p:nvSpPr>
            <p:cNvPr id="10878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0878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0878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08789" name="Group 115"/>
            <p:cNvGrpSpPr>
              <a:grpSpLocks/>
            </p:cNvGrpSpPr>
            <p:nvPr/>
          </p:nvGrpSpPr>
          <p:grpSpPr bwMode="auto">
            <a:xfrm>
              <a:off x="2468" y="1332"/>
              <a:ext cx="310" cy="60"/>
              <a:chOff x="2468" y="1332"/>
              <a:chExt cx="310" cy="60"/>
            </a:xfrm>
          </p:grpSpPr>
          <p:sp>
            <p:nvSpPr>
              <p:cNvPr id="108792" name="Freeform 11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93" name="Freeform 11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8790" name="Line 118"/>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91" name="Line 119"/>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8567" name="Group 120"/>
          <p:cNvGrpSpPr>
            <a:grpSpLocks/>
          </p:cNvGrpSpPr>
          <p:nvPr/>
        </p:nvGrpSpPr>
        <p:grpSpPr bwMode="auto">
          <a:xfrm>
            <a:off x="6261100" y="4460875"/>
            <a:ext cx="881063" cy="307975"/>
            <a:chOff x="2356" y="1300"/>
            <a:chExt cx="555" cy="194"/>
          </a:xfrm>
        </p:grpSpPr>
        <p:sp>
          <p:nvSpPr>
            <p:cNvPr id="10877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0877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0878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08781" name="Group 124"/>
            <p:cNvGrpSpPr>
              <a:grpSpLocks/>
            </p:cNvGrpSpPr>
            <p:nvPr/>
          </p:nvGrpSpPr>
          <p:grpSpPr bwMode="auto">
            <a:xfrm>
              <a:off x="2468" y="1332"/>
              <a:ext cx="310" cy="60"/>
              <a:chOff x="2468" y="1332"/>
              <a:chExt cx="310" cy="60"/>
            </a:xfrm>
          </p:grpSpPr>
          <p:sp>
            <p:nvSpPr>
              <p:cNvPr id="108784" name="Freeform 12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85" name="Freeform 12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8782" name="Line 127"/>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783" name="Line 128"/>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4952" name="Rectangle 4"/>
          <p:cNvSpPr>
            <a:spLocks noChangeArrowheads="1"/>
          </p:cNvSpPr>
          <p:nvPr/>
        </p:nvSpPr>
        <p:spPr bwMode="auto">
          <a:xfrm>
            <a:off x="398463" y="1335088"/>
            <a:ext cx="4370387" cy="517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65000"/>
              <a:buFont typeface="Wingdings" charset="0"/>
              <a:buNone/>
              <a:defRPr/>
            </a:pPr>
            <a:r>
              <a:rPr lang="en-US" sz="2800" i="1" dirty="0">
                <a:solidFill>
                  <a:srgbClr val="CC0000"/>
                </a:solidFill>
                <a:latin typeface="Gill Sans MT" charset="0"/>
                <a:ea typeface="ＭＳ Ｐゴシック" charset="0"/>
                <a:cs typeface="ＭＳ Ｐゴシック" charset="0"/>
              </a:rPr>
              <a:t>assumptions: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object size: 100K bits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request rate from browsers to origin servers:15/sec</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data rate to browsers: 1.50 Mbps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RTT from institutional router to any origin server: 2 sec</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access link rate: 1.54 Mbps</a:t>
            </a:r>
          </a:p>
          <a:p>
            <a:pPr marL="342900" indent="-342900">
              <a:lnSpc>
                <a:spcPct val="85000"/>
              </a:lnSpc>
              <a:spcBef>
                <a:spcPct val="45000"/>
              </a:spcBef>
              <a:buClr>
                <a:srgbClr val="000099"/>
              </a:buClr>
              <a:buSzPct val="65000"/>
              <a:buFont typeface="Wingdings" charset="0"/>
              <a:buNone/>
              <a:defRPr/>
            </a:pPr>
            <a:r>
              <a:rPr lang="en-US" sz="2400" i="1" dirty="0">
                <a:solidFill>
                  <a:srgbClr val="CC0000"/>
                </a:solidFill>
                <a:latin typeface="Gill Sans MT" charset="0"/>
                <a:ea typeface="ＭＳ Ｐゴシック" charset="0"/>
                <a:cs typeface="ＭＳ Ｐゴシック" charset="0"/>
              </a:rPr>
              <a:t>consequences: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LAN utilization: 15%</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access link utilization = </a:t>
            </a:r>
            <a:r>
              <a:rPr lang="en-US" dirty="0">
                <a:solidFill>
                  <a:srgbClr val="CC0000"/>
                </a:solidFill>
                <a:latin typeface="Gill Sans MT" charset="0"/>
                <a:ea typeface="ＭＳ Ｐゴシック" charset="0"/>
                <a:cs typeface="ＭＳ Ｐゴシック" charset="0"/>
              </a:rPr>
              <a:t>99%</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total delay   = Internet delay + access delay + LAN delay</a:t>
            </a:r>
          </a:p>
          <a:p>
            <a:pPr>
              <a:lnSpc>
                <a:spcPct val="85000"/>
              </a:lnSpc>
              <a:buClr>
                <a:srgbClr val="000099"/>
              </a:buClr>
              <a:buSzPct val="100000"/>
              <a:buFont typeface="ZapfDingbats" charset="0"/>
              <a:buNone/>
              <a:defRPr/>
            </a:pPr>
            <a:r>
              <a:rPr lang="en-US" dirty="0">
                <a:latin typeface="Gill Sans MT" charset="0"/>
                <a:ea typeface="ＭＳ Ｐゴシック" charset="0"/>
                <a:cs typeface="ＭＳ Ｐゴシック" charset="0"/>
              </a:rPr>
              <a:t>     =  2 sec + minutes + usecs</a:t>
            </a:r>
          </a:p>
          <a:p>
            <a:pPr marL="342900" indent="-342900">
              <a:lnSpc>
                <a:spcPct val="85000"/>
              </a:lnSpc>
              <a:buClr>
                <a:srgbClr val="000099"/>
              </a:buClr>
              <a:buSzPct val="65000"/>
              <a:buFont typeface="Wingdings" charset="0"/>
              <a:buChar char="v"/>
              <a:defRPr/>
            </a:pPr>
            <a:endParaRPr lang="en-US" dirty="0">
              <a:latin typeface="Gill Sans MT" charset="0"/>
              <a:ea typeface="ＭＳ Ｐゴシック" charset="0"/>
              <a:cs typeface="ＭＳ Ｐゴシック" charset="0"/>
            </a:endParaRPr>
          </a:p>
          <a:p>
            <a:pPr marL="342900" indent="-342900">
              <a:lnSpc>
                <a:spcPct val="85000"/>
              </a:lnSpc>
              <a:buClr>
                <a:srgbClr val="000099"/>
              </a:buClr>
              <a:buSzPct val="65000"/>
              <a:buFont typeface="Wingdings" charset="0"/>
              <a:buChar char="v"/>
              <a:defRPr/>
            </a:pPr>
            <a:endParaRPr lang="en-US" dirty="0">
              <a:latin typeface="Gill Sans MT" charset="0"/>
              <a:ea typeface="ＭＳ Ｐゴシック" charset="0"/>
              <a:cs typeface="ＭＳ Ｐゴシック" charset="0"/>
            </a:endParaRPr>
          </a:p>
        </p:txBody>
      </p:sp>
      <p:sp>
        <p:nvSpPr>
          <p:cNvPr id="8329" name="Oval 137"/>
          <p:cNvSpPr>
            <a:spLocks noChangeArrowheads="1"/>
          </p:cNvSpPr>
          <p:nvPr/>
        </p:nvSpPr>
        <p:spPr bwMode="auto">
          <a:xfrm>
            <a:off x="3025775" y="4630738"/>
            <a:ext cx="838200" cy="392112"/>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8330" name="Text Box 138"/>
          <p:cNvSpPr txBox="1">
            <a:spLocks noChangeArrowheads="1"/>
          </p:cNvSpPr>
          <p:nvPr/>
        </p:nvSpPr>
        <p:spPr bwMode="auto">
          <a:xfrm>
            <a:off x="3379788" y="4276725"/>
            <a:ext cx="1171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i="1">
                <a:solidFill>
                  <a:srgbClr val="CC0000"/>
                </a:solidFill>
              </a:rPr>
              <a:t>problem!</a:t>
            </a:r>
          </a:p>
        </p:txBody>
      </p:sp>
      <p:grpSp>
        <p:nvGrpSpPr>
          <p:cNvPr id="108571" name="Group 139"/>
          <p:cNvGrpSpPr>
            <a:grpSpLocks/>
          </p:cNvGrpSpPr>
          <p:nvPr/>
        </p:nvGrpSpPr>
        <p:grpSpPr bwMode="auto">
          <a:xfrm>
            <a:off x="5026025" y="1957388"/>
            <a:ext cx="377825" cy="576262"/>
            <a:chOff x="4140" y="429"/>
            <a:chExt cx="1425" cy="2396"/>
          </a:xfrm>
        </p:grpSpPr>
        <p:sp>
          <p:nvSpPr>
            <p:cNvPr id="108746" name="Freeform 14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47" name="Rectangle 141"/>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48" name="Freeform 14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49" name="Freeform 14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50" name="Rectangle 144"/>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51" name="Group 145"/>
            <p:cNvGrpSpPr>
              <a:grpSpLocks/>
            </p:cNvGrpSpPr>
            <p:nvPr/>
          </p:nvGrpSpPr>
          <p:grpSpPr bwMode="auto">
            <a:xfrm>
              <a:off x="4749" y="668"/>
              <a:ext cx="581" cy="145"/>
              <a:chOff x="614" y="2568"/>
              <a:chExt cx="725" cy="139"/>
            </a:xfrm>
          </p:grpSpPr>
          <p:sp>
            <p:nvSpPr>
              <p:cNvPr id="108776" name="AutoShape 146"/>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77" name="AutoShape 147"/>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52" name="Rectangle 148"/>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53" name="Group 149"/>
            <p:cNvGrpSpPr>
              <a:grpSpLocks/>
            </p:cNvGrpSpPr>
            <p:nvPr/>
          </p:nvGrpSpPr>
          <p:grpSpPr bwMode="auto">
            <a:xfrm>
              <a:off x="4747" y="994"/>
              <a:ext cx="581" cy="134"/>
              <a:chOff x="614" y="2568"/>
              <a:chExt cx="725" cy="139"/>
            </a:xfrm>
          </p:grpSpPr>
          <p:sp>
            <p:nvSpPr>
              <p:cNvPr id="108774" name="AutoShape 150"/>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75" name="AutoShape 151"/>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54" name="Rectangle 152"/>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55" name="Rectangle 153"/>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56" name="Group 154"/>
            <p:cNvGrpSpPr>
              <a:grpSpLocks/>
            </p:cNvGrpSpPr>
            <p:nvPr/>
          </p:nvGrpSpPr>
          <p:grpSpPr bwMode="auto">
            <a:xfrm>
              <a:off x="4735" y="1627"/>
              <a:ext cx="582" cy="151"/>
              <a:chOff x="614" y="2568"/>
              <a:chExt cx="725" cy="139"/>
            </a:xfrm>
          </p:grpSpPr>
          <p:sp>
            <p:nvSpPr>
              <p:cNvPr id="108772" name="AutoShape 155"/>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73" name="AutoShape 156"/>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57" name="Freeform 15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758" name="Group 158"/>
            <p:cNvGrpSpPr>
              <a:grpSpLocks/>
            </p:cNvGrpSpPr>
            <p:nvPr/>
          </p:nvGrpSpPr>
          <p:grpSpPr bwMode="auto">
            <a:xfrm>
              <a:off x="4739" y="1327"/>
              <a:ext cx="582" cy="139"/>
              <a:chOff x="614" y="2568"/>
              <a:chExt cx="725" cy="139"/>
            </a:xfrm>
          </p:grpSpPr>
          <p:sp>
            <p:nvSpPr>
              <p:cNvPr id="108770" name="AutoShape 159"/>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71" name="AutoShape 160"/>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59" name="Rectangle 161"/>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0" name="Freeform 16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1" name="Freeform 16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2" name="Oval 164"/>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3" name="Freeform 16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4" name="AutoShape 166"/>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5" name="AutoShape 167"/>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6" name="Oval 168"/>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7" name="Oval 169"/>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768" name="Oval 170"/>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69" name="Rectangle 171"/>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2" name="Group 172"/>
          <p:cNvGrpSpPr>
            <a:grpSpLocks/>
          </p:cNvGrpSpPr>
          <p:nvPr/>
        </p:nvGrpSpPr>
        <p:grpSpPr bwMode="auto">
          <a:xfrm>
            <a:off x="5175250" y="5070475"/>
            <a:ext cx="525463" cy="557213"/>
            <a:chOff x="-44" y="1473"/>
            <a:chExt cx="981" cy="1105"/>
          </a:xfrm>
        </p:grpSpPr>
        <p:pic>
          <p:nvPicPr>
            <p:cNvPr id="108744" name="Picture 17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745" name="Freeform 17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8573" name="Group 175"/>
          <p:cNvGrpSpPr>
            <a:grpSpLocks/>
          </p:cNvGrpSpPr>
          <p:nvPr/>
        </p:nvGrpSpPr>
        <p:grpSpPr bwMode="auto">
          <a:xfrm>
            <a:off x="5940425" y="1479550"/>
            <a:ext cx="377825" cy="576263"/>
            <a:chOff x="4140" y="429"/>
            <a:chExt cx="1425" cy="2396"/>
          </a:xfrm>
        </p:grpSpPr>
        <p:sp>
          <p:nvSpPr>
            <p:cNvPr id="108712" name="Freeform 176"/>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13" name="Rectangle 177"/>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14" name="Freeform 178"/>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15" name="Freeform 179"/>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16" name="Rectangle 180"/>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17" name="Group 181"/>
            <p:cNvGrpSpPr>
              <a:grpSpLocks/>
            </p:cNvGrpSpPr>
            <p:nvPr/>
          </p:nvGrpSpPr>
          <p:grpSpPr bwMode="auto">
            <a:xfrm>
              <a:off x="4749" y="668"/>
              <a:ext cx="581" cy="145"/>
              <a:chOff x="614" y="2568"/>
              <a:chExt cx="725" cy="139"/>
            </a:xfrm>
          </p:grpSpPr>
          <p:sp>
            <p:nvSpPr>
              <p:cNvPr id="108742" name="AutoShape 182"/>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43" name="AutoShape 183"/>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18" name="Rectangle 184"/>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19" name="Group 185"/>
            <p:cNvGrpSpPr>
              <a:grpSpLocks/>
            </p:cNvGrpSpPr>
            <p:nvPr/>
          </p:nvGrpSpPr>
          <p:grpSpPr bwMode="auto">
            <a:xfrm>
              <a:off x="4747" y="994"/>
              <a:ext cx="581" cy="134"/>
              <a:chOff x="614" y="2568"/>
              <a:chExt cx="725" cy="139"/>
            </a:xfrm>
          </p:grpSpPr>
          <p:sp>
            <p:nvSpPr>
              <p:cNvPr id="108740" name="AutoShape 186"/>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41" name="AutoShape 187"/>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20" name="Rectangle 188"/>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21" name="Rectangle 189"/>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722" name="Group 190"/>
            <p:cNvGrpSpPr>
              <a:grpSpLocks/>
            </p:cNvGrpSpPr>
            <p:nvPr/>
          </p:nvGrpSpPr>
          <p:grpSpPr bwMode="auto">
            <a:xfrm>
              <a:off x="4735" y="1627"/>
              <a:ext cx="582" cy="151"/>
              <a:chOff x="614" y="2568"/>
              <a:chExt cx="725" cy="139"/>
            </a:xfrm>
          </p:grpSpPr>
          <p:sp>
            <p:nvSpPr>
              <p:cNvPr id="108738" name="AutoShape 191"/>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9" name="AutoShape 192"/>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23" name="Freeform 193"/>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724" name="Group 194"/>
            <p:cNvGrpSpPr>
              <a:grpSpLocks/>
            </p:cNvGrpSpPr>
            <p:nvPr/>
          </p:nvGrpSpPr>
          <p:grpSpPr bwMode="auto">
            <a:xfrm>
              <a:off x="4739" y="1327"/>
              <a:ext cx="582" cy="139"/>
              <a:chOff x="614" y="2568"/>
              <a:chExt cx="725" cy="139"/>
            </a:xfrm>
          </p:grpSpPr>
          <p:sp>
            <p:nvSpPr>
              <p:cNvPr id="108736" name="AutoShape 195"/>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7" name="AutoShape 196"/>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725" name="Rectangle 197"/>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26" name="Freeform 198"/>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27" name="Freeform 199"/>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28" name="Oval 200"/>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29" name="Freeform 201"/>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30" name="AutoShape 202"/>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1" name="AutoShape 203"/>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2" name="Oval 204"/>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3" name="Oval 205"/>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734" name="Oval 206"/>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35" name="Rectangle 207"/>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4" name="Group 208"/>
          <p:cNvGrpSpPr>
            <a:grpSpLocks/>
          </p:cNvGrpSpPr>
          <p:nvPr/>
        </p:nvGrpSpPr>
        <p:grpSpPr bwMode="auto">
          <a:xfrm>
            <a:off x="6692900" y="1511300"/>
            <a:ext cx="377825" cy="576263"/>
            <a:chOff x="4140" y="429"/>
            <a:chExt cx="1425" cy="2396"/>
          </a:xfrm>
        </p:grpSpPr>
        <p:sp>
          <p:nvSpPr>
            <p:cNvPr id="108680" name="Freeform 209"/>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81" name="Rectangle 210"/>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82" name="Freeform 211"/>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83" name="Freeform 212"/>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84" name="Rectangle 213"/>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85" name="Group 214"/>
            <p:cNvGrpSpPr>
              <a:grpSpLocks/>
            </p:cNvGrpSpPr>
            <p:nvPr/>
          </p:nvGrpSpPr>
          <p:grpSpPr bwMode="auto">
            <a:xfrm>
              <a:off x="4749" y="668"/>
              <a:ext cx="581" cy="145"/>
              <a:chOff x="614" y="2568"/>
              <a:chExt cx="725" cy="139"/>
            </a:xfrm>
          </p:grpSpPr>
          <p:sp>
            <p:nvSpPr>
              <p:cNvPr id="108710" name="AutoShape 215"/>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11" name="AutoShape 216"/>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86" name="Rectangle 217"/>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87" name="Group 218"/>
            <p:cNvGrpSpPr>
              <a:grpSpLocks/>
            </p:cNvGrpSpPr>
            <p:nvPr/>
          </p:nvGrpSpPr>
          <p:grpSpPr bwMode="auto">
            <a:xfrm>
              <a:off x="4747" y="994"/>
              <a:ext cx="581" cy="134"/>
              <a:chOff x="614" y="2568"/>
              <a:chExt cx="725" cy="139"/>
            </a:xfrm>
          </p:grpSpPr>
          <p:sp>
            <p:nvSpPr>
              <p:cNvPr id="108708" name="AutoShape 219"/>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9" name="AutoShape 220"/>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88" name="Rectangle 221"/>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89" name="Rectangle 222"/>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90" name="Group 223"/>
            <p:cNvGrpSpPr>
              <a:grpSpLocks/>
            </p:cNvGrpSpPr>
            <p:nvPr/>
          </p:nvGrpSpPr>
          <p:grpSpPr bwMode="auto">
            <a:xfrm>
              <a:off x="4735" y="1627"/>
              <a:ext cx="582" cy="151"/>
              <a:chOff x="614" y="2568"/>
              <a:chExt cx="725" cy="139"/>
            </a:xfrm>
          </p:grpSpPr>
          <p:sp>
            <p:nvSpPr>
              <p:cNvPr id="108706" name="AutoShape 224"/>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7" name="AutoShape 225"/>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91" name="Freeform 226"/>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692" name="Group 227"/>
            <p:cNvGrpSpPr>
              <a:grpSpLocks/>
            </p:cNvGrpSpPr>
            <p:nvPr/>
          </p:nvGrpSpPr>
          <p:grpSpPr bwMode="auto">
            <a:xfrm>
              <a:off x="4739" y="1327"/>
              <a:ext cx="582" cy="139"/>
              <a:chOff x="614" y="2568"/>
              <a:chExt cx="725" cy="139"/>
            </a:xfrm>
          </p:grpSpPr>
          <p:sp>
            <p:nvSpPr>
              <p:cNvPr id="108704" name="AutoShape 228"/>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5" name="AutoShape 229"/>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93" name="Rectangle 230"/>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94" name="Freeform 231"/>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95" name="Freeform 232"/>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96" name="Oval 233"/>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97" name="Freeform 234"/>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98" name="AutoShape 235"/>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99" name="AutoShape 236"/>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0" name="Oval 237"/>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1" name="Oval 238"/>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702" name="Oval 239"/>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703" name="Rectangle 240"/>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5" name="Group 241"/>
          <p:cNvGrpSpPr>
            <a:grpSpLocks/>
          </p:cNvGrpSpPr>
          <p:nvPr/>
        </p:nvGrpSpPr>
        <p:grpSpPr bwMode="auto">
          <a:xfrm>
            <a:off x="7302500" y="1663700"/>
            <a:ext cx="377825" cy="576263"/>
            <a:chOff x="4140" y="429"/>
            <a:chExt cx="1425" cy="2396"/>
          </a:xfrm>
        </p:grpSpPr>
        <p:sp>
          <p:nvSpPr>
            <p:cNvPr id="108648" name="Freeform 24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49" name="Rectangle 243"/>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50" name="Freeform 24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51" name="Freeform 24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52" name="Rectangle 246"/>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53" name="Group 247"/>
            <p:cNvGrpSpPr>
              <a:grpSpLocks/>
            </p:cNvGrpSpPr>
            <p:nvPr/>
          </p:nvGrpSpPr>
          <p:grpSpPr bwMode="auto">
            <a:xfrm>
              <a:off x="4749" y="668"/>
              <a:ext cx="581" cy="145"/>
              <a:chOff x="614" y="2568"/>
              <a:chExt cx="725" cy="139"/>
            </a:xfrm>
          </p:grpSpPr>
          <p:sp>
            <p:nvSpPr>
              <p:cNvPr id="108678" name="AutoShape 248"/>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79" name="AutoShape 249"/>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54" name="Rectangle 250"/>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55" name="Group 251"/>
            <p:cNvGrpSpPr>
              <a:grpSpLocks/>
            </p:cNvGrpSpPr>
            <p:nvPr/>
          </p:nvGrpSpPr>
          <p:grpSpPr bwMode="auto">
            <a:xfrm>
              <a:off x="4747" y="994"/>
              <a:ext cx="581" cy="134"/>
              <a:chOff x="614" y="2568"/>
              <a:chExt cx="725" cy="139"/>
            </a:xfrm>
          </p:grpSpPr>
          <p:sp>
            <p:nvSpPr>
              <p:cNvPr id="108676" name="AutoShape 252"/>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77" name="AutoShape 253"/>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56" name="Rectangle 254"/>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57" name="Rectangle 255"/>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58" name="Group 256"/>
            <p:cNvGrpSpPr>
              <a:grpSpLocks/>
            </p:cNvGrpSpPr>
            <p:nvPr/>
          </p:nvGrpSpPr>
          <p:grpSpPr bwMode="auto">
            <a:xfrm>
              <a:off x="4735" y="1627"/>
              <a:ext cx="582" cy="151"/>
              <a:chOff x="614" y="2568"/>
              <a:chExt cx="725" cy="139"/>
            </a:xfrm>
          </p:grpSpPr>
          <p:sp>
            <p:nvSpPr>
              <p:cNvPr id="108674" name="AutoShape 257"/>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75" name="AutoShape 258"/>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59" name="Freeform 25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660" name="Group 260"/>
            <p:cNvGrpSpPr>
              <a:grpSpLocks/>
            </p:cNvGrpSpPr>
            <p:nvPr/>
          </p:nvGrpSpPr>
          <p:grpSpPr bwMode="auto">
            <a:xfrm>
              <a:off x="4739" y="1327"/>
              <a:ext cx="582" cy="139"/>
              <a:chOff x="614" y="2568"/>
              <a:chExt cx="725" cy="139"/>
            </a:xfrm>
          </p:grpSpPr>
          <p:sp>
            <p:nvSpPr>
              <p:cNvPr id="108672" name="AutoShape 261"/>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73" name="AutoShape 262"/>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61" name="Rectangle 263"/>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62" name="Freeform 26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63" name="Freeform 26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64" name="Oval 266"/>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65" name="Freeform 26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66" name="AutoShape 268"/>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67" name="AutoShape 269"/>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68" name="Oval 270"/>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69" name="Oval 271"/>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670" name="Oval 272"/>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71" name="Rectangle 273"/>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6" name="Group 274"/>
          <p:cNvGrpSpPr>
            <a:grpSpLocks/>
          </p:cNvGrpSpPr>
          <p:nvPr/>
        </p:nvGrpSpPr>
        <p:grpSpPr bwMode="auto">
          <a:xfrm>
            <a:off x="7631113" y="2609850"/>
            <a:ext cx="377825" cy="576263"/>
            <a:chOff x="4140" y="429"/>
            <a:chExt cx="1425" cy="2396"/>
          </a:xfrm>
        </p:grpSpPr>
        <p:sp>
          <p:nvSpPr>
            <p:cNvPr id="108616" name="Freeform 27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17" name="Rectangle 276"/>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18" name="Freeform 27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19" name="Freeform 27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0" name="Rectangle 279"/>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21" name="Group 280"/>
            <p:cNvGrpSpPr>
              <a:grpSpLocks/>
            </p:cNvGrpSpPr>
            <p:nvPr/>
          </p:nvGrpSpPr>
          <p:grpSpPr bwMode="auto">
            <a:xfrm>
              <a:off x="4749" y="668"/>
              <a:ext cx="581" cy="145"/>
              <a:chOff x="614" y="2568"/>
              <a:chExt cx="725" cy="139"/>
            </a:xfrm>
          </p:grpSpPr>
          <p:sp>
            <p:nvSpPr>
              <p:cNvPr id="108646" name="AutoShape 281"/>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47" name="AutoShape 282"/>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22" name="Rectangle 283"/>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23" name="Group 284"/>
            <p:cNvGrpSpPr>
              <a:grpSpLocks/>
            </p:cNvGrpSpPr>
            <p:nvPr/>
          </p:nvGrpSpPr>
          <p:grpSpPr bwMode="auto">
            <a:xfrm>
              <a:off x="4747" y="994"/>
              <a:ext cx="581" cy="134"/>
              <a:chOff x="614" y="2568"/>
              <a:chExt cx="725" cy="139"/>
            </a:xfrm>
          </p:grpSpPr>
          <p:sp>
            <p:nvSpPr>
              <p:cNvPr id="108644" name="AutoShape 285"/>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45" name="AutoShape 286"/>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24" name="Rectangle 287"/>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25" name="Rectangle 288"/>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626" name="Group 289"/>
            <p:cNvGrpSpPr>
              <a:grpSpLocks/>
            </p:cNvGrpSpPr>
            <p:nvPr/>
          </p:nvGrpSpPr>
          <p:grpSpPr bwMode="auto">
            <a:xfrm>
              <a:off x="4735" y="1627"/>
              <a:ext cx="582" cy="151"/>
              <a:chOff x="614" y="2568"/>
              <a:chExt cx="725" cy="139"/>
            </a:xfrm>
          </p:grpSpPr>
          <p:sp>
            <p:nvSpPr>
              <p:cNvPr id="108642" name="AutoShape 290"/>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43" name="AutoShape 291"/>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27" name="Freeform 29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628" name="Group 293"/>
            <p:cNvGrpSpPr>
              <a:grpSpLocks/>
            </p:cNvGrpSpPr>
            <p:nvPr/>
          </p:nvGrpSpPr>
          <p:grpSpPr bwMode="auto">
            <a:xfrm>
              <a:off x="4739" y="1327"/>
              <a:ext cx="582" cy="139"/>
              <a:chOff x="614" y="2568"/>
              <a:chExt cx="725" cy="139"/>
            </a:xfrm>
          </p:grpSpPr>
          <p:sp>
            <p:nvSpPr>
              <p:cNvPr id="108640" name="AutoShape 294"/>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41" name="AutoShape 295"/>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629" name="Rectangle 296"/>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0" name="Freeform 29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31" name="Freeform 29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32" name="Oval 299"/>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3" name="Freeform 30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34" name="AutoShape 301"/>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5" name="AutoShape 302"/>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6" name="Oval 303"/>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7" name="Oval 304"/>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638" name="Oval 305"/>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39" name="Rectangle 306"/>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7" name="Group 307"/>
          <p:cNvGrpSpPr>
            <a:grpSpLocks/>
          </p:cNvGrpSpPr>
          <p:nvPr/>
        </p:nvGrpSpPr>
        <p:grpSpPr bwMode="auto">
          <a:xfrm>
            <a:off x="6891338" y="5027613"/>
            <a:ext cx="377825" cy="576262"/>
            <a:chOff x="4140" y="429"/>
            <a:chExt cx="1425" cy="2396"/>
          </a:xfrm>
        </p:grpSpPr>
        <p:sp>
          <p:nvSpPr>
            <p:cNvPr id="108584" name="Freeform 30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85" name="Rectangle 309"/>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586" name="Freeform 31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87" name="Freeform 31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88" name="Rectangle 312"/>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589" name="Group 313"/>
            <p:cNvGrpSpPr>
              <a:grpSpLocks/>
            </p:cNvGrpSpPr>
            <p:nvPr/>
          </p:nvGrpSpPr>
          <p:grpSpPr bwMode="auto">
            <a:xfrm>
              <a:off x="4749" y="668"/>
              <a:ext cx="581" cy="145"/>
              <a:chOff x="614" y="2568"/>
              <a:chExt cx="725" cy="139"/>
            </a:xfrm>
          </p:grpSpPr>
          <p:sp>
            <p:nvSpPr>
              <p:cNvPr id="108614" name="AutoShape 314"/>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15" name="AutoShape 315"/>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590" name="Rectangle 316"/>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591" name="Group 317"/>
            <p:cNvGrpSpPr>
              <a:grpSpLocks/>
            </p:cNvGrpSpPr>
            <p:nvPr/>
          </p:nvGrpSpPr>
          <p:grpSpPr bwMode="auto">
            <a:xfrm>
              <a:off x="4747" y="994"/>
              <a:ext cx="581" cy="134"/>
              <a:chOff x="614" y="2568"/>
              <a:chExt cx="725" cy="139"/>
            </a:xfrm>
          </p:grpSpPr>
          <p:sp>
            <p:nvSpPr>
              <p:cNvPr id="108612" name="AutoShape 318"/>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13" name="AutoShape 319"/>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592" name="Rectangle 320"/>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593" name="Rectangle 321"/>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08594" name="Group 322"/>
            <p:cNvGrpSpPr>
              <a:grpSpLocks/>
            </p:cNvGrpSpPr>
            <p:nvPr/>
          </p:nvGrpSpPr>
          <p:grpSpPr bwMode="auto">
            <a:xfrm>
              <a:off x="4735" y="1627"/>
              <a:ext cx="582" cy="151"/>
              <a:chOff x="614" y="2568"/>
              <a:chExt cx="725" cy="139"/>
            </a:xfrm>
          </p:grpSpPr>
          <p:sp>
            <p:nvSpPr>
              <p:cNvPr id="108610" name="AutoShape 323"/>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11" name="AutoShape 324"/>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595" name="Freeform 32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8596" name="Group 326"/>
            <p:cNvGrpSpPr>
              <a:grpSpLocks/>
            </p:cNvGrpSpPr>
            <p:nvPr/>
          </p:nvGrpSpPr>
          <p:grpSpPr bwMode="auto">
            <a:xfrm>
              <a:off x="4739" y="1327"/>
              <a:ext cx="582" cy="139"/>
              <a:chOff x="614" y="2568"/>
              <a:chExt cx="725" cy="139"/>
            </a:xfrm>
          </p:grpSpPr>
          <p:sp>
            <p:nvSpPr>
              <p:cNvPr id="108608" name="AutoShape 327"/>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9" name="AutoShape 328"/>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08597" name="Rectangle 329"/>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598" name="Freeform 33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99" name="Freeform 33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0" name="Oval 332"/>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1" name="Freeform 33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2" name="AutoShape 334"/>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3" name="AutoShape 335"/>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4" name="Oval 336"/>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5" name="Oval 337"/>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08606" name="Oval 338"/>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08607" name="Rectangle 339"/>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08578" name="Group 340"/>
          <p:cNvGrpSpPr>
            <a:grpSpLocks/>
          </p:cNvGrpSpPr>
          <p:nvPr/>
        </p:nvGrpSpPr>
        <p:grpSpPr bwMode="auto">
          <a:xfrm>
            <a:off x="5686425" y="5092700"/>
            <a:ext cx="525463" cy="557213"/>
            <a:chOff x="-44" y="1473"/>
            <a:chExt cx="981" cy="1105"/>
          </a:xfrm>
        </p:grpSpPr>
        <p:pic>
          <p:nvPicPr>
            <p:cNvPr id="108582" name="Picture 34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83" name="Freeform 34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8579" name="Group 343"/>
          <p:cNvGrpSpPr>
            <a:grpSpLocks/>
          </p:cNvGrpSpPr>
          <p:nvPr/>
        </p:nvGrpSpPr>
        <p:grpSpPr bwMode="auto">
          <a:xfrm>
            <a:off x="6210300" y="5081588"/>
            <a:ext cx="525463" cy="557212"/>
            <a:chOff x="-44" y="1473"/>
            <a:chExt cx="981" cy="1105"/>
          </a:xfrm>
        </p:grpSpPr>
        <p:pic>
          <p:nvPicPr>
            <p:cNvPr id="108580" name="Picture 3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81" name="Freeform 3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329"/>
                                        </p:tgtEl>
                                        <p:attrNameLst>
                                          <p:attrName>style.visibility</p:attrName>
                                        </p:attrNameLst>
                                      </p:cBhvr>
                                      <p:to>
                                        <p:strVal val="visible"/>
                                      </p:to>
                                    </p:set>
                                    <p:animEffect transition="in" filter="dissolve">
                                      <p:cBhvr>
                                        <p:cTn id="7" dur="500"/>
                                        <p:tgtEl>
                                          <p:spTgt spid="832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330"/>
                                        </p:tgtEl>
                                        <p:attrNameLst>
                                          <p:attrName>style.visibility</p:attrName>
                                        </p:attrNameLst>
                                      </p:cBhvr>
                                      <p:to>
                                        <p:strVal val="visible"/>
                                      </p:to>
                                    </p:set>
                                    <p:animEffect transition="in" filter="dissolve">
                                      <p:cBhvr>
                                        <p:cTn id="10" dur="500"/>
                                        <p:tgtEl>
                                          <p:spTgt spid="83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29" grpId="0" animBg="1"/>
      <p:bldP spid="83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3789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5888908-9DA5-4DC6-BAD5-7F1DCAC2D329}" type="slidenum">
              <a:rPr lang="en-US" altLang="en-US" sz="1200">
                <a:latin typeface="Tahoma" pitchFamily="34" charset="0"/>
              </a:rPr>
              <a:pPr/>
              <a:t>4</a:t>
            </a:fld>
            <a:endParaRPr lang="en-US" altLang="en-US" sz="1200">
              <a:latin typeface="Tahoma" pitchFamily="34" charset="0"/>
            </a:endParaRPr>
          </a:p>
        </p:txBody>
      </p:sp>
      <p:pic>
        <p:nvPicPr>
          <p:cNvPr id="37891"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188" y="1025525"/>
            <a:ext cx="45704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2" name="Rectangle 4"/>
          <p:cNvSpPr>
            <a:spLocks noGrp="1" noChangeArrowheads="1"/>
          </p:cNvSpPr>
          <p:nvPr>
            <p:ph type="title"/>
          </p:nvPr>
        </p:nvSpPr>
        <p:spPr>
          <a:xfrm>
            <a:off x="533400" y="195263"/>
            <a:ext cx="7772400" cy="1143000"/>
          </a:xfrm>
        </p:spPr>
        <p:txBody>
          <a:bodyPr/>
          <a:lstStyle/>
          <a:p>
            <a:r>
              <a:rPr lang="en-US" altLang="en-US">
                <a:ea typeface="ＭＳ Ｐゴシック" charset="-128"/>
              </a:rPr>
              <a:t>Some network apps</a:t>
            </a:r>
          </a:p>
        </p:txBody>
      </p:sp>
      <p:sp>
        <p:nvSpPr>
          <p:cNvPr id="37893" name="Rectangle 5"/>
          <p:cNvSpPr>
            <a:spLocks noGrp="1" noChangeArrowheads="1"/>
          </p:cNvSpPr>
          <p:nvPr>
            <p:ph type="body" sz="half" idx="1"/>
          </p:nvPr>
        </p:nvSpPr>
        <p:spPr>
          <a:xfrm>
            <a:off x="533400" y="1611313"/>
            <a:ext cx="3810000" cy="4648200"/>
          </a:xfrm>
        </p:spPr>
        <p:txBody>
          <a:bodyPr/>
          <a:lstStyle/>
          <a:p>
            <a:r>
              <a:rPr lang="en-US" altLang="en-US" dirty="0">
                <a:ea typeface="ＭＳ Ｐゴシック" charset="-128"/>
              </a:rPr>
              <a:t>e-mail</a:t>
            </a:r>
          </a:p>
          <a:p>
            <a:r>
              <a:rPr lang="en-US" altLang="en-US" dirty="0">
                <a:ea typeface="ＭＳ Ｐゴシック" charset="-128"/>
              </a:rPr>
              <a:t>Web</a:t>
            </a:r>
          </a:p>
          <a:p>
            <a:r>
              <a:rPr lang="en-US" altLang="en-US" dirty="0">
                <a:ea typeface="ＭＳ Ｐゴシック" charset="-128"/>
              </a:rPr>
              <a:t>text messaging</a:t>
            </a:r>
          </a:p>
          <a:p>
            <a:r>
              <a:rPr lang="en-US" altLang="en-US" dirty="0">
                <a:ea typeface="ＭＳ Ｐゴシック" charset="-128"/>
              </a:rPr>
              <a:t>remote login</a:t>
            </a:r>
          </a:p>
          <a:p>
            <a:r>
              <a:rPr lang="en-US" altLang="en-US" dirty="0">
                <a:ea typeface="ＭＳ Ｐゴシック" charset="-128"/>
              </a:rPr>
              <a:t>P2P file sharing</a:t>
            </a:r>
          </a:p>
          <a:p>
            <a:r>
              <a:rPr lang="en-US" altLang="en-US" dirty="0">
                <a:ea typeface="ＭＳ Ｐゴシック" charset="-128"/>
              </a:rPr>
              <a:t>multi-user network games</a:t>
            </a:r>
          </a:p>
          <a:p>
            <a:r>
              <a:rPr lang="en-US" altLang="en-US" dirty="0">
                <a:ea typeface="ＭＳ Ｐゴシック" charset="-128"/>
              </a:rPr>
              <a:t>streaming stored video (YouTube, Hulu, Netflix) </a:t>
            </a:r>
          </a:p>
          <a:p>
            <a:endParaRPr lang="en-US" altLang="en-US" dirty="0">
              <a:ea typeface="ＭＳ Ｐゴシック" charset="-128"/>
            </a:endParaRPr>
          </a:p>
          <a:p>
            <a:pPr>
              <a:buFont typeface="Wingdings" pitchFamily="2" charset="2"/>
              <a:buNone/>
            </a:pPr>
            <a:endParaRPr lang="en-US" altLang="en-US" sz="2400" dirty="0">
              <a:ea typeface="ＭＳ Ｐゴシック" charset="-128"/>
            </a:endParaRPr>
          </a:p>
          <a:p>
            <a:pPr>
              <a:buFont typeface="Wingdings" pitchFamily="2" charset="2"/>
              <a:buNone/>
            </a:pPr>
            <a:endParaRPr lang="en-US" altLang="en-US" sz="2400" dirty="0">
              <a:ea typeface="ＭＳ Ｐゴシック" charset="-128"/>
            </a:endParaRPr>
          </a:p>
        </p:txBody>
      </p:sp>
      <p:sp>
        <p:nvSpPr>
          <p:cNvPr id="37894" name="Rectangle 6"/>
          <p:cNvSpPr>
            <a:spLocks noGrp="1" noChangeArrowheads="1"/>
          </p:cNvSpPr>
          <p:nvPr>
            <p:ph type="body" sz="half" idx="2"/>
          </p:nvPr>
        </p:nvSpPr>
        <p:spPr>
          <a:xfrm>
            <a:off x="4495800" y="1611313"/>
            <a:ext cx="3810000" cy="4648200"/>
          </a:xfrm>
        </p:spPr>
        <p:txBody>
          <a:bodyPr/>
          <a:lstStyle/>
          <a:p>
            <a:r>
              <a:rPr lang="en-US" altLang="en-US">
                <a:ea typeface="ＭＳ Ｐゴシック" charset="-128"/>
              </a:rPr>
              <a:t>voice over IP (e.g., Skype)</a:t>
            </a:r>
          </a:p>
          <a:p>
            <a:r>
              <a:rPr lang="en-US" altLang="en-US">
                <a:ea typeface="ＭＳ Ｐゴシック" charset="-128"/>
              </a:rPr>
              <a:t>real-time video conferencing</a:t>
            </a:r>
          </a:p>
          <a:p>
            <a:r>
              <a:rPr lang="en-US" altLang="en-US">
                <a:ea typeface="ＭＳ Ｐゴシック" charset="-128"/>
              </a:rPr>
              <a:t>social networking</a:t>
            </a:r>
          </a:p>
          <a:p>
            <a:r>
              <a:rPr lang="en-US" altLang="en-US">
                <a:ea typeface="ＭＳ Ｐゴシック" charset="-128"/>
              </a:rPr>
              <a:t>search</a:t>
            </a:r>
          </a:p>
          <a:p>
            <a:r>
              <a:rPr lang="en-US" altLang="en-US">
                <a:ea typeface="ＭＳ Ｐゴシック" charset="-128"/>
              </a:rPr>
              <a:t>…</a:t>
            </a:r>
          </a:p>
          <a:p>
            <a:r>
              <a:rPr lang="en-US" altLang="en-US">
                <a:ea typeface="ＭＳ Ｐゴシック" charset="-128"/>
              </a:rPr>
              <a:t>…</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1059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BF1E241-69AC-4C49-BBA7-04B41D2889FE}" type="slidenum">
              <a:rPr lang="en-US" altLang="en-US" sz="1200">
                <a:latin typeface="Tahoma" pitchFamily="34" charset="0"/>
              </a:rPr>
              <a:pPr/>
              <a:t>40</a:t>
            </a:fld>
            <a:endParaRPr lang="en-US" altLang="en-US" sz="1200">
              <a:latin typeface="Tahoma" pitchFamily="34" charset="0"/>
            </a:endParaRPr>
          </a:p>
        </p:txBody>
      </p:sp>
      <p:sp>
        <p:nvSpPr>
          <p:cNvPr id="126979" name="Rectangle 4"/>
          <p:cNvSpPr>
            <a:spLocks noChangeArrowheads="1"/>
          </p:cNvSpPr>
          <p:nvPr/>
        </p:nvSpPr>
        <p:spPr bwMode="auto">
          <a:xfrm>
            <a:off x="398463" y="1335088"/>
            <a:ext cx="43703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65000"/>
              <a:buFont typeface="Wingdings" charset="0"/>
              <a:buNone/>
              <a:defRPr/>
            </a:pPr>
            <a:r>
              <a:rPr lang="en-US" sz="2800" i="1" dirty="0">
                <a:solidFill>
                  <a:srgbClr val="CC0000"/>
                </a:solidFill>
                <a:latin typeface="Gill Sans MT" charset="0"/>
                <a:ea typeface="ＭＳ Ｐゴシック" charset="0"/>
                <a:cs typeface="ＭＳ Ｐゴシック" charset="0"/>
              </a:rPr>
              <a:t>assumptions: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object size: 100K bits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request rate from browsers to origin servers:15/sec</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avg data rate to browsers: 1.50 Mbps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RTT from institutional router to any origin server: 2 sec</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access link rate: 1.54 Mbps</a:t>
            </a:r>
          </a:p>
          <a:p>
            <a:pPr marL="342900" indent="-342900">
              <a:lnSpc>
                <a:spcPct val="85000"/>
              </a:lnSpc>
              <a:spcBef>
                <a:spcPct val="45000"/>
              </a:spcBef>
              <a:buClr>
                <a:srgbClr val="000099"/>
              </a:buClr>
              <a:buSzPct val="65000"/>
              <a:buFont typeface="Wingdings" charset="0"/>
              <a:buNone/>
              <a:defRPr/>
            </a:pPr>
            <a:r>
              <a:rPr lang="en-US" sz="2400" i="1" dirty="0">
                <a:solidFill>
                  <a:srgbClr val="CC0000"/>
                </a:solidFill>
                <a:latin typeface="Gill Sans MT" charset="0"/>
                <a:ea typeface="ＭＳ Ｐゴシック" charset="0"/>
                <a:cs typeface="ＭＳ Ｐゴシック" charset="0"/>
              </a:rPr>
              <a:t>consequences:</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LAN utilization: 15%</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access link utilization = </a:t>
            </a:r>
            <a:r>
              <a:rPr lang="en-US" dirty="0">
                <a:solidFill>
                  <a:srgbClr val="CC0000"/>
                </a:solidFill>
                <a:latin typeface="Gill Sans MT" charset="0"/>
                <a:ea typeface="ＭＳ Ｐゴシック" charset="0"/>
                <a:cs typeface="ＭＳ Ｐゴシック" charset="0"/>
              </a:rPr>
              <a:t>99%</a:t>
            </a:r>
          </a:p>
          <a:p>
            <a:pPr marL="342900" indent="-342900">
              <a:lnSpc>
                <a:spcPct val="85000"/>
              </a:lnSpc>
              <a:buClr>
                <a:srgbClr val="000099"/>
              </a:buClr>
              <a:buSzPct val="100000"/>
              <a:buFont typeface="Wingdings" charset="2"/>
              <a:buChar char="§"/>
              <a:defRPr/>
            </a:pPr>
            <a:r>
              <a:rPr lang="en-US" dirty="0">
                <a:latin typeface="Gill Sans MT" charset="0"/>
                <a:ea typeface="ＭＳ Ｐゴシック" charset="0"/>
                <a:cs typeface="ＭＳ Ｐゴシック" charset="0"/>
              </a:rPr>
              <a:t>total delay   = Internet delay + access delay + LAN delay</a:t>
            </a:r>
          </a:p>
          <a:p>
            <a:pPr>
              <a:lnSpc>
                <a:spcPct val="85000"/>
              </a:lnSpc>
              <a:buClr>
                <a:srgbClr val="000099"/>
              </a:buClr>
              <a:buSzPct val="65000"/>
              <a:buFont typeface="ZapfDingbats" charset="0"/>
              <a:buNone/>
              <a:defRPr/>
            </a:pPr>
            <a:r>
              <a:rPr lang="en-US" dirty="0">
                <a:latin typeface="Gill Sans MT" charset="0"/>
                <a:ea typeface="ＭＳ Ｐゴシック" charset="0"/>
                <a:cs typeface="ＭＳ Ｐゴシック" charset="0"/>
              </a:rPr>
              <a:t>     =  2 sec + minutes + usecs</a:t>
            </a:r>
          </a:p>
          <a:p>
            <a:pPr marL="342900" indent="-342900">
              <a:lnSpc>
                <a:spcPct val="85000"/>
              </a:lnSpc>
              <a:buClr>
                <a:srgbClr val="000099"/>
              </a:buClr>
              <a:buSzPct val="65000"/>
              <a:buFont typeface="Wingdings" charset="0"/>
              <a:buChar char="v"/>
              <a:defRPr/>
            </a:pPr>
            <a:endParaRPr lang="en-US" dirty="0">
              <a:latin typeface="Gill Sans MT" charset="0"/>
              <a:ea typeface="ＭＳ Ｐゴシック" charset="0"/>
              <a:cs typeface="ＭＳ Ｐゴシック" charset="0"/>
            </a:endParaRPr>
          </a:p>
          <a:p>
            <a:pPr marL="342900" indent="-342900">
              <a:lnSpc>
                <a:spcPct val="85000"/>
              </a:lnSpc>
              <a:buClr>
                <a:srgbClr val="000099"/>
              </a:buClr>
              <a:buSzPct val="65000"/>
              <a:buFont typeface="Wingdings" charset="0"/>
              <a:buChar char="v"/>
              <a:defRPr/>
            </a:pPr>
            <a:endParaRPr lang="en-US" dirty="0">
              <a:latin typeface="Gill Sans MT" charset="0"/>
              <a:ea typeface="ＭＳ Ｐゴシック" charset="0"/>
              <a:cs typeface="ＭＳ Ｐゴシック" charset="0"/>
            </a:endParaRPr>
          </a:p>
        </p:txBody>
      </p:sp>
      <p:pic>
        <p:nvPicPr>
          <p:cNvPr id="110596" name="Picture 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806450"/>
            <a:ext cx="3656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7" name="Rectangle 3"/>
          <p:cNvSpPr>
            <a:spLocks noGrp="1" noChangeArrowheads="1"/>
          </p:cNvSpPr>
          <p:nvPr>
            <p:ph type="title" idx="4294967295"/>
          </p:nvPr>
        </p:nvSpPr>
        <p:spPr>
          <a:xfrm>
            <a:off x="403225" y="269875"/>
            <a:ext cx="7772400" cy="663575"/>
          </a:xfrm>
        </p:spPr>
        <p:txBody>
          <a:bodyPr/>
          <a:lstStyle/>
          <a:p>
            <a:r>
              <a:rPr lang="en-US" altLang="en-US" sz="4000">
                <a:ea typeface="ＭＳ Ｐゴシック" charset="-128"/>
              </a:rPr>
              <a:t>Caching example: </a:t>
            </a:r>
            <a:r>
              <a:rPr lang="en-US" altLang="en-US" sz="3600">
                <a:ea typeface="ＭＳ Ｐゴシック" charset="-128"/>
              </a:rPr>
              <a:t>fatter access link</a:t>
            </a:r>
            <a:r>
              <a:rPr lang="en-US" altLang="en-US" sz="4000">
                <a:ea typeface="ＭＳ Ｐゴシック" charset="-128"/>
              </a:rPr>
              <a:t> </a:t>
            </a:r>
            <a:endParaRPr lang="en-US" altLang="en-US">
              <a:ea typeface="ＭＳ Ｐゴシック" charset="-128"/>
            </a:endParaRPr>
          </a:p>
        </p:txBody>
      </p:sp>
      <p:sp>
        <p:nvSpPr>
          <p:cNvPr id="110598" name="Text Box 50"/>
          <p:cNvSpPr txBox="1">
            <a:spLocks noChangeArrowheads="1"/>
          </p:cNvSpPr>
          <p:nvPr/>
        </p:nvSpPr>
        <p:spPr bwMode="auto">
          <a:xfrm>
            <a:off x="7802563" y="1824038"/>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800"/>
              <a:t>origin</a:t>
            </a:r>
          </a:p>
          <a:p>
            <a:pPr algn="r">
              <a:spcBef>
                <a:spcPct val="0"/>
              </a:spcBef>
              <a:buClrTx/>
              <a:buSzTx/>
              <a:buFontTx/>
              <a:buNone/>
            </a:pPr>
            <a:r>
              <a:rPr lang="en-US" altLang="en-US" sz="1800"/>
              <a:t>servers</a:t>
            </a:r>
          </a:p>
        </p:txBody>
      </p:sp>
      <p:sp>
        <p:nvSpPr>
          <p:cNvPr id="110599" name="Text Box 99"/>
          <p:cNvSpPr txBox="1">
            <a:spLocks noChangeArrowheads="1"/>
          </p:cNvSpPr>
          <p:nvPr/>
        </p:nvSpPr>
        <p:spPr bwMode="auto">
          <a:xfrm>
            <a:off x="6699250" y="3656013"/>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1.54 Mbps </a:t>
            </a:r>
          </a:p>
          <a:p>
            <a:pPr>
              <a:spcBef>
                <a:spcPct val="0"/>
              </a:spcBef>
              <a:buClrTx/>
              <a:buSzTx/>
              <a:buFontTx/>
              <a:buNone/>
            </a:pPr>
            <a:r>
              <a:rPr lang="en-US" altLang="en-US" sz="1600"/>
              <a:t>access link</a:t>
            </a:r>
            <a:endParaRPr lang="en-US" altLang="en-US" sz="2400">
              <a:solidFill>
                <a:schemeClr val="accent2"/>
              </a:solidFill>
            </a:endParaRPr>
          </a:p>
        </p:txBody>
      </p:sp>
      <p:sp>
        <p:nvSpPr>
          <p:cNvPr id="147507" name="Line 51"/>
          <p:cNvSpPr>
            <a:spLocks noChangeShapeType="1"/>
          </p:cNvSpPr>
          <p:nvPr/>
        </p:nvSpPr>
        <p:spPr bwMode="auto">
          <a:xfrm>
            <a:off x="2581275" y="3670300"/>
            <a:ext cx="990600" cy="150813"/>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508" name="Text Box 52"/>
          <p:cNvSpPr txBox="1">
            <a:spLocks noChangeArrowheads="1"/>
          </p:cNvSpPr>
          <p:nvPr/>
        </p:nvSpPr>
        <p:spPr bwMode="auto">
          <a:xfrm>
            <a:off x="3509963" y="3659188"/>
            <a:ext cx="1200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latin typeface="Gill Sans MT" pitchFamily="34" charset="0"/>
              </a:rPr>
              <a:t>154 Mbps</a:t>
            </a:r>
          </a:p>
        </p:txBody>
      </p:sp>
      <p:sp>
        <p:nvSpPr>
          <p:cNvPr id="147509" name="Line 53"/>
          <p:cNvSpPr>
            <a:spLocks noChangeShapeType="1"/>
          </p:cNvSpPr>
          <p:nvPr/>
        </p:nvSpPr>
        <p:spPr bwMode="auto">
          <a:xfrm>
            <a:off x="6811963" y="3789363"/>
            <a:ext cx="1154112" cy="17462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510" name="Text Box 54"/>
          <p:cNvSpPr txBox="1">
            <a:spLocks noChangeArrowheads="1"/>
          </p:cNvSpPr>
          <p:nvPr/>
        </p:nvSpPr>
        <p:spPr bwMode="auto">
          <a:xfrm>
            <a:off x="7894638" y="3779838"/>
            <a:ext cx="1076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154 Mbps</a:t>
            </a:r>
          </a:p>
        </p:txBody>
      </p:sp>
      <p:sp>
        <p:nvSpPr>
          <p:cNvPr id="147511" name="Line 55"/>
          <p:cNvSpPr>
            <a:spLocks noChangeShapeType="1"/>
          </p:cNvSpPr>
          <p:nvPr/>
        </p:nvSpPr>
        <p:spPr bwMode="auto">
          <a:xfrm>
            <a:off x="1913040" y="5654507"/>
            <a:ext cx="969962" cy="239712"/>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512" name="Text Box 56"/>
          <p:cNvSpPr txBox="1">
            <a:spLocks noChangeArrowheads="1"/>
          </p:cNvSpPr>
          <p:nvPr/>
        </p:nvSpPr>
        <p:spPr bwMode="auto">
          <a:xfrm>
            <a:off x="2742812" y="5787637"/>
            <a:ext cx="809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latin typeface="Gill Sans MT" pitchFamily="34" charset="0"/>
              </a:rPr>
              <a:t>msecs</a:t>
            </a:r>
          </a:p>
        </p:txBody>
      </p:sp>
      <p:sp>
        <p:nvSpPr>
          <p:cNvPr id="147513" name="Text Box 57"/>
          <p:cNvSpPr txBox="1">
            <a:spLocks noChangeArrowheads="1"/>
          </p:cNvSpPr>
          <p:nvPr/>
        </p:nvSpPr>
        <p:spPr bwMode="auto">
          <a:xfrm>
            <a:off x="598488" y="6127750"/>
            <a:ext cx="6507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a:solidFill>
                  <a:srgbClr val="CC0000"/>
                </a:solidFill>
              </a:rPr>
              <a:t>Cost:</a:t>
            </a:r>
            <a:r>
              <a:rPr lang="en-US" altLang="en-US" sz="2400"/>
              <a:t> increased access link speed (not cheap!)</a:t>
            </a:r>
          </a:p>
        </p:txBody>
      </p:sp>
      <p:sp>
        <p:nvSpPr>
          <p:cNvPr id="147515" name="Line 59"/>
          <p:cNvSpPr>
            <a:spLocks noChangeShapeType="1"/>
          </p:cNvSpPr>
          <p:nvPr/>
        </p:nvSpPr>
        <p:spPr bwMode="auto">
          <a:xfrm>
            <a:off x="3125890" y="4785654"/>
            <a:ext cx="706437" cy="1174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47516" name="Text Box 60"/>
          <p:cNvSpPr txBox="1">
            <a:spLocks noChangeArrowheads="1"/>
          </p:cNvSpPr>
          <p:nvPr/>
        </p:nvSpPr>
        <p:spPr bwMode="auto">
          <a:xfrm>
            <a:off x="3754101" y="4713119"/>
            <a:ext cx="6651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dirty="0">
                <a:latin typeface="Gill Sans MT" pitchFamily="34" charset="0"/>
              </a:rPr>
              <a:t>9.9%</a:t>
            </a:r>
          </a:p>
        </p:txBody>
      </p:sp>
      <p:sp>
        <p:nvSpPr>
          <p:cNvPr id="110609" name="Line 2"/>
          <p:cNvSpPr>
            <a:spLocks noChangeShapeType="1"/>
          </p:cNvSpPr>
          <p:nvPr/>
        </p:nvSpPr>
        <p:spPr bwMode="auto">
          <a:xfrm>
            <a:off x="5373688" y="2409825"/>
            <a:ext cx="285750" cy="11430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10" name="Line 51"/>
          <p:cNvSpPr>
            <a:spLocks noChangeShapeType="1"/>
          </p:cNvSpPr>
          <p:nvPr/>
        </p:nvSpPr>
        <p:spPr bwMode="auto">
          <a:xfrm>
            <a:off x="6183313" y="2028825"/>
            <a:ext cx="66675" cy="2762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11" name="Line 52"/>
          <p:cNvSpPr>
            <a:spLocks noChangeShapeType="1"/>
          </p:cNvSpPr>
          <p:nvPr/>
        </p:nvSpPr>
        <p:spPr bwMode="auto">
          <a:xfrm flipH="1">
            <a:off x="6811963" y="2066925"/>
            <a:ext cx="9525" cy="2381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12" name="Line 53"/>
          <p:cNvSpPr>
            <a:spLocks noChangeShapeType="1"/>
          </p:cNvSpPr>
          <p:nvPr/>
        </p:nvSpPr>
        <p:spPr bwMode="auto">
          <a:xfrm flipH="1">
            <a:off x="7269163" y="2228850"/>
            <a:ext cx="133350" cy="2095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13" name="Line 54"/>
          <p:cNvSpPr>
            <a:spLocks noChangeShapeType="1"/>
          </p:cNvSpPr>
          <p:nvPr/>
        </p:nvSpPr>
        <p:spPr bwMode="auto">
          <a:xfrm flipH="1" flipV="1">
            <a:off x="7431088" y="2990850"/>
            <a:ext cx="24765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14" name="Freeform 55"/>
          <p:cNvSpPr>
            <a:spLocks/>
          </p:cNvSpPr>
          <p:nvPr/>
        </p:nvSpPr>
        <p:spPr bwMode="auto">
          <a:xfrm>
            <a:off x="5457825" y="2022475"/>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615" name="Text Box 70"/>
          <p:cNvSpPr txBox="1">
            <a:spLocks noChangeArrowheads="1"/>
          </p:cNvSpPr>
          <p:nvPr/>
        </p:nvSpPr>
        <p:spPr bwMode="auto">
          <a:xfrm>
            <a:off x="6164263" y="2354263"/>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public</a:t>
            </a:r>
          </a:p>
          <a:p>
            <a:pPr algn="ctr">
              <a:spcBef>
                <a:spcPct val="0"/>
              </a:spcBef>
              <a:buClrTx/>
              <a:buSzTx/>
              <a:buFontTx/>
              <a:buNone/>
            </a:pPr>
            <a:r>
              <a:rPr lang="en-US" altLang="en-US" sz="1600">
                <a:solidFill>
                  <a:srgbClr val="CC0000"/>
                </a:solidFill>
              </a:rPr>
              <a:t> Internet</a:t>
            </a:r>
            <a:endParaRPr lang="en-US" altLang="en-US" sz="2400">
              <a:solidFill>
                <a:srgbClr val="CC0000"/>
              </a:solidFill>
            </a:endParaRPr>
          </a:p>
        </p:txBody>
      </p:sp>
      <p:grpSp>
        <p:nvGrpSpPr>
          <p:cNvPr id="110616" name="Group 68"/>
          <p:cNvGrpSpPr>
            <a:grpSpLocks/>
          </p:cNvGrpSpPr>
          <p:nvPr/>
        </p:nvGrpSpPr>
        <p:grpSpPr bwMode="auto">
          <a:xfrm>
            <a:off x="6281738" y="3165475"/>
            <a:ext cx="881062" cy="307975"/>
            <a:chOff x="2356" y="1300"/>
            <a:chExt cx="555" cy="194"/>
          </a:xfrm>
        </p:grpSpPr>
        <p:sp>
          <p:nvSpPr>
            <p:cNvPr id="110841"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084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084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0844" name="Group 72"/>
            <p:cNvGrpSpPr>
              <a:grpSpLocks/>
            </p:cNvGrpSpPr>
            <p:nvPr/>
          </p:nvGrpSpPr>
          <p:grpSpPr bwMode="auto">
            <a:xfrm>
              <a:off x="2468" y="1332"/>
              <a:ext cx="310" cy="60"/>
              <a:chOff x="2468" y="1332"/>
              <a:chExt cx="310" cy="60"/>
            </a:xfrm>
          </p:grpSpPr>
          <p:sp>
            <p:nvSpPr>
              <p:cNvPr id="110847" name="Freeform 7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848" name="Freeform 7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0845" name="Line 75"/>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846" name="Line 76"/>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0617" name="Group 77"/>
          <p:cNvGrpSpPr>
            <a:grpSpLocks/>
          </p:cNvGrpSpPr>
          <p:nvPr/>
        </p:nvGrpSpPr>
        <p:grpSpPr bwMode="auto">
          <a:xfrm>
            <a:off x="5026025" y="1957388"/>
            <a:ext cx="377825" cy="576262"/>
            <a:chOff x="4140" y="429"/>
            <a:chExt cx="1425" cy="2396"/>
          </a:xfrm>
        </p:grpSpPr>
        <p:sp>
          <p:nvSpPr>
            <p:cNvPr id="110809" name="Freeform 7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10" name="Rectangle 79"/>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11" name="Freeform 8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12" name="Freeform 8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13" name="Rectangle 82"/>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814" name="Group 83"/>
            <p:cNvGrpSpPr>
              <a:grpSpLocks/>
            </p:cNvGrpSpPr>
            <p:nvPr/>
          </p:nvGrpSpPr>
          <p:grpSpPr bwMode="auto">
            <a:xfrm>
              <a:off x="4749" y="668"/>
              <a:ext cx="581" cy="145"/>
              <a:chOff x="614" y="2568"/>
              <a:chExt cx="725" cy="139"/>
            </a:xfrm>
          </p:grpSpPr>
          <p:sp>
            <p:nvSpPr>
              <p:cNvPr id="110839" name="AutoShape 84"/>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40" name="AutoShape 85"/>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815" name="Rectangle 86"/>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816" name="Group 87"/>
            <p:cNvGrpSpPr>
              <a:grpSpLocks/>
            </p:cNvGrpSpPr>
            <p:nvPr/>
          </p:nvGrpSpPr>
          <p:grpSpPr bwMode="auto">
            <a:xfrm>
              <a:off x="4747" y="994"/>
              <a:ext cx="581" cy="134"/>
              <a:chOff x="614" y="2568"/>
              <a:chExt cx="725" cy="139"/>
            </a:xfrm>
          </p:grpSpPr>
          <p:sp>
            <p:nvSpPr>
              <p:cNvPr id="110837" name="AutoShape 88"/>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38" name="AutoShape 89"/>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817" name="Rectangle 90"/>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18" name="Rectangle 91"/>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819" name="Group 92"/>
            <p:cNvGrpSpPr>
              <a:grpSpLocks/>
            </p:cNvGrpSpPr>
            <p:nvPr/>
          </p:nvGrpSpPr>
          <p:grpSpPr bwMode="auto">
            <a:xfrm>
              <a:off x="4735" y="1627"/>
              <a:ext cx="582" cy="151"/>
              <a:chOff x="614" y="2568"/>
              <a:chExt cx="725" cy="139"/>
            </a:xfrm>
          </p:grpSpPr>
          <p:sp>
            <p:nvSpPr>
              <p:cNvPr id="110835" name="AutoShape 93"/>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36" name="AutoShape 94"/>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820" name="Freeform 9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821" name="Group 96"/>
            <p:cNvGrpSpPr>
              <a:grpSpLocks/>
            </p:cNvGrpSpPr>
            <p:nvPr/>
          </p:nvGrpSpPr>
          <p:grpSpPr bwMode="auto">
            <a:xfrm>
              <a:off x="4739" y="1327"/>
              <a:ext cx="582" cy="139"/>
              <a:chOff x="614" y="2568"/>
              <a:chExt cx="725" cy="139"/>
            </a:xfrm>
          </p:grpSpPr>
          <p:sp>
            <p:nvSpPr>
              <p:cNvPr id="110833" name="AutoShape 97"/>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34" name="AutoShape 98"/>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822" name="Rectangle 99"/>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23" name="Freeform 10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24" name="Freeform 10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25" name="Oval 102"/>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26" name="Freeform 10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827" name="AutoShape 104"/>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28" name="AutoShape 105"/>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29" name="Oval 106"/>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30" name="Oval 107"/>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831" name="Oval 108"/>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32" name="Rectangle 109"/>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0618" name="Group 110"/>
          <p:cNvGrpSpPr>
            <a:grpSpLocks/>
          </p:cNvGrpSpPr>
          <p:nvPr/>
        </p:nvGrpSpPr>
        <p:grpSpPr bwMode="auto">
          <a:xfrm>
            <a:off x="5940425" y="1479550"/>
            <a:ext cx="377825" cy="576263"/>
            <a:chOff x="4140" y="429"/>
            <a:chExt cx="1425" cy="2396"/>
          </a:xfrm>
        </p:grpSpPr>
        <p:sp>
          <p:nvSpPr>
            <p:cNvPr id="110777" name="Freeform 11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78" name="Rectangle 112"/>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79" name="Freeform 11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80" name="Freeform 11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81" name="Rectangle 115"/>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82" name="Group 116"/>
            <p:cNvGrpSpPr>
              <a:grpSpLocks/>
            </p:cNvGrpSpPr>
            <p:nvPr/>
          </p:nvGrpSpPr>
          <p:grpSpPr bwMode="auto">
            <a:xfrm>
              <a:off x="4749" y="668"/>
              <a:ext cx="581" cy="145"/>
              <a:chOff x="614" y="2568"/>
              <a:chExt cx="725" cy="139"/>
            </a:xfrm>
          </p:grpSpPr>
          <p:sp>
            <p:nvSpPr>
              <p:cNvPr id="110807" name="AutoShape 117"/>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08" name="AutoShape 118"/>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83" name="Rectangle 119"/>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84" name="Group 120"/>
            <p:cNvGrpSpPr>
              <a:grpSpLocks/>
            </p:cNvGrpSpPr>
            <p:nvPr/>
          </p:nvGrpSpPr>
          <p:grpSpPr bwMode="auto">
            <a:xfrm>
              <a:off x="4747" y="994"/>
              <a:ext cx="581" cy="134"/>
              <a:chOff x="614" y="2568"/>
              <a:chExt cx="725" cy="139"/>
            </a:xfrm>
          </p:grpSpPr>
          <p:sp>
            <p:nvSpPr>
              <p:cNvPr id="110805" name="AutoShape 121"/>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06" name="AutoShape 122"/>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85" name="Rectangle 123"/>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86" name="Rectangle 124"/>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87" name="Group 125"/>
            <p:cNvGrpSpPr>
              <a:grpSpLocks/>
            </p:cNvGrpSpPr>
            <p:nvPr/>
          </p:nvGrpSpPr>
          <p:grpSpPr bwMode="auto">
            <a:xfrm>
              <a:off x="4735" y="1627"/>
              <a:ext cx="582" cy="151"/>
              <a:chOff x="614" y="2568"/>
              <a:chExt cx="725" cy="139"/>
            </a:xfrm>
          </p:grpSpPr>
          <p:sp>
            <p:nvSpPr>
              <p:cNvPr id="110803" name="AutoShape 126"/>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04" name="AutoShape 127"/>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88" name="Freeform 12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789" name="Group 129"/>
            <p:cNvGrpSpPr>
              <a:grpSpLocks/>
            </p:cNvGrpSpPr>
            <p:nvPr/>
          </p:nvGrpSpPr>
          <p:grpSpPr bwMode="auto">
            <a:xfrm>
              <a:off x="4739" y="1327"/>
              <a:ext cx="582" cy="139"/>
              <a:chOff x="614" y="2568"/>
              <a:chExt cx="725" cy="139"/>
            </a:xfrm>
          </p:grpSpPr>
          <p:sp>
            <p:nvSpPr>
              <p:cNvPr id="110801" name="AutoShape 130"/>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02" name="AutoShape 131"/>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90" name="Rectangle 132"/>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91" name="Freeform 13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92" name="Freeform 13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93" name="Oval 135"/>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94" name="Freeform 13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95" name="AutoShape 137"/>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96" name="AutoShape 138"/>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97" name="Oval 139"/>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98" name="Oval 140"/>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799" name="Oval 141"/>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800" name="Rectangle 142"/>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0619" name="Group 143"/>
          <p:cNvGrpSpPr>
            <a:grpSpLocks/>
          </p:cNvGrpSpPr>
          <p:nvPr/>
        </p:nvGrpSpPr>
        <p:grpSpPr bwMode="auto">
          <a:xfrm>
            <a:off x="6692900" y="1511300"/>
            <a:ext cx="377825" cy="576263"/>
            <a:chOff x="4140" y="429"/>
            <a:chExt cx="1425" cy="2396"/>
          </a:xfrm>
        </p:grpSpPr>
        <p:sp>
          <p:nvSpPr>
            <p:cNvPr id="110745" name="Freeform 14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46" name="Rectangle 145"/>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47" name="Freeform 14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48" name="Freeform 14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49" name="Rectangle 148"/>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50" name="Group 149"/>
            <p:cNvGrpSpPr>
              <a:grpSpLocks/>
            </p:cNvGrpSpPr>
            <p:nvPr/>
          </p:nvGrpSpPr>
          <p:grpSpPr bwMode="auto">
            <a:xfrm>
              <a:off x="4749" y="668"/>
              <a:ext cx="581" cy="145"/>
              <a:chOff x="614" y="2568"/>
              <a:chExt cx="725" cy="139"/>
            </a:xfrm>
          </p:grpSpPr>
          <p:sp>
            <p:nvSpPr>
              <p:cNvPr id="110775" name="AutoShape 150"/>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76" name="AutoShape 151"/>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51" name="Rectangle 152"/>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52" name="Group 153"/>
            <p:cNvGrpSpPr>
              <a:grpSpLocks/>
            </p:cNvGrpSpPr>
            <p:nvPr/>
          </p:nvGrpSpPr>
          <p:grpSpPr bwMode="auto">
            <a:xfrm>
              <a:off x="4747" y="994"/>
              <a:ext cx="581" cy="134"/>
              <a:chOff x="614" y="2568"/>
              <a:chExt cx="725" cy="139"/>
            </a:xfrm>
          </p:grpSpPr>
          <p:sp>
            <p:nvSpPr>
              <p:cNvPr id="110773" name="AutoShape 154"/>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74" name="AutoShape 155"/>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53" name="Rectangle 156"/>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54" name="Rectangle 157"/>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55" name="Group 158"/>
            <p:cNvGrpSpPr>
              <a:grpSpLocks/>
            </p:cNvGrpSpPr>
            <p:nvPr/>
          </p:nvGrpSpPr>
          <p:grpSpPr bwMode="auto">
            <a:xfrm>
              <a:off x="4735" y="1627"/>
              <a:ext cx="582" cy="151"/>
              <a:chOff x="614" y="2568"/>
              <a:chExt cx="725" cy="139"/>
            </a:xfrm>
          </p:grpSpPr>
          <p:sp>
            <p:nvSpPr>
              <p:cNvPr id="110771" name="AutoShape 159"/>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72" name="AutoShape 160"/>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56" name="Freeform 16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757" name="Group 162"/>
            <p:cNvGrpSpPr>
              <a:grpSpLocks/>
            </p:cNvGrpSpPr>
            <p:nvPr/>
          </p:nvGrpSpPr>
          <p:grpSpPr bwMode="auto">
            <a:xfrm>
              <a:off x="4739" y="1327"/>
              <a:ext cx="582" cy="139"/>
              <a:chOff x="614" y="2568"/>
              <a:chExt cx="725" cy="139"/>
            </a:xfrm>
          </p:grpSpPr>
          <p:sp>
            <p:nvSpPr>
              <p:cNvPr id="110769" name="AutoShape 163"/>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70" name="AutoShape 164"/>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58" name="Rectangle 165"/>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59" name="Freeform 16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60" name="Freeform 16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61" name="Oval 168"/>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62" name="Freeform 16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63" name="AutoShape 170"/>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64" name="AutoShape 171"/>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65" name="Oval 172"/>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66" name="Oval 173"/>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767" name="Oval 174"/>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68" name="Rectangle 175"/>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0620" name="Group 176"/>
          <p:cNvGrpSpPr>
            <a:grpSpLocks/>
          </p:cNvGrpSpPr>
          <p:nvPr/>
        </p:nvGrpSpPr>
        <p:grpSpPr bwMode="auto">
          <a:xfrm>
            <a:off x="7302500" y="1663700"/>
            <a:ext cx="377825" cy="576263"/>
            <a:chOff x="4140" y="429"/>
            <a:chExt cx="1425" cy="2396"/>
          </a:xfrm>
        </p:grpSpPr>
        <p:sp>
          <p:nvSpPr>
            <p:cNvPr id="110713" name="Freeform 17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14" name="Rectangle 178"/>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15" name="Freeform 17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16" name="Freeform 18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17" name="Rectangle 181"/>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18" name="Group 182"/>
            <p:cNvGrpSpPr>
              <a:grpSpLocks/>
            </p:cNvGrpSpPr>
            <p:nvPr/>
          </p:nvGrpSpPr>
          <p:grpSpPr bwMode="auto">
            <a:xfrm>
              <a:off x="4749" y="668"/>
              <a:ext cx="581" cy="145"/>
              <a:chOff x="614" y="2568"/>
              <a:chExt cx="725" cy="139"/>
            </a:xfrm>
          </p:grpSpPr>
          <p:sp>
            <p:nvSpPr>
              <p:cNvPr id="110743" name="AutoShape 183"/>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44" name="AutoShape 184"/>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19" name="Rectangle 185"/>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20" name="Group 186"/>
            <p:cNvGrpSpPr>
              <a:grpSpLocks/>
            </p:cNvGrpSpPr>
            <p:nvPr/>
          </p:nvGrpSpPr>
          <p:grpSpPr bwMode="auto">
            <a:xfrm>
              <a:off x="4747" y="994"/>
              <a:ext cx="581" cy="134"/>
              <a:chOff x="614" y="2568"/>
              <a:chExt cx="725" cy="139"/>
            </a:xfrm>
          </p:grpSpPr>
          <p:sp>
            <p:nvSpPr>
              <p:cNvPr id="110741" name="AutoShape 187"/>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42" name="AutoShape 188"/>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21" name="Rectangle 189"/>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22" name="Rectangle 190"/>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723" name="Group 191"/>
            <p:cNvGrpSpPr>
              <a:grpSpLocks/>
            </p:cNvGrpSpPr>
            <p:nvPr/>
          </p:nvGrpSpPr>
          <p:grpSpPr bwMode="auto">
            <a:xfrm>
              <a:off x="4735" y="1627"/>
              <a:ext cx="582" cy="151"/>
              <a:chOff x="614" y="2568"/>
              <a:chExt cx="725" cy="139"/>
            </a:xfrm>
          </p:grpSpPr>
          <p:sp>
            <p:nvSpPr>
              <p:cNvPr id="110739" name="AutoShape 192"/>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40" name="AutoShape 193"/>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24" name="Freeform 19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725" name="Group 195"/>
            <p:cNvGrpSpPr>
              <a:grpSpLocks/>
            </p:cNvGrpSpPr>
            <p:nvPr/>
          </p:nvGrpSpPr>
          <p:grpSpPr bwMode="auto">
            <a:xfrm>
              <a:off x="4739" y="1327"/>
              <a:ext cx="582" cy="139"/>
              <a:chOff x="614" y="2568"/>
              <a:chExt cx="725" cy="139"/>
            </a:xfrm>
          </p:grpSpPr>
          <p:sp>
            <p:nvSpPr>
              <p:cNvPr id="110737" name="AutoShape 196"/>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8" name="AutoShape 197"/>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726" name="Rectangle 198"/>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27" name="Freeform 19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28" name="Freeform 20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29" name="Oval 201"/>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0" name="Freeform 20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731" name="AutoShape 203"/>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2" name="AutoShape 204"/>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3" name="Oval 205"/>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4" name="Oval 206"/>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735" name="Oval 207"/>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36" name="Rectangle 208"/>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0621" name="Group 209"/>
          <p:cNvGrpSpPr>
            <a:grpSpLocks/>
          </p:cNvGrpSpPr>
          <p:nvPr/>
        </p:nvGrpSpPr>
        <p:grpSpPr bwMode="auto">
          <a:xfrm>
            <a:off x="7631113" y="2609850"/>
            <a:ext cx="377825" cy="576263"/>
            <a:chOff x="4140" y="429"/>
            <a:chExt cx="1425" cy="2396"/>
          </a:xfrm>
        </p:grpSpPr>
        <p:sp>
          <p:nvSpPr>
            <p:cNvPr id="110681" name="Freeform 21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82" name="Rectangle 211"/>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83" name="Freeform 21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84" name="Freeform 21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85" name="Rectangle 214"/>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86" name="Group 215"/>
            <p:cNvGrpSpPr>
              <a:grpSpLocks/>
            </p:cNvGrpSpPr>
            <p:nvPr/>
          </p:nvGrpSpPr>
          <p:grpSpPr bwMode="auto">
            <a:xfrm>
              <a:off x="4749" y="668"/>
              <a:ext cx="581" cy="145"/>
              <a:chOff x="614" y="2568"/>
              <a:chExt cx="725" cy="139"/>
            </a:xfrm>
          </p:grpSpPr>
          <p:sp>
            <p:nvSpPr>
              <p:cNvPr id="110711" name="AutoShape 216"/>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12" name="AutoShape 217"/>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87" name="Rectangle 218"/>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88" name="Group 219"/>
            <p:cNvGrpSpPr>
              <a:grpSpLocks/>
            </p:cNvGrpSpPr>
            <p:nvPr/>
          </p:nvGrpSpPr>
          <p:grpSpPr bwMode="auto">
            <a:xfrm>
              <a:off x="4747" y="994"/>
              <a:ext cx="581" cy="134"/>
              <a:chOff x="614" y="2568"/>
              <a:chExt cx="725" cy="139"/>
            </a:xfrm>
          </p:grpSpPr>
          <p:sp>
            <p:nvSpPr>
              <p:cNvPr id="110709" name="AutoShape 220"/>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10" name="AutoShape 221"/>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89" name="Rectangle 222"/>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90" name="Rectangle 223"/>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91" name="Group 224"/>
            <p:cNvGrpSpPr>
              <a:grpSpLocks/>
            </p:cNvGrpSpPr>
            <p:nvPr/>
          </p:nvGrpSpPr>
          <p:grpSpPr bwMode="auto">
            <a:xfrm>
              <a:off x="4735" y="1627"/>
              <a:ext cx="582" cy="151"/>
              <a:chOff x="614" y="2568"/>
              <a:chExt cx="725" cy="139"/>
            </a:xfrm>
          </p:grpSpPr>
          <p:sp>
            <p:nvSpPr>
              <p:cNvPr id="110707" name="AutoShape 225"/>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8" name="AutoShape 226"/>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92" name="Freeform 22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693" name="Group 228"/>
            <p:cNvGrpSpPr>
              <a:grpSpLocks/>
            </p:cNvGrpSpPr>
            <p:nvPr/>
          </p:nvGrpSpPr>
          <p:grpSpPr bwMode="auto">
            <a:xfrm>
              <a:off x="4739" y="1327"/>
              <a:ext cx="582" cy="139"/>
              <a:chOff x="614" y="2568"/>
              <a:chExt cx="725" cy="139"/>
            </a:xfrm>
          </p:grpSpPr>
          <p:sp>
            <p:nvSpPr>
              <p:cNvPr id="110705" name="AutoShape 229"/>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6" name="AutoShape 230"/>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94" name="Rectangle 231"/>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95" name="Freeform 23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96" name="Freeform 23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97" name="Oval 234"/>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98" name="Freeform 23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99" name="AutoShape 236"/>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0" name="AutoShape 237"/>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1" name="Oval 238"/>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2" name="Oval 239"/>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703" name="Oval 240"/>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704" name="Rectangle 241"/>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22" name="Freeform 71"/>
          <p:cNvSpPr>
            <a:spLocks/>
          </p:cNvSpPr>
          <p:nvPr/>
        </p:nvSpPr>
        <p:spPr bwMode="auto">
          <a:xfrm>
            <a:off x="5038725" y="43926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0623" name="Line 77"/>
          <p:cNvSpPr>
            <a:spLocks noChangeShapeType="1"/>
          </p:cNvSpPr>
          <p:nvPr/>
        </p:nvSpPr>
        <p:spPr bwMode="auto">
          <a:xfrm flipH="1">
            <a:off x="5487988" y="4702175"/>
            <a:ext cx="855662" cy="431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24" name="Line 78"/>
          <p:cNvSpPr>
            <a:spLocks noChangeShapeType="1"/>
          </p:cNvSpPr>
          <p:nvPr/>
        </p:nvSpPr>
        <p:spPr bwMode="auto">
          <a:xfrm flipH="1">
            <a:off x="5997575" y="4749800"/>
            <a:ext cx="563563" cy="3937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25" name="Line 79"/>
          <p:cNvSpPr>
            <a:spLocks noChangeShapeType="1"/>
          </p:cNvSpPr>
          <p:nvPr/>
        </p:nvSpPr>
        <p:spPr bwMode="auto">
          <a:xfrm flipH="1">
            <a:off x="6535738" y="4756150"/>
            <a:ext cx="149225" cy="382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26" name="Line 80"/>
          <p:cNvSpPr>
            <a:spLocks noChangeShapeType="1"/>
          </p:cNvSpPr>
          <p:nvPr/>
        </p:nvSpPr>
        <p:spPr bwMode="auto">
          <a:xfrm>
            <a:off x="6902450" y="4735513"/>
            <a:ext cx="123825" cy="4127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0627" name="Text Box 97"/>
          <p:cNvSpPr txBox="1">
            <a:spLocks noChangeArrowheads="1"/>
          </p:cNvSpPr>
          <p:nvPr/>
        </p:nvSpPr>
        <p:spPr bwMode="auto">
          <a:xfrm>
            <a:off x="5065713" y="4279900"/>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institutional</a:t>
            </a:r>
          </a:p>
          <a:p>
            <a:pPr algn="ctr">
              <a:spcBef>
                <a:spcPct val="0"/>
              </a:spcBef>
              <a:buClrTx/>
              <a:buSzTx/>
              <a:buFontTx/>
              <a:buNone/>
            </a:pPr>
            <a:r>
              <a:rPr lang="en-US" altLang="en-US" sz="1600">
                <a:solidFill>
                  <a:srgbClr val="CC0000"/>
                </a:solidFill>
              </a:rPr>
              <a:t>network</a:t>
            </a:r>
            <a:endParaRPr lang="en-US" altLang="en-US" sz="2400">
              <a:solidFill>
                <a:srgbClr val="CC0000"/>
              </a:solidFill>
            </a:endParaRPr>
          </a:p>
        </p:txBody>
      </p:sp>
      <p:sp>
        <p:nvSpPr>
          <p:cNvPr id="110628" name="Text Box 98"/>
          <p:cNvSpPr txBox="1">
            <a:spLocks noChangeArrowheads="1"/>
          </p:cNvSpPr>
          <p:nvPr/>
        </p:nvSpPr>
        <p:spPr bwMode="auto">
          <a:xfrm>
            <a:off x="7073900" y="4660900"/>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1 Gbps LAN</a:t>
            </a:r>
            <a:endParaRPr lang="en-US" altLang="en-US" sz="2400">
              <a:solidFill>
                <a:schemeClr val="accent2"/>
              </a:solidFill>
            </a:endParaRPr>
          </a:p>
        </p:txBody>
      </p:sp>
      <p:grpSp>
        <p:nvGrpSpPr>
          <p:cNvPr id="110629" name="Group 120"/>
          <p:cNvGrpSpPr>
            <a:grpSpLocks/>
          </p:cNvGrpSpPr>
          <p:nvPr/>
        </p:nvGrpSpPr>
        <p:grpSpPr bwMode="auto">
          <a:xfrm>
            <a:off x="6261100" y="4460875"/>
            <a:ext cx="881063" cy="307975"/>
            <a:chOff x="2356" y="1300"/>
            <a:chExt cx="555" cy="194"/>
          </a:xfrm>
        </p:grpSpPr>
        <p:sp>
          <p:nvSpPr>
            <p:cNvPr id="11067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067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067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0676" name="Group 124"/>
            <p:cNvGrpSpPr>
              <a:grpSpLocks/>
            </p:cNvGrpSpPr>
            <p:nvPr/>
          </p:nvGrpSpPr>
          <p:grpSpPr bwMode="auto">
            <a:xfrm>
              <a:off x="2468" y="1332"/>
              <a:ext cx="310" cy="60"/>
              <a:chOff x="2468" y="1332"/>
              <a:chExt cx="310" cy="60"/>
            </a:xfrm>
          </p:grpSpPr>
          <p:sp>
            <p:nvSpPr>
              <p:cNvPr id="110679" name="Freeform 12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680" name="Freeform 12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0677" name="Line 127"/>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78" name="Line 128"/>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0630" name="Group 172"/>
          <p:cNvGrpSpPr>
            <a:grpSpLocks/>
          </p:cNvGrpSpPr>
          <p:nvPr/>
        </p:nvGrpSpPr>
        <p:grpSpPr bwMode="auto">
          <a:xfrm>
            <a:off x="5175250" y="5070475"/>
            <a:ext cx="525463" cy="557213"/>
            <a:chOff x="-44" y="1473"/>
            <a:chExt cx="981" cy="1105"/>
          </a:xfrm>
        </p:grpSpPr>
        <p:pic>
          <p:nvPicPr>
            <p:cNvPr id="110671" name="Picture 17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72" name="Freeform 17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0631" name="Group 307"/>
          <p:cNvGrpSpPr>
            <a:grpSpLocks/>
          </p:cNvGrpSpPr>
          <p:nvPr/>
        </p:nvGrpSpPr>
        <p:grpSpPr bwMode="auto">
          <a:xfrm>
            <a:off x="6891338" y="5027613"/>
            <a:ext cx="377825" cy="576262"/>
            <a:chOff x="4140" y="429"/>
            <a:chExt cx="1425" cy="2396"/>
          </a:xfrm>
        </p:grpSpPr>
        <p:sp>
          <p:nvSpPr>
            <p:cNvPr id="110639" name="Freeform 30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40" name="Rectangle 309"/>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41" name="Freeform 31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42" name="Freeform 31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43" name="Rectangle 312"/>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44" name="Group 313"/>
            <p:cNvGrpSpPr>
              <a:grpSpLocks/>
            </p:cNvGrpSpPr>
            <p:nvPr/>
          </p:nvGrpSpPr>
          <p:grpSpPr bwMode="auto">
            <a:xfrm>
              <a:off x="4749" y="668"/>
              <a:ext cx="581" cy="145"/>
              <a:chOff x="614" y="2568"/>
              <a:chExt cx="725" cy="139"/>
            </a:xfrm>
          </p:grpSpPr>
          <p:sp>
            <p:nvSpPr>
              <p:cNvPr id="110669" name="AutoShape 314"/>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70" name="AutoShape 315"/>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45" name="Rectangle 316"/>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46" name="Group 317"/>
            <p:cNvGrpSpPr>
              <a:grpSpLocks/>
            </p:cNvGrpSpPr>
            <p:nvPr/>
          </p:nvGrpSpPr>
          <p:grpSpPr bwMode="auto">
            <a:xfrm>
              <a:off x="4747" y="994"/>
              <a:ext cx="581" cy="134"/>
              <a:chOff x="614" y="2568"/>
              <a:chExt cx="725" cy="139"/>
            </a:xfrm>
          </p:grpSpPr>
          <p:sp>
            <p:nvSpPr>
              <p:cNvPr id="110667" name="AutoShape 318"/>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68" name="AutoShape 319"/>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47" name="Rectangle 320"/>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48" name="Rectangle 321"/>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0649" name="Group 322"/>
            <p:cNvGrpSpPr>
              <a:grpSpLocks/>
            </p:cNvGrpSpPr>
            <p:nvPr/>
          </p:nvGrpSpPr>
          <p:grpSpPr bwMode="auto">
            <a:xfrm>
              <a:off x="4735" y="1627"/>
              <a:ext cx="582" cy="151"/>
              <a:chOff x="614" y="2568"/>
              <a:chExt cx="725" cy="139"/>
            </a:xfrm>
          </p:grpSpPr>
          <p:sp>
            <p:nvSpPr>
              <p:cNvPr id="110665" name="AutoShape 323"/>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66" name="AutoShape 324"/>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50" name="Freeform 32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0651" name="Group 326"/>
            <p:cNvGrpSpPr>
              <a:grpSpLocks/>
            </p:cNvGrpSpPr>
            <p:nvPr/>
          </p:nvGrpSpPr>
          <p:grpSpPr bwMode="auto">
            <a:xfrm>
              <a:off x="4739" y="1327"/>
              <a:ext cx="582" cy="139"/>
              <a:chOff x="614" y="2568"/>
              <a:chExt cx="725" cy="139"/>
            </a:xfrm>
          </p:grpSpPr>
          <p:sp>
            <p:nvSpPr>
              <p:cNvPr id="110663" name="AutoShape 327"/>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64" name="AutoShape 328"/>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0652" name="Rectangle 329"/>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53" name="Freeform 33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54" name="Freeform 33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55" name="Oval 332"/>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56" name="Freeform 33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657" name="AutoShape 334"/>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58" name="AutoShape 335"/>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59" name="Oval 336"/>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60" name="Oval 337"/>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0661" name="Oval 338"/>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0662" name="Rectangle 339"/>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0632" name="Group 340"/>
          <p:cNvGrpSpPr>
            <a:grpSpLocks/>
          </p:cNvGrpSpPr>
          <p:nvPr/>
        </p:nvGrpSpPr>
        <p:grpSpPr bwMode="auto">
          <a:xfrm>
            <a:off x="5686425" y="5092700"/>
            <a:ext cx="525463" cy="557213"/>
            <a:chOff x="-44" y="1473"/>
            <a:chExt cx="981" cy="1105"/>
          </a:xfrm>
        </p:grpSpPr>
        <p:pic>
          <p:nvPicPr>
            <p:cNvPr id="110637" name="Picture 34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38" name="Freeform 34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0633" name="Group 343"/>
          <p:cNvGrpSpPr>
            <a:grpSpLocks/>
          </p:cNvGrpSpPr>
          <p:nvPr/>
        </p:nvGrpSpPr>
        <p:grpSpPr bwMode="auto">
          <a:xfrm>
            <a:off x="6210300" y="5081588"/>
            <a:ext cx="525463" cy="557212"/>
            <a:chOff x="-44" y="1473"/>
            <a:chExt cx="981" cy="1105"/>
          </a:xfrm>
        </p:grpSpPr>
        <p:pic>
          <p:nvPicPr>
            <p:cNvPr id="110635" name="Picture 3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636" name="Freeform 3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10634" name="Line 95"/>
          <p:cNvSpPr>
            <a:spLocks noChangeShapeType="1"/>
          </p:cNvSpPr>
          <p:nvPr/>
        </p:nvSpPr>
        <p:spPr bwMode="auto">
          <a:xfrm>
            <a:off x="6697663" y="3467100"/>
            <a:ext cx="19050" cy="98901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7509"/>
                                        </p:tgtEl>
                                        <p:attrNameLst>
                                          <p:attrName>style.visibility</p:attrName>
                                        </p:attrNameLst>
                                      </p:cBhvr>
                                      <p:to>
                                        <p:strVal val="visible"/>
                                      </p:to>
                                    </p:set>
                                    <p:animEffect transition="in" filter="dissolve">
                                      <p:cBhvr>
                                        <p:cTn id="7" dur="1000"/>
                                        <p:tgtEl>
                                          <p:spTgt spid="147509"/>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7510"/>
                                        </p:tgtEl>
                                        <p:attrNameLst>
                                          <p:attrName>style.visibility</p:attrName>
                                        </p:attrNameLst>
                                      </p:cBhvr>
                                      <p:to>
                                        <p:strVal val="visible"/>
                                      </p:to>
                                    </p:set>
                                    <p:animEffect transition="in" filter="dissolve">
                                      <p:cBhvr>
                                        <p:cTn id="10" dur="1000"/>
                                        <p:tgtEl>
                                          <p:spTgt spid="147510"/>
                                        </p:tgtEl>
                                      </p:cBhvr>
                                    </p:animEffect>
                                  </p:childTnLst>
                                </p:cTn>
                              </p:par>
                            </p:childTnLst>
                          </p:cTn>
                        </p:par>
                        <p:par>
                          <p:cTn id="11" fill="hold" nodeType="afterGroup">
                            <p:stCondLst>
                              <p:cond delay="1000"/>
                            </p:stCondLst>
                            <p:childTnLst>
                              <p:par>
                                <p:cTn id="12" presetID="9" presetClass="entr" presetSubtype="0" fill="hold" grpId="0" nodeType="afterEffect">
                                  <p:stCondLst>
                                    <p:cond delay="0"/>
                                  </p:stCondLst>
                                  <p:childTnLst>
                                    <p:set>
                                      <p:cBhvr>
                                        <p:cTn id="13" dur="1" fill="hold">
                                          <p:stCondLst>
                                            <p:cond delay="0"/>
                                          </p:stCondLst>
                                        </p:cTn>
                                        <p:tgtEl>
                                          <p:spTgt spid="147507"/>
                                        </p:tgtEl>
                                        <p:attrNameLst>
                                          <p:attrName>style.visibility</p:attrName>
                                        </p:attrNameLst>
                                      </p:cBhvr>
                                      <p:to>
                                        <p:strVal val="visible"/>
                                      </p:to>
                                    </p:set>
                                    <p:animEffect transition="in" filter="dissolve">
                                      <p:cBhvr>
                                        <p:cTn id="14" dur="1000"/>
                                        <p:tgtEl>
                                          <p:spTgt spid="147507"/>
                                        </p:tgtEl>
                                      </p:cBhvr>
                                    </p:animEffect>
                                  </p:childTnLst>
                                </p:cTn>
                              </p:par>
                              <p:par>
                                <p:cTn id="15" presetID="9" presetClass="entr" presetSubtype="0" fill="hold" nodeType="withEffect">
                                  <p:stCondLst>
                                    <p:cond delay="0"/>
                                  </p:stCondLst>
                                  <p:childTnLst>
                                    <p:set>
                                      <p:cBhvr>
                                        <p:cTn id="16" dur="1" fill="hold">
                                          <p:stCondLst>
                                            <p:cond delay="0"/>
                                          </p:stCondLst>
                                        </p:cTn>
                                        <p:tgtEl>
                                          <p:spTgt spid="147508">
                                            <p:txEl>
                                              <p:pRg st="0" end="0"/>
                                            </p:txEl>
                                          </p:spTgt>
                                        </p:tgtEl>
                                        <p:attrNameLst>
                                          <p:attrName>style.visibility</p:attrName>
                                        </p:attrNameLst>
                                      </p:cBhvr>
                                      <p:to>
                                        <p:strVal val="visible"/>
                                      </p:to>
                                    </p:set>
                                    <p:animEffect transition="in" filter="dissolve">
                                      <p:cBhvr>
                                        <p:cTn id="17" dur="500"/>
                                        <p:tgtEl>
                                          <p:spTgt spid="147508">
                                            <p:txEl>
                                              <p:pRg st="0" end="0"/>
                                            </p:txEl>
                                          </p:spTgt>
                                        </p:tgtEl>
                                      </p:cBhvr>
                                    </p:animEffect>
                                  </p:childTnLst>
                                </p:cTn>
                              </p:par>
                            </p:childTnLst>
                          </p:cTn>
                        </p:par>
                        <p:par>
                          <p:cTn id="18" fill="hold" nodeType="afterGroup">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47515"/>
                                        </p:tgtEl>
                                        <p:attrNameLst>
                                          <p:attrName>style.visibility</p:attrName>
                                        </p:attrNameLst>
                                      </p:cBhvr>
                                      <p:to>
                                        <p:strVal val="visible"/>
                                      </p:to>
                                    </p:set>
                                    <p:animEffect transition="in" filter="dissolve">
                                      <p:cBhvr>
                                        <p:cTn id="21" dur="1000"/>
                                        <p:tgtEl>
                                          <p:spTgt spid="147515"/>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47516"/>
                                        </p:tgtEl>
                                        <p:attrNameLst>
                                          <p:attrName>style.visibility</p:attrName>
                                        </p:attrNameLst>
                                      </p:cBhvr>
                                      <p:to>
                                        <p:strVal val="visible"/>
                                      </p:to>
                                    </p:set>
                                    <p:animEffect transition="in" filter="dissolve">
                                      <p:cBhvr>
                                        <p:cTn id="24" dur="1000"/>
                                        <p:tgtEl>
                                          <p:spTgt spid="147516"/>
                                        </p:tgtEl>
                                      </p:cBhvr>
                                    </p:animEffect>
                                  </p:childTnLst>
                                </p:cTn>
                              </p:par>
                            </p:childTnLst>
                          </p:cTn>
                        </p:par>
                        <p:par>
                          <p:cTn id="25" fill="hold" nodeType="afterGroup">
                            <p:stCondLst>
                              <p:cond delay="3000"/>
                            </p:stCondLst>
                            <p:childTnLst>
                              <p:par>
                                <p:cTn id="26" presetID="9" presetClass="entr" presetSubtype="0" fill="hold" grpId="0" nodeType="afterEffect">
                                  <p:stCondLst>
                                    <p:cond delay="0"/>
                                  </p:stCondLst>
                                  <p:childTnLst>
                                    <p:set>
                                      <p:cBhvr>
                                        <p:cTn id="27" dur="1" fill="hold">
                                          <p:stCondLst>
                                            <p:cond delay="0"/>
                                          </p:stCondLst>
                                        </p:cTn>
                                        <p:tgtEl>
                                          <p:spTgt spid="147511"/>
                                        </p:tgtEl>
                                        <p:attrNameLst>
                                          <p:attrName>style.visibility</p:attrName>
                                        </p:attrNameLst>
                                      </p:cBhvr>
                                      <p:to>
                                        <p:strVal val="visible"/>
                                      </p:to>
                                    </p:set>
                                    <p:animEffect transition="in" filter="dissolve">
                                      <p:cBhvr>
                                        <p:cTn id="28" dur="1000"/>
                                        <p:tgtEl>
                                          <p:spTgt spid="14751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7512"/>
                                        </p:tgtEl>
                                        <p:attrNameLst>
                                          <p:attrName>style.visibility</p:attrName>
                                        </p:attrNameLst>
                                      </p:cBhvr>
                                      <p:to>
                                        <p:strVal val="visible"/>
                                      </p:to>
                                    </p:set>
                                    <p:animEffect transition="in" filter="dissolve">
                                      <p:cBhvr>
                                        <p:cTn id="31" dur="1000"/>
                                        <p:tgtEl>
                                          <p:spTgt spid="14751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47513"/>
                                        </p:tgtEl>
                                        <p:attrNameLst>
                                          <p:attrName>style.visibility</p:attrName>
                                        </p:attrNameLst>
                                      </p:cBhvr>
                                      <p:to>
                                        <p:strVal val="visible"/>
                                      </p:to>
                                    </p:set>
                                    <p:animEffect transition="in" filter="dissolve">
                                      <p:cBhvr>
                                        <p:cTn id="36" dur="500"/>
                                        <p:tgtEl>
                                          <p:spTgt spid="147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507" grpId="0" animBg="1"/>
      <p:bldP spid="147509" grpId="0" animBg="1"/>
      <p:bldP spid="147510" grpId="0"/>
      <p:bldP spid="147511" grpId="0" animBg="1"/>
      <p:bldP spid="147512" grpId="0"/>
      <p:bldP spid="147513" grpId="0"/>
      <p:bldP spid="147515" grpId="0" animBg="1"/>
      <p:bldP spid="14751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Freeform 71"/>
          <p:cNvSpPr>
            <a:spLocks/>
          </p:cNvSpPr>
          <p:nvPr/>
        </p:nvSpPr>
        <p:spPr bwMode="auto">
          <a:xfrm>
            <a:off x="5038725" y="43926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42" name="Line 77"/>
          <p:cNvSpPr>
            <a:spLocks noChangeShapeType="1"/>
          </p:cNvSpPr>
          <p:nvPr/>
        </p:nvSpPr>
        <p:spPr bwMode="auto">
          <a:xfrm flipH="1">
            <a:off x="5487988" y="4702175"/>
            <a:ext cx="855662" cy="431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43" name="Line 78"/>
          <p:cNvSpPr>
            <a:spLocks noChangeShapeType="1"/>
          </p:cNvSpPr>
          <p:nvPr/>
        </p:nvSpPr>
        <p:spPr bwMode="auto">
          <a:xfrm flipH="1">
            <a:off x="5997575" y="4749800"/>
            <a:ext cx="563563" cy="3937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44" name="Line 79"/>
          <p:cNvSpPr>
            <a:spLocks noChangeShapeType="1"/>
          </p:cNvSpPr>
          <p:nvPr/>
        </p:nvSpPr>
        <p:spPr bwMode="auto">
          <a:xfrm flipH="1">
            <a:off x="6535738" y="4756150"/>
            <a:ext cx="149225" cy="382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45" name="Line 80"/>
          <p:cNvSpPr>
            <a:spLocks noChangeShapeType="1"/>
          </p:cNvSpPr>
          <p:nvPr/>
        </p:nvSpPr>
        <p:spPr bwMode="auto">
          <a:xfrm>
            <a:off x="6902450" y="4735513"/>
            <a:ext cx="123825" cy="4127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46" name="Text Box 97"/>
          <p:cNvSpPr txBox="1">
            <a:spLocks noChangeArrowheads="1"/>
          </p:cNvSpPr>
          <p:nvPr/>
        </p:nvSpPr>
        <p:spPr bwMode="auto">
          <a:xfrm>
            <a:off x="5065713" y="4279900"/>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institutional</a:t>
            </a:r>
          </a:p>
          <a:p>
            <a:pPr algn="ctr">
              <a:spcBef>
                <a:spcPct val="0"/>
              </a:spcBef>
              <a:buClrTx/>
              <a:buSzTx/>
              <a:buFontTx/>
              <a:buNone/>
            </a:pPr>
            <a:r>
              <a:rPr lang="en-US" altLang="en-US" sz="1600">
                <a:solidFill>
                  <a:srgbClr val="CC0000"/>
                </a:solidFill>
              </a:rPr>
              <a:t>network</a:t>
            </a:r>
            <a:endParaRPr lang="en-US" altLang="en-US" sz="2400">
              <a:solidFill>
                <a:srgbClr val="CC0000"/>
              </a:solidFill>
            </a:endParaRPr>
          </a:p>
        </p:txBody>
      </p:sp>
      <p:sp>
        <p:nvSpPr>
          <p:cNvPr id="112647" name="Text Box 98"/>
          <p:cNvSpPr txBox="1">
            <a:spLocks noChangeArrowheads="1"/>
          </p:cNvSpPr>
          <p:nvPr/>
        </p:nvSpPr>
        <p:spPr bwMode="auto">
          <a:xfrm>
            <a:off x="7073900" y="4660900"/>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1 Gbps LAN</a:t>
            </a:r>
            <a:endParaRPr lang="en-US" altLang="en-US" sz="2400">
              <a:solidFill>
                <a:schemeClr val="accent2"/>
              </a:solidFill>
            </a:endParaRPr>
          </a:p>
        </p:txBody>
      </p:sp>
      <p:grpSp>
        <p:nvGrpSpPr>
          <p:cNvPr id="112648" name="Group 120"/>
          <p:cNvGrpSpPr>
            <a:grpSpLocks/>
          </p:cNvGrpSpPr>
          <p:nvPr/>
        </p:nvGrpSpPr>
        <p:grpSpPr bwMode="auto">
          <a:xfrm>
            <a:off x="6261100" y="4460875"/>
            <a:ext cx="881063" cy="307975"/>
            <a:chOff x="2356" y="1300"/>
            <a:chExt cx="555" cy="194"/>
          </a:xfrm>
        </p:grpSpPr>
        <p:sp>
          <p:nvSpPr>
            <p:cNvPr id="11288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288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289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2891" name="Group 124"/>
            <p:cNvGrpSpPr>
              <a:grpSpLocks/>
            </p:cNvGrpSpPr>
            <p:nvPr/>
          </p:nvGrpSpPr>
          <p:grpSpPr bwMode="auto">
            <a:xfrm>
              <a:off x="2468" y="1332"/>
              <a:ext cx="310" cy="60"/>
              <a:chOff x="2468" y="1332"/>
              <a:chExt cx="310" cy="60"/>
            </a:xfrm>
          </p:grpSpPr>
          <p:sp>
            <p:nvSpPr>
              <p:cNvPr id="112894" name="Freeform 12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95" name="Freeform 12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2892" name="Line 127"/>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93" name="Line 128"/>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649" name="Group 172"/>
          <p:cNvGrpSpPr>
            <a:grpSpLocks/>
          </p:cNvGrpSpPr>
          <p:nvPr/>
        </p:nvGrpSpPr>
        <p:grpSpPr bwMode="auto">
          <a:xfrm>
            <a:off x="5175250" y="5070475"/>
            <a:ext cx="525463" cy="557213"/>
            <a:chOff x="-44" y="1473"/>
            <a:chExt cx="981" cy="1105"/>
          </a:xfrm>
        </p:grpSpPr>
        <p:pic>
          <p:nvPicPr>
            <p:cNvPr id="112886" name="Picture 17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87" name="Freeform 17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2650" name="Group 340"/>
          <p:cNvGrpSpPr>
            <a:grpSpLocks/>
          </p:cNvGrpSpPr>
          <p:nvPr/>
        </p:nvGrpSpPr>
        <p:grpSpPr bwMode="auto">
          <a:xfrm>
            <a:off x="5686425" y="5092700"/>
            <a:ext cx="525463" cy="557213"/>
            <a:chOff x="-44" y="1473"/>
            <a:chExt cx="981" cy="1105"/>
          </a:xfrm>
        </p:grpSpPr>
        <p:pic>
          <p:nvPicPr>
            <p:cNvPr id="112884" name="Picture 34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85" name="Freeform 34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2651" name="Group 343"/>
          <p:cNvGrpSpPr>
            <a:grpSpLocks/>
          </p:cNvGrpSpPr>
          <p:nvPr/>
        </p:nvGrpSpPr>
        <p:grpSpPr bwMode="auto">
          <a:xfrm>
            <a:off x="6210300" y="5081588"/>
            <a:ext cx="525463" cy="557212"/>
            <a:chOff x="-44" y="1473"/>
            <a:chExt cx="981" cy="1105"/>
          </a:xfrm>
        </p:grpSpPr>
        <p:pic>
          <p:nvPicPr>
            <p:cNvPr id="112882" name="Picture 344"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83" name="Freeform 3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12652"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12653"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9DC62CC-4D0A-4C09-8085-0C83EB771FCA}" type="slidenum">
              <a:rPr lang="en-US" altLang="en-US" sz="1200">
                <a:latin typeface="Tahoma" pitchFamily="34" charset="0"/>
              </a:rPr>
              <a:pPr/>
              <a:t>41</a:t>
            </a:fld>
            <a:endParaRPr lang="en-US" altLang="en-US" sz="1200">
              <a:latin typeface="Tahoma" pitchFamily="34" charset="0"/>
            </a:endParaRPr>
          </a:p>
        </p:txBody>
      </p:sp>
      <p:pic>
        <p:nvPicPr>
          <p:cNvPr id="112654" name="Picture 2"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8950" y="806450"/>
            <a:ext cx="3656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55" name="Rectangle 3"/>
          <p:cNvSpPr>
            <a:spLocks noGrp="1" noChangeArrowheads="1"/>
          </p:cNvSpPr>
          <p:nvPr>
            <p:ph type="title" idx="4294967295"/>
          </p:nvPr>
        </p:nvSpPr>
        <p:spPr>
          <a:xfrm>
            <a:off x="403225" y="269875"/>
            <a:ext cx="7772400" cy="663575"/>
          </a:xfrm>
        </p:spPr>
        <p:txBody>
          <a:bodyPr/>
          <a:lstStyle/>
          <a:p>
            <a:r>
              <a:rPr lang="en-US" altLang="en-US" sz="4000">
                <a:ea typeface="ＭＳ Ｐゴシック" charset="-128"/>
              </a:rPr>
              <a:t>Caching example: </a:t>
            </a:r>
            <a:r>
              <a:rPr lang="en-US" altLang="en-US" sz="3600">
                <a:ea typeface="ＭＳ Ｐゴシック" charset="-128"/>
              </a:rPr>
              <a:t>install local cache</a:t>
            </a:r>
            <a:r>
              <a:rPr lang="en-US" altLang="en-US" sz="4000">
                <a:ea typeface="ＭＳ Ｐゴシック" charset="-128"/>
              </a:rPr>
              <a:t> </a:t>
            </a:r>
            <a:endParaRPr lang="en-US" altLang="en-US">
              <a:ea typeface="ＭＳ Ｐゴシック" charset="-128"/>
            </a:endParaRPr>
          </a:p>
        </p:txBody>
      </p:sp>
      <p:sp>
        <p:nvSpPr>
          <p:cNvPr id="112656" name="Text Box 50"/>
          <p:cNvSpPr txBox="1">
            <a:spLocks noChangeArrowheads="1"/>
          </p:cNvSpPr>
          <p:nvPr/>
        </p:nvSpPr>
        <p:spPr bwMode="auto">
          <a:xfrm>
            <a:off x="7802563" y="1824038"/>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800"/>
              <a:t>origin</a:t>
            </a:r>
          </a:p>
          <a:p>
            <a:pPr algn="r">
              <a:spcBef>
                <a:spcPct val="0"/>
              </a:spcBef>
              <a:buClrTx/>
              <a:buSzTx/>
              <a:buFontTx/>
              <a:buNone/>
            </a:pPr>
            <a:r>
              <a:rPr lang="en-US" altLang="en-US" sz="1800"/>
              <a:t>servers</a:t>
            </a:r>
          </a:p>
        </p:txBody>
      </p:sp>
      <p:sp>
        <p:nvSpPr>
          <p:cNvPr id="112657" name="Line 95"/>
          <p:cNvSpPr>
            <a:spLocks noChangeShapeType="1"/>
          </p:cNvSpPr>
          <p:nvPr/>
        </p:nvSpPr>
        <p:spPr bwMode="auto">
          <a:xfrm>
            <a:off x="6697663" y="3467100"/>
            <a:ext cx="0" cy="10620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58" name="Text Box 99"/>
          <p:cNvSpPr txBox="1">
            <a:spLocks noChangeArrowheads="1"/>
          </p:cNvSpPr>
          <p:nvPr/>
        </p:nvSpPr>
        <p:spPr bwMode="auto">
          <a:xfrm>
            <a:off x="6699250" y="3656013"/>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1.54 Mbps </a:t>
            </a:r>
          </a:p>
          <a:p>
            <a:pPr>
              <a:spcBef>
                <a:spcPct val="0"/>
              </a:spcBef>
              <a:buClrTx/>
              <a:buSzTx/>
              <a:buFontTx/>
              <a:buNone/>
            </a:pPr>
            <a:r>
              <a:rPr lang="en-US" altLang="en-US" sz="1600"/>
              <a:t>access link</a:t>
            </a:r>
            <a:endParaRPr lang="en-US" altLang="en-US" sz="2400">
              <a:solidFill>
                <a:schemeClr val="accent2"/>
              </a:solidFill>
            </a:endParaRPr>
          </a:p>
        </p:txBody>
      </p:sp>
      <p:grpSp>
        <p:nvGrpSpPr>
          <p:cNvPr id="7" name="Group 308"/>
          <p:cNvGrpSpPr>
            <a:grpSpLocks/>
          </p:cNvGrpSpPr>
          <p:nvPr/>
        </p:nvGrpSpPr>
        <p:grpSpPr bwMode="auto">
          <a:xfrm>
            <a:off x="6826250" y="4941888"/>
            <a:ext cx="1860550" cy="809625"/>
            <a:chOff x="4217" y="3611"/>
            <a:chExt cx="1172" cy="510"/>
          </a:xfrm>
        </p:grpSpPr>
        <p:sp>
          <p:nvSpPr>
            <p:cNvPr id="112880" name="Rectangle 307"/>
            <p:cNvSpPr>
              <a:spLocks noChangeArrowheads="1"/>
            </p:cNvSpPr>
            <p:nvPr/>
          </p:nvSpPr>
          <p:spPr bwMode="auto">
            <a:xfrm>
              <a:off x="4217" y="3611"/>
              <a:ext cx="329" cy="473"/>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81" name="Text Box 97"/>
            <p:cNvSpPr txBox="1">
              <a:spLocks noChangeArrowheads="1"/>
            </p:cNvSpPr>
            <p:nvPr/>
          </p:nvSpPr>
          <p:spPr bwMode="auto">
            <a:xfrm>
              <a:off x="4561" y="3717"/>
              <a:ext cx="82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90000"/>
                </a:lnSpc>
                <a:spcBef>
                  <a:spcPct val="0"/>
                </a:spcBef>
                <a:buClrTx/>
                <a:buSzTx/>
                <a:buFontTx/>
                <a:buNone/>
              </a:pPr>
              <a:r>
                <a:rPr lang="en-US" altLang="en-US">
                  <a:solidFill>
                    <a:srgbClr val="CC0000"/>
                  </a:solidFill>
                </a:rPr>
                <a:t>local web </a:t>
              </a:r>
            </a:p>
            <a:p>
              <a:pPr algn="ctr">
                <a:lnSpc>
                  <a:spcPct val="90000"/>
                </a:lnSpc>
                <a:spcBef>
                  <a:spcPct val="0"/>
                </a:spcBef>
                <a:buClrTx/>
                <a:buSzTx/>
                <a:buFontTx/>
                <a:buNone/>
              </a:pPr>
              <a:r>
                <a:rPr lang="en-US" altLang="en-US">
                  <a:solidFill>
                    <a:srgbClr val="CC0000"/>
                  </a:solidFill>
                </a:rPr>
                <a:t>cache</a:t>
              </a:r>
            </a:p>
          </p:txBody>
        </p:sp>
      </p:grpSp>
      <p:sp>
        <p:nvSpPr>
          <p:cNvPr id="112660" name="Rectangle 4"/>
          <p:cNvSpPr>
            <a:spLocks noChangeArrowheads="1"/>
          </p:cNvSpPr>
          <p:nvPr/>
        </p:nvSpPr>
        <p:spPr bwMode="auto">
          <a:xfrm>
            <a:off x="398463" y="1335088"/>
            <a:ext cx="43703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65000"/>
              <a:buFont typeface="Wingdings" pitchFamily="2" charset="2"/>
              <a:buNone/>
            </a:pPr>
            <a:r>
              <a:rPr lang="en-US" altLang="en-US" sz="2800" i="1" dirty="0">
                <a:solidFill>
                  <a:srgbClr val="CC0000"/>
                </a:solidFill>
                <a:latin typeface="Gill Sans MT" pitchFamily="34" charset="0"/>
              </a:rPr>
              <a:t>assumptions:</a:t>
            </a:r>
          </a:p>
          <a:p>
            <a:pPr>
              <a:lnSpc>
                <a:spcPct val="85000"/>
              </a:lnSpc>
              <a:buClr>
                <a:srgbClr val="000099"/>
              </a:buClr>
              <a:buSzPct val="100000"/>
              <a:buFont typeface="Wingdings" pitchFamily="2" charset="2"/>
              <a:buChar char="§"/>
            </a:pPr>
            <a:r>
              <a:rPr lang="en-US" altLang="en-US" dirty="0">
                <a:latin typeface="Gill Sans MT" pitchFamily="34" charset="0"/>
              </a:rPr>
              <a:t>avg object size: 100K bits</a:t>
            </a:r>
          </a:p>
          <a:p>
            <a:pPr>
              <a:lnSpc>
                <a:spcPct val="85000"/>
              </a:lnSpc>
              <a:buClr>
                <a:srgbClr val="000099"/>
              </a:buClr>
              <a:buSzPct val="100000"/>
              <a:buFont typeface="Wingdings" pitchFamily="2" charset="2"/>
              <a:buChar char="§"/>
            </a:pPr>
            <a:r>
              <a:rPr lang="en-US" altLang="en-US" dirty="0">
                <a:latin typeface="Gill Sans MT" pitchFamily="34" charset="0"/>
              </a:rPr>
              <a:t>avg request rate from browsers to origin servers:15/sec</a:t>
            </a:r>
          </a:p>
          <a:p>
            <a:pPr>
              <a:lnSpc>
                <a:spcPct val="85000"/>
              </a:lnSpc>
              <a:buClr>
                <a:srgbClr val="000099"/>
              </a:buClr>
              <a:buSzPct val="100000"/>
              <a:buFont typeface="Wingdings" pitchFamily="2" charset="2"/>
              <a:buChar char="§"/>
            </a:pPr>
            <a:r>
              <a:rPr lang="en-US" altLang="en-US" dirty="0">
                <a:latin typeface="Gill Sans MT" pitchFamily="34" charset="0"/>
              </a:rPr>
              <a:t>avg data rate to browsers: 1.50 Mbps</a:t>
            </a:r>
          </a:p>
          <a:p>
            <a:pPr>
              <a:lnSpc>
                <a:spcPct val="85000"/>
              </a:lnSpc>
              <a:buClr>
                <a:srgbClr val="000099"/>
              </a:buClr>
              <a:buSzPct val="100000"/>
              <a:buFont typeface="Wingdings" pitchFamily="2" charset="2"/>
              <a:buChar char="§"/>
            </a:pPr>
            <a:r>
              <a:rPr lang="en-US" altLang="en-US" dirty="0">
                <a:latin typeface="Gill Sans MT" pitchFamily="34" charset="0"/>
              </a:rPr>
              <a:t>RTT from institutional router to any origin server: 2 sec</a:t>
            </a:r>
          </a:p>
          <a:p>
            <a:pPr>
              <a:lnSpc>
                <a:spcPct val="85000"/>
              </a:lnSpc>
              <a:buClr>
                <a:srgbClr val="000099"/>
              </a:buClr>
              <a:buSzPct val="100000"/>
              <a:buFont typeface="Wingdings" pitchFamily="2" charset="2"/>
              <a:buChar char="§"/>
            </a:pPr>
            <a:r>
              <a:rPr lang="en-US" altLang="en-US" dirty="0">
                <a:latin typeface="Gill Sans MT" pitchFamily="34" charset="0"/>
              </a:rPr>
              <a:t>access link rate: 1.54 Mbps</a:t>
            </a:r>
          </a:p>
          <a:p>
            <a:pPr>
              <a:lnSpc>
                <a:spcPct val="85000"/>
              </a:lnSpc>
              <a:spcBef>
                <a:spcPct val="45000"/>
              </a:spcBef>
              <a:buClr>
                <a:srgbClr val="000099"/>
              </a:buClr>
              <a:buSzPct val="65000"/>
              <a:buFont typeface="Wingdings" pitchFamily="2" charset="2"/>
              <a:buNone/>
            </a:pPr>
            <a:r>
              <a:rPr lang="en-US" altLang="en-US" sz="2400" i="1" dirty="0">
                <a:solidFill>
                  <a:srgbClr val="CC0000"/>
                </a:solidFill>
                <a:latin typeface="Gill Sans MT" pitchFamily="34" charset="0"/>
              </a:rPr>
              <a:t>consequences:</a:t>
            </a:r>
          </a:p>
          <a:p>
            <a:pPr>
              <a:lnSpc>
                <a:spcPct val="85000"/>
              </a:lnSpc>
              <a:buClr>
                <a:srgbClr val="000099"/>
              </a:buClr>
              <a:buSzPct val="100000"/>
              <a:buFont typeface="Wingdings" pitchFamily="2" charset="2"/>
              <a:buChar char="§"/>
            </a:pPr>
            <a:r>
              <a:rPr lang="en-US" altLang="en-US" dirty="0">
                <a:latin typeface="Gill Sans MT" pitchFamily="34" charset="0"/>
              </a:rPr>
              <a:t>LAN utilization: 15%</a:t>
            </a:r>
          </a:p>
          <a:p>
            <a:pPr>
              <a:lnSpc>
                <a:spcPct val="85000"/>
              </a:lnSpc>
              <a:buClr>
                <a:srgbClr val="000099"/>
              </a:buClr>
              <a:buSzPct val="100000"/>
              <a:buFont typeface="Wingdings" pitchFamily="2" charset="2"/>
              <a:buChar char="§"/>
            </a:pPr>
            <a:r>
              <a:rPr lang="en-US" altLang="en-US" dirty="0">
                <a:latin typeface="Gill Sans MT" pitchFamily="34" charset="0"/>
              </a:rPr>
              <a:t>access link utilization = </a:t>
            </a:r>
            <a:r>
              <a:rPr lang="en-US" altLang="en-US" dirty="0">
                <a:solidFill>
                  <a:srgbClr val="FF0000"/>
                </a:solidFill>
                <a:cs typeface="Arial" panose="020B0604020202020204" pitchFamily="34" charset="0"/>
              </a:rPr>
              <a:t>?</a:t>
            </a:r>
            <a:endParaRPr lang="en-US" altLang="en-US" dirty="0">
              <a:solidFill>
                <a:srgbClr val="FF0000"/>
              </a:solidFill>
              <a:latin typeface="Gill Sans MT" pitchFamily="34" charset="0"/>
            </a:endParaRPr>
          </a:p>
          <a:p>
            <a:pPr>
              <a:lnSpc>
                <a:spcPct val="85000"/>
              </a:lnSpc>
              <a:buClr>
                <a:srgbClr val="000099"/>
              </a:buClr>
              <a:buSzPct val="100000"/>
              <a:buFont typeface="Wingdings" pitchFamily="2" charset="2"/>
              <a:buChar char="§"/>
            </a:pPr>
            <a:r>
              <a:rPr lang="en-US" altLang="en-US" dirty="0">
                <a:latin typeface="Gill Sans MT" pitchFamily="34" charset="0"/>
              </a:rPr>
              <a:t>total delay = </a:t>
            </a:r>
            <a:r>
              <a:rPr lang="en-US" altLang="en-US" dirty="0">
                <a:solidFill>
                  <a:srgbClr val="FF0000"/>
                </a:solidFill>
                <a:cs typeface="Arial" panose="020B0604020202020204" pitchFamily="34" charset="0"/>
              </a:rPr>
              <a:t>?</a:t>
            </a:r>
            <a:endParaRPr lang="en-US" altLang="en-US" dirty="0">
              <a:latin typeface="Gill Sans MT" pitchFamily="34" charset="0"/>
            </a:endParaRPr>
          </a:p>
          <a:p>
            <a:pPr>
              <a:lnSpc>
                <a:spcPct val="85000"/>
              </a:lnSpc>
              <a:buClr>
                <a:srgbClr val="000099"/>
              </a:buClr>
              <a:buSzPct val="65000"/>
              <a:buFont typeface="Wingdings" pitchFamily="2" charset="2"/>
              <a:buChar char="v"/>
            </a:pPr>
            <a:endParaRPr lang="en-US" altLang="en-US" dirty="0">
              <a:latin typeface="Gill Sans MT" pitchFamily="34" charset="0"/>
            </a:endParaRPr>
          </a:p>
          <a:p>
            <a:pPr>
              <a:lnSpc>
                <a:spcPct val="85000"/>
              </a:lnSpc>
              <a:buClr>
                <a:srgbClr val="000099"/>
              </a:buClr>
              <a:buSzPct val="65000"/>
              <a:buFont typeface="Wingdings" pitchFamily="2" charset="2"/>
              <a:buChar char="v"/>
            </a:pPr>
            <a:endParaRPr lang="en-US" altLang="en-US" dirty="0">
              <a:latin typeface="Gill Sans MT" pitchFamily="34" charset="0"/>
            </a:endParaRPr>
          </a:p>
        </p:txBody>
      </p:sp>
      <p:sp>
        <p:nvSpPr>
          <p:cNvPr id="148556" name="Text Box 76"/>
          <p:cNvSpPr txBox="1">
            <a:spLocks noChangeArrowheads="1"/>
          </p:cNvSpPr>
          <p:nvPr/>
        </p:nvSpPr>
        <p:spPr bwMode="auto">
          <a:xfrm>
            <a:off x="1405305" y="5318835"/>
            <a:ext cx="2667000" cy="676275"/>
          </a:xfrm>
          <a:prstGeom prst="rect">
            <a:avLst/>
          </a:prstGeom>
          <a:noFill/>
          <a:ln>
            <a:noFill/>
          </a:ln>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0000"/>
              </a:lnSpc>
              <a:spcBef>
                <a:spcPct val="0"/>
              </a:spcBef>
            </a:pPr>
            <a:r>
              <a:rPr lang="en-US" altLang="en-US" sz="2400" i="1" dirty="0">
                <a:solidFill>
                  <a:srgbClr val="CC0000"/>
                </a:solidFill>
                <a:latin typeface="Gill Sans MT" pitchFamily="34" charset="0"/>
              </a:rPr>
              <a:t>How to compute link </a:t>
            </a:r>
          </a:p>
          <a:p>
            <a:pPr algn="ctr">
              <a:lnSpc>
                <a:spcPct val="80000"/>
              </a:lnSpc>
              <a:spcBef>
                <a:spcPct val="0"/>
              </a:spcBef>
            </a:pPr>
            <a:r>
              <a:rPr lang="en-US" altLang="en-US" sz="2400" i="1" dirty="0">
                <a:solidFill>
                  <a:srgbClr val="CC0000"/>
                </a:solidFill>
                <a:latin typeface="Gill Sans MT" pitchFamily="34" charset="0"/>
              </a:rPr>
              <a:t>utilization, delay?</a:t>
            </a:r>
          </a:p>
        </p:txBody>
      </p:sp>
      <p:sp>
        <p:nvSpPr>
          <p:cNvPr id="148563" name="Text Box 83"/>
          <p:cNvSpPr txBox="1">
            <a:spLocks noChangeArrowheads="1"/>
          </p:cNvSpPr>
          <p:nvPr/>
        </p:nvSpPr>
        <p:spPr bwMode="auto">
          <a:xfrm>
            <a:off x="598488" y="6051550"/>
            <a:ext cx="3641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dirty="0">
                <a:solidFill>
                  <a:srgbClr val="CC0000"/>
                </a:solidFill>
              </a:rPr>
              <a:t>Cost:</a:t>
            </a:r>
            <a:r>
              <a:rPr lang="en-US" altLang="en-US" sz="2400" dirty="0"/>
              <a:t> web cache (cheap!)</a:t>
            </a:r>
          </a:p>
        </p:txBody>
      </p:sp>
      <p:sp>
        <p:nvSpPr>
          <p:cNvPr id="112666" name="Line 2"/>
          <p:cNvSpPr>
            <a:spLocks noChangeShapeType="1"/>
          </p:cNvSpPr>
          <p:nvPr/>
        </p:nvSpPr>
        <p:spPr bwMode="auto">
          <a:xfrm>
            <a:off x="5373688" y="2409825"/>
            <a:ext cx="285750" cy="11430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67" name="Line 51"/>
          <p:cNvSpPr>
            <a:spLocks noChangeShapeType="1"/>
          </p:cNvSpPr>
          <p:nvPr/>
        </p:nvSpPr>
        <p:spPr bwMode="auto">
          <a:xfrm>
            <a:off x="6183313" y="2028825"/>
            <a:ext cx="66675" cy="2762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68" name="Line 52"/>
          <p:cNvSpPr>
            <a:spLocks noChangeShapeType="1"/>
          </p:cNvSpPr>
          <p:nvPr/>
        </p:nvSpPr>
        <p:spPr bwMode="auto">
          <a:xfrm flipH="1">
            <a:off x="6811963" y="2066925"/>
            <a:ext cx="9525" cy="2381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69" name="Line 53"/>
          <p:cNvSpPr>
            <a:spLocks noChangeShapeType="1"/>
          </p:cNvSpPr>
          <p:nvPr/>
        </p:nvSpPr>
        <p:spPr bwMode="auto">
          <a:xfrm flipH="1">
            <a:off x="7269163" y="2228850"/>
            <a:ext cx="133350" cy="2095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70" name="Line 54"/>
          <p:cNvSpPr>
            <a:spLocks noChangeShapeType="1"/>
          </p:cNvSpPr>
          <p:nvPr/>
        </p:nvSpPr>
        <p:spPr bwMode="auto">
          <a:xfrm flipH="1" flipV="1">
            <a:off x="7431088" y="2990850"/>
            <a:ext cx="24765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671" name="Freeform 55"/>
          <p:cNvSpPr>
            <a:spLocks/>
          </p:cNvSpPr>
          <p:nvPr/>
        </p:nvSpPr>
        <p:spPr bwMode="auto">
          <a:xfrm>
            <a:off x="5457825" y="2022475"/>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672" name="Text Box 70"/>
          <p:cNvSpPr txBox="1">
            <a:spLocks noChangeArrowheads="1"/>
          </p:cNvSpPr>
          <p:nvPr/>
        </p:nvSpPr>
        <p:spPr bwMode="auto">
          <a:xfrm>
            <a:off x="6164263" y="2354263"/>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public</a:t>
            </a:r>
          </a:p>
          <a:p>
            <a:pPr algn="ctr">
              <a:spcBef>
                <a:spcPct val="0"/>
              </a:spcBef>
              <a:buClrTx/>
              <a:buSzTx/>
              <a:buFontTx/>
              <a:buNone/>
            </a:pPr>
            <a:r>
              <a:rPr lang="en-US" altLang="en-US" sz="1600">
                <a:solidFill>
                  <a:srgbClr val="CC0000"/>
                </a:solidFill>
              </a:rPr>
              <a:t> Internet</a:t>
            </a:r>
            <a:endParaRPr lang="en-US" altLang="en-US" sz="2400">
              <a:solidFill>
                <a:srgbClr val="CC0000"/>
              </a:solidFill>
            </a:endParaRPr>
          </a:p>
        </p:txBody>
      </p:sp>
      <p:grpSp>
        <p:nvGrpSpPr>
          <p:cNvPr id="112673" name="Group 91"/>
          <p:cNvGrpSpPr>
            <a:grpSpLocks/>
          </p:cNvGrpSpPr>
          <p:nvPr/>
        </p:nvGrpSpPr>
        <p:grpSpPr bwMode="auto">
          <a:xfrm>
            <a:off x="6281738" y="3165475"/>
            <a:ext cx="881062" cy="307975"/>
            <a:chOff x="2356" y="1300"/>
            <a:chExt cx="555" cy="194"/>
          </a:xfrm>
        </p:grpSpPr>
        <p:sp>
          <p:nvSpPr>
            <p:cNvPr id="112872"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2873"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2874"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2875" name="Group 95"/>
            <p:cNvGrpSpPr>
              <a:grpSpLocks/>
            </p:cNvGrpSpPr>
            <p:nvPr/>
          </p:nvGrpSpPr>
          <p:grpSpPr bwMode="auto">
            <a:xfrm>
              <a:off x="2468" y="1332"/>
              <a:ext cx="310" cy="60"/>
              <a:chOff x="2468" y="1332"/>
              <a:chExt cx="310" cy="60"/>
            </a:xfrm>
          </p:grpSpPr>
          <p:sp>
            <p:nvSpPr>
              <p:cNvPr id="112878" name="Freeform 9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879" name="Freeform 9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2876" name="Line 98"/>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877" name="Line 99"/>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674" name="Group 100"/>
          <p:cNvGrpSpPr>
            <a:grpSpLocks/>
          </p:cNvGrpSpPr>
          <p:nvPr/>
        </p:nvGrpSpPr>
        <p:grpSpPr bwMode="auto">
          <a:xfrm>
            <a:off x="5026025" y="1957388"/>
            <a:ext cx="377825" cy="576262"/>
            <a:chOff x="4140" y="429"/>
            <a:chExt cx="1425" cy="2396"/>
          </a:xfrm>
        </p:grpSpPr>
        <p:sp>
          <p:nvSpPr>
            <p:cNvPr id="112840" name="Freeform 10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41" name="Rectangle 102"/>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42" name="Freeform 10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43" name="Freeform 10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44" name="Rectangle 105"/>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45" name="Group 106"/>
            <p:cNvGrpSpPr>
              <a:grpSpLocks/>
            </p:cNvGrpSpPr>
            <p:nvPr/>
          </p:nvGrpSpPr>
          <p:grpSpPr bwMode="auto">
            <a:xfrm>
              <a:off x="4749" y="668"/>
              <a:ext cx="581" cy="145"/>
              <a:chOff x="614" y="2568"/>
              <a:chExt cx="725" cy="139"/>
            </a:xfrm>
          </p:grpSpPr>
          <p:sp>
            <p:nvSpPr>
              <p:cNvPr id="112870" name="AutoShape 107"/>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71" name="AutoShape 108"/>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46" name="Rectangle 109"/>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47" name="Group 110"/>
            <p:cNvGrpSpPr>
              <a:grpSpLocks/>
            </p:cNvGrpSpPr>
            <p:nvPr/>
          </p:nvGrpSpPr>
          <p:grpSpPr bwMode="auto">
            <a:xfrm>
              <a:off x="4747" y="994"/>
              <a:ext cx="581" cy="134"/>
              <a:chOff x="614" y="2568"/>
              <a:chExt cx="725" cy="139"/>
            </a:xfrm>
          </p:grpSpPr>
          <p:sp>
            <p:nvSpPr>
              <p:cNvPr id="112868" name="AutoShape 111"/>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9" name="AutoShape 112"/>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48" name="Rectangle 113"/>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49" name="Rectangle 114"/>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50" name="Group 115"/>
            <p:cNvGrpSpPr>
              <a:grpSpLocks/>
            </p:cNvGrpSpPr>
            <p:nvPr/>
          </p:nvGrpSpPr>
          <p:grpSpPr bwMode="auto">
            <a:xfrm>
              <a:off x="4735" y="1627"/>
              <a:ext cx="582" cy="151"/>
              <a:chOff x="614" y="2568"/>
              <a:chExt cx="725" cy="139"/>
            </a:xfrm>
          </p:grpSpPr>
          <p:sp>
            <p:nvSpPr>
              <p:cNvPr id="112866" name="AutoShape 116"/>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7" name="AutoShape 117"/>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51" name="Freeform 11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852" name="Group 119"/>
            <p:cNvGrpSpPr>
              <a:grpSpLocks/>
            </p:cNvGrpSpPr>
            <p:nvPr/>
          </p:nvGrpSpPr>
          <p:grpSpPr bwMode="auto">
            <a:xfrm>
              <a:off x="4739" y="1327"/>
              <a:ext cx="582" cy="139"/>
              <a:chOff x="614" y="2568"/>
              <a:chExt cx="725" cy="139"/>
            </a:xfrm>
          </p:grpSpPr>
          <p:sp>
            <p:nvSpPr>
              <p:cNvPr id="112864" name="AutoShape 120"/>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5" name="AutoShape 121"/>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53" name="Rectangle 122"/>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54" name="Freeform 12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55" name="Freeform 12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56" name="Oval 125"/>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57" name="Freeform 12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58" name="AutoShape 127"/>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59" name="AutoShape 128"/>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0" name="Oval 129"/>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1" name="Oval 130"/>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862" name="Oval 131"/>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63" name="Rectangle 132"/>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2675" name="Group 133"/>
          <p:cNvGrpSpPr>
            <a:grpSpLocks/>
          </p:cNvGrpSpPr>
          <p:nvPr/>
        </p:nvGrpSpPr>
        <p:grpSpPr bwMode="auto">
          <a:xfrm>
            <a:off x="5940425" y="1479550"/>
            <a:ext cx="377825" cy="576263"/>
            <a:chOff x="4140" y="429"/>
            <a:chExt cx="1425" cy="2396"/>
          </a:xfrm>
        </p:grpSpPr>
        <p:sp>
          <p:nvSpPr>
            <p:cNvPr id="112808" name="Freeform 13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09" name="Rectangle 135"/>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10" name="Freeform 13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11" name="Freeform 13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12" name="Rectangle 138"/>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13" name="Group 139"/>
            <p:cNvGrpSpPr>
              <a:grpSpLocks/>
            </p:cNvGrpSpPr>
            <p:nvPr/>
          </p:nvGrpSpPr>
          <p:grpSpPr bwMode="auto">
            <a:xfrm>
              <a:off x="4749" y="668"/>
              <a:ext cx="581" cy="145"/>
              <a:chOff x="614" y="2568"/>
              <a:chExt cx="725" cy="139"/>
            </a:xfrm>
          </p:grpSpPr>
          <p:sp>
            <p:nvSpPr>
              <p:cNvPr id="112838" name="AutoShape 140"/>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39" name="AutoShape 141"/>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14" name="Rectangle 142"/>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15" name="Group 143"/>
            <p:cNvGrpSpPr>
              <a:grpSpLocks/>
            </p:cNvGrpSpPr>
            <p:nvPr/>
          </p:nvGrpSpPr>
          <p:grpSpPr bwMode="auto">
            <a:xfrm>
              <a:off x="4747" y="994"/>
              <a:ext cx="581" cy="134"/>
              <a:chOff x="614" y="2568"/>
              <a:chExt cx="725" cy="139"/>
            </a:xfrm>
          </p:grpSpPr>
          <p:sp>
            <p:nvSpPr>
              <p:cNvPr id="112836" name="AutoShape 144"/>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37" name="AutoShape 145"/>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16" name="Rectangle 146"/>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17" name="Rectangle 147"/>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818" name="Group 148"/>
            <p:cNvGrpSpPr>
              <a:grpSpLocks/>
            </p:cNvGrpSpPr>
            <p:nvPr/>
          </p:nvGrpSpPr>
          <p:grpSpPr bwMode="auto">
            <a:xfrm>
              <a:off x="4735" y="1627"/>
              <a:ext cx="582" cy="151"/>
              <a:chOff x="614" y="2568"/>
              <a:chExt cx="725" cy="139"/>
            </a:xfrm>
          </p:grpSpPr>
          <p:sp>
            <p:nvSpPr>
              <p:cNvPr id="112834" name="AutoShape 149"/>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35" name="AutoShape 150"/>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19" name="Freeform 15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820" name="Group 152"/>
            <p:cNvGrpSpPr>
              <a:grpSpLocks/>
            </p:cNvGrpSpPr>
            <p:nvPr/>
          </p:nvGrpSpPr>
          <p:grpSpPr bwMode="auto">
            <a:xfrm>
              <a:off x="4739" y="1327"/>
              <a:ext cx="582" cy="139"/>
              <a:chOff x="614" y="2568"/>
              <a:chExt cx="725" cy="139"/>
            </a:xfrm>
          </p:grpSpPr>
          <p:sp>
            <p:nvSpPr>
              <p:cNvPr id="112832" name="AutoShape 153"/>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33" name="AutoShape 154"/>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821" name="Rectangle 155"/>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22" name="Freeform 15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23" name="Freeform 15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24" name="Oval 158"/>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25" name="Freeform 15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26" name="AutoShape 160"/>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27" name="AutoShape 161"/>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28" name="Oval 162"/>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29" name="Oval 163"/>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830" name="Oval 164"/>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31" name="Rectangle 165"/>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2676" name="Group 166"/>
          <p:cNvGrpSpPr>
            <a:grpSpLocks/>
          </p:cNvGrpSpPr>
          <p:nvPr/>
        </p:nvGrpSpPr>
        <p:grpSpPr bwMode="auto">
          <a:xfrm>
            <a:off x="6692900" y="1511300"/>
            <a:ext cx="377825" cy="576263"/>
            <a:chOff x="4140" y="429"/>
            <a:chExt cx="1425" cy="2396"/>
          </a:xfrm>
        </p:grpSpPr>
        <p:sp>
          <p:nvSpPr>
            <p:cNvPr id="112776" name="Freeform 16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77" name="Rectangle 168"/>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78" name="Freeform 16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79" name="Freeform 17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80" name="Rectangle 171"/>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81" name="Group 172"/>
            <p:cNvGrpSpPr>
              <a:grpSpLocks/>
            </p:cNvGrpSpPr>
            <p:nvPr/>
          </p:nvGrpSpPr>
          <p:grpSpPr bwMode="auto">
            <a:xfrm>
              <a:off x="4749" y="668"/>
              <a:ext cx="581" cy="145"/>
              <a:chOff x="614" y="2568"/>
              <a:chExt cx="725" cy="139"/>
            </a:xfrm>
          </p:grpSpPr>
          <p:sp>
            <p:nvSpPr>
              <p:cNvPr id="112806" name="AutoShape 173"/>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07" name="AutoShape 174"/>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82" name="Rectangle 175"/>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83" name="Group 176"/>
            <p:cNvGrpSpPr>
              <a:grpSpLocks/>
            </p:cNvGrpSpPr>
            <p:nvPr/>
          </p:nvGrpSpPr>
          <p:grpSpPr bwMode="auto">
            <a:xfrm>
              <a:off x="4747" y="994"/>
              <a:ext cx="581" cy="134"/>
              <a:chOff x="614" y="2568"/>
              <a:chExt cx="725" cy="139"/>
            </a:xfrm>
          </p:grpSpPr>
          <p:sp>
            <p:nvSpPr>
              <p:cNvPr id="112804" name="AutoShape 177"/>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05" name="AutoShape 178"/>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84" name="Rectangle 179"/>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85" name="Rectangle 180"/>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86" name="Group 181"/>
            <p:cNvGrpSpPr>
              <a:grpSpLocks/>
            </p:cNvGrpSpPr>
            <p:nvPr/>
          </p:nvGrpSpPr>
          <p:grpSpPr bwMode="auto">
            <a:xfrm>
              <a:off x="4735" y="1627"/>
              <a:ext cx="582" cy="151"/>
              <a:chOff x="614" y="2568"/>
              <a:chExt cx="725" cy="139"/>
            </a:xfrm>
          </p:grpSpPr>
          <p:sp>
            <p:nvSpPr>
              <p:cNvPr id="112802" name="AutoShape 182"/>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03" name="AutoShape 183"/>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87" name="Freeform 18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788" name="Group 185"/>
            <p:cNvGrpSpPr>
              <a:grpSpLocks/>
            </p:cNvGrpSpPr>
            <p:nvPr/>
          </p:nvGrpSpPr>
          <p:grpSpPr bwMode="auto">
            <a:xfrm>
              <a:off x="4739" y="1327"/>
              <a:ext cx="582" cy="139"/>
              <a:chOff x="614" y="2568"/>
              <a:chExt cx="725" cy="139"/>
            </a:xfrm>
          </p:grpSpPr>
          <p:sp>
            <p:nvSpPr>
              <p:cNvPr id="112800" name="AutoShape 186"/>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801" name="AutoShape 187"/>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89" name="Rectangle 188"/>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0" name="Freeform 18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91" name="Freeform 19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92" name="Oval 191"/>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3" name="Freeform 19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94" name="AutoShape 193"/>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5" name="AutoShape 194"/>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6" name="Oval 195"/>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7" name="Oval 196"/>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798" name="Oval 197"/>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99" name="Rectangle 198"/>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2677" name="Group 199"/>
          <p:cNvGrpSpPr>
            <a:grpSpLocks/>
          </p:cNvGrpSpPr>
          <p:nvPr/>
        </p:nvGrpSpPr>
        <p:grpSpPr bwMode="auto">
          <a:xfrm>
            <a:off x="7302500" y="1663700"/>
            <a:ext cx="377825" cy="576263"/>
            <a:chOff x="4140" y="429"/>
            <a:chExt cx="1425" cy="2396"/>
          </a:xfrm>
        </p:grpSpPr>
        <p:sp>
          <p:nvSpPr>
            <p:cNvPr id="112744" name="Freeform 20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45" name="Rectangle 201"/>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46" name="Freeform 20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47" name="Freeform 20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48" name="Rectangle 204"/>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49" name="Group 205"/>
            <p:cNvGrpSpPr>
              <a:grpSpLocks/>
            </p:cNvGrpSpPr>
            <p:nvPr/>
          </p:nvGrpSpPr>
          <p:grpSpPr bwMode="auto">
            <a:xfrm>
              <a:off x="4749" y="668"/>
              <a:ext cx="581" cy="145"/>
              <a:chOff x="614" y="2568"/>
              <a:chExt cx="725" cy="139"/>
            </a:xfrm>
          </p:grpSpPr>
          <p:sp>
            <p:nvSpPr>
              <p:cNvPr id="112774" name="AutoShape 206"/>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75" name="AutoShape 207"/>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50" name="Rectangle 208"/>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51" name="Group 209"/>
            <p:cNvGrpSpPr>
              <a:grpSpLocks/>
            </p:cNvGrpSpPr>
            <p:nvPr/>
          </p:nvGrpSpPr>
          <p:grpSpPr bwMode="auto">
            <a:xfrm>
              <a:off x="4747" y="994"/>
              <a:ext cx="581" cy="134"/>
              <a:chOff x="614" y="2568"/>
              <a:chExt cx="725" cy="139"/>
            </a:xfrm>
          </p:grpSpPr>
          <p:sp>
            <p:nvSpPr>
              <p:cNvPr id="112772" name="AutoShape 210"/>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73" name="AutoShape 211"/>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52" name="Rectangle 212"/>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53" name="Rectangle 213"/>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54" name="Group 214"/>
            <p:cNvGrpSpPr>
              <a:grpSpLocks/>
            </p:cNvGrpSpPr>
            <p:nvPr/>
          </p:nvGrpSpPr>
          <p:grpSpPr bwMode="auto">
            <a:xfrm>
              <a:off x="4735" y="1627"/>
              <a:ext cx="582" cy="151"/>
              <a:chOff x="614" y="2568"/>
              <a:chExt cx="725" cy="139"/>
            </a:xfrm>
          </p:grpSpPr>
          <p:sp>
            <p:nvSpPr>
              <p:cNvPr id="112770" name="AutoShape 215"/>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71" name="AutoShape 216"/>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55" name="Freeform 21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756" name="Group 218"/>
            <p:cNvGrpSpPr>
              <a:grpSpLocks/>
            </p:cNvGrpSpPr>
            <p:nvPr/>
          </p:nvGrpSpPr>
          <p:grpSpPr bwMode="auto">
            <a:xfrm>
              <a:off x="4739" y="1327"/>
              <a:ext cx="582" cy="139"/>
              <a:chOff x="614" y="2568"/>
              <a:chExt cx="725" cy="139"/>
            </a:xfrm>
          </p:grpSpPr>
          <p:sp>
            <p:nvSpPr>
              <p:cNvPr id="112768" name="AutoShape 219"/>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9" name="AutoShape 220"/>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57" name="Rectangle 221"/>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58" name="Freeform 22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59" name="Freeform 22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60" name="Oval 224"/>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1" name="Freeform 22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62" name="AutoShape 226"/>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3" name="AutoShape 227"/>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4" name="Oval 228"/>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5" name="Oval 229"/>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766" name="Oval 230"/>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67" name="Rectangle 231"/>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2678" name="Group 232"/>
          <p:cNvGrpSpPr>
            <a:grpSpLocks/>
          </p:cNvGrpSpPr>
          <p:nvPr/>
        </p:nvGrpSpPr>
        <p:grpSpPr bwMode="auto">
          <a:xfrm>
            <a:off x="7631113" y="2609850"/>
            <a:ext cx="377825" cy="576263"/>
            <a:chOff x="4140" y="429"/>
            <a:chExt cx="1425" cy="2396"/>
          </a:xfrm>
        </p:grpSpPr>
        <p:sp>
          <p:nvSpPr>
            <p:cNvPr id="112712" name="Freeform 233"/>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13" name="Rectangle 234"/>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14" name="Freeform 235"/>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15" name="Freeform 236"/>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16" name="Rectangle 237"/>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17" name="Group 238"/>
            <p:cNvGrpSpPr>
              <a:grpSpLocks/>
            </p:cNvGrpSpPr>
            <p:nvPr/>
          </p:nvGrpSpPr>
          <p:grpSpPr bwMode="auto">
            <a:xfrm>
              <a:off x="4749" y="668"/>
              <a:ext cx="581" cy="145"/>
              <a:chOff x="614" y="2568"/>
              <a:chExt cx="725" cy="139"/>
            </a:xfrm>
          </p:grpSpPr>
          <p:sp>
            <p:nvSpPr>
              <p:cNvPr id="112742" name="AutoShape 239"/>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43" name="AutoShape 240"/>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18" name="Rectangle 241"/>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19" name="Group 242"/>
            <p:cNvGrpSpPr>
              <a:grpSpLocks/>
            </p:cNvGrpSpPr>
            <p:nvPr/>
          </p:nvGrpSpPr>
          <p:grpSpPr bwMode="auto">
            <a:xfrm>
              <a:off x="4747" y="994"/>
              <a:ext cx="581" cy="134"/>
              <a:chOff x="614" y="2568"/>
              <a:chExt cx="725" cy="139"/>
            </a:xfrm>
          </p:grpSpPr>
          <p:sp>
            <p:nvSpPr>
              <p:cNvPr id="112740" name="AutoShape 243"/>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41" name="AutoShape 244"/>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20" name="Rectangle 245"/>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21" name="Rectangle 246"/>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722" name="Group 247"/>
            <p:cNvGrpSpPr>
              <a:grpSpLocks/>
            </p:cNvGrpSpPr>
            <p:nvPr/>
          </p:nvGrpSpPr>
          <p:grpSpPr bwMode="auto">
            <a:xfrm>
              <a:off x="4735" y="1627"/>
              <a:ext cx="582" cy="151"/>
              <a:chOff x="614" y="2568"/>
              <a:chExt cx="725" cy="139"/>
            </a:xfrm>
          </p:grpSpPr>
          <p:sp>
            <p:nvSpPr>
              <p:cNvPr id="112738" name="AutoShape 248"/>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9" name="AutoShape 249"/>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23" name="Freeform 250"/>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724" name="Group 251"/>
            <p:cNvGrpSpPr>
              <a:grpSpLocks/>
            </p:cNvGrpSpPr>
            <p:nvPr/>
          </p:nvGrpSpPr>
          <p:grpSpPr bwMode="auto">
            <a:xfrm>
              <a:off x="4739" y="1327"/>
              <a:ext cx="582" cy="139"/>
              <a:chOff x="614" y="2568"/>
              <a:chExt cx="725" cy="139"/>
            </a:xfrm>
          </p:grpSpPr>
          <p:sp>
            <p:nvSpPr>
              <p:cNvPr id="112736" name="AutoShape 252"/>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7" name="AutoShape 253"/>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725" name="Rectangle 254"/>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26" name="Freeform 255"/>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27" name="Freeform 256"/>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28" name="Oval 257"/>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29" name="Freeform 258"/>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30" name="AutoShape 259"/>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1" name="AutoShape 260"/>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2" name="Oval 261"/>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3" name="Oval 262"/>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734" name="Oval 263"/>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35" name="Rectangle 264"/>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2679" name="Group 307"/>
          <p:cNvGrpSpPr>
            <a:grpSpLocks/>
          </p:cNvGrpSpPr>
          <p:nvPr/>
        </p:nvGrpSpPr>
        <p:grpSpPr bwMode="auto">
          <a:xfrm>
            <a:off x="6891338" y="5027613"/>
            <a:ext cx="377825" cy="576262"/>
            <a:chOff x="4140" y="429"/>
            <a:chExt cx="1425" cy="2396"/>
          </a:xfrm>
        </p:grpSpPr>
        <p:sp>
          <p:nvSpPr>
            <p:cNvPr id="112680" name="Freeform 30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1" name="Rectangle 309"/>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682" name="Freeform 31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3" name="Freeform 31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84" name="Rectangle 312"/>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685" name="Group 313"/>
            <p:cNvGrpSpPr>
              <a:grpSpLocks/>
            </p:cNvGrpSpPr>
            <p:nvPr/>
          </p:nvGrpSpPr>
          <p:grpSpPr bwMode="auto">
            <a:xfrm>
              <a:off x="4749" y="668"/>
              <a:ext cx="581" cy="145"/>
              <a:chOff x="614" y="2568"/>
              <a:chExt cx="725" cy="139"/>
            </a:xfrm>
          </p:grpSpPr>
          <p:sp>
            <p:nvSpPr>
              <p:cNvPr id="112710" name="AutoShape 314"/>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11" name="AutoShape 315"/>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686" name="Rectangle 316"/>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687" name="Group 317"/>
            <p:cNvGrpSpPr>
              <a:grpSpLocks/>
            </p:cNvGrpSpPr>
            <p:nvPr/>
          </p:nvGrpSpPr>
          <p:grpSpPr bwMode="auto">
            <a:xfrm>
              <a:off x="4747" y="994"/>
              <a:ext cx="581" cy="134"/>
              <a:chOff x="614" y="2568"/>
              <a:chExt cx="725" cy="139"/>
            </a:xfrm>
          </p:grpSpPr>
          <p:sp>
            <p:nvSpPr>
              <p:cNvPr id="112708" name="AutoShape 318"/>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9" name="AutoShape 319"/>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688" name="Rectangle 320"/>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689" name="Rectangle 321"/>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2690" name="Group 322"/>
            <p:cNvGrpSpPr>
              <a:grpSpLocks/>
            </p:cNvGrpSpPr>
            <p:nvPr/>
          </p:nvGrpSpPr>
          <p:grpSpPr bwMode="auto">
            <a:xfrm>
              <a:off x="4735" y="1627"/>
              <a:ext cx="582" cy="151"/>
              <a:chOff x="614" y="2568"/>
              <a:chExt cx="725" cy="139"/>
            </a:xfrm>
          </p:grpSpPr>
          <p:sp>
            <p:nvSpPr>
              <p:cNvPr id="112706" name="AutoShape 323"/>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7" name="AutoShape 324"/>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691" name="Freeform 32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2692" name="Group 326"/>
            <p:cNvGrpSpPr>
              <a:grpSpLocks/>
            </p:cNvGrpSpPr>
            <p:nvPr/>
          </p:nvGrpSpPr>
          <p:grpSpPr bwMode="auto">
            <a:xfrm>
              <a:off x="4739" y="1327"/>
              <a:ext cx="582" cy="139"/>
              <a:chOff x="614" y="2568"/>
              <a:chExt cx="725" cy="139"/>
            </a:xfrm>
          </p:grpSpPr>
          <p:sp>
            <p:nvSpPr>
              <p:cNvPr id="112704" name="AutoShape 327"/>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5" name="AutoShape 328"/>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2693" name="Rectangle 329"/>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694" name="Freeform 33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5" name="Freeform 33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6" name="Oval 332"/>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697" name="Freeform 33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698" name="AutoShape 334"/>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699" name="AutoShape 335"/>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0" name="Oval 336"/>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1" name="Oval 337"/>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2702" name="Oval 338"/>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2703" name="Rectangle 339"/>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563"/>
                                        </p:tgtEl>
                                        <p:attrNameLst>
                                          <p:attrName>style.visibility</p:attrName>
                                        </p:attrNameLst>
                                      </p:cBhvr>
                                      <p:to>
                                        <p:strVal val="visible"/>
                                      </p:to>
                                    </p:set>
                                    <p:animEffect transition="in" filter="dissolve">
                                      <p:cBhvr>
                                        <p:cTn id="12" dur="500"/>
                                        <p:tgtEl>
                                          <p:spTgt spid="14856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48556">
                                            <p:txEl>
                                              <p:pRg st="0" end="0"/>
                                            </p:txEl>
                                          </p:spTgt>
                                        </p:tgtEl>
                                        <p:attrNameLst>
                                          <p:attrName>style.visibility</p:attrName>
                                        </p:attrNameLst>
                                      </p:cBhvr>
                                      <p:to>
                                        <p:strVal val="visible"/>
                                      </p:to>
                                    </p:set>
                                    <p:animEffect transition="in" filter="dissolve">
                                      <p:cBhvr>
                                        <p:cTn id="17" dur="500"/>
                                        <p:tgtEl>
                                          <p:spTgt spid="148556">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148556">
                                            <p:txEl>
                                              <p:pRg st="1" end="1"/>
                                            </p:txEl>
                                          </p:spTgt>
                                        </p:tgtEl>
                                        <p:attrNameLst>
                                          <p:attrName>style.visibility</p:attrName>
                                        </p:attrNameLst>
                                      </p:cBhvr>
                                      <p:to>
                                        <p:strVal val="visible"/>
                                      </p:to>
                                    </p:set>
                                    <p:animEffect transition="in" filter="dissolve">
                                      <p:cBhvr>
                                        <p:cTn id="20" dur="500"/>
                                        <p:tgtEl>
                                          <p:spTgt spid="1485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63"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1469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004D9A55-1D26-4247-98A1-527CDABF29D6}" type="slidenum">
              <a:rPr lang="en-US" altLang="en-US" sz="1200">
                <a:latin typeface="Tahoma" pitchFamily="34" charset="0"/>
              </a:rPr>
              <a:pPr/>
              <a:t>42</a:t>
            </a:fld>
            <a:endParaRPr lang="en-US" altLang="en-US" sz="1200">
              <a:latin typeface="Tahoma" pitchFamily="34" charset="0"/>
            </a:endParaRPr>
          </a:p>
        </p:txBody>
      </p:sp>
      <p:pic>
        <p:nvPicPr>
          <p:cNvPr id="114691" name="Picture 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806450"/>
            <a:ext cx="3656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2" name="Rectangle 3"/>
          <p:cNvSpPr>
            <a:spLocks noGrp="1" noChangeArrowheads="1"/>
          </p:cNvSpPr>
          <p:nvPr>
            <p:ph type="title" idx="4294967295"/>
          </p:nvPr>
        </p:nvSpPr>
        <p:spPr>
          <a:xfrm>
            <a:off x="403225" y="269875"/>
            <a:ext cx="7772400" cy="663575"/>
          </a:xfrm>
        </p:spPr>
        <p:txBody>
          <a:bodyPr/>
          <a:lstStyle/>
          <a:p>
            <a:r>
              <a:rPr lang="en-US" altLang="en-US" sz="4000">
                <a:ea typeface="ＭＳ Ｐゴシック" charset="-128"/>
              </a:rPr>
              <a:t>Caching example: </a:t>
            </a:r>
            <a:r>
              <a:rPr lang="en-US" altLang="en-US" sz="3600">
                <a:ea typeface="ＭＳ Ｐゴシック" charset="-128"/>
              </a:rPr>
              <a:t>install local cache</a:t>
            </a:r>
            <a:r>
              <a:rPr lang="en-US" altLang="en-US" sz="4000">
                <a:ea typeface="ＭＳ Ｐゴシック" charset="-128"/>
              </a:rPr>
              <a:t> </a:t>
            </a:r>
            <a:endParaRPr lang="en-US" altLang="en-US">
              <a:ea typeface="ＭＳ Ｐゴシック" charset="-128"/>
            </a:endParaRPr>
          </a:p>
        </p:txBody>
      </p:sp>
      <p:sp>
        <p:nvSpPr>
          <p:cNvPr id="114693" name="Rectangle 4"/>
          <p:cNvSpPr>
            <a:spLocks noGrp="1" noChangeArrowheads="1"/>
          </p:cNvSpPr>
          <p:nvPr>
            <p:ph type="body" sz="half" idx="4294967295"/>
          </p:nvPr>
        </p:nvSpPr>
        <p:spPr>
          <a:xfrm>
            <a:off x="509588" y="1200150"/>
            <a:ext cx="4459287" cy="1882775"/>
          </a:xfrm>
        </p:spPr>
        <p:txBody>
          <a:bodyPr/>
          <a:lstStyle/>
          <a:p>
            <a:pPr marL="228600" indent="-228600">
              <a:buFont typeface="Wingdings" pitchFamily="2" charset="2"/>
              <a:buNone/>
              <a:tabLst>
                <a:tab pos="576263" algn="l"/>
              </a:tabLst>
            </a:pPr>
            <a:r>
              <a:rPr lang="en-US" altLang="en-US" i="1">
                <a:solidFill>
                  <a:srgbClr val="CC0000"/>
                </a:solidFill>
                <a:ea typeface="ＭＳ Ｐゴシック" charset="-128"/>
              </a:rPr>
              <a:t>Calculating access link utilization, delay with cache:</a:t>
            </a:r>
          </a:p>
          <a:p>
            <a:pPr marL="228600" indent="-228600">
              <a:lnSpc>
                <a:spcPct val="80000"/>
              </a:lnSpc>
              <a:tabLst>
                <a:tab pos="576263" algn="l"/>
              </a:tabLst>
            </a:pPr>
            <a:r>
              <a:rPr lang="en-US" altLang="en-US" sz="2400">
                <a:ea typeface="ＭＳ Ｐゴシック" charset="-128"/>
              </a:rPr>
              <a:t>suppose cache hit rate is 0.4</a:t>
            </a:r>
          </a:p>
          <a:p>
            <a:pPr marL="576263" lvl="1" indent="-233363">
              <a:tabLst>
                <a:tab pos="576263" algn="l"/>
              </a:tabLst>
            </a:pPr>
            <a:r>
              <a:rPr lang="en-US" altLang="en-US" sz="2000">
                <a:ea typeface="ＭＳ Ｐゴシック" charset="-128"/>
              </a:rPr>
              <a:t>40% requests satisfied at cache, 60% requests satisfied at origin </a:t>
            </a:r>
          </a:p>
          <a:p>
            <a:pPr marL="228600" indent="-228600">
              <a:lnSpc>
                <a:spcPct val="80000"/>
              </a:lnSpc>
              <a:buFont typeface="Wingdings" pitchFamily="2" charset="2"/>
              <a:buNone/>
              <a:tabLst>
                <a:tab pos="576263" algn="l"/>
              </a:tabLst>
            </a:pPr>
            <a:r>
              <a:rPr lang="en-US" altLang="en-US" sz="2400">
                <a:ea typeface="ＭＳ Ｐゴシック" charset="-128"/>
              </a:rPr>
              <a:t>  </a:t>
            </a:r>
          </a:p>
        </p:txBody>
      </p:sp>
      <p:sp>
        <p:nvSpPr>
          <p:cNvPr id="114694" name="Text Box 50"/>
          <p:cNvSpPr txBox="1">
            <a:spLocks noChangeArrowheads="1"/>
          </p:cNvSpPr>
          <p:nvPr/>
        </p:nvSpPr>
        <p:spPr bwMode="auto">
          <a:xfrm>
            <a:off x="7802563" y="1824038"/>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800"/>
              <a:t>origin</a:t>
            </a:r>
          </a:p>
          <a:p>
            <a:pPr algn="r">
              <a:spcBef>
                <a:spcPct val="0"/>
              </a:spcBef>
              <a:buClrTx/>
              <a:buSzTx/>
              <a:buFontTx/>
              <a:buNone/>
            </a:pPr>
            <a:r>
              <a:rPr lang="en-US" altLang="en-US" sz="1800"/>
              <a:t>servers</a:t>
            </a:r>
          </a:p>
        </p:txBody>
      </p:sp>
      <p:sp>
        <p:nvSpPr>
          <p:cNvPr id="114695" name="Line 95"/>
          <p:cNvSpPr>
            <a:spLocks noChangeShapeType="1"/>
          </p:cNvSpPr>
          <p:nvPr/>
        </p:nvSpPr>
        <p:spPr bwMode="auto">
          <a:xfrm>
            <a:off x="6697663" y="3467100"/>
            <a:ext cx="0" cy="106203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696" name="Text Box 99"/>
          <p:cNvSpPr txBox="1">
            <a:spLocks noChangeArrowheads="1"/>
          </p:cNvSpPr>
          <p:nvPr/>
        </p:nvSpPr>
        <p:spPr bwMode="auto">
          <a:xfrm>
            <a:off x="6699250" y="3656013"/>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t>1.54 Mbps </a:t>
            </a:r>
          </a:p>
          <a:p>
            <a:pPr>
              <a:spcBef>
                <a:spcPct val="0"/>
              </a:spcBef>
              <a:buClrTx/>
              <a:buSzTx/>
              <a:buFontTx/>
              <a:buNone/>
            </a:pPr>
            <a:r>
              <a:rPr lang="en-US" altLang="en-US" sz="1600"/>
              <a:t>access link</a:t>
            </a:r>
            <a:endParaRPr lang="en-US" altLang="en-US" sz="2400">
              <a:solidFill>
                <a:schemeClr val="accent2"/>
              </a:solidFill>
            </a:endParaRPr>
          </a:p>
        </p:txBody>
      </p:sp>
      <p:sp>
        <p:nvSpPr>
          <p:cNvPr id="149566" name="Rectangle 4"/>
          <p:cNvSpPr>
            <a:spLocks noChangeArrowheads="1"/>
          </p:cNvSpPr>
          <p:nvPr/>
        </p:nvSpPr>
        <p:spPr bwMode="auto">
          <a:xfrm>
            <a:off x="506413" y="3057525"/>
            <a:ext cx="49815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100000"/>
              <a:buFont typeface="Wingdings" charset="2"/>
              <a:buChar char="§"/>
              <a:tabLst>
                <a:tab pos="576263" algn="l"/>
              </a:tabLst>
              <a:defRPr/>
            </a:pPr>
            <a:r>
              <a:rPr lang="en-US" sz="2400" dirty="0">
                <a:latin typeface="Gill Sans MT" charset="0"/>
                <a:ea typeface="ＭＳ Ｐゴシック" charset="0"/>
                <a:cs typeface="ＭＳ Ｐゴシック" charset="0"/>
              </a:rPr>
              <a:t>access link utilization: </a:t>
            </a:r>
          </a:p>
          <a:p>
            <a:pPr marL="628650" lvl="1" indent="-285750">
              <a:lnSpc>
                <a:spcPct val="80000"/>
              </a:lnSpc>
              <a:buClr>
                <a:srgbClr val="000099"/>
              </a:buClr>
              <a:buSzTx/>
              <a:buFont typeface="Wingdings" charset="2"/>
              <a:buChar char="§"/>
              <a:tabLst>
                <a:tab pos="576263" algn="l"/>
              </a:tabLst>
              <a:defRPr/>
            </a:pPr>
            <a:r>
              <a:rPr lang="en-US" sz="1800" dirty="0">
                <a:latin typeface="Gill Sans MT" charset="0"/>
                <a:ea typeface="ＭＳ Ｐゴシック" charset="0"/>
                <a:cs typeface="ＭＳ Ｐゴシック" charset="0"/>
              </a:rPr>
              <a:t>60% of requests use access link </a:t>
            </a:r>
          </a:p>
          <a:p>
            <a:pPr marL="342900" indent="-342900">
              <a:lnSpc>
                <a:spcPct val="85000"/>
              </a:lnSpc>
              <a:buClr>
                <a:srgbClr val="000099"/>
              </a:buClr>
              <a:buSzPct val="100000"/>
              <a:buFont typeface="Wingdings" charset="2"/>
              <a:buChar char="§"/>
              <a:tabLst>
                <a:tab pos="576263" algn="l"/>
              </a:tabLst>
              <a:defRPr/>
            </a:pPr>
            <a:r>
              <a:rPr lang="en-US" sz="2400" dirty="0">
                <a:latin typeface="Gill Sans MT" charset="0"/>
                <a:ea typeface="ＭＳ Ｐゴシック" charset="0"/>
                <a:cs typeface="ＭＳ Ｐゴシック" charset="0"/>
              </a:rPr>
              <a:t>data rate to browsers </a:t>
            </a:r>
            <a:r>
              <a:rPr lang="en-US" dirty="0">
                <a:latin typeface="Gill Sans MT" charset="0"/>
                <a:ea typeface="ＭＳ Ｐゴシック" charset="0"/>
                <a:cs typeface="ＭＳ Ｐゴシック" charset="0"/>
              </a:rPr>
              <a:t>over access link </a:t>
            </a:r>
          </a:p>
          <a:p>
            <a:pPr>
              <a:lnSpc>
                <a:spcPct val="85000"/>
              </a:lnSpc>
              <a:buClr>
                <a:srgbClr val="000099"/>
              </a:buClr>
              <a:buSzPct val="65000"/>
              <a:buFont typeface="ZapfDingbats" charset="0"/>
              <a:buNone/>
              <a:tabLst>
                <a:tab pos="576263" algn="l"/>
              </a:tabLst>
              <a:defRPr/>
            </a:pPr>
            <a:r>
              <a:rPr lang="en-US" dirty="0">
                <a:latin typeface="Gill Sans MT" charset="0"/>
                <a:ea typeface="ＭＳ Ｐゴシック" charset="0"/>
                <a:cs typeface="ＭＳ Ｐゴシック" charset="0"/>
              </a:rPr>
              <a:t>    = 0.6*1.50 Mbps = .9 Mbps </a:t>
            </a:r>
          </a:p>
          <a:p>
            <a:pPr marL="576263" lvl="1" indent="-233363">
              <a:lnSpc>
                <a:spcPct val="85000"/>
              </a:lnSpc>
              <a:buClr>
                <a:srgbClr val="000099"/>
              </a:buClr>
              <a:buSzTx/>
              <a:buFont typeface="Wingdings" charset="0"/>
              <a:buChar char="§"/>
              <a:tabLst>
                <a:tab pos="576263" algn="l"/>
              </a:tabLst>
              <a:defRPr/>
            </a:pPr>
            <a:r>
              <a:rPr lang="en-US" sz="1800" dirty="0">
                <a:latin typeface="Gill Sans MT" charset="0"/>
                <a:ea typeface="ＭＳ Ｐゴシック" charset="0"/>
                <a:cs typeface="ＭＳ Ｐゴシック" charset="0"/>
              </a:rPr>
              <a:t>utilization = 0.9/1.54 = .58</a:t>
            </a:r>
          </a:p>
        </p:txBody>
      </p:sp>
      <p:sp>
        <p:nvSpPr>
          <p:cNvPr id="149567" name="Rectangle 4"/>
          <p:cNvSpPr>
            <a:spLocks noChangeArrowheads="1"/>
          </p:cNvSpPr>
          <p:nvPr/>
        </p:nvSpPr>
        <p:spPr bwMode="auto">
          <a:xfrm>
            <a:off x="538163" y="4768850"/>
            <a:ext cx="4541837"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nSpc>
                <a:spcPct val="85000"/>
              </a:lnSpc>
              <a:buClr>
                <a:srgbClr val="000099"/>
              </a:buClr>
              <a:buSzPct val="100000"/>
              <a:buFont typeface="Wingdings" charset="2"/>
              <a:buChar char="§"/>
              <a:tabLst>
                <a:tab pos="576263" algn="l"/>
              </a:tabLst>
              <a:defRPr/>
            </a:pPr>
            <a:r>
              <a:rPr lang="en-US" sz="2400" dirty="0">
                <a:latin typeface="Gill Sans MT" charset="0"/>
                <a:ea typeface="ＭＳ Ｐゴシック" charset="0"/>
                <a:cs typeface="ＭＳ Ｐゴシック" charset="0"/>
              </a:rPr>
              <a:t>total delay</a:t>
            </a:r>
          </a:p>
          <a:p>
            <a:pPr marL="576263" lvl="1" indent="-233363">
              <a:lnSpc>
                <a:spcPct val="80000"/>
              </a:lnSpc>
              <a:buClr>
                <a:srgbClr val="000099"/>
              </a:buClr>
              <a:buSzTx/>
              <a:buFont typeface="Wingdings" charset="0"/>
              <a:buChar char="§"/>
              <a:tabLst>
                <a:tab pos="576263" algn="l"/>
              </a:tabLst>
              <a:defRPr/>
            </a:pPr>
            <a:r>
              <a:rPr lang="en-US" sz="1800" dirty="0">
                <a:latin typeface="Gill Sans MT" charset="0"/>
                <a:ea typeface="ＭＳ Ｐゴシック" charset="0"/>
                <a:cs typeface="ＭＳ Ｐゴシック" charset="0"/>
              </a:rPr>
              <a:t>= 0.6 * (delay from origin servers) +0.4 * (delay when satisfied at cache)</a:t>
            </a:r>
          </a:p>
          <a:p>
            <a:pPr marL="576263" lvl="1" indent="-233363">
              <a:lnSpc>
                <a:spcPct val="80000"/>
              </a:lnSpc>
              <a:buClr>
                <a:srgbClr val="000099"/>
              </a:buClr>
              <a:buSzTx/>
              <a:buFont typeface="Wingdings" charset="0"/>
              <a:buChar char="§"/>
              <a:tabLst>
                <a:tab pos="576263" algn="l"/>
              </a:tabLst>
              <a:defRPr/>
            </a:pPr>
            <a:r>
              <a:rPr lang="en-US" sz="1800" dirty="0">
                <a:latin typeface="Gill Sans MT" charset="0"/>
                <a:ea typeface="ＭＳ Ｐゴシック" charset="0"/>
                <a:cs typeface="ＭＳ Ｐゴシック" charset="0"/>
              </a:rPr>
              <a:t>= 0.6 (2.01) + 0.4 (~msecs) = ~ 1.2 secs</a:t>
            </a:r>
          </a:p>
          <a:p>
            <a:pPr marL="576263" lvl="1" indent="-233363">
              <a:lnSpc>
                <a:spcPct val="80000"/>
              </a:lnSpc>
              <a:buClr>
                <a:srgbClr val="000099"/>
              </a:buClr>
              <a:buSzTx/>
              <a:buFont typeface="Wingdings" charset="0"/>
              <a:buChar char="§"/>
              <a:tabLst>
                <a:tab pos="576263" algn="l"/>
              </a:tabLst>
              <a:defRPr/>
            </a:pPr>
            <a:r>
              <a:rPr lang="en-US" sz="1800" dirty="0">
                <a:latin typeface="Gill Sans MT" charset="0"/>
                <a:ea typeface="ＭＳ Ｐゴシック" charset="0"/>
                <a:cs typeface="ＭＳ Ｐゴシック" charset="0"/>
              </a:rPr>
              <a:t>less than with 154 Mbps link (and cheaper too!)</a:t>
            </a:r>
          </a:p>
          <a:p>
            <a:pPr marL="228600" indent="-228600">
              <a:lnSpc>
                <a:spcPct val="80000"/>
              </a:lnSpc>
              <a:buClr>
                <a:srgbClr val="000099"/>
              </a:buClr>
              <a:buSzPct val="65000"/>
              <a:buFont typeface="Wingdings" charset="0"/>
              <a:buNone/>
              <a:tabLst>
                <a:tab pos="576263" algn="l"/>
              </a:tabLst>
              <a:defRPr/>
            </a:pPr>
            <a:r>
              <a:rPr lang="en-US" sz="2400" dirty="0">
                <a:latin typeface="Gill Sans MT" charset="0"/>
                <a:ea typeface="ＭＳ Ｐゴシック" charset="0"/>
                <a:cs typeface="ＭＳ Ｐゴシック" charset="0"/>
              </a:rPr>
              <a:t>  </a:t>
            </a:r>
          </a:p>
        </p:txBody>
      </p:sp>
      <p:sp>
        <p:nvSpPr>
          <p:cNvPr id="114699" name="Line 2"/>
          <p:cNvSpPr>
            <a:spLocks noChangeShapeType="1"/>
          </p:cNvSpPr>
          <p:nvPr/>
        </p:nvSpPr>
        <p:spPr bwMode="auto">
          <a:xfrm>
            <a:off x="5373688" y="2409825"/>
            <a:ext cx="285750" cy="11430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00" name="Line 51"/>
          <p:cNvSpPr>
            <a:spLocks noChangeShapeType="1"/>
          </p:cNvSpPr>
          <p:nvPr/>
        </p:nvSpPr>
        <p:spPr bwMode="auto">
          <a:xfrm>
            <a:off x="6183313" y="2028825"/>
            <a:ext cx="66675" cy="2762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01" name="Line 52"/>
          <p:cNvSpPr>
            <a:spLocks noChangeShapeType="1"/>
          </p:cNvSpPr>
          <p:nvPr/>
        </p:nvSpPr>
        <p:spPr bwMode="auto">
          <a:xfrm flipH="1">
            <a:off x="6811963" y="2066925"/>
            <a:ext cx="9525" cy="238125"/>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02" name="Line 53"/>
          <p:cNvSpPr>
            <a:spLocks noChangeShapeType="1"/>
          </p:cNvSpPr>
          <p:nvPr/>
        </p:nvSpPr>
        <p:spPr bwMode="auto">
          <a:xfrm flipH="1">
            <a:off x="7269163" y="2228850"/>
            <a:ext cx="133350" cy="2095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03" name="Line 54"/>
          <p:cNvSpPr>
            <a:spLocks noChangeShapeType="1"/>
          </p:cNvSpPr>
          <p:nvPr/>
        </p:nvSpPr>
        <p:spPr bwMode="auto">
          <a:xfrm flipH="1" flipV="1">
            <a:off x="7431088" y="2990850"/>
            <a:ext cx="247650" cy="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04" name="Freeform 55"/>
          <p:cNvSpPr>
            <a:spLocks/>
          </p:cNvSpPr>
          <p:nvPr/>
        </p:nvSpPr>
        <p:spPr bwMode="auto">
          <a:xfrm>
            <a:off x="5457825" y="2022475"/>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05" name="Text Box 70"/>
          <p:cNvSpPr txBox="1">
            <a:spLocks noChangeArrowheads="1"/>
          </p:cNvSpPr>
          <p:nvPr/>
        </p:nvSpPr>
        <p:spPr bwMode="auto">
          <a:xfrm>
            <a:off x="6164263" y="2354263"/>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public</a:t>
            </a:r>
          </a:p>
          <a:p>
            <a:pPr algn="ctr">
              <a:spcBef>
                <a:spcPct val="0"/>
              </a:spcBef>
              <a:buClrTx/>
              <a:buSzTx/>
              <a:buFontTx/>
              <a:buNone/>
            </a:pPr>
            <a:r>
              <a:rPr lang="en-US" altLang="en-US" sz="1600">
                <a:solidFill>
                  <a:srgbClr val="CC0000"/>
                </a:solidFill>
              </a:rPr>
              <a:t> Internet</a:t>
            </a:r>
            <a:endParaRPr lang="en-US" altLang="en-US" sz="2400">
              <a:solidFill>
                <a:srgbClr val="CC0000"/>
              </a:solidFill>
            </a:endParaRPr>
          </a:p>
        </p:txBody>
      </p:sp>
      <p:grpSp>
        <p:nvGrpSpPr>
          <p:cNvPr id="114706" name="Group 71"/>
          <p:cNvGrpSpPr>
            <a:grpSpLocks/>
          </p:cNvGrpSpPr>
          <p:nvPr/>
        </p:nvGrpSpPr>
        <p:grpSpPr bwMode="auto">
          <a:xfrm>
            <a:off x="6281738" y="3165475"/>
            <a:ext cx="881062" cy="307975"/>
            <a:chOff x="2356" y="1300"/>
            <a:chExt cx="555" cy="194"/>
          </a:xfrm>
        </p:grpSpPr>
        <p:sp>
          <p:nvSpPr>
            <p:cNvPr id="11493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493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493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4936" name="Group 75"/>
            <p:cNvGrpSpPr>
              <a:grpSpLocks/>
            </p:cNvGrpSpPr>
            <p:nvPr/>
          </p:nvGrpSpPr>
          <p:grpSpPr bwMode="auto">
            <a:xfrm>
              <a:off x="2468" y="1332"/>
              <a:ext cx="310" cy="60"/>
              <a:chOff x="2468" y="1332"/>
              <a:chExt cx="310" cy="60"/>
            </a:xfrm>
          </p:grpSpPr>
          <p:sp>
            <p:nvSpPr>
              <p:cNvPr id="114939" name="Freeform 7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940" name="Freeform 7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4937" name="Line 78"/>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938" name="Line 79"/>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4707" name="Group 80"/>
          <p:cNvGrpSpPr>
            <a:grpSpLocks/>
          </p:cNvGrpSpPr>
          <p:nvPr/>
        </p:nvGrpSpPr>
        <p:grpSpPr bwMode="auto">
          <a:xfrm>
            <a:off x="5026025" y="1957388"/>
            <a:ext cx="377825" cy="576262"/>
            <a:chOff x="4140" y="429"/>
            <a:chExt cx="1425" cy="2396"/>
          </a:xfrm>
        </p:grpSpPr>
        <p:sp>
          <p:nvSpPr>
            <p:cNvPr id="114901" name="Freeform 8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02" name="Rectangle 82"/>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03" name="Freeform 8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04" name="Freeform 8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05" name="Rectangle 85"/>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906" name="Group 86"/>
            <p:cNvGrpSpPr>
              <a:grpSpLocks/>
            </p:cNvGrpSpPr>
            <p:nvPr/>
          </p:nvGrpSpPr>
          <p:grpSpPr bwMode="auto">
            <a:xfrm>
              <a:off x="4749" y="668"/>
              <a:ext cx="581" cy="145"/>
              <a:chOff x="614" y="2568"/>
              <a:chExt cx="725" cy="139"/>
            </a:xfrm>
          </p:grpSpPr>
          <p:sp>
            <p:nvSpPr>
              <p:cNvPr id="114931" name="AutoShape 87"/>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32" name="AutoShape 88"/>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907" name="Rectangle 89"/>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908" name="Group 90"/>
            <p:cNvGrpSpPr>
              <a:grpSpLocks/>
            </p:cNvGrpSpPr>
            <p:nvPr/>
          </p:nvGrpSpPr>
          <p:grpSpPr bwMode="auto">
            <a:xfrm>
              <a:off x="4747" y="994"/>
              <a:ext cx="581" cy="134"/>
              <a:chOff x="614" y="2568"/>
              <a:chExt cx="725" cy="139"/>
            </a:xfrm>
          </p:grpSpPr>
          <p:sp>
            <p:nvSpPr>
              <p:cNvPr id="114929" name="AutoShape 91"/>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30" name="AutoShape 92"/>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909" name="Rectangle 93"/>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10" name="Rectangle 94"/>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911" name="Group 95"/>
            <p:cNvGrpSpPr>
              <a:grpSpLocks/>
            </p:cNvGrpSpPr>
            <p:nvPr/>
          </p:nvGrpSpPr>
          <p:grpSpPr bwMode="auto">
            <a:xfrm>
              <a:off x="4735" y="1627"/>
              <a:ext cx="582" cy="151"/>
              <a:chOff x="614" y="2568"/>
              <a:chExt cx="725" cy="139"/>
            </a:xfrm>
          </p:grpSpPr>
          <p:sp>
            <p:nvSpPr>
              <p:cNvPr id="114927" name="AutoShape 96"/>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8" name="AutoShape 97"/>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912" name="Freeform 9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913" name="Group 99"/>
            <p:cNvGrpSpPr>
              <a:grpSpLocks/>
            </p:cNvGrpSpPr>
            <p:nvPr/>
          </p:nvGrpSpPr>
          <p:grpSpPr bwMode="auto">
            <a:xfrm>
              <a:off x="4739" y="1327"/>
              <a:ext cx="582" cy="139"/>
              <a:chOff x="614" y="2568"/>
              <a:chExt cx="725" cy="139"/>
            </a:xfrm>
          </p:grpSpPr>
          <p:sp>
            <p:nvSpPr>
              <p:cNvPr id="114925" name="AutoShape 100"/>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6" name="AutoShape 101"/>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914" name="Rectangle 102"/>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15" name="Freeform 10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16" name="Freeform 10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17" name="Oval 105"/>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18" name="Freeform 10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919" name="AutoShape 107"/>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0" name="AutoShape 108"/>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1" name="Oval 109"/>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2" name="Oval 110"/>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923" name="Oval 111"/>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24" name="Rectangle 112"/>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4708" name="Group 113"/>
          <p:cNvGrpSpPr>
            <a:grpSpLocks/>
          </p:cNvGrpSpPr>
          <p:nvPr/>
        </p:nvGrpSpPr>
        <p:grpSpPr bwMode="auto">
          <a:xfrm>
            <a:off x="5940425" y="1479550"/>
            <a:ext cx="377825" cy="576263"/>
            <a:chOff x="4140" y="429"/>
            <a:chExt cx="1425" cy="2396"/>
          </a:xfrm>
        </p:grpSpPr>
        <p:sp>
          <p:nvSpPr>
            <p:cNvPr id="114869" name="Freeform 11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70" name="Rectangle 115"/>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71" name="Freeform 11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72" name="Freeform 11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73" name="Rectangle 118"/>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74" name="Group 119"/>
            <p:cNvGrpSpPr>
              <a:grpSpLocks/>
            </p:cNvGrpSpPr>
            <p:nvPr/>
          </p:nvGrpSpPr>
          <p:grpSpPr bwMode="auto">
            <a:xfrm>
              <a:off x="4749" y="668"/>
              <a:ext cx="581" cy="145"/>
              <a:chOff x="614" y="2568"/>
              <a:chExt cx="725" cy="139"/>
            </a:xfrm>
          </p:grpSpPr>
          <p:sp>
            <p:nvSpPr>
              <p:cNvPr id="114899" name="AutoShape 120"/>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900" name="AutoShape 121"/>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75" name="Rectangle 122"/>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76" name="Group 123"/>
            <p:cNvGrpSpPr>
              <a:grpSpLocks/>
            </p:cNvGrpSpPr>
            <p:nvPr/>
          </p:nvGrpSpPr>
          <p:grpSpPr bwMode="auto">
            <a:xfrm>
              <a:off x="4747" y="994"/>
              <a:ext cx="581" cy="134"/>
              <a:chOff x="614" y="2568"/>
              <a:chExt cx="725" cy="139"/>
            </a:xfrm>
          </p:grpSpPr>
          <p:sp>
            <p:nvSpPr>
              <p:cNvPr id="114897" name="AutoShape 124"/>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98" name="AutoShape 125"/>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77" name="Rectangle 126"/>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78" name="Rectangle 127"/>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79" name="Group 128"/>
            <p:cNvGrpSpPr>
              <a:grpSpLocks/>
            </p:cNvGrpSpPr>
            <p:nvPr/>
          </p:nvGrpSpPr>
          <p:grpSpPr bwMode="auto">
            <a:xfrm>
              <a:off x="4735" y="1627"/>
              <a:ext cx="582" cy="151"/>
              <a:chOff x="614" y="2568"/>
              <a:chExt cx="725" cy="139"/>
            </a:xfrm>
          </p:grpSpPr>
          <p:sp>
            <p:nvSpPr>
              <p:cNvPr id="114895" name="AutoShape 129"/>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96" name="AutoShape 130"/>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80" name="Freeform 13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881" name="Group 132"/>
            <p:cNvGrpSpPr>
              <a:grpSpLocks/>
            </p:cNvGrpSpPr>
            <p:nvPr/>
          </p:nvGrpSpPr>
          <p:grpSpPr bwMode="auto">
            <a:xfrm>
              <a:off x="4739" y="1327"/>
              <a:ext cx="582" cy="139"/>
              <a:chOff x="614" y="2568"/>
              <a:chExt cx="725" cy="139"/>
            </a:xfrm>
          </p:grpSpPr>
          <p:sp>
            <p:nvSpPr>
              <p:cNvPr id="114893" name="AutoShape 133"/>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94" name="AutoShape 134"/>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82" name="Rectangle 135"/>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83" name="Freeform 13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84" name="Freeform 13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85" name="Oval 138"/>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86" name="Freeform 13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87" name="AutoShape 140"/>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88" name="AutoShape 141"/>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89" name="Oval 142"/>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90" name="Oval 143"/>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891" name="Oval 144"/>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92" name="Rectangle 145"/>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4709" name="Group 146"/>
          <p:cNvGrpSpPr>
            <a:grpSpLocks/>
          </p:cNvGrpSpPr>
          <p:nvPr/>
        </p:nvGrpSpPr>
        <p:grpSpPr bwMode="auto">
          <a:xfrm>
            <a:off x="6692900" y="1511300"/>
            <a:ext cx="377825" cy="576263"/>
            <a:chOff x="4140" y="429"/>
            <a:chExt cx="1425" cy="2396"/>
          </a:xfrm>
        </p:grpSpPr>
        <p:sp>
          <p:nvSpPr>
            <p:cNvPr id="114837" name="Freeform 14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38" name="Rectangle 148"/>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39" name="Freeform 14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40" name="Freeform 15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41" name="Rectangle 151"/>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42" name="Group 152"/>
            <p:cNvGrpSpPr>
              <a:grpSpLocks/>
            </p:cNvGrpSpPr>
            <p:nvPr/>
          </p:nvGrpSpPr>
          <p:grpSpPr bwMode="auto">
            <a:xfrm>
              <a:off x="4749" y="668"/>
              <a:ext cx="581" cy="145"/>
              <a:chOff x="614" y="2568"/>
              <a:chExt cx="725" cy="139"/>
            </a:xfrm>
          </p:grpSpPr>
          <p:sp>
            <p:nvSpPr>
              <p:cNvPr id="114867" name="AutoShape 153"/>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68" name="AutoShape 154"/>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43" name="Rectangle 155"/>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44" name="Group 156"/>
            <p:cNvGrpSpPr>
              <a:grpSpLocks/>
            </p:cNvGrpSpPr>
            <p:nvPr/>
          </p:nvGrpSpPr>
          <p:grpSpPr bwMode="auto">
            <a:xfrm>
              <a:off x="4747" y="994"/>
              <a:ext cx="581" cy="134"/>
              <a:chOff x="614" y="2568"/>
              <a:chExt cx="725" cy="139"/>
            </a:xfrm>
          </p:grpSpPr>
          <p:sp>
            <p:nvSpPr>
              <p:cNvPr id="114865" name="AutoShape 157"/>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66" name="AutoShape 158"/>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45" name="Rectangle 159"/>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46" name="Rectangle 160"/>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47" name="Group 161"/>
            <p:cNvGrpSpPr>
              <a:grpSpLocks/>
            </p:cNvGrpSpPr>
            <p:nvPr/>
          </p:nvGrpSpPr>
          <p:grpSpPr bwMode="auto">
            <a:xfrm>
              <a:off x="4735" y="1627"/>
              <a:ext cx="582" cy="151"/>
              <a:chOff x="614" y="2568"/>
              <a:chExt cx="725" cy="139"/>
            </a:xfrm>
          </p:grpSpPr>
          <p:sp>
            <p:nvSpPr>
              <p:cNvPr id="114863" name="AutoShape 162"/>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64" name="AutoShape 163"/>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48" name="Freeform 16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849" name="Group 165"/>
            <p:cNvGrpSpPr>
              <a:grpSpLocks/>
            </p:cNvGrpSpPr>
            <p:nvPr/>
          </p:nvGrpSpPr>
          <p:grpSpPr bwMode="auto">
            <a:xfrm>
              <a:off x="4739" y="1327"/>
              <a:ext cx="582" cy="139"/>
              <a:chOff x="614" y="2568"/>
              <a:chExt cx="725" cy="139"/>
            </a:xfrm>
          </p:grpSpPr>
          <p:sp>
            <p:nvSpPr>
              <p:cNvPr id="114861" name="AutoShape 166"/>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62" name="AutoShape 167"/>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50" name="Rectangle 168"/>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51" name="Freeform 16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52" name="Freeform 17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53" name="Oval 171"/>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54" name="Freeform 17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55" name="AutoShape 173"/>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56" name="AutoShape 174"/>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57" name="Oval 175"/>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58" name="Oval 176"/>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859" name="Oval 177"/>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60" name="Rectangle 178"/>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4710" name="Group 179"/>
          <p:cNvGrpSpPr>
            <a:grpSpLocks/>
          </p:cNvGrpSpPr>
          <p:nvPr/>
        </p:nvGrpSpPr>
        <p:grpSpPr bwMode="auto">
          <a:xfrm>
            <a:off x="7302500" y="1663700"/>
            <a:ext cx="377825" cy="576263"/>
            <a:chOff x="4140" y="429"/>
            <a:chExt cx="1425" cy="2396"/>
          </a:xfrm>
        </p:grpSpPr>
        <p:sp>
          <p:nvSpPr>
            <p:cNvPr id="114805" name="Freeform 18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06" name="Rectangle 181"/>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07" name="Freeform 18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08" name="Freeform 18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09" name="Rectangle 184"/>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10" name="Group 185"/>
            <p:cNvGrpSpPr>
              <a:grpSpLocks/>
            </p:cNvGrpSpPr>
            <p:nvPr/>
          </p:nvGrpSpPr>
          <p:grpSpPr bwMode="auto">
            <a:xfrm>
              <a:off x="4749" y="668"/>
              <a:ext cx="581" cy="145"/>
              <a:chOff x="614" y="2568"/>
              <a:chExt cx="725" cy="139"/>
            </a:xfrm>
          </p:grpSpPr>
          <p:sp>
            <p:nvSpPr>
              <p:cNvPr id="114835" name="AutoShape 186"/>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36" name="AutoShape 187"/>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11" name="Rectangle 188"/>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12" name="Group 189"/>
            <p:cNvGrpSpPr>
              <a:grpSpLocks/>
            </p:cNvGrpSpPr>
            <p:nvPr/>
          </p:nvGrpSpPr>
          <p:grpSpPr bwMode="auto">
            <a:xfrm>
              <a:off x="4747" y="994"/>
              <a:ext cx="581" cy="134"/>
              <a:chOff x="614" y="2568"/>
              <a:chExt cx="725" cy="139"/>
            </a:xfrm>
          </p:grpSpPr>
          <p:sp>
            <p:nvSpPr>
              <p:cNvPr id="114833" name="AutoShape 190"/>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34" name="AutoShape 191"/>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13" name="Rectangle 192"/>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14" name="Rectangle 193"/>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815" name="Group 194"/>
            <p:cNvGrpSpPr>
              <a:grpSpLocks/>
            </p:cNvGrpSpPr>
            <p:nvPr/>
          </p:nvGrpSpPr>
          <p:grpSpPr bwMode="auto">
            <a:xfrm>
              <a:off x="4735" y="1627"/>
              <a:ext cx="582" cy="151"/>
              <a:chOff x="614" y="2568"/>
              <a:chExt cx="725" cy="139"/>
            </a:xfrm>
          </p:grpSpPr>
          <p:sp>
            <p:nvSpPr>
              <p:cNvPr id="114831" name="AutoShape 195"/>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32" name="AutoShape 196"/>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16" name="Freeform 19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817" name="Group 198"/>
            <p:cNvGrpSpPr>
              <a:grpSpLocks/>
            </p:cNvGrpSpPr>
            <p:nvPr/>
          </p:nvGrpSpPr>
          <p:grpSpPr bwMode="auto">
            <a:xfrm>
              <a:off x="4739" y="1327"/>
              <a:ext cx="582" cy="139"/>
              <a:chOff x="614" y="2568"/>
              <a:chExt cx="725" cy="139"/>
            </a:xfrm>
          </p:grpSpPr>
          <p:sp>
            <p:nvSpPr>
              <p:cNvPr id="114829" name="AutoShape 199"/>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30" name="AutoShape 200"/>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818" name="Rectangle 201"/>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19" name="Freeform 20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20" name="Freeform 20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21" name="Oval 204"/>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22" name="Freeform 20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823" name="AutoShape 206"/>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24" name="AutoShape 207"/>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25" name="Oval 208"/>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26" name="Oval 209"/>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827" name="Oval 210"/>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28" name="Rectangle 211"/>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4711" name="Group 212"/>
          <p:cNvGrpSpPr>
            <a:grpSpLocks/>
          </p:cNvGrpSpPr>
          <p:nvPr/>
        </p:nvGrpSpPr>
        <p:grpSpPr bwMode="auto">
          <a:xfrm>
            <a:off x="7631113" y="2609850"/>
            <a:ext cx="377825" cy="576263"/>
            <a:chOff x="4140" y="429"/>
            <a:chExt cx="1425" cy="2396"/>
          </a:xfrm>
        </p:grpSpPr>
        <p:sp>
          <p:nvSpPr>
            <p:cNvPr id="114773" name="Freeform 213"/>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74" name="Rectangle 214"/>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75" name="Freeform 215"/>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76" name="Freeform 216"/>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77" name="Rectangle 217"/>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78" name="Group 218"/>
            <p:cNvGrpSpPr>
              <a:grpSpLocks/>
            </p:cNvGrpSpPr>
            <p:nvPr/>
          </p:nvGrpSpPr>
          <p:grpSpPr bwMode="auto">
            <a:xfrm>
              <a:off x="4749" y="668"/>
              <a:ext cx="581" cy="145"/>
              <a:chOff x="614" y="2568"/>
              <a:chExt cx="725" cy="139"/>
            </a:xfrm>
          </p:grpSpPr>
          <p:sp>
            <p:nvSpPr>
              <p:cNvPr id="114803" name="AutoShape 219"/>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04" name="AutoShape 220"/>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79" name="Rectangle 221"/>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80" name="Group 222"/>
            <p:cNvGrpSpPr>
              <a:grpSpLocks/>
            </p:cNvGrpSpPr>
            <p:nvPr/>
          </p:nvGrpSpPr>
          <p:grpSpPr bwMode="auto">
            <a:xfrm>
              <a:off x="4747" y="994"/>
              <a:ext cx="581" cy="134"/>
              <a:chOff x="614" y="2568"/>
              <a:chExt cx="725" cy="139"/>
            </a:xfrm>
          </p:grpSpPr>
          <p:sp>
            <p:nvSpPr>
              <p:cNvPr id="114801" name="AutoShape 223"/>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02" name="AutoShape 224"/>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81" name="Rectangle 225"/>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82" name="Rectangle 226"/>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83" name="Group 227"/>
            <p:cNvGrpSpPr>
              <a:grpSpLocks/>
            </p:cNvGrpSpPr>
            <p:nvPr/>
          </p:nvGrpSpPr>
          <p:grpSpPr bwMode="auto">
            <a:xfrm>
              <a:off x="4735" y="1627"/>
              <a:ext cx="582" cy="151"/>
              <a:chOff x="614" y="2568"/>
              <a:chExt cx="725" cy="139"/>
            </a:xfrm>
          </p:grpSpPr>
          <p:sp>
            <p:nvSpPr>
              <p:cNvPr id="114799" name="AutoShape 228"/>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800" name="AutoShape 229"/>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84" name="Freeform 230"/>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785" name="Group 231"/>
            <p:cNvGrpSpPr>
              <a:grpSpLocks/>
            </p:cNvGrpSpPr>
            <p:nvPr/>
          </p:nvGrpSpPr>
          <p:grpSpPr bwMode="auto">
            <a:xfrm>
              <a:off x="4739" y="1327"/>
              <a:ext cx="582" cy="139"/>
              <a:chOff x="614" y="2568"/>
              <a:chExt cx="725" cy="139"/>
            </a:xfrm>
          </p:grpSpPr>
          <p:sp>
            <p:nvSpPr>
              <p:cNvPr id="114797" name="AutoShape 232"/>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8" name="AutoShape 233"/>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86" name="Rectangle 234"/>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87" name="Freeform 235"/>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88" name="Freeform 236"/>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89" name="Oval 237"/>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0" name="Freeform 238"/>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91" name="AutoShape 239"/>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2" name="AutoShape 240"/>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3" name="Oval 241"/>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4" name="Oval 242"/>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795" name="Oval 243"/>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96" name="Rectangle 244"/>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12" name="Freeform 71"/>
          <p:cNvSpPr>
            <a:spLocks/>
          </p:cNvSpPr>
          <p:nvPr/>
        </p:nvSpPr>
        <p:spPr bwMode="auto">
          <a:xfrm>
            <a:off x="5038725" y="43926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4713" name="Line 77"/>
          <p:cNvSpPr>
            <a:spLocks noChangeShapeType="1"/>
          </p:cNvSpPr>
          <p:nvPr/>
        </p:nvSpPr>
        <p:spPr bwMode="auto">
          <a:xfrm flipH="1">
            <a:off x="5487988" y="4702175"/>
            <a:ext cx="855662" cy="431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4" name="Line 78"/>
          <p:cNvSpPr>
            <a:spLocks noChangeShapeType="1"/>
          </p:cNvSpPr>
          <p:nvPr/>
        </p:nvSpPr>
        <p:spPr bwMode="auto">
          <a:xfrm flipH="1">
            <a:off x="5997575" y="4749800"/>
            <a:ext cx="563563" cy="3937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5" name="Line 79"/>
          <p:cNvSpPr>
            <a:spLocks noChangeShapeType="1"/>
          </p:cNvSpPr>
          <p:nvPr/>
        </p:nvSpPr>
        <p:spPr bwMode="auto">
          <a:xfrm flipH="1">
            <a:off x="6535738" y="4756150"/>
            <a:ext cx="149225" cy="3825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6" name="Line 80"/>
          <p:cNvSpPr>
            <a:spLocks noChangeShapeType="1"/>
          </p:cNvSpPr>
          <p:nvPr/>
        </p:nvSpPr>
        <p:spPr bwMode="auto">
          <a:xfrm>
            <a:off x="6902450" y="4735513"/>
            <a:ext cx="123825" cy="4127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7" name="Text Box 97"/>
          <p:cNvSpPr txBox="1">
            <a:spLocks noChangeArrowheads="1"/>
          </p:cNvSpPr>
          <p:nvPr/>
        </p:nvSpPr>
        <p:spPr bwMode="auto">
          <a:xfrm>
            <a:off x="5065713" y="4279900"/>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CC0000"/>
                </a:solidFill>
              </a:rPr>
              <a:t>institutional</a:t>
            </a:r>
          </a:p>
          <a:p>
            <a:pPr algn="ctr">
              <a:spcBef>
                <a:spcPct val="0"/>
              </a:spcBef>
              <a:buClrTx/>
              <a:buSzTx/>
              <a:buFontTx/>
              <a:buNone/>
            </a:pPr>
            <a:r>
              <a:rPr lang="en-US" altLang="en-US" sz="1600">
                <a:solidFill>
                  <a:srgbClr val="CC0000"/>
                </a:solidFill>
              </a:rPr>
              <a:t>network</a:t>
            </a:r>
            <a:endParaRPr lang="en-US" altLang="en-US" sz="2400">
              <a:solidFill>
                <a:srgbClr val="CC0000"/>
              </a:solidFill>
            </a:endParaRPr>
          </a:p>
        </p:txBody>
      </p:sp>
      <p:sp>
        <p:nvSpPr>
          <p:cNvPr id="114718" name="Text Box 98"/>
          <p:cNvSpPr txBox="1">
            <a:spLocks noChangeArrowheads="1"/>
          </p:cNvSpPr>
          <p:nvPr/>
        </p:nvSpPr>
        <p:spPr bwMode="auto">
          <a:xfrm>
            <a:off x="7073900" y="4660900"/>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1 Gbps LAN</a:t>
            </a:r>
            <a:endParaRPr lang="en-US" altLang="en-US" sz="2400">
              <a:solidFill>
                <a:schemeClr val="accent2"/>
              </a:solidFill>
            </a:endParaRPr>
          </a:p>
        </p:txBody>
      </p:sp>
      <p:grpSp>
        <p:nvGrpSpPr>
          <p:cNvPr id="114719" name="Group 120"/>
          <p:cNvGrpSpPr>
            <a:grpSpLocks/>
          </p:cNvGrpSpPr>
          <p:nvPr/>
        </p:nvGrpSpPr>
        <p:grpSpPr bwMode="auto">
          <a:xfrm>
            <a:off x="6261100" y="4460875"/>
            <a:ext cx="881063" cy="307975"/>
            <a:chOff x="2356" y="1300"/>
            <a:chExt cx="555" cy="194"/>
          </a:xfrm>
        </p:grpSpPr>
        <p:sp>
          <p:nvSpPr>
            <p:cNvPr id="11476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1476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1476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14768" name="Group 124"/>
            <p:cNvGrpSpPr>
              <a:grpSpLocks/>
            </p:cNvGrpSpPr>
            <p:nvPr/>
          </p:nvGrpSpPr>
          <p:grpSpPr bwMode="auto">
            <a:xfrm>
              <a:off x="2468" y="1332"/>
              <a:ext cx="310" cy="60"/>
              <a:chOff x="2468" y="1332"/>
              <a:chExt cx="310" cy="60"/>
            </a:xfrm>
          </p:grpSpPr>
          <p:sp>
            <p:nvSpPr>
              <p:cNvPr id="114771" name="Freeform 12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772" name="Freeform 12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4769" name="Line 127"/>
            <p:cNvSpPr>
              <a:spLocks noChangeShapeType="1"/>
            </p:cNvSpPr>
            <p:nvPr/>
          </p:nvSpPr>
          <p:spPr bwMode="auto">
            <a:xfrm>
              <a:off x="2357" y="1361"/>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770" name="Line 128"/>
            <p:cNvSpPr>
              <a:spLocks noChangeShapeType="1"/>
            </p:cNvSpPr>
            <p:nvPr/>
          </p:nvSpPr>
          <p:spPr bwMode="auto">
            <a:xfrm>
              <a:off x="2907" y="1363"/>
              <a:ext cx="0" cy="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4720" name="Group 172"/>
          <p:cNvGrpSpPr>
            <a:grpSpLocks/>
          </p:cNvGrpSpPr>
          <p:nvPr/>
        </p:nvGrpSpPr>
        <p:grpSpPr bwMode="auto">
          <a:xfrm>
            <a:off x="5175250" y="5070475"/>
            <a:ext cx="525463" cy="557213"/>
            <a:chOff x="-44" y="1473"/>
            <a:chExt cx="981" cy="1105"/>
          </a:xfrm>
        </p:grpSpPr>
        <p:pic>
          <p:nvPicPr>
            <p:cNvPr id="114763" name="Picture 17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764" name="Freeform 17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4721" name="Group 340"/>
          <p:cNvGrpSpPr>
            <a:grpSpLocks/>
          </p:cNvGrpSpPr>
          <p:nvPr/>
        </p:nvGrpSpPr>
        <p:grpSpPr bwMode="auto">
          <a:xfrm>
            <a:off x="5686425" y="5092700"/>
            <a:ext cx="525463" cy="557213"/>
            <a:chOff x="-44" y="1473"/>
            <a:chExt cx="981" cy="1105"/>
          </a:xfrm>
        </p:grpSpPr>
        <p:pic>
          <p:nvPicPr>
            <p:cNvPr id="114761" name="Picture 34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762" name="Freeform 34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14722" name="Group 343"/>
          <p:cNvGrpSpPr>
            <a:grpSpLocks/>
          </p:cNvGrpSpPr>
          <p:nvPr/>
        </p:nvGrpSpPr>
        <p:grpSpPr bwMode="auto">
          <a:xfrm>
            <a:off x="6210300" y="5081588"/>
            <a:ext cx="525463" cy="557212"/>
            <a:chOff x="-44" y="1473"/>
            <a:chExt cx="981" cy="1105"/>
          </a:xfrm>
        </p:grpSpPr>
        <p:pic>
          <p:nvPicPr>
            <p:cNvPr id="114759" name="Picture 3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760" name="Freeform 3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0509" name="Group 308"/>
          <p:cNvGrpSpPr>
            <a:grpSpLocks/>
          </p:cNvGrpSpPr>
          <p:nvPr/>
        </p:nvGrpSpPr>
        <p:grpSpPr bwMode="auto">
          <a:xfrm>
            <a:off x="6826250" y="4941888"/>
            <a:ext cx="1860550" cy="809625"/>
            <a:chOff x="4217" y="3611"/>
            <a:chExt cx="1172" cy="510"/>
          </a:xfrm>
        </p:grpSpPr>
        <p:sp>
          <p:nvSpPr>
            <p:cNvPr id="114757" name="Rectangle 307"/>
            <p:cNvSpPr>
              <a:spLocks noChangeArrowheads="1"/>
            </p:cNvSpPr>
            <p:nvPr/>
          </p:nvSpPr>
          <p:spPr bwMode="auto">
            <a:xfrm>
              <a:off x="4217" y="3611"/>
              <a:ext cx="329" cy="473"/>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58" name="Text Box 97"/>
            <p:cNvSpPr txBox="1">
              <a:spLocks noChangeArrowheads="1"/>
            </p:cNvSpPr>
            <p:nvPr/>
          </p:nvSpPr>
          <p:spPr bwMode="auto">
            <a:xfrm>
              <a:off x="4561" y="3717"/>
              <a:ext cx="82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90000"/>
                </a:lnSpc>
                <a:spcBef>
                  <a:spcPct val="0"/>
                </a:spcBef>
                <a:buClrTx/>
                <a:buSzTx/>
                <a:buFontTx/>
                <a:buNone/>
              </a:pPr>
              <a:r>
                <a:rPr lang="en-US" altLang="en-US">
                  <a:solidFill>
                    <a:srgbClr val="CC0000"/>
                  </a:solidFill>
                </a:rPr>
                <a:t>local web </a:t>
              </a:r>
            </a:p>
            <a:p>
              <a:pPr algn="ctr">
                <a:lnSpc>
                  <a:spcPct val="90000"/>
                </a:lnSpc>
                <a:spcBef>
                  <a:spcPct val="0"/>
                </a:spcBef>
                <a:buClrTx/>
                <a:buSzTx/>
                <a:buFontTx/>
                <a:buNone/>
              </a:pPr>
              <a:r>
                <a:rPr lang="en-US" altLang="en-US">
                  <a:solidFill>
                    <a:srgbClr val="CC0000"/>
                  </a:solidFill>
                </a:rPr>
                <a:t>cache</a:t>
              </a:r>
            </a:p>
          </p:txBody>
        </p:sp>
      </p:grpSp>
      <p:grpSp>
        <p:nvGrpSpPr>
          <p:cNvPr id="114724" name="Group 307"/>
          <p:cNvGrpSpPr>
            <a:grpSpLocks/>
          </p:cNvGrpSpPr>
          <p:nvPr/>
        </p:nvGrpSpPr>
        <p:grpSpPr bwMode="auto">
          <a:xfrm>
            <a:off x="6891338" y="5027613"/>
            <a:ext cx="377825" cy="576262"/>
            <a:chOff x="4140" y="429"/>
            <a:chExt cx="1425" cy="2396"/>
          </a:xfrm>
        </p:grpSpPr>
        <p:sp>
          <p:nvSpPr>
            <p:cNvPr id="114725" name="Freeform 30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6" name="Rectangle 309"/>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27" name="Freeform 31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8" name="Freeform 31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29" name="Rectangle 312"/>
            <p:cNvSpPr>
              <a:spLocks noChangeArrowheads="1"/>
            </p:cNvSpPr>
            <p:nvPr/>
          </p:nvSpPr>
          <p:spPr bwMode="auto">
            <a:xfrm>
              <a:off x="4212" y="693"/>
              <a:ext cx="599"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30" name="Group 313"/>
            <p:cNvGrpSpPr>
              <a:grpSpLocks/>
            </p:cNvGrpSpPr>
            <p:nvPr/>
          </p:nvGrpSpPr>
          <p:grpSpPr bwMode="auto">
            <a:xfrm>
              <a:off x="4749" y="668"/>
              <a:ext cx="581" cy="145"/>
              <a:chOff x="614" y="2568"/>
              <a:chExt cx="725" cy="139"/>
            </a:xfrm>
          </p:grpSpPr>
          <p:sp>
            <p:nvSpPr>
              <p:cNvPr id="114755" name="AutoShape 314"/>
              <p:cNvSpPr>
                <a:spLocks noChangeArrowheads="1"/>
              </p:cNvSpPr>
              <p:nvPr/>
            </p:nvSpPr>
            <p:spPr bwMode="auto">
              <a:xfrm>
                <a:off x="616" y="2567"/>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56" name="AutoShape 315"/>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31" name="Rectangle 316"/>
            <p:cNvSpPr>
              <a:spLocks noChangeArrowheads="1"/>
            </p:cNvSpPr>
            <p:nvPr/>
          </p:nvSpPr>
          <p:spPr bwMode="auto">
            <a:xfrm>
              <a:off x="4224" y="1016"/>
              <a:ext cx="599" cy="53"/>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32" name="Group 317"/>
            <p:cNvGrpSpPr>
              <a:grpSpLocks/>
            </p:cNvGrpSpPr>
            <p:nvPr/>
          </p:nvGrpSpPr>
          <p:grpSpPr bwMode="auto">
            <a:xfrm>
              <a:off x="4747" y="994"/>
              <a:ext cx="581" cy="134"/>
              <a:chOff x="614" y="2568"/>
              <a:chExt cx="725" cy="139"/>
            </a:xfrm>
          </p:grpSpPr>
          <p:sp>
            <p:nvSpPr>
              <p:cNvPr id="114753" name="AutoShape 318"/>
              <p:cNvSpPr>
                <a:spLocks noChangeArrowheads="1"/>
              </p:cNvSpPr>
              <p:nvPr/>
            </p:nvSpPr>
            <p:spPr bwMode="auto">
              <a:xfrm>
                <a:off x="611" y="2571"/>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54" name="AutoShape 319"/>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33" name="Rectangle 320"/>
            <p:cNvSpPr>
              <a:spLocks noChangeArrowheads="1"/>
            </p:cNvSpPr>
            <p:nvPr/>
          </p:nvSpPr>
          <p:spPr bwMode="auto">
            <a:xfrm>
              <a:off x="4218" y="1360"/>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34" name="Rectangle 321"/>
            <p:cNvSpPr>
              <a:spLocks noChangeArrowheads="1"/>
            </p:cNvSpPr>
            <p:nvPr/>
          </p:nvSpPr>
          <p:spPr bwMode="auto">
            <a:xfrm>
              <a:off x="4230" y="1657"/>
              <a:ext cx="593" cy="46"/>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4735" name="Group 322"/>
            <p:cNvGrpSpPr>
              <a:grpSpLocks/>
            </p:cNvGrpSpPr>
            <p:nvPr/>
          </p:nvGrpSpPr>
          <p:grpSpPr bwMode="auto">
            <a:xfrm>
              <a:off x="4735" y="1627"/>
              <a:ext cx="582" cy="151"/>
              <a:chOff x="614" y="2568"/>
              <a:chExt cx="725" cy="139"/>
            </a:xfrm>
          </p:grpSpPr>
          <p:sp>
            <p:nvSpPr>
              <p:cNvPr id="114751" name="AutoShape 323"/>
              <p:cNvSpPr>
                <a:spLocks noChangeArrowheads="1"/>
              </p:cNvSpPr>
              <p:nvPr/>
            </p:nvSpPr>
            <p:spPr bwMode="auto">
              <a:xfrm>
                <a:off x="611" y="2571"/>
                <a:ext cx="731"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52" name="AutoShape 324"/>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36" name="Freeform 32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4737" name="Group 326"/>
            <p:cNvGrpSpPr>
              <a:grpSpLocks/>
            </p:cNvGrpSpPr>
            <p:nvPr/>
          </p:nvGrpSpPr>
          <p:grpSpPr bwMode="auto">
            <a:xfrm>
              <a:off x="4739" y="1327"/>
              <a:ext cx="582" cy="139"/>
              <a:chOff x="614" y="2568"/>
              <a:chExt cx="725" cy="139"/>
            </a:xfrm>
          </p:grpSpPr>
          <p:sp>
            <p:nvSpPr>
              <p:cNvPr id="114749" name="AutoShape 327"/>
              <p:cNvSpPr>
                <a:spLocks noChangeArrowheads="1"/>
              </p:cNvSpPr>
              <p:nvPr/>
            </p:nvSpPr>
            <p:spPr bwMode="auto">
              <a:xfrm>
                <a:off x="614" y="2568"/>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50" name="AutoShape 328"/>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4738" name="Rectangle 329"/>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39" name="Freeform 33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40" name="Freeform 33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41" name="Oval 332"/>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42" name="Freeform 33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4743" name="AutoShape 334"/>
            <p:cNvSpPr>
              <a:spLocks noChangeArrowheads="1"/>
            </p:cNvSpPr>
            <p:nvPr/>
          </p:nvSpPr>
          <p:spPr bwMode="auto">
            <a:xfrm>
              <a:off x="4140" y="2680"/>
              <a:ext cx="1197"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44" name="AutoShape 335"/>
            <p:cNvSpPr>
              <a:spLocks noChangeArrowheads="1"/>
            </p:cNvSpPr>
            <p:nvPr/>
          </p:nvSpPr>
          <p:spPr bwMode="auto">
            <a:xfrm>
              <a:off x="4206" y="2713"/>
              <a:ext cx="1072"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45" name="Oval 336"/>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46" name="Oval 337"/>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4747" name="Oval 338"/>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4748" name="Rectangle 339"/>
            <p:cNvSpPr>
              <a:spLocks noChangeArrowheads="1"/>
            </p:cNvSpPr>
            <p:nvPr/>
          </p:nvSpPr>
          <p:spPr bwMode="auto">
            <a:xfrm>
              <a:off x="5062" y="1835"/>
              <a:ext cx="84"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76D37DAE-97D5-4296-B782-147F9BB053DD}"/>
                  </a:ext>
                </a:extLst>
              </p14:cNvPr>
              <p14:cNvContentPartPr/>
              <p14:nvPr/>
            </p14:nvContentPartPr>
            <p14:xfrm>
              <a:off x="696600" y="3795120"/>
              <a:ext cx="3143520" cy="643320"/>
            </p14:xfrm>
          </p:contentPart>
        </mc:Choice>
        <mc:Fallback xmlns="">
          <p:pic>
            <p:nvPicPr>
              <p:cNvPr id="2" name="Ink 1">
                <a:extLst>
                  <a:ext uri="{FF2B5EF4-FFF2-40B4-BE49-F238E27FC236}">
                    <a16:creationId xmlns:a16="http://schemas.microsoft.com/office/drawing/2014/main" id="{76D37DAE-97D5-4296-B782-147F9BB053DD}"/>
                  </a:ext>
                </a:extLst>
              </p:cNvPr>
              <p:cNvPicPr/>
              <p:nvPr/>
            </p:nvPicPr>
            <p:blipFill>
              <a:blip r:embed="rId6"/>
              <a:stretch>
                <a:fillRect/>
              </a:stretch>
            </p:blipFill>
            <p:spPr>
              <a:xfrm>
                <a:off x="687240" y="3785760"/>
                <a:ext cx="3162240" cy="66204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9566"/>
                                        </p:tgtEl>
                                        <p:attrNameLst>
                                          <p:attrName>style.visibility</p:attrName>
                                        </p:attrNameLst>
                                      </p:cBhvr>
                                      <p:to>
                                        <p:strVal val="visible"/>
                                      </p:to>
                                    </p:set>
                                    <p:animEffect transition="in" filter="dissolve">
                                      <p:cBhvr>
                                        <p:cTn id="7" dur="500"/>
                                        <p:tgtEl>
                                          <p:spTgt spid="149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9567"/>
                                        </p:tgtEl>
                                        <p:attrNameLst>
                                          <p:attrName>style.visibility</p:attrName>
                                        </p:attrNameLst>
                                      </p:cBhvr>
                                      <p:to>
                                        <p:strVal val="visible"/>
                                      </p:to>
                                    </p:set>
                                    <p:animEffect transition="in" filter="dissolve">
                                      <p:cBhvr>
                                        <p:cTn id="12" dur="500"/>
                                        <p:tgtEl>
                                          <p:spTgt spid="149567"/>
                                        </p:tgtEl>
                                      </p:cBhvr>
                                    </p:animEffect>
                                  </p:childTnLst>
                                </p:cTn>
                              </p:par>
                              <p:par>
                                <p:cTn id="13" presetID="9" presetClass="entr" presetSubtype="0" fill="hold" nodeType="withEffect">
                                  <p:stCondLst>
                                    <p:cond delay="0"/>
                                  </p:stCondLst>
                                  <p:childTnLst>
                                    <p:set>
                                      <p:cBhvr>
                                        <p:cTn id="14" dur="1" fill="hold">
                                          <p:stCondLst>
                                            <p:cond delay="0"/>
                                          </p:stCondLst>
                                        </p:cTn>
                                        <p:tgtEl>
                                          <p:spTgt spid="60509"/>
                                        </p:tgtEl>
                                        <p:attrNameLst>
                                          <p:attrName>style.visibility</p:attrName>
                                        </p:attrNameLst>
                                      </p:cBhvr>
                                      <p:to>
                                        <p:strVal val="visible"/>
                                      </p:to>
                                    </p:set>
                                    <p:animEffect transition="in" filter="dissolve">
                                      <p:cBhvr>
                                        <p:cTn id="15" dur="500"/>
                                        <p:tgtEl>
                                          <p:spTgt spid="605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66" grpId="0"/>
      <p:bldP spid="14956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1673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E36A77A2-56A8-4C9F-BE14-751D94B50B74}" type="slidenum">
              <a:rPr lang="en-US" altLang="en-US" sz="1200">
                <a:latin typeface="Tahoma" pitchFamily="34" charset="0"/>
              </a:rPr>
              <a:pPr/>
              <a:t>43</a:t>
            </a:fld>
            <a:endParaRPr lang="en-US" altLang="en-US" sz="1200">
              <a:latin typeface="Tahoma" pitchFamily="34" charset="0"/>
            </a:endParaRPr>
          </a:p>
        </p:txBody>
      </p:sp>
      <p:sp>
        <p:nvSpPr>
          <p:cNvPr id="116739" name="Rectangle 2"/>
          <p:cNvSpPr>
            <a:spLocks noGrp="1" noChangeArrowheads="1"/>
          </p:cNvSpPr>
          <p:nvPr>
            <p:ph type="title"/>
          </p:nvPr>
        </p:nvSpPr>
        <p:spPr>
          <a:xfrm>
            <a:off x="287338" y="193675"/>
            <a:ext cx="7962900" cy="739775"/>
          </a:xfrm>
        </p:spPr>
        <p:txBody>
          <a:bodyPr/>
          <a:lstStyle/>
          <a:p>
            <a:r>
              <a:rPr lang="en-US" altLang="en-US" sz="3600">
                <a:ea typeface="ＭＳ Ｐゴシック" charset="-128"/>
              </a:rPr>
              <a:t>Conditional GET </a:t>
            </a:r>
            <a:endParaRPr lang="en-US" altLang="en-US">
              <a:ea typeface="ＭＳ Ｐゴシック" charset="-128"/>
            </a:endParaRPr>
          </a:p>
        </p:txBody>
      </p:sp>
      <p:sp>
        <p:nvSpPr>
          <p:cNvPr id="116740" name="Rectangle 3"/>
          <p:cNvSpPr>
            <a:spLocks noGrp="1" noChangeArrowheads="1"/>
          </p:cNvSpPr>
          <p:nvPr>
            <p:ph type="body" sz="half" idx="1"/>
          </p:nvPr>
        </p:nvSpPr>
        <p:spPr>
          <a:xfrm>
            <a:off x="268288" y="1403350"/>
            <a:ext cx="3743325" cy="5132388"/>
          </a:xfrm>
        </p:spPr>
        <p:txBody>
          <a:bodyPr/>
          <a:lstStyle/>
          <a:p>
            <a:r>
              <a:rPr lang="en-US" altLang="en-US" sz="2400" i="1" dirty="0">
                <a:solidFill>
                  <a:srgbClr val="CC0000"/>
                </a:solidFill>
                <a:ea typeface="ＭＳ Ｐゴシック" charset="-128"/>
              </a:rPr>
              <a:t>Goal:</a:t>
            </a:r>
            <a:r>
              <a:rPr lang="en-US" altLang="en-US" sz="2400" dirty="0">
                <a:ea typeface="ＭＳ Ｐゴシック" charset="-128"/>
              </a:rPr>
              <a:t> don’</a:t>
            </a:r>
            <a:r>
              <a:rPr lang="en-US" altLang="ja-JP" sz="2400" dirty="0">
                <a:ea typeface="ＭＳ Ｐゴシック" charset="-128"/>
              </a:rPr>
              <a:t>t send object if client cache has up-to-date cached version</a:t>
            </a:r>
          </a:p>
          <a:p>
            <a:pPr lvl="1"/>
            <a:r>
              <a:rPr lang="en-US" altLang="en-US" sz="2000" dirty="0">
                <a:ea typeface="ＭＳ Ｐゴシック" charset="-128"/>
              </a:rPr>
              <a:t>no object transmission delay</a:t>
            </a:r>
          </a:p>
          <a:p>
            <a:pPr lvl="1"/>
            <a:r>
              <a:rPr lang="en-US" altLang="en-US" sz="2000" dirty="0">
                <a:ea typeface="ＭＳ Ｐゴシック" charset="-128"/>
              </a:rPr>
              <a:t>lower link utilization</a:t>
            </a:r>
          </a:p>
          <a:p>
            <a:r>
              <a:rPr lang="en-US" altLang="en-US" sz="2400" i="1" dirty="0">
                <a:solidFill>
                  <a:srgbClr val="000090"/>
                </a:solidFill>
                <a:ea typeface="ＭＳ Ｐゴシック" charset="-128"/>
              </a:rPr>
              <a:t>cache:</a:t>
            </a:r>
            <a:r>
              <a:rPr lang="en-US" altLang="en-US" sz="2400" dirty="0">
                <a:solidFill>
                  <a:srgbClr val="000090"/>
                </a:solidFill>
                <a:ea typeface="ＭＳ Ｐゴシック" charset="-128"/>
              </a:rPr>
              <a:t> </a:t>
            </a:r>
            <a:r>
              <a:rPr lang="en-US" altLang="en-US" sz="2400" dirty="0">
                <a:ea typeface="ＭＳ Ｐゴシック" charset="-128"/>
              </a:rPr>
              <a:t>specify date of locally cached copy in HTTP request</a:t>
            </a:r>
          </a:p>
          <a:p>
            <a:pPr lvl="1">
              <a:buFont typeface="Wingdings" pitchFamily="2" charset="2"/>
              <a:buNone/>
            </a:pPr>
            <a:r>
              <a:rPr lang="en-US" altLang="en-US" sz="2000" b="1" dirty="0">
                <a:latin typeface="Courier New" pitchFamily="49" charset="0"/>
                <a:ea typeface="ＭＳ Ｐゴシック" charset="-128"/>
              </a:rPr>
              <a:t>If-modified-since: &lt;date&gt;</a:t>
            </a:r>
          </a:p>
          <a:p>
            <a:r>
              <a:rPr lang="en-US" altLang="en-US" sz="2400" i="1" dirty="0">
                <a:solidFill>
                  <a:srgbClr val="000090"/>
                </a:solidFill>
                <a:ea typeface="ＭＳ Ｐゴシック" charset="-128"/>
              </a:rPr>
              <a:t>server:</a:t>
            </a:r>
            <a:r>
              <a:rPr lang="en-US" altLang="en-US" sz="2400" dirty="0">
                <a:solidFill>
                  <a:srgbClr val="000090"/>
                </a:solidFill>
                <a:ea typeface="ＭＳ Ｐゴシック" charset="-128"/>
              </a:rPr>
              <a:t> </a:t>
            </a:r>
            <a:r>
              <a:rPr lang="en-US" altLang="en-US" sz="2400" dirty="0">
                <a:ea typeface="ＭＳ Ｐゴシック" charset="-128"/>
              </a:rPr>
              <a:t>response contains no object if cached copy is up-to-date: </a:t>
            </a:r>
          </a:p>
          <a:p>
            <a:pPr lvl="1">
              <a:buFont typeface="Wingdings" pitchFamily="2" charset="2"/>
              <a:buNone/>
            </a:pPr>
            <a:r>
              <a:rPr lang="en-US" altLang="en-US" sz="2000" b="1" dirty="0">
                <a:latin typeface="Courier New" pitchFamily="49" charset="0"/>
                <a:ea typeface="ＭＳ Ｐゴシック" charset="-128"/>
              </a:rPr>
              <a:t>HTTP/1.0 304 Not Modified</a:t>
            </a:r>
            <a:endParaRPr lang="en-US" altLang="en-US" dirty="0">
              <a:ea typeface="ＭＳ Ｐゴシック" charset="-128"/>
            </a:endParaRPr>
          </a:p>
        </p:txBody>
      </p:sp>
      <p:sp>
        <p:nvSpPr>
          <p:cNvPr id="67590" name="Line 4"/>
          <p:cNvSpPr>
            <a:spLocks noChangeShapeType="1"/>
          </p:cNvSpPr>
          <p:nvPr/>
        </p:nvSpPr>
        <p:spPr bwMode="auto">
          <a:xfrm>
            <a:off x="4521200" y="2114550"/>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7593" name="Text Box 8"/>
          <p:cNvSpPr txBox="1">
            <a:spLocks noChangeArrowheads="1"/>
          </p:cNvSpPr>
          <p:nvPr/>
        </p:nvSpPr>
        <p:spPr bwMode="auto">
          <a:xfrm>
            <a:off x="4827588" y="1998663"/>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HTTP request msg</a:t>
            </a:r>
          </a:p>
          <a:p>
            <a:pPr algn="ctr">
              <a:spcBef>
                <a:spcPct val="0"/>
              </a:spcBef>
              <a:buClrTx/>
              <a:buSzTx/>
              <a:buFontTx/>
              <a:buNone/>
            </a:pPr>
            <a:r>
              <a:rPr lang="en-US" altLang="en-US" sz="1600" b="1"/>
              <a:t>If-modified-since: &lt;date&gt;</a:t>
            </a:r>
            <a:endParaRPr lang="en-US" altLang="en-US" b="1"/>
          </a:p>
        </p:txBody>
      </p:sp>
      <p:sp>
        <p:nvSpPr>
          <p:cNvPr id="67594" name="Line 9"/>
          <p:cNvSpPr>
            <a:spLocks noChangeShapeType="1"/>
          </p:cNvSpPr>
          <p:nvPr/>
        </p:nvSpPr>
        <p:spPr bwMode="auto">
          <a:xfrm flipH="1">
            <a:off x="4540250" y="2860675"/>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30"/>
          <p:cNvGrpSpPr>
            <a:grpSpLocks/>
          </p:cNvGrpSpPr>
          <p:nvPr/>
        </p:nvGrpSpPr>
        <p:grpSpPr bwMode="auto">
          <a:xfrm>
            <a:off x="4808538" y="2854325"/>
            <a:ext cx="2643187" cy="865188"/>
            <a:chOff x="2698" y="2036"/>
            <a:chExt cx="1665" cy="545"/>
          </a:xfrm>
        </p:grpSpPr>
        <p:sp>
          <p:nvSpPr>
            <p:cNvPr id="116791" name="Rectangle 10"/>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16792" name="Text Box 11"/>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HTTP response</a:t>
              </a:r>
            </a:p>
            <a:p>
              <a:pPr algn="ctr">
                <a:spcBef>
                  <a:spcPct val="0"/>
                </a:spcBef>
                <a:buClrTx/>
                <a:buSzTx/>
                <a:buFontTx/>
                <a:buNone/>
              </a:pPr>
              <a:r>
                <a:rPr lang="en-US" altLang="en-US" sz="1600" b="1"/>
                <a:t>HTTP/1.0 </a:t>
              </a:r>
            </a:p>
            <a:p>
              <a:pPr algn="ctr">
                <a:spcBef>
                  <a:spcPct val="0"/>
                </a:spcBef>
                <a:buClrTx/>
                <a:buSzTx/>
                <a:buFontTx/>
                <a:buNone/>
              </a:pPr>
              <a:r>
                <a:rPr lang="en-US" altLang="en-US" sz="1600" b="1"/>
                <a:t>304 Not Modified</a:t>
              </a:r>
              <a:endParaRPr lang="en-US" altLang="en-US" b="1"/>
            </a:p>
          </p:txBody>
        </p:sp>
      </p:grpSp>
      <p:sp>
        <p:nvSpPr>
          <p:cNvPr id="67596" name="Text Box 28"/>
          <p:cNvSpPr txBox="1">
            <a:spLocks noChangeArrowheads="1"/>
          </p:cNvSpPr>
          <p:nvPr/>
        </p:nvSpPr>
        <p:spPr bwMode="auto">
          <a:xfrm>
            <a:off x="7905750" y="2149475"/>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000099"/>
                </a:solidFill>
              </a:rPr>
              <a:t>object </a:t>
            </a:r>
          </a:p>
          <a:p>
            <a:pPr algn="ctr">
              <a:spcBef>
                <a:spcPct val="0"/>
              </a:spcBef>
              <a:buClrTx/>
              <a:buSzTx/>
              <a:buFontTx/>
              <a:buNone/>
            </a:pPr>
            <a:r>
              <a:rPr lang="en-US" altLang="en-US" sz="1800">
                <a:solidFill>
                  <a:srgbClr val="000099"/>
                </a:solidFill>
              </a:rPr>
              <a:t>not </a:t>
            </a:r>
          </a:p>
          <a:p>
            <a:pPr algn="ctr">
              <a:spcBef>
                <a:spcPct val="0"/>
              </a:spcBef>
              <a:buClrTx/>
              <a:buSzTx/>
              <a:buFontTx/>
              <a:buNone/>
            </a:pPr>
            <a:r>
              <a:rPr lang="en-US" altLang="en-US" sz="1800">
                <a:solidFill>
                  <a:srgbClr val="000099"/>
                </a:solidFill>
              </a:rPr>
              <a:t>modified</a:t>
            </a:r>
          </a:p>
          <a:p>
            <a:pPr algn="ctr">
              <a:spcBef>
                <a:spcPct val="0"/>
              </a:spcBef>
              <a:buClrTx/>
              <a:buSzTx/>
              <a:buFontTx/>
              <a:buNone/>
            </a:pPr>
            <a:r>
              <a:rPr lang="en-US" altLang="en-US" sz="1800">
                <a:solidFill>
                  <a:srgbClr val="000099"/>
                </a:solidFill>
              </a:rPr>
              <a:t>before</a:t>
            </a:r>
          </a:p>
          <a:p>
            <a:pPr algn="ctr">
              <a:spcBef>
                <a:spcPct val="0"/>
              </a:spcBef>
              <a:buClrTx/>
              <a:buSzTx/>
              <a:buFontTx/>
              <a:buNone/>
            </a:pPr>
            <a:r>
              <a:rPr lang="en-US" altLang="en-US" sz="1800">
                <a:solidFill>
                  <a:srgbClr val="000099"/>
                </a:solidFill>
              </a:rPr>
              <a:t>&lt;date&gt;</a:t>
            </a:r>
          </a:p>
        </p:txBody>
      </p:sp>
      <p:sp>
        <p:nvSpPr>
          <p:cNvPr id="67597" name="Line 31"/>
          <p:cNvSpPr>
            <a:spLocks noChangeShapeType="1"/>
          </p:cNvSpPr>
          <p:nvPr/>
        </p:nvSpPr>
        <p:spPr bwMode="auto">
          <a:xfrm>
            <a:off x="4278313" y="4079875"/>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598" name="Line 32"/>
          <p:cNvSpPr>
            <a:spLocks noChangeShapeType="1"/>
          </p:cNvSpPr>
          <p:nvPr/>
        </p:nvSpPr>
        <p:spPr bwMode="auto">
          <a:xfrm>
            <a:off x="4587875" y="4678363"/>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7599" name="Text Box 34"/>
          <p:cNvSpPr txBox="1">
            <a:spLocks noChangeArrowheads="1"/>
          </p:cNvSpPr>
          <p:nvPr/>
        </p:nvSpPr>
        <p:spPr bwMode="auto">
          <a:xfrm>
            <a:off x="4832350" y="4562475"/>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HTTP request msg</a:t>
            </a:r>
          </a:p>
          <a:p>
            <a:pPr algn="ctr">
              <a:spcBef>
                <a:spcPct val="0"/>
              </a:spcBef>
              <a:buClrTx/>
              <a:buSzTx/>
              <a:buFontTx/>
              <a:buNone/>
            </a:pPr>
            <a:r>
              <a:rPr lang="en-US" altLang="en-US" sz="1600" b="1"/>
              <a:t>If-modified-since: &lt;date&gt;</a:t>
            </a:r>
            <a:endParaRPr lang="en-US" altLang="en-US" b="1"/>
          </a:p>
        </p:txBody>
      </p:sp>
      <p:sp>
        <p:nvSpPr>
          <p:cNvPr id="67600" name="Line 35"/>
          <p:cNvSpPr>
            <a:spLocks noChangeShapeType="1"/>
          </p:cNvSpPr>
          <p:nvPr/>
        </p:nvSpPr>
        <p:spPr bwMode="auto">
          <a:xfrm flipH="1">
            <a:off x="4606925" y="5457825"/>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7601" name="Text Box 38"/>
          <p:cNvSpPr txBox="1">
            <a:spLocks noChangeArrowheads="1"/>
          </p:cNvSpPr>
          <p:nvPr/>
        </p:nvSpPr>
        <p:spPr bwMode="auto">
          <a:xfrm>
            <a:off x="4851400" y="5402263"/>
            <a:ext cx="2643188" cy="9255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HTTP response</a:t>
            </a:r>
          </a:p>
          <a:p>
            <a:pPr algn="ctr">
              <a:spcBef>
                <a:spcPct val="0"/>
              </a:spcBef>
              <a:buClrTx/>
              <a:buSzTx/>
              <a:buFontTx/>
              <a:buNone/>
            </a:pPr>
            <a:r>
              <a:rPr lang="en-US" altLang="en-US" sz="1600" b="1"/>
              <a:t>HTTP/1.0 200 OK</a:t>
            </a:r>
          </a:p>
          <a:p>
            <a:pPr algn="ctr">
              <a:spcBef>
                <a:spcPct val="0"/>
              </a:spcBef>
              <a:buClrTx/>
              <a:buSzTx/>
              <a:buFontTx/>
              <a:buNone/>
            </a:pPr>
            <a:r>
              <a:rPr lang="en-US" altLang="en-US" b="1"/>
              <a:t>&lt;data&gt;</a:t>
            </a:r>
          </a:p>
        </p:txBody>
      </p:sp>
      <p:sp>
        <p:nvSpPr>
          <p:cNvPr id="67602" name="Text Box 39"/>
          <p:cNvSpPr txBox="1">
            <a:spLocks noChangeArrowheads="1"/>
          </p:cNvSpPr>
          <p:nvPr/>
        </p:nvSpPr>
        <p:spPr bwMode="auto">
          <a:xfrm>
            <a:off x="7985125" y="4808538"/>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000099"/>
                </a:solidFill>
              </a:rPr>
              <a:t>object </a:t>
            </a:r>
          </a:p>
          <a:p>
            <a:pPr algn="ctr">
              <a:spcBef>
                <a:spcPct val="0"/>
              </a:spcBef>
              <a:buClrTx/>
              <a:buSzTx/>
              <a:buFontTx/>
              <a:buNone/>
            </a:pPr>
            <a:r>
              <a:rPr lang="en-US" altLang="en-US" sz="1800">
                <a:solidFill>
                  <a:srgbClr val="000099"/>
                </a:solidFill>
              </a:rPr>
              <a:t>modified</a:t>
            </a:r>
          </a:p>
          <a:p>
            <a:pPr algn="ctr">
              <a:spcBef>
                <a:spcPct val="0"/>
              </a:spcBef>
              <a:buClrTx/>
              <a:buSzTx/>
              <a:buFontTx/>
              <a:buNone/>
            </a:pPr>
            <a:r>
              <a:rPr lang="en-US" altLang="en-US" sz="1800">
                <a:solidFill>
                  <a:srgbClr val="000099"/>
                </a:solidFill>
              </a:rPr>
              <a:t>after </a:t>
            </a:r>
          </a:p>
          <a:p>
            <a:pPr algn="ctr">
              <a:spcBef>
                <a:spcPct val="0"/>
              </a:spcBef>
              <a:buClrTx/>
              <a:buSzTx/>
              <a:buFontTx/>
              <a:buNone/>
            </a:pPr>
            <a:r>
              <a:rPr lang="en-US" altLang="en-US" sz="1800">
                <a:solidFill>
                  <a:srgbClr val="000099"/>
                </a:solidFill>
              </a:rPr>
              <a:t>&lt;date&gt;</a:t>
            </a:r>
          </a:p>
        </p:txBody>
      </p:sp>
      <p:sp>
        <p:nvSpPr>
          <p:cNvPr id="116752" name="Text Box 5"/>
          <p:cNvSpPr txBox="1">
            <a:spLocks noChangeArrowheads="1"/>
          </p:cNvSpPr>
          <p:nvPr/>
        </p:nvSpPr>
        <p:spPr bwMode="auto">
          <a:xfrm>
            <a:off x="3797300" y="106203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client</a:t>
            </a:r>
          </a:p>
        </p:txBody>
      </p:sp>
      <p:sp>
        <p:nvSpPr>
          <p:cNvPr id="116753" name="Text Box 6"/>
          <p:cNvSpPr txBox="1">
            <a:spLocks noChangeArrowheads="1"/>
          </p:cNvSpPr>
          <p:nvPr/>
        </p:nvSpPr>
        <p:spPr bwMode="auto">
          <a:xfrm>
            <a:off x="7483475" y="1057275"/>
            <a:ext cx="889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server</a:t>
            </a:r>
          </a:p>
        </p:txBody>
      </p:sp>
      <p:pic>
        <p:nvPicPr>
          <p:cNvPr id="116754" name="Picture 3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663" y="762000"/>
            <a:ext cx="3656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6755" name="Group 34"/>
          <p:cNvGrpSpPr>
            <a:grpSpLocks/>
          </p:cNvGrpSpPr>
          <p:nvPr/>
        </p:nvGrpSpPr>
        <p:grpSpPr bwMode="auto">
          <a:xfrm>
            <a:off x="7073900" y="977900"/>
            <a:ext cx="422275" cy="685800"/>
            <a:chOff x="4140" y="429"/>
            <a:chExt cx="1425" cy="2396"/>
          </a:xfrm>
        </p:grpSpPr>
        <p:sp>
          <p:nvSpPr>
            <p:cNvPr id="116759" name="Freeform 3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0" name="Rectangle 36"/>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61" name="Freeform 3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2" name="Freeform 3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63" name="Rectangle 39"/>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6764" name="Group 40"/>
            <p:cNvGrpSpPr>
              <a:grpSpLocks/>
            </p:cNvGrpSpPr>
            <p:nvPr/>
          </p:nvGrpSpPr>
          <p:grpSpPr bwMode="auto">
            <a:xfrm>
              <a:off x="4749" y="668"/>
              <a:ext cx="581" cy="145"/>
              <a:chOff x="614" y="2568"/>
              <a:chExt cx="725" cy="139"/>
            </a:xfrm>
          </p:grpSpPr>
          <p:sp>
            <p:nvSpPr>
              <p:cNvPr id="116789" name="AutoShape 41"/>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90" name="AutoShape 42"/>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6765" name="Rectangle 43"/>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6766" name="Group 44"/>
            <p:cNvGrpSpPr>
              <a:grpSpLocks/>
            </p:cNvGrpSpPr>
            <p:nvPr/>
          </p:nvGrpSpPr>
          <p:grpSpPr bwMode="auto">
            <a:xfrm>
              <a:off x="4747" y="994"/>
              <a:ext cx="581" cy="134"/>
              <a:chOff x="614" y="2568"/>
              <a:chExt cx="725" cy="139"/>
            </a:xfrm>
          </p:grpSpPr>
          <p:sp>
            <p:nvSpPr>
              <p:cNvPr id="116787" name="AutoShape 45"/>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88" name="AutoShape 46"/>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6767" name="Rectangle 47"/>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68" name="Rectangle 48"/>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16769" name="Group 49"/>
            <p:cNvGrpSpPr>
              <a:grpSpLocks/>
            </p:cNvGrpSpPr>
            <p:nvPr/>
          </p:nvGrpSpPr>
          <p:grpSpPr bwMode="auto">
            <a:xfrm>
              <a:off x="4735" y="1627"/>
              <a:ext cx="582" cy="151"/>
              <a:chOff x="614" y="2568"/>
              <a:chExt cx="725" cy="139"/>
            </a:xfrm>
          </p:grpSpPr>
          <p:sp>
            <p:nvSpPr>
              <p:cNvPr id="116785" name="AutoShape 50"/>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86" name="AutoShape 51"/>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6770" name="Freeform 5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16771" name="Group 53"/>
            <p:cNvGrpSpPr>
              <a:grpSpLocks/>
            </p:cNvGrpSpPr>
            <p:nvPr/>
          </p:nvGrpSpPr>
          <p:grpSpPr bwMode="auto">
            <a:xfrm>
              <a:off x="4739" y="1327"/>
              <a:ext cx="582" cy="139"/>
              <a:chOff x="614" y="2568"/>
              <a:chExt cx="725" cy="139"/>
            </a:xfrm>
          </p:grpSpPr>
          <p:sp>
            <p:nvSpPr>
              <p:cNvPr id="116783" name="AutoShape 54"/>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84" name="AutoShape 55"/>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16772" name="Rectangle 56"/>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73" name="Freeform 5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74" name="Freeform 5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75" name="Oval 59"/>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76" name="Freeform 6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777" name="AutoShape 61"/>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78" name="AutoShape 62"/>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79" name="Oval 63"/>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80" name="Oval 64"/>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16781" name="Oval 65"/>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16782" name="Rectangle 66"/>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16756" name="Group 67"/>
          <p:cNvGrpSpPr>
            <a:grpSpLocks/>
          </p:cNvGrpSpPr>
          <p:nvPr/>
        </p:nvGrpSpPr>
        <p:grpSpPr bwMode="auto">
          <a:xfrm>
            <a:off x="4373563" y="1022350"/>
            <a:ext cx="742950" cy="742950"/>
            <a:chOff x="-44" y="1473"/>
            <a:chExt cx="981" cy="1105"/>
          </a:xfrm>
        </p:grpSpPr>
        <p:pic>
          <p:nvPicPr>
            <p:cNvPr id="116757" name="Picture 6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58" name="Freeform 6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590"/>
                                        </p:tgtEl>
                                        <p:attrNameLst>
                                          <p:attrName>style.visibility</p:attrName>
                                        </p:attrNameLst>
                                      </p:cBhvr>
                                      <p:to>
                                        <p:strVal val="visible"/>
                                      </p:to>
                                    </p:set>
                                    <p:animEffect transition="in" filter="wipe(left)">
                                      <p:cBhvr>
                                        <p:cTn id="7" dur="500"/>
                                        <p:tgtEl>
                                          <p:spTgt spid="6759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7593"/>
                                        </p:tgtEl>
                                        <p:attrNameLst>
                                          <p:attrName>style.visibility</p:attrName>
                                        </p:attrNameLst>
                                      </p:cBhvr>
                                      <p:to>
                                        <p:strVal val="visible"/>
                                      </p:to>
                                    </p:set>
                                    <p:animEffect transition="in" filter="wipe(left)">
                                      <p:cBhvr>
                                        <p:cTn id="10" dur="500"/>
                                        <p:tgtEl>
                                          <p:spTgt spid="67593"/>
                                        </p:tgtEl>
                                      </p:cBhvr>
                                    </p:animEffect>
                                  </p:childTnLst>
                                </p:cTn>
                              </p:par>
                            </p:childTnLst>
                          </p:cTn>
                        </p:par>
                        <p:par>
                          <p:cTn id="11" fill="hold" nodeType="afterGroup">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7596"/>
                                        </p:tgtEl>
                                        <p:attrNameLst>
                                          <p:attrName>style.visibility</p:attrName>
                                        </p:attrNameLst>
                                      </p:cBhvr>
                                      <p:to>
                                        <p:strVal val="visible"/>
                                      </p:to>
                                    </p:set>
                                    <p:animEffect transition="in" filter="dissolve">
                                      <p:cBhvr>
                                        <p:cTn id="14" dur="500"/>
                                        <p:tgtEl>
                                          <p:spTgt spid="6759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67594"/>
                                        </p:tgtEl>
                                        <p:attrNameLst>
                                          <p:attrName>style.visibility</p:attrName>
                                        </p:attrNameLst>
                                      </p:cBhvr>
                                      <p:to>
                                        <p:strVal val="visible"/>
                                      </p:to>
                                    </p:set>
                                    <p:animEffect transition="in" filter="wipe(right)">
                                      <p:cBhvr>
                                        <p:cTn id="19" dur="500"/>
                                        <p:tgtEl>
                                          <p:spTgt spid="67594"/>
                                        </p:tgtEl>
                                      </p:cBhvr>
                                    </p:animEffect>
                                  </p:childTnLst>
                                </p:cTn>
                              </p:par>
                              <p:par>
                                <p:cTn id="20" presetID="22" presetClass="entr" presetSubtype="2"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right)">
                                      <p:cBhvr>
                                        <p:cTn id="22" dur="500"/>
                                        <p:tgtEl>
                                          <p:spTgt spid="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7598"/>
                                        </p:tgtEl>
                                        <p:attrNameLst>
                                          <p:attrName>style.visibility</p:attrName>
                                        </p:attrNameLst>
                                      </p:cBhvr>
                                      <p:to>
                                        <p:strVal val="visible"/>
                                      </p:to>
                                    </p:set>
                                    <p:animEffect transition="in" filter="wipe(left)">
                                      <p:cBhvr>
                                        <p:cTn id="27" dur="500"/>
                                        <p:tgtEl>
                                          <p:spTgt spid="6759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7599"/>
                                        </p:tgtEl>
                                        <p:attrNameLst>
                                          <p:attrName>style.visibility</p:attrName>
                                        </p:attrNameLst>
                                      </p:cBhvr>
                                      <p:to>
                                        <p:strVal val="visible"/>
                                      </p:to>
                                    </p:set>
                                    <p:animEffect transition="in" filter="wipe(left)">
                                      <p:cBhvr>
                                        <p:cTn id="30" dur="500"/>
                                        <p:tgtEl>
                                          <p:spTgt spid="67599"/>
                                        </p:tgtEl>
                                      </p:cBhvr>
                                    </p:animEffect>
                                  </p:childTnLst>
                                </p:cTn>
                              </p:par>
                            </p:childTnLst>
                          </p:cTn>
                        </p:par>
                        <p:par>
                          <p:cTn id="31" fill="hold" nodeType="afterGroup">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67602"/>
                                        </p:tgtEl>
                                        <p:attrNameLst>
                                          <p:attrName>style.visibility</p:attrName>
                                        </p:attrNameLst>
                                      </p:cBhvr>
                                      <p:to>
                                        <p:strVal val="visible"/>
                                      </p:to>
                                    </p:set>
                                    <p:animEffect transition="in" filter="dissolve">
                                      <p:cBhvr>
                                        <p:cTn id="34" dur="500"/>
                                        <p:tgtEl>
                                          <p:spTgt spid="676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2" fill="hold" grpId="0" nodeType="clickEffect">
                                  <p:stCondLst>
                                    <p:cond delay="0"/>
                                  </p:stCondLst>
                                  <p:childTnLst>
                                    <p:set>
                                      <p:cBhvr>
                                        <p:cTn id="38" dur="1" fill="hold">
                                          <p:stCondLst>
                                            <p:cond delay="0"/>
                                          </p:stCondLst>
                                        </p:cTn>
                                        <p:tgtEl>
                                          <p:spTgt spid="67600"/>
                                        </p:tgtEl>
                                        <p:attrNameLst>
                                          <p:attrName>style.visibility</p:attrName>
                                        </p:attrNameLst>
                                      </p:cBhvr>
                                      <p:to>
                                        <p:strVal val="visible"/>
                                      </p:to>
                                    </p:set>
                                    <p:animEffect transition="in" filter="wipe(right)">
                                      <p:cBhvr>
                                        <p:cTn id="39" dur="500"/>
                                        <p:tgtEl>
                                          <p:spTgt spid="67600"/>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67601"/>
                                        </p:tgtEl>
                                        <p:attrNameLst>
                                          <p:attrName>style.visibility</p:attrName>
                                        </p:attrNameLst>
                                      </p:cBhvr>
                                      <p:to>
                                        <p:strVal val="visible"/>
                                      </p:to>
                                    </p:set>
                                    <p:animEffect transition="in" filter="wipe(right)">
                                      <p:cBhvr>
                                        <p:cTn id="42" dur="500"/>
                                        <p:tgtEl>
                                          <p:spTgt spid="676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90" grpId="0" animBg="1"/>
      <p:bldP spid="67593" grpId="0" animBg="1"/>
      <p:bldP spid="67594" grpId="0" animBg="1"/>
      <p:bldP spid="67596" grpId="0"/>
      <p:bldP spid="67598" grpId="0" animBg="1"/>
      <p:bldP spid="67599" grpId="0" animBg="1"/>
      <p:bldP spid="67600" grpId="0" animBg="1"/>
      <p:bldP spid="67601" grpId="0" animBg="1"/>
      <p:bldP spid="6760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5"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86"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18787"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1673BDD-36B3-4EF8-9889-03314B1FDB9B}" type="slidenum">
              <a:rPr lang="en-US" altLang="en-US" sz="1200">
                <a:latin typeface="Tahoma" pitchFamily="34" charset="0"/>
              </a:rPr>
              <a:pPr/>
              <a:t>44</a:t>
            </a:fld>
            <a:endParaRPr lang="en-US" altLang="en-US" sz="1200">
              <a:latin typeface="Tahoma" pitchFamily="34" charset="0"/>
            </a:endParaRPr>
          </a:p>
        </p:txBody>
      </p:sp>
      <p:sp>
        <p:nvSpPr>
          <p:cNvPr id="118788"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solidFill>
                  <a:srgbClr val="CC0000"/>
                </a:solidFill>
                <a:latin typeface="Gill Sans MT" charset="0"/>
              </a:rPr>
              <a:t>2.3 electronic mail</a:t>
            </a:r>
          </a:p>
          <a:p>
            <a:pPr marL="738188" lvl="1" indent="-287338">
              <a:lnSpc>
                <a:spcPct val="100000"/>
              </a:lnSpc>
              <a:buFont typeface="Arial"/>
              <a:buChar char="•"/>
              <a:defRPr/>
            </a:pPr>
            <a:r>
              <a:rPr lang="en-US" dirty="0">
                <a:solidFill>
                  <a:srgbClr val="CC0000"/>
                </a:solidFill>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118790"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2083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5D0EB55-C01F-40D8-9464-455A79D15F92}" type="slidenum">
              <a:rPr lang="en-US" altLang="en-US" sz="1200">
                <a:latin typeface="Tahoma" pitchFamily="34" charset="0"/>
              </a:rPr>
              <a:pPr/>
              <a:t>45</a:t>
            </a:fld>
            <a:endParaRPr lang="en-US" altLang="en-US" sz="1200">
              <a:latin typeface="Tahoma" pitchFamily="34" charset="0"/>
            </a:endParaRPr>
          </a:p>
        </p:txBody>
      </p:sp>
      <p:sp>
        <p:nvSpPr>
          <p:cNvPr id="120835" name="Rectangle 2"/>
          <p:cNvSpPr>
            <a:spLocks noGrp="1" noChangeArrowheads="1"/>
          </p:cNvSpPr>
          <p:nvPr>
            <p:ph type="title"/>
          </p:nvPr>
        </p:nvSpPr>
        <p:spPr>
          <a:xfrm>
            <a:off x="466725" y="301625"/>
            <a:ext cx="7772400" cy="869950"/>
          </a:xfrm>
        </p:spPr>
        <p:txBody>
          <a:bodyPr/>
          <a:lstStyle/>
          <a:p>
            <a:r>
              <a:rPr lang="en-US" altLang="en-US" sz="4000">
                <a:ea typeface="ＭＳ Ｐゴシック" charset="-128"/>
              </a:rPr>
              <a:t>Electronic mail</a:t>
            </a:r>
            <a:endParaRPr lang="en-US" altLang="en-US">
              <a:ea typeface="ＭＳ Ｐゴシック" charset="-128"/>
            </a:endParaRPr>
          </a:p>
        </p:txBody>
      </p:sp>
      <p:sp>
        <p:nvSpPr>
          <p:cNvPr id="120836" name="Rectangle 3"/>
          <p:cNvSpPr>
            <a:spLocks noGrp="1" noChangeArrowheads="1"/>
          </p:cNvSpPr>
          <p:nvPr>
            <p:ph type="body" sz="half" idx="1"/>
          </p:nvPr>
        </p:nvSpPr>
        <p:spPr>
          <a:xfrm>
            <a:off x="544513" y="1366838"/>
            <a:ext cx="3933825" cy="4876800"/>
          </a:xfrm>
        </p:spPr>
        <p:txBody>
          <a:bodyPr/>
          <a:lstStyle/>
          <a:p>
            <a:pPr>
              <a:buFont typeface="Wingdings" pitchFamily="2" charset="2"/>
              <a:buNone/>
            </a:pPr>
            <a:r>
              <a:rPr lang="en-US" altLang="en-US" i="1" dirty="0">
                <a:solidFill>
                  <a:srgbClr val="CC0000"/>
                </a:solidFill>
                <a:ea typeface="ＭＳ Ｐゴシック" charset="-128"/>
              </a:rPr>
              <a:t>Three major components:</a:t>
            </a:r>
            <a:r>
              <a:rPr lang="en-US" altLang="en-US" dirty="0">
                <a:solidFill>
                  <a:srgbClr val="CC0000"/>
                </a:solidFill>
                <a:ea typeface="ＭＳ Ｐゴシック" charset="-128"/>
              </a:rPr>
              <a:t> </a:t>
            </a:r>
          </a:p>
          <a:p>
            <a:r>
              <a:rPr lang="en-US" altLang="en-US" sz="2400" dirty="0">
                <a:ea typeface="ＭＳ Ｐゴシック" charset="-128"/>
              </a:rPr>
              <a:t>user agents </a:t>
            </a:r>
          </a:p>
          <a:p>
            <a:r>
              <a:rPr lang="en-US" altLang="en-US" sz="2400" dirty="0">
                <a:ea typeface="ＭＳ Ｐゴシック" charset="-128"/>
              </a:rPr>
              <a:t>mail servers </a:t>
            </a:r>
          </a:p>
          <a:p>
            <a:pPr>
              <a:spcAft>
                <a:spcPct val="75000"/>
              </a:spcAft>
            </a:pPr>
            <a:r>
              <a:rPr lang="en-US" altLang="en-US" sz="2400" dirty="0">
                <a:ea typeface="ＭＳ Ｐゴシック" charset="-128"/>
              </a:rPr>
              <a:t>simple mail transfer protocol: SMTP</a:t>
            </a:r>
          </a:p>
          <a:p>
            <a:pPr>
              <a:buFont typeface="Wingdings" pitchFamily="2" charset="2"/>
              <a:buNone/>
            </a:pPr>
            <a:r>
              <a:rPr lang="en-US" altLang="en-US" sz="3200" i="1" dirty="0">
                <a:solidFill>
                  <a:srgbClr val="CC0000"/>
                </a:solidFill>
                <a:ea typeface="ＭＳ Ｐゴシック" charset="-128"/>
              </a:rPr>
              <a:t>User Agent</a:t>
            </a:r>
          </a:p>
          <a:p>
            <a:r>
              <a:rPr lang="en-US" altLang="en-US" sz="2400" dirty="0">
                <a:ea typeface="ＭＳ Ｐゴシック" charset="-128"/>
              </a:rPr>
              <a:t>a.k.a. “</a:t>
            </a:r>
            <a:r>
              <a:rPr lang="en-US" altLang="ja-JP" sz="2400" dirty="0">
                <a:ea typeface="ＭＳ Ｐゴシック" charset="-128"/>
              </a:rPr>
              <a:t>mail reader”</a:t>
            </a:r>
          </a:p>
          <a:p>
            <a:r>
              <a:rPr lang="en-US" altLang="en-US" sz="2400" dirty="0">
                <a:ea typeface="ＭＳ Ｐゴシック" charset="-128"/>
              </a:rPr>
              <a:t>composing, editing, reading mail messages</a:t>
            </a:r>
          </a:p>
          <a:p>
            <a:r>
              <a:rPr lang="en-US" altLang="en-US" sz="2400" dirty="0">
                <a:ea typeface="ＭＳ Ｐゴシック" charset="-128"/>
              </a:rPr>
              <a:t>e.g., Outlook, Thunderbird, iPhone mail client, GNUS</a:t>
            </a:r>
          </a:p>
          <a:p>
            <a:r>
              <a:rPr lang="en-US" altLang="en-US" sz="2400" dirty="0">
                <a:ea typeface="ＭＳ Ｐゴシック" charset="-128"/>
              </a:rPr>
              <a:t>outgoing, incoming messages stored on server</a:t>
            </a:r>
          </a:p>
        </p:txBody>
      </p:sp>
      <p:sp>
        <p:nvSpPr>
          <p:cNvPr id="120837" name="Rectangle 280"/>
          <p:cNvSpPr>
            <a:spLocks noChangeArrowheads="1"/>
          </p:cNvSpPr>
          <p:nvPr/>
        </p:nvSpPr>
        <p:spPr bwMode="auto">
          <a:xfrm>
            <a:off x="6962775" y="628650"/>
            <a:ext cx="1828800" cy="981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nvGrpSpPr>
          <p:cNvPr id="120838" name="Group 279"/>
          <p:cNvGrpSpPr>
            <a:grpSpLocks/>
          </p:cNvGrpSpPr>
          <p:nvPr/>
        </p:nvGrpSpPr>
        <p:grpSpPr bwMode="auto">
          <a:xfrm>
            <a:off x="7059613" y="576263"/>
            <a:ext cx="1736725" cy="955675"/>
            <a:chOff x="4458" y="3335"/>
            <a:chExt cx="1094" cy="602"/>
          </a:xfrm>
        </p:grpSpPr>
        <p:sp>
          <p:nvSpPr>
            <p:cNvPr id="121036" name="Text Box 263"/>
            <p:cNvSpPr txBox="1">
              <a:spLocks noChangeArrowheads="1"/>
            </p:cNvSpPr>
            <p:nvPr/>
          </p:nvSpPr>
          <p:spPr bwMode="auto">
            <a:xfrm>
              <a:off x="4680" y="3725"/>
              <a:ext cx="8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 mailbox</a:t>
              </a:r>
              <a:endParaRPr lang="en-US" altLang="en-US" sz="2400"/>
            </a:p>
          </p:txBody>
        </p:sp>
        <p:grpSp>
          <p:nvGrpSpPr>
            <p:cNvPr id="121037" name="Group 278"/>
            <p:cNvGrpSpPr>
              <a:grpSpLocks/>
            </p:cNvGrpSpPr>
            <p:nvPr/>
          </p:nvGrpSpPr>
          <p:grpSpPr bwMode="auto">
            <a:xfrm>
              <a:off x="4458" y="3408"/>
              <a:ext cx="450" cy="120"/>
              <a:chOff x="4314" y="3444"/>
              <a:chExt cx="450" cy="120"/>
            </a:xfrm>
          </p:grpSpPr>
          <p:sp>
            <p:nvSpPr>
              <p:cNvPr id="121040" name="Rectangle 264"/>
              <p:cNvSpPr>
                <a:spLocks noChangeArrowheads="1"/>
              </p:cNvSpPr>
              <p:nvPr/>
            </p:nvSpPr>
            <p:spPr bwMode="auto">
              <a:xfrm>
                <a:off x="4314" y="3444"/>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1041" name="Line 265"/>
              <p:cNvSpPr>
                <a:spLocks noChangeShapeType="1"/>
              </p:cNvSpPr>
              <p:nvPr/>
            </p:nvSpPr>
            <p:spPr bwMode="auto">
              <a:xfrm>
                <a:off x="4363" y="3472"/>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2" name="Line 266"/>
              <p:cNvSpPr>
                <a:spLocks noChangeShapeType="1"/>
              </p:cNvSpPr>
              <p:nvPr/>
            </p:nvSpPr>
            <p:spPr bwMode="auto">
              <a:xfrm flipH="1">
                <a:off x="4472" y="3471"/>
                <a:ext cx="6"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3" name="Line 267"/>
              <p:cNvSpPr>
                <a:spLocks noChangeShapeType="1"/>
              </p:cNvSpPr>
              <p:nvPr/>
            </p:nvSpPr>
            <p:spPr bwMode="auto">
              <a:xfrm>
                <a:off x="4527" y="347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4" name="Line 268"/>
              <p:cNvSpPr>
                <a:spLocks noChangeShapeType="1"/>
              </p:cNvSpPr>
              <p:nvPr/>
            </p:nvSpPr>
            <p:spPr bwMode="auto">
              <a:xfrm>
                <a:off x="4584" y="3471"/>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5" name="Line 269"/>
              <p:cNvSpPr>
                <a:spLocks noChangeShapeType="1"/>
              </p:cNvSpPr>
              <p:nvPr/>
            </p:nvSpPr>
            <p:spPr bwMode="auto">
              <a:xfrm>
                <a:off x="4645" y="3471"/>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6" name="Line 270"/>
              <p:cNvSpPr>
                <a:spLocks noChangeShapeType="1"/>
              </p:cNvSpPr>
              <p:nvPr/>
            </p:nvSpPr>
            <p:spPr bwMode="auto">
              <a:xfrm>
                <a:off x="4701" y="3471"/>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047" name="Line 271"/>
              <p:cNvSpPr>
                <a:spLocks noChangeShapeType="1"/>
              </p:cNvSpPr>
              <p:nvPr/>
            </p:nvSpPr>
            <p:spPr bwMode="auto">
              <a:xfrm>
                <a:off x="4416" y="3472"/>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1038" name="Rectangle 272"/>
            <p:cNvSpPr>
              <a:spLocks noChangeArrowheads="1"/>
            </p:cNvSpPr>
            <p:nvPr/>
          </p:nvSpPr>
          <p:spPr bwMode="auto">
            <a:xfrm>
              <a:off x="4472" y="3779"/>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1039" name="Text Box 277"/>
            <p:cNvSpPr txBox="1">
              <a:spLocks noChangeArrowheads="1"/>
            </p:cNvSpPr>
            <p:nvPr/>
          </p:nvSpPr>
          <p:spPr bwMode="auto">
            <a:xfrm>
              <a:off x="4526" y="3335"/>
              <a:ext cx="102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600"/>
                <a:t>outgoing </a:t>
              </a:r>
            </a:p>
            <a:p>
              <a:pPr algn="r">
                <a:spcBef>
                  <a:spcPct val="0"/>
                </a:spcBef>
                <a:buClrTx/>
                <a:buSzTx/>
                <a:buFontTx/>
                <a:buNone/>
              </a:pPr>
              <a:r>
                <a:rPr lang="en-US" altLang="en-US" sz="1600"/>
                <a:t>message queue</a:t>
              </a:r>
              <a:endParaRPr lang="en-US" altLang="en-US" sz="2400"/>
            </a:p>
          </p:txBody>
        </p:sp>
      </p:grpSp>
      <p:pic>
        <p:nvPicPr>
          <p:cNvPr id="120839" name="Picture 23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513" y="947738"/>
            <a:ext cx="31940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40" name="Group 454"/>
          <p:cNvGrpSpPr>
            <a:grpSpLocks/>
          </p:cNvGrpSpPr>
          <p:nvPr/>
        </p:nvGrpSpPr>
        <p:grpSpPr bwMode="auto">
          <a:xfrm>
            <a:off x="4662488" y="1406525"/>
            <a:ext cx="4318000" cy="5118100"/>
            <a:chOff x="2937" y="886"/>
            <a:chExt cx="2720" cy="3224"/>
          </a:xfrm>
        </p:grpSpPr>
        <p:grpSp>
          <p:nvGrpSpPr>
            <p:cNvPr id="120841" name="Group 389"/>
            <p:cNvGrpSpPr>
              <a:grpSpLocks/>
            </p:cNvGrpSpPr>
            <p:nvPr/>
          </p:nvGrpSpPr>
          <p:grpSpPr bwMode="auto">
            <a:xfrm>
              <a:off x="4346" y="1756"/>
              <a:ext cx="301" cy="451"/>
              <a:chOff x="4140" y="429"/>
              <a:chExt cx="1425" cy="2396"/>
            </a:xfrm>
          </p:grpSpPr>
          <p:sp>
            <p:nvSpPr>
              <p:cNvPr id="121004" name="Freeform 39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05" name="Rectangle 391"/>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06" name="Freeform 39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07" name="Freeform 39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08" name="Rectangle 394"/>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1009" name="Group 395"/>
              <p:cNvGrpSpPr>
                <a:grpSpLocks/>
              </p:cNvGrpSpPr>
              <p:nvPr/>
            </p:nvGrpSpPr>
            <p:grpSpPr bwMode="auto">
              <a:xfrm>
                <a:off x="4749" y="668"/>
                <a:ext cx="581" cy="145"/>
                <a:chOff x="614" y="2568"/>
                <a:chExt cx="725" cy="139"/>
              </a:xfrm>
            </p:grpSpPr>
            <p:sp>
              <p:nvSpPr>
                <p:cNvPr id="121034" name="AutoShape 396"/>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35" name="AutoShape 397"/>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1010" name="Rectangle 398"/>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1011" name="Group 399"/>
              <p:cNvGrpSpPr>
                <a:grpSpLocks/>
              </p:cNvGrpSpPr>
              <p:nvPr/>
            </p:nvGrpSpPr>
            <p:grpSpPr bwMode="auto">
              <a:xfrm>
                <a:off x="4747" y="994"/>
                <a:ext cx="581" cy="134"/>
                <a:chOff x="614" y="2568"/>
                <a:chExt cx="725" cy="139"/>
              </a:xfrm>
            </p:grpSpPr>
            <p:sp>
              <p:nvSpPr>
                <p:cNvPr id="121032" name="AutoShape 400"/>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33" name="AutoShape 401"/>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1012" name="Rectangle 402"/>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13" name="Rectangle 403"/>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1014" name="Group 404"/>
              <p:cNvGrpSpPr>
                <a:grpSpLocks/>
              </p:cNvGrpSpPr>
              <p:nvPr/>
            </p:nvGrpSpPr>
            <p:grpSpPr bwMode="auto">
              <a:xfrm>
                <a:off x="4735" y="1627"/>
                <a:ext cx="582" cy="151"/>
                <a:chOff x="614" y="2568"/>
                <a:chExt cx="725" cy="139"/>
              </a:xfrm>
            </p:grpSpPr>
            <p:sp>
              <p:nvSpPr>
                <p:cNvPr id="121030" name="AutoShape 405"/>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31" name="AutoShape 406"/>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1015" name="Freeform 40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1016" name="Group 408"/>
              <p:cNvGrpSpPr>
                <a:grpSpLocks/>
              </p:cNvGrpSpPr>
              <p:nvPr/>
            </p:nvGrpSpPr>
            <p:grpSpPr bwMode="auto">
              <a:xfrm>
                <a:off x="4739" y="1327"/>
                <a:ext cx="582" cy="139"/>
                <a:chOff x="614" y="2568"/>
                <a:chExt cx="725" cy="139"/>
              </a:xfrm>
            </p:grpSpPr>
            <p:sp>
              <p:nvSpPr>
                <p:cNvPr id="121028" name="AutoShape 409"/>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9" name="AutoShape 410"/>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1017" name="Rectangle 411"/>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18" name="Freeform 41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19" name="Freeform 41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20" name="Oval 414"/>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1" name="Freeform 41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022" name="AutoShape 416"/>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3" name="AutoShape 417"/>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4" name="Oval 418"/>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5" name="Oval 419"/>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1026" name="Oval 420"/>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27" name="Rectangle 421"/>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20842" name="Group 356"/>
            <p:cNvGrpSpPr>
              <a:grpSpLocks/>
            </p:cNvGrpSpPr>
            <p:nvPr/>
          </p:nvGrpSpPr>
          <p:grpSpPr bwMode="auto">
            <a:xfrm>
              <a:off x="3091" y="2634"/>
              <a:ext cx="301" cy="451"/>
              <a:chOff x="4140" y="429"/>
              <a:chExt cx="1425" cy="2396"/>
            </a:xfrm>
          </p:grpSpPr>
          <p:sp>
            <p:nvSpPr>
              <p:cNvPr id="120972" name="Freeform 35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3" name="Rectangle 358"/>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74" name="Freeform 35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5" name="Freeform 36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76" name="Rectangle 361"/>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77" name="Group 362"/>
              <p:cNvGrpSpPr>
                <a:grpSpLocks/>
              </p:cNvGrpSpPr>
              <p:nvPr/>
            </p:nvGrpSpPr>
            <p:grpSpPr bwMode="auto">
              <a:xfrm>
                <a:off x="4749" y="668"/>
                <a:ext cx="581" cy="145"/>
                <a:chOff x="614" y="2568"/>
                <a:chExt cx="725" cy="139"/>
              </a:xfrm>
            </p:grpSpPr>
            <p:sp>
              <p:nvSpPr>
                <p:cNvPr id="121002" name="AutoShape 363"/>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03" name="AutoShape 364"/>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78" name="Rectangle 365"/>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79" name="Group 366"/>
              <p:cNvGrpSpPr>
                <a:grpSpLocks/>
              </p:cNvGrpSpPr>
              <p:nvPr/>
            </p:nvGrpSpPr>
            <p:grpSpPr bwMode="auto">
              <a:xfrm>
                <a:off x="4747" y="994"/>
                <a:ext cx="581" cy="134"/>
                <a:chOff x="614" y="2568"/>
                <a:chExt cx="725" cy="139"/>
              </a:xfrm>
            </p:grpSpPr>
            <p:sp>
              <p:nvSpPr>
                <p:cNvPr id="121000" name="AutoShape 367"/>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1001" name="AutoShape 368"/>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80" name="Rectangle 369"/>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81" name="Rectangle 370"/>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82" name="Group 371"/>
              <p:cNvGrpSpPr>
                <a:grpSpLocks/>
              </p:cNvGrpSpPr>
              <p:nvPr/>
            </p:nvGrpSpPr>
            <p:grpSpPr bwMode="auto">
              <a:xfrm>
                <a:off x="4735" y="1627"/>
                <a:ext cx="582" cy="151"/>
                <a:chOff x="614" y="2568"/>
                <a:chExt cx="725" cy="139"/>
              </a:xfrm>
            </p:grpSpPr>
            <p:sp>
              <p:nvSpPr>
                <p:cNvPr id="120998" name="AutoShape 372"/>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9" name="AutoShape 373"/>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83" name="Freeform 37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0984" name="Group 375"/>
              <p:cNvGrpSpPr>
                <a:grpSpLocks/>
              </p:cNvGrpSpPr>
              <p:nvPr/>
            </p:nvGrpSpPr>
            <p:grpSpPr bwMode="auto">
              <a:xfrm>
                <a:off x="4739" y="1327"/>
                <a:ext cx="582" cy="139"/>
                <a:chOff x="614" y="2568"/>
                <a:chExt cx="725" cy="139"/>
              </a:xfrm>
            </p:grpSpPr>
            <p:sp>
              <p:nvSpPr>
                <p:cNvPr id="120996" name="AutoShape 376"/>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7" name="AutoShape 377"/>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85" name="Rectangle 378"/>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86" name="Freeform 37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7" name="Freeform 38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88" name="Oval 381"/>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89" name="Freeform 38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90" name="AutoShape 383"/>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1" name="AutoShape 384"/>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2" name="Oval 385"/>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3" name="Oval 386"/>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0994" name="Oval 387"/>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95" name="Rectangle 388"/>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20843" name="Group 320"/>
            <p:cNvGrpSpPr>
              <a:grpSpLocks/>
            </p:cNvGrpSpPr>
            <p:nvPr/>
          </p:nvGrpSpPr>
          <p:grpSpPr bwMode="auto">
            <a:xfrm>
              <a:off x="3105" y="1159"/>
              <a:ext cx="301" cy="451"/>
              <a:chOff x="4140" y="429"/>
              <a:chExt cx="1425" cy="2396"/>
            </a:xfrm>
          </p:grpSpPr>
          <p:sp>
            <p:nvSpPr>
              <p:cNvPr id="120940" name="Freeform 32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1" name="Rectangle 322"/>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42" name="Freeform 32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3" name="Freeform 32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44" name="Rectangle 325"/>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45" name="Group 326"/>
              <p:cNvGrpSpPr>
                <a:grpSpLocks/>
              </p:cNvGrpSpPr>
              <p:nvPr/>
            </p:nvGrpSpPr>
            <p:grpSpPr bwMode="auto">
              <a:xfrm>
                <a:off x="4749" y="668"/>
                <a:ext cx="581" cy="145"/>
                <a:chOff x="614" y="2568"/>
                <a:chExt cx="725" cy="139"/>
              </a:xfrm>
            </p:grpSpPr>
            <p:sp>
              <p:nvSpPr>
                <p:cNvPr id="120970" name="AutoShape 327"/>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71" name="AutoShape 328"/>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46" name="Rectangle 329"/>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47" name="Group 330"/>
              <p:cNvGrpSpPr>
                <a:grpSpLocks/>
              </p:cNvGrpSpPr>
              <p:nvPr/>
            </p:nvGrpSpPr>
            <p:grpSpPr bwMode="auto">
              <a:xfrm>
                <a:off x="4747" y="994"/>
                <a:ext cx="581" cy="134"/>
                <a:chOff x="614" y="2568"/>
                <a:chExt cx="725" cy="139"/>
              </a:xfrm>
            </p:grpSpPr>
            <p:sp>
              <p:nvSpPr>
                <p:cNvPr id="120968" name="AutoShape 331"/>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9" name="AutoShape 332"/>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48" name="Rectangle 333"/>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49" name="Rectangle 334"/>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0950" name="Group 335"/>
              <p:cNvGrpSpPr>
                <a:grpSpLocks/>
              </p:cNvGrpSpPr>
              <p:nvPr/>
            </p:nvGrpSpPr>
            <p:grpSpPr bwMode="auto">
              <a:xfrm>
                <a:off x="4735" y="1627"/>
                <a:ext cx="582" cy="151"/>
                <a:chOff x="614" y="2568"/>
                <a:chExt cx="725" cy="139"/>
              </a:xfrm>
            </p:grpSpPr>
            <p:sp>
              <p:nvSpPr>
                <p:cNvPr id="120966" name="AutoShape 336"/>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7" name="AutoShape 337"/>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51" name="Freeform 33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0952" name="Group 339"/>
              <p:cNvGrpSpPr>
                <a:grpSpLocks/>
              </p:cNvGrpSpPr>
              <p:nvPr/>
            </p:nvGrpSpPr>
            <p:grpSpPr bwMode="auto">
              <a:xfrm>
                <a:off x="4739" y="1327"/>
                <a:ext cx="582" cy="139"/>
                <a:chOff x="614" y="2568"/>
                <a:chExt cx="725" cy="139"/>
              </a:xfrm>
            </p:grpSpPr>
            <p:sp>
              <p:nvSpPr>
                <p:cNvPr id="120964" name="AutoShape 340"/>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5" name="AutoShape 341"/>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953" name="Rectangle 342"/>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54" name="Freeform 34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5" name="Freeform 34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6" name="Oval 345"/>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57" name="Freeform 34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958" name="AutoShape 347"/>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59" name="AutoShape 348"/>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0" name="Oval 349"/>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1" name="Oval 350"/>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0962" name="Oval 351"/>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0963" name="Rectangle 352"/>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0844" name="Line 9"/>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0845" name="Group 19"/>
            <p:cNvGrpSpPr>
              <a:grpSpLocks/>
            </p:cNvGrpSpPr>
            <p:nvPr/>
          </p:nvGrpSpPr>
          <p:grpSpPr bwMode="auto">
            <a:xfrm>
              <a:off x="4466" y="1881"/>
              <a:ext cx="510" cy="661"/>
              <a:chOff x="4296" y="2627"/>
              <a:chExt cx="510" cy="661"/>
            </a:xfrm>
          </p:grpSpPr>
          <p:sp>
            <p:nvSpPr>
              <p:cNvPr id="120925" name="Rectangle 20"/>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6" name="Text Box 21"/>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0927" name="Rectangle 22"/>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8" name="Line 23"/>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29" name="Line 24"/>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0" name="Line 25"/>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1" name="Line 26"/>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2" name="Line 27"/>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3" name="Line 28"/>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4" name="Line 29"/>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35" name="Rectangle 30"/>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36" name="Rectangle 31"/>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37" name="Rectangle 32"/>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38" name="Rectangle 33"/>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39" name="Rectangle 34"/>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grpSp>
          <p:nvGrpSpPr>
            <p:cNvPr id="120846" name="Group 60"/>
            <p:cNvGrpSpPr>
              <a:grpSpLocks/>
            </p:cNvGrpSpPr>
            <p:nvPr/>
          </p:nvGrpSpPr>
          <p:grpSpPr bwMode="auto">
            <a:xfrm>
              <a:off x="3206" y="2763"/>
              <a:ext cx="510" cy="661"/>
              <a:chOff x="4296" y="2627"/>
              <a:chExt cx="510" cy="661"/>
            </a:xfrm>
          </p:grpSpPr>
          <p:sp>
            <p:nvSpPr>
              <p:cNvPr id="120910" name="Rectangle 61"/>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11" name="Text Box 62"/>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0912" name="Rectangle 63"/>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13" name="Line 64"/>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4" name="Line 65"/>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5" name="Line 66"/>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6" name="Line 67"/>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7" name="Line 68"/>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8" name="Line 69"/>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19" name="Line 70"/>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20" name="Rectangle 71"/>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1" name="Rectangle 72"/>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2" name="Rectangle 73"/>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3" name="Rectangle 74"/>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24" name="Rectangle 75"/>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grpSp>
          <p:nvGrpSpPr>
            <p:cNvPr id="120847" name="Group 96"/>
            <p:cNvGrpSpPr>
              <a:grpSpLocks/>
            </p:cNvGrpSpPr>
            <p:nvPr/>
          </p:nvGrpSpPr>
          <p:grpSpPr bwMode="auto">
            <a:xfrm>
              <a:off x="3206" y="1347"/>
              <a:ext cx="510" cy="661"/>
              <a:chOff x="4296" y="2627"/>
              <a:chExt cx="510" cy="661"/>
            </a:xfrm>
          </p:grpSpPr>
          <p:sp>
            <p:nvSpPr>
              <p:cNvPr id="120895" name="Rectangle 97"/>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96" name="Text Box 98"/>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0897" name="Rectangle 99"/>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98" name="Line 100"/>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899" name="Line 101"/>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0" name="Line 102"/>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1" name="Line 103"/>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2" name="Line 104"/>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3" name="Line 105"/>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4" name="Line 106"/>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0905" name="Rectangle 107"/>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06" name="Rectangle 108"/>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07" name="Rectangle 109"/>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08" name="Rectangle 110"/>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909" name="Rectangle 111"/>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sp>
          <p:nvSpPr>
            <p:cNvPr id="120848" name="Line 117"/>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0849" name="Line 118"/>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0850" name="Group 119"/>
            <p:cNvGrpSpPr>
              <a:grpSpLocks/>
            </p:cNvGrpSpPr>
            <p:nvPr/>
          </p:nvGrpSpPr>
          <p:grpSpPr bwMode="auto">
            <a:xfrm>
              <a:off x="3795" y="2535"/>
              <a:ext cx="650" cy="288"/>
              <a:chOff x="3745" y="2537"/>
              <a:chExt cx="650" cy="288"/>
            </a:xfrm>
          </p:grpSpPr>
          <p:sp>
            <p:nvSpPr>
              <p:cNvPr id="120893" name="Rectangle 120"/>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94" name="Text Box 121"/>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0851" name="Group 122"/>
            <p:cNvGrpSpPr>
              <a:grpSpLocks/>
            </p:cNvGrpSpPr>
            <p:nvPr/>
          </p:nvGrpSpPr>
          <p:grpSpPr bwMode="auto">
            <a:xfrm>
              <a:off x="3771" y="1743"/>
              <a:ext cx="650" cy="288"/>
              <a:chOff x="3745" y="2537"/>
              <a:chExt cx="650" cy="288"/>
            </a:xfrm>
          </p:grpSpPr>
          <p:sp>
            <p:nvSpPr>
              <p:cNvPr id="120891" name="Rectangle 123"/>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92" name="Text Box 124"/>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0852" name="Group 125"/>
            <p:cNvGrpSpPr>
              <a:grpSpLocks/>
            </p:cNvGrpSpPr>
            <p:nvPr/>
          </p:nvGrpSpPr>
          <p:grpSpPr bwMode="auto">
            <a:xfrm>
              <a:off x="2937" y="2193"/>
              <a:ext cx="650" cy="288"/>
              <a:chOff x="3745" y="2537"/>
              <a:chExt cx="650" cy="288"/>
            </a:xfrm>
          </p:grpSpPr>
          <p:sp>
            <p:nvSpPr>
              <p:cNvPr id="120889" name="Rectangle 126"/>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90" name="Text Box 127"/>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0853" name="Group 423"/>
            <p:cNvGrpSpPr>
              <a:grpSpLocks/>
            </p:cNvGrpSpPr>
            <p:nvPr/>
          </p:nvGrpSpPr>
          <p:grpSpPr bwMode="auto">
            <a:xfrm>
              <a:off x="3587" y="886"/>
              <a:ext cx="575" cy="664"/>
              <a:chOff x="3574" y="550"/>
              <a:chExt cx="575" cy="664"/>
            </a:xfrm>
          </p:grpSpPr>
          <p:grpSp>
            <p:nvGrpSpPr>
              <p:cNvPr id="120884" name="Group 353"/>
              <p:cNvGrpSpPr>
                <a:grpSpLocks/>
              </p:cNvGrpSpPr>
              <p:nvPr/>
            </p:nvGrpSpPr>
            <p:grpSpPr bwMode="auto">
              <a:xfrm>
                <a:off x="3588" y="692"/>
                <a:ext cx="561" cy="522"/>
                <a:chOff x="-44" y="1473"/>
                <a:chExt cx="981" cy="1105"/>
              </a:xfrm>
            </p:grpSpPr>
            <p:pic>
              <p:nvPicPr>
                <p:cNvPr id="120887" name="Picture 35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88" name="Freeform 35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8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8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0854" name="Group 424"/>
            <p:cNvGrpSpPr>
              <a:grpSpLocks/>
            </p:cNvGrpSpPr>
            <p:nvPr/>
          </p:nvGrpSpPr>
          <p:grpSpPr bwMode="auto">
            <a:xfrm>
              <a:off x="4870" y="1400"/>
              <a:ext cx="575" cy="664"/>
              <a:chOff x="3574" y="550"/>
              <a:chExt cx="575" cy="664"/>
            </a:xfrm>
          </p:grpSpPr>
          <p:grpSp>
            <p:nvGrpSpPr>
              <p:cNvPr id="120879" name="Group 425"/>
              <p:cNvGrpSpPr>
                <a:grpSpLocks/>
              </p:cNvGrpSpPr>
              <p:nvPr/>
            </p:nvGrpSpPr>
            <p:grpSpPr bwMode="auto">
              <a:xfrm>
                <a:off x="3588" y="692"/>
                <a:ext cx="561" cy="522"/>
                <a:chOff x="-44" y="1473"/>
                <a:chExt cx="981" cy="1105"/>
              </a:xfrm>
            </p:grpSpPr>
            <p:pic>
              <p:nvPicPr>
                <p:cNvPr id="120882" name="Picture 426"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83" name="Freeform 427"/>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8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8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0855" name="Group 430"/>
            <p:cNvGrpSpPr>
              <a:grpSpLocks/>
            </p:cNvGrpSpPr>
            <p:nvPr/>
          </p:nvGrpSpPr>
          <p:grpSpPr bwMode="auto">
            <a:xfrm>
              <a:off x="5082" y="1880"/>
              <a:ext cx="575" cy="664"/>
              <a:chOff x="3574" y="550"/>
              <a:chExt cx="575" cy="664"/>
            </a:xfrm>
          </p:grpSpPr>
          <p:grpSp>
            <p:nvGrpSpPr>
              <p:cNvPr id="120874" name="Group 431"/>
              <p:cNvGrpSpPr>
                <a:grpSpLocks/>
              </p:cNvGrpSpPr>
              <p:nvPr/>
            </p:nvGrpSpPr>
            <p:grpSpPr bwMode="auto">
              <a:xfrm>
                <a:off x="3588" y="692"/>
                <a:ext cx="561" cy="522"/>
                <a:chOff x="-44" y="1473"/>
                <a:chExt cx="981" cy="1105"/>
              </a:xfrm>
            </p:grpSpPr>
            <p:pic>
              <p:nvPicPr>
                <p:cNvPr id="120877" name="Picture 432"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78" name="Freeform 433"/>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7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7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0856" name="Group 436"/>
            <p:cNvGrpSpPr>
              <a:grpSpLocks/>
            </p:cNvGrpSpPr>
            <p:nvPr/>
          </p:nvGrpSpPr>
          <p:grpSpPr bwMode="auto">
            <a:xfrm>
              <a:off x="4999" y="2540"/>
              <a:ext cx="575" cy="664"/>
              <a:chOff x="3574" y="550"/>
              <a:chExt cx="575" cy="664"/>
            </a:xfrm>
          </p:grpSpPr>
          <p:grpSp>
            <p:nvGrpSpPr>
              <p:cNvPr id="120869" name="Group 437"/>
              <p:cNvGrpSpPr>
                <a:grpSpLocks/>
              </p:cNvGrpSpPr>
              <p:nvPr/>
            </p:nvGrpSpPr>
            <p:grpSpPr bwMode="auto">
              <a:xfrm>
                <a:off x="3588" y="692"/>
                <a:ext cx="561" cy="522"/>
                <a:chOff x="-44" y="1473"/>
                <a:chExt cx="981" cy="1105"/>
              </a:xfrm>
            </p:grpSpPr>
            <p:pic>
              <p:nvPicPr>
                <p:cNvPr id="120872" name="Picture 43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73" name="Freeform 43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7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7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0857" name="Group 442"/>
            <p:cNvGrpSpPr>
              <a:grpSpLocks/>
            </p:cNvGrpSpPr>
            <p:nvPr/>
          </p:nvGrpSpPr>
          <p:grpSpPr bwMode="auto">
            <a:xfrm>
              <a:off x="3354" y="3446"/>
              <a:ext cx="575" cy="664"/>
              <a:chOff x="3574" y="550"/>
              <a:chExt cx="575" cy="664"/>
            </a:xfrm>
          </p:grpSpPr>
          <p:grpSp>
            <p:nvGrpSpPr>
              <p:cNvPr id="120864" name="Group 443"/>
              <p:cNvGrpSpPr>
                <a:grpSpLocks/>
              </p:cNvGrpSpPr>
              <p:nvPr/>
            </p:nvGrpSpPr>
            <p:grpSpPr bwMode="auto">
              <a:xfrm>
                <a:off x="3588" y="692"/>
                <a:ext cx="561" cy="522"/>
                <a:chOff x="-44" y="1473"/>
                <a:chExt cx="981" cy="1105"/>
              </a:xfrm>
            </p:grpSpPr>
            <p:pic>
              <p:nvPicPr>
                <p:cNvPr id="120867" name="Picture 4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68" name="Freeform 4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6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6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0858" name="Group 448"/>
            <p:cNvGrpSpPr>
              <a:grpSpLocks/>
            </p:cNvGrpSpPr>
            <p:nvPr/>
          </p:nvGrpSpPr>
          <p:grpSpPr bwMode="auto">
            <a:xfrm>
              <a:off x="3813" y="3056"/>
              <a:ext cx="575" cy="664"/>
              <a:chOff x="3574" y="550"/>
              <a:chExt cx="575" cy="664"/>
            </a:xfrm>
          </p:grpSpPr>
          <p:grpSp>
            <p:nvGrpSpPr>
              <p:cNvPr id="120859" name="Group 449"/>
              <p:cNvGrpSpPr>
                <a:grpSpLocks/>
              </p:cNvGrpSpPr>
              <p:nvPr/>
            </p:nvGrpSpPr>
            <p:grpSpPr bwMode="auto">
              <a:xfrm>
                <a:off x="3588" y="692"/>
                <a:ext cx="561" cy="522"/>
                <a:chOff x="-44" y="1473"/>
                <a:chExt cx="981" cy="1105"/>
              </a:xfrm>
            </p:grpSpPr>
            <p:pic>
              <p:nvPicPr>
                <p:cNvPr id="120862" name="Picture 45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63" name="Freeform 45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086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086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2288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D4EF64B2-600C-44E9-A688-5FD58BF0D1A5}" type="slidenum">
              <a:rPr lang="en-US" altLang="en-US" sz="1200">
                <a:latin typeface="Tahoma" pitchFamily="34" charset="0"/>
              </a:rPr>
              <a:pPr/>
              <a:t>46</a:t>
            </a:fld>
            <a:endParaRPr lang="en-US" altLang="en-US" sz="1200">
              <a:latin typeface="Tahoma" pitchFamily="34" charset="0"/>
            </a:endParaRPr>
          </a:p>
        </p:txBody>
      </p:sp>
      <p:sp>
        <p:nvSpPr>
          <p:cNvPr id="122883" name="Rectangle 2"/>
          <p:cNvSpPr>
            <a:spLocks noGrp="1" noChangeArrowheads="1"/>
          </p:cNvSpPr>
          <p:nvPr>
            <p:ph type="title"/>
          </p:nvPr>
        </p:nvSpPr>
        <p:spPr>
          <a:xfrm>
            <a:off x="376238" y="222250"/>
            <a:ext cx="7772400" cy="882650"/>
          </a:xfrm>
        </p:spPr>
        <p:txBody>
          <a:bodyPr/>
          <a:lstStyle/>
          <a:p>
            <a:r>
              <a:rPr lang="en-US" altLang="en-US" sz="4000">
                <a:ea typeface="ＭＳ Ｐゴシック" charset="-128"/>
              </a:rPr>
              <a:t>Electronic mail: mail servers</a:t>
            </a:r>
            <a:endParaRPr lang="en-US" altLang="en-US">
              <a:ea typeface="ＭＳ Ｐゴシック" charset="-128"/>
            </a:endParaRPr>
          </a:p>
        </p:txBody>
      </p:sp>
      <p:sp>
        <p:nvSpPr>
          <p:cNvPr id="122884" name="Rectangle 3"/>
          <p:cNvSpPr>
            <a:spLocks noGrp="1" noChangeArrowheads="1"/>
          </p:cNvSpPr>
          <p:nvPr>
            <p:ph type="body" sz="half" idx="1"/>
          </p:nvPr>
        </p:nvSpPr>
        <p:spPr>
          <a:xfrm>
            <a:off x="457200" y="1398588"/>
            <a:ext cx="3933825" cy="4648200"/>
          </a:xfrm>
        </p:spPr>
        <p:txBody>
          <a:bodyPr/>
          <a:lstStyle/>
          <a:p>
            <a:pPr>
              <a:buFont typeface="Wingdings" pitchFamily="2" charset="2"/>
              <a:buNone/>
            </a:pPr>
            <a:r>
              <a:rPr lang="en-US" altLang="en-US" dirty="0">
                <a:solidFill>
                  <a:srgbClr val="CC0000"/>
                </a:solidFill>
                <a:ea typeface="ＭＳ Ｐゴシック" charset="-128"/>
              </a:rPr>
              <a:t>mail servers:</a:t>
            </a:r>
          </a:p>
          <a:p>
            <a:r>
              <a:rPr lang="en-US" altLang="en-US" sz="2400" i="1" dirty="0">
                <a:solidFill>
                  <a:srgbClr val="CC0000"/>
                </a:solidFill>
                <a:ea typeface="ＭＳ Ｐゴシック" charset="-128"/>
              </a:rPr>
              <a:t>mailbox</a:t>
            </a:r>
            <a:r>
              <a:rPr lang="en-US" altLang="en-US" sz="2400" dirty="0">
                <a:ea typeface="ＭＳ Ｐゴシック" charset="-128"/>
              </a:rPr>
              <a:t> contains incoming messages for user</a:t>
            </a:r>
          </a:p>
          <a:p>
            <a:r>
              <a:rPr lang="en-US" altLang="en-US" sz="2400" i="1" dirty="0">
                <a:solidFill>
                  <a:srgbClr val="CC0000"/>
                </a:solidFill>
                <a:ea typeface="ＭＳ Ｐゴシック" charset="-128"/>
              </a:rPr>
              <a:t>message queue</a:t>
            </a:r>
            <a:r>
              <a:rPr lang="en-US" altLang="en-US" sz="2400" dirty="0">
                <a:ea typeface="ＭＳ Ｐゴシック" charset="-128"/>
              </a:rPr>
              <a:t> of outgoing (to be sent) mail messages</a:t>
            </a:r>
          </a:p>
          <a:p>
            <a:r>
              <a:rPr lang="en-US" altLang="en-US" sz="2400" i="1" dirty="0">
                <a:solidFill>
                  <a:srgbClr val="CC0000"/>
                </a:solidFill>
                <a:ea typeface="ＭＳ Ｐゴシック" charset="-128"/>
              </a:rPr>
              <a:t>SMTP protocol</a:t>
            </a:r>
            <a:r>
              <a:rPr lang="en-US" altLang="en-US" sz="2400" dirty="0">
                <a:ea typeface="ＭＳ Ｐゴシック" charset="-128"/>
              </a:rPr>
              <a:t> between mail servers to send email messages</a:t>
            </a:r>
          </a:p>
          <a:p>
            <a:pPr lvl="1"/>
            <a:r>
              <a:rPr lang="en-US" altLang="en-US" dirty="0">
                <a:ea typeface="ＭＳ Ｐゴシック" charset="-128"/>
              </a:rPr>
              <a:t>client: sending mail server</a:t>
            </a:r>
          </a:p>
          <a:p>
            <a:pPr lvl="1"/>
            <a:r>
              <a:rPr lang="en-US" altLang="ja-JP" dirty="0">
                <a:ea typeface="ＭＳ Ｐゴシック" charset="-128"/>
              </a:rPr>
              <a:t>“server”: receiving mail server</a:t>
            </a:r>
            <a:endParaRPr lang="en-US" altLang="en-US" dirty="0">
              <a:ea typeface="ＭＳ Ｐゴシック" charset="-128"/>
            </a:endParaRPr>
          </a:p>
        </p:txBody>
      </p:sp>
      <p:pic>
        <p:nvPicPr>
          <p:cNvPr id="122885" name="Picture 15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188" y="882650"/>
            <a:ext cx="59420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886" name="Group 271"/>
          <p:cNvGrpSpPr>
            <a:grpSpLocks/>
          </p:cNvGrpSpPr>
          <p:nvPr/>
        </p:nvGrpSpPr>
        <p:grpSpPr bwMode="auto">
          <a:xfrm>
            <a:off x="6899275" y="2787650"/>
            <a:ext cx="477838" cy="715963"/>
            <a:chOff x="4140" y="429"/>
            <a:chExt cx="1425" cy="2396"/>
          </a:xfrm>
        </p:grpSpPr>
        <p:sp>
          <p:nvSpPr>
            <p:cNvPr id="123049" name="Freeform 27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0" name="Rectangle 273"/>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51" name="Freeform 27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2" name="Freeform 27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3" name="Rectangle 276"/>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54" name="Group 277"/>
            <p:cNvGrpSpPr>
              <a:grpSpLocks/>
            </p:cNvGrpSpPr>
            <p:nvPr/>
          </p:nvGrpSpPr>
          <p:grpSpPr bwMode="auto">
            <a:xfrm>
              <a:off x="4749" y="668"/>
              <a:ext cx="581" cy="145"/>
              <a:chOff x="614" y="2568"/>
              <a:chExt cx="725" cy="139"/>
            </a:xfrm>
          </p:grpSpPr>
          <p:sp>
            <p:nvSpPr>
              <p:cNvPr id="123079" name="AutoShape 278"/>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80" name="AutoShape 279"/>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55" name="Rectangle 280"/>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56" name="Group 281"/>
            <p:cNvGrpSpPr>
              <a:grpSpLocks/>
            </p:cNvGrpSpPr>
            <p:nvPr/>
          </p:nvGrpSpPr>
          <p:grpSpPr bwMode="auto">
            <a:xfrm>
              <a:off x="4747" y="994"/>
              <a:ext cx="581" cy="134"/>
              <a:chOff x="614" y="2568"/>
              <a:chExt cx="725" cy="139"/>
            </a:xfrm>
          </p:grpSpPr>
          <p:sp>
            <p:nvSpPr>
              <p:cNvPr id="123077" name="AutoShape 282"/>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78" name="AutoShape 283"/>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57" name="Rectangle 284"/>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58" name="Rectangle 285"/>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59" name="Group 286"/>
            <p:cNvGrpSpPr>
              <a:grpSpLocks/>
            </p:cNvGrpSpPr>
            <p:nvPr/>
          </p:nvGrpSpPr>
          <p:grpSpPr bwMode="auto">
            <a:xfrm>
              <a:off x="4735" y="1627"/>
              <a:ext cx="582" cy="151"/>
              <a:chOff x="614" y="2568"/>
              <a:chExt cx="725" cy="139"/>
            </a:xfrm>
          </p:grpSpPr>
          <p:sp>
            <p:nvSpPr>
              <p:cNvPr id="123075" name="AutoShape 287"/>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76" name="AutoShape 288"/>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60" name="Freeform 28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3061" name="Group 290"/>
            <p:cNvGrpSpPr>
              <a:grpSpLocks/>
            </p:cNvGrpSpPr>
            <p:nvPr/>
          </p:nvGrpSpPr>
          <p:grpSpPr bwMode="auto">
            <a:xfrm>
              <a:off x="4739" y="1327"/>
              <a:ext cx="582" cy="139"/>
              <a:chOff x="614" y="2568"/>
              <a:chExt cx="725" cy="139"/>
            </a:xfrm>
          </p:grpSpPr>
          <p:sp>
            <p:nvSpPr>
              <p:cNvPr id="123073" name="AutoShape 291"/>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74" name="AutoShape 292"/>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62" name="Rectangle 293"/>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63" name="Freeform 29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4" name="Freeform 29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5" name="Oval 296"/>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66" name="Freeform 29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7" name="AutoShape 298"/>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68" name="AutoShape 299"/>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69" name="Oval 300"/>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70" name="Oval 301"/>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3071" name="Oval 302"/>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72" name="Rectangle 303"/>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22887" name="Group 304"/>
          <p:cNvGrpSpPr>
            <a:grpSpLocks/>
          </p:cNvGrpSpPr>
          <p:nvPr/>
        </p:nvGrpSpPr>
        <p:grpSpPr bwMode="auto">
          <a:xfrm>
            <a:off x="4906963" y="4181475"/>
            <a:ext cx="477837" cy="715963"/>
            <a:chOff x="4140" y="429"/>
            <a:chExt cx="1425" cy="2396"/>
          </a:xfrm>
        </p:grpSpPr>
        <p:sp>
          <p:nvSpPr>
            <p:cNvPr id="123017" name="Freeform 30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8" name="Rectangle 306"/>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19" name="Freeform 30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0" name="Freeform 30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1" name="Rectangle 309"/>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22" name="Group 310"/>
            <p:cNvGrpSpPr>
              <a:grpSpLocks/>
            </p:cNvGrpSpPr>
            <p:nvPr/>
          </p:nvGrpSpPr>
          <p:grpSpPr bwMode="auto">
            <a:xfrm>
              <a:off x="4749" y="668"/>
              <a:ext cx="581" cy="145"/>
              <a:chOff x="614" y="2568"/>
              <a:chExt cx="725" cy="139"/>
            </a:xfrm>
          </p:grpSpPr>
          <p:sp>
            <p:nvSpPr>
              <p:cNvPr id="123047" name="AutoShape 311"/>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48" name="AutoShape 312"/>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23" name="Rectangle 313"/>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24" name="Group 314"/>
            <p:cNvGrpSpPr>
              <a:grpSpLocks/>
            </p:cNvGrpSpPr>
            <p:nvPr/>
          </p:nvGrpSpPr>
          <p:grpSpPr bwMode="auto">
            <a:xfrm>
              <a:off x="4747" y="994"/>
              <a:ext cx="581" cy="134"/>
              <a:chOff x="614" y="2568"/>
              <a:chExt cx="725" cy="139"/>
            </a:xfrm>
          </p:grpSpPr>
          <p:sp>
            <p:nvSpPr>
              <p:cNvPr id="123045" name="AutoShape 315"/>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46" name="AutoShape 316"/>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25" name="Rectangle 317"/>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26" name="Rectangle 318"/>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3027" name="Group 319"/>
            <p:cNvGrpSpPr>
              <a:grpSpLocks/>
            </p:cNvGrpSpPr>
            <p:nvPr/>
          </p:nvGrpSpPr>
          <p:grpSpPr bwMode="auto">
            <a:xfrm>
              <a:off x="4735" y="1627"/>
              <a:ext cx="582" cy="151"/>
              <a:chOff x="614" y="2568"/>
              <a:chExt cx="725" cy="139"/>
            </a:xfrm>
          </p:grpSpPr>
          <p:sp>
            <p:nvSpPr>
              <p:cNvPr id="123043" name="AutoShape 320"/>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44" name="AutoShape 321"/>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28" name="Freeform 32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3029" name="Group 323"/>
            <p:cNvGrpSpPr>
              <a:grpSpLocks/>
            </p:cNvGrpSpPr>
            <p:nvPr/>
          </p:nvGrpSpPr>
          <p:grpSpPr bwMode="auto">
            <a:xfrm>
              <a:off x="4739" y="1327"/>
              <a:ext cx="582" cy="139"/>
              <a:chOff x="614" y="2568"/>
              <a:chExt cx="725" cy="139"/>
            </a:xfrm>
          </p:grpSpPr>
          <p:sp>
            <p:nvSpPr>
              <p:cNvPr id="123041" name="AutoShape 324"/>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42" name="AutoShape 325"/>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3030" name="Rectangle 326"/>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31" name="Freeform 32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2" name="Freeform 32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3" name="Oval 329"/>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34" name="Freeform 33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35" name="AutoShape 331"/>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36" name="AutoShape 332"/>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37" name="Oval 333"/>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38" name="Oval 334"/>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3039" name="Oval 335"/>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40" name="Rectangle 336"/>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22888" name="Group 337"/>
          <p:cNvGrpSpPr>
            <a:grpSpLocks/>
          </p:cNvGrpSpPr>
          <p:nvPr/>
        </p:nvGrpSpPr>
        <p:grpSpPr bwMode="auto">
          <a:xfrm>
            <a:off x="4929188" y="1839913"/>
            <a:ext cx="477837" cy="715962"/>
            <a:chOff x="4140" y="429"/>
            <a:chExt cx="1425" cy="2396"/>
          </a:xfrm>
        </p:grpSpPr>
        <p:sp>
          <p:nvSpPr>
            <p:cNvPr id="122985" name="Freeform 33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6" name="Rectangle 339"/>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2987" name="Freeform 34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8" name="Freeform 34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2989" name="Rectangle 342"/>
            <p:cNvSpPr>
              <a:spLocks noChangeArrowheads="1"/>
            </p:cNvSpPr>
            <p:nvPr/>
          </p:nvSpPr>
          <p:spPr bwMode="auto">
            <a:xfrm>
              <a:off x="4211" y="695"/>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2990" name="Group 343"/>
            <p:cNvGrpSpPr>
              <a:grpSpLocks/>
            </p:cNvGrpSpPr>
            <p:nvPr/>
          </p:nvGrpSpPr>
          <p:grpSpPr bwMode="auto">
            <a:xfrm>
              <a:off x="4749" y="668"/>
              <a:ext cx="581" cy="145"/>
              <a:chOff x="614" y="2568"/>
              <a:chExt cx="725" cy="139"/>
            </a:xfrm>
          </p:grpSpPr>
          <p:sp>
            <p:nvSpPr>
              <p:cNvPr id="123015" name="AutoShape 344"/>
              <p:cNvSpPr>
                <a:spLocks noChangeArrowheads="1"/>
              </p:cNvSpPr>
              <p:nvPr/>
            </p:nvSpPr>
            <p:spPr bwMode="auto">
              <a:xfrm>
                <a:off x="616" y="2568"/>
                <a:ext cx="721"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16" name="AutoShape 345"/>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2991" name="Rectangle 346"/>
            <p:cNvSpPr>
              <a:spLocks noChangeArrowheads="1"/>
            </p:cNvSpPr>
            <p:nvPr/>
          </p:nvSpPr>
          <p:spPr bwMode="auto">
            <a:xfrm>
              <a:off x="4225" y="101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2992" name="Group 347"/>
            <p:cNvGrpSpPr>
              <a:grpSpLocks/>
            </p:cNvGrpSpPr>
            <p:nvPr/>
          </p:nvGrpSpPr>
          <p:grpSpPr bwMode="auto">
            <a:xfrm>
              <a:off x="4747" y="994"/>
              <a:ext cx="581" cy="134"/>
              <a:chOff x="614" y="2568"/>
              <a:chExt cx="725" cy="139"/>
            </a:xfrm>
          </p:grpSpPr>
          <p:sp>
            <p:nvSpPr>
              <p:cNvPr id="123013" name="AutoShape 348"/>
              <p:cNvSpPr>
                <a:spLocks noChangeArrowheads="1"/>
              </p:cNvSpPr>
              <p:nvPr/>
            </p:nvSpPr>
            <p:spPr bwMode="auto">
              <a:xfrm>
                <a:off x="613"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14" name="AutoShape 349"/>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2993" name="Rectangle 350"/>
            <p:cNvSpPr>
              <a:spLocks noChangeArrowheads="1"/>
            </p:cNvSpPr>
            <p:nvPr/>
          </p:nvSpPr>
          <p:spPr bwMode="auto">
            <a:xfrm>
              <a:off x="4216" y="1359"/>
              <a:ext cx="597"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2994" name="Rectangle 351"/>
            <p:cNvSpPr>
              <a:spLocks noChangeArrowheads="1"/>
            </p:cNvSpPr>
            <p:nvPr/>
          </p:nvSpPr>
          <p:spPr bwMode="auto">
            <a:xfrm>
              <a:off x="4230" y="1656"/>
              <a:ext cx="592"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2995" name="Group 352"/>
            <p:cNvGrpSpPr>
              <a:grpSpLocks/>
            </p:cNvGrpSpPr>
            <p:nvPr/>
          </p:nvGrpSpPr>
          <p:grpSpPr bwMode="auto">
            <a:xfrm>
              <a:off x="4735" y="1627"/>
              <a:ext cx="582" cy="151"/>
              <a:chOff x="614" y="2568"/>
              <a:chExt cx="725" cy="139"/>
            </a:xfrm>
          </p:grpSpPr>
          <p:sp>
            <p:nvSpPr>
              <p:cNvPr id="123011" name="AutoShape 353"/>
              <p:cNvSpPr>
                <a:spLocks noChangeArrowheads="1"/>
              </p:cNvSpPr>
              <p:nvPr/>
            </p:nvSpPr>
            <p:spPr bwMode="auto">
              <a:xfrm>
                <a:off x="616" y="2570"/>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12" name="AutoShape 354"/>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2996" name="Freeform 35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2997" name="Group 356"/>
            <p:cNvGrpSpPr>
              <a:grpSpLocks/>
            </p:cNvGrpSpPr>
            <p:nvPr/>
          </p:nvGrpSpPr>
          <p:grpSpPr bwMode="auto">
            <a:xfrm>
              <a:off x="4739" y="1327"/>
              <a:ext cx="582" cy="139"/>
              <a:chOff x="614" y="2568"/>
              <a:chExt cx="725" cy="139"/>
            </a:xfrm>
          </p:grpSpPr>
          <p:sp>
            <p:nvSpPr>
              <p:cNvPr id="123009" name="AutoShape 357"/>
              <p:cNvSpPr>
                <a:spLocks noChangeArrowheads="1"/>
              </p:cNvSpPr>
              <p:nvPr/>
            </p:nvSpPr>
            <p:spPr bwMode="auto">
              <a:xfrm>
                <a:off x="629" y="2568"/>
                <a:ext cx="70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10" name="AutoShape 358"/>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2998" name="Rectangle 359"/>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2999" name="Freeform 36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0" name="Freeform 36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1" name="Oval 362"/>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02" name="Freeform 36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03" name="AutoShape 364"/>
            <p:cNvSpPr>
              <a:spLocks noChangeArrowheads="1"/>
            </p:cNvSpPr>
            <p:nvPr/>
          </p:nvSpPr>
          <p:spPr bwMode="auto">
            <a:xfrm>
              <a:off x="4140" y="2676"/>
              <a:ext cx="1198"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04" name="AutoShape 365"/>
            <p:cNvSpPr>
              <a:spLocks noChangeArrowheads="1"/>
            </p:cNvSpPr>
            <p:nvPr/>
          </p:nvSpPr>
          <p:spPr bwMode="auto">
            <a:xfrm>
              <a:off x="4206"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05" name="Oval 366"/>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06" name="Oval 367"/>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3007" name="Oval 368"/>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3008" name="Rectangle 369"/>
            <p:cNvSpPr>
              <a:spLocks noChangeArrowheads="1"/>
            </p:cNvSpPr>
            <p:nvPr/>
          </p:nvSpPr>
          <p:spPr bwMode="auto">
            <a:xfrm>
              <a:off x="5063"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2889" name="Line 9"/>
          <p:cNvSpPr>
            <a:spLocks noChangeShapeType="1"/>
          </p:cNvSpPr>
          <p:nvPr/>
        </p:nvSpPr>
        <p:spPr bwMode="auto">
          <a:xfrm>
            <a:off x="5927725" y="2606675"/>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2890" name="Group 19"/>
          <p:cNvGrpSpPr>
            <a:grpSpLocks/>
          </p:cNvGrpSpPr>
          <p:nvPr/>
        </p:nvGrpSpPr>
        <p:grpSpPr bwMode="auto">
          <a:xfrm>
            <a:off x="7089775" y="2986088"/>
            <a:ext cx="809625" cy="1049337"/>
            <a:chOff x="4296" y="2627"/>
            <a:chExt cx="510" cy="661"/>
          </a:xfrm>
        </p:grpSpPr>
        <p:sp>
          <p:nvSpPr>
            <p:cNvPr id="122970" name="Rectangle 20"/>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71" name="Text Box 21"/>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2972" name="Rectangle 22"/>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73" name="Line 23"/>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4" name="Line 24"/>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5" name="Line 25"/>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6" name="Line 26"/>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7" name="Line 27"/>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8" name="Line 28"/>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79" name="Line 29"/>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80" name="Rectangle 30"/>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81" name="Rectangle 31"/>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82" name="Rectangle 32"/>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83" name="Rectangle 33"/>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84" name="Rectangle 34"/>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grpSp>
        <p:nvGrpSpPr>
          <p:cNvPr id="122891" name="Group 60"/>
          <p:cNvGrpSpPr>
            <a:grpSpLocks/>
          </p:cNvGrpSpPr>
          <p:nvPr/>
        </p:nvGrpSpPr>
        <p:grpSpPr bwMode="auto">
          <a:xfrm>
            <a:off x="5089525" y="4386263"/>
            <a:ext cx="809625" cy="1049337"/>
            <a:chOff x="4296" y="2627"/>
            <a:chExt cx="510" cy="661"/>
          </a:xfrm>
        </p:grpSpPr>
        <p:sp>
          <p:nvSpPr>
            <p:cNvPr id="122955" name="Rectangle 61"/>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6" name="Text Box 62"/>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2957" name="Rectangle 63"/>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8" name="Line 64"/>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59" name="Line 65"/>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0" name="Line 66"/>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1" name="Line 67"/>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2" name="Line 68"/>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3" name="Line 69"/>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4" name="Line 70"/>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65" name="Rectangle 71"/>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66" name="Rectangle 72"/>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67" name="Rectangle 73"/>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68" name="Rectangle 74"/>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69" name="Rectangle 75"/>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grpSp>
        <p:nvGrpSpPr>
          <p:cNvPr id="122892" name="Group 96"/>
          <p:cNvGrpSpPr>
            <a:grpSpLocks/>
          </p:cNvGrpSpPr>
          <p:nvPr/>
        </p:nvGrpSpPr>
        <p:grpSpPr bwMode="auto">
          <a:xfrm>
            <a:off x="5089525" y="2138363"/>
            <a:ext cx="809625" cy="1049337"/>
            <a:chOff x="4296" y="2627"/>
            <a:chExt cx="510" cy="661"/>
          </a:xfrm>
        </p:grpSpPr>
        <p:sp>
          <p:nvSpPr>
            <p:cNvPr id="122940" name="Rectangle 97"/>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41" name="Text Box 98"/>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2942" name="Rectangle 99"/>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43" name="Line 100"/>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4" name="Line 101"/>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5" name="Line 102"/>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6" name="Line 103"/>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7" name="Line 104"/>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8" name="Line 105"/>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49" name="Line 106"/>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50" name="Rectangle 107"/>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1" name="Rectangle 108"/>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2" name="Rectangle 109"/>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3" name="Rectangle 110"/>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54" name="Rectangle 111"/>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sp>
        <p:nvSpPr>
          <p:cNvPr id="122893" name="Line 117"/>
          <p:cNvSpPr>
            <a:spLocks noChangeShapeType="1"/>
          </p:cNvSpPr>
          <p:nvPr/>
        </p:nvSpPr>
        <p:spPr bwMode="auto">
          <a:xfrm flipV="1">
            <a:off x="5927725" y="3730625"/>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2894" name="Line 118"/>
          <p:cNvSpPr>
            <a:spLocks noChangeShapeType="1"/>
          </p:cNvSpPr>
          <p:nvPr/>
        </p:nvSpPr>
        <p:spPr bwMode="auto">
          <a:xfrm flipH="1" flipV="1">
            <a:off x="5184775" y="3206750"/>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2895" name="Group 119"/>
          <p:cNvGrpSpPr>
            <a:grpSpLocks/>
          </p:cNvGrpSpPr>
          <p:nvPr/>
        </p:nvGrpSpPr>
        <p:grpSpPr bwMode="auto">
          <a:xfrm>
            <a:off x="6024563" y="4024313"/>
            <a:ext cx="1031875" cy="457200"/>
            <a:chOff x="3745" y="2537"/>
            <a:chExt cx="650" cy="288"/>
          </a:xfrm>
        </p:grpSpPr>
        <p:sp>
          <p:nvSpPr>
            <p:cNvPr id="122938" name="Rectangle 120"/>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39" name="Text Box 121"/>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2896" name="Group 122"/>
          <p:cNvGrpSpPr>
            <a:grpSpLocks/>
          </p:cNvGrpSpPr>
          <p:nvPr/>
        </p:nvGrpSpPr>
        <p:grpSpPr bwMode="auto">
          <a:xfrm>
            <a:off x="5986463" y="2767013"/>
            <a:ext cx="1031875" cy="457200"/>
            <a:chOff x="3745" y="2537"/>
            <a:chExt cx="650" cy="288"/>
          </a:xfrm>
        </p:grpSpPr>
        <p:sp>
          <p:nvSpPr>
            <p:cNvPr id="122936" name="Rectangle 123"/>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37" name="Text Box 124"/>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2897" name="Group 125"/>
          <p:cNvGrpSpPr>
            <a:grpSpLocks/>
          </p:cNvGrpSpPr>
          <p:nvPr/>
        </p:nvGrpSpPr>
        <p:grpSpPr bwMode="auto">
          <a:xfrm>
            <a:off x="4662488" y="3481388"/>
            <a:ext cx="1031875" cy="457200"/>
            <a:chOff x="3745" y="2537"/>
            <a:chExt cx="650" cy="288"/>
          </a:xfrm>
        </p:grpSpPr>
        <p:sp>
          <p:nvSpPr>
            <p:cNvPr id="122934" name="Rectangle 126"/>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35" name="Text Box 127"/>
            <p:cNvSpPr txBox="1">
              <a:spLocks noChangeArrowheads="1"/>
            </p:cNvSpPr>
            <p:nvPr/>
          </p:nvSpPr>
          <p:spPr bwMode="auto">
            <a:xfrm>
              <a:off x="3745" y="2537"/>
              <a:ext cx="65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rgbClr val="CC0000"/>
                  </a:solidFill>
                </a:rPr>
                <a:t>SMTP</a:t>
              </a:r>
            </a:p>
          </p:txBody>
        </p:sp>
      </p:grpSp>
      <p:grpSp>
        <p:nvGrpSpPr>
          <p:cNvPr id="122898" name="Group 430"/>
          <p:cNvGrpSpPr>
            <a:grpSpLocks/>
          </p:cNvGrpSpPr>
          <p:nvPr/>
        </p:nvGrpSpPr>
        <p:grpSpPr bwMode="auto">
          <a:xfrm>
            <a:off x="5694363" y="1406525"/>
            <a:ext cx="912812" cy="1054100"/>
            <a:chOff x="3574" y="550"/>
            <a:chExt cx="575" cy="664"/>
          </a:xfrm>
        </p:grpSpPr>
        <p:grpSp>
          <p:nvGrpSpPr>
            <p:cNvPr id="122929" name="Group 431"/>
            <p:cNvGrpSpPr>
              <a:grpSpLocks/>
            </p:cNvGrpSpPr>
            <p:nvPr/>
          </p:nvGrpSpPr>
          <p:grpSpPr bwMode="auto">
            <a:xfrm>
              <a:off x="3588" y="692"/>
              <a:ext cx="561" cy="522"/>
              <a:chOff x="-44" y="1473"/>
              <a:chExt cx="981" cy="1105"/>
            </a:xfrm>
          </p:grpSpPr>
          <p:pic>
            <p:nvPicPr>
              <p:cNvPr id="122932" name="Picture 432"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3" name="Freeform 433"/>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3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3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2899" name="Group 436"/>
          <p:cNvGrpSpPr>
            <a:grpSpLocks/>
          </p:cNvGrpSpPr>
          <p:nvPr/>
        </p:nvGrpSpPr>
        <p:grpSpPr bwMode="auto">
          <a:xfrm>
            <a:off x="7731125" y="2222500"/>
            <a:ext cx="912813" cy="1054100"/>
            <a:chOff x="3574" y="550"/>
            <a:chExt cx="575" cy="664"/>
          </a:xfrm>
        </p:grpSpPr>
        <p:grpSp>
          <p:nvGrpSpPr>
            <p:cNvPr id="122924" name="Group 437"/>
            <p:cNvGrpSpPr>
              <a:grpSpLocks/>
            </p:cNvGrpSpPr>
            <p:nvPr/>
          </p:nvGrpSpPr>
          <p:grpSpPr bwMode="auto">
            <a:xfrm>
              <a:off x="3588" y="692"/>
              <a:ext cx="561" cy="522"/>
              <a:chOff x="-44" y="1473"/>
              <a:chExt cx="981" cy="1105"/>
            </a:xfrm>
          </p:grpSpPr>
          <p:pic>
            <p:nvPicPr>
              <p:cNvPr id="122927" name="Picture 43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28" name="Freeform 43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2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2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2900" name="Group 442"/>
          <p:cNvGrpSpPr>
            <a:grpSpLocks/>
          </p:cNvGrpSpPr>
          <p:nvPr/>
        </p:nvGrpSpPr>
        <p:grpSpPr bwMode="auto">
          <a:xfrm>
            <a:off x="8067675" y="2984500"/>
            <a:ext cx="912813" cy="1054100"/>
            <a:chOff x="3574" y="550"/>
            <a:chExt cx="575" cy="664"/>
          </a:xfrm>
        </p:grpSpPr>
        <p:grpSp>
          <p:nvGrpSpPr>
            <p:cNvPr id="122919" name="Group 443"/>
            <p:cNvGrpSpPr>
              <a:grpSpLocks/>
            </p:cNvGrpSpPr>
            <p:nvPr/>
          </p:nvGrpSpPr>
          <p:grpSpPr bwMode="auto">
            <a:xfrm>
              <a:off x="3588" y="692"/>
              <a:ext cx="561" cy="522"/>
              <a:chOff x="-44" y="1473"/>
              <a:chExt cx="981" cy="1105"/>
            </a:xfrm>
          </p:grpSpPr>
          <p:pic>
            <p:nvPicPr>
              <p:cNvPr id="122922" name="Picture 4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23" name="Freeform 4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2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2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2901" name="Group 448"/>
          <p:cNvGrpSpPr>
            <a:grpSpLocks/>
          </p:cNvGrpSpPr>
          <p:nvPr/>
        </p:nvGrpSpPr>
        <p:grpSpPr bwMode="auto">
          <a:xfrm>
            <a:off x="7935913" y="4032250"/>
            <a:ext cx="912812" cy="1054100"/>
            <a:chOff x="3574" y="550"/>
            <a:chExt cx="575" cy="664"/>
          </a:xfrm>
        </p:grpSpPr>
        <p:grpSp>
          <p:nvGrpSpPr>
            <p:cNvPr id="122914" name="Group 449"/>
            <p:cNvGrpSpPr>
              <a:grpSpLocks/>
            </p:cNvGrpSpPr>
            <p:nvPr/>
          </p:nvGrpSpPr>
          <p:grpSpPr bwMode="auto">
            <a:xfrm>
              <a:off x="3588" y="692"/>
              <a:ext cx="561" cy="522"/>
              <a:chOff x="-44" y="1473"/>
              <a:chExt cx="981" cy="1105"/>
            </a:xfrm>
          </p:grpSpPr>
          <p:pic>
            <p:nvPicPr>
              <p:cNvPr id="122917" name="Picture 45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8" name="Freeform 45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1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1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2902" name="Group 454"/>
          <p:cNvGrpSpPr>
            <a:grpSpLocks/>
          </p:cNvGrpSpPr>
          <p:nvPr/>
        </p:nvGrpSpPr>
        <p:grpSpPr bwMode="auto">
          <a:xfrm>
            <a:off x="5324475" y="5470525"/>
            <a:ext cx="912813" cy="1054100"/>
            <a:chOff x="3574" y="550"/>
            <a:chExt cx="575" cy="664"/>
          </a:xfrm>
        </p:grpSpPr>
        <p:grpSp>
          <p:nvGrpSpPr>
            <p:cNvPr id="122909" name="Group 455"/>
            <p:cNvGrpSpPr>
              <a:grpSpLocks/>
            </p:cNvGrpSpPr>
            <p:nvPr/>
          </p:nvGrpSpPr>
          <p:grpSpPr bwMode="auto">
            <a:xfrm>
              <a:off x="3588" y="692"/>
              <a:ext cx="561" cy="522"/>
              <a:chOff x="-44" y="1473"/>
              <a:chExt cx="981" cy="1105"/>
            </a:xfrm>
          </p:grpSpPr>
          <p:pic>
            <p:nvPicPr>
              <p:cNvPr id="122912" name="Picture 456"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3" name="Freeform 457"/>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1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1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2903" name="Group 460"/>
          <p:cNvGrpSpPr>
            <a:grpSpLocks/>
          </p:cNvGrpSpPr>
          <p:nvPr/>
        </p:nvGrpSpPr>
        <p:grpSpPr bwMode="auto">
          <a:xfrm>
            <a:off x="6053138" y="4851400"/>
            <a:ext cx="912812" cy="1054100"/>
            <a:chOff x="3574" y="550"/>
            <a:chExt cx="575" cy="664"/>
          </a:xfrm>
        </p:grpSpPr>
        <p:grpSp>
          <p:nvGrpSpPr>
            <p:cNvPr id="122904" name="Group 461"/>
            <p:cNvGrpSpPr>
              <a:grpSpLocks/>
            </p:cNvGrpSpPr>
            <p:nvPr/>
          </p:nvGrpSpPr>
          <p:grpSpPr bwMode="auto">
            <a:xfrm>
              <a:off x="3588" y="692"/>
              <a:ext cx="561" cy="522"/>
              <a:chOff x="-44" y="1473"/>
              <a:chExt cx="981" cy="1105"/>
            </a:xfrm>
          </p:grpSpPr>
          <p:pic>
            <p:nvPicPr>
              <p:cNvPr id="122907" name="Picture 462"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8" name="Freeform 463"/>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290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290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2493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5A04213A-D35E-4183-8820-D3B96B5466A8}" type="slidenum">
              <a:rPr lang="en-US" altLang="en-US" sz="1200">
                <a:latin typeface="Tahoma" pitchFamily="34" charset="0"/>
              </a:rPr>
              <a:pPr/>
              <a:t>47</a:t>
            </a:fld>
            <a:endParaRPr lang="en-US" altLang="en-US" sz="1200">
              <a:latin typeface="Tahoma" pitchFamily="34" charset="0"/>
            </a:endParaRPr>
          </a:p>
        </p:txBody>
      </p:sp>
      <p:pic>
        <p:nvPicPr>
          <p:cNvPr id="124931" name="Picture 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175" y="942975"/>
            <a:ext cx="73136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Rectangle 2"/>
          <p:cNvSpPr>
            <a:spLocks noGrp="1" noChangeArrowheads="1"/>
          </p:cNvSpPr>
          <p:nvPr>
            <p:ph type="title"/>
          </p:nvPr>
        </p:nvSpPr>
        <p:spPr>
          <a:xfrm>
            <a:off x="466725" y="234950"/>
            <a:ext cx="7772400" cy="958850"/>
          </a:xfrm>
        </p:spPr>
        <p:txBody>
          <a:bodyPr/>
          <a:lstStyle/>
          <a:p>
            <a:r>
              <a:rPr lang="en-US" altLang="en-US" sz="4000" dirty="0">
                <a:ea typeface="ＭＳ Ｐゴシック" charset="-128"/>
              </a:rPr>
              <a:t>Electronic Mail: SMTP </a:t>
            </a:r>
            <a:r>
              <a:rPr lang="en-US" altLang="en-US" sz="3600" dirty="0">
                <a:ea typeface="ＭＳ Ｐゴシック" charset="-128"/>
              </a:rPr>
              <a:t>[RFC 5321]</a:t>
            </a:r>
            <a:endParaRPr lang="en-US" altLang="en-US" dirty="0">
              <a:ea typeface="ＭＳ Ｐゴシック" charset="-128"/>
            </a:endParaRPr>
          </a:p>
        </p:txBody>
      </p:sp>
      <p:sp>
        <p:nvSpPr>
          <p:cNvPr id="124933" name="Rectangle 3"/>
          <p:cNvSpPr>
            <a:spLocks noGrp="1" noChangeArrowheads="1"/>
          </p:cNvSpPr>
          <p:nvPr>
            <p:ph type="body" sz="half" idx="1"/>
          </p:nvPr>
        </p:nvSpPr>
        <p:spPr>
          <a:xfrm>
            <a:off x="588963" y="1422400"/>
            <a:ext cx="7629525" cy="4648200"/>
          </a:xfrm>
        </p:spPr>
        <p:txBody>
          <a:bodyPr/>
          <a:lstStyle/>
          <a:p>
            <a:r>
              <a:rPr lang="en-US" altLang="en-US" dirty="0">
                <a:ea typeface="ＭＳ Ｐゴシック" charset="-128"/>
              </a:rPr>
              <a:t>uses TCP to reliably transfer email message from client to server, port 25</a:t>
            </a:r>
          </a:p>
          <a:p>
            <a:r>
              <a:rPr lang="en-US" altLang="en-US" dirty="0">
                <a:ea typeface="ＭＳ Ｐゴシック" charset="-128"/>
              </a:rPr>
              <a:t>direct transfer: sending server to receiving server</a:t>
            </a:r>
          </a:p>
          <a:p>
            <a:r>
              <a:rPr lang="en-US" altLang="en-US" dirty="0">
                <a:ea typeface="ＭＳ Ｐゴシック" charset="-128"/>
              </a:rPr>
              <a:t>three phases of transfer</a:t>
            </a:r>
          </a:p>
          <a:p>
            <a:pPr lvl="1"/>
            <a:r>
              <a:rPr lang="en-US" altLang="en-US" dirty="0">
                <a:ea typeface="ＭＳ Ｐゴシック" charset="-128"/>
              </a:rPr>
              <a:t>handshaking (greeting)</a:t>
            </a:r>
          </a:p>
          <a:p>
            <a:pPr lvl="1"/>
            <a:r>
              <a:rPr lang="en-US" altLang="en-US" dirty="0">
                <a:ea typeface="ＭＳ Ｐゴシック" charset="-128"/>
              </a:rPr>
              <a:t>transfer of messages</a:t>
            </a:r>
          </a:p>
          <a:p>
            <a:pPr lvl="1"/>
            <a:r>
              <a:rPr lang="en-US" altLang="en-US" dirty="0">
                <a:ea typeface="ＭＳ Ｐゴシック" charset="-128"/>
              </a:rPr>
              <a:t>closure</a:t>
            </a:r>
          </a:p>
          <a:p>
            <a:r>
              <a:rPr lang="en-US" altLang="en-US" dirty="0">
                <a:ea typeface="ＭＳ Ｐゴシック" charset="-128"/>
              </a:rPr>
              <a:t>command/response interaction (like </a:t>
            </a:r>
            <a:r>
              <a:rPr lang="en-US" altLang="en-US" sz="2400" dirty="0">
                <a:ea typeface="ＭＳ Ｐゴシック" charset="-128"/>
              </a:rPr>
              <a:t>HTTP</a:t>
            </a:r>
            <a:r>
              <a:rPr lang="en-US" altLang="en-US" dirty="0">
                <a:ea typeface="ＭＳ Ｐゴシック" charset="-128"/>
              </a:rPr>
              <a:t>)</a:t>
            </a:r>
            <a:endParaRPr lang="en-US" altLang="en-US" dirty="0">
              <a:solidFill>
                <a:schemeClr val="accent2"/>
              </a:solidFill>
              <a:ea typeface="ＭＳ Ｐゴシック" charset="-128"/>
            </a:endParaRPr>
          </a:p>
          <a:p>
            <a:pPr lvl="1"/>
            <a:r>
              <a:rPr lang="en-US" altLang="en-US" dirty="0">
                <a:solidFill>
                  <a:srgbClr val="000099"/>
                </a:solidFill>
                <a:ea typeface="ＭＳ Ｐゴシック" charset="-128"/>
              </a:rPr>
              <a:t>commands:</a:t>
            </a:r>
            <a:r>
              <a:rPr lang="en-US" altLang="en-US" dirty="0">
                <a:ea typeface="ＭＳ Ｐゴシック" charset="-128"/>
              </a:rPr>
              <a:t> ASCII text</a:t>
            </a:r>
          </a:p>
          <a:p>
            <a:pPr lvl="1"/>
            <a:r>
              <a:rPr lang="en-US" altLang="en-US" dirty="0">
                <a:solidFill>
                  <a:srgbClr val="000099"/>
                </a:solidFill>
                <a:ea typeface="ＭＳ Ｐゴシック" charset="-128"/>
              </a:rPr>
              <a:t>response:</a:t>
            </a:r>
            <a:r>
              <a:rPr lang="en-US" altLang="en-US" dirty="0">
                <a:ea typeface="ＭＳ Ｐゴシック" charset="-128"/>
              </a:rPr>
              <a:t> status code and phrase</a:t>
            </a:r>
          </a:p>
          <a:p>
            <a:r>
              <a:rPr lang="en-US" altLang="en-US" dirty="0">
                <a:ea typeface="ＭＳ Ｐゴシック" charset="-128"/>
              </a:rPr>
              <a:t>messages must be in 7-bit ASCII (boo hiss)</a:t>
            </a:r>
            <a:endParaRPr lang="en-US" altLang="en-US" sz="3200" dirty="0">
              <a:ea typeface="ＭＳ Ｐゴシック" charset="-128"/>
            </a:endParaRPr>
          </a:p>
          <a:p>
            <a:pPr lvl="1"/>
            <a:endParaRPr lang="en-US" altLang="en-US" sz="2000" dirty="0">
              <a:ea typeface="ＭＳ Ｐゴシック" charset="-128"/>
            </a:endParaRP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F4B2D4F0-9834-4732-BEDB-9D259C2C35F2}"/>
                  </a:ext>
                </a:extLst>
              </p14:cNvPr>
              <p14:cNvContentPartPr/>
              <p14:nvPr/>
            </p14:nvContentPartPr>
            <p14:xfrm>
              <a:off x="3696840" y="3777120"/>
              <a:ext cx="563040" cy="607680"/>
            </p14:xfrm>
          </p:contentPart>
        </mc:Choice>
        <mc:Fallback xmlns="">
          <p:pic>
            <p:nvPicPr>
              <p:cNvPr id="2" name="Ink 1">
                <a:extLst>
                  <a:ext uri="{FF2B5EF4-FFF2-40B4-BE49-F238E27FC236}">
                    <a16:creationId xmlns:a16="http://schemas.microsoft.com/office/drawing/2014/main" id="{F4B2D4F0-9834-4732-BEDB-9D259C2C35F2}"/>
                  </a:ext>
                </a:extLst>
              </p:cNvPr>
              <p:cNvPicPr/>
              <p:nvPr/>
            </p:nvPicPr>
            <p:blipFill>
              <a:blip r:embed="rId5"/>
              <a:stretch>
                <a:fillRect/>
              </a:stretch>
            </p:blipFill>
            <p:spPr>
              <a:xfrm>
                <a:off x="3687480" y="3767760"/>
                <a:ext cx="581760" cy="626400"/>
              </a:xfrm>
              <a:prstGeom prst="rect">
                <a:avLst/>
              </a:prstGeom>
            </p:spPr>
          </p:pic>
        </mc:Fallback>
      </mc:AlternateContent>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2697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06F91AF-6B60-49AC-91D8-D9FDE0854DBC}" type="slidenum">
              <a:rPr lang="en-US" altLang="en-US" sz="1200">
                <a:latin typeface="Tahoma" pitchFamily="34" charset="0"/>
              </a:rPr>
              <a:pPr/>
              <a:t>48</a:t>
            </a:fld>
            <a:endParaRPr lang="en-US" altLang="en-US" sz="1200">
              <a:latin typeface="Tahoma" pitchFamily="34" charset="0"/>
            </a:endParaRPr>
          </a:p>
        </p:txBody>
      </p:sp>
      <p:grpSp>
        <p:nvGrpSpPr>
          <p:cNvPr id="126979" name="Group 163"/>
          <p:cNvGrpSpPr>
            <a:grpSpLocks/>
          </p:cNvGrpSpPr>
          <p:nvPr/>
        </p:nvGrpSpPr>
        <p:grpSpPr bwMode="auto">
          <a:xfrm>
            <a:off x="1143000" y="4881563"/>
            <a:ext cx="912813" cy="1054100"/>
            <a:chOff x="3574" y="550"/>
            <a:chExt cx="575" cy="664"/>
          </a:xfrm>
        </p:grpSpPr>
        <p:grpSp>
          <p:nvGrpSpPr>
            <p:cNvPr id="127101" name="Group 164"/>
            <p:cNvGrpSpPr>
              <a:grpSpLocks/>
            </p:cNvGrpSpPr>
            <p:nvPr/>
          </p:nvGrpSpPr>
          <p:grpSpPr bwMode="auto">
            <a:xfrm>
              <a:off x="3588" y="692"/>
              <a:ext cx="561" cy="522"/>
              <a:chOff x="-44" y="1473"/>
              <a:chExt cx="981" cy="1105"/>
            </a:xfrm>
          </p:grpSpPr>
          <p:pic>
            <p:nvPicPr>
              <p:cNvPr id="127104" name="Picture 165"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105" name="Freeform 16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7102"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103"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26980" name="Group 130"/>
          <p:cNvGrpSpPr>
            <a:grpSpLocks/>
          </p:cNvGrpSpPr>
          <p:nvPr/>
        </p:nvGrpSpPr>
        <p:grpSpPr bwMode="auto">
          <a:xfrm>
            <a:off x="4852988" y="4613275"/>
            <a:ext cx="511175" cy="693738"/>
            <a:chOff x="4140" y="429"/>
            <a:chExt cx="1425" cy="2396"/>
          </a:xfrm>
        </p:grpSpPr>
        <p:sp>
          <p:nvSpPr>
            <p:cNvPr id="127069" name="Freeform 13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70" name="Rectangle 132"/>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71" name="Freeform 13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72" name="Freeform 13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73" name="Rectangle 135"/>
            <p:cNvSpPr>
              <a:spLocks noChangeArrowheads="1"/>
            </p:cNvSpPr>
            <p:nvPr/>
          </p:nvSpPr>
          <p:spPr bwMode="auto">
            <a:xfrm>
              <a:off x="4211" y="692"/>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74" name="Group 136"/>
            <p:cNvGrpSpPr>
              <a:grpSpLocks/>
            </p:cNvGrpSpPr>
            <p:nvPr/>
          </p:nvGrpSpPr>
          <p:grpSpPr bwMode="auto">
            <a:xfrm>
              <a:off x="4749" y="668"/>
              <a:ext cx="581" cy="145"/>
              <a:chOff x="614" y="2568"/>
              <a:chExt cx="725" cy="139"/>
            </a:xfrm>
          </p:grpSpPr>
          <p:sp>
            <p:nvSpPr>
              <p:cNvPr id="127099" name="AutoShape 137"/>
              <p:cNvSpPr>
                <a:spLocks noChangeArrowheads="1"/>
              </p:cNvSpPr>
              <p:nvPr/>
            </p:nvSpPr>
            <p:spPr bwMode="auto">
              <a:xfrm>
                <a:off x="616" y="2570"/>
                <a:ext cx="723"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100" name="AutoShape 138"/>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75" name="Rectangle 139"/>
            <p:cNvSpPr>
              <a:spLocks noChangeArrowheads="1"/>
            </p:cNvSpPr>
            <p:nvPr/>
          </p:nvSpPr>
          <p:spPr bwMode="auto">
            <a:xfrm>
              <a:off x="4224" y="1021"/>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76" name="Group 140"/>
            <p:cNvGrpSpPr>
              <a:grpSpLocks/>
            </p:cNvGrpSpPr>
            <p:nvPr/>
          </p:nvGrpSpPr>
          <p:grpSpPr bwMode="auto">
            <a:xfrm>
              <a:off x="4747" y="994"/>
              <a:ext cx="581" cy="134"/>
              <a:chOff x="614" y="2568"/>
              <a:chExt cx="725" cy="139"/>
            </a:xfrm>
          </p:grpSpPr>
          <p:sp>
            <p:nvSpPr>
              <p:cNvPr id="127097" name="AutoShape 141"/>
              <p:cNvSpPr>
                <a:spLocks noChangeArrowheads="1"/>
              </p:cNvSpPr>
              <p:nvPr/>
            </p:nvSpPr>
            <p:spPr bwMode="auto">
              <a:xfrm>
                <a:off x="613" y="2568"/>
                <a:ext cx="718"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98" name="AutoShape 142"/>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77" name="Rectangle 143"/>
            <p:cNvSpPr>
              <a:spLocks noChangeArrowheads="1"/>
            </p:cNvSpPr>
            <p:nvPr/>
          </p:nvSpPr>
          <p:spPr bwMode="auto">
            <a:xfrm>
              <a:off x="4215" y="1356"/>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78" name="Rectangle 144"/>
            <p:cNvSpPr>
              <a:spLocks noChangeArrowheads="1"/>
            </p:cNvSpPr>
            <p:nvPr/>
          </p:nvSpPr>
          <p:spPr bwMode="auto">
            <a:xfrm>
              <a:off x="4229" y="1657"/>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79" name="Group 145"/>
            <p:cNvGrpSpPr>
              <a:grpSpLocks/>
            </p:cNvGrpSpPr>
            <p:nvPr/>
          </p:nvGrpSpPr>
          <p:grpSpPr bwMode="auto">
            <a:xfrm>
              <a:off x="4735" y="1627"/>
              <a:ext cx="582" cy="151"/>
              <a:chOff x="614" y="2568"/>
              <a:chExt cx="725" cy="139"/>
            </a:xfrm>
          </p:grpSpPr>
          <p:sp>
            <p:nvSpPr>
              <p:cNvPr id="127095" name="AutoShape 146"/>
              <p:cNvSpPr>
                <a:spLocks noChangeArrowheads="1"/>
              </p:cNvSpPr>
              <p:nvPr/>
            </p:nvSpPr>
            <p:spPr bwMode="auto">
              <a:xfrm>
                <a:off x="612" y="2581"/>
                <a:ext cx="728" cy="12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96" name="AutoShape 147"/>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80" name="Freeform 14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7081" name="Group 149"/>
            <p:cNvGrpSpPr>
              <a:grpSpLocks/>
            </p:cNvGrpSpPr>
            <p:nvPr/>
          </p:nvGrpSpPr>
          <p:grpSpPr bwMode="auto">
            <a:xfrm>
              <a:off x="4739" y="1327"/>
              <a:ext cx="582" cy="139"/>
              <a:chOff x="614" y="2568"/>
              <a:chExt cx="725" cy="139"/>
            </a:xfrm>
          </p:grpSpPr>
          <p:sp>
            <p:nvSpPr>
              <p:cNvPr id="127093" name="AutoShape 150"/>
              <p:cNvSpPr>
                <a:spLocks noChangeArrowheads="1"/>
              </p:cNvSpPr>
              <p:nvPr/>
            </p:nvSpPr>
            <p:spPr bwMode="auto">
              <a:xfrm>
                <a:off x="612" y="2569"/>
                <a:ext cx="728"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94" name="AutoShape 151"/>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82" name="Rectangle 152"/>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83" name="Freeform 15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84" name="Freeform 15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85" name="Oval 155"/>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86" name="Freeform 15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87" name="AutoShape 157"/>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88" name="AutoShape 158"/>
            <p:cNvSpPr>
              <a:spLocks noChangeArrowheads="1"/>
            </p:cNvSpPr>
            <p:nvPr/>
          </p:nvSpPr>
          <p:spPr bwMode="auto">
            <a:xfrm>
              <a:off x="4206" y="2710"/>
              <a:ext cx="1071"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89" name="Oval 159"/>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90" name="Oval 160"/>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7091" name="Oval 161"/>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92" name="Rectangle 162"/>
            <p:cNvSpPr>
              <a:spLocks noChangeArrowheads="1"/>
            </p:cNvSpPr>
            <p:nvPr/>
          </p:nvSpPr>
          <p:spPr bwMode="auto">
            <a:xfrm>
              <a:off x="5060" y="1833"/>
              <a:ext cx="89"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26981" name="Group 97"/>
          <p:cNvGrpSpPr>
            <a:grpSpLocks/>
          </p:cNvGrpSpPr>
          <p:nvPr/>
        </p:nvGrpSpPr>
        <p:grpSpPr bwMode="auto">
          <a:xfrm>
            <a:off x="2674938" y="4668838"/>
            <a:ext cx="511175" cy="693737"/>
            <a:chOff x="4140" y="429"/>
            <a:chExt cx="1425" cy="2396"/>
          </a:xfrm>
        </p:grpSpPr>
        <p:sp>
          <p:nvSpPr>
            <p:cNvPr id="127037" name="Freeform 9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38" name="Rectangle 99"/>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39" name="Freeform 10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40" name="Freeform 10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41" name="Rectangle 102"/>
            <p:cNvSpPr>
              <a:spLocks noChangeArrowheads="1"/>
            </p:cNvSpPr>
            <p:nvPr/>
          </p:nvSpPr>
          <p:spPr bwMode="auto">
            <a:xfrm>
              <a:off x="4211" y="692"/>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42" name="Group 103"/>
            <p:cNvGrpSpPr>
              <a:grpSpLocks/>
            </p:cNvGrpSpPr>
            <p:nvPr/>
          </p:nvGrpSpPr>
          <p:grpSpPr bwMode="auto">
            <a:xfrm>
              <a:off x="4749" y="668"/>
              <a:ext cx="581" cy="145"/>
              <a:chOff x="614" y="2568"/>
              <a:chExt cx="725" cy="139"/>
            </a:xfrm>
          </p:grpSpPr>
          <p:sp>
            <p:nvSpPr>
              <p:cNvPr id="127067" name="AutoShape 104"/>
              <p:cNvSpPr>
                <a:spLocks noChangeArrowheads="1"/>
              </p:cNvSpPr>
              <p:nvPr/>
            </p:nvSpPr>
            <p:spPr bwMode="auto">
              <a:xfrm>
                <a:off x="616" y="2570"/>
                <a:ext cx="723"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68" name="AutoShape 105"/>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43" name="Rectangle 106"/>
            <p:cNvSpPr>
              <a:spLocks noChangeArrowheads="1"/>
            </p:cNvSpPr>
            <p:nvPr/>
          </p:nvSpPr>
          <p:spPr bwMode="auto">
            <a:xfrm>
              <a:off x="4224" y="1021"/>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44" name="Group 107"/>
            <p:cNvGrpSpPr>
              <a:grpSpLocks/>
            </p:cNvGrpSpPr>
            <p:nvPr/>
          </p:nvGrpSpPr>
          <p:grpSpPr bwMode="auto">
            <a:xfrm>
              <a:off x="4747" y="994"/>
              <a:ext cx="581" cy="134"/>
              <a:chOff x="614" y="2568"/>
              <a:chExt cx="725" cy="139"/>
            </a:xfrm>
          </p:grpSpPr>
          <p:sp>
            <p:nvSpPr>
              <p:cNvPr id="127065" name="AutoShape 108"/>
              <p:cNvSpPr>
                <a:spLocks noChangeArrowheads="1"/>
              </p:cNvSpPr>
              <p:nvPr/>
            </p:nvSpPr>
            <p:spPr bwMode="auto">
              <a:xfrm>
                <a:off x="613" y="2568"/>
                <a:ext cx="718"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66" name="AutoShape 109"/>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45" name="Rectangle 110"/>
            <p:cNvSpPr>
              <a:spLocks noChangeArrowheads="1"/>
            </p:cNvSpPr>
            <p:nvPr/>
          </p:nvSpPr>
          <p:spPr bwMode="auto">
            <a:xfrm>
              <a:off x="4215" y="1356"/>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46" name="Rectangle 111"/>
            <p:cNvSpPr>
              <a:spLocks noChangeArrowheads="1"/>
            </p:cNvSpPr>
            <p:nvPr/>
          </p:nvSpPr>
          <p:spPr bwMode="auto">
            <a:xfrm>
              <a:off x="4229" y="1657"/>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27047" name="Group 112"/>
            <p:cNvGrpSpPr>
              <a:grpSpLocks/>
            </p:cNvGrpSpPr>
            <p:nvPr/>
          </p:nvGrpSpPr>
          <p:grpSpPr bwMode="auto">
            <a:xfrm>
              <a:off x="4735" y="1627"/>
              <a:ext cx="582" cy="151"/>
              <a:chOff x="614" y="2568"/>
              <a:chExt cx="725" cy="139"/>
            </a:xfrm>
          </p:grpSpPr>
          <p:sp>
            <p:nvSpPr>
              <p:cNvPr id="127063" name="AutoShape 113"/>
              <p:cNvSpPr>
                <a:spLocks noChangeArrowheads="1"/>
              </p:cNvSpPr>
              <p:nvPr/>
            </p:nvSpPr>
            <p:spPr bwMode="auto">
              <a:xfrm>
                <a:off x="612" y="2581"/>
                <a:ext cx="728" cy="12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64" name="AutoShape 114"/>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48" name="Freeform 11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7049" name="Group 116"/>
            <p:cNvGrpSpPr>
              <a:grpSpLocks/>
            </p:cNvGrpSpPr>
            <p:nvPr/>
          </p:nvGrpSpPr>
          <p:grpSpPr bwMode="auto">
            <a:xfrm>
              <a:off x="4739" y="1327"/>
              <a:ext cx="582" cy="139"/>
              <a:chOff x="614" y="2568"/>
              <a:chExt cx="725" cy="139"/>
            </a:xfrm>
          </p:grpSpPr>
          <p:sp>
            <p:nvSpPr>
              <p:cNvPr id="127061" name="AutoShape 117"/>
              <p:cNvSpPr>
                <a:spLocks noChangeArrowheads="1"/>
              </p:cNvSpPr>
              <p:nvPr/>
            </p:nvSpPr>
            <p:spPr bwMode="auto">
              <a:xfrm>
                <a:off x="612" y="2569"/>
                <a:ext cx="728"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62" name="AutoShape 118"/>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27050" name="Rectangle 119"/>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51" name="Freeform 12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52" name="Freeform 12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53" name="Oval 122"/>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54" name="Freeform 12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055" name="AutoShape 124"/>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56" name="AutoShape 125"/>
            <p:cNvSpPr>
              <a:spLocks noChangeArrowheads="1"/>
            </p:cNvSpPr>
            <p:nvPr/>
          </p:nvSpPr>
          <p:spPr bwMode="auto">
            <a:xfrm>
              <a:off x="4206" y="2710"/>
              <a:ext cx="1071"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57" name="Oval 126"/>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58" name="Oval 127"/>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27059" name="Oval 128"/>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27060" name="Rectangle 129"/>
            <p:cNvSpPr>
              <a:spLocks noChangeArrowheads="1"/>
            </p:cNvSpPr>
            <p:nvPr/>
          </p:nvSpPr>
          <p:spPr bwMode="auto">
            <a:xfrm>
              <a:off x="5060" y="1833"/>
              <a:ext cx="89"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pic>
        <p:nvPicPr>
          <p:cNvPr id="126982" name="Picture 83"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4200" y="801688"/>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3" name="Rectangle 2"/>
          <p:cNvSpPr>
            <a:spLocks noGrp="1" noChangeArrowheads="1"/>
          </p:cNvSpPr>
          <p:nvPr>
            <p:ph type="title"/>
          </p:nvPr>
        </p:nvSpPr>
        <p:spPr>
          <a:xfrm>
            <a:off x="444500" y="22225"/>
            <a:ext cx="8235950" cy="1143000"/>
          </a:xfrm>
        </p:spPr>
        <p:txBody>
          <a:bodyPr/>
          <a:lstStyle/>
          <a:p>
            <a:r>
              <a:rPr lang="en-US" altLang="en-US" sz="4000" dirty="0">
                <a:ea typeface="ＭＳ Ｐゴシック" charset="-128"/>
              </a:rPr>
              <a:t>Scenario: Alice sends message to Boris</a:t>
            </a:r>
            <a:endParaRPr lang="en-US" altLang="en-US" dirty="0">
              <a:ea typeface="ＭＳ Ｐゴシック" charset="-128"/>
            </a:endParaRPr>
          </a:p>
        </p:txBody>
      </p:sp>
      <p:sp>
        <p:nvSpPr>
          <p:cNvPr id="126984" name="Rectangle 3"/>
          <p:cNvSpPr>
            <a:spLocks noGrp="1" noChangeArrowheads="1"/>
          </p:cNvSpPr>
          <p:nvPr>
            <p:ph type="body" sz="half" idx="1"/>
          </p:nvPr>
        </p:nvSpPr>
        <p:spPr>
          <a:xfrm>
            <a:off x="533400" y="1371600"/>
            <a:ext cx="3935412" cy="3219450"/>
          </a:xfrm>
        </p:spPr>
        <p:txBody>
          <a:bodyPr/>
          <a:lstStyle/>
          <a:p>
            <a:pPr>
              <a:buFont typeface="Wingdings" pitchFamily="2" charset="2"/>
              <a:buNone/>
            </a:pPr>
            <a:r>
              <a:rPr lang="en-US" altLang="en-US" sz="2200" dirty="0">
                <a:ea typeface="ＭＳ Ｐゴシック" charset="-128"/>
              </a:rPr>
              <a:t>1) Alice uses UA to compose message “</a:t>
            </a:r>
            <a:r>
              <a:rPr lang="en-US" altLang="ja-JP" sz="2200" dirty="0">
                <a:ea typeface="ＭＳ Ｐゴシック" charset="-128"/>
              </a:rPr>
              <a:t>to” </a:t>
            </a:r>
            <a:r>
              <a:rPr lang="en-US" altLang="ja-JP" sz="2200" dirty="0">
                <a:latin typeface="Courier New" pitchFamily="49" charset="0"/>
                <a:ea typeface="ＭＳ Ｐゴシック" charset="-128"/>
              </a:rPr>
              <a:t>boris@someschool.edu</a:t>
            </a:r>
          </a:p>
          <a:p>
            <a:pPr>
              <a:buFont typeface="Wingdings" pitchFamily="2" charset="2"/>
              <a:buNone/>
            </a:pPr>
            <a:r>
              <a:rPr lang="en-US" altLang="en-US" sz="2200" dirty="0">
                <a:ea typeface="ＭＳ Ｐゴシック" charset="-128"/>
              </a:rPr>
              <a:t>2) Alice’</a:t>
            </a:r>
            <a:r>
              <a:rPr lang="en-US" altLang="ja-JP" sz="2200" dirty="0">
                <a:ea typeface="ＭＳ Ｐゴシック" charset="-128"/>
              </a:rPr>
              <a:t>s UA sends message to her mail server; message placed in message queue</a:t>
            </a:r>
          </a:p>
          <a:p>
            <a:pPr>
              <a:buFont typeface="Wingdings" pitchFamily="2" charset="2"/>
              <a:buNone/>
            </a:pPr>
            <a:r>
              <a:rPr lang="en-US" altLang="en-US" sz="2200" dirty="0">
                <a:ea typeface="ＭＳ Ｐゴシック" charset="-128"/>
              </a:rPr>
              <a:t>3) client side of SMTP opens TCP connection with Boris’</a:t>
            </a:r>
            <a:r>
              <a:rPr lang="en-US" altLang="ja-JP" sz="2200" dirty="0">
                <a:ea typeface="ＭＳ Ｐゴシック" charset="-128"/>
              </a:rPr>
              <a:t>s mail server</a:t>
            </a:r>
            <a:endParaRPr lang="en-US" altLang="en-US" sz="2200" dirty="0">
              <a:ea typeface="ＭＳ Ｐゴシック" charset="-128"/>
            </a:endParaRPr>
          </a:p>
        </p:txBody>
      </p:sp>
      <p:sp>
        <p:nvSpPr>
          <p:cNvPr id="126985" name="Rectangle 4"/>
          <p:cNvSpPr>
            <a:spLocks noGrp="1" noChangeArrowheads="1"/>
          </p:cNvSpPr>
          <p:nvPr>
            <p:ph type="body" sz="half" idx="2"/>
          </p:nvPr>
        </p:nvSpPr>
        <p:spPr>
          <a:xfrm>
            <a:off x="4508500" y="1335088"/>
            <a:ext cx="3810000" cy="3268662"/>
          </a:xfrm>
        </p:spPr>
        <p:txBody>
          <a:bodyPr/>
          <a:lstStyle/>
          <a:p>
            <a:pPr>
              <a:buFont typeface="Wingdings" pitchFamily="2" charset="2"/>
              <a:buNone/>
            </a:pPr>
            <a:r>
              <a:rPr lang="en-US" altLang="en-US" sz="2200" dirty="0">
                <a:ea typeface="ＭＳ Ｐゴシック" charset="-128"/>
              </a:rPr>
              <a:t>4) SMTP client sends Alice’</a:t>
            </a:r>
            <a:r>
              <a:rPr lang="en-US" altLang="ja-JP" sz="2200" dirty="0">
                <a:ea typeface="ＭＳ Ｐゴシック" charset="-128"/>
              </a:rPr>
              <a:t>s message over the TCP connection</a:t>
            </a:r>
          </a:p>
          <a:p>
            <a:pPr>
              <a:buFont typeface="Wingdings" pitchFamily="2" charset="2"/>
              <a:buNone/>
            </a:pPr>
            <a:r>
              <a:rPr lang="en-US" altLang="en-US" sz="2200" dirty="0">
                <a:ea typeface="ＭＳ Ｐゴシック" charset="-128"/>
              </a:rPr>
              <a:t>5) Boris’</a:t>
            </a:r>
            <a:r>
              <a:rPr lang="en-US" altLang="ja-JP" sz="2200" dirty="0">
                <a:ea typeface="ＭＳ Ｐゴシック" charset="-128"/>
              </a:rPr>
              <a:t>s mail server places the message in Boris’s mailbox</a:t>
            </a:r>
          </a:p>
          <a:p>
            <a:pPr>
              <a:buFont typeface="Wingdings" pitchFamily="2" charset="2"/>
              <a:buNone/>
            </a:pPr>
            <a:r>
              <a:rPr lang="en-US" altLang="en-US" sz="2200" dirty="0">
                <a:ea typeface="ＭＳ Ｐゴシック" charset="-128"/>
              </a:rPr>
              <a:t>6) Boris invokes his user agent to read message</a:t>
            </a:r>
          </a:p>
          <a:p>
            <a:pPr>
              <a:buFont typeface="Wingdings" pitchFamily="2" charset="2"/>
              <a:buNone/>
            </a:pPr>
            <a:endParaRPr lang="en-US" altLang="en-US" sz="2200" dirty="0">
              <a:ea typeface="ＭＳ Ｐゴシック" charset="-128"/>
            </a:endParaRPr>
          </a:p>
        </p:txBody>
      </p:sp>
      <p:grpSp>
        <p:nvGrpSpPr>
          <p:cNvPr id="126986" name="Group 20"/>
          <p:cNvGrpSpPr>
            <a:grpSpLocks/>
          </p:cNvGrpSpPr>
          <p:nvPr/>
        </p:nvGrpSpPr>
        <p:grpSpPr bwMode="auto">
          <a:xfrm>
            <a:off x="2808288" y="4956175"/>
            <a:ext cx="809625" cy="1049338"/>
            <a:chOff x="4296" y="2627"/>
            <a:chExt cx="510" cy="661"/>
          </a:xfrm>
        </p:grpSpPr>
        <p:sp>
          <p:nvSpPr>
            <p:cNvPr id="127022" name="Rectangle 21"/>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23" name="Text Box 22"/>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7024" name="Rectangle 23"/>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25" name="Line 24"/>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26" name="Line 25"/>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27" name="Line 26"/>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28" name="Line 27"/>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29" name="Line 28"/>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30" name="Line 29"/>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31" name="Line 30"/>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32" name="Rectangle 31"/>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33" name="Rectangle 32"/>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34" name="Rectangle 33"/>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35" name="Rectangle 34"/>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36" name="Rectangle 35"/>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pic>
        <p:nvPicPr>
          <p:cNvPr id="126987" name="Picture 36" descr="Alic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225" y="512127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88" name="Picture 37" descr="Bob"/>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3038" y="50260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6989" name="Group 48"/>
          <p:cNvGrpSpPr>
            <a:grpSpLocks/>
          </p:cNvGrpSpPr>
          <p:nvPr/>
        </p:nvGrpSpPr>
        <p:grpSpPr bwMode="auto">
          <a:xfrm>
            <a:off x="4999038" y="4902200"/>
            <a:ext cx="809625" cy="1049338"/>
            <a:chOff x="4296" y="2627"/>
            <a:chExt cx="510" cy="661"/>
          </a:xfrm>
        </p:grpSpPr>
        <p:sp>
          <p:nvSpPr>
            <p:cNvPr id="127007" name="Rectangle 49"/>
            <p:cNvSpPr>
              <a:spLocks noChangeArrowheads="1"/>
            </p:cNvSpPr>
            <p:nvPr/>
          </p:nvSpPr>
          <p:spPr bwMode="auto">
            <a:xfrm>
              <a:off x="4296" y="2652"/>
              <a:ext cx="510" cy="636"/>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08" name="Text Box 50"/>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mail</a:t>
              </a:r>
            </a:p>
            <a:p>
              <a:pPr algn="ctr">
                <a:spcBef>
                  <a:spcPct val="0"/>
                </a:spcBef>
                <a:buClrTx/>
                <a:buSzTx/>
                <a:buFontTx/>
                <a:buNone/>
              </a:pPr>
              <a:r>
                <a:rPr lang="en-US" altLang="en-US" sz="1600"/>
                <a:t>server</a:t>
              </a:r>
              <a:endParaRPr lang="en-US" altLang="en-US" sz="2400"/>
            </a:p>
          </p:txBody>
        </p:sp>
        <p:sp>
          <p:nvSpPr>
            <p:cNvPr id="127009" name="Rectangle 51"/>
            <p:cNvSpPr>
              <a:spLocks noChangeArrowheads="1"/>
            </p:cNvSpPr>
            <p:nvPr/>
          </p:nvSpPr>
          <p:spPr bwMode="auto">
            <a:xfrm>
              <a:off x="4320" y="300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10" name="Line 52"/>
            <p:cNvSpPr>
              <a:spLocks noChangeShapeType="1"/>
            </p:cNvSpPr>
            <p:nvPr/>
          </p:nvSpPr>
          <p:spPr bwMode="auto">
            <a:xfrm>
              <a:off x="4369"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1" name="Line 53"/>
            <p:cNvSpPr>
              <a:spLocks noChangeShapeType="1"/>
            </p:cNvSpPr>
            <p:nvPr/>
          </p:nvSpPr>
          <p:spPr bwMode="auto">
            <a:xfrm>
              <a:off x="4478"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2" name="Line 54"/>
            <p:cNvSpPr>
              <a:spLocks noChangeShapeType="1"/>
            </p:cNvSpPr>
            <p:nvPr/>
          </p:nvSpPr>
          <p:spPr bwMode="auto">
            <a:xfrm>
              <a:off x="4533" y="303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3" name="Line 55"/>
            <p:cNvSpPr>
              <a:spLocks noChangeShapeType="1"/>
            </p:cNvSpPr>
            <p:nvPr/>
          </p:nvSpPr>
          <p:spPr bwMode="auto">
            <a:xfrm>
              <a:off x="4590"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4" name="Line 56"/>
            <p:cNvSpPr>
              <a:spLocks noChangeShapeType="1"/>
            </p:cNvSpPr>
            <p:nvPr/>
          </p:nvSpPr>
          <p:spPr bwMode="auto">
            <a:xfrm>
              <a:off x="4651"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5" name="Line 57"/>
            <p:cNvSpPr>
              <a:spLocks noChangeShapeType="1"/>
            </p:cNvSpPr>
            <p:nvPr/>
          </p:nvSpPr>
          <p:spPr bwMode="auto">
            <a:xfrm>
              <a:off x="4707" y="303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6" name="Line 58"/>
            <p:cNvSpPr>
              <a:spLocks noChangeShapeType="1"/>
            </p:cNvSpPr>
            <p:nvPr/>
          </p:nvSpPr>
          <p:spPr bwMode="auto">
            <a:xfrm>
              <a:off x="4422" y="303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7017" name="Rectangle 59"/>
            <p:cNvSpPr>
              <a:spLocks noChangeArrowheads="1"/>
            </p:cNvSpPr>
            <p:nvPr/>
          </p:nvSpPr>
          <p:spPr bwMode="auto">
            <a:xfrm>
              <a:off x="4328"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18" name="Rectangle 60"/>
            <p:cNvSpPr>
              <a:spLocks noChangeArrowheads="1"/>
            </p:cNvSpPr>
            <p:nvPr/>
          </p:nvSpPr>
          <p:spPr bwMode="auto">
            <a:xfrm>
              <a:off x="4414" y="317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19" name="Rectangle 61"/>
            <p:cNvSpPr>
              <a:spLocks noChangeArrowheads="1"/>
            </p:cNvSpPr>
            <p:nvPr/>
          </p:nvSpPr>
          <p:spPr bwMode="auto">
            <a:xfrm>
              <a:off x="4500" y="317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20" name="Rectangle 62"/>
            <p:cNvSpPr>
              <a:spLocks noChangeArrowheads="1"/>
            </p:cNvSpPr>
            <p:nvPr/>
          </p:nvSpPr>
          <p:spPr bwMode="auto">
            <a:xfrm>
              <a:off x="4597"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21" name="Rectangle 63"/>
            <p:cNvSpPr>
              <a:spLocks noChangeArrowheads="1"/>
            </p:cNvSpPr>
            <p:nvPr/>
          </p:nvSpPr>
          <p:spPr bwMode="auto">
            <a:xfrm>
              <a:off x="4693" y="317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grpSp>
      <p:sp>
        <p:nvSpPr>
          <p:cNvPr id="126990" name="Line 69"/>
          <p:cNvSpPr>
            <a:spLocks noChangeShapeType="1"/>
          </p:cNvSpPr>
          <p:nvPr/>
        </p:nvSpPr>
        <p:spPr bwMode="auto">
          <a:xfrm>
            <a:off x="1928813" y="5494338"/>
            <a:ext cx="892175" cy="146050"/>
          </a:xfrm>
          <a:prstGeom prst="line">
            <a:avLst/>
          </a:prstGeom>
          <a:noFill/>
          <a:ln w="12700">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6991" name="Line 70"/>
          <p:cNvSpPr>
            <a:spLocks noChangeShapeType="1"/>
          </p:cNvSpPr>
          <p:nvPr/>
        </p:nvSpPr>
        <p:spPr bwMode="auto">
          <a:xfrm>
            <a:off x="3614738" y="5629275"/>
            <a:ext cx="1379537" cy="219075"/>
          </a:xfrm>
          <a:prstGeom prst="line">
            <a:avLst/>
          </a:prstGeom>
          <a:noFill/>
          <a:ln w="12700">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6992" name="Line 71"/>
          <p:cNvSpPr>
            <a:spLocks noChangeShapeType="1"/>
          </p:cNvSpPr>
          <p:nvPr/>
        </p:nvSpPr>
        <p:spPr bwMode="auto">
          <a:xfrm flipV="1">
            <a:off x="5845175" y="5408613"/>
            <a:ext cx="1027113" cy="427037"/>
          </a:xfrm>
          <a:prstGeom prst="line">
            <a:avLst/>
          </a:prstGeom>
          <a:noFill/>
          <a:ln w="12700">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6993" name="Oval 72"/>
          <p:cNvSpPr>
            <a:spLocks noChangeArrowheads="1"/>
          </p:cNvSpPr>
          <p:nvPr/>
        </p:nvSpPr>
        <p:spPr bwMode="auto">
          <a:xfrm>
            <a:off x="1058863" y="4943475"/>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1</a:t>
            </a:r>
            <a:endParaRPr lang="en-US" altLang="en-US" sz="2400"/>
          </a:p>
        </p:txBody>
      </p:sp>
      <p:sp>
        <p:nvSpPr>
          <p:cNvPr id="126994" name="Oval 74"/>
          <p:cNvSpPr>
            <a:spLocks noChangeArrowheads="1"/>
          </p:cNvSpPr>
          <p:nvPr/>
        </p:nvSpPr>
        <p:spPr bwMode="auto">
          <a:xfrm>
            <a:off x="2168525" y="5438775"/>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2</a:t>
            </a:r>
            <a:endParaRPr lang="en-US" altLang="en-US" sz="2400"/>
          </a:p>
        </p:txBody>
      </p:sp>
      <p:sp>
        <p:nvSpPr>
          <p:cNvPr id="126995" name="Oval 75"/>
          <p:cNvSpPr>
            <a:spLocks noChangeArrowheads="1"/>
          </p:cNvSpPr>
          <p:nvPr/>
        </p:nvSpPr>
        <p:spPr bwMode="auto">
          <a:xfrm>
            <a:off x="3040063" y="5518150"/>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3</a:t>
            </a:r>
            <a:endParaRPr lang="en-US" altLang="en-US" sz="2400"/>
          </a:p>
        </p:txBody>
      </p:sp>
      <p:sp>
        <p:nvSpPr>
          <p:cNvPr id="126996" name="Oval 76"/>
          <p:cNvSpPr>
            <a:spLocks noChangeArrowheads="1"/>
          </p:cNvSpPr>
          <p:nvPr/>
        </p:nvSpPr>
        <p:spPr bwMode="auto">
          <a:xfrm>
            <a:off x="4151313" y="5603875"/>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4</a:t>
            </a:r>
            <a:endParaRPr lang="en-US" altLang="en-US" sz="2400"/>
          </a:p>
        </p:txBody>
      </p:sp>
      <p:sp>
        <p:nvSpPr>
          <p:cNvPr id="126997" name="Oval 77"/>
          <p:cNvSpPr>
            <a:spLocks noChangeArrowheads="1"/>
          </p:cNvSpPr>
          <p:nvPr/>
        </p:nvSpPr>
        <p:spPr bwMode="auto">
          <a:xfrm>
            <a:off x="5256213" y="5935663"/>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5</a:t>
            </a:r>
            <a:endParaRPr lang="en-US" altLang="en-US" sz="2400"/>
          </a:p>
        </p:txBody>
      </p:sp>
      <p:sp>
        <p:nvSpPr>
          <p:cNvPr id="126998" name="Oval 78"/>
          <p:cNvSpPr>
            <a:spLocks noChangeArrowheads="1"/>
          </p:cNvSpPr>
          <p:nvPr/>
        </p:nvSpPr>
        <p:spPr bwMode="auto">
          <a:xfrm>
            <a:off x="6178550" y="5505450"/>
            <a:ext cx="292100" cy="244475"/>
          </a:xfrm>
          <a:prstGeom prst="ellipse">
            <a:avLst/>
          </a:prstGeom>
          <a:solidFill>
            <a:schemeClr val="bg1"/>
          </a:solidFill>
          <a:ln w="12700">
            <a:solidFill>
              <a:schemeClr val="accent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600"/>
              <a:t>6</a:t>
            </a:r>
            <a:endParaRPr lang="en-US" altLang="en-US" sz="2400"/>
          </a:p>
        </p:txBody>
      </p:sp>
      <p:sp>
        <p:nvSpPr>
          <p:cNvPr id="126999" name="Text Box 95"/>
          <p:cNvSpPr txBox="1">
            <a:spLocks noChangeArrowheads="1"/>
          </p:cNvSpPr>
          <p:nvPr/>
        </p:nvSpPr>
        <p:spPr bwMode="auto">
          <a:xfrm>
            <a:off x="2324100" y="6069013"/>
            <a:ext cx="183204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dirty="0"/>
              <a:t>Alice’</a:t>
            </a:r>
            <a:r>
              <a:rPr lang="en-US" altLang="ja-JP" sz="1600" dirty="0"/>
              <a:t>s mail server</a:t>
            </a:r>
            <a:endParaRPr lang="en-US" altLang="en-US" sz="1600" dirty="0"/>
          </a:p>
        </p:txBody>
      </p:sp>
      <p:sp>
        <p:nvSpPr>
          <p:cNvPr id="127000" name="Text Box 96"/>
          <p:cNvSpPr txBox="1">
            <a:spLocks noChangeArrowheads="1"/>
          </p:cNvSpPr>
          <p:nvPr/>
        </p:nvSpPr>
        <p:spPr bwMode="auto">
          <a:xfrm>
            <a:off x="4598988" y="6132513"/>
            <a:ext cx="17508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dirty="0"/>
              <a:t>Boris’</a:t>
            </a:r>
            <a:r>
              <a:rPr lang="en-US" altLang="ja-JP" sz="1600" dirty="0"/>
              <a:t> mail server</a:t>
            </a:r>
            <a:endParaRPr lang="en-US" altLang="en-US" sz="1600" dirty="0"/>
          </a:p>
        </p:txBody>
      </p:sp>
      <p:grpSp>
        <p:nvGrpSpPr>
          <p:cNvPr id="127001" name="Group 169"/>
          <p:cNvGrpSpPr>
            <a:grpSpLocks/>
          </p:cNvGrpSpPr>
          <p:nvPr/>
        </p:nvGrpSpPr>
        <p:grpSpPr bwMode="auto">
          <a:xfrm>
            <a:off x="6672263" y="4808538"/>
            <a:ext cx="912812" cy="1054100"/>
            <a:chOff x="3574" y="550"/>
            <a:chExt cx="575" cy="664"/>
          </a:xfrm>
        </p:grpSpPr>
        <p:grpSp>
          <p:nvGrpSpPr>
            <p:cNvPr id="127002" name="Group 170"/>
            <p:cNvGrpSpPr>
              <a:grpSpLocks/>
            </p:cNvGrpSpPr>
            <p:nvPr/>
          </p:nvGrpSpPr>
          <p:grpSpPr bwMode="auto">
            <a:xfrm>
              <a:off x="3588" y="692"/>
              <a:ext cx="561" cy="522"/>
              <a:chOff x="-44" y="1473"/>
              <a:chExt cx="981" cy="1105"/>
            </a:xfrm>
          </p:grpSpPr>
          <p:pic>
            <p:nvPicPr>
              <p:cNvPr id="127005" name="Picture 17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006" name="Freeform 17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27003"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27004"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2902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58B3D69C-B3D5-4714-8044-EABE5B66F643}" type="slidenum">
              <a:rPr lang="en-US" altLang="en-US" sz="1200">
                <a:latin typeface="Tahoma" pitchFamily="34" charset="0"/>
              </a:rPr>
              <a:pPr/>
              <a:t>49</a:t>
            </a:fld>
            <a:endParaRPr lang="en-US" altLang="en-US" sz="1200">
              <a:latin typeface="Tahoma" pitchFamily="34" charset="0"/>
            </a:endParaRPr>
          </a:p>
        </p:txBody>
      </p:sp>
      <p:pic>
        <p:nvPicPr>
          <p:cNvPr id="129027"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638" y="854075"/>
            <a:ext cx="54848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28" name="Rectangle 2"/>
          <p:cNvSpPr>
            <a:spLocks noGrp="1" noChangeArrowheads="1"/>
          </p:cNvSpPr>
          <p:nvPr>
            <p:ph type="title"/>
          </p:nvPr>
        </p:nvSpPr>
        <p:spPr>
          <a:xfrm>
            <a:off x="533400" y="201613"/>
            <a:ext cx="7772400" cy="903287"/>
          </a:xfrm>
        </p:spPr>
        <p:txBody>
          <a:bodyPr/>
          <a:lstStyle/>
          <a:p>
            <a:r>
              <a:rPr lang="en-US" altLang="en-US" sz="4000">
                <a:ea typeface="ＭＳ Ｐゴシック" charset="-128"/>
              </a:rPr>
              <a:t>Sample SMTP interaction</a:t>
            </a:r>
            <a:endParaRPr lang="en-US" altLang="en-US">
              <a:ea typeface="ＭＳ Ｐゴシック" charset="-128"/>
            </a:endParaRPr>
          </a:p>
        </p:txBody>
      </p:sp>
      <p:sp>
        <p:nvSpPr>
          <p:cNvPr id="129029" name="Rectangle 3"/>
          <p:cNvSpPr>
            <a:spLocks noChangeArrowheads="1"/>
          </p:cNvSpPr>
          <p:nvPr/>
        </p:nvSpPr>
        <p:spPr bwMode="auto">
          <a:xfrm>
            <a:off x="0" y="1273175"/>
            <a:ext cx="8870950" cy="466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b="1" dirty="0">
                <a:latin typeface="Courier New" pitchFamily="49" charset="0"/>
              </a:rPr>
              <a:t>     S: 220 hamburger.edu </a:t>
            </a:r>
          </a:p>
          <a:p>
            <a:pPr>
              <a:spcBef>
                <a:spcPct val="0"/>
              </a:spcBef>
              <a:buClrTx/>
              <a:buSzTx/>
              <a:buFontTx/>
              <a:buNone/>
            </a:pPr>
            <a:r>
              <a:rPr lang="en-US" altLang="en-US" b="1" dirty="0">
                <a:latin typeface="Courier New" pitchFamily="49" charset="0"/>
              </a:rPr>
              <a:t>     C: </a:t>
            </a:r>
            <a:r>
              <a:rPr lang="en-US" altLang="en-US" b="1" dirty="0" err="1">
                <a:latin typeface="Courier New" pitchFamily="49" charset="0"/>
              </a:rPr>
              <a:t>HELO</a:t>
            </a:r>
            <a:r>
              <a:rPr lang="en-US" altLang="en-US" b="1" dirty="0">
                <a:latin typeface="Courier New" pitchFamily="49" charset="0"/>
              </a:rPr>
              <a:t> crepes.fr </a:t>
            </a:r>
          </a:p>
          <a:p>
            <a:pPr>
              <a:spcBef>
                <a:spcPct val="0"/>
              </a:spcBef>
              <a:buClrTx/>
              <a:buSzTx/>
              <a:buFontTx/>
              <a:buNone/>
            </a:pPr>
            <a:r>
              <a:rPr lang="en-US" altLang="en-US" b="1" dirty="0">
                <a:latin typeface="Courier New" pitchFamily="49" charset="0"/>
              </a:rPr>
              <a:t>     S: 250  Hello crepes.fr, pleased to meet you </a:t>
            </a:r>
          </a:p>
          <a:p>
            <a:pPr>
              <a:spcBef>
                <a:spcPct val="0"/>
              </a:spcBef>
              <a:buClrTx/>
              <a:buSzTx/>
              <a:buFontTx/>
              <a:buNone/>
            </a:pPr>
            <a:r>
              <a:rPr lang="en-US" altLang="en-US" b="1" dirty="0">
                <a:latin typeface="Courier New" pitchFamily="49" charset="0"/>
              </a:rPr>
              <a:t>     C: MAIL FROM: &lt;alice@crepes.fr&gt; </a:t>
            </a:r>
          </a:p>
          <a:p>
            <a:pPr>
              <a:spcBef>
                <a:spcPct val="0"/>
              </a:spcBef>
              <a:buClrTx/>
              <a:buSzTx/>
              <a:buFontTx/>
              <a:buNone/>
            </a:pPr>
            <a:r>
              <a:rPr lang="en-US" altLang="en-US" b="1" dirty="0">
                <a:latin typeface="Courier New" pitchFamily="49" charset="0"/>
              </a:rPr>
              <a:t>     S: 250 alice@crepes.fr... Sender ok </a:t>
            </a:r>
          </a:p>
          <a:p>
            <a:pPr>
              <a:spcBef>
                <a:spcPct val="0"/>
              </a:spcBef>
              <a:buClrTx/>
              <a:buSzTx/>
              <a:buFontTx/>
              <a:buNone/>
            </a:pPr>
            <a:r>
              <a:rPr lang="en-US" altLang="en-US" b="1" dirty="0">
                <a:latin typeface="Courier New" pitchFamily="49" charset="0"/>
              </a:rPr>
              <a:t>     C: </a:t>
            </a:r>
            <a:r>
              <a:rPr lang="en-US" altLang="en-US" b="1" dirty="0" err="1">
                <a:latin typeface="Courier New" pitchFamily="49" charset="0"/>
              </a:rPr>
              <a:t>RCPT</a:t>
            </a:r>
            <a:r>
              <a:rPr lang="en-US" altLang="en-US" b="1" dirty="0">
                <a:latin typeface="Courier New" pitchFamily="49" charset="0"/>
              </a:rPr>
              <a:t> TO: &lt;boris@hamburger.edu&gt; </a:t>
            </a:r>
          </a:p>
          <a:p>
            <a:pPr>
              <a:spcBef>
                <a:spcPct val="0"/>
              </a:spcBef>
              <a:buClrTx/>
              <a:buSzTx/>
              <a:buFontTx/>
              <a:buNone/>
            </a:pPr>
            <a:r>
              <a:rPr lang="en-US" altLang="en-US" b="1" dirty="0">
                <a:latin typeface="Courier New" pitchFamily="49" charset="0"/>
              </a:rPr>
              <a:t>     S: 250 boris@hamburger.edu ... Recipient ok </a:t>
            </a:r>
          </a:p>
          <a:p>
            <a:pPr>
              <a:spcBef>
                <a:spcPct val="0"/>
              </a:spcBef>
              <a:buClrTx/>
              <a:buSzTx/>
              <a:buFontTx/>
              <a:buNone/>
            </a:pPr>
            <a:r>
              <a:rPr lang="en-US" altLang="en-US" b="1" dirty="0">
                <a:latin typeface="Courier New" pitchFamily="49" charset="0"/>
              </a:rPr>
              <a:t>     C: DATA </a:t>
            </a:r>
          </a:p>
          <a:p>
            <a:pPr>
              <a:spcBef>
                <a:spcPct val="0"/>
              </a:spcBef>
              <a:buClrTx/>
              <a:buSzTx/>
              <a:buFontTx/>
              <a:buNone/>
            </a:pPr>
            <a:r>
              <a:rPr lang="en-US" altLang="en-US" b="1" dirty="0">
                <a:latin typeface="Courier New" pitchFamily="49" charset="0"/>
              </a:rPr>
              <a:t>     S: 354 Enter mail, end with "." on a line by itself </a:t>
            </a:r>
          </a:p>
          <a:p>
            <a:pPr>
              <a:spcBef>
                <a:spcPct val="0"/>
              </a:spcBef>
              <a:buClrTx/>
              <a:buSzTx/>
              <a:buFontTx/>
              <a:buNone/>
            </a:pPr>
            <a:r>
              <a:rPr lang="en-US" altLang="en-US" b="1" dirty="0">
                <a:latin typeface="Courier New" pitchFamily="49" charset="0"/>
              </a:rPr>
              <a:t>     C: Do you like ketchup? </a:t>
            </a:r>
          </a:p>
          <a:p>
            <a:pPr>
              <a:spcBef>
                <a:spcPct val="0"/>
              </a:spcBef>
              <a:buClrTx/>
              <a:buSzTx/>
              <a:buFontTx/>
              <a:buNone/>
            </a:pPr>
            <a:r>
              <a:rPr lang="en-US" altLang="en-US" b="1" dirty="0">
                <a:latin typeface="Courier New" pitchFamily="49" charset="0"/>
              </a:rPr>
              <a:t>     C: How about pickles? </a:t>
            </a:r>
          </a:p>
          <a:p>
            <a:pPr>
              <a:spcBef>
                <a:spcPct val="0"/>
              </a:spcBef>
              <a:buClrTx/>
              <a:buSzTx/>
              <a:buFontTx/>
              <a:buNone/>
            </a:pPr>
            <a:r>
              <a:rPr lang="en-US" altLang="en-US" b="1" dirty="0">
                <a:latin typeface="Courier New" pitchFamily="49" charset="0"/>
              </a:rPr>
              <a:t>     C: . </a:t>
            </a:r>
          </a:p>
          <a:p>
            <a:pPr>
              <a:spcBef>
                <a:spcPct val="0"/>
              </a:spcBef>
              <a:buClrTx/>
              <a:buSzTx/>
              <a:buFontTx/>
              <a:buNone/>
            </a:pPr>
            <a:r>
              <a:rPr lang="en-US" altLang="en-US" b="1" dirty="0">
                <a:latin typeface="Courier New" pitchFamily="49" charset="0"/>
              </a:rPr>
              <a:t>     S: 250 Message accepted for delivery </a:t>
            </a:r>
          </a:p>
          <a:p>
            <a:pPr>
              <a:spcBef>
                <a:spcPct val="0"/>
              </a:spcBef>
              <a:buClrTx/>
              <a:buSzTx/>
              <a:buFontTx/>
              <a:buNone/>
            </a:pPr>
            <a:r>
              <a:rPr lang="en-US" altLang="en-US" b="1" dirty="0">
                <a:latin typeface="Courier New" pitchFamily="49" charset="0"/>
              </a:rPr>
              <a:t>     C: QUIT </a:t>
            </a:r>
          </a:p>
          <a:p>
            <a:pPr>
              <a:spcBef>
                <a:spcPct val="0"/>
              </a:spcBef>
              <a:buClrTx/>
              <a:buSzTx/>
              <a:buFontTx/>
              <a:buNone/>
            </a:pPr>
            <a:r>
              <a:rPr lang="en-US" altLang="en-US" b="1" dirty="0">
                <a:latin typeface="Courier New" pitchFamily="49" charset="0"/>
              </a:rPr>
              <a:t>     S: 221 hamburger.edu closing connection</a:t>
            </a:r>
            <a:endParaRPr lang="en-US" altLang="en-US" dirty="0">
              <a:latin typeface="Times New Roman" pitchFamily="18"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3993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6B4C964-FECB-4179-AB79-8FA6AD547473}" type="slidenum">
              <a:rPr lang="en-US" altLang="en-US" sz="1200">
                <a:latin typeface="Tahoma" pitchFamily="34" charset="0"/>
              </a:rPr>
              <a:pPr/>
              <a:t>5</a:t>
            </a:fld>
            <a:endParaRPr lang="en-US" altLang="en-US" sz="1200">
              <a:latin typeface="Tahoma" pitchFamily="34" charset="0"/>
            </a:endParaRPr>
          </a:p>
        </p:txBody>
      </p:sp>
      <p:grpSp>
        <p:nvGrpSpPr>
          <p:cNvPr id="39939" name="Group 1037"/>
          <p:cNvGrpSpPr>
            <a:grpSpLocks/>
          </p:cNvGrpSpPr>
          <p:nvPr/>
        </p:nvGrpSpPr>
        <p:grpSpPr bwMode="auto">
          <a:xfrm>
            <a:off x="5124450" y="1257300"/>
            <a:ext cx="3540125" cy="4545013"/>
            <a:chOff x="3277" y="974"/>
            <a:chExt cx="2230" cy="2863"/>
          </a:xfrm>
        </p:grpSpPr>
        <p:sp>
          <p:nvSpPr>
            <p:cNvPr id="39972" name="Freeform 1038"/>
            <p:cNvSpPr>
              <a:spLocks/>
            </p:cNvSpPr>
            <p:nvPr/>
          </p:nvSpPr>
          <p:spPr bwMode="auto">
            <a:xfrm>
              <a:off x="3277" y="1079"/>
              <a:ext cx="1094" cy="675"/>
            </a:xfrm>
            <a:custGeom>
              <a:avLst/>
              <a:gdLst>
                <a:gd name="T0" fmla="*/ 1466 w 1036"/>
                <a:gd name="T1" fmla="*/ 11 h 675"/>
                <a:gd name="T2" fmla="*/ 884 w 1036"/>
                <a:gd name="T3" fmla="*/ 53 h 675"/>
                <a:gd name="T4" fmla="*/ 467 w 1036"/>
                <a:gd name="T5" fmla="*/ 129 h 675"/>
                <a:gd name="T6" fmla="*/ 347 w 1036"/>
                <a:gd name="T7" fmla="*/ 229 h 675"/>
                <a:gd name="T8" fmla="*/ 48 w 1036"/>
                <a:gd name="T9" fmla="*/ 297 h 675"/>
                <a:gd name="T10" fmla="*/ 39 w 1036"/>
                <a:gd name="T11" fmla="*/ 459 h 675"/>
                <a:gd name="T12" fmla="*/ 298 w 1036"/>
                <a:gd name="T13" fmla="*/ 489 h 675"/>
                <a:gd name="T14" fmla="*/ 1039 w 1036"/>
                <a:gd name="T15" fmla="*/ 489 h 675"/>
                <a:gd name="T16" fmla="*/ 1353 w 1036"/>
                <a:gd name="T17" fmla="*/ 555 h 675"/>
                <a:gd name="T18" fmla="*/ 1702 w 1036"/>
                <a:gd name="T19" fmla="*/ 657 h 675"/>
                <a:gd name="T20" fmla="*/ 1969 w 1036"/>
                <a:gd name="T21" fmla="*/ 661 h 675"/>
                <a:gd name="T22" fmla="*/ 2153 w 1036"/>
                <a:gd name="T23" fmla="*/ 603 h 675"/>
                <a:gd name="T24" fmla="*/ 2247 w 1036"/>
                <a:gd name="T25" fmla="*/ 445 h 675"/>
                <a:gd name="T26" fmla="*/ 2305 w 1036"/>
                <a:gd name="T27" fmla="*/ 291 h 675"/>
                <a:gd name="T28" fmla="*/ 2312 w 1036"/>
                <a:gd name="T29" fmla="*/ 107 h 675"/>
                <a:gd name="T30" fmla="*/ 2113 w 1036"/>
                <a:gd name="T31" fmla="*/ 17 h 675"/>
                <a:gd name="T32" fmla="*/ 1755 w 1036"/>
                <a:gd name="T33" fmla="*/ 3 h 675"/>
                <a:gd name="T34" fmla="*/ 1466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9973" name="Group 1039"/>
            <p:cNvGrpSpPr>
              <a:grpSpLocks/>
            </p:cNvGrpSpPr>
            <p:nvPr/>
          </p:nvGrpSpPr>
          <p:grpSpPr bwMode="auto">
            <a:xfrm>
              <a:off x="3383" y="1920"/>
              <a:ext cx="919" cy="588"/>
              <a:chOff x="2889" y="1631"/>
              <a:chExt cx="980" cy="743"/>
            </a:xfrm>
          </p:grpSpPr>
          <p:sp>
            <p:nvSpPr>
              <p:cNvPr id="40348" name="Rectangle 1040"/>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349" name="AutoShape 1041"/>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CCFF"/>
                  </a:solidFill>
                </a:endParaRPr>
              </a:p>
            </p:txBody>
          </p:sp>
        </p:grpSp>
        <p:sp>
          <p:nvSpPr>
            <p:cNvPr id="39974" name="Freeform 1042"/>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Line 1043"/>
            <p:cNvSpPr>
              <a:spLocks noChangeShapeType="1"/>
            </p:cNvSpPr>
            <p:nvPr/>
          </p:nvSpPr>
          <p:spPr bwMode="auto">
            <a:xfrm rot="-5400000">
              <a:off x="4942" y="3252"/>
              <a:ext cx="330" cy="88"/>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6" name="Line 1044"/>
            <p:cNvSpPr>
              <a:spLocks noChangeShapeType="1"/>
            </p:cNvSpPr>
            <p:nvPr/>
          </p:nvSpPr>
          <p:spPr bwMode="auto">
            <a:xfrm rot="5400000" flipV="1">
              <a:off x="5034" y="3429"/>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7" name="Line 1045"/>
            <p:cNvSpPr>
              <a:spLocks noChangeShapeType="1"/>
            </p:cNvSpPr>
            <p:nvPr/>
          </p:nvSpPr>
          <p:spPr bwMode="auto">
            <a:xfrm rot="-5400000">
              <a:off x="5151" y="3225"/>
              <a:ext cx="0" cy="72"/>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8" name="Line 1047"/>
            <p:cNvSpPr>
              <a:spLocks noChangeShapeType="1"/>
            </p:cNvSpPr>
            <p:nvPr/>
          </p:nvSpPr>
          <p:spPr bwMode="auto">
            <a:xfrm>
              <a:off x="3843" y="3009"/>
              <a:ext cx="124"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79" name="Line 1048"/>
            <p:cNvSpPr>
              <a:spLocks noChangeShapeType="1"/>
            </p:cNvSpPr>
            <p:nvPr/>
          </p:nvSpPr>
          <p:spPr bwMode="auto">
            <a:xfrm flipV="1">
              <a:off x="3680" y="3155"/>
              <a:ext cx="248" cy="6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0" name="Line 1051"/>
            <p:cNvSpPr>
              <a:spLocks noChangeShapeType="1"/>
            </p:cNvSpPr>
            <p:nvPr/>
          </p:nvSpPr>
          <p:spPr bwMode="auto">
            <a:xfrm flipH="1">
              <a:off x="3948" y="3208"/>
              <a:ext cx="96" cy="113"/>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1" name="Line 1052"/>
            <p:cNvSpPr>
              <a:spLocks noChangeShapeType="1"/>
            </p:cNvSpPr>
            <p:nvPr/>
          </p:nvSpPr>
          <p:spPr bwMode="auto">
            <a:xfrm flipH="1" flipV="1">
              <a:off x="4144" y="3212"/>
              <a:ext cx="53" cy="11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2" name="Line 1053"/>
            <p:cNvSpPr>
              <a:spLocks noChangeShapeType="1"/>
            </p:cNvSpPr>
            <p:nvPr/>
          </p:nvSpPr>
          <p:spPr bwMode="auto">
            <a:xfrm>
              <a:off x="4248" y="3185"/>
              <a:ext cx="317" cy="17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3" name="Line 1054"/>
            <p:cNvSpPr>
              <a:spLocks noChangeShapeType="1"/>
            </p:cNvSpPr>
            <p:nvPr/>
          </p:nvSpPr>
          <p:spPr bwMode="auto">
            <a:xfrm>
              <a:off x="3898" y="3025"/>
              <a:ext cx="56" cy="6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4" name="Line 1055"/>
            <p:cNvSpPr>
              <a:spLocks noChangeShapeType="1"/>
            </p:cNvSpPr>
            <p:nvPr/>
          </p:nvSpPr>
          <p:spPr bwMode="auto">
            <a:xfrm>
              <a:off x="3809" y="2257"/>
              <a:ext cx="148"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85" name="Line 1056"/>
            <p:cNvSpPr>
              <a:spLocks noChangeShapeType="1"/>
            </p:cNvSpPr>
            <p:nvPr/>
          </p:nvSpPr>
          <p:spPr bwMode="auto">
            <a:xfrm flipV="1">
              <a:off x="3711" y="2354"/>
              <a:ext cx="106" cy="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9986" name="Group 1057"/>
            <p:cNvGrpSpPr>
              <a:grpSpLocks/>
            </p:cNvGrpSpPr>
            <p:nvPr/>
          </p:nvGrpSpPr>
          <p:grpSpPr bwMode="auto">
            <a:xfrm>
              <a:off x="3535" y="2207"/>
              <a:ext cx="319" cy="222"/>
              <a:chOff x="2967" y="478"/>
              <a:chExt cx="788" cy="625"/>
            </a:xfrm>
          </p:grpSpPr>
          <p:pic>
            <p:nvPicPr>
              <p:cNvPr id="40346" name="Picture 1058" descr="access_point_stylized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347" name="Picture 1059" descr="antenna_radiation_stylize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987" name="Freeform 1060"/>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8" name="Freeform 1061"/>
            <p:cNvSpPr>
              <a:spLocks/>
            </p:cNvSpPr>
            <p:nvPr/>
          </p:nvSpPr>
          <p:spPr bwMode="auto">
            <a:xfrm>
              <a:off x="4417" y="1263"/>
              <a:ext cx="1090" cy="709"/>
            </a:xfrm>
            <a:custGeom>
              <a:avLst/>
              <a:gdLst>
                <a:gd name="T0" fmla="*/ 85898 w 765"/>
                <a:gd name="T1" fmla="*/ 6712 h 459"/>
                <a:gd name="T2" fmla="*/ 58210 w 765"/>
                <a:gd name="T3" fmla="*/ 47662 h 459"/>
                <a:gd name="T4" fmla="*/ 19473 w 765"/>
                <a:gd name="T5" fmla="*/ 67835 h 459"/>
                <a:gd name="T6" fmla="*/ 2783 w 765"/>
                <a:gd name="T7" fmla="*/ 228588 h 459"/>
                <a:gd name="T8" fmla="*/ 36422 w 765"/>
                <a:gd name="T9" fmla="*/ 302028 h 459"/>
                <a:gd name="T10" fmla="*/ 70014 w 765"/>
                <a:gd name="T11" fmla="*/ 289496 h 459"/>
                <a:gd name="T12" fmla="*/ 118176 w 765"/>
                <a:gd name="T13" fmla="*/ 302028 h 459"/>
                <a:gd name="T14" fmla="*/ 141415 w 765"/>
                <a:gd name="T15" fmla="*/ 295017 h 459"/>
                <a:gd name="T16" fmla="*/ 152220 w 765"/>
                <a:gd name="T17" fmla="*/ 253122 h 459"/>
                <a:gd name="T18" fmla="*/ 151953 w 765"/>
                <a:gd name="T19" fmla="*/ 107441 h 459"/>
                <a:gd name="T20" fmla="*/ 134106 w 765"/>
                <a:gd name="T21" fmla="*/ 23437 h 459"/>
                <a:gd name="T22" fmla="*/ 85898 w 765"/>
                <a:gd name="T23" fmla="*/ 6712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9" name="Line 1062"/>
            <p:cNvSpPr>
              <a:spLocks noChangeShapeType="1"/>
            </p:cNvSpPr>
            <p:nvPr/>
          </p:nvSpPr>
          <p:spPr bwMode="auto">
            <a:xfrm>
              <a:off x="4659" y="2404"/>
              <a:ext cx="103" cy="7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0" name="Line 1063"/>
            <p:cNvSpPr>
              <a:spLocks noChangeShapeType="1"/>
            </p:cNvSpPr>
            <p:nvPr/>
          </p:nvSpPr>
          <p:spPr bwMode="auto">
            <a:xfrm>
              <a:off x="4720" y="2354"/>
              <a:ext cx="176"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1" name="Line 1064"/>
            <p:cNvSpPr>
              <a:spLocks noChangeShapeType="1"/>
            </p:cNvSpPr>
            <p:nvPr/>
          </p:nvSpPr>
          <p:spPr bwMode="auto">
            <a:xfrm flipV="1">
              <a:off x="4869" y="2408"/>
              <a:ext cx="85" cy="6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2" name="Line 1065"/>
            <p:cNvSpPr>
              <a:spLocks noChangeShapeType="1"/>
            </p:cNvSpPr>
            <p:nvPr/>
          </p:nvSpPr>
          <p:spPr bwMode="auto">
            <a:xfrm>
              <a:off x="4235" y="1632"/>
              <a:ext cx="321" cy="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3" name="Line 1066"/>
            <p:cNvSpPr>
              <a:spLocks noChangeShapeType="1"/>
            </p:cNvSpPr>
            <p:nvPr/>
          </p:nvSpPr>
          <p:spPr bwMode="auto">
            <a:xfrm>
              <a:off x="4635" y="2961"/>
              <a:ext cx="246" cy="11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4" name="Line 1067"/>
            <p:cNvSpPr>
              <a:spLocks noChangeShapeType="1"/>
            </p:cNvSpPr>
            <p:nvPr/>
          </p:nvSpPr>
          <p:spPr bwMode="auto">
            <a:xfrm flipV="1">
              <a:off x="4244" y="2953"/>
              <a:ext cx="203" cy="1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5" name="Line 1068"/>
            <p:cNvSpPr>
              <a:spLocks noChangeShapeType="1"/>
            </p:cNvSpPr>
            <p:nvPr/>
          </p:nvSpPr>
          <p:spPr bwMode="auto">
            <a:xfrm flipV="1">
              <a:off x="4271" y="3137"/>
              <a:ext cx="6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6" name="Line 1069"/>
            <p:cNvSpPr>
              <a:spLocks noChangeShapeType="1"/>
            </p:cNvSpPr>
            <p:nvPr/>
          </p:nvSpPr>
          <p:spPr bwMode="auto">
            <a:xfrm flipV="1">
              <a:off x="4773" y="1572"/>
              <a:ext cx="78" cy="5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7" name="Line 1070"/>
            <p:cNvSpPr>
              <a:spLocks noChangeShapeType="1"/>
            </p:cNvSpPr>
            <p:nvPr/>
          </p:nvSpPr>
          <p:spPr bwMode="auto">
            <a:xfrm>
              <a:off x="4665" y="1681"/>
              <a:ext cx="0" cy="5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8" name="Line 1071"/>
            <p:cNvSpPr>
              <a:spLocks noChangeShapeType="1"/>
            </p:cNvSpPr>
            <p:nvPr/>
          </p:nvSpPr>
          <p:spPr bwMode="auto">
            <a:xfrm flipV="1">
              <a:off x="4773" y="1616"/>
              <a:ext cx="166" cy="18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99" name="Line 1072"/>
            <p:cNvSpPr>
              <a:spLocks noChangeShapeType="1"/>
            </p:cNvSpPr>
            <p:nvPr/>
          </p:nvSpPr>
          <p:spPr bwMode="auto">
            <a:xfrm>
              <a:off x="5003" y="1615"/>
              <a:ext cx="0" cy="12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0" name="Line 1073"/>
            <p:cNvSpPr>
              <a:spLocks noChangeShapeType="1"/>
            </p:cNvSpPr>
            <p:nvPr/>
          </p:nvSpPr>
          <p:spPr bwMode="auto">
            <a:xfrm>
              <a:off x="4785" y="1808"/>
              <a:ext cx="119"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1" name="Line 1074"/>
            <p:cNvSpPr>
              <a:spLocks noChangeShapeType="1"/>
            </p:cNvSpPr>
            <p:nvPr/>
          </p:nvSpPr>
          <p:spPr bwMode="auto">
            <a:xfrm>
              <a:off x="5134" y="1802"/>
              <a:ext cx="1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2" name="Line 1075"/>
            <p:cNvSpPr>
              <a:spLocks noChangeShapeType="1"/>
            </p:cNvSpPr>
            <p:nvPr/>
          </p:nvSpPr>
          <p:spPr bwMode="auto">
            <a:xfrm flipH="1">
              <a:off x="4596" y="1850"/>
              <a:ext cx="62" cy="444"/>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3" name="Line 1076"/>
            <p:cNvSpPr>
              <a:spLocks noChangeShapeType="1"/>
            </p:cNvSpPr>
            <p:nvPr/>
          </p:nvSpPr>
          <p:spPr bwMode="auto">
            <a:xfrm flipH="1">
              <a:off x="4969" y="1850"/>
              <a:ext cx="70" cy="45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4" name="Line 1077"/>
            <p:cNvSpPr>
              <a:spLocks noChangeShapeType="1"/>
            </p:cNvSpPr>
            <p:nvPr/>
          </p:nvSpPr>
          <p:spPr bwMode="auto">
            <a:xfrm flipV="1">
              <a:off x="4581" y="2569"/>
              <a:ext cx="143" cy="2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05" name="Line 1078"/>
            <p:cNvSpPr>
              <a:spLocks noChangeShapeType="1"/>
            </p:cNvSpPr>
            <p:nvPr/>
          </p:nvSpPr>
          <p:spPr bwMode="auto">
            <a:xfrm>
              <a:off x="5257" y="1801"/>
              <a:ext cx="112"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0006" name="Group 1079"/>
            <p:cNvGrpSpPr>
              <a:grpSpLocks/>
            </p:cNvGrpSpPr>
            <p:nvPr/>
          </p:nvGrpSpPr>
          <p:grpSpPr bwMode="auto">
            <a:xfrm>
              <a:off x="3813" y="1163"/>
              <a:ext cx="295" cy="391"/>
              <a:chOff x="1653" y="3023"/>
              <a:chExt cx="622" cy="911"/>
            </a:xfrm>
          </p:grpSpPr>
          <p:sp>
            <p:nvSpPr>
              <p:cNvPr id="40329" name="Line 270"/>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0" name="Line 271"/>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1" name="Line 272"/>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2" name="Line 273"/>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3" name="Line 274"/>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4" name="Line 275"/>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5" name="Line 276"/>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6" name="Line 277"/>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7" name="Line 278"/>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8" name="Line 279"/>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39" name="Line 280"/>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40" name="Line 281"/>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41" name="Line 282"/>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42" name="Line 283"/>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43" name="Line 284"/>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0344" name="Oval 1095"/>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pic>
            <p:nvPicPr>
              <p:cNvPr id="40345" name="Picture 1096" descr="cell_tower_radiation_gra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007" name="Group 1097"/>
            <p:cNvGrpSpPr>
              <a:grpSpLocks/>
            </p:cNvGrpSpPr>
            <p:nvPr/>
          </p:nvGrpSpPr>
          <p:grpSpPr bwMode="auto">
            <a:xfrm>
              <a:off x="3962" y="1516"/>
              <a:ext cx="286" cy="160"/>
              <a:chOff x="3843" y="1516"/>
              <a:chExt cx="286" cy="160"/>
            </a:xfrm>
          </p:grpSpPr>
          <p:sp>
            <p:nvSpPr>
              <p:cNvPr id="40320" name="Line 1098"/>
              <p:cNvSpPr>
                <a:spLocks noChangeShapeType="1"/>
              </p:cNvSpPr>
              <p:nvPr/>
            </p:nvSpPr>
            <p:spPr bwMode="auto">
              <a:xfrm>
                <a:off x="3843" y="1516"/>
                <a:ext cx="96" cy="6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21" name="Oval 407"/>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322" name="Rectangle 410"/>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323" name="Oval 411"/>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324" name="Group 1102"/>
              <p:cNvGrpSpPr>
                <a:grpSpLocks/>
              </p:cNvGrpSpPr>
              <p:nvPr/>
            </p:nvGrpSpPr>
            <p:grpSpPr bwMode="auto">
              <a:xfrm>
                <a:off x="3932" y="1587"/>
                <a:ext cx="138" cy="33"/>
                <a:chOff x="2468" y="1332"/>
                <a:chExt cx="310" cy="60"/>
              </a:xfrm>
            </p:grpSpPr>
            <p:sp>
              <p:nvSpPr>
                <p:cNvPr id="40327" name="Freeform 110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328" name="Freeform 110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325" name="Line 1105"/>
              <p:cNvSpPr>
                <a:spLocks noChangeShapeType="1"/>
              </p:cNvSpPr>
              <p:nvPr/>
            </p:nvSpPr>
            <p:spPr bwMode="auto">
              <a:xfrm>
                <a:off x="3884" y="1602"/>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26" name="Line 1106"/>
              <p:cNvSpPr>
                <a:spLocks noChangeShapeType="1"/>
              </p:cNvSpPr>
              <p:nvPr/>
            </p:nvSpPr>
            <p:spPr bwMode="auto">
              <a:xfrm>
                <a:off x="4127" y="1604"/>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08" name="Group 1107"/>
            <p:cNvGrpSpPr>
              <a:grpSpLocks/>
            </p:cNvGrpSpPr>
            <p:nvPr/>
          </p:nvGrpSpPr>
          <p:grpSpPr bwMode="auto">
            <a:xfrm>
              <a:off x="4537" y="1571"/>
              <a:ext cx="246" cy="110"/>
              <a:chOff x="4334" y="1470"/>
              <a:chExt cx="246" cy="107"/>
            </a:xfrm>
          </p:grpSpPr>
          <p:sp>
            <p:nvSpPr>
              <p:cNvPr id="4031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31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31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315" name="Group 1111"/>
              <p:cNvGrpSpPr>
                <a:grpSpLocks/>
              </p:cNvGrpSpPr>
              <p:nvPr/>
            </p:nvGrpSpPr>
            <p:grpSpPr bwMode="auto">
              <a:xfrm>
                <a:off x="4383" y="1488"/>
                <a:ext cx="138" cy="33"/>
                <a:chOff x="2468" y="1332"/>
                <a:chExt cx="310" cy="60"/>
              </a:xfrm>
            </p:grpSpPr>
            <p:sp>
              <p:nvSpPr>
                <p:cNvPr id="40318" name="Freeform 111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319" name="Freeform 111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316" name="Line 111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17" name="Line 1115"/>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09" name="Group 1116"/>
            <p:cNvGrpSpPr>
              <a:grpSpLocks/>
            </p:cNvGrpSpPr>
            <p:nvPr/>
          </p:nvGrpSpPr>
          <p:grpSpPr bwMode="auto">
            <a:xfrm>
              <a:off x="4544" y="1737"/>
              <a:ext cx="246" cy="110"/>
              <a:chOff x="4334" y="1470"/>
              <a:chExt cx="246" cy="107"/>
            </a:xfrm>
          </p:grpSpPr>
          <p:sp>
            <p:nvSpPr>
              <p:cNvPr id="4030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30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30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307" name="Group 1120"/>
              <p:cNvGrpSpPr>
                <a:grpSpLocks/>
              </p:cNvGrpSpPr>
              <p:nvPr/>
            </p:nvGrpSpPr>
            <p:grpSpPr bwMode="auto">
              <a:xfrm>
                <a:off x="4383" y="1488"/>
                <a:ext cx="138" cy="33"/>
                <a:chOff x="2468" y="1332"/>
                <a:chExt cx="310" cy="60"/>
              </a:xfrm>
            </p:grpSpPr>
            <p:sp>
              <p:nvSpPr>
                <p:cNvPr id="40310" name="Freeform 112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311" name="Freeform 112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308" name="Line 112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09" name="Line 1124"/>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0" name="Group 1125"/>
            <p:cNvGrpSpPr>
              <a:grpSpLocks/>
            </p:cNvGrpSpPr>
            <p:nvPr/>
          </p:nvGrpSpPr>
          <p:grpSpPr bwMode="auto">
            <a:xfrm>
              <a:off x="4890" y="1738"/>
              <a:ext cx="246" cy="110"/>
              <a:chOff x="4334" y="1470"/>
              <a:chExt cx="246" cy="107"/>
            </a:xfrm>
          </p:grpSpPr>
          <p:sp>
            <p:nvSpPr>
              <p:cNvPr id="4029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9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9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99" name="Group 1129"/>
              <p:cNvGrpSpPr>
                <a:grpSpLocks/>
              </p:cNvGrpSpPr>
              <p:nvPr/>
            </p:nvGrpSpPr>
            <p:grpSpPr bwMode="auto">
              <a:xfrm>
                <a:off x="4383" y="1488"/>
                <a:ext cx="138" cy="33"/>
                <a:chOff x="2468" y="1332"/>
                <a:chExt cx="310" cy="60"/>
              </a:xfrm>
            </p:grpSpPr>
            <p:sp>
              <p:nvSpPr>
                <p:cNvPr id="40302" name="Freeform 11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303" name="Freeform 11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300" name="Line 1132"/>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301" name="Line 1133"/>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1" name="Group 1134"/>
            <p:cNvGrpSpPr>
              <a:grpSpLocks/>
            </p:cNvGrpSpPr>
            <p:nvPr/>
          </p:nvGrpSpPr>
          <p:grpSpPr bwMode="auto">
            <a:xfrm>
              <a:off x="4844" y="1508"/>
              <a:ext cx="246" cy="110"/>
              <a:chOff x="4334" y="1470"/>
              <a:chExt cx="246" cy="107"/>
            </a:xfrm>
          </p:grpSpPr>
          <p:sp>
            <p:nvSpPr>
              <p:cNvPr id="4028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8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9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91" name="Group 1138"/>
              <p:cNvGrpSpPr>
                <a:grpSpLocks/>
              </p:cNvGrpSpPr>
              <p:nvPr/>
            </p:nvGrpSpPr>
            <p:grpSpPr bwMode="auto">
              <a:xfrm>
                <a:off x="4383" y="1488"/>
                <a:ext cx="138" cy="33"/>
                <a:chOff x="2468" y="1332"/>
                <a:chExt cx="310" cy="60"/>
              </a:xfrm>
            </p:grpSpPr>
            <p:sp>
              <p:nvSpPr>
                <p:cNvPr id="40294" name="Freeform 113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95" name="Freeform 114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92" name="Line 114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93" name="Line 114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2" name="Group 1143"/>
            <p:cNvGrpSpPr>
              <a:grpSpLocks/>
            </p:cNvGrpSpPr>
            <p:nvPr/>
          </p:nvGrpSpPr>
          <p:grpSpPr bwMode="auto">
            <a:xfrm>
              <a:off x="4874" y="2296"/>
              <a:ext cx="310" cy="130"/>
              <a:chOff x="4334" y="1470"/>
              <a:chExt cx="246" cy="107"/>
            </a:xfrm>
          </p:grpSpPr>
          <p:sp>
            <p:nvSpPr>
              <p:cNvPr id="4028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8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8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83" name="Group 1147"/>
              <p:cNvGrpSpPr>
                <a:grpSpLocks/>
              </p:cNvGrpSpPr>
              <p:nvPr/>
            </p:nvGrpSpPr>
            <p:grpSpPr bwMode="auto">
              <a:xfrm>
                <a:off x="4383" y="1488"/>
                <a:ext cx="138" cy="33"/>
                <a:chOff x="2468" y="1332"/>
                <a:chExt cx="310" cy="60"/>
              </a:xfrm>
            </p:grpSpPr>
            <p:sp>
              <p:nvSpPr>
                <p:cNvPr id="40286" name="Freeform 11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87" name="Freeform 11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84" name="Line 1150"/>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85" name="Line 1151"/>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0013" name="Line 1152"/>
            <p:cNvSpPr>
              <a:spLocks noChangeShapeType="1"/>
            </p:cNvSpPr>
            <p:nvPr/>
          </p:nvSpPr>
          <p:spPr bwMode="auto">
            <a:xfrm>
              <a:off x="4049" y="2358"/>
              <a:ext cx="428"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0014" name="Group 1153"/>
            <p:cNvGrpSpPr>
              <a:grpSpLocks/>
            </p:cNvGrpSpPr>
            <p:nvPr/>
          </p:nvGrpSpPr>
          <p:grpSpPr bwMode="auto">
            <a:xfrm>
              <a:off x="4464" y="2288"/>
              <a:ext cx="310" cy="130"/>
              <a:chOff x="4334" y="1470"/>
              <a:chExt cx="246" cy="107"/>
            </a:xfrm>
          </p:grpSpPr>
          <p:sp>
            <p:nvSpPr>
              <p:cNvPr id="4027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7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7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75" name="Group 1157"/>
              <p:cNvGrpSpPr>
                <a:grpSpLocks/>
              </p:cNvGrpSpPr>
              <p:nvPr/>
            </p:nvGrpSpPr>
            <p:grpSpPr bwMode="auto">
              <a:xfrm>
                <a:off x="4383" y="1488"/>
                <a:ext cx="138" cy="33"/>
                <a:chOff x="2468" y="1332"/>
                <a:chExt cx="310" cy="60"/>
              </a:xfrm>
            </p:grpSpPr>
            <p:sp>
              <p:nvSpPr>
                <p:cNvPr id="40278" name="Freeform 115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79" name="Freeform 115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76" name="Line 1160"/>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77" name="Line 1161"/>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5" name="Group 1162"/>
            <p:cNvGrpSpPr>
              <a:grpSpLocks/>
            </p:cNvGrpSpPr>
            <p:nvPr/>
          </p:nvGrpSpPr>
          <p:grpSpPr bwMode="auto">
            <a:xfrm>
              <a:off x="4660" y="2464"/>
              <a:ext cx="310" cy="130"/>
              <a:chOff x="4334" y="1470"/>
              <a:chExt cx="246" cy="107"/>
            </a:xfrm>
          </p:grpSpPr>
          <p:sp>
            <p:nvSpPr>
              <p:cNvPr id="4026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6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6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67" name="Group 1166"/>
              <p:cNvGrpSpPr>
                <a:grpSpLocks/>
              </p:cNvGrpSpPr>
              <p:nvPr/>
            </p:nvGrpSpPr>
            <p:grpSpPr bwMode="auto">
              <a:xfrm>
                <a:off x="4383" y="1488"/>
                <a:ext cx="138" cy="33"/>
                <a:chOff x="2468" y="1332"/>
                <a:chExt cx="310" cy="60"/>
              </a:xfrm>
            </p:grpSpPr>
            <p:sp>
              <p:nvSpPr>
                <p:cNvPr id="40270" name="Freeform 116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71" name="Freeform 116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68" name="Line 116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69" name="Line 1170"/>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6" name="Group 1171"/>
            <p:cNvGrpSpPr>
              <a:grpSpLocks/>
            </p:cNvGrpSpPr>
            <p:nvPr/>
          </p:nvGrpSpPr>
          <p:grpSpPr bwMode="auto">
            <a:xfrm>
              <a:off x="4782" y="3028"/>
              <a:ext cx="392" cy="154"/>
              <a:chOff x="4334" y="1470"/>
              <a:chExt cx="246" cy="107"/>
            </a:xfrm>
          </p:grpSpPr>
          <p:sp>
            <p:nvSpPr>
              <p:cNvPr id="4025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5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5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59" name="Group 1175"/>
              <p:cNvGrpSpPr>
                <a:grpSpLocks/>
              </p:cNvGrpSpPr>
              <p:nvPr/>
            </p:nvGrpSpPr>
            <p:grpSpPr bwMode="auto">
              <a:xfrm>
                <a:off x="4383" y="1488"/>
                <a:ext cx="138" cy="33"/>
                <a:chOff x="2468" y="1332"/>
                <a:chExt cx="310" cy="60"/>
              </a:xfrm>
            </p:grpSpPr>
            <p:sp>
              <p:nvSpPr>
                <p:cNvPr id="40262" name="Freeform 117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63" name="Freeform 117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60" name="Line 117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61" name="Line 1179"/>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7" name="Group 1180"/>
            <p:cNvGrpSpPr>
              <a:grpSpLocks/>
            </p:cNvGrpSpPr>
            <p:nvPr/>
          </p:nvGrpSpPr>
          <p:grpSpPr bwMode="auto">
            <a:xfrm>
              <a:off x="4388" y="2840"/>
              <a:ext cx="392" cy="154"/>
              <a:chOff x="4334" y="1470"/>
              <a:chExt cx="246" cy="107"/>
            </a:xfrm>
          </p:grpSpPr>
          <p:sp>
            <p:nvSpPr>
              <p:cNvPr id="4024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4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5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51" name="Group 1184"/>
              <p:cNvGrpSpPr>
                <a:grpSpLocks/>
              </p:cNvGrpSpPr>
              <p:nvPr/>
            </p:nvGrpSpPr>
            <p:grpSpPr bwMode="auto">
              <a:xfrm>
                <a:off x="4383" y="1488"/>
                <a:ext cx="138" cy="33"/>
                <a:chOff x="2468" y="1332"/>
                <a:chExt cx="310" cy="60"/>
              </a:xfrm>
            </p:grpSpPr>
            <p:sp>
              <p:nvSpPr>
                <p:cNvPr id="40254" name="Freeform 118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55" name="Freeform 118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52" name="Line 118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53" name="Line 1188"/>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8" name="Group 1189"/>
            <p:cNvGrpSpPr>
              <a:grpSpLocks/>
            </p:cNvGrpSpPr>
            <p:nvPr/>
          </p:nvGrpSpPr>
          <p:grpSpPr bwMode="auto">
            <a:xfrm>
              <a:off x="3932" y="3056"/>
              <a:ext cx="392" cy="154"/>
              <a:chOff x="4334" y="1470"/>
              <a:chExt cx="246" cy="107"/>
            </a:xfrm>
          </p:grpSpPr>
          <p:sp>
            <p:nvSpPr>
              <p:cNvPr id="4024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4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4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43" name="Group 1193"/>
              <p:cNvGrpSpPr>
                <a:grpSpLocks/>
              </p:cNvGrpSpPr>
              <p:nvPr/>
            </p:nvGrpSpPr>
            <p:grpSpPr bwMode="auto">
              <a:xfrm>
                <a:off x="4383" y="1488"/>
                <a:ext cx="138" cy="33"/>
                <a:chOff x="2468" y="1332"/>
                <a:chExt cx="310" cy="60"/>
              </a:xfrm>
            </p:grpSpPr>
            <p:sp>
              <p:nvSpPr>
                <p:cNvPr id="40246" name="Freeform 119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47" name="Freeform 119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44" name="Line 119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45" name="Line 1197"/>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19" name="Group 1198"/>
            <p:cNvGrpSpPr>
              <a:grpSpLocks/>
            </p:cNvGrpSpPr>
            <p:nvPr/>
          </p:nvGrpSpPr>
          <p:grpSpPr bwMode="auto">
            <a:xfrm>
              <a:off x="3812" y="2296"/>
              <a:ext cx="246" cy="108"/>
              <a:chOff x="4334" y="1470"/>
              <a:chExt cx="246" cy="107"/>
            </a:xfrm>
          </p:grpSpPr>
          <p:sp>
            <p:nvSpPr>
              <p:cNvPr id="4023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023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023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0235" name="Group 1202"/>
              <p:cNvGrpSpPr>
                <a:grpSpLocks/>
              </p:cNvGrpSpPr>
              <p:nvPr/>
            </p:nvGrpSpPr>
            <p:grpSpPr bwMode="auto">
              <a:xfrm>
                <a:off x="4383" y="1488"/>
                <a:ext cx="138" cy="33"/>
                <a:chOff x="2468" y="1332"/>
                <a:chExt cx="310" cy="60"/>
              </a:xfrm>
            </p:grpSpPr>
            <p:sp>
              <p:nvSpPr>
                <p:cNvPr id="40238" name="Freeform 120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0239" name="Freeform 120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0236" name="Line 1205"/>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237" name="Line 1206"/>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0020" name="Group 1207"/>
            <p:cNvGrpSpPr>
              <a:grpSpLocks/>
            </p:cNvGrpSpPr>
            <p:nvPr/>
          </p:nvGrpSpPr>
          <p:grpSpPr bwMode="auto">
            <a:xfrm>
              <a:off x="4511" y="3153"/>
              <a:ext cx="281" cy="266"/>
              <a:chOff x="5072" y="3611"/>
              <a:chExt cx="459" cy="380"/>
            </a:xfrm>
          </p:grpSpPr>
          <p:grpSp>
            <p:nvGrpSpPr>
              <p:cNvPr id="40218" name="Group 1208"/>
              <p:cNvGrpSpPr>
                <a:grpSpLocks/>
              </p:cNvGrpSpPr>
              <p:nvPr/>
            </p:nvGrpSpPr>
            <p:grpSpPr bwMode="auto">
              <a:xfrm>
                <a:off x="5144" y="3611"/>
                <a:ext cx="387" cy="99"/>
                <a:chOff x="5030" y="2639"/>
                <a:chExt cx="387" cy="99"/>
              </a:xfrm>
            </p:grpSpPr>
            <p:sp>
              <p:nvSpPr>
                <p:cNvPr id="40220" name="Freeform 1209"/>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1" name="Freeform 1210"/>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2" name="Freeform 1211"/>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3" name="Freeform 1212"/>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4" name="Freeform 1213"/>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5" name="Freeform 1214"/>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6" name="Freeform 1215"/>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0227" name="Freeform 1216"/>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0228" name="Freeform 1217"/>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0229" name="Freeform 1218"/>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0230" name="Freeform 1219"/>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0231" name="Freeform 1220"/>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0219" name="Picture 1221"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021" name="Group 1222"/>
            <p:cNvGrpSpPr>
              <a:grpSpLocks/>
            </p:cNvGrpSpPr>
            <p:nvPr/>
          </p:nvGrpSpPr>
          <p:grpSpPr bwMode="auto">
            <a:xfrm>
              <a:off x="3552" y="2211"/>
              <a:ext cx="251" cy="226"/>
              <a:chOff x="5072" y="3611"/>
              <a:chExt cx="459" cy="380"/>
            </a:xfrm>
          </p:grpSpPr>
          <p:grpSp>
            <p:nvGrpSpPr>
              <p:cNvPr id="40204" name="Group 1223"/>
              <p:cNvGrpSpPr>
                <a:grpSpLocks/>
              </p:cNvGrpSpPr>
              <p:nvPr/>
            </p:nvGrpSpPr>
            <p:grpSpPr bwMode="auto">
              <a:xfrm>
                <a:off x="5144" y="3611"/>
                <a:ext cx="387" cy="99"/>
                <a:chOff x="5030" y="2639"/>
                <a:chExt cx="387" cy="99"/>
              </a:xfrm>
            </p:grpSpPr>
            <p:sp>
              <p:nvSpPr>
                <p:cNvPr id="40206" name="Freeform 1224"/>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7" name="Freeform 1225"/>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8" name="Freeform 1226"/>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9" name="Freeform 1227"/>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0" name="Freeform 1228"/>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1" name="Freeform 1229"/>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2" name="Freeform 1230"/>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0213" name="Freeform 1231"/>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0214" name="Freeform 1232"/>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0215" name="Freeform 1233"/>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0216" name="Freeform 1234"/>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0217" name="Freeform 1235"/>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0205" name="Picture 1236"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0022" name="Line 1237"/>
            <p:cNvSpPr>
              <a:spLocks noChangeShapeType="1"/>
            </p:cNvSpPr>
            <p:nvPr/>
          </p:nvSpPr>
          <p:spPr bwMode="auto">
            <a:xfrm rot="5400000" flipV="1">
              <a:off x="5034" y="3427"/>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40023" name="Group 1238"/>
            <p:cNvGrpSpPr>
              <a:grpSpLocks/>
            </p:cNvGrpSpPr>
            <p:nvPr/>
          </p:nvGrpSpPr>
          <p:grpSpPr bwMode="auto">
            <a:xfrm flipH="1">
              <a:off x="3638" y="2856"/>
              <a:ext cx="261" cy="235"/>
              <a:chOff x="2839" y="3501"/>
              <a:chExt cx="755" cy="803"/>
            </a:xfrm>
          </p:grpSpPr>
          <p:pic>
            <p:nvPicPr>
              <p:cNvPr id="40202" name="Picture 1239"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03" name="Freeform 124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0024" name="Group 1241"/>
            <p:cNvGrpSpPr>
              <a:grpSpLocks/>
            </p:cNvGrpSpPr>
            <p:nvPr/>
          </p:nvGrpSpPr>
          <p:grpSpPr bwMode="auto">
            <a:xfrm flipH="1">
              <a:off x="3438" y="3121"/>
              <a:ext cx="304" cy="256"/>
              <a:chOff x="2839" y="3501"/>
              <a:chExt cx="755" cy="803"/>
            </a:xfrm>
          </p:grpSpPr>
          <p:pic>
            <p:nvPicPr>
              <p:cNvPr id="40200" name="Picture 1242" descr="desktop_computer_stylized_medium"/>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01" name="Freeform 1243"/>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0025" name="Group 1244"/>
            <p:cNvGrpSpPr>
              <a:grpSpLocks/>
            </p:cNvGrpSpPr>
            <p:nvPr/>
          </p:nvGrpSpPr>
          <p:grpSpPr bwMode="auto">
            <a:xfrm flipH="1">
              <a:off x="3739" y="3311"/>
              <a:ext cx="269" cy="220"/>
              <a:chOff x="2839" y="3501"/>
              <a:chExt cx="755" cy="803"/>
            </a:xfrm>
          </p:grpSpPr>
          <p:pic>
            <p:nvPicPr>
              <p:cNvPr id="40198" name="Picture 1245" descr="desktop_computer_stylized_medium"/>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99" name="Freeform 1246"/>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0026" name="Group 1247"/>
            <p:cNvGrpSpPr>
              <a:grpSpLocks/>
            </p:cNvGrpSpPr>
            <p:nvPr/>
          </p:nvGrpSpPr>
          <p:grpSpPr bwMode="auto">
            <a:xfrm>
              <a:off x="4126" y="3300"/>
              <a:ext cx="269" cy="221"/>
              <a:chOff x="2839" y="3501"/>
              <a:chExt cx="755" cy="803"/>
            </a:xfrm>
          </p:grpSpPr>
          <p:pic>
            <p:nvPicPr>
              <p:cNvPr id="40196" name="Picture 1248" descr="desktop_computer_stylized_medium"/>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97" name="Freeform 1249"/>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40027" name="Picture 1250" descr="car_icon_smal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028" name="Group 1251"/>
            <p:cNvGrpSpPr>
              <a:grpSpLocks/>
            </p:cNvGrpSpPr>
            <p:nvPr/>
          </p:nvGrpSpPr>
          <p:grpSpPr bwMode="auto">
            <a:xfrm>
              <a:off x="3536" y="974"/>
              <a:ext cx="262" cy="243"/>
              <a:chOff x="2751" y="1851"/>
              <a:chExt cx="462" cy="478"/>
            </a:xfrm>
          </p:grpSpPr>
          <p:pic>
            <p:nvPicPr>
              <p:cNvPr id="40194" name="Picture 1252" descr="iphone_stylized_small"/>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95" name="Picture 1253" descr="antenna_radiation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029" name="Group 1254"/>
            <p:cNvGrpSpPr>
              <a:grpSpLocks/>
            </p:cNvGrpSpPr>
            <p:nvPr/>
          </p:nvGrpSpPr>
          <p:grpSpPr bwMode="auto">
            <a:xfrm>
              <a:off x="5191" y="3151"/>
              <a:ext cx="143" cy="303"/>
              <a:chOff x="4140" y="429"/>
              <a:chExt cx="1425" cy="2396"/>
            </a:xfrm>
          </p:grpSpPr>
          <p:sp>
            <p:nvSpPr>
              <p:cNvPr id="40162" name="Freeform 125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3" name="Rectangle 1256"/>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64" name="Freeform 125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5" name="Freeform 125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6" name="Rectangle 1259"/>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67" name="Group 1260"/>
              <p:cNvGrpSpPr>
                <a:grpSpLocks/>
              </p:cNvGrpSpPr>
              <p:nvPr/>
            </p:nvGrpSpPr>
            <p:grpSpPr bwMode="auto">
              <a:xfrm>
                <a:off x="4749" y="668"/>
                <a:ext cx="581" cy="145"/>
                <a:chOff x="614" y="2568"/>
                <a:chExt cx="725" cy="139"/>
              </a:xfrm>
            </p:grpSpPr>
            <p:sp>
              <p:nvSpPr>
                <p:cNvPr id="40192" name="AutoShape 1261"/>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93" name="AutoShape 1262"/>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68" name="Rectangle 1263"/>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69" name="Group 1264"/>
              <p:cNvGrpSpPr>
                <a:grpSpLocks/>
              </p:cNvGrpSpPr>
              <p:nvPr/>
            </p:nvGrpSpPr>
            <p:grpSpPr bwMode="auto">
              <a:xfrm>
                <a:off x="4747" y="994"/>
                <a:ext cx="581" cy="134"/>
                <a:chOff x="614" y="2568"/>
                <a:chExt cx="725" cy="139"/>
              </a:xfrm>
            </p:grpSpPr>
            <p:sp>
              <p:nvSpPr>
                <p:cNvPr id="40190" name="AutoShape 1265"/>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91" name="AutoShape 1266"/>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70" name="Rectangle 1267"/>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71" name="Rectangle 1268"/>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72" name="Group 1269"/>
              <p:cNvGrpSpPr>
                <a:grpSpLocks/>
              </p:cNvGrpSpPr>
              <p:nvPr/>
            </p:nvGrpSpPr>
            <p:grpSpPr bwMode="auto">
              <a:xfrm>
                <a:off x="4735" y="1627"/>
                <a:ext cx="582" cy="151"/>
                <a:chOff x="614" y="2568"/>
                <a:chExt cx="725" cy="139"/>
              </a:xfrm>
            </p:grpSpPr>
            <p:sp>
              <p:nvSpPr>
                <p:cNvPr id="40188" name="AutoShape 1270"/>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9" name="AutoShape 1271"/>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73" name="Freeform 127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174" name="Group 1273"/>
              <p:cNvGrpSpPr>
                <a:grpSpLocks/>
              </p:cNvGrpSpPr>
              <p:nvPr/>
            </p:nvGrpSpPr>
            <p:grpSpPr bwMode="auto">
              <a:xfrm>
                <a:off x="4739" y="1327"/>
                <a:ext cx="582" cy="139"/>
                <a:chOff x="614" y="2568"/>
                <a:chExt cx="725" cy="139"/>
              </a:xfrm>
            </p:grpSpPr>
            <p:sp>
              <p:nvSpPr>
                <p:cNvPr id="40186" name="AutoShape 1274"/>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7" name="AutoShape 1275"/>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75" name="Rectangle 1276"/>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76" name="Freeform 127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7" name="Freeform 127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8" name="Oval 1279"/>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79" name="Freeform 128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0" name="AutoShape 1281"/>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1" name="AutoShape 1282"/>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2" name="Oval 1283"/>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3" name="Oval 1284"/>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0184" name="Oval 1285"/>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85" name="Rectangle 1286"/>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0030" name="Group 1287"/>
            <p:cNvGrpSpPr>
              <a:grpSpLocks/>
            </p:cNvGrpSpPr>
            <p:nvPr/>
          </p:nvGrpSpPr>
          <p:grpSpPr bwMode="auto">
            <a:xfrm>
              <a:off x="4992" y="3341"/>
              <a:ext cx="143" cy="303"/>
              <a:chOff x="4140" y="429"/>
              <a:chExt cx="1425" cy="2396"/>
            </a:xfrm>
          </p:grpSpPr>
          <p:sp>
            <p:nvSpPr>
              <p:cNvPr id="40130" name="Freeform 128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1" name="Rectangle 1289"/>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32" name="Freeform 129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3" name="Freeform 129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4" name="Rectangle 1292"/>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35" name="Group 1293"/>
              <p:cNvGrpSpPr>
                <a:grpSpLocks/>
              </p:cNvGrpSpPr>
              <p:nvPr/>
            </p:nvGrpSpPr>
            <p:grpSpPr bwMode="auto">
              <a:xfrm>
                <a:off x="4749" y="668"/>
                <a:ext cx="581" cy="145"/>
                <a:chOff x="614" y="2568"/>
                <a:chExt cx="725" cy="139"/>
              </a:xfrm>
            </p:grpSpPr>
            <p:sp>
              <p:nvSpPr>
                <p:cNvPr id="40160" name="AutoShape 1294"/>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61" name="AutoShape 1295"/>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36" name="Rectangle 1296"/>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37" name="Group 1297"/>
              <p:cNvGrpSpPr>
                <a:grpSpLocks/>
              </p:cNvGrpSpPr>
              <p:nvPr/>
            </p:nvGrpSpPr>
            <p:grpSpPr bwMode="auto">
              <a:xfrm>
                <a:off x="4747" y="994"/>
                <a:ext cx="581" cy="134"/>
                <a:chOff x="614" y="2568"/>
                <a:chExt cx="725" cy="139"/>
              </a:xfrm>
            </p:grpSpPr>
            <p:sp>
              <p:nvSpPr>
                <p:cNvPr id="40158" name="AutoShape 1298"/>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9" name="AutoShape 1299"/>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38" name="Rectangle 1300"/>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39" name="Rectangle 1301"/>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0140" name="Group 1302"/>
              <p:cNvGrpSpPr>
                <a:grpSpLocks/>
              </p:cNvGrpSpPr>
              <p:nvPr/>
            </p:nvGrpSpPr>
            <p:grpSpPr bwMode="auto">
              <a:xfrm>
                <a:off x="4735" y="1627"/>
                <a:ext cx="582" cy="151"/>
                <a:chOff x="614" y="2568"/>
                <a:chExt cx="725" cy="139"/>
              </a:xfrm>
            </p:grpSpPr>
            <p:sp>
              <p:nvSpPr>
                <p:cNvPr id="40156" name="AutoShape 1303"/>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7" name="AutoShape 1304"/>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41" name="Freeform 130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142" name="Group 1306"/>
              <p:cNvGrpSpPr>
                <a:grpSpLocks/>
              </p:cNvGrpSpPr>
              <p:nvPr/>
            </p:nvGrpSpPr>
            <p:grpSpPr bwMode="auto">
              <a:xfrm>
                <a:off x="4739" y="1327"/>
                <a:ext cx="582" cy="139"/>
                <a:chOff x="614" y="2568"/>
                <a:chExt cx="725" cy="139"/>
              </a:xfrm>
            </p:grpSpPr>
            <p:sp>
              <p:nvSpPr>
                <p:cNvPr id="40154" name="AutoShape 1307"/>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5" name="AutoShape 1308"/>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0143" name="Rectangle 1309"/>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44" name="Freeform 131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5" name="Freeform 131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6" name="Oval 1312"/>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47" name="Freeform 131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8" name="AutoShape 1314"/>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49" name="AutoShape 1315"/>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0" name="Oval 1316"/>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1" name="Oval 1317"/>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0152" name="Oval 1318"/>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0153" name="Rectangle 1319"/>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0031" name="Group 1320"/>
            <p:cNvGrpSpPr>
              <a:grpSpLocks/>
            </p:cNvGrpSpPr>
            <p:nvPr/>
          </p:nvGrpSpPr>
          <p:grpSpPr bwMode="auto">
            <a:xfrm>
              <a:off x="3340" y="1287"/>
              <a:ext cx="337" cy="257"/>
              <a:chOff x="877" y="1008"/>
              <a:chExt cx="2747" cy="2591"/>
            </a:xfrm>
          </p:grpSpPr>
          <p:pic>
            <p:nvPicPr>
              <p:cNvPr id="40107" name="Picture 1321" descr="antenna_stylized"/>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108" name="Picture 1322"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09" name="Freeform 1323"/>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0110" name="Picture 1324" descr="screen"/>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11" name="Freeform 1325"/>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2" name="Freeform 1326"/>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3" name="Freeform 1327"/>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4" name="Freeform 1328"/>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5" name="Freeform 1329"/>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6" name="Freeform 1330"/>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117" name="Group 1331"/>
              <p:cNvGrpSpPr>
                <a:grpSpLocks/>
              </p:cNvGrpSpPr>
              <p:nvPr/>
            </p:nvGrpSpPr>
            <p:grpSpPr bwMode="auto">
              <a:xfrm>
                <a:off x="1709" y="3008"/>
                <a:ext cx="507" cy="234"/>
                <a:chOff x="1740" y="2642"/>
                <a:chExt cx="752" cy="327"/>
              </a:xfrm>
            </p:grpSpPr>
            <p:sp>
              <p:nvSpPr>
                <p:cNvPr id="40124" name="Freeform 1332"/>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5" name="Freeform 1333"/>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6" name="Freeform 1334"/>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7" name="Freeform 1335"/>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8" name="Freeform 1336"/>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9" name="Freeform 1337"/>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118" name="Freeform 1338"/>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9" name="Freeform 1339"/>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0" name="Freeform 1340"/>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1" name="Freeform 1341"/>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2" name="Freeform 1342"/>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3" name="Freeform 1343"/>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032" name="Group 1344"/>
            <p:cNvGrpSpPr>
              <a:grpSpLocks/>
            </p:cNvGrpSpPr>
            <p:nvPr/>
          </p:nvGrpSpPr>
          <p:grpSpPr bwMode="auto">
            <a:xfrm>
              <a:off x="4329" y="3456"/>
              <a:ext cx="299" cy="257"/>
              <a:chOff x="877" y="1008"/>
              <a:chExt cx="2747" cy="2591"/>
            </a:xfrm>
          </p:grpSpPr>
          <p:pic>
            <p:nvPicPr>
              <p:cNvPr id="40084" name="Picture 1345"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85" name="Picture 1346"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86" name="Freeform 1347"/>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0087" name="Picture 1348"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88" name="Freeform 1349"/>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Freeform 1350"/>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0" name="Freeform 1351"/>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1" name="Freeform 1352"/>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Freeform 1353"/>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3" name="Freeform 1354"/>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094" name="Group 1355"/>
              <p:cNvGrpSpPr>
                <a:grpSpLocks/>
              </p:cNvGrpSpPr>
              <p:nvPr/>
            </p:nvGrpSpPr>
            <p:grpSpPr bwMode="auto">
              <a:xfrm>
                <a:off x="1709" y="3008"/>
                <a:ext cx="507" cy="234"/>
                <a:chOff x="1740" y="2642"/>
                <a:chExt cx="752" cy="327"/>
              </a:xfrm>
            </p:grpSpPr>
            <p:sp>
              <p:nvSpPr>
                <p:cNvPr id="40101" name="Freeform 135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2" name="Freeform 135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3" name="Freeform 135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4" name="Freeform 135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5" name="Freeform 136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6" name="Freeform 136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095" name="Freeform 1362"/>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6" name="Freeform 1363"/>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7" name="Freeform 1364"/>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8" name="Freeform 1365"/>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9" name="Freeform 1366"/>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0" name="Freeform 1367"/>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033" name="Group 1368"/>
            <p:cNvGrpSpPr>
              <a:grpSpLocks/>
            </p:cNvGrpSpPr>
            <p:nvPr/>
          </p:nvGrpSpPr>
          <p:grpSpPr bwMode="auto">
            <a:xfrm>
              <a:off x="3503" y="1916"/>
              <a:ext cx="280" cy="257"/>
              <a:chOff x="877" y="1008"/>
              <a:chExt cx="2747" cy="2591"/>
            </a:xfrm>
          </p:grpSpPr>
          <p:pic>
            <p:nvPicPr>
              <p:cNvPr id="40061" name="Picture 1369" descr="antenna_stylized"/>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62" name="Picture 1370"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63" name="Freeform 1371"/>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0064" name="Picture 1372" descr="scree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65" name="Freeform 1373"/>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6" name="Freeform 1374"/>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7" name="Freeform 1375"/>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8" name="Freeform 1376"/>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9" name="Freeform 1377"/>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0" name="Freeform 1378"/>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071" name="Group 1379"/>
              <p:cNvGrpSpPr>
                <a:grpSpLocks/>
              </p:cNvGrpSpPr>
              <p:nvPr/>
            </p:nvGrpSpPr>
            <p:grpSpPr bwMode="auto">
              <a:xfrm>
                <a:off x="1709" y="3008"/>
                <a:ext cx="507" cy="234"/>
                <a:chOff x="1740" y="2642"/>
                <a:chExt cx="752" cy="327"/>
              </a:xfrm>
            </p:grpSpPr>
            <p:sp>
              <p:nvSpPr>
                <p:cNvPr id="40078" name="Freeform 138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9" name="Freeform 138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0" name="Freeform 138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1" name="Freeform 138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2" name="Freeform 138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3" name="Freeform 138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072" name="Freeform 1386"/>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3" name="Freeform 1387"/>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4" name="Freeform 1388"/>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5" name="Freeform 1389"/>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6" name="Freeform 1390"/>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7" name="Freeform 1391"/>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034" name="Group 1392"/>
            <p:cNvGrpSpPr>
              <a:grpSpLocks/>
            </p:cNvGrpSpPr>
            <p:nvPr/>
          </p:nvGrpSpPr>
          <p:grpSpPr bwMode="auto">
            <a:xfrm flipH="1">
              <a:off x="3742" y="2030"/>
              <a:ext cx="261" cy="235"/>
              <a:chOff x="2839" y="3501"/>
              <a:chExt cx="755" cy="803"/>
            </a:xfrm>
          </p:grpSpPr>
          <p:pic>
            <p:nvPicPr>
              <p:cNvPr id="40059" name="Picture 1393"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60" name="Freeform 139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0035" name="Group 1395"/>
            <p:cNvGrpSpPr>
              <a:grpSpLocks/>
            </p:cNvGrpSpPr>
            <p:nvPr/>
          </p:nvGrpSpPr>
          <p:grpSpPr bwMode="auto">
            <a:xfrm>
              <a:off x="4603" y="3416"/>
              <a:ext cx="299" cy="257"/>
              <a:chOff x="877" y="1008"/>
              <a:chExt cx="2747" cy="2591"/>
            </a:xfrm>
          </p:grpSpPr>
          <p:pic>
            <p:nvPicPr>
              <p:cNvPr id="40036" name="Picture 1396"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37" name="Picture 1397"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38" name="Freeform 1398"/>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0039" name="Picture 1399"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40" name="Freeform 1400"/>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1" name="Freeform 1401"/>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2" name="Freeform 1402"/>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3" name="Freeform 1403"/>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4" name="Freeform 1404"/>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5" name="Freeform 1405"/>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046" name="Group 1406"/>
              <p:cNvGrpSpPr>
                <a:grpSpLocks/>
              </p:cNvGrpSpPr>
              <p:nvPr/>
            </p:nvGrpSpPr>
            <p:grpSpPr bwMode="auto">
              <a:xfrm>
                <a:off x="1709" y="3008"/>
                <a:ext cx="507" cy="234"/>
                <a:chOff x="1740" y="2642"/>
                <a:chExt cx="752" cy="327"/>
              </a:xfrm>
            </p:grpSpPr>
            <p:sp>
              <p:nvSpPr>
                <p:cNvPr id="40053" name="Freeform 140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4" name="Freeform 140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5" name="Freeform 140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6" name="Freeform 141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7" name="Freeform 141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8" name="Freeform 141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047" name="Freeform 1413"/>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8" name="Freeform 1414"/>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9" name="Freeform 1415"/>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0" name="Freeform 1416"/>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1" name="Freeform 1417"/>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2" name="Freeform 1418"/>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5729" name="Line 913"/>
          <p:cNvSpPr>
            <a:spLocks noChangeShapeType="1"/>
          </p:cNvSpPr>
          <p:nvPr/>
        </p:nvSpPr>
        <p:spPr bwMode="auto">
          <a:xfrm>
            <a:off x="6850063" y="3786188"/>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39941" name="Picture 616" descr="underline_base"/>
          <p:cNvPicPr>
            <a:picLocks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17513" y="766763"/>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727" name="Line 911"/>
          <p:cNvSpPr>
            <a:spLocks noChangeShapeType="1"/>
          </p:cNvSpPr>
          <p:nvPr/>
        </p:nvSpPr>
        <p:spPr bwMode="auto">
          <a:xfrm>
            <a:off x="6945313" y="660400"/>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943" name="Rectangle 2"/>
          <p:cNvSpPr>
            <a:spLocks noGrp="1" noChangeArrowheads="1"/>
          </p:cNvSpPr>
          <p:nvPr>
            <p:ph type="title" idx="4294967295"/>
          </p:nvPr>
        </p:nvSpPr>
        <p:spPr>
          <a:xfrm>
            <a:off x="295275" y="0"/>
            <a:ext cx="8382000" cy="1041400"/>
          </a:xfrm>
        </p:spPr>
        <p:txBody>
          <a:bodyPr/>
          <a:lstStyle/>
          <a:p>
            <a:r>
              <a:rPr lang="en-US" altLang="en-US" sz="4000">
                <a:ea typeface="ＭＳ Ｐゴシック" charset="-128"/>
              </a:rPr>
              <a:t>Creating a network app</a:t>
            </a:r>
          </a:p>
        </p:txBody>
      </p:sp>
      <p:sp>
        <p:nvSpPr>
          <p:cNvPr id="39944" name="Rectangle 3"/>
          <p:cNvSpPr>
            <a:spLocks noGrp="1" noChangeArrowheads="1"/>
          </p:cNvSpPr>
          <p:nvPr>
            <p:ph type="body" sz="half" idx="4294967295"/>
          </p:nvPr>
        </p:nvSpPr>
        <p:spPr>
          <a:xfrm>
            <a:off x="477838" y="1206500"/>
            <a:ext cx="4300537" cy="5114925"/>
          </a:xfrm>
        </p:spPr>
        <p:txBody>
          <a:bodyPr/>
          <a:lstStyle/>
          <a:p>
            <a:pPr>
              <a:buFont typeface="Wingdings" pitchFamily="2" charset="2"/>
              <a:buNone/>
            </a:pPr>
            <a:r>
              <a:rPr lang="en-US" altLang="en-US" dirty="0">
                <a:solidFill>
                  <a:srgbClr val="CC0000"/>
                </a:solidFill>
                <a:ea typeface="ＭＳ Ｐゴシック" charset="-128"/>
              </a:rPr>
              <a:t>write programs that:</a:t>
            </a:r>
          </a:p>
          <a:p>
            <a:r>
              <a:rPr lang="en-US" altLang="en-US" sz="2400" dirty="0">
                <a:ea typeface="ＭＳ Ｐゴシック" charset="-128"/>
              </a:rPr>
              <a:t>run on (different) </a:t>
            </a:r>
            <a:r>
              <a:rPr lang="en-US" altLang="en-US" sz="2400" i="1" dirty="0">
                <a:ea typeface="ＭＳ Ｐゴシック" charset="-128"/>
              </a:rPr>
              <a:t>end systems</a:t>
            </a:r>
          </a:p>
          <a:p>
            <a:r>
              <a:rPr lang="en-US" altLang="en-US" sz="2400" dirty="0">
                <a:ea typeface="ＭＳ Ｐゴシック" charset="-128"/>
              </a:rPr>
              <a:t>communicate over network</a:t>
            </a:r>
          </a:p>
          <a:p>
            <a:r>
              <a:rPr lang="en-US" altLang="en-US" sz="2400" dirty="0">
                <a:ea typeface="ＭＳ Ｐゴシック" charset="-128"/>
              </a:rPr>
              <a:t>e.g., web server software communicates with browser software</a:t>
            </a:r>
          </a:p>
          <a:p>
            <a:pPr>
              <a:spcBef>
                <a:spcPct val="80000"/>
              </a:spcBef>
              <a:buFont typeface="Wingdings" pitchFamily="2" charset="2"/>
              <a:buNone/>
            </a:pPr>
            <a:r>
              <a:rPr lang="en-US" altLang="en-US" dirty="0">
                <a:solidFill>
                  <a:srgbClr val="CC0000"/>
                </a:solidFill>
                <a:ea typeface="ＭＳ Ｐゴシック" charset="-128"/>
              </a:rPr>
              <a:t>no need to write software for network-core devices</a:t>
            </a:r>
          </a:p>
          <a:p>
            <a:r>
              <a:rPr lang="en-US" altLang="en-US" sz="2400" dirty="0">
                <a:ea typeface="ＭＳ Ｐゴシック" charset="-128"/>
              </a:rPr>
              <a:t>network-core devices do not run user applications </a:t>
            </a:r>
          </a:p>
          <a:p>
            <a:r>
              <a:rPr lang="en-US" altLang="en-US" sz="2400" dirty="0">
                <a:ea typeface="ＭＳ Ｐゴシック" charset="-128"/>
              </a:rPr>
              <a:t>having applications on end systems allows rapid development and propagation</a:t>
            </a:r>
          </a:p>
          <a:p>
            <a:pPr>
              <a:buFont typeface="Wingdings" pitchFamily="2" charset="2"/>
              <a:buNone/>
            </a:pPr>
            <a:endParaRPr lang="en-US" altLang="en-US" sz="2400" dirty="0">
              <a:solidFill>
                <a:srgbClr val="FF0000"/>
              </a:solidFill>
              <a:ea typeface="ＭＳ Ｐゴシック" charset="-128"/>
            </a:endParaRPr>
          </a:p>
        </p:txBody>
      </p:sp>
      <p:grpSp>
        <p:nvGrpSpPr>
          <p:cNvPr id="35725" name="Group 618"/>
          <p:cNvGrpSpPr>
            <a:grpSpLocks/>
          </p:cNvGrpSpPr>
          <p:nvPr/>
        </p:nvGrpSpPr>
        <p:grpSpPr bwMode="auto">
          <a:xfrm>
            <a:off x="5857875" y="503238"/>
            <a:ext cx="1044575" cy="965200"/>
            <a:chOff x="4047" y="420"/>
            <a:chExt cx="658" cy="608"/>
          </a:xfrm>
        </p:grpSpPr>
        <p:sp>
          <p:nvSpPr>
            <p:cNvPr id="39964" name="Rectangle 227"/>
            <p:cNvSpPr>
              <a:spLocks noChangeArrowheads="1"/>
            </p:cNvSpPr>
            <p:nvPr/>
          </p:nvSpPr>
          <p:spPr bwMode="auto">
            <a:xfrm>
              <a:off x="4266" y="420"/>
              <a:ext cx="426" cy="4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65" name="Rectangle 228"/>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66" name="Rectangle 229"/>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67" name="Text Box 230"/>
            <p:cNvSpPr txBox="1">
              <a:spLocks noChangeArrowheads="1"/>
            </p:cNvSpPr>
            <p:nvPr/>
          </p:nvSpPr>
          <p:spPr bwMode="auto">
            <a:xfrm>
              <a:off x="4192" y="420"/>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000">
                  <a:solidFill>
                    <a:schemeClr val="bg1"/>
                  </a:solidFill>
                </a:rPr>
                <a:t>application</a:t>
              </a:r>
              <a:endParaRPr lang="en-US" altLang="en-US" sz="1000"/>
            </a:p>
            <a:p>
              <a:pPr algn="ctr">
                <a:spcBef>
                  <a:spcPct val="0"/>
                </a:spcBef>
                <a:buClrTx/>
                <a:buSzTx/>
                <a:buFontTx/>
                <a:buNone/>
              </a:pPr>
              <a:r>
                <a:rPr lang="en-US" altLang="en-US" sz="1000"/>
                <a:t>transport</a:t>
              </a:r>
            </a:p>
            <a:p>
              <a:pPr algn="ctr">
                <a:spcBef>
                  <a:spcPct val="0"/>
                </a:spcBef>
                <a:buClrTx/>
                <a:buSzTx/>
                <a:buFontTx/>
                <a:buNone/>
              </a:pPr>
              <a:r>
                <a:rPr lang="en-US" altLang="en-US" sz="1000"/>
                <a:t>network</a:t>
              </a:r>
            </a:p>
            <a:p>
              <a:pPr algn="ctr">
                <a:spcBef>
                  <a:spcPct val="0"/>
                </a:spcBef>
                <a:buClrTx/>
                <a:buSzTx/>
                <a:buFontTx/>
                <a:buNone/>
              </a:pPr>
              <a:r>
                <a:rPr lang="en-US" altLang="en-US" sz="1000"/>
                <a:t>data link</a:t>
              </a:r>
            </a:p>
            <a:p>
              <a:pPr algn="ctr">
                <a:spcBef>
                  <a:spcPct val="0"/>
                </a:spcBef>
                <a:buClrTx/>
                <a:buSzTx/>
                <a:buFontTx/>
                <a:buNone/>
              </a:pPr>
              <a:r>
                <a:rPr lang="en-US" altLang="en-US" sz="1000"/>
                <a:t>physical</a:t>
              </a:r>
              <a:endParaRPr lang="en-US" altLang="en-US" sz="2400"/>
            </a:p>
          </p:txBody>
        </p:sp>
        <p:sp>
          <p:nvSpPr>
            <p:cNvPr id="39968" name="Line 231"/>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9" name="Line 232"/>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0" name="Line 233"/>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71" name="Freeform 917"/>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726" name="Group 619"/>
          <p:cNvGrpSpPr>
            <a:grpSpLocks/>
          </p:cNvGrpSpPr>
          <p:nvPr/>
        </p:nvGrpSpPr>
        <p:grpSpPr bwMode="auto">
          <a:xfrm>
            <a:off x="7956550" y="4087813"/>
            <a:ext cx="1044575" cy="965200"/>
            <a:chOff x="4047" y="420"/>
            <a:chExt cx="658" cy="608"/>
          </a:xfrm>
        </p:grpSpPr>
        <p:sp>
          <p:nvSpPr>
            <p:cNvPr id="39956" name="Rectangle 227"/>
            <p:cNvSpPr>
              <a:spLocks noChangeArrowheads="1"/>
            </p:cNvSpPr>
            <p:nvPr/>
          </p:nvSpPr>
          <p:spPr bwMode="auto">
            <a:xfrm>
              <a:off x="4266" y="420"/>
              <a:ext cx="426" cy="4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57" name="Rectangle 228"/>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58" name="Rectangle 229"/>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59" name="Text Box 230"/>
            <p:cNvSpPr txBox="1">
              <a:spLocks noChangeArrowheads="1"/>
            </p:cNvSpPr>
            <p:nvPr/>
          </p:nvSpPr>
          <p:spPr bwMode="auto">
            <a:xfrm>
              <a:off x="4192" y="420"/>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000">
                  <a:solidFill>
                    <a:schemeClr val="bg1"/>
                  </a:solidFill>
                </a:rPr>
                <a:t>application</a:t>
              </a:r>
              <a:endParaRPr lang="en-US" altLang="en-US" sz="1000"/>
            </a:p>
            <a:p>
              <a:pPr algn="ctr">
                <a:spcBef>
                  <a:spcPct val="0"/>
                </a:spcBef>
                <a:buClrTx/>
                <a:buSzTx/>
                <a:buFontTx/>
                <a:buNone/>
              </a:pPr>
              <a:r>
                <a:rPr lang="en-US" altLang="en-US" sz="1000"/>
                <a:t>transport</a:t>
              </a:r>
            </a:p>
            <a:p>
              <a:pPr algn="ctr">
                <a:spcBef>
                  <a:spcPct val="0"/>
                </a:spcBef>
                <a:buClrTx/>
                <a:buSzTx/>
                <a:buFontTx/>
                <a:buNone/>
              </a:pPr>
              <a:r>
                <a:rPr lang="en-US" altLang="en-US" sz="1000"/>
                <a:t>network</a:t>
              </a:r>
            </a:p>
            <a:p>
              <a:pPr algn="ctr">
                <a:spcBef>
                  <a:spcPct val="0"/>
                </a:spcBef>
                <a:buClrTx/>
                <a:buSzTx/>
                <a:buFontTx/>
                <a:buNone/>
              </a:pPr>
              <a:r>
                <a:rPr lang="en-US" altLang="en-US" sz="1000"/>
                <a:t>data link</a:t>
              </a:r>
            </a:p>
            <a:p>
              <a:pPr algn="ctr">
                <a:spcBef>
                  <a:spcPct val="0"/>
                </a:spcBef>
                <a:buClrTx/>
                <a:buSzTx/>
                <a:buFontTx/>
                <a:buNone/>
              </a:pPr>
              <a:r>
                <a:rPr lang="en-US" altLang="en-US" sz="1000"/>
                <a:t>physical</a:t>
              </a:r>
              <a:endParaRPr lang="en-US" altLang="en-US" sz="2400"/>
            </a:p>
          </p:txBody>
        </p:sp>
        <p:sp>
          <p:nvSpPr>
            <p:cNvPr id="39960" name="Line 231"/>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1" name="Line 232"/>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2" name="Line 233"/>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63" name="Freeform 917"/>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728" name="Group 628"/>
          <p:cNvGrpSpPr>
            <a:grpSpLocks/>
          </p:cNvGrpSpPr>
          <p:nvPr/>
        </p:nvGrpSpPr>
        <p:grpSpPr bwMode="auto">
          <a:xfrm>
            <a:off x="5815013" y="3651250"/>
            <a:ext cx="1044575" cy="965200"/>
            <a:chOff x="4047" y="420"/>
            <a:chExt cx="658" cy="608"/>
          </a:xfrm>
        </p:grpSpPr>
        <p:sp>
          <p:nvSpPr>
            <p:cNvPr id="39948" name="Rectangle 227"/>
            <p:cNvSpPr>
              <a:spLocks noChangeArrowheads="1"/>
            </p:cNvSpPr>
            <p:nvPr/>
          </p:nvSpPr>
          <p:spPr bwMode="auto">
            <a:xfrm>
              <a:off x="4266" y="420"/>
              <a:ext cx="426" cy="4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49" name="Rectangle 228"/>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50" name="Rectangle 229"/>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39951" name="Text Box 230"/>
            <p:cNvSpPr txBox="1">
              <a:spLocks noChangeArrowheads="1"/>
            </p:cNvSpPr>
            <p:nvPr/>
          </p:nvSpPr>
          <p:spPr bwMode="auto">
            <a:xfrm>
              <a:off x="4192" y="420"/>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000">
                  <a:solidFill>
                    <a:schemeClr val="bg1"/>
                  </a:solidFill>
                </a:rPr>
                <a:t>application</a:t>
              </a:r>
              <a:endParaRPr lang="en-US" altLang="en-US" sz="1000"/>
            </a:p>
            <a:p>
              <a:pPr algn="ctr">
                <a:spcBef>
                  <a:spcPct val="0"/>
                </a:spcBef>
                <a:buClrTx/>
                <a:buSzTx/>
                <a:buFontTx/>
                <a:buNone/>
              </a:pPr>
              <a:r>
                <a:rPr lang="en-US" altLang="en-US" sz="1000"/>
                <a:t>transport</a:t>
              </a:r>
            </a:p>
            <a:p>
              <a:pPr algn="ctr">
                <a:spcBef>
                  <a:spcPct val="0"/>
                </a:spcBef>
                <a:buClrTx/>
                <a:buSzTx/>
                <a:buFontTx/>
                <a:buNone/>
              </a:pPr>
              <a:r>
                <a:rPr lang="en-US" altLang="en-US" sz="1000"/>
                <a:t>network</a:t>
              </a:r>
            </a:p>
            <a:p>
              <a:pPr algn="ctr">
                <a:spcBef>
                  <a:spcPct val="0"/>
                </a:spcBef>
                <a:buClrTx/>
                <a:buSzTx/>
                <a:buFontTx/>
                <a:buNone/>
              </a:pPr>
              <a:r>
                <a:rPr lang="en-US" altLang="en-US" sz="1000"/>
                <a:t>data link</a:t>
              </a:r>
            </a:p>
            <a:p>
              <a:pPr algn="ctr">
                <a:spcBef>
                  <a:spcPct val="0"/>
                </a:spcBef>
                <a:buClrTx/>
                <a:buSzTx/>
                <a:buFontTx/>
                <a:buNone/>
              </a:pPr>
              <a:r>
                <a:rPr lang="en-US" altLang="en-US" sz="1000"/>
                <a:t>physical</a:t>
              </a:r>
              <a:endParaRPr lang="en-US" altLang="en-US" sz="2400"/>
            </a:p>
          </p:txBody>
        </p:sp>
        <p:sp>
          <p:nvSpPr>
            <p:cNvPr id="39952" name="Line 231"/>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53" name="Line 232"/>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54" name="Line 233"/>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955" name="Freeform 917"/>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5725"/>
                                        </p:tgtEl>
                                        <p:attrNameLst>
                                          <p:attrName>style.visibility</p:attrName>
                                        </p:attrNameLst>
                                      </p:cBhvr>
                                      <p:to>
                                        <p:strVal val="visible"/>
                                      </p:to>
                                    </p:set>
                                    <p:animEffect transition="in" filter="wipe(left)">
                                      <p:cBhvr>
                                        <p:cTn id="7" dur="1000"/>
                                        <p:tgtEl>
                                          <p:spTgt spid="35725"/>
                                        </p:tgtEl>
                                      </p:cBhvr>
                                    </p:animEffect>
                                  </p:childTnLst>
                                </p:cTn>
                              </p:par>
                              <p:par>
                                <p:cTn id="8" presetID="22" presetClass="entr" presetSubtype="8" fill="hold" nodeType="withEffect">
                                  <p:stCondLst>
                                    <p:cond delay="0"/>
                                  </p:stCondLst>
                                  <p:childTnLst>
                                    <p:set>
                                      <p:cBhvr>
                                        <p:cTn id="9" dur="1" fill="hold">
                                          <p:stCondLst>
                                            <p:cond delay="0"/>
                                          </p:stCondLst>
                                        </p:cTn>
                                        <p:tgtEl>
                                          <p:spTgt spid="35726"/>
                                        </p:tgtEl>
                                        <p:attrNameLst>
                                          <p:attrName>style.visibility</p:attrName>
                                        </p:attrNameLst>
                                      </p:cBhvr>
                                      <p:to>
                                        <p:strVal val="visible"/>
                                      </p:to>
                                    </p:set>
                                    <p:animEffect transition="in" filter="wipe(left)">
                                      <p:cBhvr>
                                        <p:cTn id="10" dur="1000"/>
                                        <p:tgtEl>
                                          <p:spTgt spid="35726"/>
                                        </p:tgtEl>
                                      </p:cBhvr>
                                    </p:animEffect>
                                  </p:childTnLst>
                                </p:cTn>
                              </p:par>
                              <p:par>
                                <p:cTn id="11" presetID="22" presetClass="entr" presetSubtype="8" fill="hold" nodeType="withEffect">
                                  <p:stCondLst>
                                    <p:cond delay="0"/>
                                  </p:stCondLst>
                                  <p:childTnLst>
                                    <p:set>
                                      <p:cBhvr>
                                        <p:cTn id="12" dur="1" fill="hold">
                                          <p:stCondLst>
                                            <p:cond delay="0"/>
                                          </p:stCondLst>
                                        </p:cTn>
                                        <p:tgtEl>
                                          <p:spTgt spid="35728"/>
                                        </p:tgtEl>
                                        <p:attrNameLst>
                                          <p:attrName>style.visibility</p:attrName>
                                        </p:attrNameLst>
                                      </p:cBhvr>
                                      <p:to>
                                        <p:strVal val="visible"/>
                                      </p:to>
                                    </p:set>
                                    <p:animEffect transition="in" filter="wipe(left)">
                                      <p:cBhvr>
                                        <p:cTn id="13" dur="1000"/>
                                        <p:tgtEl>
                                          <p:spTgt spid="3572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5727"/>
                                        </p:tgtEl>
                                        <p:attrNameLst>
                                          <p:attrName>style.visibility</p:attrName>
                                        </p:attrNameLst>
                                      </p:cBhvr>
                                      <p:to>
                                        <p:strVal val="visible"/>
                                      </p:to>
                                    </p:set>
                                    <p:animEffect transition="in" filter="dissolve">
                                      <p:cBhvr>
                                        <p:cTn id="18" dur="500"/>
                                        <p:tgtEl>
                                          <p:spTgt spid="3572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5729"/>
                                        </p:tgtEl>
                                        <p:attrNameLst>
                                          <p:attrName>style.visibility</p:attrName>
                                        </p:attrNameLst>
                                      </p:cBhvr>
                                      <p:to>
                                        <p:strVal val="visible"/>
                                      </p:to>
                                    </p:set>
                                    <p:animEffect transition="in" filter="dissolve">
                                      <p:cBhvr>
                                        <p:cTn id="21" dur="500"/>
                                        <p:tgtEl>
                                          <p:spTgt spid="35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29" grpId="0" animBg="1"/>
      <p:bldP spid="3572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3107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4D6A89F-F255-4FEA-8B06-95AD7DE39250}" type="slidenum">
              <a:rPr lang="en-US" altLang="en-US" sz="1200">
                <a:latin typeface="Tahoma" pitchFamily="34" charset="0"/>
              </a:rPr>
              <a:pPr/>
              <a:t>50</a:t>
            </a:fld>
            <a:endParaRPr lang="en-US" altLang="en-US" sz="1200">
              <a:latin typeface="Tahoma" pitchFamily="34" charset="0"/>
            </a:endParaRPr>
          </a:p>
        </p:txBody>
      </p:sp>
      <p:pic>
        <p:nvPicPr>
          <p:cNvPr id="131075"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2600" y="1030288"/>
            <a:ext cx="6399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6" name="Rectangle 2"/>
          <p:cNvSpPr>
            <a:spLocks noGrp="1" noChangeArrowheads="1"/>
          </p:cNvSpPr>
          <p:nvPr>
            <p:ph type="title"/>
          </p:nvPr>
        </p:nvSpPr>
        <p:spPr>
          <a:xfrm>
            <a:off x="373063" y="414338"/>
            <a:ext cx="7772400" cy="884237"/>
          </a:xfrm>
        </p:spPr>
        <p:txBody>
          <a:bodyPr/>
          <a:lstStyle/>
          <a:p>
            <a:r>
              <a:rPr lang="en-US" altLang="en-US" sz="3600">
                <a:ea typeface="ＭＳ Ｐゴシック" charset="-128"/>
              </a:rPr>
              <a:t>Try SMTP interaction for yourself:</a:t>
            </a:r>
            <a:endParaRPr lang="en-US" altLang="en-US">
              <a:ea typeface="ＭＳ Ｐゴシック" charset="-128"/>
            </a:endParaRPr>
          </a:p>
        </p:txBody>
      </p:sp>
      <p:sp>
        <p:nvSpPr>
          <p:cNvPr id="131077" name="Rectangle 3"/>
          <p:cNvSpPr>
            <a:spLocks noGrp="1" noChangeArrowheads="1"/>
          </p:cNvSpPr>
          <p:nvPr>
            <p:ph type="body" idx="1"/>
          </p:nvPr>
        </p:nvSpPr>
        <p:spPr>
          <a:xfrm>
            <a:off x="598488" y="1579563"/>
            <a:ext cx="7772400" cy="4648200"/>
          </a:xfrm>
        </p:spPr>
        <p:txBody>
          <a:bodyPr/>
          <a:lstStyle/>
          <a:p>
            <a:r>
              <a:rPr lang="en-US" altLang="en-US" sz="2400" b="1" dirty="0">
                <a:latin typeface="Courier New" pitchFamily="49" charset="0"/>
                <a:ea typeface="ＭＳ Ｐゴシック" charset="-128"/>
              </a:rPr>
              <a:t>telnet </a:t>
            </a:r>
            <a:r>
              <a:rPr lang="en-US" altLang="en-US" sz="2400" b="1" dirty="0" err="1">
                <a:latin typeface="Courier New" pitchFamily="49" charset="0"/>
                <a:ea typeface="ＭＳ Ｐゴシック" charset="-128"/>
              </a:rPr>
              <a:t>servername</a:t>
            </a:r>
            <a:r>
              <a:rPr lang="en-US" altLang="en-US" sz="2400" b="1" dirty="0">
                <a:latin typeface="Courier New" pitchFamily="49" charset="0"/>
                <a:ea typeface="ＭＳ Ｐゴシック" charset="-128"/>
              </a:rPr>
              <a:t> 25</a:t>
            </a:r>
            <a:endParaRPr lang="en-US" altLang="en-US" sz="2400" dirty="0">
              <a:ea typeface="ＭＳ Ｐゴシック" charset="-128"/>
            </a:endParaRPr>
          </a:p>
          <a:p>
            <a:r>
              <a:rPr lang="en-US" altLang="en-US" sz="2400" dirty="0">
                <a:ea typeface="ＭＳ Ｐゴシック" charset="-128"/>
              </a:rPr>
              <a:t>see 220 reply from server</a:t>
            </a:r>
          </a:p>
          <a:p>
            <a:r>
              <a:rPr lang="en-US" altLang="en-US" sz="2400" dirty="0">
                <a:ea typeface="ＭＳ Ｐゴシック" charset="-128"/>
              </a:rPr>
              <a:t>enter </a:t>
            </a:r>
            <a:r>
              <a:rPr lang="en-US" altLang="en-US" sz="2400" dirty="0" err="1">
                <a:ea typeface="ＭＳ Ｐゴシック" charset="-128"/>
              </a:rPr>
              <a:t>HELO</a:t>
            </a:r>
            <a:r>
              <a:rPr lang="en-US" altLang="en-US" sz="2400" dirty="0">
                <a:ea typeface="ＭＳ Ｐゴシック" charset="-128"/>
              </a:rPr>
              <a:t>, MAIL FROM, </a:t>
            </a:r>
            <a:r>
              <a:rPr lang="en-US" altLang="en-US" sz="2400" dirty="0" err="1">
                <a:ea typeface="ＭＳ Ｐゴシック" charset="-128"/>
              </a:rPr>
              <a:t>RCPT</a:t>
            </a:r>
            <a:r>
              <a:rPr lang="en-US" altLang="en-US" sz="2400" dirty="0">
                <a:ea typeface="ＭＳ Ｐゴシック" charset="-128"/>
              </a:rPr>
              <a:t> TO, DATA, QUIT commands</a:t>
            </a:r>
            <a:r>
              <a:rPr lang="en-US" altLang="en-US" dirty="0">
                <a:ea typeface="ＭＳ Ｐゴシック" charset="-128"/>
              </a:rPr>
              <a:t> </a:t>
            </a:r>
          </a:p>
          <a:p>
            <a:pPr>
              <a:buFont typeface="Wingdings" pitchFamily="2" charset="2"/>
              <a:buNone/>
            </a:pPr>
            <a:endParaRPr lang="en-US" altLang="en-US" sz="2400" dirty="0">
              <a:ea typeface="ＭＳ Ｐゴシック" charset="-128"/>
            </a:endParaRPr>
          </a:p>
          <a:p>
            <a:pPr>
              <a:buFont typeface="Wingdings" pitchFamily="2" charset="2"/>
              <a:buNone/>
            </a:pPr>
            <a:r>
              <a:rPr lang="en-US" altLang="en-US" sz="2400" dirty="0">
                <a:ea typeface="ＭＳ Ｐゴシック" charset="-128"/>
              </a:rPr>
              <a:t>above lets you send email without using email client (reader)</a:t>
            </a:r>
            <a:endParaRPr lang="en-US" altLang="en-US" dirty="0">
              <a:ea typeface="ＭＳ Ｐゴシック" charset="-128"/>
            </a:endParaRPr>
          </a:p>
        </p:txBody>
      </p:sp>
      <p:sp>
        <p:nvSpPr>
          <p:cNvPr id="2" name="TextBox 1"/>
          <p:cNvSpPr txBox="1"/>
          <p:nvPr/>
        </p:nvSpPr>
        <p:spPr>
          <a:xfrm>
            <a:off x="657546" y="4274049"/>
            <a:ext cx="7859730" cy="2246769"/>
          </a:xfrm>
          <a:prstGeom prst="rect">
            <a:avLst/>
          </a:prstGeom>
          <a:noFill/>
        </p:spPr>
        <p:txBody>
          <a:bodyPr wrap="square" rtlCol="0">
            <a:spAutoFit/>
          </a:bodyPr>
          <a:lstStyle/>
          <a:p>
            <a:r>
              <a:rPr lang="en-US" sz="2400" b="1" dirty="0">
                <a:latin typeface="Gill Sans MT" panose="020B0502020104020203" pitchFamily="34" charset="0"/>
              </a:rPr>
              <a:t>Important</a:t>
            </a:r>
            <a:r>
              <a:rPr lang="en-US" b="1" dirty="0"/>
              <a:t> notes:</a:t>
            </a:r>
          </a:p>
          <a:p>
            <a:pPr marL="800100" lvl="1" indent="-342900">
              <a:buSzPct val="101000"/>
              <a:buFont typeface="Wingdings" panose="05000000000000000000" pitchFamily="2" charset="2"/>
              <a:buChar char="§"/>
            </a:pPr>
            <a:r>
              <a:rPr lang="en-US" dirty="0"/>
              <a:t>Start by sending mail to yourself (or me)</a:t>
            </a:r>
          </a:p>
          <a:p>
            <a:pPr marL="800100" lvl="1" indent="-342900">
              <a:buSzPct val="101000"/>
              <a:buFont typeface="Wingdings" panose="05000000000000000000" pitchFamily="2" charset="2"/>
              <a:buChar char="§"/>
            </a:pPr>
            <a:r>
              <a:rPr lang="en-US" dirty="0"/>
              <a:t>No verification of from address or mail headers</a:t>
            </a:r>
          </a:p>
          <a:p>
            <a:pPr marL="800100" lvl="1" indent="-342900">
              <a:buSzPct val="101000"/>
              <a:buFont typeface="Wingdings" panose="05000000000000000000" pitchFamily="2" charset="2"/>
              <a:buChar char="§"/>
            </a:pPr>
            <a:r>
              <a:rPr lang="en-US" dirty="0"/>
              <a:t>This is one way spammers forge mail</a:t>
            </a:r>
          </a:p>
          <a:p>
            <a:pPr marL="800100" lvl="1" indent="-342900">
              <a:buSzPct val="101000"/>
              <a:buFont typeface="Wingdings" panose="05000000000000000000" pitchFamily="2" charset="2"/>
              <a:buChar char="§"/>
            </a:pPr>
            <a:r>
              <a:rPr lang="en-US" dirty="0"/>
              <a:t>Have a bit of fun with your friends, but 7C policy prohibits forgery so be sure they’re in on the joke</a:t>
            </a:r>
          </a:p>
        </p:txBody>
      </p:sp>
      <mc:AlternateContent xmlns:mc="http://schemas.openxmlformats.org/markup-compatibility/2006" xmlns:p14="http://schemas.microsoft.com/office/powerpoint/2010/main">
        <mc:Choice Requires="p14">
          <p:contentPart p14:bwMode="auto" r:id="rId4">
            <p14:nvContentPartPr>
              <p14:cNvPr id="3" name="Ink 2">
                <a:extLst>
                  <a:ext uri="{FF2B5EF4-FFF2-40B4-BE49-F238E27FC236}">
                    <a16:creationId xmlns:a16="http://schemas.microsoft.com/office/drawing/2014/main" id="{BEBDACE3-50F2-4EEB-AF45-A574082A93CC}"/>
                  </a:ext>
                </a:extLst>
              </p14:cNvPr>
              <p14:cNvContentPartPr/>
              <p14:nvPr/>
            </p14:nvContentPartPr>
            <p14:xfrm>
              <a:off x="785880" y="4447080"/>
              <a:ext cx="5840280" cy="723600"/>
            </p14:xfrm>
          </p:contentPart>
        </mc:Choice>
        <mc:Fallback xmlns="">
          <p:pic>
            <p:nvPicPr>
              <p:cNvPr id="3" name="Ink 2">
                <a:extLst>
                  <a:ext uri="{FF2B5EF4-FFF2-40B4-BE49-F238E27FC236}">
                    <a16:creationId xmlns:a16="http://schemas.microsoft.com/office/drawing/2014/main" id="{BEBDACE3-50F2-4EEB-AF45-A574082A93CC}"/>
                  </a:ext>
                </a:extLst>
              </p:cNvPr>
              <p:cNvPicPr/>
              <p:nvPr/>
            </p:nvPicPr>
            <p:blipFill>
              <a:blip r:embed="rId5"/>
              <a:stretch>
                <a:fillRect/>
              </a:stretch>
            </p:blipFill>
            <p:spPr>
              <a:xfrm>
                <a:off x="776520" y="4437720"/>
                <a:ext cx="5859000" cy="742320"/>
              </a:xfrm>
              <a:prstGeom prst="rect">
                <a:avLst/>
              </a:prstGeom>
            </p:spPr>
          </p:pic>
        </mc:Fallback>
      </mc:AlternateContent>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3312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40260943-F2A6-4986-804A-C8B0D016CB42}" type="slidenum">
              <a:rPr lang="en-US" altLang="en-US" sz="1200">
                <a:latin typeface="Tahoma" pitchFamily="34" charset="0"/>
              </a:rPr>
              <a:pPr/>
              <a:t>51</a:t>
            </a:fld>
            <a:endParaRPr lang="en-US" altLang="en-US" sz="1200">
              <a:latin typeface="Tahoma" pitchFamily="34" charset="0"/>
            </a:endParaRPr>
          </a:p>
        </p:txBody>
      </p:sp>
      <p:sp>
        <p:nvSpPr>
          <p:cNvPr id="133123" name="Rectangle 2"/>
          <p:cNvSpPr>
            <a:spLocks noGrp="1" noChangeArrowheads="1"/>
          </p:cNvSpPr>
          <p:nvPr>
            <p:ph type="title"/>
          </p:nvPr>
        </p:nvSpPr>
        <p:spPr>
          <a:xfrm>
            <a:off x="533400" y="161925"/>
            <a:ext cx="7772400" cy="1143000"/>
          </a:xfrm>
        </p:spPr>
        <p:txBody>
          <a:bodyPr/>
          <a:lstStyle/>
          <a:p>
            <a:r>
              <a:rPr lang="en-US" altLang="en-US" dirty="0">
                <a:ea typeface="ＭＳ Ｐゴシック" charset="-128"/>
              </a:rPr>
              <a:t>SMTP: (not really) final words</a:t>
            </a:r>
          </a:p>
        </p:txBody>
      </p:sp>
      <p:sp>
        <p:nvSpPr>
          <p:cNvPr id="133124" name="Rectangle 3"/>
          <p:cNvSpPr>
            <a:spLocks noGrp="1" noChangeArrowheads="1"/>
          </p:cNvSpPr>
          <p:nvPr>
            <p:ph type="body" sz="half" idx="1"/>
          </p:nvPr>
        </p:nvSpPr>
        <p:spPr>
          <a:xfrm>
            <a:off x="501650" y="1555750"/>
            <a:ext cx="3810000" cy="4648200"/>
          </a:xfrm>
        </p:spPr>
        <p:txBody>
          <a:bodyPr/>
          <a:lstStyle/>
          <a:p>
            <a:r>
              <a:rPr lang="en-US" altLang="en-US" sz="2400">
                <a:ea typeface="ＭＳ Ｐゴシック" charset="-128"/>
              </a:rPr>
              <a:t>SMTP uses persistent connections</a:t>
            </a:r>
          </a:p>
          <a:p>
            <a:r>
              <a:rPr lang="en-US" altLang="en-US" sz="2400">
                <a:ea typeface="ＭＳ Ｐゴシック" charset="-128"/>
              </a:rPr>
              <a:t>SMTP requires message (header &amp; body) to be in 7-bit ASCII</a:t>
            </a:r>
          </a:p>
          <a:p>
            <a:r>
              <a:rPr lang="en-US" altLang="en-US" sz="2400">
                <a:ea typeface="ＭＳ Ｐゴシック" charset="-128"/>
              </a:rPr>
              <a:t>SMTP server uses </a:t>
            </a:r>
            <a:r>
              <a:rPr lang="en-US" altLang="en-US" sz="2400">
                <a:latin typeface="Courier New" pitchFamily="49" charset="0"/>
                <a:ea typeface="ＭＳ Ｐゴシック" charset="-128"/>
              </a:rPr>
              <a:t>CRLF.CRLF</a:t>
            </a:r>
            <a:r>
              <a:rPr lang="en-US" altLang="en-US" sz="2400">
                <a:ea typeface="ＭＳ Ｐゴシック" charset="-128"/>
              </a:rPr>
              <a:t> to determine end of message</a:t>
            </a:r>
          </a:p>
        </p:txBody>
      </p:sp>
      <p:sp>
        <p:nvSpPr>
          <p:cNvPr id="133125" name="Rectangle 4"/>
          <p:cNvSpPr>
            <a:spLocks noGrp="1" noChangeArrowheads="1"/>
          </p:cNvSpPr>
          <p:nvPr>
            <p:ph type="body" sz="half" idx="2"/>
          </p:nvPr>
        </p:nvSpPr>
        <p:spPr>
          <a:xfrm>
            <a:off x="4495800" y="1511300"/>
            <a:ext cx="3810000" cy="4648200"/>
          </a:xfrm>
        </p:spPr>
        <p:txBody>
          <a:bodyPr/>
          <a:lstStyle/>
          <a:p>
            <a:pPr>
              <a:buFont typeface="Wingdings" pitchFamily="2" charset="2"/>
              <a:buNone/>
            </a:pPr>
            <a:r>
              <a:rPr lang="en-US" altLang="en-US" i="1">
                <a:solidFill>
                  <a:srgbClr val="CC0000"/>
                </a:solidFill>
                <a:ea typeface="ＭＳ Ｐゴシック" charset="-128"/>
              </a:rPr>
              <a:t>comparison with HTTP:</a:t>
            </a:r>
          </a:p>
          <a:p>
            <a:pPr>
              <a:spcBef>
                <a:spcPct val="50000"/>
              </a:spcBef>
            </a:pPr>
            <a:r>
              <a:rPr lang="en-US" altLang="en-US" sz="2400">
                <a:ea typeface="ＭＳ Ｐゴシック" charset="-128"/>
              </a:rPr>
              <a:t>HTTP: pull</a:t>
            </a:r>
          </a:p>
          <a:p>
            <a:pPr>
              <a:spcAft>
                <a:spcPct val="50000"/>
              </a:spcAft>
            </a:pPr>
            <a:r>
              <a:rPr lang="en-US" altLang="en-US" sz="2400">
                <a:ea typeface="ＭＳ Ｐゴシック" charset="-128"/>
              </a:rPr>
              <a:t>SMTP: push</a:t>
            </a:r>
          </a:p>
          <a:p>
            <a:pPr>
              <a:spcAft>
                <a:spcPct val="50000"/>
              </a:spcAft>
            </a:pPr>
            <a:r>
              <a:rPr lang="en-US" altLang="en-US" sz="2400">
                <a:ea typeface="ＭＳ Ｐゴシック" charset="-128"/>
              </a:rPr>
              <a:t>both have ASCII command/response interaction, status codes</a:t>
            </a:r>
          </a:p>
          <a:p>
            <a:r>
              <a:rPr lang="en-US" altLang="en-US" sz="2400">
                <a:ea typeface="ＭＳ Ｐゴシック" charset="-128"/>
              </a:rPr>
              <a:t>HTTP: each object encapsulated in its own response message</a:t>
            </a:r>
          </a:p>
          <a:p>
            <a:r>
              <a:rPr lang="en-US" altLang="en-US" sz="2400">
                <a:ea typeface="ＭＳ Ｐゴシック" charset="-128"/>
              </a:rPr>
              <a:t>SMTP: multiple objects sent in multipart message</a:t>
            </a:r>
          </a:p>
        </p:txBody>
      </p:sp>
      <p:pic>
        <p:nvPicPr>
          <p:cNvPr id="133126"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968375"/>
            <a:ext cx="45704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3517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2E28970-F59C-42AB-BF87-411F8A6F3B2A}" type="slidenum">
              <a:rPr lang="en-US" altLang="en-US" sz="1200">
                <a:latin typeface="Tahoma" pitchFamily="34" charset="0"/>
              </a:rPr>
              <a:pPr/>
              <a:t>52</a:t>
            </a:fld>
            <a:endParaRPr lang="en-US" altLang="en-US" sz="1200">
              <a:latin typeface="Tahoma" pitchFamily="34" charset="0"/>
            </a:endParaRPr>
          </a:p>
        </p:txBody>
      </p:sp>
      <p:sp>
        <p:nvSpPr>
          <p:cNvPr id="135171" name="Rectangle 2"/>
          <p:cNvSpPr>
            <a:spLocks noGrp="1" noChangeArrowheads="1"/>
          </p:cNvSpPr>
          <p:nvPr>
            <p:ph type="title"/>
          </p:nvPr>
        </p:nvSpPr>
        <p:spPr>
          <a:xfrm>
            <a:off x="533400" y="117475"/>
            <a:ext cx="7772400" cy="1143000"/>
          </a:xfrm>
        </p:spPr>
        <p:txBody>
          <a:bodyPr/>
          <a:lstStyle/>
          <a:p>
            <a:r>
              <a:rPr lang="en-US" altLang="en-US" sz="4000">
                <a:ea typeface="ＭＳ Ｐゴシック" charset="-128"/>
              </a:rPr>
              <a:t>Mail message format</a:t>
            </a:r>
            <a:endParaRPr lang="en-US" altLang="en-US">
              <a:ea typeface="ＭＳ Ｐゴシック" charset="-128"/>
            </a:endParaRPr>
          </a:p>
        </p:txBody>
      </p:sp>
      <p:sp>
        <p:nvSpPr>
          <p:cNvPr id="135172" name="Rectangle 3"/>
          <p:cNvSpPr>
            <a:spLocks noGrp="1" noChangeArrowheads="1"/>
          </p:cNvSpPr>
          <p:nvPr>
            <p:ph type="body" sz="half" idx="1"/>
          </p:nvPr>
        </p:nvSpPr>
        <p:spPr>
          <a:xfrm>
            <a:off x="533400" y="1611313"/>
            <a:ext cx="3927475" cy="4648200"/>
          </a:xfrm>
        </p:spPr>
        <p:txBody>
          <a:bodyPr/>
          <a:lstStyle/>
          <a:p>
            <a:pPr>
              <a:buFont typeface="Wingdings" pitchFamily="2" charset="2"/>
              <a:buNone/>
            </a:pPr>
            <a:r>
              <a:rPr lang="en-US" altLang="en-US" sz="2400" dirty="0">
                <a:ea typeface="ＭＳ Ｐゴシック" charset="-128"/>
              </a:rPr>
              <a:t>SMTP: protocol for exchanging email messages</a:t>
            </a:r>
          </a:p>
          <a:p>
            <a:pPr>
              <a:buFont typeface="Wingdings" pitchFamily="2" charset="2"/>
              <a:buNone/>
            </a:pPr>
            <a:r>
              <a:rPr lang="en-US" altLang="en-US" sz="2400" dirty="0">
                <a:ea typeface="ＭＳ Ｐゴシック" charset="-128"/>
              </a:rPr>
              <a:t>RFC 822/2822/5322: standard for text message format:</a:t>
            </a:r>
          </a:p>
          <a:p>
            <a:r>
              <a:rPr lang="en-US" altLang="en-US" sz="2400" dirty="0">
                <a:ea typeface="ＭＳ Ｐゴシック" charset="-128"/>
              </a:rPr>
              <a:t>header lines, e.g.,</a:t>
            </a:r>
          </a:p>
          <a:p>
            <a:pPr lvl="1"/>
            <a:r>
              <a:rPr lang="en-US" altLang="en-US" sz="2000" dirty="0">
                <a:ea typeface="ＭＳ Ｐゴシック" charset="-128"/>
              </a:rPr>
              <a:t>To:</a:t>
            </a:r>
          </a:p>
          <a:p>
            <a:pPr lvl="1"/>
            <a:r>
              <a:rPr lang="en-US" altLang="en-US" sz="2000" dirty="0">
                <a:ea typeface="ＭＳ Ｐゴシック" charset="-128"/>
              </a:rPr>
              <a:t>From:</a:t>
            </a:r>
          </a:p>
          <a:p>
            <a:pPr lvl="1"/>
            <a:r>
              <a:rPr lang="en-US" altLang="en-US" sz="2000" dirty="0">
                <a:ea typeface="ＭＳ Ｐゴシック" charset="-128"/>
              </a:rPr>
              <a:t>Subject:</a:t>
            </a:r>
          </a:p>
          <a:p>
            <a:pPr lvl="1">
              <a:buFont typeface="Wingdings" pitchFamily="2" charset="2"/>
              <a:buNone/>
            </a:pPr>
            <a:r>
              <a:rPr lang="en-US" altLang="en-US" i="1" dirty="0">
                <a:solidFill>
                  <a:srgbClr val="FF0000"/>
                </a:solidFill>
                <a:ea typeface="ＭＳ Ｐゴシック" charset="-128"/>
              </a:rPr>
              <a:t>different</a:t>
            </a:r>
            <a:r>
              <a:rPr lang="en-US" altLang="en-US" i="1" dirty="0">
                <a:solidFill>
                  <a:srgbClr val="66FFCC"/>
                </a:solidFill>
                <a:ea typeface="ＭＳ Ｐゴシック" charset="-128"/>
              </a:rPr>
              <a:t> </a:t>
            </a:r>
            <a:r>
              <a:rPr lang="en-US" altLang="en-US" i="1" dirty="0">
                <a:ea typeface="ＭＳ Ｐゴシック" charset="-128"/>
              </a:rPr>
              <a:t>from </a:t>
            </a:r>
            <a:r>
              <a:rPr lang="en-US" altLang="en-US" sz="2200" dirty="0">
                <a:ea typeface="ＭＳ Ｐゴシック" charset="-128"/>
              </a:rPr>
              <a:t>SMTP MAIL FROM, </a:t>
            </a:r>
            <a:r>
              <a:rPr lang="en-US" altLang="en-US" sz="2200" dirty="0" err="1">
                <a:ea typeface="ＭＳ Ｐゴシック" charset="-128"/>
              </a:rPr>
              <a:t>RCPT</a:t>
            </a:r>
            <a:r>
              <a:rPr lang="en-US" altLang="en-US" sz="2200" dirty="0">
                <a:ea typeface="ＭＳ Ｐゴシック" charset="-128"/>
              </a:rPr>
              <a:t> TO:</a:t>
            </a:r>
            <a:r>
              <a:rPr lang="en-US" altLang="en-US" dirty="0">
                <a:ea typeface="ＭＳ Ｐゴシック" charset="-128"/>
              </a:rPr>
              <a:t> commands!</a:t>
            </a:r>
          </a:p>
          <a:p>
            <a:r>
              <a:rPr lang="en-US" altLang="en-US" sz="2400" dirty="0">
                <a:ea typeface="ＭＳ Ｐゴシック" charset="-128"/>
              </a:rPr>
              <a:t>Body: the “</a:t>
            </a:r>
            <a:r>
              <a:rPr lang="en-US" altLang="ja-JP" sz="2400" dirty="0">
                <a:ea typeface="ＭＳ Ｐゴシック" charset="-128"/>
              </a:rPr>
              <a:t>message” </a:t>
            </a:r>
          </a:p>
          <a:p>
            <a:pPr lvl="1"/>
            <a:r>
              <a:rPr lang="en-US" altLang="en-US" sz="2000" dirty="0">
                <a:ea typeface="ＭＳ Ｐゴシック" charset="-128"/>
              </a:rPr>
              <a:t>ASCII characters only</a:t>
            </a:r>
          </a:p>
          <a:p>
            <a:pPr lvl="1"/>
            <a:r>
              <a:rPr lang="en-US" altLang="en-US" sz="2000" dirty="0">
                <a:ea typeface="ＭＳ Ｐゴシック" charset="-128"/>
              </a:rPr>
              <a:t>…but many modern mailers are “8-bit clean”</a:t>
            </a:r>
          </a:p>
        </p:txBody>
      </p:sp>
      <p:sp>
        <p:nvSpPr>
          <p:cNvPr id="135173" name="Rectangle 5"/>
          <p:cNvSpPr>
            <a:spLocks noChangeArrowheads="1"/>
          </p:cNvSpPr>
          <p:nvPr/>
        </p:nvSpPr>
        <p:spPr bwMode="auto">
          <a:xfrm>
            <a:off x="4978400" y="1892300"/>
            <a:ext cx="2832100" cy="431800"/>
          </a:xfrm>
          <a:prstGeom prst="rect">
            <a:avLst/>
          </a:prstGeom>
          <a:solidFill>
            <a:schemeClr val="accent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chemeClr val="bg1"/>
                </a:solidFill>
              </a:rPr>
              <a:t>header</a:t>
            </a:r>
          </a:p>
        </p:txBody>
      </p:sp>
      <p:sp>
        <p:nvSpPr>
          <p:cNvPr id="135174" name="Rectangle 7"/>
          <p:cNvSpPr>
            <a:spLocks noChangeArrowheads="1"/>
          </p:cNvSpPr>
          <p:nvPr/>
        </p:nvSpPr>
        <p:spPr bwMode="auto">
          <a:xfrm>
            <a:off x="4978400" y="2705100"/>
            <a:ext cx="2832100" cy="1739900"/>
          </a:xfrm>
          <a:prstGeom prst="rect">
            <a:avLst/>
          </a:prstGeom>
          <a:solidFill>
            <a:schemeClr val="accent2"/>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solidFill>
                  <a:schemeClr val="bg1"/>
                </a:solidFill>
              </a:rPr>
              <a:t>body</a:t>
            </a:r>
          </a:p>
        </p:txBody>
      </p:sp>
      <p:sp>
        <p:nvSpPr>
          <p:cNvPr id="135175" name="Rectangle 9"/>
          <p:cNvSpPr>
            <a:spLocks noChangeArrowheads="1"/>
          </p:cNvSpPr>
          <p:nvPr/>
        </p:nvSpPr>
        <p:spPr bwMode="auto">
          <a:xfrm>
            <a:off x="4775200" y="1778000"/>
            <a:ext cx="3238500" cy="30734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35176" name="Line 10"/>
          <p:cNvSpPr>
            <a:spLocks noChangeShapeType="1"/>
          </p:cNvSpPr>
          <p:nvPr/>
        </p:nvSpPr>
        <p:spPr bwMode="auto">
          <a:xfrm flipV="1">
            <a:off x="3162300" y="2159000"/>
            <a:ext cx="1765300" cy="10160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77" name="Line 11"/>
          <p:cNvSpPr>
            <a:spLocks noChangeShapeType="1"/>
          </p:cNvSpPr>
          <p:nvPr/>
        </p:nvSpPr>
        <p:spPr bwMode="auto">
          <a:xfrm flipV="1">
            <a:off x="3009900" y="3327400"/>
            <a:ext cx="1905000" cy="18796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78" name="Text Box 13"/>
          <p:cNvSpPr txBox="1">
            <a:spLocks noChangeArrowheads="1"/>
          </p:cNvSpPr>
          <p:nvPr/>
        </p:nvSpPr>
        <p:spPr bwMode="auto">
          <a:xfrm>
            <a:off x="8139113" y="2112963"/>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t>blank</a:t>
            </a:r>
          </a:p>
          <a:p>
            <a:pPr algn="ctr">
              <a:spcBef>
                <a:spcPct val="0"/>
              </a:spcBef>
              <a:buClrTx/>
              <a:buSzTx/>
              <a:buFontTx/>
              <a:buNone/>
            </a:pPr>
            <a:r>
              <a:rPr lang="en-US" altLang="en-US"/>
              <a:t>line</a:t>
            </a:r>
          </a:p>
        </p:txBody>
      </p:sp>
      <p:sp>
        <p:nvSpPr>
          <p:cNvPr id="135179" name="Line 14"/>
          <p:cNvSpPr>
            <a:spLocks noChangeShapeType="1"/>
          </p:cNvSpPr>
          <p:nvPr/>
        </p:nvSpPr>
        <p:spPr bwMode="auto">
          <a:xfrm flipH="1">
            <a:off x="7251700" y="2552700"/>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35180"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950" y="912813"/>
            <a:ext cx="4570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4353E70B-8252-484B-9C42-9145516F68BD}"/>
                  </a:ext>
                </a:extLst>
              </p14:cNvPr>
              <p14:cNvContentPartPr/>
              <p14:nvPr/>
            </p14:nvContentPartPr>
            <p14:xfrm>
              <a:off x="758880" y="3241440"/>
              <a:ext cx="2268720" cy="830880"/>
            </p14:xfrm>
          </p:contentPart>
        </mc:Choice>
        <mc:Fallback xmlns="">
          <p:pic>
            <p:nvPicPr>
              <p:cNvPr id="2" name="Ink 1">
                <a:extLst>
                  <a:ext uri="{FF2B5EF4-FFF2-40B4-BE49-F238E27FC236}">
                    <a16:creationId xmlns:a16="http://schemas.microsoft.com/office/drawing/2014/main" id="{4353E70B-8252-484B-9C42-9145516F68BD}"/>
                  </a:ext>
                </a:extLst>
              </p:cNvPr>
              <p:cNvPicPr/>
              <p:nvPr/>
            </p:nvPicPr>
            <p:blipFill>
              <a:blip r:embed="rId5"/>
              <a:stretch>
                <a:fillRect/>
              </a:stretch>
            </p:blipFill>
            <p:spPr>
              <a:xfrm>
                <a:off x="749520" y="3232080"/>
                <a:ext cx="2287440" cy="849600"/>
              </a:xfrm>
              <a:prstGeom prst="rect">
                <a:avLst/>
              </a:prstGeom>
            </p:spPr>
          </p:pic>
        </mc:Fallback>
      </mc:AlternateContent>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3721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9CF2012-88DA-4089-ACBA-C749118A75B9}" type="slidenum">
              <a:rPr lang="en-US" altLang="en-US" sz="1200">
                <a:latin typeface="Tahoma" pitchFamily="34" charset="0"/>
              </a:rPr>
              <a:pPr/>
              <a:t>53</a:t>
            </a:fld>
            <a:endParaRPr lang="en-US" altLang="en-US" sz="1200">
              <a:latin typeface="Tahoma" pitchFamily="34" charset="0"/>
            </a:endParaRPr>
          </a:p>
        </p:txBody>
      </p:sp>
      <p:grpSp>
        <p:nvGrpSpPr>
          <p:cNvPr id="137219" name="Group 133"/>
          <p:cNvGrpSpPr>
            <a:grpSpLocks/>
          </p:cNvGrpSpPr>
          <p:nvPr/>
        </p:nvGrpSpPr>
        <p:grpSpPr bwMode="auto">
          <a:xfrm>
            <a:off x="2962275" y="1577975"/>
            <a:ext cx="511175" cy="693738"/>
            <a:chOff x="4140" y="429"/>
            <a:chExt cx="1425" cy="2396"/>
          </a:xfrm>
        </p:grpSpPr>
        <p:sp>
          <p:nvSpPr>
            <p:cNvPr id="137311" name="Freeform 13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12" name="Rectangle 135"/>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13" name="Freeform 13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14" name="Freeform 13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15" name="Rectangle 138"/>
            <p:cNvSpPr>
              <a:spLocks noChangeArrowheads="1"/>
            </p:cNvSpPr>
            <p:nvPr/>
          </p:nvSpPr>
          <p:spPr bwMode="auto">
            <a:xfrm>
              <a:off x="4211" y="692"/>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316" name="Group 139"/>
            <p:cNvGrpSpPr>
              <a:grpSpLocks/>
            </p:cNvGrpSpPr>
            <p:nvPr/>
          </p:nvGrpSpPr>
          <p:grpSpPr bwMode="auto">
            <a:xfrm>
              <a:off x="4749" y="668"/>
              <a:ext cx="581" cy="145"/>
              <a:chOff x="614" y="2568"/>
              <a:chExt cx="725" cy="139"/>
            </a:xfrm>
          </p:grpSpPr>
          <p:sp>
            <p:nvSpPr>
              <p:cNvPr id="137341" name="AutoShape 140"/>
              <p:cNvSpPr>
                <a:spLocks noChangeArrowheads="1"/>
              </p:cNvSpPr>
              <p:nvPr/>
            </p:nvSpPr>
            <p:spPr bwMode="auto">
              <a:xfrm>
                <a:off x="616" y="2570"/>
                <a:ext cx="723"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42" name="AutoShape 141"/>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317" name="Rectangle 142"/>
            <p:cNvSpPr>
              <a:spLocks noChangeArrowheads="1"/>
            </p:cNvSpPr>
            <p:nvPr/>
          </p:nvSpPr>
          <p:spPr bwMode="auto">
            <a:xfrm>
              <a:off x="4224" y="1021"/>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318" name="Group 143"/>
            <p:cNvGrpSpPr>
              <a:grpSpLocks/>
            </p:cNvGrpSpPr>
            <p:nvPr/>
          </p:nvGrpSpPr>
          <p:grpSpPr bwMode="auto">
            <a:xfrm>
              <a:off x="4747" y="994"/>
              <a:ext cx="581" cy="134"/>
              <a:chOff x="614" y="2568"/>
              <a:chExt cx="725" cy="139"/>
            </a:xfrm>
          </p:grpSpPr>
          <p:sp>
            <p:nvSpPr>
              <p:cNvPr id="137339" name="AutoShape 144"/>
              <p:cNvSpPr>
                <a:spLocks noChangeArrowheads="1"/>
              </p:cNvSpPr>
              <p:nvPr/>
            </p:nvSpPr>
            <p:spPr bwMode="auto">
              <a:xfrm>
                <a:off x="613" y="2568"/>
                <a:ext cx="718"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40" name="AutoShape 145"/>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319" name="Rectangle 146"/>
            <p:cNvSpPr>
              <a:spLocks noChangeArrowheads="1"/>
            </p:cNvSpPr>
            <p:nvPr/>
          </p:nvSpPr>
          <p:spPr bwMode="auto">
            <a:xfrm>
              <a:off x="4215" y="1356"/>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20" name="Rectangle 147"/>
            <p:cNvSpPr>
              <a:spLocks noChangeArrowheads="1"/>
            </p:cNvSpPr>
            <p:nvPr/>
          </p:nvSpPr>
          <p:spPr bwMode="auto">
            <a:xfrm>
              <a:off x="4229" y="1657"/>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321" name="Group 148"/>
            <p:cNvGrpSpPr>
              <a:grpSpLocks/>
            </p:cNvGrpSpPr>
            <p:nvPr/>
          </p:nvGrpSpPr>
          <p:grpSpPr bwMode="auto">
            <a:xfrm>
              <a:off x="4735" y="1627"/>
              <a:ext cx="582" cy="151"/>
              <a:chOff x="614" y="2568"/>
              <a:chExt cx="725" cy="139"/>
            </a:xfrm>
          </p:grpSpPr>
          <p:sp>
            <p:nvSpPr>
              <p:cNvPr id="137337" name="AutoShape 149"/>
              <p:cNvSpPr>
                <a:spLocks noChangeArrowheads="1"/>
              </p:cNvSpPr>
              <p:nvPr/>
            </p:nvSpPr>
            <p:spPr bwMode="auto">
              <a:xfrm>
                <a:off x="612" y="2581"/>
                <a:ext cx="728" cy="12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8" name="AutoShape 150"/>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322" name="Freeform 15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7323" name="Group 152"/>
            <p:cNvGrpSpPr>
              <a:grpSpLocks/>
            </p:cNvGrpSpPr>
            <p:nvPr/>
          </p:nvGrpSpPr>
          <p:grpSpPr bwMode="auto">
            <a:xfrm>
              <a:off x="4739" y="1327"/>
              <a:ext cx="582" cy="139"/>
              <a:chOff x="614" y="2568"/>
              <a:chExt cx="725" cy="139"/>
            </a:xfrm>
          </p:grpSpPr>
          <p:sp>
            <p:nvSpPr>
              <p:cNvPr id="137335" name="AutoShape 153"/>
              <p:cNvSpPr>
                <a:spLocks noChangeArrowheads="1"/>
              </p:cNvSpPr>
              <p:nvPr/>
            </p:nvSpPr>
            <p:spPr bwMode="auto">
              <a:xfrm>
                <a:off x="612" y="2569"/>
                <a:ext cx="728"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6" name="AutoShape 154"/>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324" name="Rectangle 155"/>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25" name="Freeform 15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26" name="Freeform 15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27" name="Oval 158"/>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28" name="Freeform 15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329" name="AutoShape 160"/>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0" name="AutoShape 161"/>
            <p:cNvSpPr>
              <a:spLocks noChangeArrowheads="1"/>
            </p:cNvSpPr>
            <p:nvPr/>
          </p:nvSpPr>
          <p:spPr bwMode="auto">
            <a:xfrm>
              <a:off x="4206" y="2710"/>
              <a:ext cx="1071"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1" name="Oval 162"/>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2" name="Oval 163"/>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37333" name="Oval 164"/>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34" name="Rectangle 165"/>
            <p:cNvSpPr>
              <a:spLocks noChangeArrowheads="1"/>
            </p:cNvSpPr>
            <p:nvPr/>
          </p:nvSpPr>
          <p:spPr bwMode="auto">
            <a:xfrm>
              <a:off x="5060" y="1833"/>
              <a:ext cx="89"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37220" name="Group 100"/>
          <p:cNvGrpSpPr>
            <a:grpSpLocks/>
          </p:cNvGrpSpPr>
          <p:nvPr/>
        </p:nvGrpSpPr>
        <p:grpSpPr bwMode="auto">
          <a:xfrm>
            <a:off x="4648200" y="1587500"/>
            <a:ext cx="511175" cy="693738"/>
            <a:chOff x="4140" y="429"/>
            <a:chExt cx="1425" cy="2396"/>
          </a:xfrm>
        </p:grpSpPr>
        <p:sp>
          <p:nvSpPr>
            <p:cNvPr id="137279" name="Freeform 10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80" name="Rectangle 102"/>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81" name="Freeform 10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82" name="Freeform 10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83" name="Rectangle 105"/>
            <p:cNvSpPr>
              <a:spLocks noChangeArrowheads="1"/>
            </p:cNvSpPr>
            <p:nvPr/>
          </p:nvSpPr>
          <p:spPr bwMode="auto">
            <a:xfrm>
              <a:off x="4211" y="692"/>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284" name="Group 106"/>
            <p:cNvGrpSpPr>
              <a:grpSpLocks/>
            </p:cNvGrpSpPr>
            <p:nvPr/>
          </p:nvGrpSpPr>
          <p:grpSpPr bwMode="auto">
            <a:xfrm>
              <a:off x="4749" y="668"/>
              <a:ext cx="581" cy="145"/>
              <a:chOff x="614" y="2568"/>
              <a:chExt cx="725" cy="139"/>
            </a:xfrm>
          </p:grpSpPr>
          <p:sp>
            <p:nvSpPr>
              <p:cNvPr id="137309" name="AutoShape 107"/>
              <p:cNvSpPr>
                <a:spLocks noChangeArrowheads="1"/>
              </p:cNvSpPr>
              <p:nvPr/>
            </p:nvSpPr>
            <p:spPr bwMode="auto">
              <a:xfrm>
                <a:off x="616" y="2570"/>
                <a:ext cx="723"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10" name="AutoShape 108"/>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285" name="Rectangle 109"/>
            <p:cNvSpPr>
              <a:spLocks noChangeArrowheads="1"/>
            </p:cNvSpPr>
            <p:nvPr/>
          </p:nvSpPr>
          <p:spPr bwMode="auto">
            <a:xfrm>
              <a:off x="4224" y="1021"/>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286" name="Group 110"/>
            <p:cNvGrpSpPr>
              <a:grpSpLocks/>
            </p:cNvGrpSpPr>
            <p:nvPr/>
          </p:nvGrpSpPr>
          <p:grpSpPr bwMode="auto">
            <a:xfrm>
              <a:off x="4747" y="994"/>
              <a:ext cx="581" cy="134"/>
              <a:chOff x="614" y="2568"/>
              <a:chExt cx="725" cy="139"/>
            </a:xfrm>
          </p:grpSpPr>
          <p:sp>
            <p:nvSpPr>
              <p:cNvPr id="137307" name="AutoShape 111"/>
              <p:cNvSpPr>
                <a:spLocks noChangeArrowheads="1"/>
              </p:cNvSpPr>
              <p:nvPr/>
            </p:nvSpPr>
            <p:spPr bwMode="auto">
              <a:xfrm>
                <a:off x="613" y="2568"/>
                <a:ext cx="718"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08" name="AutoShape 112"/>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287" name="Rectangle 113"/>
            <p:cNvSpPr>
              <a:spLocks noChangeArrowheads="1"/>
            </p:cNvSpPr>
            <p:nvPr/>
          </p:nvSpPr>
          <p:spPr bwMode="auto">
            <a:xfrm>
              <a:off x="4215" y="1356"/>
              <a:ext cx="597" cy="49"/>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88" name="Rectangle 114"/>
            <p:cNvSpPr>
              <a:spLocks noChangeArrowheads="1"/>
            </p:cNvSpPr>
            <p:nvPr/>
          </p:nvSpPr>
          <p:spPr bwMode="auto">
            <a:xfrm>
              <a:off x="4229" y="1657"/>
              <a:ext cx="597"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37289" name="Group 115"/>
            <p:cNvGrpSpPr>
              <a:grpSpLocks/>
            </p:cNvGrpSpPr>
            <p:nvPr/>
          </p:nvGrpSpPr>
          <p:grpSpPr bwMode="auto">
            <a:xfrm>
              <a:off x="4735" y="1627"/>
              <a:ext cx="582" cy="151"/>
              <a:chOff x="614" y="2568"/>
              <a:chExt cx="725" cy="139"/>
            </a:xfrm>
          </p:grpSpPr>
          <p:sp>
            <p:nvSpPr>
              <p:cNvPr id="137305" name="AutoShape 116"/>
              <p:cNvSpPr>
                <a:spLocks noChangeArrowheads="1"/>
              </p:cNvSpPr>
              <p:nvPr/>
            </p:nvSpPr>
            <p:spPr bwMode="auto">
              <a:xfrm>
                <a:off x="612" y="2581"/>
                <a:ext cx="728" cy="12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06" name="AutoShape 117"/>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290" name="Freeform 11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7291" name="Group 119"/>
            <p:cNvGrpSpPr>
              <a:grpSpLocks/>
            </p:cNvGrpSpPr>
            <p:nvPr/>
          </p:nvGrpSpPr>
          <p:grpSpPr bwMode="auto">
            <a:xfrm>
              <a:off x="4739" y="1327"/>
              <a:ext cx="582" cy="139"/>
              <a:chOff x="614" y="2568"/>
              <a:chExt cx="725" cy="139"/>
            </a:xfrm>
          </p:grpSpPr>
          <p:sp>
            <p:nvSpPr>
              <p:cNvPr id="137303" name="AutoShape 120"/>
              <p:cNvSpPr>
                <a:spLocks noChangeArrowheads="1"/>
              </p:cNvSpPr>
              <p:nvPr/>
            </p:nvSpPr>
            <p:spPr bwMode="auto">
              <a:xfrm>
                <a:off x="612" y="2569"/>
                <a:ext cx="728"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04" name="AutoShape 121"/>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37292" name="Rectangle 122"/>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93" name="Freeform 12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94" name="Freeform 12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95" name="Oval 125"/>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96" name="Freeform 12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297" name="AutoShape 127"/>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98" name="AutoShape 128"/>
            <p:cNvSpPr>
              <a:spLocks noChangeArrowheads="1"/>
            </p:cNvSpPr>
            <p:nvPr/>
          </p:nvSpPr>
          <p:spPr bwMode="auto">
            <a:xfrm>
              <a:off x="4206" y="2710"/>
              <a:ext cx="1071"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299" name="Oval 129"/>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00" name="Oval 130"/>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37301" name="Oval 131"/>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37302" name="Rectangle 132"/>
            <p:cNvSpPr>
              <a:spLocks noChangeArrowheads="1"/>
            </p:cNvSpPr>
            <p:nvPr/>
          </p:nvSpPr>
          <p:spPr bwMode="auto">
            <a:xfrm>
              <a:off x="5060" y="1833"/>
              <a:ext cx="89"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pic>
        <p:nvPicPr>
          <p:cNvPr id="137221" name="Picture 9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7525" y="963613"/>
            <a:ext cx="50276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22" name="Rectangle 2"/>
          <p:cNvSpPr>
            <a:spLocks noGrp="1" noChangeArrowheads="1"/>
          </p:cNvSpPr>
          <p:nvPr>
            <p:ph type="title"/>
          </p:nvPr>
        </p:nvSpPr>
        <p:spPr>
          <a:xfrm>
            <a:off x="500063" y="255588"/>
            <a:ext cx="7772400" cy="893762"/>
          </a:xfrm>
        </p:spPr>
        <p:txBody>
          <a:bodyPr/>
          <a:lstStyle/>
          <a:p>
            <a:r>
              <a:rPr lang="en-US" altLang="en-US">
                <a:ea typeface="ＭＳ Ｐゴシック" charset="-128"/>
              </a:rPr>
              <a:t>Mail access protocols</a:t>
            </a:r>
          </a:p>
        </p:txBody>
      </p:sp>
      <p:sp>
        <p:nvSpPr>
          <p:cNvPr id="137223" name="Rectangle 3"/>
          <p:cNvSpPr>
            <a:spLocks noGrp="1" noChangeArrowheads="1"/>
          </p:cNvSpPr>
          <p:nvPr>
            <p:ph type="body" sz="half" idx="1"/>
          </p:nvPr>
        </p:nvSpPr>
        <p:spPr>
          <a:xfrm>
            <a:off x="581025" y="3230563"/>
            <a:ext cx="7381875" cy="2209800"/>
          </a:xfrm>
        </p:spPr>
        <p:txBody>
          <a:bodyPr/>
          <a:lstStyle/>
          <a:p>
            <a:r>
              <a:rPr lang="en-US" altLang="en-US" sz="2400" dirty="0">
                <a:solidFill>
                  <a:srgbClr val="CC0000"/>
                </a:solidFill>
                <a:ea typeface="ＭＳ Ｐゴシック" charset="-128"/>
              </a:rPr>
              <a:t>SMTP:</a:t>
            </a:r>
            <a:r>
              <a:rPr lang="en-US" altLang="en-US" sz="2400" dirty="0">
                <a:ea typeface="ＭＳ Ｐゴシック" charset="-128"/>
              </a:rPr>
              <a:t> delivery/storage to receiver’</a:t>
            </a:r>
            <a:r>
              <a:rPr lang="en-US" altLang="ja-JP" sz="2400" dirty="0">
                <a:ea typeface="ＭＳ Ｐゴシック" charset="-128"/>
              </a:rPr>
              <a:t>s server</a:t>
            </a:r>
          </a:p>
          <a:p>
            <a:r>
              <a:rPr lang="en-US" altLang="en-US" sz="2400" dirty="0">
                <a:ea typeface="ＭＳ Ｐゴシック" charset="-128"/>
              </a:rPr>
              <a:t>mail access protocol: retrieval from server</a:t>
            </a:r>
          </a:p>
          <a:p>
            <a:pPr lvl="1"/>
            <a:r>
              <a:rPr lang="en-US" altLang="en-US" sz="2200" dirty="0">
                <a:solidFill>
                  <a:srgbClr val="CC0000"/>
                </a:solidFill>
                <a:ea typeface="ＭＳ Ｐゴシック" charset="-128"/>
              </a:rPr>
              <a:t>POP:</a:t>
            </a:r>
            <a:r>
              <a:rPr lang="en-US" altLang="en-US" sz="2200" dirty="0">
                <a:ea typeface="ＭＳ Ｐゴシック" charset="-128"/>
              </a:rPr>
              <a:t> Post Office Protocol [RFC 1939]: authorization, download </a:t>
            </a:r>
          </a:p>
          <a:p>
            <a:pPr lvl="1"/>
            <a:r>
              <a:rPr lang="en-US" altLang="en-US" sz="2200" dirty="0">
                <a:solidFill>
                  <a:srgbClr val="CC0000"/>
                </a:solidFill>
                <a:ea typeface="ＭＳ Ｐゴシック" charset="-128"/>
              </a:rPr>
              <a:t>IMAP:</a:t>
            </a:r>
            <a:r>
              <a:rPr lang="en-US" altLang="en-US" sz="2200" dirty="0">
                <a:ea typeface="ＭＳ Ｐゴシック" charset="-128"/>
              </a:rPr>
              <a:t> Internet Mail Access Protocol [RFC 1730]: more features, including manipulation of stored messages on server</a:t>
            </a:r>
          </a:p>
          <a:p>
            <a:pPr lvl="1"/>
            <a:r>
              <a:rPr lang="en-US" altLang="en-US" sz="2200" dirty="0">
                <a:solidFill>
                  <a:srgbClr val="CC0000"/>
                </a:solidFill>
                <a:ea typeface="ＭＳ Ｐゴシック" charset="-128"/>
              </a:rPr>
              <a:t>HTTP:</a:t>
            </a:r>
            <a:r>
              <a:rPr lang="en-US" altLang="en-US" sz="2200" dirty="0">
                <a:ea typeface="ＭＳ Ｐゴシック" charset="-128"/>
              </a:rPr>
              <a:t> </a:t>
            </a:r>
            <a:r>
              <a:rPr lang="en-US" altLang="en-US" sz="2200" dirty="0" err="1">
                <a:ea typeface="ＭＳ Ｐゴシック" charset="-128"/>
              </a:rPr>
              <a:t>gmail</a:t>
            </a:r>
            <a:r>
              <a:rPr lang="en-US" altLang="en-US" sz="2200" dirty="0">
                <a:ea typeface="ＭＳ Ｐゴシック" charset="-128"/>
              </a:rPr>
              <a:t>, Hotmail, Yahoo! Mail, etc.</a:t>
            </a:r>
          </a:p>
          <a:p>
            <a:pPr lvl="1"/>
            <a:endParaRPr lang="en-US" altLang="en-US" sz="2200" dirty="0">
              <a:ea typeface="ＭＳ Ｐゴシック" charset="-128"/>
            </a:endParaRPr>
          </a:p>
        </p:txBody>
      </p:sp>
      <p:grpSp>
        <p:nvGrpSpPr>
          <p:cNvPr id="137224" name="Group 158"/>
          <p:cNvGrpSpPr>
            <a:grpSpLocks/>
          </p:cNvGrpSpPr>
          <p:nvPr/>
        </p:nvGrpSpPr>
        <p:grpSpPr bwMode="auto">
          <a:xfrm>
            <a:off x="2789238" y="1987551"/>
            <a:ext cx="1452563" cy="1133476"/>
            <a:chOff x="1791" y="1206"/>
            <a:chExt cx="915" cy="714"/>
          </a:xfrm>
        </p:grpSpPr>
        <p:sp>
          <p:nvSpPr>
            <p:cNvPr id="137263" name="Text Box 95"/>
            <p:cNvSpPr txBox="1">
              <a:spLocks noChangeArrowheads="1"/>
            </p:cNvSpPr>
            <p:nvPr/>
          </p:nvSpPr>
          <p:spPr bwMode="auto">
            <a:xfrm>
              <a:off x="1791" y="1583"/>
              <a:ext cx="915"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90000"/>
                </a:lnSpc>
                <a:spcBef>
                  <a:spcPct val="0"/>
                </a:spcBef>
                <a:buClrTx/>
                <a:buSzTx/>
                <a:buFontTx/>
                <a:buNone/>
              </a:pPr>
              <a:r>
                <a:rPr lang="en-US" altLang="en-US" sz="1600" dirty="0"/>
                <a:t>sender’</a:t>
              </a:r>
              <a:r>
                <a:rPr lang="en-US" altLang="ja-JP" sz="1600" dirty="0"/>
                <a:t>s mail </a:t>
              </a:r>
            </a:p>
            <a:p>
              <a:pPr algn="ctr">
                <a:lnSpc>
                  <a:spcPct val="90000"/>
                </a:lnSpc>
                <a:spcBef>
                  <a:spcPct val="0"/>
                </a:spcBef>
                <a:buClrTx/>
                <a:buSzTx/>
                <a:buFontTx/>
                <a:buNone/>
              </a:pPr>
              <a:r>
                <a:rPr lang="en-US" altLang="en-US" sz="1600" dirty="0"/>
                <a:t>server</a:t>
              </a:r>
              <a:endParaRPr lang="en-US" altLang="en-US" sz="2400" dirty="0"/>
            </a:p>
          </p:txBody>
        </p:sp>
        <p:grpSp>
          <p:nvGrpSpPr>
            <p:cNvPr id="137264" name="Group 157"/>
            <p:cNvGrpSpPr>
              <a:grpSpLocks/>
            </p:cNvGrpSpPr>
            <p:nvPr/>
          </p:nvGrpSpPr>
          <p:grpSpPr bwMode="auto">
            <a:xfrm>
              <a:off x="1992" y="1206"/>
              <a:ext cx="510" cy="354"/>
              <a:chOff x="2070" y="2004"/>
              <a:chExt cx="510" cy="354"/>
            </a:xfrm>
          </p:grpSpPr>
          <p:sp>
            <p:nvSpPr>
              <p:cNvPr id="137265" name="Rectangle 94"/>
              <p:cNvSpPr>
                <a:spLocks noChangeArrowheads="1"/>
              </p:cNvSpPr>
              <p:nvPr/>
            </p:nvSpPr>
            <p:spPr bwMode="auto">
              <a:xfrm>
                <a:off x="2070" y="2004"/>
                <a:ext cx="510" cy="354"/>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66" name="Rectangle 96"/>
              <p:cNvSpPr>
                <a:spLocks noChangeArrowheads="1"/>
              </p:cNvSpPr>
              <p:nvPr/>
            </p:nvSpPr>
            <p:spPr bwMode="auto">
              <a:xfrm>
                <a:off x="2094" y="207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67" name="Line 97"/>
              <p:cNvSpPr>
                <a:spLocks noChangeShapeType="1"/>
              </p:cNvSpPr>
              <p:nvPr/>
            </p:nvSpPr>
            <p:spPr bwMode="auto">
              <a:xfrm>
                <a:off x="2143" y="210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68" name="Line 98"/>
              <p:cNvSpPr>
                <a:spLocks noChangeShapeType="1"/>
              </p:cNvSpPr>
              <p:nvPr/>
            </p:nvSpPr>
            <p:spPr bwMode="auto">
              <a:xfrm>
                <a:off x="2252"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69" name="Line 99"/>
              <p:cNvSpPr>
                <a:spLocks noChangeShapeType="1"/>
              </p:cNvSpPr>
              <p:nvPr/>
            </p:nvSpPr>
            <p:spPr bwMode="auto">
              <a:xfrm>
                <a:off x="2307" y="210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70" name="Line 100"/>
              <p:cNvSpPr>
                <a:spLocks noChangeShapeType="1"/>
              </p:cNvSpPr>
              <p:nvPr/>
            </p:nvSpPr>
            <p:spPr bwMode="auto">
              <a:xfrm>
                <a:off x="2364"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71" name="Line 101"/>
              <p:cNvSpPr>
                <a:spLocks noChangeShapeType="1"/>
              </p:cNvSpPr>
              <p:nvPr/>
            </p:nvSpPr>
            <p:spPr bwMode="auto">
              <a:xfrm>
                <a:off x="2425"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72" name="Line 102"/>
              <p:cNvSpPr>
                <a:spLocks noChangeShapeType="1"/>
              </p:cNvSpPr>
              <p:nvPr/>
            </p:nvSpPr>
            <p:spPr bwMode="auto">
              <a:xfrm>
                <a:off x="2481"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73" name="Line 103"/>
              <p:cNvSpPr>
                <a:spLocks noChangeShapeType="1"/>
              </p:cNvSpPr>
              <p:nvPr/>
            </p:nvSpPr>
            <p:spPr bwMode="auto">
              <a:xfrm>
                <a:off x="2196" y="210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74" name="Rectangle 104"/>
              <p:cNvSpPr>
                <a:spLocks noChangeArrowheads="1"/>
              </p:cNvSpPr>
              <p:nvPr/>
            </p:nvSpPr>
            <p:spPr bwMode="auto">
              <a:xfrm>
                <a:off x="2102" y="224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75" name="Rectangle 105"/>
              <p:cNvSpPr>
                <a:spLocks noChangeArrowheads="1"/>
              </p:cNvSpPr>
              <p:nvPr/>
            </p:nvSpPr>
            <p:spPr bwMode="auto">
              <a:xfrm>
                <a:off x="2188" y="224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76" name="Rectangle 106"/>
              <p:cNvSpPr>
                <a:spLocks noChangeArrowheads="1"/>
              </p:cNvSpPr>
              <p:nvPr/>
            </p:nvSpPr>
            <p:spPr bwMode="auto">
              <a:xfrm>
                <a:off x="2274" y="224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77" name="Rectangle 107"/>
              <p:cNvSpPr>
                <a:spLocks noChangeArrowheads="1"/>
              </p:cNvSpPr>
              <p:nvPr/>
            </p:nvSpPr>
            <p:spPr bwMode="auto">
              <a:xfrm>
                <a:off x="2371" y="224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78" name="Rectangle 108"/>
              <p:cNvSpPr>
                <a:spLocks noChangeArrowheads="1"/>
              </p:cNvSpPr>
              <p:nvPr/>
            </p:nvSpPr>
            <p:spPr bwMode="auto">
              <a:xfrm>
                <a:off x="2467" y="224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grpSp>
      </p:grpSp>
      <p:sp>
        <p:nvSpPr>
          <p:cNvPr id="137225" name="Text Box 121"/>
          <p:cNvSpPr txBox="1">
            <a:spLocks noChangeArrowheads="1"/>
          </p:cNvSpPr>
          <p:nvPr/>
        </p:nvSpPr>
        <p:spPr bwMode="auto">
          <a:xfrm>
            <a:off x="2020888" y="1466850"/>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SMTP</a:t>
            </a:r>
          </a:p>
        </p:txBody>
      </p:sp>
      <p:sp>
        <p:nvSpPr>
          <p:cNvPr id="137226" name="Rectangle 153"/>
          <p:cNvSpPr>
            <a:spLocks noChangeArrowheads="1"/>
          </p:cNvSpPr>
          <p:nvPr/>
        </p:nvSpPr>
        <p:spPr bwMode="auto">
          <a:xfrm>
            <a:off x="3781425" y="1457325"/>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27" name="Text Box 154"/>
          <p:cNvSpPr txBox="1">
            <a:spLocks noChangeArrowheads="1"/>
          </p:cNvSpPr>
          <p:nvPr/>
        </p:nvSpPr>
        <p:spPr bwMode="auto">
          <a:xfrm>
            <a:off x="3622675" y="1477963"/>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a:solidFill>
                  <a:srgbClr val="CC0000"/>
                </a:solidFill>
              </a:rPr>
              <a:t>SMTP</a:t>
            </a:r>
          </a:p>
        </p:txBody>
      </p:sp>
      <p:sp>
        <p:nvSpPr>
          <p:cNvPr id="137228" name="Text Box 156"/>
          <p:cNvSpPr txBox="1">
            <a:spLocks noChangeArrowheads="1"/>
          </p:cNvSpPr>
          <p:nvPr/>
        </p:nvSpPr>
        <p:spPr bwMode="auto">
          <a:xfrm>
            <a:off x="5484813" y="1308100"/>
            <a:ext cx="15113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5000"/>
              </a:lnSpc>
              <a:spcBef>
                <a:spcPct val="0"/>
              </a:spcBef>
              <a:buClrTx/>
              <a:buSzTx/>
              <a:buFontTx/>
              <a:buNone/>
            </a:pPr>
            <a:r>
              <a:rPr lang="en-US" altLang="en-US" i="1">
                <a:solidFill>
                  <a:srgbClr val="CC0000"/>
                </a:solidFill>
              </a:rPr>
              <a:t>mail access</a:t>
            </a:r>
          </a:p>
          <a:p>
            <a:pPr algn="ctr">
              <a:lnSpc>
                <a:spcPct val="85000"/>
              </a:lnSpc>
              <a:spcBef>
                <a:spcPct val="0"/>
              </a:spcBef>
              <a:buClrTx/>
              <a:buSzTx/>
              <a:buFontTx/>
              <a:buNone/>
            </a:pPr>
            <a:r>
              <a:rPr lang="en-US" altLang="en-US" i="1">
                <a:solidFill>
                  <a:srgbClr val="CC0000"/>
                </a:solidFill>
              </a:rPr>
              <a:t>protocol</a:t>
            </a:r>
            <a:endParaRPr lang="en-US" altLang="en-US" sz="1800">
              <a:solidFill>
                <a:srgbClr val="CC0000"/>
              </a:solidFill>
            </a:endParaRPr>
          </a:p>
        </p:txBody>
      </p:sp>
      <p:sp>
        <p:nvSpPr>
          <p:cNvPr id="137229" name="Text Box 160"/>
          <p:cNvSpPr txBox="1">
            <a:spLocks noChangeArrowheads="1"/>
          </p:cNvSpPr>
          <p:nvPr/>
        </p:nvSpPr>
        <p:spPr bwMode="auto">
          <a:xfrm>
            <a:off x="4363149" y="2598738"/>
            <a:ext cx="1555939"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90000"/>
              </a:lnSpc>
              <a:spcBef>
                <a:spcPct val="0"/>
              </a:spcBef>
              <a:buClrTx/>
              <a:buSzTx/>
              <a:buFontTx/>
              <a:buNone/>
            </a:pPr>
            <a:r>
              <a:rPr lang="en-US" altLang="en-US" sz="1600" dirty="0"/>
              <a:t>receiver’</a:t>
            </a:r>
            <a:r>
              <a:rPr lang="en-US" altLang="ja-JP" sz="1600" dirty="0"/>
              <a:t>s mail </a:t>
            </a:r>
          </a:p>
          <a:p>
            <a:pPr algn="ctr">
              <a:lnSpc>
                <a:spcPct val="90000"/>
              </a:lnSpc>
              <a:spcBef>
                <a:spcPct val="0"/>
              </a:spcBef>
              <a:buClrTx/>
              <a:buSzTx/>
              <a:buFontTx/>
              <a:buNone/>
            </a:pPr>
            <a:r>
              <a:rPr lang="en-US" altLang="en-US" sz="1600" dirty="0"/>
              <a:t>server</a:t>
            </a:r>
            <a:endParaRPr lang="en-US" altLang="en-US" sz="2400" dirty="0"/>
          </a:p>
        </p:txBody>
      </p:sp>
      <p:grpSp>
        <p:nvGrpSpPr>
          <p:cNvPr id="137230" name="Group 161"/>
          <p:cNvGrpSpPr>
            <a:grpSpLocks/>
          </p:cNvGrpSpPr>
          <p:nvPr/>
        </p:nvGrpSpPr>
        <p:grpSpPr bwMode="auto">
          <a:xfrm>
            <a:off x="4800600" y="2000250"/>
            <a:ext cx="809625" cy="561975"/>
            <a:chOff x="2070" y="2004"/>
            <a:chExt cx="510" cy="354"/>
          </a:xfrm>
        </p:grpSpPr>
        <p:sp>
          <p:nvSpPr>
            <p:cNvPr id="137249" name="Rectangle 162"/>
            <p:cNvSpPr>
              <a:spLocks noChangeArrowheads="1"/>
            </p:cNvSpPr>
            <p:nvPr/>
          </p:nvSpPr>
          <p:spPr bwMode="auto">
            <a:xfrm>
              <a:off x="2070" y="2004"/>
              <a:ext cx="510" cy="354"/>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50" name="Rectangle 163"/>
            <p:cNvSpPr>
              <a:spLocks noChangeArrowheads="1"/>
            </p:cNvSpPr>
            <p:nvPr/>
          </p:nvSpPr>
          <p:spPr bwMode="auto">
            <a:xfrm>
              <a:off x="2094" y="2076"/>
              <a:ext cx="450" cy="120"/>
            </a:xfrm>
            <a:prstGeom prst="rect">
              <a:avLst/>
            </a:prstGeom>
            <a:solidFill>
              <a:srgbClr val="00FF00"/>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51" name="Line 164"/>
            <p:cNvSpPr>
              <a:spLocks noChangeShapeType="1"/>
            </p:cNvSpPr>
            <p:nvPr/>
          </p:nvSpPr>
          <p:spPr bwMode="auto">
            <a:xfrm>
              <a:off x="2143" y="210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2" name="Line 165"/>
            <p:cNvSpPr>
              <a:spLocks noChangeShapeType="1"/>
            </p:cNvSpPr>
            <p:nvPr/>
          </p:nvSpPr>
          <p:spPr bwMode="auto">
            <a:xfrm>
              <a:off x="2252"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3" name="Line 166"/>
            <p:cNvSpPr>
              <a:spLocks noChangeShapeType="1"/>
            </p:cNvSpPr>
            <p:nvPr/>
          </p:nvSpPr>
          <p:spPr bwMode="auto">
            <a:xfrm>
              <a:off x="2307" y="2105"/>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4" name="Line 167"/>
            <p:cNvSpPr>
              <a:spLocks noChangeShapeType="1"/>
            </p:cNvSpPr>
            <p:nvPr/>
          </p:nvSpPr>
          <p:spPr bwMode="auto">
            <a:xfrm>
              <a:off x="2364"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5" name="Line 168"/>
            <p:cNvSpPr>
              <a:spLocks noChangeShapeType="1"/>
            </p:cNvSpPr>
            <p:nvPr/>
          </p:nvSpPr>
          <p:spPr bwMode="auto">
            <a:xfrm>
              <a:off x="2425"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6" name="Line 169"/>
            <p:cNvSpPr>
              <a:spLocks noChangeShapeType="1"/>
            </p:cNvSpPr>
            <p:nvPr/>
          </p:nvSpPr>
          <p:spPr bwMode="auto">
            <a:xfrm>
              <a:off x="2481" y="2103"/>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7" name="Line 170"/>
            <p:cNvSpPr>
              <a:spLocks noChangeShapeType="1"/>
            </p:cNvSpPr>
            <p:nvPr/>
          </p:nvSpPr>
          <p:spPr bwMode="auto">
            <a:xfrm>
              <a:off x="2196" y="2104"/>
              <a:ext cx="0"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7258" name="Rectangle 171"/>
            <p:cNvSpPr>
              <a:spLocks noChangeArrowheads="1"/>
            </p:cNvSpPr>
            <p:nvPr/>
          </p:nvSpPr>
          <p:spPr bwMode="auto">
            <a:xfrm>
              <a:off x="2102" y="224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59" name="Rectangle 172"/>
            <p:cNvSpPr>
              <a:spLocks noChangeArrowheads="1"/>
            </p:cNvSpPr>
            <p:nvPr/>
          </p:nvSpPr>
          <p:spPr bwMode="auto">
            <a:xfrm>
              <a:off x="2188" y="2243"/>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60" name="Rectangle 173"/>
            <p:cNvSpPr>
              <a:spLocks noChangeArrowheads="1"/>
            </p:cNvSpPr>
            <p:nvPr/>
          </p:nvSpPr>
          <p:spPr bwMode="auto">
            <a:xfrm>
              <a:off x="2274" y="2242"/>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61" name="Rectangle 174"/>
            <p:cNvSpPr>
              <a:spLocks noChangeArrowheads="1"/>
            </p:cNvSpPr>
            <p:nvPr/>
          </p:nvSpPr>
          <p:spPr bwMode="auto">
            <a:xfrm>
              <a:off x="2371" y="224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sp>
          <p:nvSpPr>
            <p:cNvPr id="137262" name="Rectangle 175"/>
            <p:cNvSpPr>
              <a:spLocks noChangeArrowheads="1"/>
            </p:cNvSpPr>
            <p:nvPr/>
          </p:nvSpPr>
          <p:spPr bwMode="auto">
            <a:xfrm>
              <a:off x="2467" y="2240"/>
              <a:ext cx="64" cy="93"/>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grpSp>
      <p:pic>
        <p:nvPicPr>
          <p:cNvPr id="137231" name="Picture 176" descr="Alic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4500" y="1557338"/>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232" name="Picture 179" descr="Bo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13700" y="15716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33" name="Line 94"/>
          <p:cNvSpPr>
            <a:spLocks noChangeShapeType="1"/>
          </p:cNvSpPr>
          <p:nvPr/>
        </p:nvSpPr>
        <p:spPr bwMode="auto">
          <a:xfrm>
            <a:off x="2003425" y="1905000"/>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7234" name="Line 95"/>
          <p:cNvSpPr>
            <a:spLocks noChangeShapeType="1"/>
          </p:cNvSpPr>
          <p:nvPr/>
        </p:nvSpPr>
        <p:spPr bwMode="auto">
          <a:xfrm>
            <a:off x="3633788" y="1901825"/>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7235" name="Line 96"/>
          <p:cNvSpPr>
            <a:spLocks noChangeShapeType="1"/>
          </p:cNvSpPr>
          <p:nvPr/>
        </p:nvSpPr>
        <p:spPr bwMode="auto">
          <a:xfrm>
            <a:off x="5253038" y="1898650"/>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7236" name="Text Box 156"/>
          <p:cNvSpPr txBox="1">
            <a:spLocks noChangeArrowheads="1"/>
          </p:cNvSpPr>
          <p:nvPr/>
        </p:nvSpPr>
        <p:spPr bwMode="auto">
          <a:xfrm>
            <a:off x="5710238" y="1927225"/>
            <a:ext cx="1311275"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85000"/>
              </a:lnSpc>
              <a:spcBef>
                <a:spcPct val="0"/>
              </a:spcBef>
              <a:buClrTx/>
              <a:buSzTx/>
              <a:buFontTx/>
              <a:buNone/>
            </a:pPr>
            <a:r>
              <a:rPr lang="en-US" altLang="en-US" sz="1800" i="1">
                <a:solidFill>
                  <a:srgbClr val="CC0000"/>
                </a:solidFill>
              </a:rPr>
              <a:t>(e.g., </a:t>
            </a:r>
            <a:r>
              <a:rPr lang="en-US" altLang="en-US" sz="1600" i="1">
                <a:solidFill>
                  <a:srgbClr val="CC0000"/>
                </a:solidFill>
              </a:rPr>
              <a:t>POP, </a:t>
            </a:r>
          </a:p>
          <a:p>
            <a:pPr algn="ctr">
              <a:lnSpc>
                <a:spcPct val="85000"/>
              </a:lnSpc>
              <a:spcBef>
                <a:spcPct val="0"/>
              </a:spcBef>
              <a:buClrTx/>
              <a:buSzTx/>
              <a:buFontTx/>
              <a:buNone/>
            </a:pPr>
            <a:r>
              <a:rPr lang="en-US" altLang="en-US" sz="1600" i="1">
                <a:solidFill>
                  <a:srgbClr val="CC0000"/>
                </a:solidFill>
              </a:rPr>
              <a:t>         IMAP</a:t>
            </a:r>
            <a:r>
              <a:rPr lang="en-US" altLang="en-US" sz="1800" i="1">
                <a:solidFill>
                  <a:srgbClr val="CC0000"/>
                </a:solidFill>
              </a:rPr>
              <a:t>)</a:t>
            </a:r>
          </a:p>
        </p:txBody>
      </p:sp>
      <p:grpSp>
        <p:nvGrpSpPr>
          <p:cNvPr id="137237" name="Group 166"/>
          <p:cNvGrpSpPr>
            <a:grpSpLocks/>
          </p:cNvGrpSpPr>
          <p:nvPr/>
        </p:nvGrpSpPr>
        <p:grpSpPr bwMode="auto">
          <a:xfrm>
            <a:off x="1066800" y="1419225"/>
            <a:ext cx="912813" cy="1054100"/>
            <a:chOff x="3574" y="550"/>
            <a:chExt cx="575" cy="664"/>
          </a:xfrm>
        </p:grpSpPr>
        <p:grpSp>
          <p:nvGrpSpPr>
            <p:cNvPr id="137244" name="Group 167"/>
            <p:cNvGrpSpPr>
              <a:grpSpLocks/>
            </p:cNvGrpSpPr>
            <p:nvPr/>
          </p:nvGrpSpPr>
          <p:grpSpPr bwMode="auto">
            <a:xfrm>
              <a:off x="3588" y="692"/>
              <a:ext cx="561" cy="522"/>
              <a:chOff x="-44" y="1473"/>
              <a:chExt cx="981" cy="1105"/>
            </a:xfrm>
          </p:grpSpPr>
          <p:pic>
            <p:nvPicPr>
              <p:cNvPr id="137247" name="Picture 168"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48" name="Freeform 16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37245"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37246"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p:grpSp>
        <p:nvGrpSpPr>
          <p:cNvPr id="137238" name="Group 172"/>
          <p:cNvGrpSpPr>
            <a:grpSpLocks/>
          </p:cNvGrpSpPr>
          <p:nvPr/>
        </p:nvGrpSpPr>
        <p:grpSpPr bwMode="auto">
          <a:xfrm>
            <a:off x="6967538" y="1422400"/>
            <a:ext cx="912812" cy="1054100"/>
            <a:chOff x="3574" y="550"/>
            <a:chExt cx="575" cy="664"/>
          </a:xfrm>
        </p:grpSpPr>
        <p:grpSp>
          <p:nvGrpSpPr>
            <p:cNvPr id="137239" name="Group 173"/>
            <p:cNvGrpSpPr>
              <a:grpSpLocks/>
            </p:cNvGrpSpPr>
            <p:nvPr/>
          </p:nvGrpSpPr>
          <p:grpSpPr bwMode="auto">
            <a:xfrm>
              <a:off x="3588" y="692"/>
              <a:ext cx="561" cy="522"/>
              <a:chOff x="-44" y="1473"/>
              <a:chExt cx="981" cy="1105"/>
            </a:xfrm>
          </p:grpSpPr>
          <p:pic>
            <p:nvPicPr>
              <p:cNvPr id="137242" name="Picture 174"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243" name="Freeform 17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37240" name="Rectangle 115"/>
            <p:cNvSpPr>
              <a:spLocks noChangeArrowheads="1"/>
            </p:cNvSpPr>
            <p:nvPr/>
          </p:nvSpPr>
          <p:spPr bwMode="auto">
            <a:xfrm>
              <a:off x="3611" y="576"/>
              <a:ext cx="381" cy="330"/>
            </a:xfrm>
            <a:prstGeom prst="rect">
              <a:avLst/>
            </a:prstGeom>
            <a:solidFill>
              <a:schemeClr val="hlink"/>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37241" name="Text Box 116"/>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t>user</a:t>
              </a:r>
            </a:p>
            <a:p>
              <a:pPr algn="ctr">
                <a:spcBef>
                  <a:spcPct val="0"/>
                </a:spcBef>
                <a:buClrTx/>
                <a:buSzTx/>
                <a:buFontTx/>
                <a:buNone/>
              </a:pPr>
              <a:r>
                <a:rPr lang="en-US" altLang="en-US" sz="1600"/>
                <a:t>agent</a:t>
              </a:r>
              <a:endParaRPr lang="en-US" altLang="en-US" sz="2400"/>
            </a:p>
          </p:txBody>
        </p:sp>
      </p:grpSp>
      <mc:AlternateContent xmlns:mc="http://schemas.openxmlformats.org/markup-compatibility/2006">
        <mc:Choice xmlns:p14="http://schemas.microsoft.com/office/powerpoint/2010/main" Requires="p14">
          <p:contentPart p14:bwMode="auto" r:id="rId7">
            <p14:nvContentPartPr>
              <p14:cNvPr id="2" name="Ink 1">
                <a:extLst>
                  <a:ext uri="{FF2B5EF4-FFF2-40B4-BE49-F238E27FC236}">
                    <a16:creationId xmlns:a16="http://schemas.microsoft.com/office/drawing/2014/main" id="{F6D4436D-086C-49BB-8159-7B715B89C55B}"/>
                  </a:ext>
                </a:extLst>
              </p14:cNvPr>
              <p14:cNvContentPartPr/>
              <p14:nvPr/>
            </p14:nvContentPartPr>
            <p14:xfrm>
              <a:off x="4438080" y="1125000"/>
              <a:ext cx="1536120" cy="1822320"/>
            </p14:xfrm>
          </p:contentPart>
        </mc:Choice>
        <mc:Fallback>
          <p:pic>
            <p:nvPicPr>
              <p:cNvPr id="2" name="Ink 1">
                <a:extLst>
                  <a:ext uri="{FF2B5EF4-FFF2-40B4-BE49-F238E27FC236}">
                    <a16:creationId xmlns:a16="http://schemas.microsoft.com/office/drawing/2014/main" id="{F6D4436D-086C-49BB-8159-7B715B89C55B}"/>
                  </a:ext>
                </a:extLst>
              </p:cNvPr>
              <p:cNvPicPr/>
              <p:nvPr/>
            </p:nvPicPr>
            <p:blipFill>
              <a:blip r:embed="rId8"/>
              <a:stretch>
                <a:fillRect/>
              </a:stretch>
            </p:blipFill>
            <p:spPr>
              <a:xfrm>
                <a:off x="4428720" y="1115640"/>
                <a:ext cx="1554840" cy="1841040"/>
              </a:xfrm>
              <a:prstGeom prst="rect">
                <a:avLst/>
              </a:prstGeom>
            </p:spPr>
          </p:pic>
        </mc:Fallback>
      </mc:AlternateContent>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3926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1FE83CA4-A418-439E-B67B-9607DA2F56AC}" type="slidenum">
              <a:rPr lang="en-US" altLang="en-US" sz="1200">
                <a:latin typeface="Tahoma" pitchFamily="34" charset="0"/>
              </a:rPr>
              <a:pPr/>
              <a:t>54</a:t>
            </a:fld>
            <a:endParaRPr lang="en-US" altLang="en-US" sz="1200">
              <a:latin typeface="Tahoma" pitchFamily="34" charset="0"/>
            </a:endParaRPr>
          </a:p>
        </p:txBody>
      </p:sp>
      <p:pic>
        <p:nvPicPr>
          <p:cNvPr id="139267" name="Picture 1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858838"/>
            <a:ext cx="3317875" cy="1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68" name="Rectangle 2"/>
          <p:cNvSpPr>
            <a:spLocks noGrp="1" noChangeArrowheads="1"/>
          </p:cNvSpPr>
          <p:nvPr>
            <p:ph type="title"/>
          </p:nvPr>
        </p:nvSpPr>
        <p:spPr>
          <a:xfrm>
            <a:off x="403225" y="131763"/>
            <a:ext cx="7772400" cy="968375"/>
          </a:xfrm>
        </p:spPr>
        <p:txBody>
          <a:bodyPr/>
          <a:lstStyle/>
          <a:p>
            <a:r>
              <a:rPr lang="en-US" altLang="en-US" sz="4000">
                <a:ea typeface="ＭＳ Ｐゴシック" charset="-128"/>
              </a:rPr>
              <a:t>POP3 protocol</a:t>
            </a:r>
            <a:endParaRPr lang="en-US" altLang="en-US">
              <a:ea typeface="ＭＳ Ｐゴシック" charset="-128"/>
            </a:endParaRPr>
          </a:p>
        </p:txBody>
      </p:sp>
      <p:sp>
        <p:nvSpPr>
          <p:cNvPr id="139269" name="Rectangle 3"/>
          <p:cNvSpPr>
            <a:spLocks noGrp="1" noChangeArrowheads="1"/>
          </p:cNvSpPr>
          <p:nvPr>
            <p:ph type="body" sz="half" idx="1"/>
          </p:nvPr>
        </p:nvSpPr>
        <p:spPr>
          <a:xfrm>
            <a:off x="495300" y="1438275"/>
            <a:ext cx="3971925" cy="4648200"/>
          </a:xfrm>
        </p:spPr>
        <p:txBody>
          <a:bodyPr/>
          <a:lstStyle/>
          <a:p>
            <a:pPr>
              <a:buFont typeface="Wingdings" pitchFamily="2" charset="2"/>
              <a:buNone/>
            </a:pPr>
            <a:r>
              <a:rPr lang="en-US" altLang="en-US" i="1">
                <a:solidFill>
                  <a:srgbClr val="CC0000"/>
                </a:solidFill>
                <a:ea typeface="ＭＳ Ｐゴシック" charset="-128"/>
              </a:rPr>
              <a:t>authorization phase</a:t>
            </a:r>
          </a:p>
          <a:p>
            <a:r>
              <a:rPr lang="en-US" altLang="en-US" sz="2000">
                <a:ea typeface="ＭＳ Ｐゴシック" charset="-128"/>
              </a:rPr>
              <a:t>client commands: </a:t>
            </a:r>
          </a:p>
          <a:p>
            <a:pPr lvl="1"/>
            <a:r>
              <a:rPr lang="en-US" altLang="en-US" sz="2000" b="1">
                <a:latin typeface="Courier New" pitchFamily="49" charset="0"/>
                <a:ea typeface="ＭＳ Ｐゴシック" charset="-128"/>
              </a:rPr>
              <a:t>user:</a:t>
            </a:r>
            <a:r>
              <a:rPr lang="en-US" altLang="en-US" sz="2000">
                <a:ea typeface="ＭＳ Ｐゴシック" charset="-128"/>
              </a:rPr>
              <a:t> declare username</a:t>
            </a:r>
          </a:p>
          <a:p>
            <a:pPr lvl="1"/>
            <a:r>
              <a:rPr lang="en-US" altLang="en-US" sz="2000" b="1">
                <a:latin typeface="Courier New" pitchFamily="49" charset="0"/>
                <a:ea typeface="ＭＳ Ｐゴシック" charset="-128"/>
              </a:rPr>
              <a:t>pass:</a:t>
            </a:r>
            <a:r>
              <a:rPr lang="en-US" altLang="en-US" sz="2000">
                <a:ea typeface="ＭＳ Ｐゴシック" charset="-128"/>
              </a:rPr>
              <a:t> password</a:t>
            </a:r>
          </a:p>
          <a:p>
            <a:r>
              <a:rPr lang="en-US" altLang="en-US" sz="2000">
                <a:ea typeface="ＭＳ Ｐゴシック" charset="-128"/>
              </a:rPr>
              <a:t>server responses</a:t>
            </a:r>
          </a:p>
          <a:p>
            <a:pPr lvl="1"/>
            <a:r>
              <a:rPr lang="en-US" altLang="en-US" sz="2000" b="1">
                <a:latin typeface="Courier New" pitchFamily="49" charset="0"/>
                <a:ea typeface="ＭＳ Ｐゴシック" charset="-128"/>
              </a:rPr>
              <a:t>+OK</a:t>
            </a:r>
          </a:p>
          <a:p>
            <a:pPr lvl="1"/>
            <a:r>
              <a:rPr lang="en-US" altLang="en-US" sz="2000" b="1">
                <a:latin typeface="Courier New" pitchFamily="49" charset="0"/>
                <a:ea typeface="ＭＳ Ｐゴシック" charset="-128"/>
              </a:rPr>
              <a:t>-ERR</a:t>
            </a:r>
            <a:endParaRPr lang="en-US" altLang="en-US" sz="1800">
              <a:ea typeface="ＭＳ Ｐゴシック" charset="-128"/>
            </a:endParaRPr>
          </a:p>
          <a:p>
            <a:pPr>
              <a:buFont typeface="Wingdings" pitchFamily="2" charset="2"/>
              <a:buNone/>
            </a:pPr>
            <a:r>
              <a:rPr lang="en-US" altLang="en-US" i="1">
                <a:solidFill>
                  <a:srgbClr val="CC0000"/>
                </a:solidFill>
                <a:ea typeface="ＭＳ Ｐゴシック" charset="-128"/>
              </a:rPr>
              <a:t>transaction phase,</a:t>
            </a:r>
            <a:r>
              <a:rPr lang="en-US" altLang="en-US" sz="2400">
                <a:solidFill>
                  <a:srgbClr val="FF0000"/>
                </a:solidFill>
                <a:ea typeface="ＭＳ Ｐゴシック" charset="-128"/>
              </a:rPr>
              <a:t> </a:t>
            </a:r>
            <a:r>
              <a:rPr lang="en-US" altLang="en-US" sz="2400">
                <a:solidFill>
                  <a:schemeClr val="tx2"/>
                </a:solidFill>
                <a:ea typeface="ＭＳ Ｐゴシック" charset="-128"/>
              </a:rPr>
              <a:t>client:</a:t>
            </a:r>
            <a:endParaRPr lang="en-US" altLang="en-US" sz="2400">
              <a:ea typeface="ＭＳ Ｐゴシック" charset="-128"/>
            </a:endParaRPr>
          </a:p>
          <a:p>
            <a:r>
              <a:rPr lang="en-US" altLang="en-US" sz="2000" b="1">
                <a:latin typeface="Courier New" pitchFamily="49" charset="0"/>
                <a:ea typeface="ＭＳ Ｐゴシック" charset="-128"/>
              </a:rPr>
              <a:t>list:</a:t>
            </a:r>
            <a:r>
              <a:rPr lang="en-US" altLang="en-US" sz="2000">
                <a:ea typeface="ＭＳ Ｐゴシック" charset="-128"/>
              </a:rPr>
              <a:t> list message numbers</a:t>
            </a:r>
          </a:p>
          <a:p>
            <a:r>
              <a:rPr lang="en-US" altLang="en-US" sz="2000" b="1">
                <a:latin typeface="Courier New" pitchFamily="49" charset="0"/>
                <a:ea typeface="ＭＳ Ｐゴシック" charset="-128"/>
              </a:rPr>
              <a:t>retr:</a:t>
            </a:r>
            <a:r>
              <a:rPr lang="en-US" altLang="en-US" sz="2000">
                <a:ea typeface="ＭＳ Ｐゴシック" charset="-128"/>
              </a:rPr>
              <a:t> retrieve message by number</a:t>
            </a:r>
          </a:p>
          <a:p>
            <a:r>
              <a:rPr lang="en-US" altLang="en-US" sz="2000" b="1">
                <a:latin typeface="Courier New" pitchFamily="49" charset="0"/>
                <a:ea typeface="ＭＳ Ｐゴシック" charset="-128"/>
              </a:rPr>
              <a:t>dele:</a:t>
            </a:r>
            <a:r>
              <a:rPr lang="en-US" altLang="en-US" sz="2000">
                <a:ea typeface="ＭＳ Ｐゴシック" charset="-128"/>
              </a:rPr>
              <a:t> delete</a:t>
            </a:r>
          </a:p>
          <a:p>
            <a:r>
              <a:rPr lang="en-US" altLang="en-US" sz="2000" b="1">
                <a:latin typeface="Courier New" pitchFamily="49" charset="0"/>
                <a:ea typeface="ＭＳ Ｐゴシック" charset="-128"/>
              </a:rPr>
              <a:t>quit</a:t>
            </a:r>
            <a:endParaRPr lang="en-US" altLang="en-US" sz="2000">
              <a:ea typeface="ＭＳ Ｐゴシック" charset="-128"/>
            </a:endParaRPr>
          </a:p>
        </p:txBody>
      </p:sp>
      <p:sp>
        <p:nvSpPr>
          <p:cNvPr id="139270" name="Text Box 7"/>
          <p:cNvSpPr txBox="1">
            <a:spLocks noChangeArrowheads="1"/>
          </p:cNvSpPr>
          <p:nvPr/>
        </p:nvSpPr>
        <p:spPr bwMode="auto">
          <a:xfrm>
            <a:off x="4340225" y="2309813"/>
            <a:ext cx="4324350" cy="406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dirty="0">
                <a:latin typeface="Times New Roman" pitchFamily="18" charset="0"/>
              </a:rPr>
              <a:t>         </a:t>
            </a:r>
            <a:r>
              <a:rPr lang="en-US" altLang="en-US" sz="1800" b="1" dirty="0">
                <a:latin typeface="Courier New" pitchFamily="49" charset="0"/>
              </a:rPr>
              <a:t>C: list </a:t>
            </a:r>
          </a:p>
          <a:p>
            <a:pPr>
              <a:spcBef>
                <a:spcPct val="0"/>
              </a:spcBef>
              <a:buClrTx/>
              <a:buSzTx/>
              <a:buFontTx/>
              <a:buNone/>
            </a:pPr>
            <a:r>
              <a:rPr lang="en-US" altLang="en-US" sz="1800" b="1" dirty="0">
                <a:latin typeface="Courier New" pitchFamily="49" charset="0"/>
              </a:rPr>
              <a:t>     S: 1 498 </a:t>
            </a:r>
          </a:p>
          <a:p>
            <a:pPr>
              <a:spcBef>
                <a:spcPct val="0"/>
              </a:spcBef>
              <a:buClrTx/>
              <a:buSzTx/>
              <a:buFontTx/>
              <a:buNone/>
            </a:pPr>
            <a:r>
              <a:rPr lang="en-US" altLang="en-US" sz="1800" b="1" dirty="0">
                <a:latin typeface="Courier New" pitchFamily="49" charset="0"/>
              </a:rPr>
              <a:t>     S: 2 912 </a:t>
            </a:r>
          </a:p>
          <a:p>
            <a:pPr>
              <a:spcBef>
                <a:spcPct val="0"/>
              </a:spcBef>
              <a:buClrTx/>
              <a:buSzTx/>
              <a:buFontTx/>
              <a:buNone/>
            </a:pPr>
            <a:r>
              <a:rPr lang="en-US" altLang="en-US" sz="1800" b="1" dirty="0">
                <a:latin typeface="Courier New" pitchFamily="49" charset="0"/>
              </a:rPr>
              <a:t>     S: . </a:t>
            </a:r>
          </a:p>
          <a:p>
            <a:pPr>
              <a:spcBef>
                <a:spcPct val="0"/>
              </a:spcBef>
              <a:buClrTx/>
              <a:buSzTx/>
              <a:buFontTx/>
              <a:buNone/>
            </a:pPr>
            <a:r>
              <a:rPr lang="en-US" altLang="en-US" sz="1800" b="1" dirty="0">
                <a:latin typeface="Courier New" pitchFamily="49" charset="0"/>
              </a:rPr>
              <a:t>     C: </a:t>
            </a:r>
            <a:r>
              <a:rPr lang="en-US" altLang="en-US" sz="1800" b="1" dirty="0" err="1">
                <a:latin typeface="Courier New" pitchFamily="49" charset="0"/>
              </a:rPr>
              <a:t>retr</a:t>
            </a:r>
            <a:r>
              <a:rPr lang="en-US" altLang="en-US" sz="1800" b="1" dirty="0">
                <a:latin typeface="Courier New" pitchFamily="49" charset="0"/>
              </a:rPr>
              <a:t> 1 </a:t>
            </a:r>
          </a:p>
          <a:p>
            <a:pPr>
              <a:spcBef>
                <a:spcPct val="0"/>
              </a:spcBef>
              <a:buClrTx/>
              <a:buSzTx/>
              <a:buFontTx/>
              <a:buNone/>
            </a:pPr>
            <a:r>
              <a:rPr lang="en-US" altLang="en-US" sz="1800" b="1" dirty="0">
                <a:latin typeface="Courier New" pitchFamily="49" charset="0"/>
              </a:rPr>
              <a:t>     S: &lt;message 1 contents&gt;</a:t>
            </a:r>
          </a:p>
          <a:p>
            <a:pPr>
              <a:spcBef>
                <a:spcPct val="0"/>
              </a:spcBef>
              <a:buClrTx/>
              <a:buSzTx/>
              <a:buFontTx/>
              <a:buNone/>
            </a:pPr>
            <a:r>
              <a:rPr lang="en-US" altLang="en-US" sz="1800" b="1" dirty="0">
                <a:latin typeface="Courier New" pitchFamily="49" charset="0"/>
              </a:rPr>
              <a:t>     S: . </a:t>
            </a:r>
          </a:p>
          <a:p>
            <a:pPr>
              <a:spcBef>
                <a:spcPct val="0"/>
              </a:spcBef>
              <a:buClrTx/>
              <a:buSzTx/>
              <a:buFontTx/>
              <a:buNone/>
            </a:pPr>
            <a:r>
              <a:rPr lang="en-US" altLang="en-US" sz="1800" b="1" dirty="0">
                <a:latin typeface="Courier New" pitchFamily="49" charset="0"/>
              </a:rPr>
              <a:t>     C: dele 1 </a:t>
            </a:r>
          </a:p>
          <a:p>
            <a:pPr>
              <a:spcBef>
                <a:spcPct val="0"/>
              </a:spcBef>
              <a:buClrTx/>
              <a:buSzTx/>
              <a:buFontTx/>
              <a:buNone/>
            </a:pPr>
            <a:r>
              <a:rPr lang="en-US" altLang="en-US" sz="1800" b="1" dirty="0">
                <a:latin typeface="Courier New" pitchFamily="49" charset="0"/>
              </a:rPr>
              <a:t>     C: </a:t>
            </a:r>
            <a:r>
              <a:rPr lang="en-US" altLang="en-US" sz="1800" b="1" dirty="0" err="1">
                <a:latin typeface="Courier New" pitchFamily="49" charset="0"/>
              </a:rPr>
              <a:t>retr</a:t>
            </a:r>
            <a:r>
              <a:rPr lang="en-US" altLang="en-US" sz="1800" b="1" dirty="0">
                <a:latin typeface="Courier New" pitchFamily="49" charset="0"/>
              </a:rPr>
              <a:t> 2 </a:t>
            </a:r>
          </a:p>
          <a:p>
            <a:pPr>
              <a:spcBef>
                <a:spcPct val="0"/>
              </a:spcBef>
              <a:buClrTx/>
              <a:buSzTx/>
              <a:buFontTx/>
              <a:buNone/>
            </a:pPr>
            <a:r>
              <a:rPr lang="en-US" altLang="en-US" sz="1800" b="1" dirty="0">
                <a:latin typeface="Courier New" pitchFamily="49" charset="0"/>
              </a:rPr>
              <a:t>     S: &lt;message 2 contents&gt;</a:t>
            </a:r>
          </a:p>
          <a:p>
            <a:pPr>
              <a:spcBef>
                <a:spcPct val="0"/>
              </a:spcBef>
              <a:buClrTx/>
              <a:buSzTx/>
              <a:buFontTx/>
              <a:buNone/>
            </a:pPr>
            <a:r>
              <a:rPr lang="en-US" altLang="en-US" sz="1800" b="1" dirty="0">
                <a:latin typeface="Courier New" pitchFamily="49" charset="0"/>
              </a:rPr>
              <a:t>     S: . </a:t>
            </a:r>
          </a:p>
          <a:p>
            <a:pPr>
              <a:spcBef>
                <a:spcPct val="0"/>
              </a:spcBef>
              <a:buClrTx/>
              <a:buSzTx/>
              <a:buFontTx/>
              <a:buNone/>
            </a:pPr>
            <a:r>
              <a:rPr lang="en-US" altLang="en-US" sz="1800" b="1" dirty="0">
                <a:latin typeface="Courier New" pitchFamily="49" charset="0"/>
              </a:rPr>
              <a:t>     C: dele 2 </a:t>
            </a:r>
          </a:p>
          <a:p>
            <a:pPr>
              <a:spcBef>
                <a:spcPct val="0"/>
              </a:spcBef>
              <a:buClrTx/>
              <a:buSzTx/>
              <a:buFontTx/>
              <a:buNone/>
            </a:pPr>
            <a:r>
              <a:rPr lang="en-US" altLang="en-US" sz="1800" b="1" dirty="0">
                <a:latin typeface="Courier New" pitchFamily="49" charset="0"/>
              </a:rPr>
              <a:t>     C: quit </a:t>
            </a:r>
          </a:p>
          <a:p>
            <a:pPr>
              <a:spcBef>
                <a:spcPct val="0"/>
              </a:spcBef>
              <a:buClrTx/>
              <a:buSzTx/>
              <a:buFontTx/>
              <a:buNone/>
            </a:pPr>
            <a:r>
              <a:rPr lang="en-US" altLang="en-US" sz="1800" b="1" dirty="0">
                <a:latin typeface="Courier New" pitchFamily="49" charset="0"/>
              </a:rPr>
              <a:t>     S: +OK </a:t>
            </a:r>
            <a:r>
              <a:rPr lang="en-US" altLang="en-US" sz="1400" b="1" dirty="0">
                <a:latin typeface="Courier New" pitchFamily="49" charset="0"/>
              </a:rPr>
              <a:t>POP3 server signing off</a:t>
            </a:r>
            <a:endParaRPr lang="en-US" altLang="en-US" sz="1800" b="1" dirty="0">
              <a:latin typeface="Courier New" pitchFamily="49" charset="0"/>
            </a:endParaRPr>
          </a:p>
        </p:txBody>
      </p:sp>
      <p:sp>
        <p:nvSpPr>
          <p:cNvPr id="139271" name="Text Box 10"/>
          <p:cNvSpPr txBox="1">
            <a:spLocks noChangeArrowheads="1"/>
          </p:cNvSpPr>
          <p:nvPr/>
        </p:nvSpPr>
        <p:spPr bwMode="auto">
          <a:xfrm>
            <a:off x="4989513" y="590550"/>
            <a:ext cx="398145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1800" b="1" dirty="0">
              <a:latin typeface="Courier New" pitchFamily="49" charset="0"/>
            </a:endParaRPr>
          </a:p>
          <a:p>
            <a:pPr>
              <a:spcBef>
                <a:spcPct val="0"/>
              </a:spcBef>
              <a:buClrTx/>
              <a:buSzTx/>
              <a:buFontTx/>
              <a:buNone/>
            </a:pPr>
            <a:r>
              <a:rPr lang="en-US" altLang="en-US" sz="1800" b="1" dirty="0">
                <a:latin typeface="Courier New" pitchFamily="49" charset="0"/>
              </a:rPr>
              <a:t>S: +OK POP3 server ready </a:t>
            </a:r>
          </a:p>
          <a:p>
            <a:pPr>
              <a:spcBef>
                <a:spcPct val="0"/>
              </a:spcBef>
              <a:buClrTx/>
              <a:buSzTx/>
              <a:buFontTx/>
              <a:buNone/>
            </a:pPr>
            <a:r>
              <a:rPr lang="en-US" altLang="en-US" sz="1800" b="1" dirty="0">
                <a:latin typeface="Courier New" pitchFamily="49" charset="0"/>
              </a:rPr>
              <a:t>C: user </a:t>
            </a:r>
            <a:r>
              <a:rPr lang="en-US" altLang="en-US" sz="1800" b="1" dirty="0" err="1">
                <a:latin typeface="Courier New" pitchFamily="49" charset="0"/>
              </a:rPr>
              <a:t>bashir</a:t>
            </a:r>
            <a:r>
              <a:rPr lang="en-US" altLang="en-US" sz="1800" b="1" dirty="0">
                <a:latin typeface="Courier New" pitchFamily="49" charset="0"/>
              </a:rPr>
              <a:t> </a:t>
            </a:r>
          </a:p>
          <a:p>
            <a:pPr>
              <a:spcBef>
                <a:spcPct val="0"/>
              </a:spcBef>
              <a:buClrTx/>
              <a:buSzTx/>
              <a:buFontTx/>
              <a:buNone/>
            </a:pPr>
            <a:r>
              <a:rPr lang="en-US" altLang="en-US" sz="1800" b="1" dirty="0">
                <a:latin typeface="Courier New" pitchFamily="49" charset="0"/>
              </a:rPr>
              <a:t>S: +OK </a:t>
            </a:r>
          </a:p>
          <a:p>
            <a:pPr>
              <a:spcBef>
                <a:spcPct val="0"/>
              </a:spcBef>
              <a:buClrTx/>
              <a:buSzTx/>
              <a:buFontTx/>
              <a:buNone/>
            </a:pPr>
            <a:r>
              <a:rPr lang="en-US" altLang="en-US" sz="1800" b="1" dirty="0">
                <a:latin typeface="Courier New" pitchFamily="49" charset="0"/>
              </a:rPr>
              <a:t>C: pass still-learning</a:t>
            </a:r>
          </a:p>
          <a:p>
            <a:pPr>
              <a:spcBef>
                <a:spcPct val="0"/>
              </a:spcBef>
              <a:buClrTx/>
              <a:buSzTx/>
              <a:buFontTx/>
              <a:buNone/>
            </a:pPr>
            <a:r>
              <a:rPr lang="en-US" altLang="en-US" sz="1800" b="1" dirty="0">
                <a:latin typeface="Courier New" pitchFamily="49" charset="0"/>
              </a:rPr>
              <a:t>S: +OK</a:t>
            </a:r>
            <a:r>
              <a:rPr lang="en-US" altLang="en-US" sz="1400" b="1" dirty="0">
                <a:latin typeface="Courier New" pitchFamily="49" charset="0"/>
              </a:rPr>
              <a:t> user successfully logged on</a:t>
            </a:r>
            <a:endParaRPr lang="en-US" altLang="en-US" sz="2400" dirty="0">
              <a:latin typeface="Times New Roman" pitchFamily="18" charset="0"/>
            </a:endParaRPr>
          </a:p>
        </p:txBody>
      </p:sp>
      <p:sp>
        <p:nvSpPr>
          <p:cNvPr id="139272" name="Freeform 11"/>
          <p:cNvSpPr>
            <a:spLocks/>
          </p:cNvSpPr>
          <p:nvPr/>
        </p:nvSpPr>
        <p:spPr bwMode="auto">
          <a:xfrm>
            <a:off x="4972050" y="847725"/>
            <a:ext cx="371475" cy="1457325"/>
          </a:xfrm>
          <a:custGeom>
            <a:avLst/>
            <a:gdLst>
              <a:gd name="T0" fmla="*/ 2147483647 w 234"/>
              <a:gd name="T1" fmla="*/ 0 h 918"/>
              <a:gd name="T2" fmla="*/ 0 w 234"/>
              <a:gd name="T3" fmla="*/ 0 h 918"/>
              <a:gd name="T4" fmla="*/ 0 w 234"/>
              <a:gd name="T5" fmla="*/ 2147483647 h 918"/>
              <a:gd name="T6" fmla="*/ 2147483647 w 234"/>
              <a:gd name="T7" fmla="*/ 2147483647 h 918"/>
              <a:gd name="T8" fmla="*/ 0 60000 65536"/>
              <a:gd name="T9" fmla="*/ 0 60000 65536"/>
              <a:gd name="T10" fmla="*/ 0 60000 65536"/>
              <a:gd name="T11" fmla="*/ 0 60000 65536"/>
              <a:gd name="T12" fmla="*/ 0 w 234"/>
              <a:gd name="T13" fmla="*/ 0 h 918"/>
              <a:gd name="T14" fmla="*/ 234 w 234"/>
              <a:gd name="T15" fmla="*/ 918 h 918"/>
            </a:gdLst>
            <a:ahLst/>
            <a:cxnLst>
              <a:cxn ang="T8">
                <a:pos x="T0" y="T1"/>
              </a:cxn>
              <a:cxn ang="T9">
                <a:pos x="T2" y="T3"/>
              </a:cxn>
              <a:cxn ang="T10">
                <a:pos x="T4" y="T5"/>
              </a:cxn>
              <a:cxn ang="T11">
                <a:pos x="T6" y="T7"/>
              </a:cxn>
            </a:cxnLst>
            <a:rect l="T12" t="T13" r="T14" b="T15"/>
            <a:pathLst>
              <a:path w="234" h="918">
                <a:moveTo>
                  <a:pt x="234" y="0"/>
                </a:moveTo>
                <a:lnTo>
                  <a:pt x="0" y="0"/>
                </a:lnTo>
                <a:lnTo>
                  <a:pt x="0" y="918"/>
                </a:lnTo>
                <a:lnTo>
                  <a:pt x="228" y="918"/>
                </a:ln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9273" name="Line 13"/>
          <p:cNvSpPr>
            <a:spLocks noChangeShapeType="1"/>
          </p:cNvSpPr>
          <p:nvPr/>
        </p:nvSpPr>
        <p:spPr bwMode="auto">
          <a:xfrm flipV="1">
            <a:off x="3486150" y="1449388"/>
            <a:ext cx="1400175" cy="23812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9274" name="Freeform 14"/>
          <p:cNvSpPr>
            <a:spLocks/>
          </p:cNvSpPr>
          <p:nvPr/>
        </p:nvSpPr>
        <p:spPr bwMode="auto">
          <a:xfrm>
            <a:off x="4973638" y="2428875"/>
            <a:ext cx="371475" cy="3895725"/>
          </a:xfrm>
          <a:custGeom>
            <a:avLst/>
            <a:gdLst>
              <a:gd name="T0" fmla="*/ 2147483647 w 234"/>
              <a:gd name="T1" fmla="*/ 0 h 918"/>
              <a:gd name="T2" fmla="*/ 0 w 234"/>
              <a:gd name="T3" fmla="*/ 0 h 918"/>
              <a:gd name="T4" fmla="*/ 0 w 234"/>
              <a:gd name="T5" fmla="*/ 2147483647 h 918"/>
              <a:gd name="T6" fmla="*/ 2147483647 w 234"/>
              <a:gd name="T7" fmla="*/ 2147483647 h 918"/>
              <a:gd name="T8" fmla="*/ 0 60000 65536"/>
              <a:gd name="T9" fmla="*/ 0 60000 65536"/>
              <a:gd name="T10" fmla="*/ 0 60000 65536"/>
              <a:gd name="T11" fmla="*/ 0 60000 65536"/>
              <a:gd name="T12" fmla="*/ 0 w 234"/>
              <a:gd name="T13" fmla="*/ 0 h 918"/>
              <a:gd name="T14" fmla="*/ 234 w 234"/>
              <a:gd name="T15" fmla="*/ 918 h 918"/>
            </a:gdLst>
            <a:ahLst/>
            <a:cxnLst>
              <a:cxn ang="T8">
                <a:pos x="T0" y="T1"/>
              </a:cxn>
              <a:cxn ang="T9">
                <a:pos x="T2" y="T3"/>
              </a:cxn>
              <a:cxn ang="T10">
                <a:pos x="T4" y="T5"/>
              </a:cxn>
              <a:cxn ang="T11">
                <a:pos x="T6" y="T7"/>
              </a:cxn>
            </a:cxnLst>
            <a:rect l="T12" t="T13" r="T14" b="T15"/>
            <a:pathLst>
              <a:path w="234" h="918">
                <a:moveTo>
                  <a:pt x="234" y="0"/>
                </a:moveTo>
                <a:lnTo>
                  <a:pt x="0" y="0"/>
                </a:lnTo>
                <a:lnTo>
                  <a:pt x="0" y="918"/>
                </a:lnTo>
                <a:lnTo>
                  <a:pt x="228" y="918"/>
                </a:lnTo>
              </a:path>
            </a:pathLst>
          </a:cu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9275" name="Line 15"/>
          <p:cNvSpPr>
            <a:spLocks noChangeShapeType="1"/>
          </p:cNvSpPr>
          <p:nvPr/>
        </p:nvSpPr>
        <p:spPr bwMode="auto">
          <a:xfrm flipV="1">
            <a:off x="3152775" y="3941763"/>
            <a:ext cx="1733550" cy="32385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4131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B2B90C5-913D-4332-AF4E-2F15917B2A35}" type="slidenum">
              <a:rPr lang="en-US" altLang="en-US" sz="1200">
                <a:latin typeface="Tahoma" pitchFamily="34" charset="0"/>
              </a:rPr>
              <a:pPr/>
              <a:t>55</a:t>
            </a:fld>
            <a:endParaRPr lang="en-US" altLang="en-US" sz="1200">
              <a:latin typeface="Tahoma" pitchFamily="34" charset="0"/>
            </a:endParaRPr>
          </a:p>
        </p:txBody>
      </p:sp>
      <p:pic>
        <p:nvPicPr>
          <p:cNvPr id="141315"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625" y="957263"/>
            <a:ext cx="59420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6" name="Rectangle 2"/>
          <p:cNvSpPr>
            <a:spLocks noGrp="1" noChangeArrowheads="1"/>
          </p:cNvSpPr>
          <p:nvPr>
            <p:ph type="title"/>
          </p:nvPr>
        </p:nvSpPr>
        <p:spPr>
          <a:xfrm>
            <a:off x="381000" y="293688"/>
            <a:ext cx="7772400" cy="795337"/>
          </a:xfrm>
        </p:spPr>
        <p:txBody>
          <a:bodyPr/>
          <a:lstStyle/>
          <a:p>
            <a:r>
              <a:rPr lang="en-US" altLang="en-US">
                <a:ea typeface="ＭＳ Ｐゴシック" charset="-128"/>
              </a:rPr>
              <a:t>POP3 (more) and IMAP</a:t>
            </a:r>
          </a:p>
        </p:txBody>
      </p:sp>
      <p:sp>
        <p:nvSpPr>
          <p:cNvPr id="141317" name="Rectangle 3"/>
          <p:cNvSpPr>
            <a:spLocks noGrp="1" noChangeArrowheads="1"/>
          </p:cNvSpPr>
          <p:nvPr>
            <p:ph type="body" sz="half" idx="1"/>
          </p:nvPr>
        </p:nvSpPr>
        <p:spPr>
          <a:xfrm>
            <a:off x="520700" y="1343025"/>
            <a:ext cx="3810000" cy="4648200"/>
          </a:xfrm>
        </p:spPr>
        <p:txBody>
          <a:bodyPr/>
          <a:lstStyle/>
          <a:p>
            <a:pPr>
              <a:buFont typeface="Wingdings" pitchFamily="2" charset="2"/>
              <a:buNone/>
            </a:pPr>
            <a:r>
              <a:rPr lang="en-US" altLang="en-US" i="1" dirty="0">
                <a:solidFill>
                  <a:srgbClr val="CC0000"/>
                </a:solidFill>
                <a:ea typeface="ＭＳ Ｐゴシック" charset="-128"/>
              </a:rPr>
              <a:t>more about POP3</a:t>
            </a:r>
          </a:p>
          <a:p>
            <a:r>
              <a:rPr lang="en-US" altLang="en-US" sz="2400" dirty="0">
                <a:ea typeface="ＭＳ Ｐゴシック" charset="-128"/>
              </a:rPr>
              <a:t>previous example uses POP3 “</a:t>
            </a:r>
            <a:r>
              <a:rPr lang="en-US" altLang="ja-JP" sz="2400" dirty="0">
                <a:ea typeface="ＭＳ Ｐゴシック" charset="-128"/>
              </a:rPr>
              <a:t>download and delete” mode</a:t>
            </a:r>
          </a:p>
          <a:p>
            <a:pPr lvl="1"/>
            <a:r>
              <a:rPr lang="en-US" altLang="en-US" dirty="0">
                <a:ea typeface="ＭＳ Ｐゴシック" charset="-128"/>
              </a:rPr>
              <a:t>Bashir cannot re-read e-mail if he changes client</a:t>
            </a:r>
          </a:p>
          <a:p>
            <a:r>
              <a:rPr lang="en-US" altLang="en-US" sz="2400" dirty="0">
                <a:ea typeface="ＭＳ Ｐゴシック" charset="-128"/>
              </a:rPr>
              <a:t>POP3 “</a:t>
            </a:r>
            <a:r>
              <a:rPr lang="en-US" altLang="ja-JP" sz="2400" dirty="0">
                <a:ea typeface="ＭＳ Ｐゴシック" charset="-128"/>
              </a:rPr>
              <a:t>download-and-keep”: copies of messages stored on different clients</a:t>
            </a:r>
          </a:p>
          <a:p>
            <a:r>
              <a:rPr lang="en-US" altLang="en-US" sz="2400" dirty="0">
                <a:ea typeface="ＭＳ Ｐゴシック" charset="-128"/>
              </a:rPr>
              <a:t>POP3 is stateless across sessions</a:t>
            </a:r>
          </a:p>
        </p:txBody>
      </p:sp>
      <p:sp>
        <p:nvSpPr>
          <p:cNvPr id="141318" name="Rectangle 4"/>
          <p:cNvSpPr>
            <a:spLocks noGrp="1" noChangeArrowheads="1"/>
          </p:cNvSpPr>
          <p:nvPr>
            <p:ph type="body" sz="half" idx="2"/>
          </p:nvPr>
        </p:nvSpPr>
        <p:spPr>
          <a:xfrm>
            <a:off x="4483100" y="1381125"/>
            <a:ext cx="4034176" cy="4648200"/>
          </a:xfrm>
        </p:spPr>
        <p:txBody>
          <a:bodyPr/>
          <a:lstStyle/>
          <a:p>
            <a:pPr>
              <a:buFont typeface="Wingdings" pitchFamily="2" charset="2"/>
              <a:buNone/>
            </a:pPr>
            <a:r>
              <a:rPr lang="en-US" altLang="en-US" i="1" dirty="0">
                <a:solidFill>
                  <a:srgbClr val="CC0000"/>
                </a:solidFill>
                <a:ea typeface="ＭＳ Ｐゴシック" charset="-128"/>
              </a:rPr>
              <a:t>IMAP</a:t>
            </a:r>
          </a:p>
          <a:p>
            <a:r>
              <a:rPr lang="en-US" altLang="en-US" sz="2400" dirty="0">
                <a:ea typeface="ＭＳ Ｐゴシック" charset="-128"/>
              </a:rPr>
              <a:t>keeps all messages in one place: at server</a:t>
            </a:r>
          </a:p>
          <a:p>
            <a:pPr lvl="1"/>
            <a:r>
              <a:rPr lang="en-US" altLang="en-US" sz="2000" dirty="0">
                <a:ea typeface="ＭＳ Ｐゴシック" charset="-128"/>
              </a:rPr>
              <a:t>No network </a:t>
            </a:r>
            <a:r>
              <a:rPr lang="en-US" altLang="en-US" sz="2000" dirty="0">
                <a:ea typeface="ＭＳ Ｐゴシック" charset="-128"/>
                <a:sym typeface="Symbol"/>
              </a:rPr>
              <a:t> no rereading</a:t>
            </a:r>
            <a:endParaRPr lang="en-US" altLang="en-US" sz="2000" dirty="0">
              <a:ea typeface="ＭＳ Ｐゴシック" charset="-128"/>
            </a:endParaRPr>
          </a:p>
          <a:p>
            <a:r>
              <a:rPr lang="en-US" altLang="en-US" sz="2400" dirty="0">
                <a:ea typeface="ＭＳ Ｐゴシック" charset="-128"/>
              </a:rPr>
              <a:t>allows user to organize messages in folders</a:t>
            </a:r>
          </a:p>
          <a:p>
            <a:r>
              <a:rPr lang="en-US" altLang="en-US" sz="2400" dirty="0">
                <a:ea typeface="ＭＳ Ｐゴシック" charset="-128"/>
              </a:rPr>
              <a:t>keeps user state across sessions:</a:t>
            </a:r>
          </a:p>
          <a:p>
            <a:pPr lvl="1"/>
            <a:r>
              <a:rPr lang="en-US" altLang="en-US" dirty="0">
                <a:ea typeface="ＭＳ Ｐゴシック" charset="-128"/>
              </a:rPr>
              <a:t>names of folders and mappings between message IDs and folder name</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62"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43363"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0970715-4C89-44B1-8A77-905D92D72971}" type="slidenum">
              <a:rPr lang="en-US" altLang="en-US" sz="1200">
                <a:latin typeface="Tahoma" pitchFamily="34" charset="0"/>
              </a:rPr>
              <a:pPr/>
              <a:t>56</a:t>
            </a:fld>
            <a:endParaRPr lang="en-US" altLang="en-US" sz="1200">
              <a:latin typeface="Tahoma" pitchFamily="34" charset="0"/>
            </a:endParaRPr>
          </a:p>
        </p:txBody>
      </p:sp>
      <p:sp>
        <p:nvSpPr>
          <p:cNvPr id="143364"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solidFill>
                  <a:srgbClr val="CC0000"/>
                </a:solidFill>
                <a:latin typeface="Gill Sans MT" charset="0"/>
              </a:rPr>
              <a:t>2.4 DNS</a:t>
            </a:r>
          </a:p>
          <a:p>
            <a:pPr marL="457200" indent="-457200">
              <a:buFont typeface="Wingdings" charset="2"/>
              <a:buChar char="§"/>
              <a:defRPr/>
            </a:pPr>
            <a:endParaRPr lang="en-US" sz="2400" dirty="0">
              <a:latin typeface="Gill Sans MT" charset="0"/>
            </a:endParaRPr>
          </a:p>
        </p:txBody>
      </p:sp>
      <p:sp>
        <p:nvSpPr>
          <p:cNvPr id="143366"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4541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FB9A7FD-5260-4DCA-8C43-4FEF75547CC5}" type="slidenum">
              <a:rPr lang="en-US" altLang="en-US" sz="1200">
                <a:latin typeface="Tahoma" pitchFamily="34" charset="0"/>
              </a:rPr>
              <a:pPr/>
              <a:t>57</a:t>
            </a:fld>
            <a:endParaRPr lang="en-US" altLang="en-US" sz="1200">
              <a:latin typeface="Tahoma" pitchFamily="34" charset="0"/>
            </a:endParaRPr>
          </a:p>
        </p:txBody>
      </p:sp>
      <p:pic>
        <p:nvPicPr>
          <p:cNvPr id="145411"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1025" y="990600"/>
            <a:ext cx="5942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2" name="Rectangle 2"/>
          <p:cNvSpPr>
            <a:spLocks noGrp="1" noChangeArrowheads="1"/>
          </p:cNvSpPr>
          <p:nvPr>
            <p:ph type="title"/>
          </p:nvPr>
        </p:nvSpPr>
        <p:spPr>
          <a:xfrm>
            <a:off x="533400" y="301625"/>
            <a:ext cx="7772400" cy="914400"/>
          </a:xfrm>
        </p:spPr>
        <p:txBody>
          <a:bodyPr/>
          <a:lstStyle/>
          <a:p>
            <a:r>
              <a:rPr lang="en-US" altLang="en-US" sz="4000">
                <a:ea typeface="ＭＳ Ｐゴシック" charset="-128"/>
              </a:rPr>
              <a:t>DNS: domain name system</a:t>
            </a:r>
            <a:endParaRPr lang="en-US" altLang="en-US">
              <a:ea typeface="ＭＳ Ｐゴシック" charset="-128"/>
            </a:endParaRPr>
          </a:p>
        </p:txBody>
      </p:sp>
      <p:sp>
        <p:nvSpPr>
          <p:cNvPr id="145413" name="Rectangle 3"/>
          <p:cNvSpPr>
            <a:spLocks noGrp="1" noChangeArrowheads="1"/>
          </p:cNvSpPr>
          <p:nvPr>
            <p:ph type="body" sz="half" idx="1"/>
          </p:nvPr>
        </p:nvSpPr>
        <p:spPr>
          <a:xfrm>
            <a:off x="468313" y="1511300"/>
            <a:ext cx="3810000" cy="4648200"/>
          </a:xfrm>
        </p:spPr>
        <p:txBody>
          <a:bodyPr/>
          <a:lstStyle/>
          <a:p>
            <a:pPr>
              <a:buFont typeface="Wingdings" pitchFamily="2" charset="2"/>
              <a:buNone/>
            </a:pPr>
            <a:r>
              <a:rPr lang="en-US" altLang="en-US" sz="2400" i="1" dirty="0">
                <a:solidFill>
                  <a:srgbClr val="000099"/>
                </a:solidFill>
                <a:ea typeface="ＭＳ Ｐゴシック" charset="-128"/>
              </a:rPr>
              <a:t>people:</a:t>
            </a:r>
            <a:r>
              <a:rPr lang="en-US" altLang="en-US" sz="2400" dirty="0">
                <a:ea typeface="ＭＳ Ｐゴシック" charset="-128"/>
              </a:rPr>
              <a:t> many identifiers:</a:t>
            </a:r>
          </a:p>
          <a:p>
            <a:pPr lvl="1"/>
            <a:r>
              <a:rPr lang="en-US" altLang="en-US" dirty="0">
                <a:ea typeface="ＭＳ Ｐゴシック" charset="-128"/>
              </a:rPr>
              <a:t>SSN, name, passport #</a:t>
            </a:r>
          </a:p>
          <a:p>
            <a:pPr>
              <a:buFont typeface="Wingdings" pitchFamily="2" charset="2"/>
              <a:buNone/>
            </a:pPr>
            <a:r>
              <a:rPr lang="en-US" altLang="en-US" sz="2400" i="1" dirty="0">
                <a:solidFill>
                  <a:srgbClr val="000099"/>
                </a:solidFill>
                <a:ea typeface="ＭＳ Ｐゴシック" charset="-128"/>
              </a:rPr>
              <a:t>Internet hosts, routers:</a:t>
            </a:r>
          </a:p>
          <a:p>
            <a:pPr lvl="1"/>
            <a:r>
              <a:rPr lang="en-US" altLang="en-US" dirty="0">
                <a:ea typeface="ＭＳ Ｐゴシック" charset="-128"/>
              </a:rPr>
              <a:t>IP address (32 bit) - used for addressing datagrams</a:t>
            </a:r>
          </a:p>
          <a:p>
            <a:pPr lvl="1"/>
            <a:r>
              <a:rPr lang="en-US" altLang="ja-JP" dirty="0">
                <a:ea typeface="ＭＳ Ｐゴシック" charset="-128"/>
              </a:rPr>
              <a:t>“name”, e.g., www.yahoo.com - used by humans</a:t>
            </a:r>
          </a:p>
          <a:p>
            <a:pPr>
              <a:buFont typeface="Wingdings" pitchFamily="2" charset="2"/>
              <a:buNone/>
            </a:pPr>
            <a:r>
              <a:rPr lang="en-US" altLang="en-US" sz="2400" i="1" u="sng" dirty="0">
                <a:solidFill>
                  <a:srgbClr val="CC0000"/>
                </a:solidFill>
                <a:ea typeface="ＭＳ Ｐゴシック" charset="-128"/>
              </a:rPr>
              <a:t>Q:</a:t>
            </a:r>
            <a:r>
              <a:rPr lang="en-US" altLang="en-US" sz="2400" dirty="0">
                <a:ea typeface="ＭＳ Ｐゴシック" charset="-128"/>
              </a:rPr>
              <a:t> how to map between IP address and name, and vice versa?</a:t>
            </a:r>
          </a:p>
        </p:txBody>
      </p:sp>
      <p:sp>
        <p:nvSpPr>
          <p:cNvPr id="169990" name="Rectangle 4"/>
          <p:cNvSpPr>
            <a:spLocks noGrp="1" noChangeArrowheads="1"/>
          </p:cNvSpPr>
          <p:nvPr>
            <p:ph type="body" sz="half" idx="2"/>
          </p:nvPr>
        </p:nvSpPr>
        <p:spPr>
          <a:xfrm>
            <a:off x="4495800" y="1489075"/>
            <a:ext cx="4283075" cy="5006975"/>
          </a:xfrm>
        </p:spPr>
        <p:txBody>
          <a:bodyPr/>
          <a:lstStyle/>
          <a:p>
            <a:pPr>
              <a:buFont typeface="Wingdings" pitchFamily="2" charset="2"/>
              <a:buNone/>
            </a:pPr>
            <a:r>
              <a:rPr lang="en-US" altLang="en-US" i="1" dirty="0">
                <a:solidFill>
                  <a:srgbClr val="CC0000"/>
                </a:solidFill>
                <a:ea typeface="ＭＳ Ｐゴシック" charset="-128"/>
              </a:rPr>
              <a:t>Domain Name System:</a:t>
            </a:r>
          </a:p>
          <a:p>
            <a:r>
              <a:rPr lang="en-US" altLang="en-US" sz="2400" i="1" dirty="0">
                <a:solidFill>
                  <a:srgbClr val="000099"/>
                </a:solidFill>
                <a:ea typeface="ＭＳ Ｐゴシック" charset="-128"/>
              </a:rPr>
              <a:t>distributed database</a:t>
            </a:r>
            <a:r>
              <a:rPr lang="en-US" altLang="en-US" sz="2400" dirty="0">
                <a:ea typeface="ＭＳ Ｐゴシック" charset="-128"/>
              </a:rPr>
              <a:t> implemented in hierarchy of many </a:t>
            </a:r>
            <a:r>
              <a:rPr lang="en-US" altLang="en-US" sz="2400" i="1" dirty="0">
                <a:solidFill>
                  <a:srgbClr val="000099"/>
                </a:solidFill>
                <a:ea typeface="ＭＳ Ｐゴシック" charset="-128"/>
              </a:rPr>
              <a:t>name servers</a:t>
            </a:r>
            <a:endParaRPr lang="en-US" altLang="en-US" sz="2400" dirty="0">
              <a:solidFill>
                <a:srgbClr val="000099"/>
              </a:solidFill>
              <a:ea typeface="ＭＳ Ｐゴシック" charset="-128"/>
            </a:endParaRPr>
          </a:p>
          <a:p>
            <a:r>
              <a:rPr lang="en-US" altLang="en-US" sz="2400" i="1" dirty="0">
                <a:solidFill>
                  <a:srgbClr val="000099"/>
                </a:solidFill>
                <a:ea typeface="ＭＳ Ｐゴシック" charset="-128"/>
              </a:rPr>
              <a:t>application-layer protocol:</a:t>
            </a:r>
            <a:r>
              <a:rPr lang="en-US" altLang="en-US" sz="2400" dirty="0">
                <a:ea typeface="ＭＳ Ｐゴシック" charset="-128"/>
              </a:rPr>
              <a:t> hosts, name servers communicate to </a:t>
            </a:r>
            <a:r>
              <a:rPr lang="en-US" altLang="en-US" sz="2400" i="1" dirty="0">
                <a:solidFill>
                  <a:srgbClr val="000099"/>
                </a:solidFill>
                <a:ea typeface="ＭＳ Ｐゴシック" charset="-128"/>
              </a:rPr>
              <a:t>resolve</a:t>
            </a:r>
            <a:r>
              <a:rPr lang="en-US" altLang="en-US" sz="2400" dirty="0">
                <a:solidFill>
                  <a:srgbClr val="FF0000"/>
                </a:solidFill>
                <a:ea typeface="ＭＳ Ｐゴシック" charset="-128"/>
              </a:rPr>
              <a:t> </a:t>
            </a:r>
            <a:r>
              <a:rPr lang="en-US" altLang="en-US" sz="2400" dirty="0">
                <a:ea typeface="ＭＳ Ｐゴシック" charset="-128"/>
              </a:rPr>
              <a:t>names (address/name translation)</a:t>
            </a:r>
          </a:p>
          <a:p>
            <a:pPr lvl="1">
              <a:lnSpc>
                <a:spcPct val="90000"/>
              </a:lnSpc>
            </a:pPr>
            <a:r>
              <a:rPr lang="en-US" altLang="en-US" sz="2200" dirty="0">
                <a:ea typeface="ＭＳ Ｐゴシック" charset="-128"/>
              </a:rPr>
              <a:t>note: core Internet function, but implemented as application-layer protocol</a:t>
            </a:r>
          </a:p>
          <a:p>
            <a:pPr lvl="1">
              <a:lnSpc>
                <a:spcPct val="90000"/>
              </a:lnSpc>
            </a:pPr>
            <a:r>
              <a:rPr lang="en-US" altLang="en-US" sz="2200" dirty="0">
                <a:ea typeface="ＭＳ Ｐゴシック" charset="-128"/>
              </a:rPr>
              <a:t>complexity resides at network’</a:t>
            </a:r>
            <a:r>
              <a:rPr lang="en-US" altLang="ja-JP" sz="2200" dirty="0">
                <a:ea typeface="ＭＳ Ｐゴシック" charset="-128"/>
              </a:rPr>
              <a:t>s “edge”</a:t>
            </a:r>
            <a:endParaRPr lang="en-US" altLang="en-US" sz="2200" dirty="0">
              <a:ea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9990"/>
                                        </p:tgtEl>
                                        <p:attrNameLst>
                                          <p:attrName>style.visibility</p:attrName>
                                        </p:attrNameLst>
                                      </p:cBhvr>
                                      <p:to>
                                        <p:strVal val="visible"/>
                                      </p:to>
                                    </p:set>
                                    <p:animEffect transition="in" filter="dissolve">
                                      <p:cBhvr>
                                        <p:cTn id="7" dur="500"/>
                                        <p:tgtEl>
                                          <p:spTgt spid="169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9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4745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3864F63-593A-4EF3-8056-A6A5A1A4F2BF}" type="slidenum">
              <a:rPr lang="en-US" altLang="en-US" sz="1200">
                <a:latin typeface="Tahoma" pitchFamily="34" charset="0"/>
              </a:rPr>
              <a:pPr/>
              <a:t>58</a:t>
            </a:fld>
            <a:endParaRPr lang="en-US" altLang="en-US" sz="1200">
              <a:latin typeface="Tahoma" pitchFamily="34" charset="0"/>
            </a:endParaRPr>
          </a:p>
        </p:txBody>
      </p:sp>
      <p:sp>
        <p:nvSpPr>
          <p:cNvPr id="147459" name="Rectangle 2"/>
          <p:cNvSpPr>
            <a:spLocks noGrp="1" noChangeArrowheads="1"/>
          </p:cNvSpPr>
          <p:nvPr>
            <p:ph type="title"/>
          </p:nvPr>
        </p:nvSpPr>
        <p:spPr>
          <a:xfrm>
            <a:off x="533400" y="117475"/>
            <a:ext cx="7772400" cy="1143000"/>
          </a:xfrm>
        </p:spPr>
        <p:txBody>
          <a:bodyPr/>
          <a:lstStyle/>
          <a:p>
            <a:r>
              <a:rPr lang="en-US" altLang="en-US" sz="4000">
                <a:ea typeface="ＭＳ Ｐゴシック" charset="-128"/>
              </a:rPr>
              <a:t>DNS: services, structure </a:t>
            </a:r>
            <a:endParaRPr lang="en-US" altLang="en-US">
              <a:ea typeface="ＭＳ Ｐゴシック" charset="-128"/>
            </a:endParaRPr>
          </a:p>
        </p:txBody>
      </p:sp>
      <p:sp>
        <p:nvSpPr>
          <p:cNvPr id="147460" name="Rectangle 4"/>
          <p:cNvSpPr>
            <a:spLocks noGrp="1" noChangeArrowheads="1"/>
          </p:cNvSpPr>
          <p:nvPr>
            <p:ph type="body" sz="half" idx="2"/>
          </p:nvPr>
        </p:nvSpPr>
        <p:spPr>
          <a:xfrm>
            <a:off x="4572000" y="1271588"/>
            <a:ext cx="4191000" cy="2263775"/>
          </a:xfrm>
        </p:spPr>
        <p:txBody>
          <a:bodyPr/>
          <a:lstStyle/>
          <a:p>
            <a:pPr>
              <a:buFont typeface="Wingdings" pitchFamily="2" charset="2"/>
              <a:buNone/>
            </a:pPr>
            <a:r>
              <a:rPr lang="en-US" altLang="en-US" i="1">
                <a:solidFill>
                  <a:srgbClr val="CC0000"/>
                </a:solidFill>
                <a:ea typeface="ＭＳ Ｐゴシック" charset="-128"/>
              </a:rPr>
              <a:t>why not centralize DNS?</a:t>
            </a:r>
          </a:p>
          <a:p>
            <a:r>
              <a:rPr lang="en-US" altLang="en-US" sz="2400">
                <a:ea typeface="ＭＳ Ｐゴシック" charset="-128"/>
              </a:rPr>
              <a:t>single point of failure</a:t>
            </a:r>
          </a:p>
          <a:p>
            <a:r>
              <a:rPr lang="en-US" altLang="en-US" sz="2400">
                <a:ea typeface="ＭＳ Ｐゴシック" charset="-128"/>
              </a:rPr>
              <a:t>traffic volume</a:t>
            </a:r>
          </a:p>
          <a:p>
            <a:r>
              <a:rPr lang="en-US" altLang="en-US" sz="2400">
                <a:ea typeface="ＭＳ Ｐゴシック" charset="-128"/>
              </a:rPr>
              <a:t>distant centralized database</a:t>
            </a:r>
          </a:p>
          <a:p>
            <a:r>
              <a:rPr lang="en-US" altLang="en-US" sz="2400">
                <a:ea typeface="ＭＳ Ｐゴシック" charset="-128"/>
              </a:rPr>
              <a:t>maintenance</a:t>
            </a:r>
          </a:p>
          <a:p>
            <a:pPr>
              <a:buFont typeface="Wingdings" pitchFamily="2" charset="2"/>
              <a:buNone/>
            </a:pPr>
            <a:endParaRPr lang="en-US" altLang="en-US" sz="2400">
              <a:ea typeface="ＭＳ Ｐゴシック" charset="-128"/>
            </a:endParaRPr>
          </a:p>
        </p:txBody>
      </p:sp>
      <p:sp>
        <p:nvSpPr>
          <p:cNvPr id="147461" name="Rectangle 5"/>
          <p:cNvSpPr>
            <a:spLocks noGrp="1" noChangeArrowheads="1"/>
          </p:cNvSpPr>
          <p:nvPr>
            <p:ph type="body" sz="half" idx="1"/>
          </p:nvPr>
        </p:nvSpPr>
        <p:spPr>
          <a:xfrm>
            <a:off x="731838" y="1300163"/>
            <a:ext cx="3810000" cy="4648200"/>
          </a:xfrm>
        </p:spPr>
        <p:txBody>
          <a:bodyPr/>
          <a:lstStyle/>
          <a:p>
            <a:pPr>
              <a:buFont typeface="Wingdings" pitchFamily="2" charset="2"/>
              <a:buNone/>
            </a:pPr>
            <a:r>
              <a:rPr lang="en-US" altLang="en-US" i="1" dirty="0">
                <a:solidFill>
                  <a:srgbClr val="CC0000"/>
                </a:solidFill>
                <a:ea typeface="ＭＳ Ｐゴシック" charset="-128"/>
              </a:rPr>
              <a:t>DNS services</a:t>
            </a:r>
          </a:p>
          <a:p>
            <a:r>
              <a:rPr lang="en-US" altLang="en-US" sz="2400" dirty="0">
                <a:ea typeface="ＭＳ Ｐゴシック" charset="-128"/>
              </a:rPr>
              <a:t>hostname to IP address translation</a:t>
            </a:r>
          </a:p>
          <a:p>
            <a:r>
              <a:rPr lang="en-US" altLang="en-US" sz="2400" dirty="0">
                <a:ea typeface="ＭＳ Ｐゴシック" charset="-128"/>
              </a:rPr>
              <a:t>host aliasing</a:t>
            </a:r>
          </a:p>
          <a:p>
            <a:pPr lvl="1"/>
            <a:r>
              <a:rPr lang="en-US" altLang="en-US" sz="2000" dirty="0">
                <a:ea typeface="ＭＳ Ｐゴシック" charset="-128"/>
              </a:rPr>
              <a:t>canonical, alias names</a:t>
            </a:r>
          </a:p>
          <a:p>
            <a:r>
              <a:rPr lang="en-US" altLang="en-US" sz="2400" dirty="0">
                <a:ea typeface="ＭＳ Ｐゴシック" charset="-128"/>
              </a:rPr>
              <a:t>mail server aliasing</a:t>
            </a:r>
          </a:p>
          <a:p>
            <a:r>
              <a:rPr lang="en-US" altLang="en-US" sz="2400" dirty="0">
                <a:ea typeface="ＭＳ Ｐゴシック" charset="-128"/>
              </a:rPr>
              <a:t>load distribution</a:t>
            </a:r>
          </a:p>
          <a:p>
            <a:pPr lvl="1"/>
            <a:r>
              <a:rPr lang="en-US" altLang="en-US" dirty="0">
                <a:ea typeface="ＭＳ Ｐゴシック" charset="-128"/>
              </a:rPr>
              <a:t>replicated Web servers: many IP addresses correspond to one name</a:t>
            </a:r>
          </a:p>
          <a:p>
            <a:endParaRPr lang="en-US" altLang="en-US" sz="2400" dirty="0">
              <a:ea typeface="ＭＳ Ｐゴシック" charset="-128"/>
            </a:endParaRPr>
          </a:p>
        </p:txBody>
      </p:sp>
      <p:pic>
        <p:nvPicPr>
          <p:cNvPr id="147462"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 y="915988"/>
            <a:ext cx="54848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7" name="Text Box 11"/>
          <p:cNvSpPr txBox="1">
            <a:spLocks noChangeArrowheads="1"/>
          </p:cNvSpPr>
          <p:nvPr/>
        </p:nvSpPr>
        <p:spPr bwMode="auto">
          <a:xfrm>
            <a:off x="5208588" y="3429000"/>
            <a:ext cx="2906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dirty="0"/>
              <a:t>A: </a:t>
            </a:r>
            <a:r>
              <a:rPr lang="en-US" altLang="en-US" sz="2800" i="1" dirty="0">
                <a:solidFill>
                  <a:srgbClr val="CC0000"/>
                </a:solidFill>
              </a:rPr>
              <a:t>doesn‘t</a:t>
            </a:r>
            <a:r>
              <a:rPr lang="en-US" altLang="ja-JP" sz="2800" i="1" dirty="0">
                <a:solidFill>
                  <a:srgbClr val="CC0000"/>
                </a:solidFill>
              </a:rPr>
              <a:t> scale!</a:t>
            </a:r>
            <a:endParaRPr lang="en-US" altLang="en-US" sz="2800" i="1"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907"/>
                                        </p:tgtEl>
                                        <p:attrNameLst>
                                          <p:attrName>style.visibility</p:attrName>
                                        </p:attrNameLst>
                                      </p:cBhvr>
                                      <p:to>
                                        <p:strVal val="visible"/>
                                      </p:to>
                                    </p:set>
                                    <p:animEffect transition="in" filter="dissolve">
                                      <p:cBhvr>
                                        <p:cTn id="7" dur="500"/>
                                        <p:tgtEl>
                                          <p:spTgt spid="80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4950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591E32E-E5BC-436B-B9C3-A13BF9B979D6}" type="slidenum">
              <a:rPr lang="en-US" altLang="en-US" sz="1200">
                <a:latin typeface="Tahoma" pitchFamily="34" charset="0"/>
              </a:rPr>
              <a:pPr/>
              <a:t>59</a:t>
            </a:fld>
            <a:endParaRPr lang="en-US" altLang="en-US" sz="1200">
              <a:latin typeface="Tahoma" pitchFamily="34" charset="0"/>
            </a:endParaRPr>
          </a:p>
        </p:txBody>
      </p:sp>
      <p:grpSp>
        <p:nvGrpSpPr>
          <p:cNvPr id="149507" name="Group 23"/>
          <p:cNvGrpSpPr>
            <a:grpSpLocks/>
          </p:cNvGrpSpPr>
          <p:nvPr/>
        </p:nvGrpSpPr>
        <p:grpSpPr bwMode="auto">
          <a:xfrm>
            <a:off x="438150" y="1193800"/>
            <a:ext cx="8205788" cy="2444750"/>
            <a:chOff x="230" y="576"/>
            <a:chExt cx="5504" cy="1757"/>
          </a:xfrm>
        </p:grpSpPr>
        <p:sp>
          <p:nvSpPr>
            <p:cNvPr id="149513" name="Text Box 2"/>
            <p:cNvSpPr txBox="1">
              <a:spLocks noChangeArrowheads="1"/>
            </p:cNvSpPr>
            <p:nvPr/>
          </p:nvSpPr>
          <p:spPr bwMode="auto">
            <a:xfrm>
              <a:off x="2256" y="576"/>
              <a:ext cx="1385"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Root DNS Servers</a:t>
              </a:r>
            </a:p>
          </p:txBody>
        </p:sp>
        <p:sp>
          <p:nvSpPr>
            <p:cNvPr id="149514" name="Text Box 4"/>
            <p:cNvSpPr txBox="1">
              <a:spLocks noChangeArrowheads="1"/>
            </p:cNvSpPr>
            <p:nvPr/>
          </p:nvSpPr>
          <p:spPr bwMode="auto">
            <a:xfrm>
              <a:off x="528" y="1344"/>
              <a:ext cx="1325"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com DNS servers</a:t>
              </a:r>
            </a:p>
          </p:txBody>
        </p:sp>
        <p:sp>
          <p:nvSpPr>
            <p:cNvPr id="149515" name="Text Box 5"/>
            <p:cNvSpPr txBox="1">
              <a:spLocks noChangeArrowheads="1"/>
            </p:cNvSpPr>
            <p:nvPr/>
          </p:nvSpPr>
          <p:spPr bwMode="auto">
            <a:xfrm>
              <a:off x="2304" y="1296"/>
              <a:ext cx="12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org DNS servers</a:t>
              </a:r>
            </a:p>
          </p:txBody>
        </p:sp>
        <p:sp>
          <p:nvSpPr>
            <p:cNvPr id="149516" name="Text Box 6"/>
            <p:cNvSpPr txBox="1">
              <a:spLocks noChangeArrowheads="1"/>
            </p:cNvSpPr>
            <p:nvPr/>
          </p:nvSpPr>
          <p:spPr bwMode="auto">
            <a:xfrm>
              <a:off x="4032" y="1296"/>
              <a:ext cx="1291"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edu DNS servers</a:t>
              </a:r>
            </a:p>
          </p:txBody>
        </p:sp>
        <p:sp>
          <p:nvSpPr>
            <p:cNvPr id="149517" name="Line 7"/>
            <p:cNvSpPr>
              <a:spLocks noChangeShapeType="1"/>
            </p:cNvSpPr>
            <p:nvPr/>
          </p:nvSpPr>
          <p:spPr bwMode="auto">
            <a:xfrm flipH="1">
              <a:off x="1344" y="864"/>
              <a:ext cx="1392" cy="432"/>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18" name="Line 8"/>
            <p:cNvSpPr>
              <a:spLocks noChangeShapeType="1"/>
            </p:cNvSpPr>
            <p:nvPr/>
          </p:nvSpPr>
          <p:spPr bwMode="auto">
            <a:xfrm>
              <a:off x="2928" y="816"/>
              <a:ext cx="0" cy="48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19" name="Line 9"/>
            <p:cNvSpPr>
              <a:spLocks noChangeShapeType="1"/>
            </p:cNvSpPr>
            <p:nvPr/>
          </p:nvSpPr>
          <p:spPr bwMode="auto">
            <a:xfrm>
              <a:off x="3168" y="864"/>
              <a:ext cx="1440" cy="43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0" name="Text Box 10"/>
            <p:cNvSpPr txBox="1">
              <a:spLocks noChangeArrowheads="1"/>
            </p:cNvSpPr>
            <p:nvPr/>
          </p:nvSpPr>
          <p:spPr bwMode="auto">
            <a:xfrm>
              <a:off x="3878" y="175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poly.edu</a:t>
              </a:r>
            </a:p>
            <a:p>
              <a:pPr eaLnBrk="1" hangingPunct="1">
                <a:spcBef>
                  <a:spcPct val="0"/>
                </a:spcBef>
                <a:buClrTx/>
                <a:buSzTx/>
                <a:buFontTx/>
                <a:buNone/>
              </a:pPr>
              <a:r>
                <a:rPr lang="en-US" altLang="en-US" sz="1800"/>
                <a:t>DNS servers</a:t>
              </a:r>
            </a:p>
          </p:txBody>
        </p:sp>
        <p:sp>
          <p:nvSpPr>
            <p:cNvPr id="149521" name="Text Box 11"/>
            <p:cNvSpPr txBox="1">
              <a:spLocks noChangeArrowheads="1"/>
            </p:cNvSpPr>
            <p:nvPr/>
          </p:nvSpPr>
          <p:spPr bwMode="auto">
            <a:xfrm>
              <a:off x="4742" y="175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umass.edu</a:t>
              </a:r>
            </a:p>
            <a:p>
              <a:pPr eaLnBrk="1" hangingPunct="1">
                <a:spcBef>
                  <a:spcPct val="0"/>
                </a:spcBef>
                <a:buClrTx/>
                <a:buSzTx/>
                <a:buFontTx/>
                <a:buNone/>
              </a:pPr>
              <a:r>
                <a:rPr lang="en-US" altLang="en-US" sz="1800"/>
                <a:t>DNS servers</a:t>
              </a:r>
            </a:p>
          </p:txBody>
        </p:sp>
        <p:sp>
          <p:nvSpPr>
            <p:cNvPr id="149522" name="Line 12"/>
            <p:cNvSpPr>
              <a:spLocks noChangeShapeType="1"/>
            </p:cNvSpPr>
            <p:nvPr/>
          </p:nvSpPr>
          <p:spPr bwMode="auto">
            <a:xfrm flipH="1">
              <a:off x="4224" y="1536"/>
              <a:ext cx="336" cy="24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3" name="Line 13"/>
            <p:cNvSpPr>
              <a:spLocks noChangeShapeType="1"/>
            </p:cNvSpPr>
            <p:nvPr/>
          </p:nvSpPr>
          <p:spPr bwMode="auto">
            <a:xfrm>
              <a:off x="4848" y="1536"/>
              <a:ext cx="288" cy="24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4" name="Text Box 14"/>
            <p:cNvSpPr txBox="1">
              <a:spLocks noChangeArrowheads="1"/>
            </p:cNvSpPr>
            <p:nvPr/>
          </p:nvSpPr>
          <p:spPr bwMode="auto">
            <a:xfrm>
              <a:off x="230" y="1848"/>
              <a:ext cx="101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yahoo.com</a:t>
              </a:r>
            </a:p>
            <a:p>
              <a:pPr eaLnBrk="1" hangingPunct="1">
                <a:spcBef>
                  <a:spcPct val="0"/>
                </a:spcBef>
                <a:buClrTx/>
                <a:buSzTx/>
                <a:buFontTx/>
                <a:buNone/>
              </a:pPr>
              <a:r>
                <a:rPr lang="en-US" altLang="en-US" sz="1800"/>
                <a:t>DNS servers</a:t>
              </a:r>
            </a:p>
          </p:txBody>
        </p:sp>
        <p:sp>
          <p:nvSpPr>
            <p:cNvPr id="149525" name="Text Box 15"/>
            <p:cNvSpPr txBox="1">
              <a:spLocks noChangeArrowheads="1"/>
            </p:cNvSpPr>
            <p:nvPr/>
          </p:nvSpPr>
          <p:spPr bwMode="auto">
            <a:xfrm>
              <a:off x="1248" y="1872"/>
              <a:ext cx="1001"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amazon.com</a:t>
              </a:r>
            </a:p>
            <a:p>
              <a:pPr eaLnBrk="1" hangingPunct="1">
                <a:spcBef>
                  <a:spcPct val="0"/>
                </a:spcBef>
                <a:buClrTx/>
                <a:buSzTx/>
                <a:buFontTx/>
                <a:buNone/>
              </a:pPr>
              <a:r>
                <a:rPr lang="en-US" altLang="en-US" sz="1800"/>
                <a:t>DNS servers</a:t>
              </a:r>
            </a:p>
          </p:txBody>
        </p:sp>
        <p:sp>
          <p:nvSpPr>
            <p:cNvPr id="149526" name="Line 16"/>
            <p:cNvSpPr>
              <a:spLocks noChangeShapeType="1"/>
            </p:cNvSpPr>
            <p:nvPr/>
          </p:nvSpPr>
          <p:spPr bwMode="auto">
            <a:xfrm flipH="1">
              <a:off x="768" y="1584"/>
              <a:ext cx="192"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7" name="Line 17"/>
            <p:cNvSpPr>
              <a:spLocks noChangeShapeType="1"/>
            </p:cNvSpPr>
            <p:nvPr/>
          </p:nvSpPr>
          <p:spPr bwMode="auto">
            <a:xfrm>
              <a:off x="1392" y="1584"/>
              <a:ext cx="240"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8" name="Text Box 18"/>
            <p:cNvSpPr txBox="1">
              <a:spLocks noChangeArrowheads="1"/>
            </p:cNvSpPr>
            <p:nvPr/>
          </p:nvSpPr>
          <p:spPr bwMode="auto">
            <a:xfrm>
              <a:off x="2534" y="1799"/>
              <a:ext cx="993"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a:t>pbs.org</a:t>
              </a:r>
            </a:p>
            <a:p>
              <a:pPr eaLnBrk="1" hangingPunct="1">
                <a:spcBef>
                  <a:spcPct val="0"/>
                </a:spcBef>
                <a:buClrTx/>
                <a:buSzTx/>
                <a:buFontTx/>
                <a:buNone/>
              </a:pPr>
              <a:r>
                <a:rPr lang="en-US" altLang="en-US" sz="1800"/>
                <a:t>DNS servers</a:t>
              </a:r>
            </a:p>
          </p:txBody>
        </p:sp>
        <p:sp>
          <p:nvSpPr>
            <p:cNvPr id="149529" name="Line 19"/>
            <p:cNvSpPr>
              <a:spLocks noChangeShapeType="1"/>
            </p:cNvSpPr>
            <p:nvPr/>
          </p:nvSpPr>
          <p:spPr bwMode="auto">
            <a:xfrm>
              <a:off x="2928" y="1536"/>
              <a:ext cx="0"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9508" name="Rectangle 20"/>
          <p:cNvSpPr>
            <a:spLocks noGrp="1" noChangeArrowheads="1"/>
          </p:cNvSpPr>
          <p:nvPr>
            <p:ph type="title"/>
          </p:nvPr>
        </p:nvSpPr>
        <p:spPr>
          <a:xfrm>
            <a:off x="468313" y="161925"/>
            <a:ext cx="8023225" cy="936625"/>
          </a:xfrm>
        </p:spPr>
        <p:txBody>
          <a:bodyPr/>
          <a:lstStyle/>
          <a:p>
            <a:r>
              <a:rPr lang="en-US" altLang="en-US" sz="3600">
                <a:ea typeface="ＭＳ Ｐゴシック" charset="-128"/>
              </a:rPr>
              <a:t>DNS: a distributed, hierarchical database</a:t>
            </a:r>
          </a:p>
        </p:txBody>
      </p:sp>
      <p:sp>
        <p:nvSpPr>
          <p:cNvPr id="149509" name="Rectangle 22"/>
          <p:cNvSpPr>
            <a:spLocks noGrp="1" noChangeArrowheads="1"/>
          </p:cNvSpPr>
          <p:nvPr>
            <p:ph type="body" sz="half" idx="2"/>
          </p:nvPr>
        </p:nvSpPr>
        <p:spPr>
          <a:xfrm>
            <a:off x="520700" y="3971925"/>
            <a:ext cx="8172450" cy="2133600"/>
          </a:xfrm>
        </p:spPr>
        <p:txBody>
          <a:bodyPr/>
          <a:lstStyle/>
          <a:p>
            <a:pPr>
              <a:buFont typeface="Wingdings" pitchFamily="2" charset="2"/>
              <a:buNone/>
            </a:pPr>
            <a:r>
              <a:rPr lang="en-US" altLang="en-US" sz="2400" i="1" dirty="0">
                <a:solidFill>
                  <a:srgbClr val="000099"/>
                </a:solidFill>
                <a:ea typeface="ＭＳ Ｐゴシック" charset="-128"/>
              </a:rPr>
              <a:t>client wants IP for www.amazon.com; 1</a:t>
            </a:r>
            <a:r>
              <a:rPr lang="en-US" altLang="en-US" sz="2400" i="1" baseline="30000" dirty="0">
                <a:solidFill>
                  <a:srgbClr val="000099"/>
                </a:solidFill>
                <a:ea typeface="ＭＳ Ｐゴシック" charset="-128"/>
              </a:rPr>
              <a:t>st</a:t>
            </a:r>
            <a:r>
              <a:rPr lang="en-US" altLang="en-US" sz="2400" i="1" dirty="0">
                <a:solidFill>
                  <a:srgbClr val="000099"/>
                </a:solidFill>
                <a:ea typeface="ＭＳ Ｐゴシック" charset="-128"/>
              </a:rPr>
              <a:t> approximation:</a:t>
            </a:r>
          </a:p>
          <a:p>
            <a:r>
              <a:rPr lang="en-US" altLang="en-US" sz="2200" dirty="0">
                <a:ea typeface="ＭＳ Ｐゴシック" charset="-128"/>
              </a:rPr>
              <a:t>client queries root server to find .com DNS server</a:t>
            </a:r>
          </a:p>
          <a:p>
            <a:r>
              <a:rPr lang="en-US" altLang="en-US" sz="2200" dirty="0">
                <a:ea typeface="ＭＳ Ｐゴシック" charset="-128"/>
              </a:rPr>
              <a:t>client queries .com DNS server to get amazon.com DNS server</a:t>
            </a:r>
          </a:p>
          <a:p>
            <a:r>
              <a:rPr lang="en-US" altLang="en-US" sz="2200" dirty="0">
                <a:ea typeface="ＭＳ Ｐゴシック" charset="-128"/>
              </a:rPr>
              <a:t>client queries amazon.com DNS server to get  IP address for www.amazon.com</a:t>
            </a:r>
          </a:p>
        </p:txBody>
      </p:sp>
      <p:pic>
        <p:nvPicPr>
          <p:cNvPr id="149510" name="Picture 28" descr="underline_ba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025" y="849313"/>
            <a:ext cx="8043863" cy="16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1" name="Text Box 29"/>
          <p:cNvSpPr txBox="1">
            <a:spLocks noChangeArrowheads="1"/>
          </p:cNvSpPr>
          <p:nvPr/>
        </p:nvSpPr>
        <p:spPr bwMode="auto">
          <a:xfrm>
            <a:off x="3957638" y="1687513"/>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
        <p:nvSpPr>
          <p:cNvPr id="149512" name="Text Box 30"/>
          <p:cNvSpPr txBox="1">
            <a:spLocks noChangeArrowheads="1"/>
          </p:cNvSpPr>
          <p:nvPr/>
        </p:nvSpPr>
        <p:spPr bwMode="auto">
          <a:xfrm>
            <a:off x="4521200" y="1685925"/>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a:t>…</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4198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D6782F4E-BF09-463B-99A3-04F45410BE10}" type="slidenum">
              <a:rPr lang="en-US" altLang="en-US" sz="1200">
                <a:latin typeface="Tahoma" pitchFamily="34" charset="0"/>
              </a:rPr>
              <a:pPr/>
              <a:t>6</a:t>
            </a:fld>
            <a:endParaRPr lang="en-US" altLang="en-US" sz="1200">
              <a:latin typeface="Tahoma" pitchFamily="34" charset="0"/>
            </a:endParaRPr>
          </a:p>
        </p:txBody>
      </p:sp>
      <p:pic>
        <p:nvPicPr>
          <p:cNvPr id="41987" name="Picture 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375" y="960438"/>
            <a:ext cx="59420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Rectangle 2"/>
          <p:cNvSpPr>
            <a:spLocks noGrp="1" noChangeArrowheads="1"/>
          </p:cNvSpPr>
          <p:nvPr>
            <p:ph type="title"/>
          </p:nvPr>
        </p:nvSpPr>
        <p:spPr>
          <a:xfrm>
            <a:off x="444500" y="207963"/>
            <a:ext cx="7772400" cy="1030287"/>
          </a:xfrm>
        </p:spPr>
        <p:txBody>
          <a:bodyPr/>
          <a:lstStyle/>
          <a:p>
            <a:r>
              <a:rPr lang="en-US" altLang="en-US">
                <a:ea typeface="ＭＳ Ｐゴシック" charset="-128"/>
              </a:rPr>
              <a:t>Application architectures</a:t>
            </a:r>
          </a:p>
        </p:txBody>
      </p:sp>
      <p:sp>
        <p:nvSpPr>
          <p:cNvPr id="41989" name="Rectangle 3"/>
          <p:cNvSpPr>
            <a:spLocks noGrp="1" noChangeArrowheads="1"/>
          </p:cNvSpPr>
          <p:nvPr>
            <p:ph type="body" idx="1"/>
          </p:nvPr>
        </p:nvSpPr>
        <p:spPr/>
        <p:txBody>
          <a:bodyPr/>
          <a:lstStyle/>
          <a:p>
            <a:pPr>
              <a:buFont typeface="Wingdings" pitchFamily="2" charset="2"/>
              <a:buNone/>
            </a:pPr>
            <a:r>
              <a:rPr lang="en-US" altLang="en-US" dirty="0">
                <a:solidFill>
                  <a:srgbClr val="000099"/>
                </a:solidFill>
                <a:ea typeface="ＭＳ Ｐゴシック" charset="-128"/>
              </a:rPr>
              <a:t>possible application structures:</a:t>
            </a:r>
          </a:p>
          <a:p>
            <a:r>
              <a:rPr lang="en-US" altLang="en-US" dirty="0">
                <a:ea typeface="ＭＳ Ｐゴシック" charset="-128"/>
              </a:rPr>
              <a:t>client-server</a:t>
            </a:r>
          </a:p>
          <a:p>
            <a:r>
              <a:rPr lang="en-US" altLang="en-US" dirty="0">
                <a:ea typeface="ＭＳ Ｐゴシック" charset="-128"/>
              </a:rPr>
              <a:t>peer-to-peer (P2P)</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5155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5E9A4501-8861-47B0-9AA4-F473C7279BBA}" type="slidenum">
              <a:rPr lang="en-US" altLang="en-US" sz="1200">
                <a:latin typeface="Tahoma" pitchFamily="34" charset="0"/>
              </a:rPr>
              <a:pPr/>
              <a:t>60</a:t>
            </a:fld>
            <a:endParaRPr lang="en-US" altLang="en-US" sz="1200">
              <a:latin typeface="Tahoma" pitchFamily="34" charset="0"/>
            </a:endParaRPr>
          </a:p>
        </p:txBody>
      </p:sp>
      <p:sp>
        <p:nvSpPr>
          <p:cNvPr id="151555" name="Rectangle 2"/>
          <p:cNvSpPr>
            <a:spLocks noGrp="1" noChangeArrowheads="1"/>
          </p:cNvSpPr>
          <p:nvPr>
            <p:ph type="title"/>
          </p:nvPr>
        </p:nvSpPr>
        <p:spPr>
          <a:xfrm>
            <a:off x="533400" y="222250"/>
            <a:ext cx="7772400" cy="882650"/>
          </a:xfrm>
        </p:spPr>
        <p:txBody>
          <a:bodyPr/>
          <a:lstStyle/>
          <a:p>
            <a:r>
              <a:rPr lang="en-US" altLang="en-US" sz="4000">
                <a:ea typeface="ＭＳ Ｐゴシック" charset="-128"/>
              </a:rPr>
              <a:t>DNS: root name servers</a:t>
            </a:r>
            <a:endParaRPr lang="en-US" altLang="en-US">
              <a:ea typeface="ＭＳ Ｐゴシック" charset="-128"/>
            </a:endParaRPr>
          </a:p>
        </p:txBody>
      </p:sp>
      <p:sp>
        <p:nvSpPr>
          <p:cNvPr id="151556" name="Rectangle 3"/>
          <p:cNvSpPr>
            <a:spLocks noGrp="1" noChangeArrowheads="1"/>
          </p:cNvSpPr>
          <p:nvPr>
            <p:ph type="body" sz="half" idx="1"/>
          </p:nvPr>
        </p:nvSpPr>
        <p:spPr>
          <a:xfrm>
            <a:off x="484188" y="1362075"/>
            <a:ext cx="8478837" cy="4648200"/>
          </a:xfrm>
        </p:spPr>
        <p:txBody>
          <a:bodyPr/>
          <a:lstStyle/>
          <a:p>
            <a:r>
              <a:rPr lang="en-US" altLang="en-US" sz="2400" dirty="0">
                <a:ea typeface="ＭＳ Ｐゴシック" charset="-128"/>
              </a:rPr>
              <a:t>contacted by local name server that can’t resolve name</a:t>
            </a:r>
          </a:p>
          <a:p>
            <a:r>
              <a:rPr lang="en-US" altLang="en-US" sz="2400" dirty="0">
                <a:ea typeface="ＭＳ Ｐゴシック" charset="-128"/>
              </a:rPr>
              <a:t>root name server:</a:t>
            </a:r>
          </a:p>
          <a:p>
            <a:pPr lvl="1"/>
            <a:r>
              <a:rPr lang="en-US" altLang="en-US" sz="2200" dirty="0">
                <a:ea typeface="ＭＳ Ｐゴシック" charset="-128"/>
              </a:rPr>
              <a:t>contacts authoritative name server if mapping not known</a:t>
            </a:r>
          </a:p>
          <a:p>
            <a:pPr lvl="1"/>
            <a:r>
              <a:rPr lang="en-US" altLang="en-US" sz="2200" dirty="0">
                <a:ea typeface="ＭＳ Ｐゴシック" charset="-128"/>
              </a:rPr>
              <a:t>gets mapping</a:t>
            </a:r>
          </a:p>
          <a:p>
            <a:pPr lvl="1"/>
            <a:r>
              <a:rPr lang="en-US" altLang="en-US" sz="2200" dirty="0">
                <a:ea typeface="ＭＳ Ｐゴシック" charset="-128"/>
              </a:rPr>
              <a:t>returns mapping to local name server</a:t>
            </a:r>
          </a:p>
        </p:txBody>
      </p:sp>
      <p:sp>
        <p:nvSpPr>
          <p:cNvPr id="176133" name="Rectangle 20"/>
          <p:cNvSpPr>
            <a:spLocks noChangeArrowheads="1"/>
          </p:cNvSpPr>
          <p:nvPr/>
        </p:nvSpPr>
        <p:spPr bwMode="auto">
          <a:xfrm>
            <a:off x="6096000" y="4992688"/>
            <a:ext cx="2957513" cy="81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pPr>
            <a:r>
              <a:rPr lang="en-US" altLang="en-US" i="1" dirty="0"/>
              <a:t> 13 logical root name “</a:t>
            </a:r>
            <a:r>
              <a:rPr lang="en-US" altLang="ja-JP" i="1" dirty="0"/>
              <a:t>servers” worldwide</a:t>
            </a:r>
          </a:p>
          <a:p>
            <a:pPr>
              <a:lnSpc>
                <a:spcPct val="85000"/>
              </a:lnSpc>
              <a:buClr>
                <a:srgbClr val="000090"/>
              </a:buClr>
              <a:buSzPct val="100000"/>
              <a:buFont typeface="Arial" pitchFamily="34" charset="0"/>
              <a:buChar char="•"/>
            </a:pPr>
            <a:r>
              <a:rPr lang="en-US" altLang="ja-JP" sz="1800" i="1" dirty="0"/>
              <a:t>each “server” replicated many times</a:t>
            </a:r>
          </a:p>
        </p:txBody>
      </p:sp>
      <p:sp>
        <p:nvSpPr>
          <p:cNvPr id="151558" name="AutoShape 22"/>
          <p:cNvSpPr>
            <a:spLocks noChangeAspect="1" noChangeArrowheads="1"/>
          </p:cNvSpPr>
          <p:nvPr/>
        </p:nvSpPr>
        <p:spPr bwMode="auto">
          <a:xfrm>
            <a:off x="481013" y="3581400"/>
            <a:ext cx="5784850" cy="297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pic>
        <p:nvPicPr>
          <p:cNvPr id="151559" name="Picture 23" descr="worl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1813" y="4378325"/>
            <a:ext cx="4319587" cy="217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0" name="Text Box 25"/>
          <p:cNvSpPr txBox="1">
            <a:spLocks noChangeArrowheads="1"/>
          </p:cNvSpPr>
          <p:nvPr/>
        </p:nvSpPr>
        <p:spPr bwMode="auto">
          <a:xfrm>
            <a:off x="207963" y="5160963"/>
            <a:ext cx="2090737"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a. Verisign, Los Angeles CA</a:t>
            </a:r>
          </a:p>
          <a:p>
            <a:pPr>
              <a:spcBef>
                <a:spcPct val="0"/>
              </a:spcBef>
              <a:buClrTx/>
              <a:buSzTx/>
              <a:buFontTx/>
              <a:buNone/>
            </a:pPr>
            <a:r>
              <a:rPr lang="en-US" altLang="en-US" sz="1000">
                <a:solidFill>
                  <a:srgbClr val="000000"/>
                </a:solidFill>
              </a:rPr>
              <a:t>    (5 other sites)</a:t>
            </a:r>
          </a:p>
          <a:p>
            <a:pPr>
              <a:spcBef>
                <a:spcPct val="0"/>
              </a:spcBef>
              <a:buClrTx/>
              <a:buSzTx/>
              <a:buFontTx/>
              <a:buNone/>
            </a:pPr>
            <a:r>
              <a:rPr lang="en-US" altLang="en-US" sz="1000">
                <a:solidFill>
                  <a:srgbClr val="000000"/>
                </a:solidFill>
              </a:rPr>
              <a:t>b. USC-ISI Marina del Rey, CA</a:t>
            </a:r>
          </a:p>
          <a:p>
            <a:pPr>
              <a:spcBef>
                <a:spcPct val="0"/>
              </a:spcBef>
              <a:buClrTx/>
              <a:buSzTx/>
              <a:buFontTx/>
              <a:buNone/>
            </a:pPr>
            <a:r>
              <a:rPr lang="en-US" altLang="en-US" sz="1000">
                <a:solidFill>
                  <a:srgbClr val="000000"/>
                </a:solidFill>
              </a:rPr>
              <a:t>l. ICANN Los Angeles, CA</a:t>
            </a:r>
          </a:p>
          <a:p>
            <a:pPr>
              <a:spcBef>
                <a:spcPct val="0"/>
              </a:spcBef>
              <a:buClrTx/>
              <a:buSzTx/>
              <a:buFontTx/>
              <a:buNone/>
            </a:pPr>
            <a:r>
              <a:rPr lang="en-US" altLang="en-US" sz="1000">
                <a:solidFill>
                  <a:srgbClr val="000000"/>
                </a:solidFill>
              </a:rPr>
              <a:t>   (41 other sites)</a:t>
            </a:r>
            <a:endParaRPr lang="en-US" altLang="en-US" sz="2400">
              <a:latin typeface="Times New Roman" pitchFamily="18" charset="0"/>
            </a:endParaRPr>
          </a:p>
        </p:txBody>
      </p:sp>
      <p:sp>
        <p:nvSpPr>
          <p:cNvPr id="151561" name="Freeform 26"/>
          <p:cNvSpPr>
            <a:spLocks/>
          </p:cNvSpPr>
          <p:nvPr/>
        </p:nvSpPr>
        <p:spPr bwMode="auto">
          <a:xfrm>
            <a:off x="1757363" y="5113338"/>
            <a:ext cx="531812" cy="341312"/>
          </a:xfrm>
          <a:custGeom>
            <a:avLst/>
            <a:gdLst>
              <a:gd name="T0" fmla="*/ 0 w 582"/>
              <a:gd name="T1" fmla="*/ 2147483647 h 426"/>
              <a:gd name="T2" fmla="*/ 2147483647 w 582"/>
              <a:gd name="T3" fmla="*/ 0 h 426"/>
              <a:gd name="T4" fmla="*/ 0 60000 65536"/>
              <a:gd name="T5" fmla="*/ 0 60000 65536"/>
              <a:gd name="T6" fmla="*/ 0 w 582"/>
              <a:gd name="T7" fmla="*/ 0 h 426"/>
              <a:gd name="T8" fmla="*/ 582 w 582"/>
              <a:gd name="T9" fmla="*/ 426 h 426"/>
            </a:gdLst>
            <a:ahLst/>
            <a:cxnLst>
              <a:cxn ang="T4">
                <a:pos x="T0" y="T1"/>
              </a:cxn>
              <a:cxn ang="T5">
                <a:pos x="T2" y="T3"/>
              </a:cxn>
            </a:cxnLst>
            <a:rect l="T6" t="T7" r="T8" b="T9"/>
            <a:pathLst>
              <a:path w="582" h="426">
                <a:moveTo>
                  <a:pt x="0" y="426"/>
                </a:moveTo>
                <a:lnTo>
                  <a:pt x="582" y="0"/>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2" name="Text Box 27"/>
          <p:cNvSpPr txBox="1">
            <a:spLocks noChangeArrowheads="1"/>
          </p:cNvSpPr>
          <p:nvPr/>
        </p:nvSpPr>
        <p:spPr bwMode="auto">
          <a:xfrm>
            <a:off x="204788" y="4333875"/>
            <a:ext cx="1949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e. NASA Mt View, CA</a:t>
            </a:r>
          </a:p>
          <a:p>
            <a:pPr>
              <a:spcBef>
                <a:spcPct val="0"/>
              </a:spcBef>
              <a:buClrTx/>
              <a:buSzTx/>
              <a:buFontTx/>
              <a:buNone/>
            </a:pPr>
            <a:r>
              <a:rPr lang="en-US" altLang="en-US" sz="1000">
                <a:solidFill>
                  <a:srgbClr val="000000"/>
                </a:solidFill>
              </a:rPr>
              <a:t>f. Internet Software C.</a:t>
            </a:r>
          </a:p>
          <a:p>
            <a:pPr>
              <a:spcBef>
                <a:spcPct val="0"/>
              </a:spcBef>
              <a:buClrTx/>
              <a:buSzTx/>
              <a:buFontTx/>
              <a:buNone/>
            </a:pPr>
            <a:r>
              <a:rPr lang="en-US" altLang="en-US" sz="1000">
                <a:solidFill>
                  <a:srgbClr val="000000"/>
                </a:solidFill>
              </a:rPr>
              <a:t>Palo Alto, CA (and 48 other   sites)</a:t>
            </a:r>
            <a:endParaRPr lang="en-US" altLang="en-US" sz="2400">
              <a:latin typeface="Times New Roman" pitchFamily="18" charset="0"/>
            </a:endParaRPr>
          </a:p>
        </p:txBody>
      </p:sp>
      <p:sp>
        <p:nvSpPr>
          <p:cNvPr id="151563" name="Freeform 28"/>
          <p:cNvSpPr>
            <a:spLocks/>
          </p:cNvSpPr>
          <p:nvPr/>
        </p:nvSpPr>
        <p:spPr bwMode="auto">
          <a:xfrm flipV="1">
            <a:off x="1423988" y="4868863"/>
            <a:ext cx="817562" cy="184150"/>
          </a:xfrm>
          <a:custGeom>
            <a:avLst/>
            <a:gdLst>
              <a:gd name="T0" fmla="*/ 0 w 582"/>
              <a:gd name="T1" fmla="*/ 2147483647 h 426"/>
              <a:gd name="T2" fmla="*/ 2147483647 w 582"/>
              <a:gd name="T3" fmla="*/ 0 h 426"/>
              <a:gd name="T4" fmla="*/ 0 60000 65536"/>
              <a:gd name="T5" fmla="*/ 0 60000 65536"/>
              <a:gd name="T6" fmla="*/ 0 w 582"/>
              <a:gd name="T7" fmla="*/ 0 h 426"/>
              <a:gd name="T8" fmla="*/ 582 w 582"/>
              <a:gd name="T9" fmla="*/ 426 h 426"/>
            </a:gdLst>
            <a:ahLst/>
            <a:cxnLst>
              <a:cxn ang="T4">
                <a:pos x="T0" y="T1"/>
              </a:cxn>
              <a:cxn ang="T5">
                <a:pos x="T2" y="T3"/>
              </a:cxn>
            </a:cxnLst>
            <a:rect l="T6" t="T7" r="T8" b="T9"/>
            <a:pathLst>
              <a:path w="582" h="426">
                <a:moveTo>
                  <a:pt x="0" y="426"/>
                </a:moveTo>
                <a:lnTo>
                  <a:pt x="582" y="0"/>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4" name="Text Box 29"/>
          <p:cNvSpPr txBox="1">
            <a:spLocks noChangeArrowheads="1"/>
          </p:cNvSpPr>
          <p:nvPr/>
        </p:nvSpPr>
        <p:spPr bwMode="auto">
          <a:xfrm>
            <a:off x="4297363" y="3973513"/>
            <a:ext cx="2278062"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000">
                <a:solidFill>
                  <a:srgbClr val="000000"/>
                </a:solidFill>
              </a:rPr>
              <a:t>i. Netnod, Stockholm (37 other sites)</a:t>
            </a:r>
          </a:p>
        </p:txBody>
      </p:sp>
      <p:sp>
        <p:nvSpPr>
          <p:cNvPr id="151565" name="Freeform 30"/>
          <p:cNvSpPr>
            <a:spLocks/>
          </p:cNvSpPr>
          <p:nvPr/>
        </p:nvSpPr>
        <p:spPr bwMode="auto">
          <a:xfrm>
            <a:off x="3932238" y="4068763"/>
            <a:ext cx="446087" cy="654050"/>
          </a:xfrm>
          <a:custGeom>
            <a:avLst/>
            <a:gdLst>
              <a:gd name="T0" fmla="*/ 2147483647 w 666"/>
              <a:gd name="T1" fmla="*/ 0 h 1005"/>
              <a:gd name="T2" fmla="*/ 0 w 666"/>
              <a:gd name="T3" fmla="*/ 2147483647 h 1005"/>
              <a:gd name="T4" fmla="*/ 0 60000 65536"/>
              <a:gd name="T5" fmla="*/ 0 60000 65536"/>
              <a:gd name="T6" fmla="*/ 0 w 666"/>
              <a:gd name="T7" fmla="*/ 0 h 1005"/>
              <a:gd name="T8" fmla="*/ 666 w 666"/>
              <a:gd name="T9" fmla="*/ 1005 h 1005"/>
            </a:gdLst>
            <a:ahLst/>
            <a:cxnLst>
              <a:cxn ang="T4">
                <a:pos x="T0" y="T1"/>
              </a:cxn>
              <a:cxn ang="T5">
                <a:pos x="T2" y="T3"/>
              </a:cxn>
            </a:cxnLst>
            <a:rect l="T6" t="T7" r="T8" b="T9"/>
            <a:pathLst>
              <a:path w="666" h="1005">
                <a:moveTo>
                  <a:pt x="666" y="0"/>
                </a:moveTo>
                <a:lnTo>
                  <a:pt x="0" y="1005"/>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6" name="Text Box 31"/>
          <p:cNvSpPr txBox="1">
            <a:spLocks noChangeArrowheads="1"/>
          </p:cNvSpPr>
          <p:nvPr/>
        </p:nvSpPr>
        <p:spPr bwMode="auto">
          <a:xfrm>
            <a:off x="4333875" y="3684588"/>
            <a:ext cx="251936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k. RIPE London (17 other sites)</a:t>
            </a:r>
            <a:endParaRPr lang="en-US" altLang="en-US" sz="2400">
              <a:latin typeface="Times New Roman" pitchFamily="18" charset="0"/>
            </a:endParaRPr>
          </a:p>
        </p:txBody>
      </p:sp>
      <p:sp>
        <p:nvSpPr>
          <p:cNvPr id="151567" name="Freeform 32"/>
          <p:cNvSpPr>
            <a:spLocks/>
          </p:cNvSpPr>
          <p:nvPr/>
        </p:nvSpPr>
        <p:spPr bwMode="auto">
          <a:xfrm>
            <a:off x="3751263" y="3862388"/>
            <a:ext cx="615950" cy="946150"/>
          </a:xfrm>
          <a:custGeom>
            <a:avLst/>
            <a:gdLst>
              <a:gd name="T0" fmla="*/ 2147483647 w 922"/>
              <a:gd name="T1" fmla="*/ 0 h 1448"/>
              <a:gd name="T2" fmla="*/ 0 w 922"/>
              <a:gd name="T3" fmla="*/ 2147483647 h 1448"/>
              <a:gd name="T4" fmla="*/ 0 60000 65536"/>
              <a:gd name="T5" fmla="*/ 0 60000 65536"/>
              <a:gd name="T6" fmla="*/ 0 w 922"/>
              <a:gd name="T7" fmla="*/ 0 h 1448"/>
              <a:gd name="T8" fmla="*/ 922 w 922"/>
              <a:gd name="T9" fmla="*/ 1448 h 1448"/>
            </a:gdLst>
            <a:ahLst/>
            <a:cxnLst>
              <a:cxn ang="T4">
                <a:pos x="T0" y="T1"/>
              </a:cxn>
              <a:cxn ang="T5">
                <a:pos x="T2" y="T3"/>
              </a:cxn>
            </a:cxnLst>
            <a:rect l="T6" t="T7" r="T8" b="T9"/>
            <a:pathLst>
              <a:path w="922" h="1448">
                <a:moveTo>
                  <a:pt x="922" y="0"/>
                </a:moveTo>
                <a:lnTo>
                  <a:pt x="0" y="1448"/>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8" name="Text Box 33"/>
          <p:cNvSpPr txBox="1">
            <a:spLocks noChangeArrowheads="1"/>
          </p:cNvSpPr>
          <p:nvPr/>
        </p:nvSpPr>
        <p:spPr bwMode="auto">
          <a:xfrm>
            <a:off x="5911850" y="4303713"/>
            <a:ext cx="1766888" cy="23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m. WIDE Tokyo</a:t>
            </a:r>
          </a:p>
          <a:p>
            <a:pPr>
              <a:spcBef>
                <a:spcPct val="0"/>
              </a:spcBef>
              <a:buClrTx/>
              <a:buSzTx/>
              <a:buFontTx/>
              <a:buNone/>
            </a:pPr>
            <a:r>
              <a:rPr lang="en-US" altLang="en-US" sz="1000">
                <a:solidFill>
                  <a:srgbClr val="000000"/>
                </a:solidFill>
              </a:rPr>
              <a:t>(5 other sites)</a:t>
            </a:r>
            <a:endParaRPr lang="en-US" altLang="en-US" sz="2400">
              <a:latin typeface="Times New Roman" pitchFamily="18" charset="0"/>
            </a:endParaRPr>
          </a:p>
        </p:txBody>
      </p:sp>
      <p:sp>
        <p:nvSpPr>
          <p:cNvPr id="151569" name="Freeform 34"/>
          <p:cNvSpPr>
            <a:spLocks/>
          </p:cNvSpPr>
          <p:nvPr/>
        </p:nvSpPr>
        <p:spPr bwMode="auto">
          <a:xfrm>
            <a:off x="5575300" y="4598988"/>
            <a:ext cx="400050" cy="431800"/>
          </a:xfrm>
          <a:custGeom>
            <a:avLst/>
            <a:gdLst>
              <a:gd name="T0" fmla="*/ 2147483647 w 252"/>
              <a:gd name="T1" fmla="*/ 0 h 462"/>
              <a:gd name="T2" fmla="*/ 0 w 252"/>
              <a:gd name="T3" fmla="*/ 2147483647 h 462"/>
              <a:gd name="T4" fmla="*/ 0 60000 65536"/>
              <a:gd name="T5" fmla="*/ 0 60000 65536"/>
              <a:gd name="T6" fmla="*/ 0 w 252"/>
              <a:gd name="T7" fmla="*/ 0 h 462"/>
              <a:gd name="T8" fmla="*/ 252 w 252"/>
              <a:gd name="T9" fmla="*/ 462 h 462"/>
            </a:gdLst>
            <a:ahLst/>
            <a:cxnLst>
              <a:cxn ang="T4">
                <a:pos x="T0" y="T1"/>
              </a:cxn>
              <a:cxn ang="T5">
                <a:pos x="T2" y="T3"/>
              </a:cxn>
            </a:cxnLst>
            <a:rect l="T6" t="T7" r="T8" b="T9"/>
            <a:pathLst>
              <a:path w="252" h="462">
                <a:moveTo>
                  <a:pt x="252" y="0"/>
                </a:moveTo>
                <a:lnTo>
                  <a:pt x="0" y="462"/>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70" name="Text Box 35"/>
          <p:cNvSpPr txBox="1">
            <a:spLocks noChangeArrowheads="1"/>
          </p:cNvSpPr>
          <p:nvPr/>
        </p:nvSpPr>
        <p:spPr bwMode="auto">
          <a:xfrm>
            <a:off x="1597025" y="3541713"/>
            <a:ext cx="2598738"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c. Cogent, Herndon, VA (5 other sites)</a:t>
            </a:r>
          </a:p>
          <a:p>
            <a:pPr>
              <a:spcBef>
                <a:spcPct val="0"/>
              </a:spcBef>
              <a:buClrTx/>
              <a:buSzTx/>
              <a:buFontTx/>
              <a:buNone/>
            </a:pPr>
            <a:r>
              <a:rPr lang="en-US" altLang="en-US" sz="1000">
                <a:solidFill>
                  <a:srgbClr val="000000"/>
                </a:solidFill>
              </a:rPr>
              <a:t>d. U Maryland College Park, MD</a:t>
            </a:r>
          </a:p>
          <a:p>
            <a:pPr>
              <a:spcBef>
                <a:spcPct val="0"/>
              </a:spcBef>
              <a:buClrTx/>
              <a:buSzTx/>
              <a:buFontTx/>
              <a:buNone/>
            </a:pPr>
            <a:r>
              <a:rPr lang="en-US" altLang="en-US" sz="1000">
                <a:solidFill>
                  <a:srgbClr val="000000"/>
                </a:solidFill>
              </a:rPr>
              <a:t>h. ARL Aberdeen, MD</a:t>
            </a:r>
          </a:p>
          <a:p>
            <a:pPr>
              <a:spcBef>
                <a:spcPct val="0"/>
              </a:spcBef>
              <a:buClrTx/>
              <a:buSzTx/>
              <a:buFontTx/>
              <a:buNone/>
            </a:pPr>
            <a:r>
              <a:rPr lang="en-US" altLang="en-US" sz="1000">
                <a:solidFill>
                  <a:srgbClr val="000000"/>
                </a:solidFill>
              </a:rPr>
              <a:t>j. Verisign, Dulles VA (69 other sites )</a:t>
            </a:r>
            <a:endParaRPr lang="en-US" altLang="en-US" sz="2400">
              <a:latin typeface="Times New Roman" pitchFamily="18" charset="0"/>
            </a:endParaRPr>
          </a:p>
        </p:txBody>
      </p:sp>
      <p:pic>
        <p:nvPicPr>
          <p:cNvPr id="151571" name="Picture 24"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8638" y="884238"/>
            <a:ext cx="54848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1572" name="Straight Arrow Connector 2"/>
          <p:cNvCxnSpPr>
            <a:cxnSpLocks noChangeShapeType="1"/>
          </p:cNvCxnSpPr>
          <p:nvPr/>
        </p:nvCxnSpPr>
        <p:spPr bwMode="auto">
          <a:xfrm flipH="1">
            <a:off x="2878138" y="4278313"/>
            <a:ext cx="7937" cy="690562"/>
          </a:xfrm>
          <a:prstGeom prst="straightConnector1">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51573" name="Text Box 35"/>
          <p:cNvSpPr txBox="1">
            <a:spLocks noChangeArrowheads="1"/>
          </p:cNvSpPr>
          <p:nvPr/>
        </p:nvSpPr>
        <p:spPr bwMode="auto">
          <a:xfrm>
            <a:off x="1550988" y="5889625"/>
            <a:ext cx="1470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000">
                <a:solidFill>
                  <a:srgbClr val="000000"/>
                </a:solidFill>
              </a:rPr>
              <a:t>g. US DoD Columbus, OH (5 other sites)</a:t>
            </a:r>
            <a:endParaRPr lang="en-US" altLang="en-US" sz="2400">
              <a:latin typeface="Times New Roman" pitchFamily="18" charset="0"/>
            </a:endParaRPr>
          </a:p>
        </p:txBody>
      </p:sp>
      <p:cxnSp>
        <p:nvCxnSpPr>
          <p:cNvPr id="151574" name="Straight Arrow Connector 24"/>
          <p:cNvCxnSpPr>
            <a:cxnSpLocks noChangeShapeType="1"/>
            <a:stCxn id="151573" idx="0"/>
          </p:cNvCxnSpPr>
          <p:nvPr/>
        </p:nvCxnSpPr>
        <p:spPr bwMode="auto">
          <a:xfrm flipV="1">
            <a:off x="2286000" y="4945063"/>
            <a:ext cx="481013" cy="944562"/>
          </a:xfrm>
          <a:prstGeom prst="straightConnector1">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0A196CB-A9AF-4B9A-8F00-BD608FE20DD0}"/>
                  </a:ext>
                </a:extLst>
              </p14:cNvPr>
              <p14:cNvContentPartPr/>
              <p14:nvPr/>
            </p14:nvContentPartPr>
            <p14:xfrm>
              <a:off x="1830600" y="4357800"/>
              <a:ext cx="2563200" cy="1045080"/>
            </p14:xfrm>
          </p:contentPart>
        </mc:Choice>
        <mc:Fallback xmlns="">
          <p:pic>
            <p:nvPicPr>
              <p:cNvPr id="2" name="Ink 1">
                <a:extLst>
                  <a:ext uri="{FF2B5EF4-FFF2-40B4-BE49-F238E27FC236}">
                    <a16:creationId xmlns:a16="http://schemas.microsoft.com/office/drawing/2014/main" id="{90A196CB-A9AF-4B9A-8F00-BD608FE20DD0}"/>
                  </a:ext>
                </a:extLst>
              </p:cNvPr>
              <p:cNvPicPr/>
              <p:nvPr/>
            </p:nvPicPr>
            <p:blipFill>
              <a:blip r:embed="rId6"/>
              <a:stretch>
                <a:fillRect/>
              </a:stretch>
            </p:blipFill>
            <p:spPr>
              <a:xfrm>
                <a:off x="1821240" y="4348440"/>
                <a:ext cx="2581920" cy="1063800"/>
              </a:xfrm>
              <a:prstGeom prst="rect">
                <a:avLst/>
              </a:prstGeom>
            </p:spPr>
          </p:pic>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5360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57F6935-9336-4D34-851F-DC82A0CC7701}" type="slidenum">
              <a:rPr lang="en-US" altLang="en-US" sz="1200">
                <a:latin typeface="Tahoma" pitchFamily="34" charset="0"/>
              </a:rPr>
              <a:pPr/>
              <a:t>61</a:t>
            </a:fld>
            <a:endParaRPr lang="en-US" altLang="en-US" sz="1200">
              <a:latin typeface="Tahoma" pitchFamily="34" charset="0"/>
            </a:endParaRPr>
          </a:p>
        </p:txBody>
      </p:sp>
      <p:sp>
        <p:nvSpPr>
          <p:cNvPr id="153603" name="Rectangle 2"/>
          <p:cNvSpPr>
            <a:spLocks noGrp="1" noChangeArrowheads="1"/>
          </p:cNvSpPr>
          <p:nvPr>
            <p:ph type="title"/>
          </p:nvPr>
        </p:nvSpPr>
        <p:spPr>
          <a:xfrm>
            <a:off x="533400" y="234950"/>
            <a:ext cx="7772400" cy="914400"/>
          </a:xfrm>
        </p:spPr>
        <p:txBody>
          <a:bodyPr/>
          <a:lstStyle/>
          <a:p>
            <a:r>
              <a:rPr lang="en-US" altLang="en-US">
                <a:ea typeface="ＭＳ Ｐゴシック" charset="-128"/>
              </a:rPr>
              <a:t>TLD, authoritative servers</a:t>
            </a:r>
          </a:p>
        </p:txBody>
      </p:sp>
      <p:sp>
        <p:nvSpPr>
          <p:cNvPr id="153604" name="Rectangle 3"/>
          <p:cNvSpPr>
            <a:spLocks noGrp="1" noChangeArrowheads="1"/>
          </p:cNvSpPr>
          <p:nvPr>
            <p:ph type="body" idx="1"/>
          </p:nvPr>
        </p:nvSpPr>
        <p:spPr>
          <a:xfrm>
            <a:off x="533400" y="1600200"/>
            <a:ext cx="8159750" cy="4648200"/>
          </a:xfrm>
        </p:spPr>
        <p:txBody>
          <a:bodyPr/>
          <a:lstStyle/>
          <a:p>
            <a:pPr>
              <a:lnSpc>
                <a:spcPct val="90000"/>
              </a:lnSpc>
              <a:buFont typeface="Wingdings" pitchFamily="2" charset="2"/>
              <a:buNone/>
            </a:pPr>
            <a:r>
              <a:rPr lang="en-US" altLang="en-US" i="1" dirty="0">
                <a:solidFill>
                  <a:srgbClr val="000099"/>
                </a:solidFill>
                <a:ea typeface="ＭＳ Ｐゴシック" charset="-128"/>
              </a:rPr>
              <a:t>top-level domain (</a:t>
            </a:r>
            <a:r>
              <a:rPr lang="en-US" altLang="en-US" i="1" dirty="0" err="1">
                <a:solidFill>
                  <a:srgbClr val="000099"/>
                </a:solidFill>
                <a:ea typeface="ＭＳ Ｐゴシック" charset="-128"/>
              </a:rPr>
              <a:t>TLD</a:t>
            </a:r>
            <a:r>
              <a:rPr lang="en-US" altLang="en-US" i="1" dirty="0">
                <a:solidFill>
                  <a:srgbClr val="000099"/>
                </a:solidFill>
                <a:ea typeface="ＭＳ Ｐゴシック" charset="-128"/>
              </a:rPr>
              <a:t>) servers:</a:t>
            </a:r>
          </a:p>
          <a:p>
            <a:pPr lvl="1"/>
            <a:r>
              <a:rPr lang="en-US" altLang="en-US" dirty="0">
                <a:ea typeface="ＭＳ Ｐゴシック" charset="-128"/>
              </a:rPr>
              <a:t>responsible for com, org, net, </a:t>
            </a:r>
            <a:r>
              <a:rPr lang="en-US" altLang="en-US" dirty="0" err="1">
                <a:ea typeface="ＭＳ Ｐゴシック" charset="-128"/>
              </a:rPr>
              <a:t>edu</a:t>
            </a:r>
            <a:r>
              <a:rPr lang="en-US" altLang="en-US" dirty="0">
                <a:ea typeface="ＭＳ Ｐゴシック" charset="-128"/>
              </a:rPr>
              <a:t>, aero, jobs, museums, and all top-level country domains, e.g.: </a:t>
            </a:r>
            <a:r>
              <a:rPr lang="en-US" altLang="en-US" dirty="0" err="1">
                <a:ea typeface="ＭＳ Ｐゴシック" charset="-128"/>
              </a:rPr>
              <a:t>uk</a:t>
            </a:r>
            <a:r>
              <a:rPr lang="en-US" altLang="en-US" dirty="0">
                <a:ea typeface="ＭＳ Ｐゴシック" charset="-128"/>
              </a:rPr>
              <a:t>, </a:t>
            </a:r>
            <a:r>
              <a:rPr lang="en-US" altLang="en-US" dirty="0" err="1">
                <a:ea typeface="ＭＳ Ｐゴシック" charset="-128"/>
              </a:rPr>
              <a:t>fr</a:t>
            </a:r>
            <a:r>
              <a:rPr lang="en-US" altLang="en-US" dirty="0">
                <a:ea typeface="ＭＳ Ｐゴシック" charset="-128"/>
              </a:rPr>
              <a:t>, ca, </a:t>
            </a:r>
            <a:r>
              <a:rPr lang="en-US" altLang="en-US" dirty="0" err="1">
                <a:ea typeface="ＭＳ Ｐゴシック" charset="-128"/>
              </a:rPr>
              <a:t>jp</a:t>
            </a:r>
            <a:endParaRPr lang="en-US" altLang="en-US" dirty="0">
              <a:ea typeface="ＭＳ Ｐゴシック" charset="-128"/>
            </a:endParaRPr>
          </a:p>
          <a:p>
            <a:pPr lvl="1"/>
            <a:r>
              <a:rPr lang="en-US" altLang="en-US" dirty="0">
                <a:ea typeface="ＭＳ Ｐゴシック" charset="-128"/>
              </a:rPr>
              <a:t>Network Solutions maintains servers for .com </a:t>
            </a:r>
            <a:r>
              <a:rPr lang="en-US" altLang="en-US" dirty="0" err="1">
                <a:ea typeface="ＭＳ Ｐゴシック" charset="-128"/>
              </a:rPr>
              <a:t>TLD</a:t>
            </a:r>
            <a:endParaRPr lang="en-US" altLang="en-US" dirty="0">
              <a:ea typeface="ＭＳ Ｐゴシック" charset="-128"/>
            </a:endParaRPr>
          </a:p>
          <a:p>
            <a:pPr lvl="1"/>
            <a:r>
              <a:rPr lang="en-US" altLang="en-US" dirty="0" err="1">
                <a:ea typeface="ＭＳ Ｐゴシック" charset="-128"/>
              </a:rPr>
              <a:t>Educause</a:t>
            </a:r>
            <a:r>
              <a:rPr lang="en-US" altLang="en-US" dirty="0">
                <a:ea typeface="ＭＳ Ｐゴシック" charset="-128"/>
              </a:rPr>
              <a:t> for .</a:t>
            </a:r>
            <a:r>
              <a:rPr lang="en-US" altLang="en-US" dirty="0" err="1">
                <a:ea typeface="ＭＳ Ｐゴシック" charset="-128"/>
              </a:rPr>
              <a:t>edu</a:t>
            </a:r>
            <a:r>
              <a:rPr lang="en-US" altLang="en-US" dirty="0">
                <a:ea typeface="ＭＳ Ｐゴシック" charset="-128"/>
              </a:rPr>
              <a:t> </a:t>
            </a:r>
            <a:r>
              <a:rPr lang="en-US" altLang="en-US" dirty="0" err="1">
                <a:ea typeface="ＭＳ Ｐゴシック" charset="-128"/>
              </a:rPr>
              <a:t>TLD</a:t>
            </a:r>
            <a:endParaRPr lang="en-US" altLang="en-US" dirty="0">
              <a:ea typeface="ＭＳ Ｐゴシック" charset="-128"/>
            </a:endParaRPr>
          </a:p>
          <a:p>
            <a:pPr>
              <a:lnSpc>
                <a:spcPct val="90000"/>
              </a:lnSpc>
              <a:buFont typeface="Wingdings" pitchFamily="2" charset="2"/>
              <a:buNone/>
            </a:pPr>
            <a:r>
              <a:rPr lang="en-US" altLang="en-US" i="1" dirty="0">
                <a:solidFill>
                  <a:srgbClr val="000099"/>
                </a:solidFill>
                <a:ea typeface="ＭＳ Ｐゴシック" charset="-128"/>
              </a:rPr>
              <a:t>authoritative DNS servers:</a:t>
            </a:r>
            <a:r>
              <a:rPr lang="en-US" altLang="en-US" dirty="0">
                <a:ea typeface="ＭＳ Ｐゴシック" charset="-128"/>
              </a:rPr>
              <a:t> </a:t>
            </a:r>
          </a:p>
          <a:p>
            <a:pPr lvl="1"/>
            <a:r>
              <a:rPr lang="en-US" altLang="en-US" dirty="0">
                <a:ea typeface="ＭＳ Ｐゴシック" charset="-128"/>
              </a:rPr>
              <a:t>organization’</a:t>
            </a:r>
            <a:r>
              <a:rPr lang="en-US" altLang="ja-JP" dirty="0">
                <a:ea typeface="ＭＳ Ｐゴシック" charset="-128"/>
              </a:rPr>
              <a:t>s own DNS server(s), providing authoritative hostname to IP mappings for organization’s named hosts </a:t>
            </a:r>
          </a:p>
          <a:p>
            <a:pPr lvl="1"/>
            <a:r>
              <a:rPr lang="en-US" altLang="en-US" dirty="0">
                <a:ea typeface="ＭＳ Ｐゴシック" charset="-128"/>
              </a:rPr>
              <a:t>can be maintained by organization or service provider</a:t>
            </a:r>
          </a:p>
          <a:p>
            <a:pPr lvl="1"/>
            <a:r>
              <a:rPr lang="en-US" altLang="en-US" dirty="0">
                <a:ea typeface="ＭＳ Ｐゴシック" charset="-128"/>
              </a:rPr>
              <a:t>organization can delegate subdomains (e.g., </a:t>
            </a:r>
            <a:r>
              <a:rPr lang="en-US" altLang="en-US" dirty="0" err="1">
                <a:ea typeface="ＭＳ Ｐゴシック" charset="-128"/>
              </a:rPr>
              <a:t>HMC</a:t>
            </a:r>
            <a:r>
              <a:rPr lang="en-US" altLang="en-US" dirty="0">
                <a:ea typeface="ＭＳ Ｐゴシック" charset="-128"/>
              </a:rPr>
              <a:t> delegates cs.hmc.edu to CS department)</a:t>
            </a:r>
          </a:p>
          <a:p>
            <a:pPr lvl="1"/>
            <a:endParaRPr lang="en-US" altLang="en-US" dirty="0">
              <a:ea typeface="ＭＳ Ｐゴシック" charset="-128"/>
            </a:endParaRPr>
          </a:p>
        </p:txBody>
      </p:sp>
      <p:pic>
        <p:nvPicPr>
          <p:cNvPr id="15360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163" y="944563"/>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5565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C60948F-7D9B-4265-B4A0-7E1A14E3885F}" type="slidenum">
              <a:rPr lang="en-US" altLang="en-US" sz="1200">
                <a:latin typeface="Tahoma" pitchFamily="34" charset="0"/>
              </a:rPr>
              <a:pPr/>
              <a:t>62</a:t>
            </a:fld>
            <a:endParaRPr lang="en-US" altLang="en-US" sz="1200">
              <a:latin typeface="Tahoma" pitchFamily="34" charset="0"/>
            </a:endParaRPr>
          </a:p>
        </p:txBody>
      </p:sp>
      <p:sp>
        <p:nvSpPr>
          <p:cNvPr id="155651" name="Rectangle 2"/>
          <p:cNvSpPr>
            <a:spLocks noGrp="1" noChangeArrowheads="1"/>
          </p:cNvSpPr>
          <p:nvPr>
            <p:ph type="title"/>
          </p:nvPr>
        </p:nvSpPr>
        <p:spPr>
          <a:xfrm>
            <a:off x="533400" y="236538"/>
            <a:ext cx="7772400" cy="957262"/>
          </a:xfrm>
        </p:spPr>
        <p:txBody>
          <a:bodyPr/>
          <a:lstStyle/>
          <a:p>
            <a:r>
              <a:rPr lang="en-US" altLang="en-US">
                <a:ea typeface="ＭＳ Ｐゴシック" charset="-128"/>
              </a:rPr>
              <a:t>Local </a:t>
            </a:r>
            <a:r>
              <a:rPr lang="en-US" altLang="en-US" sz="4000">
                <a:ea typeface="ＭＳ Ｐゴシック" charset="-128"/>
              </a:rPr>
              <a:t>DNS</a:t>
            </a:r>
            <a:r>
              <a:rPr lang="en-US" altLang="en-US">
                <a:ea typeface="ＭＳ Ｐゴシック" charset="-128"/>
              </a:rPr>
              <a:t> name server</a:t>
            </a:r>
          </a:p>
        </p:txBody>
      </p:sp>
      <p:sp>
        <p:nvSpPr>
          <p:cNvPr id="155652" name="Rectangle 3"/>
          <p:cNvSpPr>
            <a:spLocks noGrp="1" noChangeArrowheads="1"/>
          </p:cNvSpPr>
          <p:nvPr>
            <p:ph type="body" idx="1"/>
          </p:nvPr>
        </p:nvSpPr>
        <p:spPr/>
        <p:txBody>
          <a:bodyPr/>
          <a:lstStyle/>
          <a:p>
            <a:r>
              <a:rPr lang="en-US" altLang="en-US" dirty="0">
                <a:ea typeface="ＭＳ Ｐゴシック" charset="-128"/>
              </a:rPr>
              <a:t>does not strictly belong to hierarchy</a:t>
            </a:r>
          </a:p>
          <a:p>
            <a:r>
              <a:rPr lang="en-US" altLang="en-US" dirty="0">
                <a:ea typeface="ＭＳ Ｐゴシック" charset="-128"/>
              </a:rPr>
              <a:t>each ISP (residential ISP, company, university) has one</a:t>
            </a:r>
          </a:p>
          <a:p>
            <a:pPr lvl="1"/>
            <a:r>
              <a:rPr lang="en-US" altLang="en-US" dirty="0">
                <a:ea typeface="ＭＳ Ｐゴシック" charset="-128"/>
              </a:rPr>
              <a:t>also called “</a:t>
            </a:r>
            <a:r>
              <a:rPr lang="en-US" altLang="ja-JP" dirty="0">
                <a:ea typeface="ＭＳ Ｐゴシック" charset="-128"/>
              </a:rPr>
              <a:t>default name server”</a:t>
            </a:r>
          </a:p>
          <a:p>
            <a:r>
              <a:rPr lang="en-US" altLang="en-US" dirty="0">
                <a:ea typeface="ＭＳ Ｐゴシック" charset="-128"/>
              </a:rPr>
              <a:t>when host makes DNS query, query is sent to its local DNS server</a:t>
            </a:r>
          </a:p>
          <a:p>
            <a:pPr lvl="1"/>
            <a:r>
              <a:rPr lang="en-US" altLang="en-US" dirty="0">
                <a:ea typeface="ＭＳ Ｐゴシック" charset="-128"/>
              </a:rPr>
              <a:t>has local cache of recent name-to-address translation pairs (but may be out of date!)</a:t>
            </a:r>
          </a:p>
          <a:p>
            <a:pPr lvl="2"/>
            <a:r>
              <a:rPr lang="en-US" altLang="en-US" dirty="0">
                <a:ea typeface="ＭＳ Ｐゴシック" charset="-128"/>
              </a:rPr>
              <a:t>every entry has expiration time</a:t>
            </a:r>
          </a:p>
          <a:p>
            <a:pPr lvl="1"/>
            <a:r>
              <a:rPr lang="en-US" altLang="en-US" dirty="0">
                <a:ea typeface="ＭＳ Ｐゴシック" charset="-128"/>
              </a:rPr>
              <a:t>acts as proxy, forwards query into hierarchy</a:t>
            </a:r>
          </a:p>
          <a:p>
            <a:pPr lvl="1"/>
            <a:endParaRPr lang="en-US" altLang="en-US" dirty="0">
              <a:ea typeface="ＭＳ Ｐゴシック" charset="-128"/>
            </a:endParaRPr>
          </a:p>
        </p:txBody>
      </p:sp>
      <p:pic>
        <p:nvPicPr>
          <p:cNvPr id="155653" name="Picture 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163" y="969963"/>
            <a:ext cx="5548312" cy="20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5769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6675B03-B6BA-4D6D-B9AE-D3C1FCD68D04}" type="slidenum">
              <a:rPr lang="en-US" altLang="en-US" sz="1200">
                <a:latin typeface="Tahoma" pitchFamily="34" charset="0"/>
              </a:rPr>
              <a:pPr/>
              <a:t>63</a:t>
            </a:fld>
            <a:endParaRPr lang="en-US" altLang="en-US" sz="1200">
              <a:latin typeface="Tahoma" pitchFamily="34" charset="0"/>
            </a:endParaRPr>
          </a:p>
        </p:txBody>
      </p:sp>
      <p:pic>
        <p:nvPicPr>
          <p:cNvPr id="157699" name="Picture 7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125" y="1287463"/>
            <a:ext cx="4113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0" name="Text Box 5"/>
          <p:cNvSpPr txBox="1">
            <a:spLocks noChangeArrowheads="1"/>
          </p:cNvSpPr>
          <p:nvPr/>
        </p:nvSpPr>
        <p:spPr bwMode="auto">
          <a:xfrm>
            <a:off x="4206875" y="4881563"/>
            <a:ext cx="1746250"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requesting host</a:t>
            </a:r>
            <a:endParaRPr lang="en-US" altLang="en-US" sz="2400"/>
          </a:p>
          <a:p>
            <a:pPr algn="ctr">
              <a:spcBef>
                <a:spcPct val="0"/>
              </a:spcBef>
              <a:buClrTx/>
              <a:buSzTx/>
              <a:buFontTx/>
              <a:buNone/>
            </a:pPr>
            <a:r>
              <a:rPr lang="en-US" altLang="en-US" sz="1600" i="1">
                <a:solidFill>
                  <a:srgbClr val="000099"/>
                </a:solidFill>
              </a:rPr>
              <a:t>cis.poly.edu</a:t>
            </a:r>
          </a:p>
        </p:txBody>
      </p:sp>
      <p:sp>
        <p:nvSpPr>
          <p:cNvPr id="157701" name="Text Box 6"/>
          <p:cNvSpPr txBox="1">
            <a:spLocks noChangeArrowheads="1"/>
          </p:cNvSpPr>
          <p:nvPr/>
        </p:nvSpPr>
        <p:spPr bwMode="auto">
          <a:xfrm>
            <a:off x="6683375" y="577532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i="1"/>
              <a:t>gaia.cs.umass.edu</a:t>
            </a:r>
          </a:p>
        </p:txBody>
      </p:sp>
      <p:sp>
        <p:nvSpPr>
          <p:cNvPr id="157702" name="Text Box 17"/>
          <p:cNvSpPr txBox="1">
            <a:spLocks noChangeArrowheads="1"/>
          </p:cNvSpPr>
          <p:nvPr/>
        </p:nvSpPr>
        <p:spPr bwMode="auto">
          <a:xfrm>
            <a:off x="5791200" y="481013"/>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root DNS server</a:t>
            </a:r>
            <a:endParaRPr lang="en-US" altLang="en-US" sz="1600"/>
          </a:p>
        </p:txBody>
      </p:sp>
      <p:sp>
        <p:nvSpPr>
          <p:cNvPr id="202770" name="Line 18"/>
          <p:cNvSpPr>
            <a:spLocks noChangeShapeType="1"/>
          </p:cNvSpPr>
          <p:nvPr/>
        </p:nvSpPr>
        <p:spPr bwMode="auto">
          <a:xfrm flipH="1" flipV="1">
            <a:off x="5286375" y="2916238"/>
            <a:ext cx="0" cy="13144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1" name="Line 19"/>
          <p:cNvSpPr>
            <a:spLocks noChangeShapeType="1"/>
          </p:cNvSpPr>
          <p:nvPr/>
        </p:nvSpPr>
        <p:spPr bwMode="auto">
          <a:xfrm flipV="1">
            <a:off x="5400675" y="1220788"/>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2" name="Line 20"/>
          <p:cNvSpPr>
            <a:spLocks noChangeShapeType="1"/>
          </p:cNvSpPr>
          <p:nvPr/>
        </p:nvSpPr>
        <p:spPr bwMode="auto">
          <a:xfrm flipV="1">
            <a:off x="5686425" y="2382838"/>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3" name="Line 21"/>
          <p:cNvSpPr>
            <a:spLocks noChangeShapeType="1"/>
          </p:cNvSpPr>
          <p:nvPr/>
        </p:nvSpPr>
        <p:spPr bwMode="auto">
          <a:xfrm flipH="1" flipV="1">
            <a:off x="5686425" y="2554288"/>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4" name="Line 22"/>
          <p:cNvSpPr>
            <a:spLocks noChangeShapeType="1"/>
          </p:cNvSpPr>
          <p:nvPr/>
        </p:nvSpPr>
        <p:spPr bwMode="auto">
          <a:xfrm flipH="1">
            <a:off x="5610225" y="1449388"/>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5" name="Line 23"/>
          <p:cNvSpPr>
            <a:spLocks noChangeShapeType="1"/>
          </p:cNvSpPr>
          <p:nvPr/>
        </p:nvSpPr>
        <p:spPr bwMode="auto">
          <a:xfrm>
            <a:off x="5476875" y="2933700"/>
            <a:ext cx="9525" cy="132397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57709" name="Group 24"/>
          <p:cNvGrpSpPr>
            <a:grpSpLocks/>
          </p:cNvGrpSpPr>
          <p:nvPr/>
        </p:nvGrpSpPr>
        <p:grpSpPr bwMode="auto">
          <a:xfrm>
            <a:off x="4179888" y="3062288"/>
            <a:ext cx="1898650" cy="611187"/>
            <a:chOff x="2831" y="2132"/>
            <a:chExt cx="1196" cy="385"/>
          </a:xfrm>
        </p:grpSpPr>
        <p:sp>
          <p:nvSpPr>
            <p:cNvPr id="157863" name="Rectangle 25"/>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57864" name="Text Box 26"/>
            <p:cNvSpPr txBox="1">
              <a:spLocks noChangeArrowheads="1"/>
            </p:cNvSpPr>
            <p:nvPr/>
          </p:nvSpPr>
          <p:spPr bwMode="auto">
            <a:xfrm>
              <a:off x="2831" y="2132"/>
              <a:ext cx="119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local DNS server</a:t>
              </a:r>
              <a:endParaRPr lang="en-US" altLang="en-US" sz="2400"/>
            </a:p>
            <a:p>
              <a:pPr algn="ctr">
                <a:spcBef>
                  <a:spcPct val="0"/>
                </a:spcBef>
                <a:buClrTx/>
                <a:buSzTx/>
                <a:buFontTx/>
                <a:buNone/>
              </a:pPr>
              <a:r>
                <a:rPr lang="en-US" altLang="en-US" sz="1600" i="1">
                  <a:solidFill>
                    <a:srgbClr val="000099"/>
                  </a:solidFill>
                </a:rPr>
                <a:t>dns.poly.edu</a:t>
              </a:r>
            </a:p>
          </p:txBody>
        </p:sp>
      </p:grpSp>
      <p:sp>
        <p:nvSpPr>
          <p:cNvPr id="202779" name="Text Box 27"/>
          <p:cNvSpPr txBox="1">
            <a:spLocks noChangeArrowheads="1"/>
          </p:cNvSpPr>
          <p:nvPr/>
        </p:nvSpPr>
        <p:spPr bwMode="auto">
          <a:xfrm>
            <a:off x="4997450" y="377190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1</a:t>
            </a:r>
            <a:endParaRPr lang="en-US" altLang="en-US" sz="2400">
              <a:solidFill>
                <a:srgbClr val="CC0000"/>
              </a:solidFill>
            </a:endParaRPr>
          </a:p>
        </p:txBody>
      </p:sp>
      <p:sp>
        <p:nvSpPr>
          <p:cNvPr id="202780" name="Text Box 28"/>
          <p:cNvSpPr txBox="1">
            <a:spLocks noChangeArrowheads="1"/>
          </p:cNvSpPr>
          <p:nvPr/>
        </p:nvSpPr>
        <p:spPr bwMode="auto">
          <a:xfrm>
            <a:off x="5540375" y="14382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2</a:t>
            </a:r>
            <a:endParaRPr lang="en-US" altLang="en-US" sz="2400">
              <a:solidFill>
                <a:srgbClr val="CC0000"/>
              </a:solidFill>
            </a:endParaRPr>
          </a:p>
        </p:txBody>
      </p:sp>
      <p:sp>
        <p:nvSpPr>
          <p:cNvPr id="202781" name="Text Box 29"/>
          <p:cNvSpPr txBox="1">
            <a:spLocks noChangeArrowheads="1"/>
          </p:cNvSpPr>
          <p:nvPr/>
        </p:nvSpPr>
        <p:spPr bwMode="auto">
          <a:xfrm>
            <a:off x="5978525" y="167640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3</a:t>
            </a:r>
            <a:endParaRPr lang="en-US" altLang="en-US" sz="2400">
              <a:solidFill>
                <a:srgbClr val="CC0000"/>
              </a:solidFill>
            </a:endParaRPr>
          </a:p>
        </p:txBody>
      </p:sp>
      <p:sp>
        <p:nvSpPr>
          <p:cNvPr id="202782" name="Text Box 30"/>
          <p:cNvSpPr txBox="1">
            <a:spLocks noChangeArrowheads="1"/>
          </p:cNvSpPr>
          <p:nvPr/>
        </p:nvSpPr>
        <p:spPr bwMode="auto">
          <a:xfrm>
            <a:off x="6292850" y="20859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4</a:t>
            </a:r>
            <a:endParaRPr lang="en-US" altLang="en-US" sz="2400">
              <a:solidFill>
                <a:srgbClr val="CC0000"/>
              </a:solidFill>
            </a:endParaRPr>
          </a:p>
        </p:txBody>
      </p:sp>
      <p:sp>
        <p:nvSpPr>
          <p:cNvPr id="202783" name="Text Box 31"/>
          <p:cNvSpPr txBox="1">
            <a:spLocks noChangeArrowheads="1"/>
          </p:cNvSpPr>
          <p:nvPr/>
        </p:nvSpPr>
        <p:spPr bwMode="auto">
          <a:xfrm>
            <a:off x="6323013" y="25733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5</a:t>
            </a:r>
            <a:endParaRPr lang="en-US" altLang="en-US" sz="2400">
              <a:solidFill>
                <a:srgbClr val="CC0000"/>
              </a:solidFill>
            </a:endParaRPr>
          </a:p>
        </p:txBody>
      </p:sp>
      <p:sp>
        <p:nvSpPr>
          <p:cNvPr id="202784" name="Text Box 32"/>
          <p:cNvSpPr txBox="1">
            <a:spLocks noChangeArrowheads="1"/>
          </p:cNvSpPr>
          <p:nvPr/>
        </p:nvSpPr>
        <p:spPr bwMode="auto">
          <a:xfrm>
            <a:off x="6919913" y="361315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6</a:t>
            </a:r>
            <a:endParaRPr lang="en-US" altLang="en-US" sz="2400">
              <a:solidFill>
                <a:srgbClr val="CC0000"/>
              </a:solidFill>
            </a:endParaRPr>
          </a:p>
        </p:txBody>
      </p:sp>
      <p:sp>
        <p:nvSpPr>
          <p:cNvPr id="157716" name="Text Box 60"/>
          <p:cNvSpPr txBox="1">
            <a:spLocks noChangeArrowheads="1"/>
          </p:cNvSpPr>
          <p:nvPr/>
        </p:nvSpPr>
        <p:spPr bwMode="auto">
          <a:xfrm>
            <a:off x="6353175" y="4429125"/>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dirty="0"/>
              <a:t>authoritative DNS server</a:t>
            </a:r>
            <a:endParaRPr lang="en-US" altLang="en-US" sz="2400" dirty="0"/>
          </a:p>
          <a:p>
            <a:pPr algn="ctr">
              <a:spcBef>
                <a:spcPct val="0"/>
              </a:spcBef>
              <a:buClrTx/>
              <a:buSzTx/>
              <a:buFontTx/>
              <a:buNone/>
            </a:pPr>
            <a:r>
              <a:rPr lang="en-US" altLang="en-US" sz="1600" b="1" dirty="0"/>
              <a:t>ns1.umass.edu</a:t>
            </a:r>
            <a:endParaRPr lang="en-US" altLang="en-US" sz="1600" dirty="0"/>
          </a:p>
        </p:txBody>
      </p:sp>
      <p:sp>
        <p:nvSpPr>
          <p:cNvPr id="202813" name="Text Box 61"/>
          <p:cNvSpPr txBox="1">
            <a:spLocks noChangeArrowheads="1"/>
          </p:cNvSpPr>
          <p:nvPr/>
        </p:nvSpPr>
        <p:spPr bwMode="auto">
          <a:xfrm>
            <a:off x="6292850" y="36433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7</a:t>
            </a:r>
            <a:endParaRPr lang="en-US" altLang="en-US" sz="2400">
              <a:solidFill>
                <a:srgbClr val="CC0000"/>
              </a:solidFill>
            </a:endParaRPr>
          </a:p>
        </p:txBody>
      </p:sp>
      <p:sp>
        <p:nvSpPr>
          <p:cNvPr id="202814" name="Text Box 62"/>
          <p:cNvSpPr txBox="1">
            <a:spLocks noChangeArrowheads="1"/>
          </p:cNvSpPr>
          <p:nvPr/>
        </p:nvSpPr>
        <p:spPr bwMode="auto">
          <a:xfrm>
            <a:off x="5549900" y="379095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8</a:t>
            </a:r>
            <a:endParaRPr lang="en-US" altLang="en-US" sz="2400">
              <a:solidFill>
                <a:srgbClr val="CC0000"/>
              </a:solidFill>
            </a:endParaRPr>
          </a:p>
        </p:txBody>
      </p:sp>
      <p:sp>
        <p:nvSpPr>
          <p:cNvPr id="202815" name="Line 63"/>
          <p:cNvSpPr>
            <a:spLocks noChangeShapeType="1"/>
          </p:cNvSpPr>
          <p:nvPr/>
        </p:nvSpPr>
        <p:spPr bwMode="auto">
          <a:xfrm>
            <a:off x="5619750" y="2714625"/>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2816" name="Line 64"/>
          <p:cNvSpPr>
            <a:spLocks noChangeShapeType="1"/>
          </p:cNvSpPr>
          <p:nvPr/>
        </p:nvSpPr>
        <p:spPr bwMode="auto">
          <a:xfrm flipH="1" flipV="1">
            <a:off x="5580063" y="2840038"/>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7721" name="Text Box 65"/>
          <p:cNvSpPr txBox="1">
            <a:spLocks noChangeArrowheads="1"/>
          </p:cNvSpPr>
          <p:nvPr/>
        </p:nvSpPr>
        <p:spPr bwMode="auto">
          <a:xfrm>
            <a:off x="6551613" y="1852613"/>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dirty="0" err="1"/>
              <a:t>edu</a:t>
            </a:r>
            <a:r>
              <a:rPr lang="en-US" altLang="en-US" sz="1800" dirty="0"/>
              <a:t> DNS server</a:t>
            </a:r>
            <a:endParaRPr lang="en-US" altLang="en-US" sz="1600" dirty="0"/>
          </a:p>
        </p:txBody>
      </p:sp>
      <p:sp>
        <p:nvSpPr>
          <p:cNvPr id="157722" name="Rectangle 66"/>
          <p:cNvSpPr>
            <a:spLocks noGrp="1" noChangeArrowheads="1"/>
          </p:cNvSpPr>
          <p:nvPr>
            <p:ph type="title"/>
          </p:nvPr>
        </p:nvSpPr>
        <p:spPr>
          <a:xfrm>
            <a:off x="533400" y="217488"/>
            <a:ext cx="4910138" cy="1143000"/>
          </a:xfrm>
        </p:spPr>
        <p:txBody>
          <a:bodyPr/>
          <a:lstStyle/>
          <a:p>
            <a:pPr>
              <a:lnSpc>
                <a:spcPct val="85000"/>
              </a:lnSpc>
            </a:pPr>
            <a:r>
              <a:rPr lang="en-US" altLang="en-US" sz="4000">
                <a:ea typeface="ＭＳ Ｐゴシック" charset="-128"/>
              </a:rPr>
              <a:t>DNS name </a:t>
            </a:r>
            <a:br>
              <a:rPr lang="en-US" altLang="en-US" sz="4000">
                <a:ea typeface="ＭＳ Ｐゴシック" charset="-128"/>
              </a:rPr>
            </a:br>
            <a:r>
              <a:rPr lang="en-US" altLang="en-US" sz="4000">
                <a:ea typeface="ＭＳ Ｐゴシック" charset="-128"/>
              </a:rPr>
              <a:t>resolution example</a:t>
            </a:r>
          </a:p>
        </p:txBody>
      </p:sp>
      <p:sp>
        <p:nvSpPr>
          <p:cNvPr id="157723" name="Rectangle 67"/>
          <p:cNvSpPr>
            <a:spLocks noGrp="1" noChangeArrowheads="1"/>
          </p:cNvSpPr>
          <p:nvPr>
            <p:ph type="body" sz="half" idx="1"/>
          </p:nvPr>
        </p:nvSpPr>
        <p:spPr>
          <a:xfrm>
            <a:off x="431800" y="1725613"/>
            <a:ext cx="3565525" cy="4648200"/>
          </a:xfrm>
        </p:spPr>
        <p:txBody>
          <a:bodyPr/>
          <a:lstStyle/>
          <a:p>
            <a:r>
              <a:rPr lang="en-US" altLang="en-US" sz="2400">
                <a:ea typeface="ＭＳ Ｐゴシック" charset="-128"/>
              </a:rPr>
              <a:t>host at cis.poly.edu wants IP address for gaia.cs.umass.edu</a:t>
            </a:r>
          </a:p>
        </p:txBody>
      </p:sp>
      <p:sp>
        <p:nvSpPr>
          <p:cNvPr id="157724" name="Rectangle 69"/>
          <p:cNvSpPr>
            <a:spLocks noChangeArrowheads="1"/>
          </p:cNvSpPr>
          <p:nvPr/>
        </p:nvSpPr>
        <p:spPr bwMode="auto">
          <a:xfrm>
            <a:off x="582613" y="3094038"/>
            <a:ext cx="3478212"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dirty="0">
                <a:solidFill>
                  <a:srgbClr val="CC0000"/>
                </a:solidFill>
                <a:latin typeface="Gill Sans MT" pitchFamily="34" charset="0"/>
              </a:rPr>
              <a:t>iterated query:</a:t>
            </a:r>
          </a:p>
          <a:p>
            <a:pPr>
              <a:lnSpc>
                <a:spcPct val="85000"/>
              </a:lnSpc>
              <a:buClr>
                <a:srgbClr val="000099"/>
              </a:buClr>
              <a:buSzPct val="100000"/>
              <a:buFont typeface="Wingdings" pitchFamily="2" charset="2"/>
              <a:buChar char="§"/>
            </a:pPr>
            <a:r>
              <a:rPr lang="en-US" altLang="en-US" sz="2400" dirty="0">
                <a:latin typeface="Gill Sans MT" pitchFamily="34" charset="0"/>
              </a:rPr>
              <a:t>contacted server replies with name of server to contact</a:t>
            </a:r>
          </a:p>
          <a:p>
            <a:pPr>
              <a:lnSpc>
                <a:spcPct val="85000"/>
              </a:lnSpc>
              <a:buClr>
                <a:srgbClr val="000099"/>
              </a:buClr>
              <a:buSzPct val="100000"/>
              <a:buFont typeface="Wingdings" pitchFamily="2" charset="2"/>
              <a:buChar char="§"/>
            </a:pPr>
            <a:r>
              <a:rPr lang="en-US" altLang="ja-JP" sz="2400" dirty="0">
                <a:latin typeface="Gill Sans MT" pitchFamily="34" charset="0"/>
              </a:rPr>
              <a:t>“I don’t know this name, but ask this server”</a:t>
            </a:r>
            <a:endParaRPr lang="en-US" altLang="en-US" sz="2400" dirty="0">
              <a:latin typeface="Gill Sans MT" pitchFamily="34" charset="0"/>
            </a:endParaRPr>
          </a:p>
        </p:txBody>
      </p:sp>
      <p:grpSp>
        <p:nvGrpSpPr>
          <p:cNvPr id="157725" name="Group 86"/>
          <p:cNvGrpSpPr>
            <a:grpSpLocks/>
          </p:cNvGrpSpPr>
          <p:nvPr/>
        </p:nvGrpSpPr>
        <p:grpSpPr bwMode="auto">
          <a:xfrm flipH="1">
            <a:off x="7226300" y="5091113"/>
            <a:ext cx="925513" cy="795337"/>
            <a:chOff x="-44" y="1473"/>
            <a:chExt cx="981" cy="1105"/>
          </a:xfrm>
        </p:grpSpPr>
        <p:pic>
          <p:nvPicPr>
            <p:cNvPr id="157861" name="Picture 8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862" name="Freeform 8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7726" name="Group 89"/>
          <p:cNvGrpSpPr>
            <a:grpSpLocks/>
          </p:cNvGrpSpPr>
          <p:nvPr/>
        </p:nvGrpSpPr>
        <p:grpSpPr bwMode="auto">
          <a:xfrm>
            <a:off x="4765675" y="4244975"/>
            <a:ext cx="925513" cy="795338"/>
            <a:chOff x="-44" y="1473"/>
            <a:chExt cx="981" cy="1105"/>
          </a:xfrm>
        </p:grpSpPr>
        <p:pic>
          <p:nvPicPr>
            <p:cNvPr id="157859" name="Picture 9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860" name="Freeform 9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7727" name="Group 125"/>
          <p:cNvGrpSpPr>
            <a:grpSpLocks/>
          </p:cNvGrpSpPr>
          <p:nvPr/>
        </p:nvGrpSpPr>
        <p:grpSpPr bwMode="auto">
          <a:xfrm>
            <a:off x="7226300" y="3743325"/>
            <a:ext cx="390525" cy="641350"/>
            <a:chOff x="4140" y="429"/>
            <a:chExt cx="1425" cy="2396"/>
          </a:xfrm>
        </p:grpSpPr>
        <p:sp>
          <p:nvSpPr>
            <p:cNvPr id="157827" name="Freeform 126"/>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28" name="Rectangle 127"/>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29" name="Freeform 128"/>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30" name="Freeform 129"/>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31" name="Rectangle 130"/>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32" name="Group 131"/>
            <p:cNvGrpSpPr>
              <a:grpSpLocks/>
            </p:cNvGrpSpPr>
            <p:nvPr/>
          </p:nvGrpSpPr>
          <p:grpSpPr bwMode="auto">
            <a:xfrm>
              <a:off x="4749" y="668"/>
              <a:ext cx="581" cy="145"/>
              <a:chOff x="614" y="2568"/>
              <a:chExt cx="725" cy="139"/>
            </a:xfrm>
          </p:grpSpPr>
          <p:sp>
            <p:nvSpPr>
              <p:cNvPr id="157857" name="AutoShape 132"/>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58" name="AutoShape 133"/>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33" name="Rectangle 134"/>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34" name="Group 135"/>
            <p:cNvGrpSpPr>
              <a:grpSpLocks/>
            </p:cNvGrpSpPr>
            <p:nvPr/>
          </p:nvGrpSpPr>
          <p:grpSpPr bwMode="auto">
            <a:xfrm>
              <a:off x="4747" y="994"/>
              <a:ext cx="581" cy="134"/>
              <a:chOff x="614" y="2568"/>
              <a:chExt cx="725" cy="139"/>
            </a:xfrm>
          </p:grpSpPr>
          <p:sp>
            <p:nvSpPr>
              <p:cNvPr id="157855" name="AutoShape 136"/>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56" name="AutoShape 137"/>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35" name="Rectangle 138"/>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36" name="Rectangle 139"/>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37" name="Group 140"/>
            <p:cNvGrpSpPr>
              <a:grpSpLocks/>
            </p:cNvGrpSpPr>
            <p:nvPr/>
          </p:nvGrpSpPr>
          <p:grpSpPr bwMode="auto">
            <a:xfrm>
              <a:off x="4735" y="1627"/>
              <a:ext cx="582" cy="151"/>
              <a:chOff x="614" y="2568"/>
              <a:chExt cx="725" cy="139"/>
            </a:xfrm>
          </p:grpSpPr>
          <p:sp>
            <p:nvSpPr>
              <p:cNvPr id="157853" name="AutoShape 141"/>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54" name="AutoShape 142"/>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38" name="Freeform 143"/>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839" name="Group 144"/>
            <p:cNvGrpSpPr>
              <a:grpSpLocks/>
            </p:cNvGrpSpPr>
            <p:nvPr/>
          </p:nvGrpSpPr>
          <p:grpSpPr bwMode="auto">
            <a:xfrm>
              <a:off x="4739" y="1327"/>
              <a:ext cx="582" cy="139"/>
              <a:chOff x="614" y="2568"/>
              <a:chExt cx="725" cy="139"/>
            </a:xfrm>
          </p:grpSpPr>
          <p:sp>
            <p:nvSpPr>
              <p:cNvPr id="157851" name="AutoShape 145"/>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52" name="AutoShape 146"/>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40" name="Rectangle 147"/>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41" name="Freeform 148"/>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2" name="Freeform 149"/>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3" name="Oval 150"/>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44" name="Freeform 151"/>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5" name="AutoShape 152"/>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46" name="AutoShape 153"/>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47" name="Oval 154"/>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48" name="Oval 155"/>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7849" name="Oval 156"/>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50" name="Rectangle 157"/>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7728" name="Group 158"/>
          <p:cNvGrpSpPr>
            <a:grpSpLocks/>
          </p:cNvGrpSpPr>
          <p:nvPr/>
        </p:nvGrpSpPr>
        <p:grpSpPr bwMode="auto">
          <a:xfrm>
            <a:off x="5222875" y="2230438"/>
            <a:ext cx="390525" cy="641350"/>
            <a:chOff x="4140" y="429"/>
            <a:chExt cx="1425" cy="2396"/>
          </a:xfrm>
        </p:grpSpPr>
        <p:sp>
          <p:nvSpPr>
            <p:cNvPr id="157795" name="Freeform 159"/>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6" name="Rectangle 160"/>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97" name="Freeform 161"/>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8" name="Freeform 162"/>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9" name="Rectangle 163"/>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00" name="Group 164"/>
            <p:cNvGrpSpPr>
              <a:grpSpLocks/>
            </p:cNvGrpSpPr>
            <p:nvPr/>
          </p:nvGrpSpPr>
          <p:grpSpPr bwMode="auto">
            <a:xfrm>
              <a:off x="4749" y="668"/>
              <a:ext cx="581" cy="145"/>
              <a:chOff x="614" y="2568"/>
              <a:chExt cx="725" cy="139"/>
            </a:xfrm>
          </p:grpSpPr>
          <p:sp>
            <p:nvSpPr>
              <p:cNvPr id="157825" name="AutoShape 165"/>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26" name="AutoShape 166"/>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01" name="Rectangle 167"/>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02" name="Group 168"/>
            <p:cNvGrpSpPr>
              <a:grpSpLocks/>
            </p:cNvGrpSpPr>
            <p:nvPr/>
          </p:nvGrpSpPr>
          <p:grpSpPr bwMode="auto">
            <a:xfrm>
              <a:off x="4747" y="994"/>
              <a:ext cx="581" cy="134"/>
              <a:chOff x="614" y="2568"/>
              <a:chExt cx="725" cy="139"/>
            </a:xfrm>
          </p:grpSpPr>
          <p:sp>
            <p:nvSpPr>
              <p:cNvPr id="157823" name="AutoShape 169"/>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24" name="AutoShape 170"/>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03" name="Rectangle 171"/>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04" name="Rectangle 172"/>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805" name="Group 173"/>
            <p:cNvGrpSpPr>
              <a:grpSpLocks/>
            </p:cNvGrpSpPr>
            <p:nvPr/>
          </p:nvGrpSpPr>
          <p:grpSpPr bwMode="auto">
            <a:xfrm>
              <a:off x="4735" y="1627"/>
              <a:ext cx="582" cy="151"/>
              <a:chOff x="614" y="2568"/>
              <a:chExt cx="725" cy="139"/>
            </a:xfrm>
          </p:grpSpPr>
          <p:sp>
            <p:nvSpPr>
              <p:cNvPr id="157821" name="AutoShape 174"/>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22" name="AutoShape 175"/>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06" name="Freeform 176"/>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807" name="Group 177"/>
            <p:cNvGrpSpPr>
              <a:grpSpLocks/>
            </p:cNvGrpSpPr>
            <p:nvPr/>
          </p:nvGrpSpPr>
          <p:grpSpPr bwMode="auto">
            <a:xfrm>
              <a:off x="4739" y="1327"/>
              <a:ext cx="582" cy="139"/>
              <a:chOff x="614" y="2568"/>
              <a:chExt cx="725" cy="139"/>
            </a:xfrm>
          </p:grpSpPr>
          <p:sp>
            <p:nvSpPr>
              <p:cNvPr id="157819" name="AutoShape 178"/>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20" name="AutoShape 179"/>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808" name="Rectangle 180"/>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09" name="Freeform 181"/>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0" name="Freeform 182"/>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1" name="Oval 183"/>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12" name="Freeform 184"/>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3" name="AutoShape 185"/>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14" name="AutoShape 186"/>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15" name="Oval 187"/>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16" name="Oval 188"/>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7817" name="Oval 189"/>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818" name="Rectangle 190"/>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7729" name="Group 224"/>
          <p:cNvGrpSpPr>
            <a:grpSpLocks/>
          </p:cNvGrpSpPr>
          <p:nvPr/>
        </p:nvGrpSpPr>
        <p:grpSpPr bwMode="auto">
          <a:xfrm>
            <a:off x="6376988" y="968375"/>
            <a:ext cx="390525" cy="641350"/>
            <a:chOff x="4140" y="429"/>
            <a:chExt cx="1425" cy="2396"/>
          </a:xfrm>
        </p:grpSpPr>
        <p:sp>
          <p:nvSpPr>
            <p:cNvPr id="157763" name="Freeform 22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4" name="Rectangle 226"/>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65" name="Freeform 22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6" name="Freeform 22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7" name="Rectangle 229"/>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68" name="Group 230"/>
            <p:cNvGrpSpPr>
              <a:grpSpLocks/>
            </p:cNvGrpSpPr>
            <p:nvPr/>
          </p:nvGrpSpPr>
          <p:grpSpPr bwMode="auto">
            <a:xfrm>
              <a:off x="4749" y="668"/>
              <a:ext cx="581" cy="145"/>
              <a:chOff x="614" y="2568"/>
              <a:chExt cx="725" cy="139"/>
            </a:xfrm>
          </p:grpSpPr>
          <p:sp>
            <p:nvSpPr>
              <p:cNvPr id="157793" name="AutoShape 231"/>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94" name="AutoShape 232"/>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69" name="Rectangle 233"/>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70" name="Group 234"/>
            <p:cNvGrpSpPr>
              <a:grpSpLocks/>
            </p:cNvGrpSpPr>
            <p:nvPr/>
          </p:nvGrpSpPr>
          <p:grpSpPr bwMode="auto">
            <a:xfrm>
              <a:off x="4747" y="994"/>
              <a:ext cx="581" cy="134"/>
              <a:chOff x="614" y="2568"/>
              <a:chExt cx="725" cy="139"/>
            </a:xfrm>
          </p:grpSpPr>
          <p:sp>
            <p:nvSpPr>
              <p:cNvPr id="157791" name="AutoShape 235"/>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92" name="AutoShape 236"/>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71" name="Rectangle 237"/>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72" name="Rectangle 238"/>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73" name="Group 239"/>
            <p:cNvGrpSpPr>
              <a:grpSpLocks/>
            </p:cNvGrpSpPr>
            <p:nvPr/>
          </p:nvGrpSpPr>
          <p:grpSpPr bwMode="auto">
            <a:xfrm>
              <a:off x="4735" y="1627"/>
              <a:ext cx="582" cy="151"/>
              <a:chOff x="614" y="2568"/>
              <a:chExt cx="725" cy="139"/>
            </a:xfrm>
          </p:grpSpPr>
          <p:sp>
            <p:nvSpPr>
              <p:cNvPr id="157789" name="AutoShape 240"/>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90" name="AutoShape 241"/>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74" name="Freeform 24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775" name="Group 243"/>
            <p:cNvGrpSpPr>
              <a:grpSpLocks/>
            </p:cNvGrpSpPr>
            <p:nvPr/>
          </p:nvGrpSpPr>
          <p:grpSpPr bwMode="auto">
            <a:xfrm>
              <a:off x="4739" y="1327"/>
              <a:ext cx="582" cy="139"/>
              <a:chOff x="614" y="2568"/>
              <a:chExt cx="725" cy="139"/>
            </a:xfrm>
          </p:grpSpPr>
          <p:sp>
            <p:nvSpPr>
              <p:cNvPr id="157787" name="AutoShape 244"/>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8" name="AutoShape 245"/>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76" name="Rectangle 246"/>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77" name="Freeform 24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78" name="Freeform 24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79" name="Oval 249"/>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0" name="Freeform 25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81" name="AutoShape 251"/>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2" name="AutoShape 252"/>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3" name="Oval 253"/>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4" name="Oval 254"/>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7785" name="Oval 255"/>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86" name="Rectangle 256"/>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7730" name="Group 257"/>
          <p:cNvGrpSpPr>
            <a:grpSpLocks/>
          </p:cNvGrpSpPr>
          <p:nvPr/>
        </p:nvGrpSpPr>
        <p:grpSpPr bwMode="auto">
          <a:xfrm>
            <a:off x="7192963" y="2220913"/>
            <a:ext cx="390525" cy="641350"/>
            <a:chOff x="4140" y="429"/>
            <a:chExt cx="1425" cy="2396"/>
          </a:xfrm>
        </p:grpSpPr>
        <p:sp>
          <p:nvSpPr>
            <p:cNvPr id="157731" name="Freeform 258"/>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2" name="Rectangle 259"/>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33" name="Freeform 260"/>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4" name="Freeform 261"/>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5" name="Rectangle 262"/>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36" name="Group 263"/>
            <p:cNvGrpSpPr>
              <a:grpSpLocks/>
            </p:cNvGrpSpPr>
            <p:nvPr/>
          </p:nvGrpSpPr>
          <p:grpSpPr bwMode="auto">
            <a:xfrm>
              <a:off x="4749" y="668"/>
              <a:ext cx="581" cy="145"/>
              <a:chOff x="614" y="2568"/>
              <a:chExt cx="725" cy="139"/>
            </a:xfrm>
          </p:grpSpPr>
          <p:sp>
            <p:nvSpPr>
              <p:cNvPr id="157761" name="AutoShape 264"/>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62" name="AutoShape 265"/>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37" name="Rectangle 266"/>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38" name="Group 267"/>
            <p:cNvGrpSpPr>
              <a:grpSpLocks/>
            </p:cNvGrpSpPr>
            <p:nvPr/>
          </p:nvGrpSpPr>
          <p:grpSpPr bwMode="auto">
            <a:xfrm>
              <a:off x="4747" y="994"/>
              <a:ext cx="581" cy="134"/>
              <a:chOff x="614" y="2568"/>
              <a:chExt cx="725" cy="139"/>
            </a:xfrm>
          </p:grpSpPr>
          <p:sp>
            <p:nvSpPr>
              <p:cNvPr id="157759" name="AutoShape 268"/>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60" name="AutoShape 269"/>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39" name="Rectangle 270"/>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40" name="Rectangle 271"/>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7741" name="Group 272"/>
            <p:cNvGrpSpPr>
              <a:grpSpLocks/>
            </p:cNvGrpSpPr>
            <p:nvPr/>
          </p:nvGrpSpPr>
          <p:grpSpPr bwMode="auto">
            <a:xfrm>
              <a:off x="4735" y="1627"/>
              <a:ext cx="582" cy="151"/>
              <a:chOff x="614" y="2568"/>
              <a:chExt cx="725" cy="139"/>
            </a:xfrm>
          </p:grpSpPr>
          <p:sp>
            <p:nvSpPr>
              <p:cNvPr id="157757" name="AutoShape 273"/>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8" name="AutoShape 274"/>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42" name="Freeform 275"/>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743" name="Group 276"/>
            <p:cNvGrpSpPr>
              <a:grpSpLocks/>
            </p:cNvGrpSpPr>
            <p:nvPr/>
          </p:nvGrpSpPr>
          <p:grpSpPr bwMode="auto">
            <a:xfrm>
              <a:off x="4739" y="1327"/>
              <a:ext cx="582" cy="139"/>
              <a:chOff x="614" y="2568"/>
              <a:chExt cx="725" cy="139"/>
            </a:xfrm>
          </p:grpSpPr>
          <p:sp>
            <p:nvSpPr>
              <p:cNvPr id="157755" name="AutoShape 277"/>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6" name="AutoShape 278"/>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7744" name="Rectangle 279"/>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45" name="Freeform 280"/>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6" name="Freeform 281"/>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7" name="Oval 282"/>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48" name="Freeform 283"/>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9" name="AutoShape 284"/>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0" name="AutoShape 285"/>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1" name="Oval 286"/>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2" name="Oval 287"/>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7753" name="Oval 288"/>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7754" name="Rectangle 289"/>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27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277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277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278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277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278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027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278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277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2783"/>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028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278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281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02813"/>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0277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28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70" grpId="0" animBg="1"/>
      <p:bldP spid="202771" grpId="0" animBg="1"/>
      <p:bldP spid="202772" grpId="0" animBg="1"/>
      <p:bldP spid="202773" grpId="0" animBg="1"/>
      <p:bldP spid="202774" grpId="0" animBg="1"/>
      <p:bldP spid="202775" grpId="0" animBg="1"/>
      <p:bldP spid="202779" grpId="0"/>
      <p:bldP spid="202780" grpId="0"/>
      <p:bldP spid="202781" grpId="0"/>
      <p:bldP spid="202782" grpId="0"/>
      <p:bldP spid="202783" grpId="0"/>
      <p:bldP spid="202784" grpId="0"/>
      <p:bldP spid="202813" grpId="0"/>
      <p:bldP spid="202814" grpId="0"/>
      <p:bldP spid="202815" grpId="0" animBg="1"/>
      <p:bldP spid="20281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5974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23DA62C-8D60-464C-9ABC-768C3D00FE40}" type="slidenum">
              <a:rPr lang="en-US" altLang="en-US" sz="1200">
                <a:latin typeface="Tahoma" pitchFamily="34" charset="0"/>
              </a:rPr>
              <a:pPr/>
              <a:t>64</a:t>
            </a:fld>
            <a:endParaRPr lang="en-US" altLang="en-US" sz="1200">
              <a:latin typeface="Tahoma" pitchFamily="34" charset="0"/>
            </a:endParaRPr>
          </a:p>
        </p:txBody>
      </p:sp>
      <p:sp>
        <p:nvSpPr>
          <p:cNvPr id="159747" name="Text Box 24"/>
          <p:cNvSpPr txBox="1">
            <a:spLocks noChangeArrowheads="1"/>
          </p:cNvSpPr>
          <p:nvPr/>
        </p:nvSpPr>
        <p:spPr bwMode="auto">
          <a:xfrm>
            <a:off x="7462838" y="325755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4</a:t>
            </a:r>
            <a:endParaRPr lang="en-US" altLang="en-US" sz="2400">
              <a:solidFill>
                <a:srgbClr val="CC0000"/>
              </a:solidFill>
            </a:endParaRPr>
          </a:p>
        </p:txBody>
      </p:sp>
      <p:sp>
        <p:nvSpPr>
          <p:cNvPr id="159748" name="Text Box 25"/>
          <p:cNvSpPr txBox="1">
            <a:spLocks noChangeArrowheads="1"/>
          </p:cNvSpPr>
          <p:nvPr/>
        </p:nvSpPr>
        <p:spPr bwMode="auto">
          <a:xfrm>
            <a:off x="7005638" y="333375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5</a:t>
            </a:r>
            <a:endParaRPr lang="en-US" altLang="en-US" sz="2400">
              <a:solidFill>
                <a:srgbClr val="CC0000"/>
              </a:solidFill>
            </a:endParaRPr>
          </a:p>
        </p:txBody>
      </p:sp>
      <p:sp>
        <p:nvSpPr>
          <p:cNvPr id="159749" name="Text Box 26"/>
          <p:cNvSpPr txBox="1">
            <a:spLocks noChangeArrowheads="1"/>
          </p:cNvSpPr>
          <p:nvPr/>
        </p:nvSpPr>
        <p:spPr bwMode="auto">
          <a:xfrm>
            <a:off x="6724650" y="18176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6</a:t>
            </a:r>
            <a:endParaRPr lang="en-US" altLang="en-US" sz="2400">
              <a:solidFill>
                <a:srgbClr val="CC0000"/>
              </a:solidFill>
            </a:endParaRPr>
          </a:p>
        </p:txBody>
      </p:sp>
      <p:sp>
        <p:nvSpPr>
          <p:cNvPr id="159750" name="Line 60"/>
          <p:cNvSpPr>
            <a:spLocks noChangeShapeType="1"/>
          </p:cNvSpPr>
          <p:nvPr/>
        </p:nvSpPr>
        <p:spPr bwMode="auto">
          <a:xfrm>
            <a:off x="7440613" y="2941638"/>
            <a:ext cx="0" cy="674687"/>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1" name="Line 61"/>
          <p:cNvSpPr>
            <a:spLocks noChangeShapeType="1"/>
          </p:cNvSpPr>
          <p:nvPr/>
        </p:nvSpPr>
        <p:spPr bwMode="auto">
          <a:xfrm flipH="1" flipV="1">
            <a:off x="7319963" y="2952750"/>
            <a:ext cx="0" cy="71913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2" name="Line 62"/>
          <p:cNvSpPr>
            <a:spLocks noChangeShapeType="1"/>
          </p:cNvSpPr>
          <p:nvPr/>
        </p:nvSpPr>
        <p:spPr bwMode="auto">
          <a:xfrm flipH="1" flipV="1">
            <a:off x="6799263" y="1541463"/>
            <a:ext cx="458787" cy="566737"/>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3" name="Text Box 63"/>
          <p:cNvSpPr txBox="1">
            <a:spLocks noChangeArrowheads="1"/>
          </p:cNvSpPr>
          <p:nvPr/>
        </p:nvSpPr>
        <p:spPr bwMode="auto">
          <a:xfrm>
            <a:off x="7143750" y="139065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3</a:t>
            </a:r>
            <a:endParaRPr lang="en-US" altLang="en-US" sz="2400">
              <a:solidFill>
                <a:srgbClr val="CC0000"/>
              </a:solidFill>
            </a:endParaRPr>
          </a:p>
        </p:txBody>
      </p:sp>
      <p:sp>
        <p:nvSpPr>
          <p:cNvPr id="159754" name="Rectangle 67"/>
          <p:cNvSpPr>
            <a:spLocks noChangeArrowheads="1"/>
          </p:cNvSpPr>
          <p:nvPr/>
        </p:nvSpPr>
        <p:spPr bwMode="auto">
          <a:xfrm>
            <a:off x="468313" y="1687513"/>
            <a:ext cx="3162300"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a:solidFill>
                  <a:srgbClr val="CC0000"/>
                </a:solidFill>
                <a:latin typeface="Gill Sans MT" pitchFamily="34" charset="0"/>
              </a:rPr>
              <a:t>recursive query</a:t>
            </a:r>
            <a:r>
              <a:rPr lang="en-US" altLang="en-US" sz="2800" i="1">
                <a:solidFill>
                  <a:srgbClr val="CC0000"/>
                </a:solidFill>
                <a:latin typeface="Comic Sans MS" pitchFamily="66" charset="0"/>
              </a:rPr>
              <a:t>:</a:t>
            </a:r>
          </a:p>
          <a:p>
            <a:pPr>
              <a:buClr>
                <a:srgbClr val="000099"/>
              </a:buClr>
              <a:buSzPct val="100000"/>
              <a:buFont typeface="Wingdings" pitchFamily="2" charset="2"/>
              <a:buChar char="§"/>
            </a:pPr>
            <a:r>
              <a:rPr lang="en-US" altLang="en-US" sz="2400">
                <a:latin typeface="Gill Sans MT" pitchFamily="34" charset="0"/>
              </a:rPr>
              <a:t>puts burden of name resolution on contacted name server</a:t>
            </a:r>
          </a:p>
          <a:p>
            <a:pPr>
              <a:buClr>
                <a:srgbClr val="000099"/>
              </a:buClr>
              <a:buSzPct val="100000"/>
              <a:buFont typeface="Wingdings" pitchFamily="2" charset="2"/>
              <a:buChar char="§"/>
            </a:pPr>
            <a:r>
              <a:rPr lang="en-US" altLang="en-US" sz="2400">
                <a:latin typeface="Gill Sans MT" pitchFamily="34" charset="0"/>
              </a:rPr>
              <a:t>heavy load at upper levels of hierarchy?</a:t>
            </a:r>
          </a:p>
        </p:txBody>
      </p:sp>
      <p:sp>
        <p:nvSpPr>
          <p:cNvPr id="159755" name="Text Box 5"/>
          <p:cNvSpPr txBox="1">
            <a:spLocks noChangeArrowheads="1"/>
          </p:cNvSpPr>
          <p:nvPr/>
        </p:nvSpPr>
        <p:spPr bwMode="auto">
          <a:xfrm>
            <a:off x="4206875" y="4881563"/>
            <a:ext cx="1746250"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requesting host</a:t>
            </a:r>
            <a:endParaRPr lang="en-US" altLang="en-US" sz="2400"/>
          </a:p>
          <a:p>
            <a:pPr algn="ctr">
              <a:spcBef>
                <a:spcPct val="0"/>
              </a:spcBef>
              <a:buClrTx/>
              <a:buSzTx/>
              <a:buFontTx/>
              <a:buNone/>
            </a:pPr>
            <a:r>
              <a:rPr lang="en-US" altLang="en-US" sz="1600" i="1">
                <a:solidFill>
                  <a:srgbClr val="000099"/>
                </a:solidFill>
              </a:rPr>
              <a:t>cis.poly.edu</a:t>
            </a:r>
          </a:p>
        </p:txBody>
      </p:sp>
      <p:sp>
        <p:nvSpPr>
          <p:cNvPr id="159756" name="Text Box 6"/>
          <p:cNvSpPr txBox="1">
            <a:spLocks noChangeArrowheads="1"/>
          </p:cNvSpPr>
          <p:nvPr/>
        </p:nvSpPr>
        <p:spPr bwMode="auto">
          <a:xfrm>
            <a:off x="6683375" y="577532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i="1"/>
              <a:t>gaia.cs.umass.edu</a:t>
            </a:r>
          </a:p>
        </p:txBody>
      </p:sp>
      <p:sp>
        <p:nvSpPr>
          <p:cNvPr id="159757" name="Text Box 17"/>
          <p:cNvSpPr txBox="1">
            <a:spLocks noChangeArrowheads="1"/>
          </p:cNvSpPr>
          <p:nvPr/>
        </p:nvSpPr>
        <p:spPr bwMode="auto">
          <a:xfrm>
            <a:off x="5791200" y="481013"/>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root DNS server</a:t>
            </a:r>
            <a:endParaRPr lang="en-US" altLang="en-US" sz="1600"/>
          </a:p>
        </p:txBody>
      </p:sp>
      <p:sp>
        <p:nvSpPr>
          <p:cNvPr id="159758" name="Line 18"/>
          <p:cNvSpPr>
            <a:spLocks noChangeShapeType="1"/>
          </p:cNvSpPr>
          <p:nvPr/>
        </p:nvSpPr>
        <p:spPr bwMode="auto">
          <a:xfrm flipH="1" flipV="1">
            <a:off x="5286375" y="2916238"/>
            <a:ext cx="0" cy="13144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9" name="Line 19"/>
          <p:cNvSpPr>
            <a:spLocks noChangeShapeType="1"/>
          </p:cNvSpPr>
          <p:nvPr/>
        </p:nvSpPr>
        <p:spPr bwMode="auto">
          <a:xfrm flipV="1">
            <a:off x="5391150" y="1220788"/>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60" name="Line 22"/>
          <p:cNvSpPr>
            <a:spLocks noChangeShapeType="1"/>
          </p:cNvSpPr>
          <p:nvPr/>
        </p:nvSpPr>
        <p:spPr bwMode="auto">
          <a:xfrm flipH="1">
            <a:off x="5619750" y="1449388"/>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61" name="Line 23"/>
          <p:cNvSpPr>
            <a:spLocks noChangeShapeType="1"/>
          </p:cNvSpPr>
          <p:nvPr/>
        </p:nvSpPr>
        <p:spPr bwMode="auto">
          <a:xfrm>
            <a:off x="5476875" y="2944813"/>
            <a:ext cx="9525" cy="132397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59762" name="Group 24"/>
          <p:cNvGrpSpPr>
            <a:grpSpLocks/>
          </p:cNvGrpSpPr>
          <p:nvPr/>
        </p:nvGrpSpPr>
        <p:grpSpPr bwMode="auto">
          <a:xfrm>
            <a:off x="4179888" y="3062288"/>
            <a:ext cx="1898650" cy="611187"/>
            <a:chOff x="2831" y="2132"/>
            <a:chExt cx="1196" cy="385"/>
          </a:xfrm>
        </p:grpSpPr>
        <p:sp>
          <p:nvSpPr>
            <p:cNvPr id="159910" name="Rectangle 25"/>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p>
          </p:txBody>
        </p:sp>
        <p:sp>
          <p:nvSpPr>
            <p:cNvPr id="159911" name="Text Box 26"/>
            <p:cNvSpPr txBox="1">
              <a:spLocks noChangeArrowheads="1"/>
            </p:cNvSpPr>
            <p:nvPr/>
          </p:nvSpPr>
          <p:spPr bwMode="auto">
            <a:xfrm>
              <a:off x="2831" y="2132"/>
              <a:ext cx="119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t>local DNS server</a:t>
              </a:r>
              <a:endParaRPr lang="en-US" altLang="en-US" sz="2400"/>
            </a:p>
            <a:p>
              <a:pPr algn="ctr">
                <a:spcBef>
                  <a:spcPct val="0"/>
                </a:spcBef>
                <a:buClrTx/>
                <a:buSzTx/>
                <a:buFontTx/>
                <a:buNone/>
              </a:pPr>
              <a:r>
                <a:rPr lang="en-US" altLang="en-US" sz="1600" i="1">
                  <a:solidFill>
                    <a:srgbClr val="000099"/>
                  </a:solidFill>
                </a:rPr>
                <a:t>dns.poly.edu</a:t>
              </a:r>
            </a:p>
          </p:txBody>
        </p:sp>
      </p:grpSp>
      <p:sp>
        <p:nvSpPr>
          <p:cNvPr id="159763" name="Text Box 27"/>
          <p:cNvSpPr txBox="1">
            <a:spLocks noChangeArrowheads="1"/>
          </p:cNvSpPr>
          <p:nvPr/>
        </p:nvSpPr>
        <p:spPr bwMode="auto">
          <a:xfrm>
            <a:off x="4997450" y="377190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1</a:t>
            </a:r>
            <a:endParaRPr lang="en-US" altLang="en-US" sz="2400">
              <a:solidFill>
                <a:srgbClr val="CC0000"/>
              </a:solidFill>
            </a:endParaRPr>
          </a:p>
        </p:txBody>
      </p:sp>
      <p:sp>
        <p:nvSpPr>
          <p:cNvPr id="159764" name="Text Box 28"/>
          <p:cNvSpPr txBox="1">
            <a:spLocks noChangeArrowheads="1"/>
          </p:cNvSpPr>
          <p:nvPr/>
        </p:nvSpPr>
        <p:spPr bwMode="auto">
          <a:xfrm>
            <a:off x="5540375" y="14382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2</a:t>
            </a:r>
            <a:endParaRPr lang="en-US" altLang="en-US" sz="2400">
              <a:solidFill>
                <a:srgbClr val="CC0000"/>
              </a:solidFill>
            </a:endParaRPr>
          </a:p>
        </p:txBody>
      </p:sp>
      <p:sp>
        <p:nvSpPr>
          <p:cNvPr id="159765" name="Text Box 29"/>
          <p:cNvSpPr txBox="1">
            <a:spLocks noChangeArrowheads="1"/>
          </p:cNvSpPr>
          <p:nvPr/>
        </p:nvSpPr>
        <p:spPr bwMode="auto">
          <a:xfrm>
            <a:off x="5978525" y="167640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7</a:t>
            </a:r>
            <a:endParaRPr lang="en-US" altLang="en-US" sz="2400">
              <a:solidFill>
                <a:srgbClr val="CC0000"/>
              </a:solidFill>
            </a:endParaRPr>
          </a:p>
        </p:txBody>
      </p:sp>
      <p:sp>
        <p:nvSpPr>
          <p:cNvPr id="159766" name="Text Box 60"/>
          <p:cNvSpPr txBox="1">
            <a:spLocks noChangeArrowheads="1"/>
          </p:cNvSpPr>
          <p:nvPr/>
        </p:nvSpPr>
        <p:spPr bwMode="auto">
          <a:xfrm>
            <a:off x="6353175" y="4429125"/>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dirty="0"/>
              <a:t>authoritative DNS server</a:t>
            </a:r>
            <a:endParaRPr lang="en-US" altLang="en-US" sz="2400" dirty="0"/>
          </a:p>
          <a:p>
            <a:pPr algn="ctr">
              <a:spcBef>
                <a:spcPct val="0"/>
              </a:spcBef>
              <a:buClrTx/>
              <a:buSzTx/>
              <a:buFontTx/>
              <a:buNone/>
            </a:pPr>
            <a:r>
              <a:rPr lang="en-US" altLang="en-US" sz="1600" b="1" dirty="0"/>
              <a:t>unix1.cs.umass.edu</a:t>
            </a:r>
            <a:endParaRPr lang="en-US" altLang="en-US" sz="1600" dirty="0"/>
          </a:p>
        </p:txBody>
      </p:sp>
      <p:sp>
        <p:nvSpPr>
          <p:cNvPr id="159767" name="Text Box 62"/>
          <p:cNvSpPr txBox="1">
            <a:spLocks noChangeArrowheads="1"/>
          </p:cNvSpPr>
          <p:nvPr/>
        </p:nvSpPr>
        <p:spPr bwMode="auto">
          <a:xfrm>
            <a:off x="5549900" y="378142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800">
                <a:solidFill>
                  <a:srgbClr val="CC0000"/>
                </a:solidFill>
              </a:rPr>
              <a:t>8</a:t>
            </a:r>
            <a:endParaRPr lang="en-US" altLang="en-US" sz="2400">
              <a:solidFill>
                <a:srgbClr val="CC0000"/>
              </a:solidFill>
            </a:endParaRPr>
          </a:p>
        </p:txBody>
      </p:sp>
      <p:sp>
        <p:nvSpPr>
          <p:cNvPr id="159768" name="Line 62"/>
          <p:cNvSpPr>
            <a:spLocks noChangeShapeType="1"/>
          </p:cNvSpPr>
          <p:nvPr/>
        </p:nvSpPr>
        <p:spPr bwMode="auto">
          <a:xfrm flipH="1" flipV="1">
            <a:off x="6853238" y="1333500"/>
            <a:ext cx="600075" cy="741363"/>
          </a:xfrm>
          <a:prstGeom prst="line">
            <a:avLst/>
          </a:prstGeom>
          <a:noFill/>
          <a:ln w="28575">
            <a:solidFill>
              <a:srgbClr val="CC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59769" name="Picture 13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125" y="1287463"/>
            <a:ext cx="4113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70" name="Rectangle 66"/>
          <p:cNvSpPr>
            <a:spLocks noChangeArrowheads="1"/>
          </p:cNvSpPr>
          <p:nvPr/>
        </p:nvSpPr>
        <p:spPr bwMode="auto">
          <a:xfrm>
            <a:off x="533400" y="217488"/>
            <a:ext cx="49101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4000">
                <a:solidFill>
                  <a:srgbClr val="000099"/>
                </a:solidFill>
                <a:latin typeface="Gill Sans MT" pitchFamily="34" charset="0"/>
              </a:rPr>
              <a:t>DNS name </a:t>
            </a:r>
            <a:br>
              <a:rPr lang="en-US" altLang="en-US" sz="4000">
                <a:solidFill>
                  <a:srgbClr val="000099"/>
                </a:solidFill>
                <a:latin typeface="Gill Sans MT" pitchFamily="34" charset="0"/>
              </a:rPr>
            </a:br>
            <a:r>
              <a:rPr lang="en-US" altLang="en-US" sz="4000">
                <a:solidFill>
                  <a:srgbClr val="000099"/>
                </a:solidFill>
                <a:latin typeface="Gill Sans MT" pitchFamily="34" charset="0"/>
              </a:rPr>
              <a:t>resolution example</a:t>
            </a:r>
          </a:p>
        </p:txBody>
      </p:sp>
      <p:sp>
        <p:nvSpPr>
          <p:cNvPr id="159771" name="Text Box 65"/>
          <p:cNvSpPr txBox="1">
            <a:spLocks noChangeArrowheads="1"/>
          </p:cNvSpPr>
          <p:nvPr/>
        </p:nvSpPr>
        <p:spPr bwMode="auto">
          <a:xfrm>
            <a:off x="7600950" y="2287588"/>
            <a:ext cx="1325563"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spcBef>
                <a:spcPct val="0"/>
              </a:spcBef>
              <a:buClrTx/>
              <a:buSzTx/>
              <a:buFontTx/>
              <a:buNone/>
            </a:pPr>
            <a:r>
              <a:rPr lang="en-US" altLang="en-US" sz="1800"/>
              <a:t>TLD DNS </a:t>
            </a:r>
          </a:p>
          <a:p>
            <a:pPr>
              <a:lnSpc>
                <a:spcPct val="85000"/>
              </a:lnSpc>
              <a:spcBef>
                <a:spcPct val="0"/>
              </a:spcBef>
              <a:buClrTx/>
              <a:buSzTx/>
              <a:buFontTx/>
              <a:buNone/>
            </a:pPr>
            <a:r>
              <a:rPr lang="en-US" altLang="en-US" sz="1800"/>
              <a:t>server</a:t>
            </a:r>
            <a:endParaRPr lang="en-US" altLang="en-US" sz="1600"/>
          </a:p>
        </p:txBody>
      </p:sp>
      <p:grpSp>
        <p:nvGrpSpPr>
          <p:cNvPr id="159772" name="Group 140"/>
          <p:cNvGrpSpPr>
            <a:grpSpLocks/>
          </p:cNvGrpSpPr>
          <p:nvPr/>
        </p:nvGrpSpPr>
        <p:grpSpPr bwMode="auto">
          <a:xfrm flipH="1">
            <a:off x="7226300" y="5091113"/>
            <a:ext cx="925513" cy="795337"/>
            <a:chOff x="-44" y="1473"/>
            <a:chExt cx="981" cy="1105"/>
          </a:xfrm>
        </p:grpSpPr>
        <p:pic>
          <p:nvPicPr>
            <p:cNvPr id="159908" name="Picture 14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909" name="Freeform 14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9773" name="Group 143"/>
          <p:cNvGrpSpPr>
            <a:grpSpLocks/>
          </p:cNvGrpSpPr>
          <p:nvPr/>
        </p:nvGrpSpPr>
        <p:grpSpPr bwMode="auto">
          <a:xfrm>
            <a:off x="4765675" y="4244975"/>
            <a:ext cx="925513" cy="795338"/>
            <a:chOff x="-44" y="1473"/>
            <a:chExt cx="981" cy="1105"/>
          </a:xfrm>
        </p:grpSpPr>
        <p:pic>
          <p:nvPicPr>
            <p:cNvPr id="159906" name="Picture 1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907" name="Freeform 14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9774" name="Group 146"/>
          <p:cNvGrpSpPr>
            <a:grpSpLocks/>
          </p:cNvGrpSpPr>
          <p:nvPr/>
        </p:nvGrpSpPr>
        <p:grpSpPr bwMode="auto">
          <a:xfrm>
            <a:off x="7226300" y="3743325"/>
            <a:ext cx="390525" cy="641350"/>
            <a:chOff x="4140" y="429"/>
            <a:chExt cx="1425" cy="2396"/>
          </a:xfrm>
        </p:grpSpPr>
        <p:sp>
          <p:nvSpPr>
            <p:cNvPr id="159874" name="Freeform 14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5" name="Rectangle 148"/>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76" name="Freeform 14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7" name="Freeform 15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8" name="Rectangle 151"/>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79" name="Group 152"/>
            <p:cNvGrpSpPr>
              <a:grpSpLocks/>
            </p:cNvGrpSpPr>
            <p:nvPr/>
          </p:nvGrpSpPr>
          <p:grpSpPr bwMode="auto">
            <a:xfrm>
              <a:off x="4749" y="668"/>
              <a:ext cx="581" cy="145"/>
              <a:chOff x="614" y="2568"/>
              <a:chExt cx="725" cy="139"/>
            </a:xfrm>
          </p:grpSpPr>
          <p:sp>
            <p:nvSpPr>
              <p:cNvPr id="159904" name="AutoShape 153"/>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905" name="AutoShape 154"/>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80" name="Rectangle 155"/>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81" name="Group 156"/>
            <p:cNvGrpSpPr>
              <a:grpSpLocks/>
            </p:cNvGrpSpPr>
            <p:nvPr/>
          </p:nvGrpSpPr>
          <p:grpSpPr bwMode="auto">
            <a:xfrm>
              <a:off x="4747" y="994"/>
              <a:ext cx="581" cy="134"/>
              <a:chOff x="614" y="2568"/>
              <a:chExt cx="725" cy="139"/>
            </a:xfrm>
          </p:grpSpPr>
          <p:sp>
            <p:nvSpPr>
              <p:cNvPr id="159902" name="AutoShape 157"/>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903" name="AutoShape 158"/>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82" name="Rectangle 159"/>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83" name="Rectangle 160"/>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84" name="Group 161"/>
            <p:cNvGrpSpPr>
              <a:grpSpLocks/>
            </p:cNvGrpSpPr>
            <p:nvPr/>
          </p:nvGrpSpPr>
          <p:grpSpPr bwMode="auto">
            <a:xfrm>
              <a:off x="4735" y="1627"/>
              <a:ext cx="582" cy="151"/>
              <a:chOff x="614" y="2568"/>
              <a:chExt cx="725" cy="139"/>
            </a:xfrm>
          </p:grpSpPr>
          <p:sp>
            <p:nvSpPr>
              <p:cNvPr id="159900" name="AutoShape 162"/>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901" name="AutoShape 163"/>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85" name="Freeform 16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86" name="Group 165"/>
            <p:cNvGrpSpPr>
              <a:grpSpLocks/>
            </p:cNvGrpSpPr>
            <p:nvPr/>
          </p:nvGrpSpPr>
          <p:grpSpPr bwMode="auto">
            <a:xfrm>
              <a:off x="4739" y="1327"/>
              <a:ext cx="582" cy="139"/>
              <a:chOff x="614" y="2568"/>
              <a:chExt cx="725" cy="139"/>
            </a:xfrm>
          </p:grpSpPr>
          <p:sp>
            <p:nvSpPr>
              <p:cNvPr id="159898" name="AutoShape 166"/>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9" name="AutoShape 167"/>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87" name="Rectangle 168"/>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88" name="Freeform 16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89" name="Freeform 17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90" name="Oval 171"/>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1" name="Freeform 17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92" name="AutoShape 173"/>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3" name="AutoShape 174"/>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4" name="Oval 175"/>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5" name="Oval 176"/>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9896" name="Oval 177"/>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97" name="Rectangle 178"/>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9775" name="Group 212"/>
          <p:cNvGrpSpPr>
            <a:grpSpLocks/>
          </p:cNvGrpSpPr>
          <p:nvPr/>
        </p:nvGrpSpPr>
        <p:grpSpPr bwMode="auto">
          <a:xfrm>
            <a:off x="5222875" y="2230438"/>
            <a:ext cx="390525" cy="641350"/>
            <a:chOff x="4140" y="429"/>
            <a:chExt cx="1425" cy="2396"/>
          </a:xfrm>
        </p:grpSpPr>
        <p:sp>
          <p:nvSpPr>
            <p:cNvPr id="159842" name="Freeform 213"/>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3" name="Rectangle 214"/>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44" name="Freeform 215"/>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5" name="Freeform 216"/>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6" name="Rectangle 217"/>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47" name="Group 218"/>
            <p:cNvGrpSpPr>
              <a:grpSpLocks/>
            </p:cNvGrpSpPr>
            <p:nvPr/>
          </p:nvGrpSpPr>
          <p:grpSpPr bwMode="auto">
            <a:xfrm>
              <a:off x="4749" y="668"/>
              <a:ext cx="581" cy="145"/>
              <a:chOff x="614" y="2568"/>
              <a:chExt cx="725" cy="139"/>
            </a:xfrm>
          </p:grpSpPr>
          <p:sp>
            <p:nvSpPr>
              <p:cNvPr id="159872" name="AutoShape 219"/>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73" name="AutoShape 220"/>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48" name="Rectangle 221"/>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49" name="Group 222"/>
            <p:cNvGrpSpPr>
              <a:grpSpLocks/>
            </p:cNvGrpSpPr>
            <p:nvPr/>
          </p:nvGrpSpPr>
          <p:grpSpPr bwMode="auto">
            <a:xfrm>
              <a:off x="4747" y="994"/>
              <a:ext cx="581" cy="134"/>
              <a:chOff x="614" y="2568"/>
              <a:chExt cx="725" cy="139"/>
            </a:xfrm>
          </p:grpSpPr>
          <p:sp>
            <p:nvSpPr>
              <p:cNvPr id="159870" name="AutoShape 223"/>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71" name="AutoShape 224"/>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50" name="Rectangle 225"/>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51" name="Rectangle 226"/>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52" name="Group 227"/>
            <p:cNvGrpSpPr>
              <a:grpSpLocks/>
            </p:cNvGrpSpPr>
            <p:nvPr/>
          </p:nvGrpSpPr>
          <p:grpSpPr bwMode="auto">
            <a:xfrm>
              <a:off x="4735" y="1627"/>
              <a:ext cx="582" cy="151"/>
              <a:chOff x="614" y="2568"/>
              <a:chExt cx="725" cy="139"/>
            </a:xfrm>
          </p:grpSpPr>
          <p:sp>
            <p:nvSpPr>
              <p:cNvPr id="159868" name="AutoShape 228"/>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9" name="AutoShape 229"/>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53" name="Freeform 230"/>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54" name="Group 231"/>
            <p:cNvGrpSpPr>
              <a:grpSpLocks/>
            </p:cNvGrpSpPr>
            <p:nvPr/>
          </p:nvGrpSpPr>
          <p:grpSpPr bwMode="auto">
            <a:xfrm>
              <a:off x="4739" y="1327"/>
              <a:ext cx="582" cy="139"/>
              <a:chOff x="614" y="2568"/>
              <a:chExt cx="725" cy="139"/>
            </a:xfrm>
          </p:grpSpPr>
          <p:sp>
            <p:nvSpPr>
              <p:cNvPr id="159866" name="AutoShape 232"/>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7" name="AutoShape 233"/>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55" name="Rectangle 234"/>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56" name="Freeform 235"/>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57" name="Freeform 236"/>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58" name="Oval 237"/>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59" name="Freeform 238"/>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60" name="AutoShape 239"/>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1" name="AutoShape 240"/>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2" name="Oval 241"/>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3" name="Oval 242"/>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9864" name="Oval 243"/>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65" name="Rectangle 244"/>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9776" name="Group 245"/>
          <p:cNvGrpSpPr>
            <a:grpSpLocks/>
          </p:cNvGrpSpPr>
          <p:nvPr/>
        </p:nvGrpSpPr>
        <p:grpSpPr bwMode="auto">
          <a:xfrm>
            <a:off x="6376988" y="968375"/>
            <a:ext cx="390525" cy="641350"/>
            <a:chOff x="4140" y="429"/>
            <a:chExt cx="1425" cy="2396"/>
          </a:xfrm>
        </p:grpSpPr>
        <p:sp>
          <p:nvSpPr>
            <p:cNvPr id="159810" name="Freeform 246"/>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1" name="Rectangle 247"/>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12" name="Freeform 248"/>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3" name="Freeform 249"/>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4" name="Rectangle 250"/>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15" name="Group 251"/>
            <p:cNvGrpSpPr>
              <a:grpSpLocks/>
            </p:cNvGrpSpPr>
            <p:nvPr/>
          </p:nvGrpSpPr>
          <p:grpSpPr bwMode="auto">
            <a:xfrm>
              <a:off x="4749" y="668"/>
              <a:ext cx="581" cy="145"/>
              <a:chOff x="614" y="2568"/>
              <a:chExt cx="725" cy="139"/>
            </a:xfrm>
          </p:grpSpPr>
          <p:sp>
            <p:nvSpPr>
              <p:cNvPr id="159840" name="AutoShape 252"/>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41" name="AutoShape 253"/>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16" name="Rectangle 254"/>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17" name="Group 255"/>
            <p:cNvGrpSpPr>
              <a:grpSpLocks/>
            </p:cNvGrpSpPr>
            <p:nvPr/>
          </p:nvGrpSpPr>
          <p:grpSpPr bwMode="auto">
            <a:xfrm>
              <a:off x="4747" y="994"/>
              <a:ext cx="581" cy="134"/>
              <a:chOff x="614" y="2568"/>
              <a:chExt cx="725" cy="139"/>
            </a:xfrm>
          </p:grpSpPr>
          <p:sp>
            <p:nvSpPr>
              <p:cNvPr id="159838" name="AutoShape 256"/>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9" name="AutoShape 257"/>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18" name="Rectangle 258"/>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19" name="Rectangle 259"/>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820" name="Group 260"/>
            <p:cNvGrpSpPr>
              <a:grpSpLocks/>
            </p:cNvGrpSpPr>
            <p:nvPr/>
          </p:nvGrpSpPr>
          <p:grpSpPr bwMode="auto">
            <a:xfrm>
              <a:off x="4735" y="1627"/>
              <a:ext cx="582" cy="151"/>
              <a:chOff x="614" y="2568"/>
              <a:chExt cx="725" cy="139"/>
            </a:xfrm>
          </p:grpSpPr>
          <p:sp>
            <p:nvSpPr>
              <p:cNvPr id="159836" name="AutoShape 261"/>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7" name="AutoShape 262"/>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21" name="Freeform 263"/>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22" name="Group 264"/>
            <p:cNvGrpSpPr>
              <a:grpSpLocks/>
            </p:cNvGrpSpPr>
            <p:nvPr/>
          </p:nvGrpSpPr>
          <p:grpSpPr bwMode="auto">
            <a:xfrm>
              <a:off x="4739" y="1327"/>
              <a:ext cx="582" cy="139"/>
              <a:chOff x="614" y="2568"/>
              <a:chExt cx="725" cy="139"/>
            </a:xfrm>
          </p:grpSpPr>
          <p:sp>
            <p:nvSpPr>
              <p:cNvPr id="159834" name="AutoShape 265"/>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5" name="AutoShape 266"/>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823" name="Rectangle 267"/>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24" name="Freeform 268"/>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5" name="Freeform 269"/>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6" name="Oval 270"/>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27" name="Freeform 271"/>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8" name="AutoShape 272"/>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29" name="AutoShape 273"/>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0" name="Oval 274"/>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1" name="Oval 275"/>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9832" name="Oval 276"/>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33" name="Rectangle 277"/>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59777" name="Group 311"/>
          <p:cNvGrpSpPr>
            <a:grpSpLocks/>
          </p:cNvGrpSpPr>
          <p:nvPr/>
        </p:nvGrpSpPr>
        <p:grpSpPr bwMode="auto">
          <a:xfrm>
            <a:off x="7192963" y="2220913"/>
            <a:ext cx="390525" cy="641350"/>
            <a:chOff x="4140" y="429"/>
            <a:chExt cx="1425" cy="2396"/>
          </a:xfrm>
        </p:grpSpPr>
        <p:sp>
          <p:nvSpPr>
            <p:cNvPr id="159778" name="Freeform 31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79" name="Rectangle 313"/>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80" name="Freeform 31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81" name="Freeform 31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82" name="Rectangle 316"/>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783" name="Group 317"/>
            <p:cNvGrpSpPr>
              <a:grpSpLocks/>
            </p:cNvGrpSpPr>
            <p:nvPr/>
          </p:nvGrpSpPr>
          <p:grpSpPr bwMode="auto">
            <a:xfrm>
              <a:off x="4749" y="668"/>
              <a:ext cx="581" cy="145"/>
              <a:chOff x="614" y="2568"/>
              <a:chExt cx="725" cy="139"/>
            </a:xfrm>
          </p:grpSpPr>
          <p:sp>
            <p:nvSpPr>
              <p:cNvPr id="159808" name="AutoShape 318"/>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09" name="AutoShape 319"/>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784" name="Rectangle 320"/>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785" name="Group 321"/>
            <p:cNvGrpSpPr>
              <a:grpSpLocks/>
            </p:cNvGrpSpPr>
            <p:nvPr/>
          </p:nvGrpSpPr>
          <p:grpSpPr bwMode="auto">
            <a:xfrm>
              <a:off x="4747" y="994"/>
              <a:ext cx="581" cy="134"/>
              <a:chOff x="614" y="2568"/>
              <a:chExt cx="725" cy="139"/>
            </a:xfrm>
          </p:grpSpPr>
          <p:sp>
            <p:nvSpPr>
              <p:cNvPr id="159806" name="AutoShape 322"/>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07" name="AutoShape 323"/>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786" name="Rectangle 324"/>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87" name="Rectangle 325"/>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59788" name="Group 326"/>
            <p:cNvGrpSpPr>
              <a:grpSpLocks/>
            </p:cNvGrpSpPr>
            <p:nvPr/>
          </p:nvGrpSpPr>
          <p:grpSpPr bwMode="auto">
            <a:xfrm>
              <a:off x="4735" y="1627"/>
              <a:ext cx="582" cy="151"/>
              <a:chOff x="614" y="2568"/>
              <a:chExt cx="725" cy="139"/>
            </a:xfrm>
          </p:grpSpPr>
          <p:sp>
            <p:nvSpPr>
              <p:cNvPr id="159804" name="AutoShape 327"/>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05" name="AutoShape 328"/>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789" name="Freeform 32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790" name="Group 330"/>
            <p:cNvGrpSpPr>
              <a:grpSpLocks/>
            </p:cNvGrpSpPr>
            <p:nvPr/>
          </p:nvGrpSpPr>
          <p:grpSpPr bwMode="auto">
            <a:xfrm>
              <a:off x="4739" y="1327"/>
              <a:ext cx="582" cy="139"/>
              <a:chOff x="614" y="2568"/>
              <a:chExt cx="725" cy="139"/>
            </a:xfrm>
          </p:grpSpPr>
          <p:sp>
            <p:nvSpPr>
              <p:cNvPr id="159802" name="AutoShape 331"/>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03" name="AutoShape 332"/>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59791" name="Rectangle 333"/>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92" name="Freeform 33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3" name="Freeform 33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4" name="Oval 336"/>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95" name="Freeform 33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6" name="AutoShape 338"/>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97" name="AutoShape 339"/>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98" name="Oval 340"/>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799" name="Oval 341"/>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59800" name="Oval 342"/>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59801" name="Rectangle 343"/>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6179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98398C97-BD56-421F-93CD-DC83BDFE0D82}" type="slidenum">
              <a:rPr lang="en-US" altLang="en-US" sz="1200">
                <a:latin typeface="Tahoma" pitchFamily="34" charset="0"/>
              </a:rPr>
              <a:pPr/>
              <a:t>65</a:t>
            </a:fld>
            <a:endParaRPr lang="en-US" altLang="en-US" sz="1200">
              <a:latin typeface="Tahoma" pitchFamily="34" charset="0"/>
            </a:endParaRPr>
          </a:p>
        </p:txBody>
      </p:sp>
      <p:pic>
        <p:nvPicPr>
          <p:cNvPr id="16179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150" y="862013"/>
            <a:ext cx="6856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6" name="Rectangle 2"/>
          <p:cNvSpPr>
            <a:spLocks noGrp="1" noChangeArrowheads="1"/>
          </p:cNvSpPr>
          <p:nvPr>
            <p:ph type="title"/>
          </p:nvPr>
        </p:nvSpPr>
        <p:spPr>
          <a:xfrm>
            <a:off x="533400" y="146050"/>
            <a:ext cx="7772400" cy="969963"/>
          </a:xfrm>
        </p:spPr>
        <p:txBody>
          <a:bodyPr/>
          <a:lstStyle/>
          <a:p>
            <a:r>
              <a:rPr lang="en-US" altLang="en-US" sz="4000">
                <a:ea typeface="ＭＳ Ｐゴシック" charset="-128"/>
              </a:rPr>
              <a:t>DNS: caching, updating records</a:t>
            </a:r>
          </a:p>
        </p:txBody>
      </p:sp>
      <p:sp>
        <p:nvSpPr>
          <p:cNvPr id="161797" name="Rectangle 3"/>
          <p:cNvSpPr>
            <a:spLocks noGrp="1" noChangeArrowheads="1"/>
          </p:cNvSpPr>
          <p:nvPr>
            <p:ph type="body" sz="half" idx="1"/>
          </p:nvPr>
        </p:nvSpPr>
        <p:spPr>
          <a:xfrm>
            <a:off x="619125" y="1438275"/>
            <a:ext cx="7926388" cy="4733925"/>
          </a:xfrm>
        </p:spPr>
        <p:txBody>
          <a:bodyPr/>
          <a:lstStyle/>
          <a:p>
            <a:r>
              <a:rPr lang="en-US" altLang="en-US" dirty="0">
                <a:ea typeface="ＭＳ Ｐゴシック" charset="-128"/>
              </a:rPr>
              <a:t>once (any) name server learns mapping, it </a:t>
            </a:r>
            <a:r>
              <a:rPr lang="en-US" altLang="en-US" i="1" dirty="0">
                <a:solidFill>
                  <a:srgbClr val="000099"/>
                </a:solidFill>
                <a:ea typeface="ＭＳ Ｐゴシック" charset="-128"/>
              </a:rPr>
              <a:t>caches</a:t>
            </a:r>
            <a:r>
              <a:rPr lang="en-US" altLang="en-US" dirty="0">
                <a:ea typeface="ＭＳ Ｐゴシック" charset="-128"/>
              </a:rPr>
              <a:t> that mapping</a:t>
            </a:r>
          </a:p>
          <a:p>
            <a:pPr lvl="1"/>
            <a:r>
              <a:rPr lang="en-US" altLang="en-US" dirty="0">
                <a:ea typeface="ＭＳ Ｐゴシック" charset="-128"/>
              </a:rPr>
              <a:t>cache entries timeout (disappear) after some time (</a:t>
            </a:r>
            <a:r>
              <a:rPr lang="en-US" altLang="en-US" dirty="0" err="1">
                <a:ea typeface="ＭＳ Ｐゴシック" charset="-128"/>
              </a:rPr>
              <a:t>TTL</a:t>
            </a:r>
            <a:r>
              <a:rPr lang="en-US" altLang="en-US" dirty="0">
                <a:ea typeface="ＭＳ Ｐゴシック" charset="-128"/>
              </a:rPr>
              <a:t>)</a:t>
            </a:r>
          </a:p>
          <a:p>
            <a:pPr lvl="1"/>
            <a:r>
              <a:rPr lang="en-US" altLang="en-US" dirty="0" err="1">
                <a:ea typeface="ＭＳ Ｐゴシック" charset="-128"/>
              </a:rPr>
              <a:t>TLD</a:t>
            </a:r>
            <a:r>
              <a:rPr lang="en-US" altLang="en-US" dirty="0">
                <a:ea typeface="ＭＳ Ｐゴシック" charset="-128"/>
              </a:rPr>
              <a:t> servers typically cached in local name servers</a:t>
            </a:r>
          </a:p>
          <a:p>
            <a:pPr lvl="2"/>
            <a:r>
              <a:rPr lang="en-US" altLang="en-US" dirty="0">
                <a:latin typeface="Gill Sans MT" pitchFamily="34" charset="0"/>
                <a:ea typeface="ＭＳ Ｐゴシック" charset="-128"/>
              </a:rPr>
              <a:t>thus root name servers not often visited</a:t>
            </a:r>
            <a:endParaRPr lang="en-US" altLang="en-US" dirty="0">
              <a:ea typeface="ＭＳ Ｐゴシック" charset="-128"/>
            </a:endParaRPr>
          </a:p>
          <a:p>
            <a:r>
              <a:rPr lang="en-US" altLang="en-US" dirty="0">
                <a:ea typeface="ＭＳ Ｐゴシック" charset="-128"/>
              </a:rPr>
              <a:t>cached entries may be </a:t>
            </a:r>
            <a:r>
              <a:rPr lang="en-US" altLang="en-US" i="1" dirty="0">
                <a:solidFill>
                  <a:srgbClr val="CC0000"/>
                </a:solidFill>
                <a:ea typeface="ＭＳ Ｐゴシック" charset="-128"/>
              </a:rPr>
              <a:t>out-of-date</a:t>
            </a:r>
            <a:r>
              <a:rPr lang="en-US" altLang="en-US" dirty="0">
                <a:ea typeface="ＭＳ Ｐゴシック" charset="-128"/>
              </a:rPr>
              <a:t> (best effort name-to-address translation!)</a:t>
            </a:r>
          </a:p>
          <a:p>
            <a:pPr lvl="1"/>
            <a:r>
              <a:rPr lang="en-US" altLang="en-US" dirty="0">
                <a:ea typeface="ＭＳ Ｐゴシック" charset="-128"/>
              </a:rPr>
              <a:t>if name host changes IP address, may not be known Internet-wide until all </a:t>
            </a:r>
            <a:r>
              <a:rPr lang="en-US" altLang="en-US" dirty="0" err="1">
                <a:ea typeface="ＭＳ Ｐゴシック" charset="-128"/>
              </a:rPr>
              <a:t>TTLs</a:t>
            </a:r>
            <a:r>
              <a:rPr lang="en-US" altLang="en-US" dirty="0">
                <a:ea typeface="ＭＳ Ｐゴシック" charset="-128"/>
              </a:rPr>
              <a:t> expire</a:t>
            </a:r>
          </a:p>
          <a:p>
            <a:pPr lvl="1"/>
            <a:r>
              <a:rPr lang="en-US" altLang="en-US" dirty="0">
                <a:ea typeface="ＭＳ Ｐゴシック" charset="-128"/>
              </a:rPr>
              <a:t>clever sysadmins manipulate </a:t>
            </a:r>
            <a:r>
              <a:rPr lang="en-US" altLang="en-US" dirty="0" err="1">
                <a:ea typeface="ＭＳ Ｐゴシック" charset="-128"/>
              </a:rPr>
              <a:t>TTLs</a:t>
            </a:r>
            <a:r>
              <a:rPr lang="en-US" altLang="en-US" dirty="0">
                <a:ea typeface="ＭＳ Ｐゴシック" charset="-128"/>
              </a:rPr>
              <a:t> before big changes</a:t>
            </a:r>
          </a:p>
          <a:p>
            <a:r>
              <a:rPr lang="en-US" altLang="en-US" dirty="0">
                <a:ea typeface="ＭＳ Ｐゴシック" charset="-128"/>
              </a:rPr>
              <a:t>update/notify mechanisms in proposed </a:t>
            </a:r>
            <a:r>
              <a:rPr lang="en-US" altLang="en-US" dirty="0" err="1">
                <a:ea typeface="ＭＳ Ｐゴシック" charset="-128"/>
              </a:rPr>
              <a:t>IETF</a:t>
            </a:r>
            <a:r>
              <a:rPr lang="en-US" altLang="en-US" dirty="0">
                <a:ea typeface="ＭＳ Ｐゴシック" charset="-128"/>
              </a:rPr>
              <a:t> standard (RFC 2136)</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6384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1DF2DAE6-AE7E-400B-BB7E-B3817AAA91FC}" type="slidenum">
              <a:rPr lang="en-US" altLang="en-US" sz="1200">
                <a:latin typeface="Tahoma" pitchFamily="34" charset="0"/>
              </a:rPr>
              <a:pPr/>
              <a:t>66</a:t>
            </a:fld>
            <a:endParaRPr lang="en-US" altLang="en-US" sz="1200">
              <a:latin typeface="Tahoma" pitchFamily="34" charset="0"/>
            </a:endParaRPr>
          </a:p>
        </p:txBody>
      </p:sp>
      <p:sp>
        <p:nvSpPr>
          <p:cNvPr id="163843" name="Rectangle 2"/>
          <p:cNvSpPr>
            <a:spLocks noGrp="1" noChangeArrowheads="1"/>
          </p:cNvSpPr>
          <p:nvPr>
            <p:ph type="title"/>
          </p:nvPr>
        </p:nvSpPr>
        <p:spPr>
          <a:xfrm>
            <a:off x="455613" y="201613"/>
            <a:ext cx="7772400" cy="892175"/>
          </a:xfrm>
        </p:spPr>
        <p:txBody>
          <a:bodyPr/>
          <a:lstStyle/>
          <a:p>
            <a:r>
              <a:rPr lang="en-US" altLang="en-US" sz="4000">
                <a:ea typeface="ＭＳ Ｐゴシック" charset="-128"/>
              </a:rPr>
              <a:t>DNS records</a:t>
            </a:r>
            <a:endParaRPr lang="en-US" altLang="en-US">
              <a:ea typeface="ＭＳ Ｐゴシック" charset="-128"/>
            </a:endParaRPr>
          </a:p>
        </p:txBody>
      </p:sp>
      <p:sp>
        <p:nvSpPr>
          <p:cNvPr id="163844" name="Rectangle 3"/>
          <p:cNvSpPr>
            <a:spLocks noGrp="1" noChangeArrowheads="1"/>
          </p:cNvSpPr>
          <p:nvPr>
            <p:ph type="body" sz="half" idx="1"/>
          </p:nvPr>
        </p:nvSpPr>
        <p:spPr>
          <a:xfrm>
            <a:off x="542925" y="1343025"/>
            <a:ext cx="7820025" cy="514350"/>
          </a:xfrm>
        </p:spPr>
        <p:txBody>
          <a:bodyPr/>
          <a:lstStyle/>
          <a:p>
            <a:pPr>
              <a:buFont typeface="Wingdings" pitchFamily="2" charset="2"/>
              <a:buNone/>
            </a:pPr>
            <a:r>
              <a:rPr lang="en-US" altLang="en-US" i="1">
                <a:solidFill>
                  <a:srgbClr val="CC0000"/>
                </a:solidFill>
                <a:ea typeface="ＭＳ Ｐゴシック" charset="-128"/>
              </a:rPr>
              <a:t>DNS:</a:t>
            </a:r>
            <a:r>
              <a:rPr lang="en-US" altLang="en-US" sz="2400">
                <a:ea typeface="ＭＳ Ｐゴシック" charset="-128"/>
              </a:rPr>
              <a:t> distributed database storing resource records </a:t>
            </a:r>
            <a:r>
              <a:rPr lang="en-US" altLang="en-US">
                <a:solidFill>
                  <a:srgbClr val="CC0000"/>
                </a:solidFill>
                <a:ea typeface="ＭＳ Ｐゴシック" charset="-128"/>
              </a:rPr>
              <a:t>(RR)</a:t>
            </a:r>
          </a:p>
        </p:txBody>
      </p:sp>
      <p:sp>
        <p:nvSpPr>
          <p:cNvPr id="163845" name="Rectangle 4"/>
          <p:cNvSpPr>
            <a:spLocks noGrp="1" noChangeArrowheads="1"/>
          </p:cNvSpPr>
          <p:nvPr>
            <p:ph type="body" sz="half" idx="2"/>
          </p:nvPr>
        </p:nvSpPr>
        <p:spPr>
          <a:xfrm>
            <a:off x="533400" y="3897313"/>
            <a:ext cx="3514725" cy="1905000"/>
          </a:xfrm>
        </p:spPr>
        <p:txBody>
          <a:bodyPr/>
          <a:lstStyle/>
          <a:p>
            <a:pPr>
              <a:buFont typeface="Wingdings" pitchFamily="2" charset="2"/>
              <a:buNone/>
            </a:pPr>
            <a:r>
              <a:rPr lang="en-US" altLang="en-US" u="sng">
                <a:solidFill>
                  <a:srgbClr val="CC0000"/>
                </a:solidFill>
                <a:ea typeface="ＭＳ Ｐゴシック" charset="-128"/>
              </a:rPr>
              <a:t>type=NS</a:t>
            </a:r>
          </a:p>
          <a:p>
            <a:pPr lvl="1"/>
            <a:r>
              <a:rPr lang="en-US" altLang="en-US" sz="2000" b="1">
                <a:latin typeface="Courier New" pitchFamily="49" charset="0"/>
                <a:ea typeface="ＭＳ Ｐゴシック" charset="-128"/>
              </a:rPr>
              <a:t>name</a:t>
            </a:r>
            <a:r>
              <a:rPr lang="en-US" altLang="en-US" sz="2000">
                <a:ea typeface="ＭＳ Ｐゴシック" charset="-128"/>
              </a:rPr>
              <a:t> is domain (e.g., foo.com)</a:t>
            </a:r>
          </a:p>
          <a:p>
            <a:pPr lvl="1"/>
            <a:r>
              <a:rPr lang="en-US" altLang="en-US" sz="2000" b="1">
                <a:latin typeface="Courier New" pitchFamily="49" charset="0"/>
                <a:ea typeface="ＭＳ Ｐゴシック" charset="-128"/>
              </a:rPr>
              <a:t>value</a:t>
            </a:r>
            <a:r>
              <a:rPr lang="en-US" altLang="en-US" sz="2000">
                <a:ea typeface="ＭＳ Ｐゴシック" charset="-128"/>
              </a:rPr>
              <a:t> is hostname of authoritative name server for this domain</a:t>
            </a:r>
          </a:p>
          <a:p>
            <a:endParaRPr lang="en-US" altLang="en-US" sz="2400">
              <a:ea typeface="ＭＳ Ｐゴシック" charset="-128"/>
            </a:endParaRPr>
          </a:p>
        </p:txBody>
      </p:sp>
      <p:sp>
        <p:nvSpPr>
          <p:cNvPr id="163846" name="Text Box 6"/>
          <p:cNvSpPr txBox="1">
            <a:spLocks noChangeArrowheads="1"/>
          </p:cNvSpPr>
          <p:nvPr/>
        </p:nvSpPr>
        <p:spPr bwMode="auto">
          <a:xfrm>
            <a:off x="1795463" y="1908175"/>
            <a:ext cx="5364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2400"/>
              <a:t>RR format:</a:t>
            </a:r>
            <a:r>
              <a:rPr lang="en-US" altLang="en-US" sz="2400">
                <a:latin typeface="Comic Sans MS" pitchFamily="66" charset="0"/>
              </a:rPr>
              <a:t> </a:t>
            </a:r>
            <a:r>
              <a:rPr lang="en-US" altLang="en-US" sz="1800" b="1">
                <a:latin typeface="Courier New" pitchFamily="49" charset="0"/>
              </a:rPr>
              <a:t>(name, value, type, ttl)</a:t>
            </a:r>
            <a:endParaRPr lang="en-US" altLang="en-US" sz="2400">
              <a:latin typeface="Times New Roman" pitchFamily="18" charset="0"/>
            </a:endParaRPr>
          </a:p>
        </p:txBody>
      </p:sp>
      <p:sp>
        <p:nvSpPr>
          <p:cNvPr id="163847" name="Rectangle 7"/>
          <p:cNvSpPr>
            <a:spLocks noChangeArrowheads="1"/>
          </p:cNvSpPr>
          <p:nvPr/>
        </p:nvSpPr>
        <p:spPr bwMode="auto">
          <a:xfrm>
            <a:off x="1876425" y="1895475"/>
            <a:ext cx="5267325" cy="571500"/>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chemeClr val="accent2"/>
              </a:solidFill>
              <a:latin typeface="Times New Roman" pitchFamily="18" charset="0"/>
            </a:endParaRPr>
          </a:p>
        </p:txBody>
      </p:sp>
      <p:sp>
        <p:nvSpPr>
          <p:cNvPr id="163848" name="Rectangle 8"/>
          <p:cNvSpPr>
            <a:spLocks noChangeArrowheads="1"/>
          </p:cNvSpPr>
          <p:nvPr/>
        </p:nvSpPr>
        <p:spPr bwMode="auto">
          <a:xfrm>
            <a:off x="523875" y="2657475"/>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000099"/>
              </a:buClr>
              <a:buSzPct val="75000"/>
              <a:buFont typeface="Wingdings" pitchFamily="2" charset="2"/>
              <a:buNone/>
            </a:pPr>
            <a:r>
              <a:rPr lang="en-US" altLang="en-US" sz="2800" u="sng" dirty="0">
                <a:solidFill>
                  <a:srgbClr val="CC0000"/>
                </a:solidFill>
                <a:latin typeface="Gill Sans MT" pitchFamily="34" charset="0"/>
              </a:rPr>
              <a:t>type=A</a:t>
            </a:r>
            <a:r>
              <a:rPr lang="en-US" altLang="en-US" sz="2800" dirty="0">
                <a:latin typeface="Gill Sans MT" pitchFamily="34" charset="0"/>
              </a:rPr>
              <a:t> or </a:t>
            </a:r>
            <a:r>
              <a:rPr lang="en-US" altLang="en-US" sz="2800" u="sng" dirty="0" err="1">
                <a:solidFill>
                  <a:srgbClr val="CC0000"/>
                </a:solidFill>
                <a:latin typeface="Gill Sans MT" pitchFamily="34" charset="0"/>
              </a:rPr>
              <a:t>AAAA</a:t>
            </a:r>
            <a:endParaRPr lang="en-US" altLang="en-US" sz="2800" u="sng" dirty="0">
              <a:solidFill>
                <a:srgbClr val="CC0000"/>
              </a:solidFill>
              <a:latin typeface="Gill Sans MT" pitchFamily="34" charset="0"/>
            </a:endParaRPr>
          </a:p>
          <a:p>
            <a:pPr lvl="1">
              <a:buClr>
                <a:srgbClr val="000099"/>
              </a:buClr>
              <a:buSzTx/>
              <a:buFont typeface="Wingdings" pitchFamily="2" charset="2"/>
              <a:buChar char="§"/>
            </a:pPr>
            <a:r>
              <a:rPr lang="en-US" altLang="en-US" b="1" dirty="0">
                <a:latin typeface="Courier New" pitchFamily="49" charset="0"/>
              </a:rPr>
              <a:t>name</a:t>
            </a:r>
            <a:r>
              <a:rPr lang="en-US" altLang="en-US" dirty="0">
                <a:latin typeface="Comic Sans MS" pitchFamily="66" charset="0"/>
              </a:rPr>
              <a:t> </a:t>
            </a:r>
            <a:r>
              <a:rPr lang="en-US" altLang="en-US" dirty="0">
                <a:latin typeface="Gill Sans MT" pitchFamily="34" charset="0"/>
              </a:rPr>
              <a:t>is hostname</a:t>
            </a:r>
          </a:p>
          <a:p>
            <a:pPr lvl="1">
              <a:buClr>
                <a:srgbClr val="000099"/>
              </a:buClr>
              <a:buSzTx/>
              <a:buFont typeface="Wingdings" pitchFamily="2" charset="2"/>
              <a:buChar char="§"/>
            </a:pPr>
            <a:r>
              <a:rPr lang="en-US" altLang="en-US" b="1" dirty="0">
                <a:latin typeface="Courier New" pitchFamily="49" charset="0"/>
              </a:rPr>
              <a:t>value</a:t>
            </a:r>
            <a:r>
              <a:rPr lang="en-US" altLang="en-US" dirty="0">
                <a:latin typeface="Comic Sans MS" pitchFamily="66" charset="0"/>
              </a:rPr>
              <a:t> </a:t>
            </a:r>
            <a:r>
              <a:rPr lang="en-US" altLang="en-US" dirty="0">
                <a:latin typeface="Gill Sans MT" pitchFamily="34" charset="0"/>
              </a:rPr>
              <a:t>is IP[v6] address</a:t>
            </a:r>
          </a:p>
          <a:p>
            <a:pPr>
              <a:buFont typeface="ZapfDingbats" charset="2"/>
              <a:buChar char="r"/>
            </a:pPr>
            <a:endParaRPr lang="en-US" altLang="en-US" sz="2400" dirty="0">
              <a:latin typeface="Gill Sans MT" pitchFamily="34" charset="0"/>
            </a:endParaRPr>
          </a:p>
        </p:txBody>
      </p:sp>
      <p:sp>
        <p:nvSpPr>
          <p:cNvPr id="163849" name="Rectangle 9"/>
          <p:cNvSpPr>
            <a:spLocks noChangeArrowheads="1"/>
          </p:cNvSpPr>
          <p:nvPr/>
        </p:nvSpPr>
        <p:spPr bwMode="auto">
          <a:xfrm>
            <a:off x="4229100" y="2697163"/>
            <a:ext cx="451485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u="sng" dirty="0">
                <a:solidFill>
                  <a:srgbClr val="CC0000"/>
                </a:solidFill>
                <a:latin typeface="Gill Sans MT" pitchFamily="34" charset="0"/>
              </a:rPr>
              <a:t>type=</a:t>
            </a:r>
            <a:r>
              <a:rPr lang="en-US" altLang="en-US" sz="2800" u="sng" dirty="0" err="1">
                <a:solidFill>
                  <a:srgbClr val="CC0000"/>
                </a:solidFill>
                <a:latin typeface="Gill Sans MT" pitchFamily="34" charset="0"/>
              </a:rPr>
              <a:t>CNAME</a:t>
            </a:r>
            <a:endParaRPr lang="en-US" altLang="en-US" sz="2800" u="sng" dirty="0">
              <a:solidFill>
                <a:srgbClr val="CC0000"/>
              </a:solidFill>
              <a:latin typeface="Gill Sans MT" pitchFamily="34" charset="0"/>
            </a:endParaRPr>
          </a:p>
          <a:p>
            <a:pPr lvl="1">
              <a:buClr>
                <a:srgbClr val="000099"/>
              </a:buClr>
              <a:buSzTx/>
              <a:buFont typeface="Wingdings" pitchFamily="2" charset="2"/>
              <a:buChar char="§"/>
            </a:pPr>
            <a:r>
              <a:rPr lang="en-US" altLang="en-US" b="1" dirty="0">
                <a:latin typeface="Courier New" pitchFamily="49" charset="0"/>
              </a:rPr>
              <a:t>name</a:t>
            </a:r>
            <a:r>
              <a:rPr lang="en-US" altLang="en-US" dirty="0">
                <a:latin typeface="Comic Sans MS" pitchFamily="66" charset="0"/>
              </a:rPr>
              <a:t> is </a:t>
            </a:r>
            <a:r>
              <a:rPr lang="en-US" altLang="en-US" dirty="0">
                <a:latin typeface="Gill Sans MT" pitchFamily="34" charset="0"/>
              </a:rPr>
              <a:t>alias name for some “</a:t>
            </a:r>
            <a:r>
              <a:rPr lang="en-US" altLang="ja-JP" dirty="0">
                <a:latin typeface="Gill Sans MT" pitchFamily="34" charset="0"/>
              </a:rPr>
              <a:t>canonical” (the real) name</a:t>
            </a:r>
          </a:p>
          <a:p>
            <a:pPr lvl="1">
              <a:buClr>
                <a:srgbClr val="000099"/>
              </a:buClr>
              <a:buSzTx/>
              <a:buFont typeface="Wingdings" pitchFamily="2" charset="2"/>
              <a:buChar char="§"/>
            </a:pPr>
            <a:r>
              <a:rPr lang="en-US" altLang="en-US" sz="1800" b="1" dirty="0">
                <a:latin typeface="Courier New" pitchFamily="49" charset="0"/>
              </a:rPr>
              <a:t>www.ibm.com</a:t>
            </a:r>
            <a:r>
              <a:rPr lang="en-US" altLang="en-US" sz="1800" dirty="0">
                <a:latin typeface="Courier New" pitchFamily="49" charset="0"/>
              </a:rPr>
              <a:t> </a:t>
            </a:r>
            <a:r>
              <a:rPr lang="en-US" altLang="en-US" dirty="0">
                <a:latin typeface="Gill Sans MT" pitchFamily="34" charset="0"/>
              </a:rPr>
              <a:t>is really</a:t>
            </a:r>
            <a:endParaRPr lang="en-US" altLang="en-US" sz="1800" dirty="0">
              <a:latin typeface="Gill Sans MT" pitchFamily="34" charset="0"/>
            </a:endParaRPr>
          </a:p>
          <a:p>
            <a:pPr lvl="1">
              <a:buClr>
                <a:srgbClr val="000099"/>
              </a:buClr>
              <a:buSzTx/>
              <a:buFont typeface="Wingdings" pitchFamily="2" charset="2"/>
              <a:buNone/>
            </a:pPr>
            <a:r>
              <a:rPr lang="en-US" altLang="en-US" sz="1800" dirty="0">
                <a:latin typeface="Courier New" pitchFamily="49" charset="0"/>
              </a:rPr>
              <a:t>  </a:t>
            </a:r>
            <a:r>
              <a:rPr lang="en-US" altLang="en-US" sz="1800" b="1" dirty="0">
                <a:latin typeface="Courier New" pitchFamily="49" charset="0"/>
              </a:rPr>
              <a:t>www.ibm.com.cs186.net</a:t>
            </a:r>
          </a:p>
          <a:p>
            <a:pPr lvl="1">
              <a:buClr>
                <a:srgbClr val="000099"/>
              </a:buClr>
              <a:buSzTx/>
              <a:buFont typeface="Wingdings" pitchFamily="2" charset="2"/>
              <a:buChar char="§"/>
            </a:pPr>
            <a:r>
              <a:rPr lang="en-US" altLang="en-US" b="1" dirty="0">
                <a:latin typeface="Courier New" pitchFamily="49" charset="0"/>
              </a:rPr>
              <a:t>value</a:t>
            </a:r>
            <a:r>
              <a:rPr lang="en-US" altLang="en-US" dirty="0">
                <a:latin typeface="Comic Sans MS" pitchFamily="66" charset="0"/>
              </a:rPr>
              <a:t> </a:t>
            </a:r>
            <a:r>
              <a:rPr lang="en-US" altLang="en-US" dirty="0">
                <a:latin typeface="Gill Sans MT" pitchFamily="34" charset="0"/>
              </a:rPr>
              <a:t>is canonical name</a:t>
            </a:r>
          </a:p>
          <a:p>
            <a:pPr>
              <a:buFont typeface="ZapfDingbats" charset="2"/>
              <a:buChar char="r"/>
            </a:pPr>
            <a:endParaRPr lang="en-US" altLang="en-US" sz="2400" dirty="0">
              <a:latin typeface="Gill Sans MT" pitchFamily="34" charset="0"/>
            </a:endParaRPr>
          </a:p>
        </p:txBody>
      </p:sp>
      <p:sp>
        <p:nvSpPr>
          <p:cNvPr id="163850" name="Rectangle 10"/>
          <p:cNvSpPr>
            <a:spLocks noChangeArrowheads="1"/>
          </p:cNvSpPr>
          <p:nvPr/>
        </p:nvSpPr>
        <p:spPr bwMode="auto">
          <a:xfrm>
            <a:off x="4252913" y="5022850"/>
            <a:ext cx="4408487"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u="sng">
                <a:solidFill>
                  <a:srgbClr val="CC0000"/>
                </a:solidFill>
                <a:latin typeface="Gill Sans MT" pitchFamily="34" charset="0"/>
              </a:rPr>
              <a:t>type=MX</a:t>
            </a:r>
          </a:p>
          <a:p>
            <a:pPr lvl="1">
              <a:buClr>
                <a:srgbClr val="000099"/>
              </a:buClr>
              <a:buSzTx/>
              <a:buFont typeface="Wingdings" pitchFamily="2" charset="2"/>
              <a:buChar char="§"/>
            </a:pPr>
            <a:r>
              <a:rPr lang="en-US" altLang="en-US" b="1">
                <a:latin typeface="Courier New" pitchFamily="49" charset="0"/>
              </a:rPr>
              <a:t>value</a:t>
            </a:r>
            <a:r>
              <a:rPr lang="en-US" altLang="en-US">
                <a:latin typeface="Comic Sans MS" pitchFamily="66" charset="0"/>
              </a:rPr>
              <a:t> </a:t>
            </a:r>
            <a:r>
              <a:rPr lang="en-US" altLang="en-US">
                <a:latin typeface="Gill Sans MT" pitchFamily="34" charset="0"/>
              </a:rPr>
              <a:t>is name of mailserver associated with</a:t>
            </a:r>
            <a:r>
              <a:rPr lang="en-US" altLang="en-US">
                <a:latin typeface="Comic Sans MS" pitchFamily="66" charset="0"/>
              </a:rPr>
              <a:t> </a:t>
            </a:r>
            <a:r>
              <a:rPr lang="en-US" altLang="en-US" b="1">
                <a:latin typeface="Courier New" pitchFamily="49" charset="0"/>
              </a:rPr>
              <a:t>name</a:t>
            </a:r>
            <a:endParaRPr lang="en-US" altLang="en-US">
              <a:latin typeface="Comic Sans MS" pitchFamily="66" charset="0"/>
            </a:endParaRPr>
          </a:p>
          <a:p>
            <a:pPr>
              <a:buFont typeface="ZapfDingbats" charset="2"/>
              <a:buChar char="r"/>
            </a:pPr>
            <a:endParaRPr lang="en-US" altLang="en-US" sz="2400">
              <a:latin typeface="Comic Sans MS" pitchFamily="66" charset="0"/>
            </a:endParaRPr>
          </a:p>
        </p:txBody>
      </p:sp>
      <p:pic>
        <p:nvPicPr>
          <p:cNvPr id="163851"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088" y="881063"/>
            <a:ext cx="31988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6589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19089E2-FEED-415D-9793-7F4BFD2FBAB9}" type="slidenum">
              <a:rPr lang="en-US" altLang="en-US" sz="1200">
                <a:latin typeface="Tahoma" pitchFamily="34" charset="0"/>
              </a:rPr>
              <a:pPr/>
              <a:t>67</a:t>
            </a:fld>
            <a:endParaRPr lang="en-US" altLang="en-US" sz="1200">
              <a:latin typeface="Tahoma" pitchFamily="34" charset="0"/>
            </a:endParaRPr>
          </a:p>
        </p:txBody>
      </p:sp>
      <p:pic>
        <p:nvPicPr>
          <p:cNvPr id="165891"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8858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Rectangle 2"/>
          <p:cNvSpPr>
            <a:spLocks noGrp="1" noChangeArrowheads="1"/>
          </p:cNvSpPr>
          <p:nvPr>
            <p:ph type="title"/>
          </p:nvPr>
        </p:nvSpPr>
        <p:spPr>
          <a:xfrm>
            <a:off x="446088" y="217488"/>
            <a:ext cx="7772400" cy="860425"/>
          </a:xfrm>
        </p:spPr>
        <p:txBody>
          <a:bodyPr/>
          <a:lstStyle/>
          <a:p>
            <a:r>
              <a:rPr lang="en-US" altLang="en-US" sz="4000">
                <a:ea typeface="ＭＳ Ｐゴシック" charset="-128"/>
              </a:rPr>
              <a:t>DNS protocol, messages</a:t>
            </a:r>
            <a:endParaRPr lang="en-US" altLang="en-US">
              <a:ea typeface="ＭＳ Ｐゴシック" charset="-128"/>
            </a:endParaRPr>
          </a:p>
        </p:txBody>
      </p:sp>
      <p:sp>
        <p:nvSpPr>
          <p:cNvPr id="165893" name="Rectangle 3"/>
          <p:cNvSpPr>
            <a:spLocks noGrp="1" noChangeArrowheads="1"/>
          </p:cNvSpPr>
          <p:nvPr>
            <p:ph type="body" sz="half" idx="1"/>
          </p:nvPr>
        </p:nvSpPr>
        <p:spPr>
          <a:xfrm>
            <a:off x="477838" y="1333500"/>
            <a:ext cx="7820025" cy="514350"/>
          </a:xfrm>
        </p:spPr>
        <p:txBody>
          <a:bodyPr/>
          <a:lstStyle/>
          <a:p>
            <a:r>
              <a:rPr lang="en-US" altLang="en-US" i="1">
                <a:solidFill>
                  <a:srgbClr val="CC0000"/>
                </a:solidFill>
                <a:ea typeface="ＭＳ Ｐゴシック" charset="-128"/>
              </a:rPr>
              <a:t>query</a:t>
            </a:r>
            <a:r>
              <a:rPr lang="en-US" altLang="en-US">
                <a:solidFill>
                  <a:srgbClr val="FF0000"/>
                </a:solidFill>
                <a:ea typeface="ＭＳ Ｐゴシック" charset="-128"/>
              </a:rPr>
              <a:t> </a:t>
            </a:r>
            <a:r>
              <a:rPr lang="en-US" altLang="en-US">
                <a:ea typeface="ＭＳ Ｐゴシック" charset="-128"/>
              </a:rPr>
              <a:t>and </a:t>
            </a:r>
            <a:r>
              <a:rPr lang="en-US" altLang="en-US" i="1">
                <a:solidFill>
                  <a:srgbClr val="CC0000"/>
                </a:solidFill>
                <a:ea typeface="ＭＳ Ｐゴシック" charset="-128"/>
              </a:rPr>
              <a:t>reply</a:t>
            </a:r>
            <a:r>
              <a:rPr lang="en-US" altLang="en-US">
                <a:ea typeface="ＭＳ Ｐゴシック" charset="-128"/>
              </a:rPr>
              <a:t> messages, both with same </a:t>
            </a:r>
            <a:r>
              <a:rPr lang="en-US" altLang="en-US" i="1">
                <a:solidFill>
                  <a:srgbClr val="CC0000"/>
                </a:solidFill>
                <a:ea typeface="ＭＳ Ｐゴシック" charset="-128"/>
              </a:rPr>
              <a:t>message format</a:t>
            </a:r>
            <a:endParaRPr lang="en-US" altLang="en-US">
              <a:solidFill>
                <a:srgbClr val="CC0000"/>
              </a:solidFill>
              <a:ea typeface="ＭＳ Ｐゴシック" charset="-128"/>
            </a:endParaRPr>
          </a:p>
        </p:txBody>
      </p:sp>
      <p:sp>
        <p:nvSpPr>
          <p:cNvPr id="190470" name="Rectangle 4"/>
          <p:cNvSpPr>
            <a:spLocks noChangeArrowheads="1"/>
          </p:cNvSpPr>
          <p:nvPr/>
        </p:nvSpPr>
        <p:spPr bwMode="auto">
          <a:xfrm>
            <a:off x="490538" y="2352675"/>
            <a:ext cx="3575050" cy="383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buFont typeface="ZapfDingbats" charset="0"/>
              <a:buNone/>
              <a:defRPr/>
            </a:pPr>
            <a:r>
              <a:rPr lang="en-US" sz="2400" dirty="0">
                <a:latin typeface="Gill Sans MT" charset="0"/>
                <a:ea typeface="ＭＳ Ｐゴシック" charset="0"/>
                <a:cs typeface="ＭＳ Ｐゴシック" charset="0"/>
              </a:rPr>
              <a:t>message header</a:t>
            </a:r>
          </a:p>
          <a:p>
            <a:pPr marL="227013" indent="-227013">
              <a:buClr>
                <a:srgbClr val="000099"/>
              </a:buClr>
              <a:buSzPct val="100000"/>
              <a:buFont typeface="Wingdings" charset="2"/>
              <a:buChar char="§"/>
              <a:defRPr/>
            </a:pPr>
            <a:r>
              <a:rPr lang="en-US" dirty="0">
                <a:solidFill>
                  <a:srgbClr val="000099"/>
                </a:solidFill>
                <a:latin typeface="Gill Sans MT" charset="0"/>
                <a:ea typeface="ＭＳ Ｐゴシック" charset="0"/>
                <a:cs typeface="ＭＳ Ｐゴシック" charset="0"/>
              </a:rPr>
              <a:t>identification:</a:t>
            </a:r>
            <a:r>
              <a:rPr lang="en-US" dirty="0">
                <a:latin typeface="Gill Sans MT" charset="0"/>
                <a:ea typeface="ＭＳ Ｐゴシック" charset="0"/>
                <a:cs typeface="ＭＳ Ｐゴシック" charset="0"/>
              </a:rPr>
              <a:t> 16 bit # for query; reply to query uses same #</a:t>
            </a:r>
          </a:p>
          <a:p>
            <a:pPr marL="227013" indent="-227013">
              <a:buClr>
                <a:srgbClr val="000099"/>
              </a:buClr>
              <a:buSzPct val="100000"/>
              <a:buFont typeface="Wingdings" charset="2"/>
              <a:buChar char="§"/>
              <a:defRPr/>
            </a:pPr>
            <a:r>
              <a:rPr lang="en-US" dirty="0">
                <a:solidFill>
                  <a:srgbClr val="000099"/>
                </a:solidFill>
                <a:latin typeface="Gill Sans MT" charset="0"/>
                <a:ea typeface="ＭＳ Ｐゴシック" charset="0"/>
                <a:cs typeface="ＭＳ Ｐゴシック" charset="0"/>
              </a:rPr>
              <a:t>flags:</a:t>
            </a:r>
          </a:p>
          <a:p>
            <a:pPr marL="574675" lvl="1" indent="-227013">
              <a:buClr>
                <a:srgbClr val="000099"/>
              </a:buClr>
              <a:buSzTx/>
              <a:buFont typeface="Wingdings" charset="0"/>
              <a:buChar char="§"/>
              <a:defRPr/>
            </a:pPr>
            <a:r>
              <a:rPr lang="en-US" dirty="0">
                <a:latin typeface="Gill Sans MT" charset="0"/>
                <a:ea typeface="ＭＳ Ｐゴシック" charset="0"/>
                <a:cs typeface="ＭＳ Ｐゴシック" charset="0"/>
              </a:rPr>
              <a:t>query or reply</a:t>
            </a:r>
          </a:p>
          <a:p>
            <a:pPr marL="574675" lvl="1" indent="-227013">
              <a:buClr>
                <a:srgbClr val="000099"/>
              </a:buClr>
              <a:buSzTx/>
              <a:buFont typeface="Wingdings" charset="0"/>
              <a:buChar char="§"/>
              <a:defRPr/>
            </a:pPr>
            <a:r>
              <a:rPr lang="en-US" dirty="0">
                <a:latin typeface="Gill Sans MT" charset="0"/>
                <a:ea typeface="ＭＳ Ｐゴシック" charset="0"/>
                <a:cs typeface="ＭＳ Ｐゴシック" charset="0"/>
              </a:rPr>
              <a:t>recursion desired </a:t>
            </a:r>
          </a:p>
          <a:p>
            <a:pPr marL="574675" lvl="1" indent="-227013">
              <a:buClr>
                <a:srgbClr val="000099"/>
              </a:buClr>
              <a:buSzTx/>
              <a:buFont typeface="Wingdings" charset="0"/>
              <a:buChar char="§"/>
              <a:defRPr/>
            </a:pPr>
            <a:r>
              <a:rPr lang="en-US" dirty="0">
                <a:latin typeface="Gill Sans MT" charset="0"/>
                <a:ea typeface="ＭＳ Ｐゴシック" charset="0"/>
                <a:cs typeface="ＭＳ Ｐゴシック" charset="0"/>
              </a:rPr>
              <a:t>recursion available</a:t>
            </a:r>
          </a:p>
          <a:p>
            <a:pPr marL="574675" lvl="1" indent="-227013">
              <a:buClr>
                <a:srgbClr val="000099"/>
              </a:buClr>
              <a:buSzTx/>
              <a:buFont typeface="Wingdings" charset="0"/>
              <a:buChar char="§"/>
              <a:defRPr/>
            </a:pPr>
            <a:r>
              <a:rPr lang="en-US" dirty="0">
                <a:latin typeface="Gill Sans MT" charset="0"/>
                <a:ea typeface="ＭＳ Ｐゴシック" charset="0"/>
                <a:cs typeface="ＭＳ Ｐゴシック" charset="0"/>
              </a:rPr>
              <a:t>reply is authoritative</a:t>
            </a:r>
          </a:p>
        </p:txBody>
      </p:sp>
      <p:grpSp>
        <p:nvGrpSpPr>
          <p:cNvPr id="165895" name="Group 36"/>
          <p:cNvGrpSpPr>
            <a:grpSpLocks/>
          </p:cNvGrpSpPr>
          <p:nvPr/>
        </p:nvGrpSpPr>
        <p:grpSpPr bwMode="auto">
          <a:xfrm>
            <a:off x="4241800" y="2216150"/>
            <a:ext cx="3725863" cy="4184650"/>
            <a:chOff x="2672" y="1396"/>
            <a:chExt cx="2347" cy="2636"/>
          </a:xfrm>
        </p:grpSpPr>
        <p:sp>
          <p:nvSpPr>
            <p:cNvPr id="165906" name="Rectangle 33"/>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65907" name="Rectangle 12"/>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65908" name="Line 13"/>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9" name="Line 14"/>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0" name="Line 15"/>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1" name="Line 16"/>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2" name="Line 17"/>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3" name="Line 18"/>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4" name="Line 19"/>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5" name="Text Box 20"/>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identification</a:t>
              </a:r>
            </a:p>
          </p:txBody>
        </p:sp>
        <p:sp>
          <p:nvSpPr>
            <p:cNvPr id="165916" name="Text Box 21"/>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flags</a:t>
              </a:r>
            </a:p>
          </p:txBody>
        </p:sp>
        <p:sp>
          <p:nvSpPr>
            <p:cNvPr id="165917" name="Text Box 22"/>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questions</a:t>
              </a:r>
            </a:p>
          </p:txBody>
        </p:sp>
        <p:sp>
          <p:nvSpPr>
            <p:cNvPr id="165918" name="Text Box 23"/>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questions (variable # of questions)</a:t>
              </a:r>
            </a:p>
          </p:txBody>
        </p:sp>
        <p:sp>
          <p:nvSpPr>
            <p:cNvPr id="165919" name="Text Box 26"/>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additional RRs</a:t>
              </a:r>
            </a:p>
          </p:txBody>
        </p:sp>
        <p:sp>
          <p:nvSpPr>
            <p:cNvPr id="165920" name="Text Box 27"/>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authority RRs</a:t>
              </a:r>
            </a:p>
          </p:txBody>
        </p:sp>
        <p:sp>
          <p:nvSpPr>
            <p:cNvPr id="165921" name="Text Box 28"/>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answer RRs</a:t>
              </a:r>
            </a:p>
          </p:txBody>
        </p:sp>
        <p:sp>
          <p:nvSpPr>
            <p:cNvPr id="165922" name="Text Box 30"/>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answers (variable # of RRs)</a:t>
              </a:r>
            </a:p>
          </p:txBody>
        </p:sp>
        <p:sp>
          <p:nvSpPr>
            <p:cNvPr id="165923" name="Text Box 31"/>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authority (variable # of RRs)</a:t>
              </a:r>
            </a:p>
          </p:txBody>
        </p:sp>
        <p:sp>
          <p:nvSpPr>
            <p:cNvPr id="165924" name="Text Box 32"/>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additional info (variable # of RRs)</a:t>
              </a:r>
            </a:p>
          </p:txBody>
        </p:sp>
      </p:grpSp>
      <p:sp>
        <p:nvSpPr>
          <p:cNvPr id="165896" name="Line 34"/>
          <p:cNvSpPr>
            <a:spLocks noChangeShapeType="1"/>
          </p:cNvSpPr>
          <p:nvPr/>
        </p:nvSpPr>
        <p:spPr bwMode="auto">
          <a:xfrm flipV="1">
            <a:off x="3417888" y="2568575"/>
            <a:ext cx="1165225" cy="32702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7" name="Line 35"/>
          <p:cNvSpPr>
            <a:spLocks noChangeShapeType="1"/>
          </p:cNvSpPr>
          <p:nvPr/>
        </p:nvSpPr>
        <p:spPr bwMode="auto">
          <a:xfrm flipV="1">
            <a:off x="1522413" y="2547938"/>
            <a:ext cx="5183187" cy="140493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5898" name="Group 60"/>
          <p:cNvGrpSpPr>
            <a:grpSpLocks/>
          </p:cNvGrpSpPr>
          <p:nvPr/>
        </p:nvGrpSpPr>
        <p:grpSpPr bwMode="auto">
          <a:xfrm>
            <a:off x="4271963" y="1895475"/>
            <a:ext cx="1747837" cy="274638"/>
            <a:chOff x="2691" y="1194"/>
            <a:chExt cx="1101" cy="173"/>
          </a:xfrm>
        </p:grpSpPr>
        <p:sp>
          <p:nvSpPr>
            <p:cNvPr id="165903" name="Text Box 57"/>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t>2 bytes</a:t>
              </a:r>
            </a:p>
          </p:txBody>
        </p:sp>
        <p:sp>
          <p:nvSpPr>
            <p:cNvPr id="165904" name="Line 58"/>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5905" name="Line 59"/>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65899" name="Group 61"/>
          <p:cNvGrpSpPr>
            <a:grpSpLocks/>
          </p:cNvGrpSpPr>
          <p:nvPr/>
        </p:nvGrpSpPr>
        <p:grpSpPr bwMode="auto">
          <a:xfrm>
            <a:off x="6046788" y="1895475"/>
            <a:ext cx="1747837" cy="274638"/>
            <a:chOff x="2691" y="1194"/>
            <a:chExt cx="1101" cy="173"/>
          </a:xfrm>
        </p:grpSpPr>
        <p:sp>
          <p:nvSpPr>
            <p:cNvPr id="165900" name="Text Box 62"/>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t>2 bytes</a:t>
              </a:r>
            </a:p>
          </p:txBody>
        </p:sp>
        <p:sp>
          <p:nvSpPr>
            <p:cNvPr id="165901" name="Line 63"/>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5902" name="Line 64"/>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6793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3151AB0-77F9-4BA7-A491-08C862617632}" type="slidenum">
              <a:rPr lang="en-US" altLang="en-US" sz="1200">
                <a:latin typeface="Tahoma" pitchFamily="34" charset="0"/>
              </a:rPr>
              <a:pPr/>
              <a:t>68</a:t>
            </a:fld>
            <a:endParaRPr lang="en-US" altLang="en-US" sz="1200">
              <a:latin typeface="Tahoma" pitchFamily="34" charset="0"/>
            </a:endParaRPr>
          </a:p>
        </p:txBody>
      </p:sp>
      <p:sp>
        <p:nvSpPr>
          <p:cNvPr id="167939" name="Text Box 4"/>
          <p:cNvSpPr txBox="1">
            <a:spLocks noChangeArrowheads="1"/>
          </p:cNvSpPr>
          <p:nvPr/>
        </p:nvSpPr>
        <p:spPr bwMode="auto">
          <a:xfrm>
            <a:off x="1185863" y="3703638"/>
            <a:ext cx="19018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5000"/>
              </a:lnSpc>
              <a:spcBef>
                <a:spcPct val="0"/>
              </a:spcBef>
              <a:buClrTx/>
              <a:buSzTx/>
              <a:buFontTx/>
              <a:buNone/>
            </a:pPr>
            <a:r>
              <a:rPr lang="en-US" altLang="en-US">
                <a:latin typeface="Gill Sans MT" pitchFamily="34" charset="0"/>
              </a:rPr>
              <a:t>name, type fields</a:t>
            </a:r>
          </a:p>
          <a:p>
            <a:pPr algn="r">
              <a:lnSpc>
                <a:spcPct val="85000"/>
              </a:lnSpc>
              <a:spcBef>
                <a:spcPct val="0"/>
              </a:spcBef>
              <a:buClrTx/>
              <a:buSzTx/>
              <a:buFontTx/>
              <a:buNone/>
            </a:pPr>
            <a:r>
              <a:rPr lang="en-US" altLang="en-US">
                <a:latin typeface="Gill Sans MT" pitchFamily="34" charset="0"/>
              </a:rPr>
              <a:t> for a query</a:t>
            </a:r>
            <a:endParaRPr lang="en-US" altLang="en-US" sz="2400">
              <a:latin typeface="Gill Sans MT" pitchFamily="34" charset="0"/>
            </a:endParaRPr>
          </a:p>
        </p:txBody>
      </p:sp>
      <p:sp>
        <p:nvSpPr>
          <p:cNvPr id="167940" name="Text Box 5"/>
          <p:cNvSpPr txBox="1">
            <a:spLocks noChangeArrowheads="1"/>
          </p:cNvSpPr>
          <p:nvPr/>
        </p:nvSpPr>
        <p:spPr bwMode="auto">
          <a:xfrm>
            <a:off x="922338" y="4425950"/>
            <a:ext cx="21685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5000"/>
              </a:lnSpc>
              <a:spcBef>
                <a:spcPct val="0"/>
              </a:spcBef>
              <a:buClrTx/>
              <a:buSzTx/>
              <a:buFontTx/>
              <a:buNone/>
            </a:pPr>
            <a:r>
              <a:rPr lang="en-US" altLang="en-US">
                <a:latin typeface="Gill Sans MT" pitchFamily="34" charset="0"/>
              </a:rPr>
              <a:t>RRs in response</a:t>
            </a:r>
          </a:p>
          <a:p>
            <a:pPr algn="r">
              <a:lnSpc>
                <a:spcPct val="85000"/>
              </a:lnSpc>
              <a:spcBef>
                <a:spcPct val="0"/>
              </a:spcBef>
              <a:buClrTx/>
              <a:buSzTx/>
              <a:buFontTx/>
              <a:buNone/>
            </a:pPr>
            <a:r>
              <a:rPr lang="en-US" altLang="en-US">
                <a:latin typeface="Gill Sans MT" pitchFamily="34" charset="0"/>
              </a:rPr>
              <a:t>to query</a:t>
            </a:r>
            <a:endParaRPr lang="en-US" altLang="en-US" sz="2400">
              <a:latin typeface="Gill Sans MT" pitchFamily="34" charset="0"/>
            </a:endParaRPr>
          </a:p>
        </p:txBody>
      </p:sp>
      <p:sp>
        <p:nvSpPr>
          <p:cNvPr id="167941" name="Text Box 6"/>
          <p:cNvSpPr txBox="1">
            <a:spLocks noChangeArrowheads="1"/>
          </p:cNvSpPr>
          <p:nvPr/>
        </p:nvSpPr>
        <p:spPr bwMode="auto">
          <a:xfrm>
            <a:off x="781050" y="5078413"/>
            <a:ext cx="23129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5000"/>
              </a:lnSpc>
              <a:spcBef>
                <a:spcPct val="0"/>
              </a:spcBef>
              <a:buClrTx/>
              <a:buSzTx/>
              <a:buFontTx/>
              <a:buNone/>
            </a:pPr>
            <a:r>
              <a:rPr lang="en-US" altLang="en-US">
                <a:latin typeface="Gill Sans MT" pitchFamily="34" charset="0"/>
              </a:rPr>
              <a:t>records for</a:t>
            </a:r>
          </a:p>
          <a:p>
            <a:pPr algn="r">
              <a:lnSpc>
                <a:spcPct val="85000"/>
              </a:lnSpc>
              <a:spcBef>
                <a:spcPct val="0"/>
              </a:spcBef>
              <a:buClrTx/>
              <a:buSzTx/>
              <a:buFontTx/>
              <a:buNone/>
            </a:pPr>
            <a:r>
              <a:rPr lang="en-US" altLang="en-US">
                <a:latin typeface="Gill Sans MT" pitchFamily="34" charset="0"/>
              </a:rPr>
              <a:t>authoritative servers</a:t>
            </a:r>
            <a:endParaRPr lang="en-US" altLang="en-US" sz="2400">
              <a:latin typeface="Gill Sans MT" pitchFamily="34" charset="0"/>
            </a:endParaRPr>
          </a:p>
        </p:txBody>
      </p:sp>
      <p:sp>
        <p:nvSpPr>
          <p:cNvPr id="167942" name="Text Box 7"/>
          <p:cNvSpPr txBox="1">
            <a:spLocks noChangeArrowheads="1"/>
          </p:cNvSpPr>
          <p:nvPr/>
        </p:nvSpPr>
        <p:spPr bwMode="auto">
          <a:xfrm>
            <a:off x="687388" y="5797550"/>
            <a:ext cx="23939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5000"/>
              </a:lnSpc>
              <a:spcBef>
                <a:spcPct val="0"/>
              </a:spcBef>
              <a:buClrTx/>
              <a:buSzTx/>
              <a:buFontTx/>
              <a:buNone/>
            </a:pPr>
            <a:r>
              <a:rPr lang="en-US" altLang="en-US" dirty="0">
                <a:latin typeface="Gill Sans MT" pitchFamily="34" charset="0"/>
              </a:rPr>
              <a:t>additional “</a:t>
            </a:r>
            <a:r>
              <a:rPr lang="en-US" altLang="ja-JP" dirty="0">
                <a:latin typeface="Gill Sans MT" pitchFamily="34" charset="0"/>
              </a:rPr>
              <a:t>helpful”</a:t>
            </a:r>
          </a:p>
          <a:p>
            <a:pPr algn="r">
              <a:lnSpc>
                <a:spcPct val="85000"/>
              </a:lnSpc>
              <a:spcBef>
                <a:spcPct val="0"/>
              </a:spcBef>
              <a:buClrTx/>
              <a:buSzTx/>
              <a:buFontTx/>
              <a:buNone/>
            </a:pPr>
            <a:r>
              <a:rPr lang="en-US" altLang="en-US" dirty="0">
                <a:latin typeface="Gill Sans MT" pitchFamily="34" charset="0"/>
              </a:rPr>
              <a:t>info that may be used</a:t>
            </a:r>
            <a:endParaRPr lang="en-US" altLang="en-US" sz="2400" dirty="0">
              <a:latin typeface="Gill Sans MT" pitchFamily="34" charset="0"/>
            </a:endParaRPr>
          </a:p>
        </p:txBody>
      </p:sp>
      <p:grpSp>
        <p:nvGrpSpPr>
          <p:cNvPr id="167943" name="Group 17"/>
          <p:cNvGrpSpPr>
            <a:grpSpLocks/>
          </p:cNvGrpSpPr>
          <p:nvPr/>
        </p:nvGrpSpPr>
        <p:grpSpPr bwMode="auto">
          <a:xfrm>
            <a:off x="4241800" y="2216150"/>
            <a:ext cx="3725863" cy="4184650"/>
            <a:chOff x="2672" y="1396"/>
            <a:chExt cx="2347" cy="2636"/>
          </a:xfrm>
        </p:grpSpPr>
        <p:sp>
          <p:nvSpPr>
            <p:cNvPr id="167958" name="Rectangle 18"/>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67959" name="Rectangle 19"/>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67960" name="Line 20"/>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1" name="Line 21"/>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2"/>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Line 23"/>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Line 24"/>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5" name="Line 25"/>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6" name="Line 26"/>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Text Box 27"/>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identification</a:t>
              </a:r>
            </a:p>
          </p:txBody>
        </p:sp>
        <p:sp>
          <p:nvSpPr>
            <p:cNvPr id="167968" name="Text Box 28"/>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flags</a:t>
              </a:r>
            </a:p>
          </p:txBody>
        </p:sp>
        <p:sp>
          <p:nvSpPr>
            <p:cNvPr id="167969" name="Text Box 29"/>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questions</a:t>
              </a:r>
            </a:p>
          </p:txBody>
        </p:sp>
        <p:sp>
          <p:nvSpPr>
            <p:cNvPr id="167970" name="Text Box 30"/>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questions (variable # of questions)</a:t>
              </a:r>
            </a:p>
          </p:txBody>
        </p:sp>
        <p:sp>
          <p:nvSpPr>
            <p:cNvPr id="167971" name="Text Box 31"/>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additional RRs</a:t>
              </a:r>
            </a:p>
          </p:txBody>
        </p:sp>
        <p:sp>
          <p:nvSpPr>
            <p:cNvPr id="167972" name="Text Box 32"/>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authority RRs</a:t>
              </a:r>
            </a:p>
          </p:txBody>
        </p:sp>
        <p:sp>
          <p:nvSpPr>
            <p:cNvPr id="167973" name="Text Box 33"/>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 answer RRs</a:t>
              </a:r>
            </a:p>
          </p:txBody>
        </p:sp>
        <p:sp>
          <p:nvSpPr>
            <p:cNvPr id="167974" name="Text Box 34"/>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answers (variable # of RRs)</a:t>
              </a:r>
            </a:p>
          </p:txBody>
        </p:sp>
        <p:sp>
          <p:nvSpPr>
            <p:cNvPr id="167975" name="Text Box 35"/>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authority (variable # of RRs)</a:t>
              </a:r>
            </a:p>
          </p:txBody>
        </p:sp>
        <p:sp>
          <p:nvSpPr>
            <p:cNvPr id="167976" name="Text Box 36"/>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additional info (variable # of RRs)</a:t>
              </a:r>
            </a:p>
          </p:txBody>
        </p:sp>
      </p:grpSp>
      <p:sp>
        <p:nvSpPr>
          <p:cNvPr id="167944" name="Line 37"/>
          <p:cNvSpPr>
            <a:spLocks noChangeShapeType="1"/>
          </p:cNvSpPr>
          <p:nvPr/>
        </p:nvSpPr>
        <p:spPr bwMode="auto">
          <a:xfrm flipH="1">
            <a:off x="3101975" y="6062663"/>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5" name="Line 38"/>
          <p:cNvSpPr>
            <a:spLocks noChangeShapeType="1"/>
          </p:cNvSpPr>
          <p:nvPr/>
        </p:nvSpPr>
        <p:spPr bwMode="auto">
          <a:xfrm flipH="1">
            <a:off x="3109913" y="5403850"/>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6" name="Line 39"/>
          <p:cNvSpPr>
            <a:spLocks noChangeShapeType="1"/>
          </p:cNvSpPr>
          <p:nvPr/>
        </p:nvSpPr>
        <p:spPr bwMode="auto">
          <a:xfrm flipH="1">
            <a:off x="3117850" y="4745038"/>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7" name="Line 40"/>
          <p:cNvSpPr>
            <a:spLocks noChangeShapeType="1"/>
          </p:cNvSpPr>
          <p:nvPr/>
        </p:nvSpPr>
        <p:spPr bwMode="auto">
          <a:xfrm flipH="1">
            <a:off x="3103563" y="4019550"/>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67948" name="Picture 4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5300" y="8858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9" name="Rectangle 2"/>
          <p:cNvSpPr>
            <a:spLocks noChangeArrowheads="1"/>
          </p:cNvSpPr>
          <p:nvPr/>
        </p:nvSpPr>
        <p:spPr bwMode="auto">
          <a:xfrm>
            <a:off x="446088" y="217488"/>
            <a:ext cx="77724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4000">
                <a:solidFill>
                  <a:srgbClr val="000099"/>
                </a:solidFill>
                <a:latin typeface="Gill Sans MT" pitchFamily="34" charset="0"/>
              </a:rPr>
              <a:t>DNS protocol, messages</a:t>
            </a:r>
            <a:endParaRPr lang="en-US" altLang="en-US" sz="4400">
              <a:solidFill>
                <a:srgbClr val="000099"/>
              </a:solidFill>
              <a:latin typeface="Gill Sans MT" pitchFamily="34" charset="0"/>
            </a:endParaRPr>
          </a:p>
        </p:txBody>
      </p:sp>
      <p:grpSp>
        <p:nvGrpSpPr>
          <p:cNvPr id="167950" name="Group 43"/>
          <p:cNvGrpSpPr>
            <a:grpSpLocks/>
          </p:cNvGrpSpPr>
          <p:nvPr/>
        </p:nvGrpSpPr>
        <p:grpSpPr bwMode="auto">
          <a:xfrm>
            <a:off x="4271963" y="1895475"/>
            <a:ext cx="1747837" cy="274638"/>
            <a:chOff x="2691" y="1194"/>
            <a:chExt cx="1101" cy="173"/>
          </a:xfrm>
        </p:grpSpPr>
        <p:sp>
          <p:nvSpPr>
            <p:cNvPr id="167955" name="Text Box 44"/>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t>2 bytes</a:t>
              </a:r>
            </a:p>
          </p:txBody>
        </p:sp>
        <p:sp>
          <p:nvSpPr>
            <p:cNvPr id="167956" name="Line 45"/>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7957" name="Line 46"/>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67951" name="Group 47"/>
          <p:cNvGrpSpPr>
            <a:grpSpLocks/>
          </p:cNvGrpSpPr>
          <p:nvPr/>
        </p:nvGrpSpPr>
        <p:grpSpPr bwMode="auto">
          <a:xfrm>
            <a:off x="6046788" y="1895475"/>
            <a:ext cx="1747837" cy="274638"/>
            <a:chOff x="2691" y="1194"/>
            <a:chExt cx="1101" cy="173"/>
          </a:xfrm>
        </p:grpSpPr>
        <p:sp>
          <p:nvSpPr>
            <p:cNvPr id="167952" name="Text Box 48"/>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t>2 bytes</a:t>
              </a:r>
            </a:p>
          </p:txBody>
        </p:sp>
        <p:sp>
          <p:nvSpPr>
            <p:cNvPr id="167953" name="Line 49"/>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7954" name="Line 50"/>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6998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18AEDF9C-D54A-41F2-91F1-66E750E14F34}" type="slidenum">
              <a:rPr lang="en-US" altLang="en-US" sz="1200">
                <a:latin typeface="Tahoma" pitchFamily="34" charset="0"/>
              </a:rPr>
              <a:pPr/>
              <a:t>69</a:t>
            </a:fld>
            <a:endParaRPr lang="en-US" altLang="en-US" sz="1200">
              <a:latin typeface="Tahoma" pitchFamily="34" charset="0"/>
            </a:endParaRPr>
          </a:p>
        </p:txBody>
      </p:sp>
      <p:pic>
        <p:nvPicPr>
          <p:cNvPr id="169987" name="Picture 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188" y="889000"/>
            <a:ext cx="63992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8" name="Rectangle 2"/>
          <p:cNvSpPr>
            <a:spLocks noGrp="1" noChangeArrowheads="1"/>
          </p:cNvSpPr>
          <p:nvPr>
            <p:ph type="title"/>
          </p:nvPr>
        </p:nvSpPr>
        <p:spPr>
          <a:xfrm>
            <a:off x="533400" y="179388"/>
            <a:ext cx="7772400" cy="903287"/>
          </a:xfrm>
        </p:spPr>
        <p:txBody>
          <a:bodyPr/>
          <a:lstStyle/>
          <a:p>
            <a:r>
              <a:rPr lang="en-US" altLang="en-US">
                <a:ea typeface="ＭＳ Ｐゴシック" charset="-128"/>
              </a:rPr>
              <a:t>Inserting records into </a:t>
            </a:r>
            <a:r>
              <a:rPr lang="en-US" altLang="en-US" sz="4000">
                <a:ea typeface="ＭＳ Ｐゴシック" charset="-128"/>
              </a:rPr>
              <a:t>DNS</a:t>
            </a:r>
          </a:p>
        </p:txBody>
      </p:sp>
      <p:sp>
        <p:nvSpPr>
          <p:cNvPr id="169989" name="Rectangle 4"/>
          <p:cNvSpPr>
            <a:spLocks noGrp="1" noChangeArrowheads="1"/>
          </p:cNvSpPr>
          <p:nvPr>
            <p:ph type="body" idx="1"/>
          </p:nvPr>
        </p:nvSpPr>
        <p:spPr>
          <a:xfrm>
            <a:off x="501650" y="1370013"/>
            <a:ext cx="8456613" cy="4648200"/>
          </a:xfrm>
        </p:spPr>
        <p:txBody>
          <a:bodyPr/>
          <a:lstStyle/>
          <a:p>
            <a:r>
              <a:rPr lang="en-US" altLang="en-US" dirty="0">
                <a:ea typeface="ＭＳ Ｐゴシック" charset="-128"/>
              </a:rPr>
              <a:t>example: new startup “</a:t>
            </a:r>
            <a:r>
              <a:rPr lang="en-US" altLang="ja-JP" dirty="0">
                <a:ea typeface="ＭＳ Ｐゴシック" charset="-128"/>
              </a:rPr>
              <a:t>Network Utopia”</a:t>
            </a:r>
          </a:p>
          <a:p>
            <a:r>
              <a:rPr lang="en-US" altLang="en-US" dirty="0">
                <a:ea typeface="ＭＳ Ｐゴシック" charset="-128"/>
              </a:rPr>
              <a:t>register name networkutopia.com at </a:t>
            </a:r>
            <a:r>
              <a:rPr lang="en-US" altLang="en-US" i="1" dirty="0">
                <a:solidFill>
                  <a:srgbClr val="CC0000"/>
                </a:solidFill>
                <a:ea typeface="ＭＳ Ｐゴシック" charset="-128"/>
              </a:rPr>
              <a:t>DNS registrar</a:t>
            </a:r>
            <a:r>
              <a:rPr lang="en-US" altLang="en-US" dirty="0">
                <a:ea typeface="ＭＳ Ｐゴシック" charset="-128"/>
              </a:rPr>
              <a:t> (e.g., Network Solutions)</a:t>
            </a:r>
          </a:p>
          <a:p>
            <a:pPr lvl="1"/>
            <a:r>
              <a:rPr lang="en-US" altLang="en-US" dirty="0">
                <a:ea typeface="ＭＳ Ｐゴシック" charset="-128"/>
              </a:rPr>
              <a:t>provide names, IP addresses of authoritative name server (primary and secondary)</a:t>
            </a:r>
          </a:p>
          <a:p>
            <a:pPr lvl="1"/>
            <a:r>
              <a:rPr lang="en-US" altLang="en-US" dirty="0">
                <a:ea typeface="ＭＳ Ｐゴシック" charset="-128"/>
              </a:rPr>
              <a:t>registrar inserts two RRs into .com TLD server:</a:t>
            </a:r>
            <a:br>
              <a:rPr lang="en-US" altLang="en-US" sz="2800" dirty="0">
                <a:ea typeface="ＭＳ Ｐゴシック" charset="-128"/>
              </a:rPr>
            </a:br>
            <a:r>
              <a:rPr lang="en-US" altLang="en-US" sz="2000" b="1" dirty="0">
                <a:latin typeface="Courier New" pitchFamily="49" charset="0"/>
                <a:ea typeface="ＭＳ Ｐゴシック" charset="-128"/>
              </a:rPr>
              <a:t>(networkutopia.com, dns1.networkutopia.com, NS)</a:t>
            </a:r>
          </a:p>
          <a:p>
            <a:pPr lvl="1">
              <a:buFont typeface="Wingdings" pitchFamily="2" charset="2"/>
              <a:buNone/>
            </a:pPr>
            <a:r>
              <a:rPr lang="en-US" altLang="en-US" sz="2000" b="1" dirty="0">
                <a:latin typeface="Courier New" pitchFamily="49" charset="0"/>
                <a:ea typeface="ＭＳ Ｐゴシック" charset="-128"/>
              </a:rPr>
              <a:t>  (dns1.networkutopia.com, 212.212.212.1, A)</a:t>
            </a:r>
            <a:endParaRPr lang="en-US" altLang="en-US" dirty="0">
              <a:solidFill>
                <a:schemeClr val="accent2"/>
              </a:solidFill>
              <a:latin typeface="Courier New" pitchFamily="49" charset="0"/>
              <a:ea typeface="ＭＳ Ｐゴシック" charset="-128"/>
            </a:endParaRPr>
          </a:p>
          <a:p>
            <a:r>
              <a:rPr lang="en-US" altLang="en-US" dirty="0">
                <a:ea typeface="ＭＳ Ｐゴシック" charset="-128"/>
              </a:rPr>
              <a:t>create authoritative server type A record for www.networkutopia.com; type MX record for networkutopia.com</a:t>
            </a:r>
          </a:p>
          <a:p>
            <a:pPr>
              <a:lnSpc>
                <a:spcPct val="80000"/>
              </a:lnSpc>
              <a:buFont typeface="Wingdings" pitchFamily="2" charset="2"/>
              <a:buNone/>
            </a:pPr>
            <a:endParaRPr lang="en-US" altLang="en-US" dirty="0">
              <a:ea typeface="ＭＳ Ｐゴシック" charset="-128"/>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4403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DF86D463-DE06-48B0-BCA8-6ADF964B4E86}" type="slidenum">
              <a:rPr lang="en-US" altLang="en-US" sz="1200">
                <a:latin typeface="Tahoma" pitchFamily="34" charset="0"/>
              </a:rPr>
              <a:pPr/>
              <a:t>7</a:t>
            </a:fld>
            <a:endParaRPr lang="en-US" altLang="en-US" sz="1200">
              <a:latin typeface="Tahoma" pitchFamily="34" charset="0"/>
            </a:endParaRPr>
          </a:p>
        </p:txBody>
      </p:sp>
      <p:grpSp>
        <p:nvGrpSpPr>
          <p:cNvPr id="44035" name="Group 582"/>
          <p:cNvGrpSpPr>
            <a:grpSpLocks/>
          </p:cNvGrpSpPr>
          <p:nvPr/>
        </p:nvGrpSpPr>
        <p:grpSpPr bwMode="auto">
          <a:xfrm>
            <a:off x="542925" y="1492250"/>
            <a:ext cx="3540125" cy="4545013"/>
            <a:chOff x="3277" y="974"/>
            <a:chExt cx="2230" cy="2863"/>
          </a:xfrm>
        </p:grpSpPr>
        <p:sp>
          <p:nvSpPr>
            <p:cNvPr id="44042" name="Freeform 583"/>
            <p:cNvSpPr>
              <a:spLocks/>
            </p:cNvSpPr>
            <p:nvPr/>
          </p:nvSpPr>
          <p:spPr bwMode="auto">
            <a:xfrm>
              <a:off x="3277" y="1079"/>
              <a:ext cx="1094" cy="675"/>
            </a:xfrm>
            <a:custGeom>
              <a:avLst/>
              <a:gdLst>
                <a:gd name="T0" fmla="*/ 1466 w 1036"/>
                <a:gd name="T1" fmla="*/ 11 h 675"/>
                <a:gd name="T2" fmla="*/ 884 w 1036"/>
                <a:gd name="T3" fmla="*/ 53 h 675"/>
                <a:gd name="T4" fmla="*/ 467 w 1036"/>
                <a:gd name="T5" fmla="*/ 129 h 675"/>
                <a:gd name="T6" fmla="*/ 347 w 1036"/>
                <a:gd name="T7" fmla="*/ 229 h 675"/>
                <a:gd name="T8" fmla="*/ 48 w 1036"/>
                <a:gd name="T9" fmla="*/ 297 h 675"/>
                <a:gd name="T10" fmla="*/ 39 w 1036"/>
                <a:gd name="T11" fmla="*/ 459 h 675"/>
                <a:gd name="T12" fmla="*/ 298 w 1036"/>
                <a:gd name="T13" fmla="*/ 489 h 675"/>
                <a:gd name="T14" fmla="*/ 1039 w 1036"/>
                <a:gd name="T15" fmla="*/ 489 h 675"/>
                <a:gd name="T16" fmla="*/ 1353 w 1036"/>
                <a:gd name="T17" fmla="*/ 555 h 675"/>
                <a:gd name="T18" fmla="*/ 1702 w 1036"/>
                <a:gd name="T19" fmla="*/ 657 h 675"/>
                <a:gd name="T20" fmla="*/ 1969 w 1036"/>
                <a:gd name="T21" fmla="*/ 661 h 675"/>
                <a:gd name="T22" fmla="*/ 2153 w 1036"/>
                <a:gd name="T23" fmla="*/ 603 h 675"/>
                <a:gd name="T24" fmla="*/ 2247 w 1036"/>
                <a:gd name="T25" fmla="*/ 445 h 675"/>
                <a:gd name="T26" fmla="*/ 2305 w 1036"/>
                <a:gd name="T27" fmla="*/ 291 h 675"/>
                <a:gd name="T28" fmla="*/ 2312 w 1036"/>
                <a:gd name="T29" fmla="*/ 107 h 675"/>
                <a:gd name="T30" fmla="*/ 2113 w 1036"/>
                <a:gd name="T31" fmla="*/ 17 h 675"/>
                <a:gd name="T32" fmla="*/ 1755 w 1036"/>
                <a:gd name="T33" fmla="*/ 3 h 675"/>
                <a:gd name="T34" fmla="*/ 1466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043" name="Group 584"/>
            <p:cNvGrpSpPr>
              <a:grpSpLocks/>
            </p:cNvGrpSpPr>
            <p:nvPr/>
          </p:nvGrpSpPr>
          <p:grpSpPr bwMode="auto">
            <a:xfrm>
              <a:off x="3383" y="1920"/>
              <a:ext cx="919" cy="588"/>
              <a:chOff x="2889" y="1631"/>
              <a:chExt cx="980" cy="743"/>
            </a:xfrm>
          </p:grpSpPr>
          <p:sp>
            <p:nvSpPr>
              <p:cNvPr id="44417" name="Rectangle 585"/>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418" name="AutoShape 586"/>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CCFF"/>
                  </a:solidFill>
                </a:endParaRPr>
              </a:p>
            </p:txBody>
          </p:sp>
        </p:grpSp>
        <p:sp>
          <p:nvSpPr>
            <p:cNvPr id="44044" name="Freeform 587"/>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5" name="Line 588"/>
            <p:cNvSpPr>
              <a:spLocks noChangeShapeType="1"/>
            </p:cNvSpPr>
            <p:nvPr/>
          </p:nvSpPr>
          <p:spPr bwMode="auto">
            <a:xfrm rot="16200000" flipV="1">
              <a:off x="4915" y="3313"/>
              <a:ext cx="285" cy="1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6" name="Line 589"/>
            <p:cNvSpPr>
              <a:spLocks noChangeShapeType="1"/>
            </p:cNvSpPr>
            <p:nvPr/>
          </p:nvSpPr>
          <p:spPr bwMode="auto">
            <a:xfrm rot="5400000" flipV="1">
              <a:off x="5034" y="3429"/>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7" name="Line 590"/>
            <p:cNvSpPr>
              <a:spLocks noChangeShapeType="1"/>
            </p:cNvSpPr>
            <p:nvPr/>
          </p:nvSpPr>
          <p:spPr bwMode="auto">
            <a:xfrm rot="16200000" flipH="1">
              <a:off x="5116" y="3190"/>
              <a:ext cx="96" cy="4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8" name="Line 592"/>
            <p:cNvSpPr>
              <a:spLocks noChangeShapeType="1"/>
            </p:cNvSpPr>
            <p:nvPr/>
          </p:nvSpPr>
          <p:spPr bwMode="auto">
            <a:xfrm>
              <a:off x="3843" y="3009"/>
              <a:ext cx="94" cy="10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9" name="Line 593"/>
            <p:cNvSpPr>
              <a:spLocks noChangeShapeType="1"/>
            </p:cNvSpPr>
            <p:nvPr/>
          </p:nvSpPr>
          <p:spPr bwMode="auto">
            <a:xfrm flipV="1">
              <a:off x="3680" y="3150"/>
              <a:ext cx="261" cy="71"/>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0" name="Line 596"/>
            <p:cNvSpPr>
              <a:spLocks noChangeShapeType="1"/>
            </p:cNvSpPr>
            <p:nvPr/>
          </p:nvSpPr>
          <p:spPr bwMode="auto">
            <a:xfrm flipH="1">
              <a:off x="3948" y="3209"/>
              <a:ext cx="98" cy="11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1" name="Line 597"/>
            <p:cNvSpPr>
              <a:spLocks noChangeShapeType="1"/>
            </p:cNvSpPr>
            <p:nvPr/>
          </p:nvSpPr>
          <p:spPr bwMode="auto">
            <a:xfrm flipH="1" flipV="1">
              <a:off x="4132" y="3213"/>
              <a:ext cx="65" cy="10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2" name="Line 598"/>
            <p:cNvSpPr>
              <a:spLocks noChangeShapeType="1"/>
            </p:cNvSpPr>
            <p:nvPr/>
          </p:nvSpPr>
          <p:spPr bwMode="auto">
            <a:xfrm>
              <a:off x="4248" y="3185"/>
              <a:ext cx="317" cy="17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3" name="Line 600"/>
            <p:cNvSpPr>
              <a:spLocks noChangeShapeType="1"/>
            </p:cNvSpPr>
            <p:nvPr/>
          </p:nvSpPr>
          <p:spPr bwMode="auto">
            <a:xfrm>
              <a:off x="3809" y="2257"/>
              <a:ext cx="148"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4" name="Line 601"/>
            <p:cNvSpPr>
              <a:spLocks noChangeShapeType="1"/>
            </p:cNvSpPr>
            <p:nvPr/>
          </p:nvSpPr>
          <p:spPr bwMode="auto">
            <a:xfrm flipV="1">
              <a:off x="3711" y="2354"/>
              <a:ext cx="106" cy="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4055" name="Group 602"/>
            <p:cNvGrpSpPr>
              <a:grpSpLocks/>
            </p:cNvGrpSpPr>
            <p:nvPr/>
          </p:nvGrpSpPr>
          <p:grpSpPr bwMode="auto">
            <a:xfrm>
              <a:off x="3535" y="2207"/>
              <a:ext cx="319" cy="222"/>
              <a:chOff x="2967" y="478"/>
              <a:chExt cx="788" cy="625"/>
            </a:xfrm>
          </p:grpSpPr>
          <p:pic>
            <p:nvPicPr>
              <p:cNvPr id="44415" name="Picture 603" descr="access_point_stylized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16" name="Picture 604" descr="antenna_radiation_stylize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056" name="Freeform 605"/>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7" name="Freeform 606"/>
            <p:cNvSpPr>
              <a:spLocks/>
            </p:cNvSpPr>
            <p:nvPr/>
          </p:nvSpPr>
          <p:spPr bwMode="auto">
            <a:xfrm>
              <a:off x="4417" y="1263"/>
              <a:ext cx="1090" cy="709"/>
            </a:xfrm>
            <a:custGeom>
              <a:avLst/>
              <a:gdLst>
                <a:gd name="T0" fmla="*/ 85898 w 765"/>
                <a:gd name="T1" fmla="*/ 6712 h 459"/>
                <a:gd name="T2" fmla="*/ 58210 w 765"/>
                <a:gd name="T3" fmla="*/ 47662 h 459"/>
                <a:gd name="T4" fmla="*/ 19473 w 765"/>
                <a:gd name="T5" fmla="*/ 67835 h 459"/>
                <a:gd name="T6" fmla="*/ 2783 w 765"/>
                <a:gd name="T7" fmla="*/ 228588 h 459"/>
                <a:gd name="T8" fmla="*/ 36422 w 765"/>
                <a:gd name="T9" fmla="*/ 302028 h 459"/>
                <a:gd name="T10" fmla="*/ 70014 w 765"/>
                <a:gd name="T11" fmla="*/ 289496 h 459"/>
                <a:gd name="T12" fmla="*/ 118176 w 765"/>
                <a:gd name="T13" fmla="*/ 302028 h 459"/>
                <a:gd name="T14" fmla="*/ 141415 w 765"/>
                <a:gd name="T15" fmla="*/ 295017 h 459"/>
                <a:gd name="T16" fmla="*/ 152220 w 765"/>
                <a:gd name="T17" fmla="*/ 253122 h 459"/>
                <a:gd name="T18" fmla="*/ 151953 w 765"/>
                <a:gd name="T19" fmla="*/ 107441 h 459"/>
                <a:gd name="T20" fmla="*/ 134106 w 765"/>
                <a:gd name="T21" fmla="*/ 23437 h 459"/>
                <a:gd name="T22" fmla="*/ 85898 w 765"/>
                <a:gd name="T23" fmla="*/ 6712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Line 607"/>
            <p:cNvSpPr>
              <a:spLocks noChangeShapeType="1"/>
            </p:cNvSpPr>
            <p:nvPr/>
          </p:nvSpPr>
          <p:spPr bwMode="auto">
            <a:xfrm>
              <a:off x="4659" y="2404"/>
              <a:ext cx="103" cy="7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9" name="Line 608"/>
            <p:cNvSpPr>
              <a:spLocks noChangeShapeType="1"/>
            </p:cNvSpPr>
            <p:nvPr/>
          </p:nvSpPr>
          <p:spPr bwMode="auto">
            <a:xfrm>
              <a:off x="4720" y="2354"/>
              <a:ext cx="176"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0" name="Line 609"/>
            <p:cNvSpPr>
              <a:spLocks noChangeShapeType="1"/>
            </p:cNvSpPr>
            <p:nvPr/>
          </p:nvSpPr>
          <p:spPr bwMode="auto">
            <a:xfrm flipV="1">
              <a:off x="4869" y="2408"/>
              <a:ext cx="85" cy="6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1" name="Line 610"/>
            <p:cNvSpPr>
              <a:spLocks noChangeShapeType="1"/>
            </p:cNvSpPr>
            <p:nvPr/>
          </p:nvSpPr>
          <p:spPr bwMode="auto">
            <a:xfrm>
              <a:off x="4235" y="1632"/>
              <a:ext cx="321" cy="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2" name="Line 611"/>
            <p:cNvSpPr>
              <a:spLocks noChangeShapeType="1"/>
            </p:cNvSpPr>
            <p:nvPr/>
          </p:nvSpPr>
          <p:spPr bwMode="auto">
            <a:xfrm>
              <a:off x="4635" y="2961"/>
              <a:ext cx="246" cy="11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3" name="Line 612"/>
            <p:cNvSpPr>
              <a:spLocks noChangeShapeType="1"/>
            </p:cNvSpPr>
            <p:nvPr/>
          </p:nvSpPr>
          <p:spPr bwMode="auto">
            <a:xfrm flipV="1">
              <a:off x="4244" y="2953"/>
              <a:ext cx="203" cy="1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4" name="Line 613"/>
            <p:cNvSpPr>
              <a:spLocks noChangeShapeType="1"/>
            </p:cNvSpPr>
            <p:nvPr/>
          </p:nvSpPr>
          <p:spPr bwMode="auto">
            <a:xfrm flipV="1">
              <a:off x="4271" y="3137"/>
              <a:ext cx="6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5" name="Line 614"/>
            <p:cNvSpPr>
              <a:spLocks noChangeShapeType="1"/>
            </p:cNvSpPr>
            <p:nvPr/>
          </p:nvSpPr>
          <p:spPr bwMode="auto">
            <a:xfrm flipV="1">
              <a:off x="4773" y="1572"/>
              <a:ext cx="78" cy="5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6" name="Line 615"/>
            <p:cNvSpPr>
              <a:spLocks noChangeShapeType="1"/>
            </p:cNvSpPr>
            <p:nvPr/>
          </p:nvSpPr>
          <p:spPr bwMode="auto">
            <a:xfrm>
              <a:off x="4665" y="1681"/>
              <a:ext cx="0" cy="5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7" name="Line 616"/>
            <p:cNvSpPr>
              <a:spLocks noChangeShapeType="1"/>
            </p:cNvSpPr>
            <p:nvPr/>
          </p:nvSpPr>
          <p:spPr bwMode="auto">
            <a:xfrm flipV="1">
              <a:off x="4773" y="1616"/>
              <a:ext cx="166" cy="18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8" name="Line 617"/>
            <p:cNvSpPr>
              <a:spLocks noChangeShapeType="1"/>
            </p:cNvSpPr>
            <p:nvPr/>
          </p:nvSpPr>
          <p:spPr bwMode="auto">
            <a:xfrm>
              <a:off x="5003" y="1615"/>
              <a:ext cx="0" cy="12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9" name="Line 618"/>
            <p:cNvSpPr>
              <a:spLocks noChangeShapeType="1"/>
            </p:cNvSpPr>
            <p:nvPr/>
          </p:nvSpPr>
          <p:spPr bwMode="auto">
            <a:xfrm>
              <a:off x="4785" y="1808"/>
              <a:ext cx="119"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0" name="Line 619"/>
            <p:cNvSpPr>
              <a:spLocks noChangeShapeType="1"/>
            </p:cNvSpPr>
            <p:nvPr/>
          </p:nvSpPr>
          <p:spPr bwMode="auto">
            <a:xfrm>
              <a:off x="5134" y="1802"/>
              <a:ext cx="1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1" name="Line 620"/>
            <p:cNvSpPr>
              <a:spLocks noChangeShapeType="1"/>
            </p:cNvSpPr>
            <p:nvPr/>
          </p:nvSpPr>
          <p:spPr bwMode="auto">
            <a:xfrm flipH="1">
              <a:off x="4596" y="1850"/>
              <a:ext cx="62" cy="444"/>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2" name="Line 621"/>
            <p:cNvSpPr>
              <a:spLocks noChangeShapeType="1"/>
            </p:cNvSpPr>
            <p:nvPr/>
          </p:nvSpPr>
          <p:spPr bwMode="auto">
            <a:xfrm flipH="1">
              <a:off x="4969" y="1850"/>
              <a:ext cx="70" cy="45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3" name="Line 622"/>
            <p:cNvSpPr>
              <a:spLocks noChangeShapeType="1"/>
            </p:cNvSpPr>
            <p:nvPr/>
          </p:nvSpPr>
          <p:spPr bwMode="auto">
            <a:xfrm flipV="1">
              <a:off x="4581" y="2569"/>
              <a:ext cx="143" cy="2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74" name="Line 623"/>
            <p:cNvSpPr>
              <a:spLocks noChangeShapeType="1"/>
            </p:cNvSpPr>
            <p:nvPr/>
          </p:nvSpPr>
          <p:spPr bwMode="auto">
            <a:xfrm>
              <a:off x="5257" y="1801"/>
              <a:ext cx="112"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4075" name="Group 624"/>
            <p:cNvGrpSpPr>
              <a:grpSpLocks/>
            </p:cNvGrpSpPr>
            <p:nvPr/>
          </p:nvGrpSpPr>
          <p:grpSpPr bwMode="auto">
            <a:xfrm>
              <a:off x="3813" y="1163"/>
              <a:ext cx="295" cy="391"/>
              <a:chOff x="1653" y="3023"/>
              <a:chExt cx="622" cy="911"/>
            </a:xfrm>
          </p:grpSpPr>
          <p:sp>
            <p:nvSpPr>
              <p:cNvPr id="44398" name="Line 270"/>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399" name="Line 271"/>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0" name="Line 272"/>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1" name="Line 273"/>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2" name="Line 274"/>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3" name="Line 275"/>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4" name="Line 276"/>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5" name="Line 277"/>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6" name="Line 278"/>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7" name="Line 279"/>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8" name="Line 280"/>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09" name="Line 281"/>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10" name="Line 282"/>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11" name="Line 283"/>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12" name="Line 284"/>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413" name="Oval 640"/>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pic>
            <p:nvPicPr>
              <p:cNvPr id="44414" name="Picture 641" descr="cell_tower_radiation_gra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76" name="Group 642"/>
            <p:cNvGrpSpPr>
              <a:grpSpLocks/>
            </p:cNvGrpSpPr>
            <p:nvPr/>
          </p:nvGrpSpPr>
          <p:grpSpPr bwMode="auto">
            <a:xfrm>
              <a:off x="3962" y="1516"/>
              <a:ext cx="286" cy="160"/>
              <a:chOff x="3843" y="1516"/>
              <a:chExt cx="286" cy="160"/>
            </a:xfrm>
          </p:grpSpPr>
          <p:sp>
            <p:nvSpPr>
              <p:cNvPr id="44389" name="Line 643"/>
              <p:cNvSpPr>
                <a:spLocks noChangeShapeType="1"/>
              </p:cNvSpPr>
              <p:nvPr/>
            </p:nvSpPr>
            <p:spPr bwMode="auto">
              <a:xfrm>
                <a:off x="3843" y="1516"/>
                <a:ext cx="96" cy="6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0" name="Oval 407"/>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91" name="Rectangle 410"/>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92" name="Oval 411"/>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93" name="Group 647"/>
              <p:cNvGrpSpPr>
                <a:grpSpLocks/>
              </p:cNvGrpSpPr>
              <p:nvPr/>
            </p:nvGrpSpPr>
            <p:grpSpPr bwMode="auto">
              <a:xfrm>
                <a:off x="3932" y="1587"/>
                <a:ext cx="138" cy="33"/>
                <a:chOff x="2468" y="1332"/>
                <a:chExt cx="310" cy="60"/>
              </a:xfrm>
            </p:grpSpPr>
            <p:sp>
              <p:nvSpPr>
                <p:cNvPr id="44396" name="Freeform 6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97" name="Freeform 6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94" name="Line 650"/>
              <p:cNvSpPr>
                <a:spLocks noChangeShapeType="1"/>
              </p:cNvSpPr>
              <p:nvPr/>
            </p:nvSpPr>
            <p:spPr bwMode="auto">
              <a:xfrm>
                <a:off x="3884" y="1602"/>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95" name="Line 651"/>
              <p:cNvSpPr>
                <a:spLocks noChangeShapeType="1"/>
              </p:cNvSpPr>
              <p:nvPr/>
            </p:nvSpPr>
            <p:spPr bwMode="auto">
              <a:xfrm>
                <a:off x="4127" y="1604"/>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7" name="Group 652"/>
            <p:cNvGrpSpPr>
              <a:grpSpLocks/>
            </p:cNvGrpSpPr>
            <p:nvPr/>
          </p:nvGrpSpPr>
          <p:grpSpPr bwMode="auto">
            <a:xfrm>
              <a:off x="4537" y="1571"/>
              <a:ext cx="246" cy="110"/>
              <a:chOff x="4334" y="1470"/>
              <a:chExt cx="246" cy="107"/>
            </a:xfrm>
          </p:grpSpPr>
          <p:sp>
            <p:nvSpPr>
              <p:cNvPr id="4438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8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8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84" name="Group 656"/>
              <p:cNvGrpSpPr>
                <a:grpSpLocks/>
              </p:cNvGrpSpPr>
              <p:nvPr/>
            </p:nvGrpSpPr>
            <p:grpSpPr bwMode="auto">
              <a:xfrm>
                <a:off x="4383" y="1488"/>
                <a:ext cx="138" cy="33"/>
                <a:chOff x="2468" y="1332"/>
                <a:chExt cx="310" cy="60"/>
              </a:xfrm>
            </p:grpSpPr>
            <p:sp>
              <p:nvSpPr>
                <p:cNvPr id="44387" name="Freeform 65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88" name="Freeform 65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85" name="Line 65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86" name="Line 660"/>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8" name="Group 661"/>
            <p:cNvGrpSpPr>
              <a:grpSpLocks/>
            </p:cNvGrpSpPr>
            <p:nvPr/>
          </p:nvGrpSpPr>
          <p:grpSpPr bwMode="auto">
            <a:xfrm>
              <a:off x="4544" y="1737"/>
              <a:ext cx="246" cy="110"/>
              <a:chOff x="4334" y="1470"/>
              <a:chExt cx="246" cy="107"/>
            </a:xfrm>
          </p:grpSpPr>
          <p:sp>
            <p:nvSpPr>
              <p:cNvPr id="44373"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74"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75"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76" name="Group 665"/>
              <p:cNvGrpSpPr>
                <a:grpSpLocks/>
              </p:cNvGrpSpPr>
              <p:nvPr/>
            </p:nvGrpSpPr>
            <p:grpSpPr bwMode="auto">
              <a:xfrm>
                <a:off x="4383" y="1488"/>
                <a:ext cx="138" cy="33"/>
                <a:chOff x="2468" y="1332"/>
                <a:chExt cx="310" cy="60"/>
              </a:xfrm>
            </p:grpSpPr>
            <p:sp>
              <p:nvSpPr>
                <p:cNvPr id="44379" name="Freeform 66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80" name="Freeform 66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77" name="Line 66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8" name="Line 669"/>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9" name="Group 670"/>
            <p:cNvGrpSpPr>
              <a:grpSpLocks/>
            </p:cNvGrpSpPr>
            <p:nvPr/>
          </p:nvGrpSpPr>
          <p:grpSpPr bwMode="auto">
            <a:xfrm>
              <a:off x="4890" y="1738"/>
              <a:ext cx="246" cy="110"/>
              <a:chOff x="4334" y="1470"/>
              <a:chExt cx="246" cy="107"/>
            </a:xfrm>
          </p:grpSpPr>
          <p:sp>
            <p:nvSpPr>
              <p:cNvPr id="4436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6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6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68" name="Group 674"/>
              <p:cNvGrpSpPr>
                <a:grpSpLocks/>
              </p:cNvGrpSpPr>
              <p:nvPr/>
            </p:nvGrpSpPr>
            <p:grpSpPr bwMode="auto">
              <a:xfrm>
                <a:off x="4383" y="1488"/>
                <a:ext cx="138" cy="33"/>
                <a:chOff x="2468" y="1332"/>
                <a:chExt cx="310" cy="60"/>
              </a:xfrm>
            </p:grpSpPr>
            <p:sp>
              <p:nvSpPr>
                <p:cNvPr id="44371" name="Freeform 67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72" name="Freeform 67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69" name="Line 67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70" name="Line 678"/>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0" name="Group 679"/>
            <p:cNvGrpSpPr>
              <a:grpSpLocks/>
            </p:cNvGrpSpPr>
            <p:nvPr/>
          </p:nvGrpSpPr>
          <p:grpSpPr bwMode="auto">
            <a:xfrm>
              <a:off x="4844" y="1508"/>
              <a:ext cx="246" cy="110"/>
              <a:chOff x="4334" y="1470"/>
              <a:chExt cx="246" cy="107"/>
            </a:xfrm>
          </p:grpSpPr>
          <p:sp>
            <p:nvSpPr>
              <p:cNvPr id="4435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5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5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60" name="Group 683"/>
              <p:cNvGrpSpPr>
                <a:grpSpLocks/>
              </p:cNvGrpSpPr>
              <p:nvPr/>
            </p:nvGrpSpPr>
            <p:grpSpPr bwMode="auto">
              <a:xfrm>
                <a:off x="4383" y="1488"/>
                <a:ext cx="138" cy="33"/>
                <a:chOff x="2468" y="1332"/>
                <a:chExt cx="310" cy="60"/>
              </a:xfrm>
            </p:grpSpPr>
            <p:sp>
              <p:nvSpPr>
                <p:cNvPr id="44363" name="Freeform 68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64" name="Freeform 68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61" name="Line 68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62" name="Line 687"/>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1" name="Group 688"/>
            <p:cNvGrpSpPr>
              <a:grpSpLocks/>
            </p:cNvGrpSpPr>
            <p:nvPr/>
          </p:nvGrpSpPr>
          <p:grpSpPr bwMode="auto">
            <a:xfrm>
              <a:off x="4874" y="2296"/>
              <a:ext cx="310" cy="130"/>
              <a:chOff x="4334" y="1470"/>
              <a:chExt cx="246" cy="107"/>
            </a:xfrm>
          </p:grpSpPr>
          <p:sp>
            <p:nvSpPr>
              <p:cNvPr id="44349"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50"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51"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52" name="Group 692"/>
              <p:cNvGrpSpPr>
                <a:grpSpLocks/>
              </p:cNvGrpSpPr>
              <p:nvPr/>
            </p:nvGrpSpPr>
            <p:grpSpPr bwMode="auto">
              <a:xfrm>
                <a:off x="4383" y="1488"/>
                <a:ext cx="138" cy="33"/>
                <a:chOff x="2468" y="1332"/>
                <a:chExt cx="310" cy="60"/>
              </a:xfrm>
            </p:grpSpPr>
            <p:sp>
              <p:nvSpPr>
                <p:cNvPr id="44355" name="Freeform 69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56" name="Freeform 69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53" name="Line 695"/>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54" name="Line 696"/>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4082" name="Line 697"/>
            <p:cNvSpPr>
              <a:spLocks noChangeShapeType="1"/>
            </p:cNvSpPr>
            <p:nvPr/>
          </p:nvSpPr>
          <p:spPr bwMode="auto">
            <a:xfrm>
              <a:off x="4049" y="2358"/>
              <a:ext cx="428"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4083" name="Group 698"/>
            <p:cNvGrpSpPr>
              <a:grpSpLocks/>
            </p:cNvGrpSpPr>
            <p:nvPr/>
          </p:nvGrpSpPr>
          <p:grpSpPr bwMode="auto">
            <a:xfrm>
              <a:off x="4464" y="2288"/>
              <a:ext cx="310" cy="130"/>
              <a:chOff x="4334" y="1470"/>
              <a:chExt cx="246" cy="107"/>
            </a:xfrm>
          </p:grpSpPr>
          <p:sp>
            <p:nvSpPr>
              <p:cNvPr id="4434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4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4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44" name="Group 702"/>
              <p:cNvGrpSpPr>
                <a:grpSpLocks/>
              </p:cNvGrpSpPr>
              <p:nvPr/>
            </p:nvGrpSpPr>
            <p:grpSpPr bwMode="auto">
              <a:xfrm>
                <a:off x="4383" y="1488"/>
                <a:ext cx="138" cy="33"/>
                <a:chOff x="2468" y="1332"/>
                <a:chExt cx="310" cy="60"/>
              </a:xfrm>
            </p:grpSpPr>
            <p:sp>
              <p:nvSpPr>
                <p:cNvPr id="44347" name="Freeform 70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48" name="Freeform 70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45" name="Line 705"/>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46" name="Line 706"/>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4" name="Group 707"/>
            <p:cNvGrpSpPr>
              <a:grpSpLocks/>
            </p:cNvGrpSpPr>
            <p:nvPr/>
          </p:nvGrpSpPr>
          <p:grpSpPr bwMode="auto">
            <a:xfrm>
              <a:off x="4660" y="2464"/>
              <a:ext cx="310" cy="130"/>
              <a:chOff x="4334" y="1470"/>
              <a:chExt cx="246" cy="107"/>
            </a:xfrm>
          </p:grpSpPr>
          <p:sp>
            <p:nvSpPr>
              <p:cNvPr id="44333"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34"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35"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36" name="Group 711"/>
              <p:cNvGrpSpPr>
                <a:grpSpLocks/>
              </p:cNvGrpSpPr>
              <p:nvPr/>
            </p:nvGrpSpPr>
            <p:grpSpPr bwMode="auto">
              <a:xfrm>
                <a:off x="4383" y="1488"/>
                <a:ext cx="138" cy="33"/>
                <a:chOff x="2468" y="1332"/>
                <a:chExt cx="310" cy="60"/>
              </a:xfrm>
            </p:grpSpPr>
            <p:sp>
              <p:nvSpPr>
                <p:cNvPr id="44339" name="Freeform 71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40" name="Freeform 71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37" name="Line 71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8" name="Line 715"/>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5" name="Group 716"/>
            <p:cNvGrpSpPr>
              <a:grpSpLocks/>
            </p:cNvGrpSpPr>
            <p:nvPr/>
          </p:nvGrpSpPr>
          <p:grpSpPr bwMode="auto">
            <a:xfrm>
              <a:off x="4782" y="3028"/>
              <a:ext cx="392" cy="154"/>
              <a:chOff x="4334" y="1470"/>
              <a:chExt cx="246" cy="107"/>
            </a:xfrm>
          </p:grpSpPr>
          <p:sp>
            <p:nvSpPr>
              <p:cNvPr id="4432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2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2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28" name="Group 720"/>
              <p:cNvGrpSpPr>
                <a:grpSpLocks/>
              </p:cNvGrpSpPr>
              <p:nvPr/>
            </p:nvGrpSpPr>
            <p:grpSpPr bwMode="auto">
              <a:xfrm>
                <a:off x="4383" y="1488"/>
                <a:ext cx="138" cy="33"/>
                <a:chOff x="2468" y="1332"/>
                <a:chExt cx="310" cy="60"/>
              </a:xfrm>
            </p:grpSpPr>
            <p:sp>
              <p:nvSpPr>
                <p:cNvPr id="44331" name="Freeform 72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32" name="Freeform 72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29" name="Line 72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30" name="Line 724"/>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6" name="Group 725"/>
            <p:cNvGrpSpPr>
              <a:grpSpLocks/>
            </p:cNvGrpSpPr>
            <p:nvPr/>
          </p:nvGrpSpPr>
          <p:grpSpPr bwMode="auto">
            <a:xfrm>
              <a:off x="4388" y="2840"/>
              <a:ext cx="392" cy="154"/>
              <a:chOff x="4334" y="1470"/>
              <a:chExt cx="246" cy="107"/>
            </a:xfrm>
          </p:grpSpPr>
          <p:sp>
            <p:nvSpPr>
              <p:cNvPr id="4431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1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1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20" name="Group 729"/>
              <p:cNvGrpSpPr>
                <a:grpSpLocks/>
              </p:cNvGrpSpPr>
              <p:nvPr/>
            </p:nvGrpSpPr>
            <p:grpSpPr bwMode="auto">
              <a:xfrm>
                <a:off x="4383" y="1488"/>
                <a:ext cx="138" cy="33"/>
                <a:chOff x="2468" y="1332"/>
                <a:chExt cx="310" cy="60"/>
              </a:xfrm>
            </p:grpSpPr>
            <p:sp>
              <p:nvSpPr>
                <p:cNvPr id="44323" name="Freeform 7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24" name="Freeform 7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21" name="Line 732"/>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22" name="Line 733"/>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7" name="Group 734"/>
            <p:cNvGrpSpPr>
              <a:grpSpLocks/>
            </p:cNvGrpSpPr>
            <p:nvPr/>
          </p:nvGrpSpPr>
          <p:grpSpPr bwMode="auto">
            <a:xfrm>
              <a:off x="3932" y="3056"/>
              <a:ext cx="392" cy="154"/>
              <a:chOff x="4334" y="1470"/>
              <a:chExt cx="246" cy="107"/>
            </a:xfrm>
          </p:grpSpPr>
          <p:sp>
            <p:nvSpPr>
              <p:cNvPr id="44309"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10"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11"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12" name="Group 738"/>
              <p:cNvGrpSpPr>
                <a:grpSpLocks/>
              </p:cNvGrpSpPr>
              <p:nvPr/>
            </p:nvGrpSpPr>
            <p:grpSpPr bwMode="auto">
              <a:xfrm>
                <a:off x="4383" y="1488"/>
                <a:ext cx="138" cy="33"/>
                <a:chOff x="2468" y="1332"/>
                <a:chExt cx="310" cy="60"/>
              </a:xfrm>
            </p:grpSpPr>
            <p:sp>
              <p:nvSpPr>
                <p:cNvPr id="44315" name="Freeform 73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16" name="Freeform 74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13" name="Line 74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14" name="Line 742"/>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8" name="Group 743"/>
            <p:cNvGrpSpPr>
              <a:grpSpLocks/>
            </p:cNvGrpSpPr>
            <p:nvPr/>
          </p:nvGrpSpPr>
          <p:grpSpPr bwMode="auto">
            <a:xfrm>
              <a:off x="3812" y="2296"/>
              <a:ext cx="246" cy="108"/>
              <a:chOff x="4334" y="1470"/>
              <a:chExt cx="246" cy="107"/>
            </a:xfrm>
          </p:grpSpPr>
          <p:sp>
            <p:nvSpPr>
              <p:cNvPr id="4430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430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430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4304" name="Group 747"/>
              <p:cNvGrpSpPr>
                <a:grpSpLocks/>
              </p:cNvGrpSpPr>
              <p:nvPr/>
            </p:nvGrpSpPr>
            <p:grpSpPr bwMode="auto">
              <a:xfrm>
                <a:off x="4383" y="1488"/>
                <a:ext cx="138" cy="33"/>
                <a:chOff x="2468" y="1332"/>
                <a:chExt cx="310" cy="60"/>
              </a:xfrm>
            </p:grpSpPr>
            <p:sp>
              <p:nvSpPr>
                <p:cNvPr id="44307" name="Freeform 7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4308" name="Freeform 7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4305" name="Line 750"/>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306" name="Line 751"/>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9" name="Group 752"/>
            <p:cNvGrpSpPr>
              <a:grpSpLocks/>
            </p:cNvGrpSpPr>
            <p:nvPr/>
          </p:nvGrpSpPr>
          <p:grpSpPr bwMode="auto">
            <a:xfrm>
              <a:off x="4511" y="3153"/>
              <a:ext cx="281" cy="266"/>
              <a:chOff x="5072" y="3611"/>
              <a:chExt cx="459" cy="380"/>
            </a:xfrm>
          </p:grpSpPr>
          <p:grpSp>
            <p:nvGrpSpPr>
              <p:cNvPr id="44287" name="Group 753"/>
              <p:cNvGrpSpPr>
                <a:grpSpLocks/>
              </p:cNvGrpSpPr>
              <p:nvPr/>
            </p:nvGrpSpPr>
            <p:grpSpPr bwMode="auto">
              <a:xfrm>
                <a:off x="5144" y="3611"/>
                <a:ext cx="387" cy="99"/>
                <a:chOff x="5030" y="2639"/>
                <a:chExt cx="387" cy="99"/>
              </a:xfrm>
            </p:grpSpPr>
            <p:sp>
              <p:nvSpPr>
                <p:cNvPr id="44289" name="Freeform 754"/>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0" name="Freeform 755"/>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1" name="Freeform 756"/>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2" name="Freeform 757"/>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3" name="Freeform 758"/>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4" name="Freeform 759"/>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95" name="Freeform 760"/>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4296" name="Freeform 761"/>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4297" name="Freeform 762"/>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4298" name="Freeform 763"/>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4299" name="Freeform 764"/>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4300" name="Freeform 765"/>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4288" name="Picture 766"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90" name="Group 767"/>
            <p:cNvGrpSpPr>
              <a:grpSpLocks/>
            </p:cNvGrpSpPr>
            <p:nvPr/>
          </p:nvGrpSpPr>
          <p:grpSpPr bwMode="auto">
            <a:xfrm>
              <a:off x="3552" y="2211"/>
              <a:ext cx="251" cy="226"/>
              <a:chOff x="5072" y="3611"/>
              <a:chExt cx="459" cy="380"/>
            </a:xfrm>
          </p:grpSpPr>
          <p:grpSp>
            <p:nvGrpSpPr>
              <p:cNvPr id="44273" name="Group 768"/>
              <p:cNvGrpSpPr>
                <a:grpSpLocks/>
              </p:cNvGrpSpPr>
              <p:nvPr/>
            </p:nvGrpSpPr>
            <p:grpSpPr bwMode="auto">
              <a:xfrm>
                <a:off x="5144" y="3611"/>
                <a:ext cx="387" cy="99"/>
                <a:chOff x="5030" y="2639"/>
                <a:chExt cx="387" cy="99"/>
              </a:xfrm>
            </p:grpSpPr>
            <p:sp>
              <p:nvSpPr>
                <p:cNvPr id="44275" name="Freeform 769"/>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76" name="Freeform 770"/>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77" name="Freeform 771"/>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78" name="Freeform 772"/>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79" name="Freeform 773"/>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80" name="Freeform 774"/>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81" name="Freeform 775"/>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4282" name="Freeform 776"/>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4283" name="Freeform 777"/>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4284" name="Freeform 778"/>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4285" name="Freeform 779"/>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4286" name="Freeform 780"/>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4274" name="Picture 781"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091" name="Line 782"/>
            <p:cNvSpPr>
              <a:spLocks noChangeShapeType="1"/>
            </p:cNvSpPr>
            <p:nvPr/>
          </p:nvSpPr>
          <p:spPr bwMode="auto">
            <a:xfrm rot="5400000" flipV="1">
              <a:off x="5034" y="3427"/>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44092" name="Group 783"/>
            <p:cNvGrpSpPr>
              <a:grpSpLocks/>
            </p:cNvGrpSpPr>
            <p:nvPr/>
          </p:nvGrpSpPr>
          <p:grpSpPr bwMode="auto">
            <a:xfrm flipH="1">
              <a:off x="3638" y="2856"/>
              <a:ext cx="261" cy="235"/>
              <a:chOff x="2839" y="3501"/>
              <a:chExt cx="755" cy="803"/>
            </a:xfrm>
          </p:grpSpPr>
          <p:pic>
            <p:nvPicPr>
              <p:cNvPr id="44271" name="Picture 784"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72" name="Freeform 785"/>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93" name="Group 786"/>
            <p:cNvGrpSpPr>
              <a:grpSpLocks/>
            </p:cNvGrpSpPr>
            <p:nvPr/>
          </p:nvGrpSpPr>
          <p:grpSpPr bwMode="auto">
            <a:xfrm flipH="1">
              <a:off x="3438" y="3121"/>
              <a:ext cx="304" cy="256"/>
              <a:chOff x="2839" y="3501"/>
              <a:chExt cx="755" cy="803"/>
            </a:xfrm>
          </p:grpSpPr>
          <p:pic>
            <p:nvPicPr>
              <p:cNvPr id="44269" name="Picture 787" descr="desktop_computer_stylized_medium"/>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70" name="Freeform 788"/>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94" name="Group 789"/>
            <p:cNvGrpSpPr>
              <a:grpSpLocks/>
            </p:cNvGrpSpPr>
            <p:nvPr/>
          </p:nvGrpSpPr>
          <p:grpSpPr bwMode="auto">
            <a:xfrm flipH="1">
              <a:off x="3739" y="3311"/>
              <a:ext cx="269" cy="220"/>
              <a:chOff x="2839" y="3501"/>
              <a:chExt cx="755" cy="803"/>
            </a:xfrm>
          </p:grpSpPr>
          <p:pic>
            <p:nvPicPr>
              <p:cNvPr id="44267" name="Picture 790" descr="desktop_computer_stylized_medium"/>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68" name="Freeform 79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95" name="Group 792"/>
            <p:cNvGrpSpPr>
              <a:grpSpLocks/>
            </p:cNvGrpSpPr>
            <p:nvPr/>
          </p:nvGrpSpPr>
          <p:grpSpPr bwMode="auto">
            <a:xfrm>
              <a:off x="4126" y="3300"/>
              <a:ext cx="269" cy="221"/>
              <a:chOff x="2839" y="3501"/>
              <a:chExt cx="755" cy="803"/>
            </a:xfrm>
          </p:grpSpPr>
          <p:pic>
            <p:nvPicPr>
              <p:cNvPr id="44265" name="Picture 793" descr="desktop_computer_stylized_medium"/>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66" name="Freeform 79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44096" name="Picture 795" descr="car_icon_smal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097" name="Group 796"/>
            <p:cNvGrpSpPr>
              <a:grpSpLocks/>
            </p:cNvGrpSpPr>
            <p:nvPr/>
          </p:nvGrpSpPr>
          <p:grpSpPr bwMode="auto">
            <a:xfrm>
              <a:off x="3536" y="974"/>
              <a:ext cx="262" cy="243"/>
              <a:chOff x="2751" y="1851"/>
              <a:chExt cx="462" cy="478"/>
            </a:xfrm>
          </p:grpSpPr>
          <p:pic>
            <p:nvPicPr>
              <p:cNvPr id="44263" name="Picture 797" descr="iphone_stylized_small"/>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64" name="Picture 798" descr="antenna_radiation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98" name="Group 799"/>
            <p:cNvGrpSpPr>
              <a:grpSpLocks/>
            </p:cNvGrpSpPr>
            <p:nvPr/>
          </p:nvGrpSpPr>
          <p:grpSpPr bwMode="auto">
            <a:xfrm>
              <a:off x="5191" y="3151"/>
              <a:ext cx="143" cy="303"/>
              <a:chOff x="4140" y="429"/>
              <a:chExt cx="1425" cy="2396"/>
            </a:xfrm>
          </p:grpSpPr>
          <p:sp>
            <p:nvSpPr>
              <p:cNvPr id="44231" name="Freeform 800"/>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32" name="Rectangle 801"/>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33" name="Freeform 802"/>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34" name="Freeform 803"/>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35" name="Rectangle 804"/>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36" name="Group 805"/>
              <p:cNvGrpSpPr>
                <a:grpSpLocks/>
              </p:cNvGrpSpPr>
              <p:nvPr/>
            </p:nvGrpSpPr>
            <p:grpSpPr bwMode="auto">
              <a:xfrm>
                <a:off x="4749" y="668"/>
                <a:ext cx="581" cy="145"/>
                <a:chOff x="614" y="2568"/>
                <a:chExt cx="725" cy="139"/>
              </a:xfrm>
            </p:grpSpPr>
            <p:sp>
              <p:nvSpPr>
                <p:cNvPr id="44261" name="AutoShape 806"/>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62" name="AutoShape 807"/>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37" name="Rectangle 808"/>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38" name="Group 809"/>
              <p:cNvGrpSpPr>
                <a:grpSpLocks/>
              </p:cNvGrpSpPr>
              <p:nvPr/>
            </p:nvGrpSpPr>
            <p:grpSpPr bwMode="auto">
              <a:xfrm>
                <a:off x="4747" y="994"/>
                <a:ext cx="581" cy="134"/>
                <a:chOff x="614" y="2568"/>
                <a:chExt cx="725" cy="139"/>
              </a:xfrm>
            </p:grpSpPr>
            <p:sp>
              <p:nvSpPr>
                <p:cNvPr id="44259" name="AutoShape 810"/>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60" name="AutoShape 811"/>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39" name="Rectangle 812"/>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40" name="Rectangle 813"/>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41" name="Group 814"/>
              <p:cNvGrpSpPr>
                <a:grpSpLocks/>
              </p:cNvGrpSpPr>
              <p:nvPr/>
            </p:nvGrpSpPr>
            <p:grpSpPr bwMode="auto">
              <a:xfrm>
                <a:off x="4735" y="1627"/>
                <a:ext cx="582" cy="151"/>
                <a:chOff x="614" y="2568"/>
                <a:chExt cx="725" cy="139"/>
              </a:xfrm>
            </p:grpSpPr>
            <p:sp>
              <p:nvSpPr>
                <p:cNvPr id="44257" name="AutoShape 815"/>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8" name="AutoShape 816"/>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42" name="Freeform 817"/>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43" name="Group 818"/>
              <p:cNvGrpSpPr>
                <a:grpSpLocks/>
              </p:cNvGrpSpPr>
              <p:nvPr/>
            </p:nvGrpSpPr>
            <p:grpSpPr bwMode="auto">
              <a:xfrm>
                <a:off x="4739" y="1327"/>
                <a:ext cx="582" cy="139"/>
                <a:chOff x="614" y="2568"/>
                <a:chExt cx="725" cy="139"/>
              </a:xfrm>
            </p:grpSpPr>
            <p:sp>
              <p:nvSpPr>
                <p:cNvPr id="44255" name="AutoShape 819"/>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6" name="AutoShape 820"/>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44" name="Rectangle 821"/>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45" name="Freeform 822"/>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46" name="Freeform 823"/>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47" name="Oval 824"/>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48" name="Freeform 825"/>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49" name="AutoShape 826"/>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0" name="AutoShape 827"/>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1" name="Oval 828"/>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2" name="Oval 829"/>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4253" name="Oval 830"/>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54" name="Rectangle 831"/>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4099" name="Group 832"/>
            <p:cNvGrpSpPr>
              <a:grpSpLocks/>
            </p:cNvGrpSpPr>
            <p:nvPr/>
          </p:nvGrpSpPr>
          <p:grpSpPr bwMode="auto">
            <a:xfrm>
              <a:off x="4992" y="3341"/>
              <a:ext cx="143" cy="303"/>
              <a:chOff x="4140" y="429"/>
              <a:chExt cx="1425" cy="2396"/>
            </a:xfrm>
          </p:grpSpPr>
          <p:sp>
            <p:nvSpPr>
              <p:cNvPr id="44199" name="Freeform 833"/>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00" name="Rectangle 834"/>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01" name="Freeform 835"/>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02" name="Freeform 836"/>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03" name="Rectangle 837"/>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04" name="Group 838"/>
              <p:cNvGrpSpPr>
                <a:grpSpLocks/>
              </p:cNvGrpSpPr>
              <p:nvPr/>
            </p:nvGrpSpPr>
            <p:grpSpPr bwMode="auto">
              <a:xfrm>
                <a:off x="4749" y="668"/>
                <a:ext cx="581" cy="145"/>
                <a:chOff x="614" y="2568"/>
                <a:chExt cx="725" cy="139"/>
              </a:xfrm>
            </p:grpSpPr>
            <p:sp>
              <p:nvSpPr>
                <p:cNvPr id="44229" name="AutoShape 839"/>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30" name="AutoShape 840"/>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05" name="Rectangle 841"/>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06" name="Group 842"/>
              <p:cNvGrpSpPr>
                <a:grpSpLocks/>
              </p:cNvGrpSpPr>
              <p:nvPr/>
            </p:nvGrpSpPr>
            <p:grpSpPr bwMode="auto">
              <a:xfrm>
                <a:off x="4747" y="994"/>
                <a:ext cx="581" cy="134"/>
                <a:chOff x="614" y="2568"/>
                <a:chExt cx="725" cy="139"/>
              </a:xfrm>
            </p:grpSpPr>
            <p:sp>
              <p:nvSpPr>
                <p:cNvPr id="44227" name="AutoShape 843"/>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28" name="AutoShape 844"/>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07" name="Rectangle 845"/>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08" name="Rectangle 846"/>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4209" name="Group 847"/>
              <p:cNvGrpSpPr>
                <a:grpSpLocks/>
              </p:cNvGrpSpPr>
              <p:nvPr/>
            </p:nvGrpSpPr>
            <p:grpSpPr bwMode="auto">
              <a:xfrm>
                <a:off x="4735" y="1627"/>
                <a:ext cx="582" cy="151"/>
                <a:chOff x="614" y="2568"/>
                <a:chExt cx="725" cy="139"/>
              </a:xfrm>
            </p:grpSpPr>
            <p:sp>
              <p:nvSpPr>
                <p:cNvPr id="44225" name="AutoShape 848"/>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26" name="AutoShape 849"/>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10" name="Freeform 850"/>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11" name="Group 851"/>
              <p:cNvGrpSpPr>
                <a:grpSpLocks/>
              </p:cNvGrpSpPr>
              <p:nvPr/>
            </p:nvGrpSpPr>
            <p:grpSpPr bwMode="auto">
              <a:xfrm>
                <a:off x="4739" y="1327"/>
                <a:ext cx="582" cy="139"/>
                <a:chOff x="614" y="2568"/>
                <a:chExt cx="725" cy="139"/>
              </a:xfrm>
            </p:grpSpPr>
            <p:sp>
              <p:nvSpPr>
                <p:cNvPr id="44223" name="AutoShape 852"/>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24" name="AutoShape 853"/>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4212" name="Rectangle 854"/>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13" name="Freeform 855"/>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14" name="Freeform 856"/>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15" name="Oval 857"/>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16" name="Freeform 858"/>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217" name="AutoShape 859"/>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18" name="AutoShape 860"/>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19" name="Oval 861"/>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20" name="Oval 862"/>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4221" name="Oval 863"/>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4222" name="Rectangle 864"/>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4100" name="Group 865"/>
            <p:cNvGrpSpPr>
              <a:grpSpLocks/>
            </p:cNvGrpSpPr>
            <p:nvPr/>
          </p:nvGrpSpPr>
          <p:grpSpPr bwMode="auto">
            <a:xfrm>
              <a:off x="3340" y="1287"/>
              <a:ext cx="337" cy="257"/>
              <a:chOff x="877" y="1008"/>
              <a:chExt cx="2747" cy="2591"/>
            </a:xfrm>
          </p:grpSpPr>
          <p:pic>
            <p:nvPicPr>
              <p:cNvPr id="44176" name="Picture 866" descr="antenna_stylized"/>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77" name="Picture 867"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78" name="Freeform 868"/>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179" name="Picture 869" descr="screen"/>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80" name="Freeform 870"/>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1" name="Freeform 871"/>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2" name="Freeform 872"/>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3" name="Freeform 873"/>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4" name="Freeform 874"/>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5" name="Freeform 875"/>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186" name="Group 876"/>
              <p:cNvGrpSpPr>
                <a:grpSpLocks/>
              </p:cNvGrpSpPr>
              <p:nvPr/>
            </p:nvGrpSpPr>
            <p:grpSpPr bwMode="auto">
              <a:xfrm>
                <a:off x="1709" y="3008"/>
                <a:ext cx="507" cy="234"/>
                <a:chOff x="1740" y="2642"/>
                <a:chExt cx="752" cy="327"/>
              </a:xfrm>
            </p:grpSpPr>
            <p:sp>
              <p:nvSpPr>
                <p:cNvPr id="44193" name="Freeform 87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4" name="Freeform 87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5" name="Freeform 87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6" name="Freeform 88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7" name="Freeform 88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8" name="Freeform 88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187" name="Freeform 883"/>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8" name="Freeform 884"/>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89" name="Freeform 885"/>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0" name="Freeform 886"/>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1" name="Freeform 887"/>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92" name="Freeform 888"/>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101" name="Group 889"/>
            <p:cNvGrpSpPr>
              <a:grpSpLocks/>
            </p:cNvGrpSpPr>
            <p:nvPr/>
          </p:nvGrpSpPr>
          <p:grpSpPr bwMode="auto">
            <a:xfrm>
              <a:off x="4329" y="3456"/>
              <a:ext cx="299" cy="257"/>
              <a:chOff x="877" y="1008"/>
              <a:chExt cx="2747" cy="2591"/>
            </a:xfrm>
          </p:grpSpPr>
          <p:pic>
            <p:nvPicPr>
              <p:cNvPr id="44153" name="Picture 890"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54" name="Picture 891"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55" name="Freeform 892"/>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156" name="Picture 893"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57" name="Freeform 894"/>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8" name="Freeform 895"/>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9" name="Freeform 896"/>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0" name="Freeform 897"/>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1" name="Freeform 898"/>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2" name="Freeform 899"/>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163" name="Group 900"/>
              <p:cNvGrpSpPr>
                <a:grpSpLocks/>
              </p:cNvGrpSpPr>
              <p:nvPr/>
            </p:nvGrpSpPr>
            <p:grpSpPr bwMode="auto">
              <a:xfrm>
                <a:off x="1709" y="3008"/>
                <a:ext cx="507" cy="234"/>
                <a:chOff x="1740" y="2642"/>
                <a:chExt cx="752" cy="327"/>
              </a:xfrm>
            </p:grpSpPr>
            <p:sp>
              <p:nvSpPr>
                <p:cNvPr id="44170" name="Freeform 901"/>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1" name="Freeform 902"/>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2" name="Freeform 903"/>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3" name="Freeform 904"/>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4" name="Freeform 905"/>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5" name="Freeform 906"/>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164" name="Freeform 907"/>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5" name="Freeform 908"/>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6" name="Freeform 909"/>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7" name="Freeform 910"/>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8" name="Freeform 911"/>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9" name="Freeform 912"/>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102" name="Group 913"/>
            <p:cNvGrpSpPr>
              <a:grpSpLocks/>
            </p:cNvGrpSpPr>
            <p:nvPr/>
          </p:nvGrpSpPr>
          <p:grpSpPr bwMode="auto">
            <a:xfrm>
              <a:off x="3503" y="1916"/>
              <a:ext cx="280" cy="257"/>
              <a:chOff x="877" y="1008"/>
              <a:chExt cx="2747" cy="2591"/>
            </a:xfrm>
          </p:grpSpPr>
          <p:pic>
            <p:nvPicPr>
              <p:cNvPr id="44130" name="Picture 914" descr="antenna_stylized"/>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31" name="Picture 915"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32" name="Freeform 916"/>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133" name="Picture 917" descr="scree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34" name="Freeform 918"/>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919"/>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920"/>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7" name="Freeform 921"/>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8" name="Freeform 922"/>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923"/>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140" name="Group 924"/>
              <p:cNvGrpSpPr>
                <a:grpSpLocks/>
              </p:cNvGrpSpPr>
              <p:nvPr/>
            </p:nvGrpSpPr>
            <p:grpSpPr bwMode="auto">
              <a:xfrm>
                <a:off x="1709" y="3008"/>
                <a:ext cx="507" cy="234"/>
                <a:chOff x="1740" y="2642"/>
                <a:chExt cx="752" cy="327"/>
              </a:xfrm>
            </p:grpSpPr>
            <p:sp>
              <p:nvSpPr>
                <p:cNvPr id="44147" name="Freeform 925"/>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8" name="Freeform 926"/>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9" name="Freeform 927"/>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0" name="Freeform 928"/>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1" name="Freeform 929"/>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2" name="Freeform 930"/>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141" name="Freeform 931"/>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2" name="Freeform 932"/>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3" name="Freeform 933"/>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4" name="Freeform 934"/>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5" name="Freeform 935"/>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6" name="Freeform 936"/>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103" name="Group 937"/>
            <p:cNvGrpSpPr>
              <a:grpSpLocks/>
            </p:cNvGrpSpPr>
            <p:nvPr/>
          </p:nvGrpSpPr>
          <p:grpSpPr bwMode="auto">
            <a:xfrm flipH="1">
              <a:off x="3742" y="2030"/>
              <a:ext cx="261" cy="235"/>
              <a:chOff x="2839" y="3501"/>
              <a:chExt cx="755" cy="803"/>
            </a:xfrm>
          </p:grpSpPr>
          <p:pic>
            <p:nvPicPr>
              <p:cNvPr id="44128" name="Picture 938"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29" name="Freeform 939"/>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104" name="Group 940"/>
            <p:cNvGrpSpPr>
              <a:grpSpLocks/>
            </p:cNvGrpSpPr>
            <p:nvPr/>
          </p:nvGrpSpPr>
          <p:grpSpPr bwMode="auto">
            <a:xfrm>
              <a:off x="4603" y="3416"/>
              <a:ext cx="299" cy="257"/>
              <a:chOff x="877" y="1008"/>
              <a:chExt cx="2747" cy="2591"/>
            </a:xfrm>
          </p:grpSpPr>
          <p:pic>
            <p:nvPicPr>
              <p:cNvPr id="44105" name="Picture 941"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06" name="Picture 942"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07" name="Freeform 943"/>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108" name="Picture 944"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109" name="Freeform 945"/>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946"/>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947"/>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948"/>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949"/>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950"/>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115" name="Group 951"/>
              <p:cNvGrpSpPr>
                <a:grpSpLocks/>
              </p:cNvGrpSpPr>
              <p:nvPr/>
            </p:nvGrpSpPr>
            <p:grpSpPr bwMode="auto">
              <a:xfrm>
                <a:off x="1709" y="3008"/>
                <a:ext cx="507" cy="234"/>
                <a:chOff x="1740" y="2642"/>
                <a:chExt cx="752" cy="327"/>
              </a:xfrm>
            </p:grpSpPr>
            <p:sp>
              <p:nvSpPr>
                <p:cNvPr id="44122" name="Freeform 952"/>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953"/>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954"/>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955"/>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956"/>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957"/>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116" name="Freeform 958"/>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959"/>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960"/>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9" name="Freeform 961"/>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962"/>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963"/>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4036" name="Rectangle 4"/>
          <p:cNvSpPr>
            <a:spLocks noGrp="1" noChangeArrowheads="1"/>
          </p:cNvSpPr>
          <p:nvPr>
            <p:ph type="title"/>
          </p:nvPr>
        </p:nvSpPr>
        <p:spPr>
          <a:xfrm>
            <a:off x="366713" y="184150"/>
            <a:ext cx="7772400" cy="852488"/>
          </a:xfrm>
        </p:spPr>
        <p:txBody>
          <a:bodyPr/>
          <a:lstStyle/>
          <a:p>
            <a:r>
              <a:rPr lang="en-US" altLang="en-US">
                <a:ea typeface="ＭＳ Ｐゴシック" charset="-128"/>
              </a:rPr>
              <a:t>Client-server architecture</a:t>
            </a:r>
          </a:p>
        </p:txBody>
      </p:sp>
      <p:sp>
        <p:nvSpPr>
          <p:cNvPr id="44037" name="Rectangle 460"/>
          <p:cNvSpPr>
            <a:spLocks noGrp="1" noChangeArrowheads="1"/>
          </p:cNvSpPr>
          <p:nvPr>
            <p:ph type="body" sz="half" idx="2"/>
          </p:nvPr>
        </p:nvSpPr>
        <p:spPr>
          <a:xfrm>
            <a:off x="4752975" y="1416050"/>
            <a:ext cx="4143375" cy="4648200"/>
          </a:xfrm>
        </p:spPr>
        <p:txBody>
          <a:bodyPr/>
          <a:lstStyle/>
          <a:p>
            <a:pPr>
              <a:buFont typeface="Wingdings" pitchFamily="2" charset="2"/>
              <a:buNone/>
            </a:pPr>
            <a:r>
              <a:rPr lang="en-US" altLang="en-US">
                <a:solidFill>
                  <a:srgbClr val="CC0000"/>
                </a:solidFill>
                <a:ea typeface="ＭＳ Ｐゴシック" charset="-128"/>
              </a:rPr>
              <a:t>server: </a:t>
            </a:r>
          </a:p>
          <a:p>
            <a:r>
              <a:rPr lang="en-US" altLang="en-US" sz="2400">
                <a:ea typeface="ＭＳ Ｐゴシック" charset="-128"/>
              </a:rPr>
              <a:t>always-on host</a:t>
            </a:r>
          </a:p>
          <a:p>
            <a:r>
              <a:rPr lang="en-US" altLang="en-US" sz="2400">
                <a:ea typeface="ＭＳ Ｐゴシック" charset="-128"/>
              </a:rPr>
              <a:t>permanent IP address</a:t>
            </a:r>
          </a:p>
          <a:p>
            <a:r>
              <a:rPr lang="en-US" altLang="en-US" sz="2400">
                <a:ea typeface="ＭＳ Ｐゴシック" charset="-128"/>
              </a:rPr>
              <a:t>data centers for scaling</a:t>
            </a:r>
          </a:p>
          <a:p>
            <a:pPr>
              <a:spcBef>
                <a:spcPct val="75000"/>
              </a:spcBef>
              <a:buFont typeface="Wingdings" pitchFamily="2" charset="2"/>
              <a:buNone/>
            </a:pPr>
            <a:r>
              <a:rPr lang="en-US" altLang="en-US">
                <a:solidFill>
                  <a:srgbClr val="CC0000"/>
                </a:solidFill>
                <a:ea typeface="ＭＳ Ｐゴシック" charset="-128"/>
              </a:rPr>
              <a:t>clients:</a:t>
            </a:r>
          </a:p>
          <a:p>
            <a:r>
              <a:rPr lang="en-US" altLang="en-US" sz="2400">
                <a:ea typeface="ＭＳ Ｐゴシック" charset="-128"/>
              </a:rPr>
              <a:t>communicate with server</a:t>
            </a:r>
          </a:p>
          <a:p>
            <a:r>
              <a:rPr lang="en-US" altLang="en-US" sz="2400">
                <a:ea typeface="ＭＳ Ｐゴシック" charset="-128"/>
              </a:rPr>
              <a:t>may be intermittently connected</a:t>
            </a:r>
          </a:p>
          <a:p>
            <a:r>
              <a:rPr lang="en-US" altLang="en-US" sz="2400">
                <a:ea typeface="ＭＳ Ｐゴシック" charset="-128"/>
              </a:rPr>
              <a:t>may have dynamic IP addresses</a:t>
            </a:r>
          </a:p>
          <a:p>
            <a:r>
              <a:rPr lang="en-US" altLang="en-US" sz="2400">
                <a:ea typeface="ＭＳ Ｐゴシック" charset="-128"/>
              </a:rPr>
              <a:t>do not communicate directly with each other</a:t>
            </a:r>
          </a:p>
        </p:txBody>
      </p:sp>
      <p:pic>
        <p:nvPicPr>
          <p:cNvPr id="44038" name="Picture 351" descr="underline_base"/>
          <p:cNvPicPr>
            <a:picLocks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8300" y="842963"/>
            <a:ext cx="6057900"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9" name="Line 913"/>
          <p:cNvSpPr>
            <a:spLocks noChangeShapeType="1"/>
          </p:cNvSpPr>
          <p:nvPr/>
        </p:nvSpPr>
        <p:spPr bwMode="auto">
          <a:xfrm>
            <a:off x="1249363" y="3235325"/>
            <a:ext cx="2006600" cy="197802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4040" name="Line 800"/>
          <p:cNvSpPr>
            <a:spLocks noChangeShapeType="1"/>
          </p:cNvSpPr>
          <p:nvPr/>
        </p:nvSpPr>
        <p:spPr bwMode="auto">
          <a:xfrm>
            <a:off x="2211388" y="1844675"/>
            <a:ext cx="1481137" cy="3109913"/>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4041" name="Text Box 803"/>
          <p:cNvSpPr txBox="1">
            <a:spLocks noChangeArrowheads="1"/>
          </p:cNvSpPr>
          <p:nvPr/>
        </p:nvSpPr>
        <p:spPr bwMode="auto">
          <a:xfrm>
            <a:off x="254000" y="4067175"/>
            <a:ext cx="1552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a:solidFill>
                  <a:srgbClr val="CC0000"/>
                </a:solidFill>
              </a:rPr>
              <a:t>client/server</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Title 1"/>
          <p:cNvSpPr>
            <a:spLocks noGrp="1"/>
          </p:cNvSpPr>
          <p:nvPr>
            <p:ph type="title"/>
          </p:nvPr>
        </p:nvSpPr>
        <p:spPr>
          <a:xfrm>
            <a:off x="533400" y="92075"/>
            <a:ext cx="7772400" cy="1143000"/>
          </a:xfrm>
        </p:spPr>
        <p:txBody>
          <a:bodyPr/>
          <a:lstStyle/>
          <a:p>
            <a:r>
              <a:rPr lang="en-US" altLang="en-US">
                <a:ea typeface="ＭＳ Ｐゴシック" charset="-128"/>
              </a:rPr>
              <a:t>Attacking DNS</a:t>
            </a:r>
          </a:p>
        </p:txBody>
      </p:sp>
      <p:sp>
        <p:nvSpPr>
          <p:cNvPr id="172034" name="Content Placeholder 5"/>
          <p:cNvSpPr>
            <a:spLocks noGrp="1"/>
          </p:cNvSpPr>
          <p:nvPr>
            <p:ph sz="half" idx="1"/>
          </p:nvPr>
        </p:nvSpPr>
        <p:spPr>
          <a:xfrm>
            <a:off x="533400" y="1463675"/>
            <a:ext cx="3810000" cy="4648200"/>
          </a:xfrm>
        </p:spPr>
        <p:txBody>
          <a:bodyPr/>
          <a:lstStyle/>
          <a:p>
            <a:pPr>
              <a:buFont typeface="Wingdings" pitchFamily="2" charset="2"/>
              <a:buNone/>
            </a:pPr>
            <a:r>
              <a:rPr lang="en-US" altLang="en-US">
                <a:solidFill>
                  <a:srgbClr val="22228B"/>
                </a:solidFill>
                <a:ea typeface="ＭＳ Ｐゴシック" charset="-128"/>
              </a:rPr>
              <a:t>DDoS attacks</a:t>
            </a:r>
          </a:p>
          <a:p>
            <a:r>
              <a:rPr lang="en-US" altLang="en-US">
                <a:ea typeface="ＭＳ Ｐゴシック" charset="-128"/>
              </a:rPr>
              <a:t>bombard root servers with traffic</a:t>
            </a:r>
          </a:p>
          <a:p>
            <a:pPr marL="574675" lvl="1" indent="-227013"/>
            <a:r>
              <a:rPr lang="en-US" altLang="en-US">
                <a:ea typeface="ＭＳ Ｐゴシック" charset="-128"/>
              </a:rPr>
              <a:t>not successful to date</a:t>
            </a:r>
          </a:p>
          <a:p>
            <a:pPr marL="574675" lvl="1" indent="-227013"/>
            <a:r>
              <a:rPr lang="en-US" altLang="en-US">
                <a:ea typeface="ＭＳ Ｐゴシック" charset="-128"/>
              </a:rPr>
              <a:t>traffic filtering</a:t>
            </a:r>
          </a:p>
          <a:p>
            <a:pPr marL="574675" lvl="1" indent="-227013"/>
            <a:r>
              <a:rPr lang="en-US" altLang="en-US">
                <a:ea typeface="ＭＳ Ｐゴシック" charset="-128"/>
              </a:rPr>
              <a:t>local DNS servers cache IPs of TLD servers, allowing root server bypass</a:t>
            </a:r>
          </a:p>
          <a:p>
            <a:r>
              <a:rPr lang="en-US" altLang="en-US">
                <a:ea typeface="ＭＳ Ｐゴシック" charset="-128"/>
              </a:rPr>
              <a:t>bombard TLD servers</a:t>
            </a:r>
          </a:p>
          <a:p>
            <a:pPr marL="574675" lvl="1" indent="-227013"/>
            <a:r>
              <a:rPr lang="en-US" altLang="en-US">
                <a:ea typeface="ＭＳ Ｐゴシック" charset="-128"/>
              </a:rPr>
              <a:t>potentially more dangerous</a:t>
            </a:r>
          </a:p>
          <a:p>
            <a:pPr>
              <a:buFont typeface="Comic Sans MS" pitchFamily="66" charset="0"/>
              <a:buAutoNum type="arabicPeriod"/>
            </a:pPr>
            <a:endParaRPr lang="en-US" altLang="en-US">
              <a:ea typeface="ＭＳ Ｐゴシック" charset="-128"/>
            </a:endParaRPr>
          </a:p>
        </p:txBody>
      </p:sp>
      <p:sp>
        <p:nvSpPr>
          <p:cNvPr id="7" name="Content Placeholder 6"/>
          <p:cNvSpPr>
            <a:spLocks noGrp="1"/>
          </p:cNvSpPr>
          <p:nvPr>
            <p:ph sz="half" idx="2"/>
          </p:nvPr>
        </p:nvSpPr>
        <p:spPr>
          <a:xfrm>
            <a:off x="4692650" y="1463675"/>
            <a:ext cx="3810000" cy="4648200"/>
          </a:xfrm>
        </p:spPr>
        <p:txBody>
          <a:bodyPr/>
          <a:lstStyle/>
          <a:p>
            <a:pPr>
              <a:buFont typeface="Wingdings" pitchFamily="2" charset="2"/>
              <a:buNone/>
              <a:defRPr/>
            </a:pPr>
            <a:r>
              <a:rPr lang="en-US" dirty="0">
                <a:solidFill>
                  <a:schemeClr val="accent6">
                    <a:lumMod val="75000"/>
                  </a:schemeClr>
                </a:solidFill>
              </a:rPr>
              <a:t>redirection attacks</a:t>
            </a:r>
          </a:p>
          <a:p>
            <a:pPr>
              <a:buFont typeface="Wingdings" charset="2"/>
              <a:buChar char="§"/>
              <a:defRPr/>
            </a:pPr>
            <a:r>
              <a:rPr lang="en-US" dirty="0"/>
              <a:t>man-in-middle</a:t>
            </a:r>
          </a:p>
          <a:p>
            <a:pPr lvl="1">
              <a:buFont typeface="Arial"/>
              <a:buChar char="•"/>
              <a:defRPr/>
            </a:pPr>
            <a:r>
              <a:rPr lang="en-US" dirty="0"/>
              <a:t>Intercept queries</a:t>
            </a:r>
          </a:p>
          <a:p>
            <a:pPr>
              <a:buFont typeface="Wingdings" charset="2"/>
              <a:buChar char="§"/>
              <a:defRPr/>
            </a:pPr>
            <a:r>
              <a:rPr lang="en-US" dirty="0"/>
              <a:t>DNS poisoning</a:t>
            </a:r>
          </a:p>
          <a:p>
            <a:pPr lvl="1">
              <a:buFont typeface="Wingdings" charset="2"/>
              <a:buChar char="§"/>
              <a:defRPr/>
            </a:pPr>
            <a:r>
              <a:rPr lang="en-US" dirty="0"/>
              <a:t>Send bogus replies to DNS server, which caches them</a:t>
            </a:r>
          </a:p>
          <a:p>
            <a:pPr>
              <a:buFont typeface="Wingdings" pitchFamily="2" charset="2"/>
              <a:buNone/>
              <a:defRPr/>
            </a:pPr>
            <a:r>
              <a:rPr lang="en-US" dirty="0">
                <a:solidFill>
                  <a:schemeClr val="accent6">
                    <a:lumMod val="75000"/>
                  </a:schemeClr>
                </a:solidFill>
              </a:rPr>
              <a:t>exploit DNS for DDoS</a:t>
            </a:r>
          </a:p>
          <a:p>
            <a:pPr>
              <a:buFont typeface="Wingdings" charset="2"/>
              <a:buChar char="§"/>
              <a:defRPr/>
            </a:pPr>
            <a:r>
              <a:rPr lang="en-US" dirty="0"/>
              <a:t>send queries with spoofed source address: target IP</a:t>
            </a:r>
          </a:p>
          <a:p>
            <a:pPr>
              <a:buFont typeface="Wingdings" charset="2"/>
              <a:buChar char="§"/>
              <a:defRPr/>
            </a:pPr>
            <a:r>
              <a:rPr lang="en-US" dirty="0"/>
              <a:t>requires amplification</a:t>
            </a:r>
          </a:p>
        </p:txBody>
      </p:sp>
      <p:sp>
        <p:nvSpPr>
          <p:cNvPr id="4" name="Footer Placeholder 3"/>
          <p:cNvSpPr>
            <a:spLocks noGrp="1"/>
          </p:cNvSpPr>
          <p:nvPr>
            <p:ph type="ftr" sz="quarter" idx="11"/>
          </p:nvPr>
        </p:nvSpPr>
        <p:spPr/>
        <p:txBody>
          <a:bodyPr/>
          <a:lstStyle/>
          <a:p>
            <a:pPr>
              <a:defRPr/>
            </a:pPr>
            <a:r>
              <a:rPr lang="en-US"/>
              <a:t>Application Layer</a:t>
            </a:r>
          </a:p>
        </p:txBody>
      </p:sp>
      <p:sp>
        <p:nvSpPr>
          <p:cNvPr id="172037" name="Slide Number Placeholder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2408236-9D32-4587-B65D-8FC81DF1D2ED}" type="slidenum">
              <a:rPr lang="en-US" altLang="en-US" sz="1200">
                <a:latin typeface="Tahoma" pitchFamily="34" charset="0"/>
              </a:rPr>
              <a:pPr/>
              <a:t>70</a:t>
            </a:fld>
            <a:endParaRPr lang="en-US" altLang="en-US" sz="1200">
              <a:latin typeface="Tahoma" pitchFamily="34" charset="0"/>
            </a:endParaRPr>
          </a:p>
        </p:txBody>
      </p:sp>
      <p:pic>
        <p:nvPicPr>
          <p:cNvPr id="172038"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425" y="914400"/>
            <a:ext cx="353377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58"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73059"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4EDDD538-D138-4761-977A-079366F03A5E}" type="slidenum">
              <a:rPr lang="en-US" altLang="en-US" sz="1200">
                <a:latin typeface="Tahoma" pitchFamily="34" charset="0"/>
              </a:rPr>
              <a:pPr/>
              <a:t>71</a:t>
            </a:fld>
            <a:endParaRPr lang="en-US" altLang="en-US" sz="1200">
              <a:latin typeface="Tahoma" pitchFamily="34" charset="0"/>
            </a:endParaRPr>
          </a:p>
        </p:txBody>
      </p:sp>
      <p:sp>
        <p:nvSpPr>
          <p:cNvPr id="173060"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173062"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solidFill>
                  <a:srgbClr val="CC0000"/>
                </a:solidFill>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7510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89ADAAA-6768-4197-ADA3-F9049BF52305}" type="slidenum">
              <a:rPr lang="en-US" altLang="en-US" sz="1200">
                <a:latin typeface="Tahoma" pitchFamily="34" charset="0"/>
              </a:rPr>
              <a:pPr/>
              <a:t>72</a:t>
            </a:fld>
            <a:endParaRPr lang="en-US" altLang="en-US" sz="1200">
              <a:latin typeface="Tahoma" pitchFamily="34" charset="0"/>
            </a:endParaRPr>
          </a:p>
        </p:txBody>
      </p:sp>
      <p:grpSp>
        <p:nvGrpSpPr>
          <p:cNvPr id="175107" name="Group 564"/>
          <p:cNvGrpSpPr>
            <a:grpSpLocks/>
          </p:cNvGrpSpPr>
          <p:nvPr/>
        </p:nvGrpSpPr>
        <p:grpSpPr bwMode="auto">
          <a:xfrm>
            <a:off x="5124450" y="1257300"/>
            <a:ext cx="3540125" cy="4545013"/>
            <a:chOff x="3277" y="974"/>
            <a:chExt cx="2230" cy="2863"/>
          </a:xfrm>
        </p:grpSpPr>
        <p:sp>
          <p:nvSpPr>
            <p:cNvPr id="175114" name="Freeform 565"/>
            <p:cNvSpPr>
              <a:spLocks/>
            </p:cNvSpPr>
            <p:nvPr/>
          </p:nvSpPr>
          <p:spPr bwMode="auto">
            <a:xfrm>
              <a:off x="3277" y="1079"/>
              <a:ext cx="1094" cy="675"/>
            </a:xfrm>
            <a:custGeom>
              <a:avLst/>
              <a:gdLst>
                <a:gd name="T0" fmla="*/ 1466 w 1036"/>
                <a:gd name="T1" fmla="*/ 11 h 675"/>
                <a:gd name="T2" fmla="*/ 884 w 1036"/>
                <a:gd name="T3" fmla="*/ 53 h 675"/>
                <a:gd name="T4" fmla="*/ 467 w 1036"/>
                <a:gd name="T5" fmla="*/ 129 h 675"/>
                <a:gd name="T6" fmla="*/ 347 w 1036"/>
                <a:gd name="T7" fmla="*/ 229 h 675"/>
                <a:gd name="T8" fmla="*/ 48 w 1036"/>
                <a:gd name="T9" fmla="*/ 297 h 675"/>
                <a:gd name="T10" fmla="*/ 39 w 1036"/>
                <a:gd name="T11" fmla="*/ 459 h 675"/>
                <a:gd name="T12" fmla="*/ 298 w 1036"/>
                <a:gd name="T13" fmla="*/ 489 h 675"/>
                <a:gd name="T14" fmla="*/ 1039 w 1036"/>
                <a:gd name="T15" fmla="*/ 489 h 675"/>
                <a:gd name="T16" fmla="*/ 1353 w 1036"/>
                <a:gd name="T17" fmla="*/ 555 h 675"/>
                <a:gd name="T18" fmla="*/ 1702 w 1036"/>
                <a:gd name="T19" fmla="*/ 657 h 675"/>
                <a:gd name="T20" fmla="*/ 1969 w 1036"/>
                <a:gd name="T21" fmla="*/ 661 h 675"/>
                <a:gd name="T22" fmla="*/ 2153 w 1036"/>
                <a:gd name="T23" fmla="*/ 603 h 675"/>
                <a:gd name="T24" fmla="*/ 2247 w 1036"/>
                <a:gd name="T25" fmla="*/ 445 h 675"/>
                <a:gd name="T26" fmla="*/ 2305 w 1036"/>
                <a:gd name="T27" fmla="*/ 291 h 675"/>
                <a:gd name="T28" fmla="*/ 2312 w 1036"/>
                <a:gd name="T29" fmla="*/ 107 h 675"/>
                <a:gd name="T30" fmla="*/ 2113 w 1036"/>
                <a:gd name="T31" fmla="*/ 17 h 675"/>
                <a:gd name="T32" fmla="*/ 1755 w 1036"/>
                <a:gd name="T33" fmla="*/ 3 h 675"/>
                <a:gd name="T34" fmla="*/ 1466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115" name="Group 566"/>
            <p:cNvGrpSpPr>
              <a:grpSpLocks/>
            </p:cNvGrpSpPr>
            <p:nvPr/>
          </p:nvGrpSpPr>
          <p:grpSpPr bwMode="auto">
            <a:xfrm>
              <a:off x="3383" y="1920"/>
              <a:ext cx="919" cy="588"/>
              <a:chOff x="2889" y="1631"/>
              <a:chExt cx="980" cy="743"/>
            </a:xfrm>
          </p:grpSpPr>
          <p:sp>
            <p:nvSpPr>
              <p:cNvPr id="175488" name="Rectangle 567"/>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489" name="AutoShape 568"/>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CCFF"/>
                  </a:solidFill>
                </a:endParaRPr>
              </a:p>
            </p:txBody>
          </p:sp>
        </p:grpSp>
        <p:sp>
          <p:nvSpPr>
            <p:cNvPr id="175116" name="Freeform 569"/>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7" name="Line 570"/>
            <p:cNvSpPr>
              <a:spLocks noChangeShapeType="1"/>
            </p:cNvSpPr>
            <p:nvPr/>
          </p:nvSpPr>
          <p:spPr bwMode="auto">
            <a:xfrm rot="-5400000">
              <a:off x="4924" y="3318"/>
              <a:ext cx="282" cy="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8" name="Line 571"/>
            <p:cNvSpPr>
              <a:spLocks noChangeShapeType="1"/>
            </p:cNvSpPr>
            <p:nvPr/>
          </p:nvSpPr>
          <p:spPr bwMode="auto">
            <a:xfrm rot="5400000" flipV="1">
              <a:off x="5034" y="3429"/>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9" name="Line 572"/>
            <p:cNvSpPr>
              <a:spLocks noChangeShapeType="1"/>
            </p:cNvSpPr>
            <p:nvPr/>
          </p:nvSpPr>
          <p:spPr bwMode="auto">
            <a:xfrm rot="16200000" flipH="1">
              <a:off x="5110" y="3185"/>
              <a:ext cx="82" cy="7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20" name="Line 574"/>
            <p:cNvSpPr>
              <a:spLocks noChangeShapeType="1"/>
            </p:cNvSpPr>
            <p:nvPr/>
          </p:nvSpPr>
          <p:spPr bwMode="auto">
            <a:xfrm>
              <a:off x="3843" y="3009"/>
              <a:ext cx="115" cy="6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1" name="Line 575"/>
            <p:cNvSpPr>
              <a:spLocks noChangeShapeType="1"/>
            </p:cNvSpPr>
            <p:nvPr/>
          </p:nvSpPr>
          <p:spPr bwMode="auto">
            <a:xfrm flipV="1">
              <a:off x="3680" y="3164"/>
              <a:ext cx="257" cy="5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2" name="Line 578"/>
            <p:cNvSpPr>
              <a:spLocks noChangeShapeType="1"/>
            </p:cNvSpPr>
            <p:nvPr/>
          </p:nvSpPr>
          <p:spPr bwMode="auto">
            <a:xfrm flipH="1">
              <a:off x="3948" y="3206"/>
              <a:ext cx="91" cy="11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3" name="Line 579"/>
            <p:cNvSpPr>
              <a:spLocks noChangeShapeType="1"/>
            </p:cNvSpPr>
            <p:nvPr/>
          </p:nvSpPr>
          <p:spPr bwMode="auto">
            <a:xfrm flipH="1" flipV="1">
              <a:off x="4144" y="3212"/>
              <a:ext cx="53" cy="11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4" name="Line 580"/>
            <p:cNvSpPr>
              <a:spLocks noChangeShapeType="1"/>
            </p:cNvSpPr>
            <p:nvPr/>
          </p:nvSpPr>
          <p:spPr bwMode="auto">
            <a:xfrm>
              <a:off x="4248" y="3185"/>
              <a:ext cx="317" cy="17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5" name="Line 582"/>
            <p:cNvSpPr>
              <a:spLocks noChangeShapeType="1"/>
            </p:cNvSpPr>
            <p:nvPr/>
          </p:nvSpPr>
          <p:spPr bwMode="auto">
            <a:xfrm>
              <a:off x="3809" y="2257"/>
              <a:ext cx="148"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26" name="Line 583"/>
            <p:cNvSpPr>
              <a:spLocks noChangeShapeType="1"/>
            </p:cNvSpPr>
            <p:nvPr/>
          </p:nvSpPr>
          <p:spPr bwMode="auto">
            <a:xfrm flipV="1">
              <a:off x="3711" y="2354"/>
              <a:ext cx="106" cy="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5127" name="Group 584"/>
            <p:cNvGrpSpPr>
              <a:grpSpLocks/>
            </p:cNvGrpSpPr>
            <p:nvPr/>
          </p:nvGrpSpPr>
          <p:grpSpPr bwMode="auto">
            <a:xfrm>
              <a:off x="3535" y="2207"/>
              <a:ext cx="319" cy="222"/>
              <a:chOff x="2967" y="478"/>
              <a:chExt cx="788" cy="625"/>
            </a:xfrm>
          </p:grpSpPr>
          <p:pic>
            <p:nvPicPr>
              <p:cNvPr id="175486" name="Picture 585" descr="access_point_stylized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487" name="Picture 586" descr="antenna_radiation_stylize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5128" name="Freeform 587"/>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9" name="Freeform 588"/>
            <p:cNvSpPr>
              <a:spLocks/>
            </p:cNvSpPr>
            <p:nvPr/>
          </p:nvSpPr>
          <p:spPr bwMode="auto">
            <a:xfrm>
              <a:off x="4417" y="1263"/>
              <a:ext cx="1090" cy="709"/>
            </a:xfrm>
            <a:custGeom>
              <a:avLst/>
              <a:gdLst>
                <a:gd name="T0" fmla="*/ 85898 w 765"/>
                <a:gd name="T1" fmla="*/ 6712 h 459"/>
                <a:gd name="T2" fmla="*/ 58210 w 765"/>
                <a:gd name="T3" fmla="*/ 47662 h 459"/>
                <a:gd name="T4" fmla="*/ 19473 w 765"/>
                <a:gd name="T5" fmla="*/ 67835 h 459"/>
                <a:gd name="T6" fmla="*/ 2783 w 765"/>
                <a:gd name="T7" fmla="*/ 228588 h 459"/>
                <a:gd name="T8" fmla="*/ 36422 w 765"/>
                <a:gd name="T9" fmla="*/ 302028 h 459"/>
                <a:gd name="T10" fmla="*/ 70014 w 765"/>
                <a:gd name="T11" fmla="*/ 289496 h 459"/>
                <a:gd name="T12" fmla="*/ 118176 w 765"/>
                <a:gd name="T13" fmla="*/ 302028 h 459"/>
                <a:gd name="T14" fmla="*/ 141415 w 765"/>
                <a:gd name="T15" fmla="*/ 295017 h 459"/>
                <a:gd name="T16" fmla="*/ 152220 w 765"/>
                <a:gd name="T17" fmla="*/ 253122 h 459"/>
                <a:gd name="T18" fmla="*/ 151953 w 765"/>
                <a:gd name="T19" fmla="*/ 107441 h 459"/>
                <a:gd name="T20" fmla="*/ 134106 w 765"/>
                <a:gd name="T21" fmla="*/ 23437 h 459"/>
                <a:gd name="T22" fmla="*/ 85898 w 765"/>
                <a:gd name="T23" fmla="*/ 6712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0" name="Line 589"/>
            <p:cNvSpPr>
              <a:spLocks noChangeShapeType="1"/>
            </p:cNvSpPr>
            <p:nvPr/>
          </p:nvSpPr>
          <p:spPr bwMode="auto">
            <a:xfrm>
              <a:off x="4659" y="2404"/>
              <a:ext cx="103" cy="7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1" name="Line 590"/>
            <p:cNvSpPr>
              <a:spLocks noChangeShapeType="1"/>
            </p:cNvSpPr>
            <p:nvPr/>
          </p:nvSpPr>
          <p:spPr bwMode="auto">
            <a:xfrm>
              <a:off x="4720" y="2354"/>
              <a:ext cx="176"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2" name="Line 591"/>
            <p:cNvSpPr>
              <a:spLocks noChangeShapeType="1"/>
            </p:cNvSpPr>
            <p:nvPr/>
          </p:nvSpPr>
          <p:spPr bwMode="auto">
            <a:xfrm flipV="1">
              <a:off x="4869" y="2408"/>
              <a:ext cx="85" cy="6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3" name="Line 592"/>
            <p:cNvSpPr>
              <a:spLocks noChangeShapeType="1"/>
            </p:cNvSpPr>
            <p:nvPr/>
          </p:nvSpPr>
          <p:spPr bwMode="auto">
            <a:xfrm>
              <a:off x="4235" y="1632"/>
              <a:ext cx="321" cy="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4" name="Line 593"/>
            <p:cNvSpPr>
              <a:spLocks noChangeShapeType="1"/>
            </p:cNvSpPr>
            <p:nvPr/>
          </p:nvSpPr>
          <p:spPr bwMode="auto">
            <a:xfrm>
              <a:off x="4635" y="2961"/>
              <a:ext cx="246" cy="11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5" name="Line 594"/>
            <p:cNvSpPr>
              <a:spLocks noChangeShapeType="1"/>
            </p:cNvSpPr>
            <p:nvPr/>
          </p:nvSpPr>
          <p:spPr bwMode="auto">
            <a:xfrm flipV="1">
              <a:off x="4244" y="2953"/>
              <a:ext cx="203" cy="1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6" name="Line 595"/>
            <p:cNvSpPr>
              <a:spLocks noChangeShapeType="1"/>
            </p:cNvSpPr>
            <p:nvPr/>
          </p:nvSpPr>
          <p:spPr bwMode="auto">
            <a:xfrm flipV="1">
              <a:off x="4271" y="3137"/>
              <a:ext cx="6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7" name="Line 596"/>
            <p:cNvSpPr>
              <a:spLocks noChangeShapeType="1"/>
            </p:cNvSpPr>
            <p:nvPr/>
          </p:nvSpPr>
          <p:spPr bwMode="auto">
            <a:xfrm flipV="1">
              <a:off x="4773" y="1572"/>
              <a:ext cx="78" cy="5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8" name="Line 597"/>
            <p:cNvSpPr>
              <a:spLocks noChangeShapeType="1"/>
            </p:cNvSpPr>
            <p:nvPr/>
          </p:nvSpPr>
          <p:spPr bwMode="auto">
            <a:xfrm>
              <a:off x="4665" y="1681"/>
              <a:ext cx="0" cy="5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39" name="Line 598"/>
            <p:cNvSpPr>
              <a:spLocks noChangeShapeType="1"/>
            </p:cNvSpPr>
            <p:nvPr/>
          </p:nvSpPr>
          <p:spPr bwMode="auto">
            <a:xfrm flipV="1">
              <a:off x="4773" y="1616"/>
              <a:ext cx="166" cy="18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0" name="Line 599"/>
            <p:cNvSpPr>
              <a:spLocks noChangeShapeType="1"/>
            </p:cNvSpPr>
            <p:nvPr/>
          </p:nvSpPr>
          <p:spPr bwMode="auto">
            <a:xfrm>
              <a:off x="5003" y="1615"/>
              <a:ext cx="0" cy="12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1" name="Line 600"/>
            <p:cNvSpPr>
              <a:spLocks noChangeShapeType="1"/>
            </p:cNvSpPr>
            <p:nvPr/>
          </p:nvSpPr>
          <p:spPr bwMode="auto">
            <a:xfrm>
              <a:off x="4785" y="1808"/>
              <a:ext cx="119"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2" name="Line 601"/>
            <p:cNvSpPr>
              <a:spLocks noChangeShapeType="1"/>
            </p:cNvSpPr>
            <p:nvPr/>
          </p:nvSpPr>
          <p:spPr bwMode="auto">
            <a:xfrm>
              <a:off x="5134" y="1802"/>
              <a:ext cx="1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3" name="Line 602"/>
            <p:cNvSpPr>
              <a:spLocks noChangeShapeType="1"/>
            </p:cNvSpPr>
            <p:nvPr/>
          </p:nvSpPr>
          <p:spPr bwMode="auto">
            <a:xfrm flipH="1">
              <a:off x="4596" y="1850"/>
              <a:ext cx="62" cy="444"/>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4" name="Line 603"/>
            <p:cNvSpPr>
              <a:spLocks noChangeShapeType="1"/>
            </p:cNvSpPr>
            <p:nvPr/>
          </p:nvSpPr>
          <p:spPr bwMode="auto">
            <a:xfrm flipH="1">
              <a:off x="4969" y="1850"/>
              <a:ext cx="70" cy="45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5" name="Line 604"/>
            <p:cNvSpPr>
              <a:spLocks noChangeShapeType="1"/>
            </p:cNvSpPr>
            <p:nvPr/>
          </p:nvSpPr>
          <p:spPr bwMode="auto">
            <a:xfrm flipV="1">
              <a:off x="4581" y="2569"/>
              <a:ext cx="143" cy="2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146" name="Line 605"/>
            <p:cNvSpPr>
              <a:spLocks noChangeShapeType="1"/>
            </p:cNvSpPr>
            <p:nvPr/>
          </p:nvSpPr>
          <p:spPr bwMode="auto">
            <a:xfrm>
              <a:off x="5257" y="1801"/>
              <a:ext cx="112"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5147" name="Group 606"/>
            <p:cNvGrpSpPr>
              <a:grpSpLocks/>
            </p:cNvGrpSpPr>
            <p:nvPr/>
          </p:nvGrpSpPr>
          <p:grpSpPr bwMode="auto">
            <a:xfrm>
              <a:off x="3813" y="1163"/>
              <a:ext cx="295" cy="391"/>
              <a:chOff x="1653" y="3023"/>
              <a:chExt cx="622" cy="911"/>
            </a:xfrm>
          </p:grpSpPr>
          <p:sp>
            <p:nvSpPr>
              <p:cNvPr id="175469" name="Line 270"/>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0" name="Line 271"/>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1" name="Line 272"/>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2" name="Line 273"/>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3" name="Line 274"/>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4" name="Line 275"/>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5" name="Line 276"/>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6" name="Line 277"/>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7" name="Line 278"/>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8" name="Line 279"/>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79" name="Line 280"/>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80" name="Line 281"/>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81" name="Line 282"/>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82" name="Line 283"/>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83" name="Line 284"/>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75484" name="Oval 622"/>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pic>
            <p:nvPicPr>
              <p:cNvPr id="175485" name="Picture 623" descr="cell_tower_radiation_gra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5148" name="Group 624"/>
            <p:cNvGrpSpPr>
              <a:grpSpLocks/>
            </p:cNvGrpSpPr>
            <p:nvPr/>
          </p:nvGrpSpPr>
          <p:grpSpPr bwMode="auto">
            <a:xfrm>
              <a:off x="3962" y="1516"/>
              <a:ext cx="286" cy="160"/>
              <a:chOff x="3843" y="1516"/>
              <a:chExt cx="286" cy="160"/>
            </a:xfrm>
          </p:grpSpPr>
          <p:sp>
            <p:nvSpPr>
              <p:cNvPr id="175460" name="Line 625"/>
              <p:cNvSpPr>
                <a:spLocks noChangeShapeType="1"/>
              </p:cNvSpPr>
              <p:nvPr/>
            </p:nvSpPr>
            <p:spPr bwMode="auto">
              <a:xfrm>
                <a:off x="3843" y="1516"/>
                <a:ext cx="96" cy="6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61" name="Oval 407"/>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62" name="Rectangle 410"/>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63" name="Oval 411"/>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64" name="Group 629"/>
              <p:cNvGrpSpPr>
                <a:grpSpLocks/>
              </p:cNvGrpSpPr>
              <p:nvPr/>
            </p:nvGrpSpPr>
            <p:grpSpPr bwMode="auto">
              <a:xfrm>
                <a:off x="3932" y="1587"/>
                <a:ext cx="138" cy="33"/>
                <a:chOff x="2468" y="1332"/>
                <a:chExt cx="310" cy="60"/>
              </a:xfrm>
            </p:grpSpPr>
            <p:sp>
              <p:nvSpPr>
                <p:cNvPr id="175467" name="Freeform 6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68" name="Freeform 6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65" name="Line 632"/>
              <p:cNvSpPr>
                <a:spLocks noChangeShapeType="1"/>
              </p:cNvSpPr>
              <p:nvPr/>
            </p:nvSpPr>
            <p:spPr bwMode="auto">
              <a:xfrm>
                <a:off x="3884" y="1602"/>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66" name="Line 633"/>
              <p:cNvSpPr>
                <a:spLocks noChangeShapeType="1"/>
              </p:cNvSpPr>
              <p:nvPr/>
            </p:nvSpPr>
            <p:spPr bwMode="auto">
              <a:xfrm>
                <a:off x="4127" y="1604"/>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49" name="Group 634"/>
            <p:cNvGrpSpPr>
              <a:grpSpLocks/>
            </p:cNvGrpSpPr>
            <p:nvPr/>
          </p:nvGrpSpPr>
          <p:grpSpPr bwMode="auto">
            <a:xfrm>
              <a:off x="4537" y="1571"/>
              <a:ext cx="246" cy="110"/>
              <a:chOff x="4334" y="1470"/>
              <a:chExt cx="246" cy="107"/>
            </a:xfrm>
          </p:grpSpPr>
          <p:sp>
            <p:nvSpPr>
              <p:cNvPr id="17545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5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5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55" name="Group 638"/>
              <p:cNvGrpSpPr>
                <a:grpSpLocks/>
              </p:cNvGrpSpPr>
              <p:nvPr/>
            </p:nvGrpSpPr>
            <p:grpSpPr bwMode="auto">
              <a:xfrm>
                <a:off x="4383" y="1488"/>
                <a:ext cx="138" cy="33"/>
                <a:chOff x="2468" y="1332"/>
                <a:chExt cx="310" cy="60"/>
              </a:xfrm>
            </p:grpSpPr>
            <p:sp>
              <p:nvSpPr>
                <p:cNvPr id="175458" name="Freeform 63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59" name="Freeform 64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56" name="Line 64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57" name="Line 64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0" name="Group 643"/>
            <p:cNvGrpSpPr>
              <a:grpSpLocks/>
            </p:cNvGrpSpPr>
            <p:nvPr/>
          </p:nvGrpSpPr>
          <p:grpSpPr bwMode="auto">
            <a:xfrm>
              <a:off x="4544" y="1737"/>
              <a:ext cx="246" cy="110"/>
              <a:chOff x="4334" y="1470"/>
              <a:chExt cx="246" cy="107"/>
            </a:xfrm>
          </p:grpSpPr>
          <p:sp>
            <p:nvSpPr>
              <p:cNvPr id="17544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4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4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47" name="Group 647"/>
              <p:cNvGrpSpPr>
                <a:grpSpLocks/>
              </p:cNvGrpSpPr>
              <p:nvPr/>
            </p:nvGrpSpPr>
            <p:grpSpPr bwMode="auto">
              <a:xfrm>
                <a:off x="4383" y="1488"/>
                <a:ext cx="138" cy="33"/>
                <a:chOff x="2468" y="1332"/>
                <a:chExt cx="310" cy="60"/>
              </a:xfrm>
            </p:grpSpPr>
            <p:sp>
              <p:nvSpPr>
                <p:cNvPr id="175450" name="Freeform 6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51" name="Freeform 6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48" name="Line 650"/>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49" name="Line 651"/>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1" name="Group 652"/>
            <p:cNvGrpSpPr>
              <a:grpSpLocks/>
            </p:cNvGrpSpPr>
            <p:nvPr/>
          </p:nvGrpSpPr>
          <p:grpSpPr bwMode="auto">
            <a:xfrm>
              <a:off x="4890" y="1738"/>
              <a:ext cx="246" cy="110"/>
              <a:chOff x="4334" y="1470"/>
              <a:chExt cx="246" cy="107"/>
            </a:xfrm>
          </p:grpSpPr>
          <p:sp>
            <p:nvSpPr>
              <p:cNvPr id="17543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3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3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39" name="Group 656"/>
              <p:cNvGrpSpPr>
                <a:grpSpLocks/>
              </p:cNvGrpSpPr>
              <p:nvPr/>
            </p:nvGrpSpPr>
            <p:grpSpPr bwMode="auto">
              <a:xfrm>
                <a:off x="4383" y="1488"/>
                <a:ext cx="138" cy="33"/>
                <a:chOff x="2468" y="1332"/>
                <a:chExt cx="310" cy="60"/>
              </a:xfrm>
            </p:grpSpPr>
            <p:sp>
              <p:nvSpPr>
                <p:cNvPr id="175442" name="Freeform 65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43" name="Freeform 65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40" name="Line 65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41" name="Line 660"/>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2" name="Group 661"/>
            <p:cNvGrpSpPr>
              <a:grpSpLocks/>
            </p:cNvGrpSpPr>
            <p:nvPr/>
          </p:nvGrpSpPr>
          <p:grpSpPr bwMode="auto">
            <a:xfrm>
              <a:off x="4844" y="1508"/>
              <a:ext cx="246" cy="110"/>
              <a:chOff x="4334" y="1470"/>
              <a:chExt cx="246" cy="107"/>
            </a:xfrm>
          </p:grpSpPr>
          <p:sp>
            <p:nvSpPr>
              <p:cNvPr id="17542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2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3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31" name="Group 665"/>
              <p:cNvGrpSpPr>
                <a:grpSpLocks/>
              </p:cNvGrpSpPr>
              <p:nvPr/>
            </p:nvGrpSpPr>
            <p:grpSpPr bwMode="auto">
              <a:xfrm>
                <a:off x="4383" y="1488"/>
                <a:ext cx="138" cy="33"/>
                <a:chOff x="2468" y="1332"/>
                <a:chExt cx="310" cy="60"/>
              </a:xfrm>
            </p:grpSpPr>
            <p:sp>
              <p:nvSpPr>
                <p:cNvPr id="175434" name="Freeform 66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35" name="Freeform 66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32" name="Line 66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33" name="Line 669"/>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3" name="Group 670"/>
            <p:cNvGrpSpPr>
              <a:grpSpLocks/>
            </p:cNvGrpSpPr>
            <p:nvPr/>
          </p:nvGrpSpPr>
          <p:grpSpPr bwMode="auto">
            <a:xfrm>
              <a:off x="4874" y="2296"/>
              <a:ext cx="310" cy="130"/>
              <a:chOff x="4334" y="1470"/>
              <a:chExt cx="246" cy="107"/>
            </a:xfrm>
          </p:grpSpPr>
          <p:sp>
            <p:nvSpPr>
              <p:cNvPr id="17542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2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2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23" name="Group 674"/>
              <p:cNvGrpSpPr>
                <a:grpSpLocks/>
              </p:cNvGrpSpPr>
              <p:nvPr/>
            </p:nvGrpSpPr>
            <p:grpSpPr bwMode="auto">
              <a:xfrm>
                <a:off x="4383" y="1488"/>
                <a:ext cx="138" cy="33"/>
                <a:chOff x="2468" y="1332"/>
                <a:chExt cx="310" cy="60"/>
              </a:xfrm>
            </p:grpSpPr>
            <p:sp>
              <p:nvSpPr>
                <p:cNvPr id="175426" name="Freeform 67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27" name="Freeform 67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24" name="Line 67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25" name="Line 678"/>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5154" name="Line 679"/>
            <p:cNvSpPr>
              <a:spLocks noChangeShapeType="1"/>
            </p:cNvSpPr>
            <p:nvPr/>
          </p:nvSpPr>
          <p:spPr bwMode="auto">
            <a:xfrm>
              <a:off x="4049" y="2358"/>
              <a:ext cx="428"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5155" name="Group 680"/>
            <p:cNvGrpSpPr>
              <a:grpSpLocks/>
            </p:cNvGrpSpPr>
            <p:nvPr/>
          </p:nvGrpSpPr>
          <p:grpSpPr bwMode="auto">
            <a:xfrm>
              <a:off x="4464" y="2288"/>
              <a:ext cx="310" cy="130"/>
              <a:chOff x="4334" y="1470"/>
              <a:chExt cx="246" cy="107"/>
            </a:xfrm>
          </p:grpSpPr>
          <p:sp>
            <p:nvSpPr>
              <p:cNvPr id="17541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1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1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15" name="Group 684"/>
              <p:cNvGrpSpPr>
                <a:grpSpLocks/>
              </p:cNvGrpSpPr>
              <p:nvPr/>
            </p:nvGrpSpPr>
            <p:grpSpPr bwMode="auto">
              <a:xfrm>
                <a:off x="4383" y="1488"/>
                <a:ext cx="138" cy="33"/>
                <a:chOff x="2468" y="1332"/>
                <a:chExt cx="310" cy="60"/>
              </a:xfrm>
            </p:grpSpPr>
            <p:sp>
              <p:nvSpPr>
                <p:cNvPr id="175418" name="Freeform 68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19" name="Freeform 68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16" name="Line 68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17" name="Line 688"/>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6" name="Group 689"/>
            <p:cNvGrpSpPr>
              <a:grpSpLocks/>
            </p:cNvGrpSpPr>
            <p:nvPr/>
          </p:nvGrpSpPr>
          <p:grpSpPr bwMode="auto">
            <a:xfrm>
              <a:off x="4660" y="2464"/>
              <a:ext cx="310" cy="130"/>
              <a:chOff x="4334" y="1470"/>
              <a:chExt cx="246" cy="107"/>
            </a:xfrm>
          </p:grpSpPr>
          <p:sp>
            <p:nvSpPr>
              <p:cNvPr id="17540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40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40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407" name="Group 693"/>
              <p:cNvGrpSpPr>
                <a:grpSpLocks/>
              </p:cNvGrpSpPr>
              <p:nvPr/>
            </p:nvGrpSpPr>
            <p:grpSpPr bwMode="auto">
              <a:xfrm>
                <a:off x="4383" y="1488"/>
                <a:ext cx="138" cy="33"/>
                <a:chOff x="2468" y="1332"/>
                <a:chExt cx="310" cy="60"/>
              </a:xfrm>
            </p:grpSpPr>
            <p:sp>
              <p:nvSpPr>
                <p:cNvPr id="175410" name="Freeform 69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11" name="Freeform 69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08" name="Line 69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09" name="Line 697"/>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7" name="Group 698"/>
            <p:cNvGrpSpPr>
              <a:grpSpLocks/>
            </p:cNvGrpSpPr>
            <p:nvPr/>
          </p:nvGrpSpPr>
          <p:grpSpPr bwMode="auto">
            <a:xfrm>
              <a:off x="4782" y="3028"/>
              <a:ext cx="392" cy="154"/>
              <a:chOff x="4334" y="1470"/>
              <a:chExt cx="246" cy="107"/>
            </a:xfrm>
          </p:grpSpPr>
          <p:sp>
            <p:nvSpPr>
              <p:cNvPr id="17539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39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39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399" name="Group 702"/>
              <p:cNvGrpSpPr>
                <a:grpSpLocks/>
              </p:cNvGrpSpPr>
              <p:nvPr/>
            </p:nvGrpSpPr>
            <p:grpSpPr bwMode="auto">
              <a:xfrm>
                <a:off x="4383" y="1488"/>
                <a:ext cx="138" cy="33"/>
                <a:chOff x="2468" y="1332"/>
                <a:chExt cx="310" cy="60"/>
              </a:xfrm>
            </p:grpSpPr>
            <p:sp>
              <p:nvSpPr>
                <p:cNvPr id="175402" name="Freeform 70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403" name="Freeform 70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400" name="Line 705"/>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401" name="Line 706"/>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8" name="Group 707"/>
            <p:cNvGrpSpPr>
              <a:grpSpLocks/>
            </p:cNvGrpSpPr>
            <p:nvPr/>
          </p:nvGrpSpPr>
          <p:grpSpPr bwMode="auto">
            <a:xfrm>
              <a:off x="4388" y="2840"/>
              <a:ext cx="392" cy="154"/>
              <a:chOff x="4334" y="1470"/>
              <a:chExt cx="246" cy="107"/>
            </a:xfrm>
          </p:grpSpPr>
          <p:sp>
            <p:nvSpPr>
              <p:cNvPr id="17538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38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39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391" name="Group 711"/>
              <p:cNvGrpSpPr>
                <a:grpSpLocks/>
              </p:cNvGrpSpPr>
              <p:nvPr/>
            </p:nvGrpSpPr>
            <p:grpSpPr bwMode="auto">
              <a:xfrm>
                <a:off x="4383" y="1488"/>
                <a:ext cx="138" cy="33"/>
                <a:chOff x="2468" y="1332"/>
                <a:chExt cx="310" cy="60"/>
              </a:xfrm>
            </p:grpSpPr>
            <p:sp>
              <p:nvSpPr>
                <p:cNvPr id="175394" name="Freeform 71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395" name="Freeform 71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392" name="Line 71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393" name="Line 715"/>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59" name="Group 716"/>
            <p:cNvGrpSpPr>
              <a:grpSpLocks/>
            </p:cNvGrpSpPr>
            <p:nvPr/>
          </p:nvGrpSpPr>
          <p:grpSpPr bwMode="auto">
            <a:xfrm>
              <a:off x="3932" y="3056"/>
              <a:ext cx="392" cy="154"/>
              <a:chOff x="4334" y="1470"/>
              <a:chExt cx="246" cy="107"/>
            </a:xfrm>
          </p:grpSpPr>
          <p:sp>
            <p:nvSpPr>
              <p:cNvPr id="17538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38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38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384" name="Group 720"/>
              <p:cNvGrpSpPr>
                <a:grpSpLocks/>
              </p:cNvGrpSpPr>
              <p:nvPr/>
            </p:nvGrpSpPr>
            <p:grpSpPr bwMode="auto">
              <a:xfrm>
                <a:off x="4383" y="1488"/>
                <a:ext cx="138" cy="33"/>
                <a:chOff x="2468" y="1332"/>
                <a:chExt cx="310" cy="60"/>
              </a:xfrm>
            </p:grpSpPr>
            <p:sp>
              <p:nvSpPr>
                <p:cNvPr id="175386" name="Freeform 72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387" name="Freeform 72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385" name="Line 724"/>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60" name="Group 725"/>
            <p:cNvGrpSpPr>
              <a:grpSpLocks/>
            </p:cNvGrpSpPr>
            <p:nvPr/>
          </p:nvGrpSpPr>
          <p:grpSpPr bwMode="auto">
            <a:xfrm>
              <a:off x="3812" y="2296"/>
              <a:ext cx="246" cy="108"/>
              <a:chOff x="4334" y="1470"/>
              <a:chExt cx="246" cy="107"/>
            </a:xfrm>
          </p:grpSpPr>
          <p:sp>
            <p:nvSpPr>
              <p:cNvPr id="175373"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175374"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175375"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5376" name="Group 729"/>
              <p:cNvGrpSpPr>
                <a:grpSpLocks/>
              </p:cNvGrpSpPr>
              <p:nvPr/>
            </p:nvGrpSpPr>
            <p:grpSpPr bwMode="auto">
              <a:xfrm>
                <a:off x="4383" y="1488"/>
                <a:ext cx="138" cy="33"/>
                <a:chOff x="2468" y="1332"/>
                <a:chExt cx="310" cy="60"/>
              </a:xfrm>
            </p:grpSpPr>
            <p:sp>
              <p:nvSpPr>
                <p:cNvPr id="175379" name="Freeform 73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175380" name="Freeform 73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175377" name="Line 732"/>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378" name="Line 733"/>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75161" name="Group 734"/>
            <p:cNvGrpSpPr>
              <a:grpSpLocks/>
            </p:cNvGrpSpPr>
            <p:nvPr/>
          </p:nvGrpSpPr>
          <p:grpSpPr bwMode="auto">
            <a:xfrm>
              <a:off x="4511" y="3153"/>
              <a:ext cx="281" cy="266"/>
              <a:chOff x="5072" y="3611"/>
              <a:chExt cx="459" cy="380"/>
            </a:xfrm>
          </p:grpSpPr>
          <p:grpSp>
            <p:nvGrpSpPr>
              <p:cNvPr id="175359" name="Group 735"/>
              <p:cNvGrpSpPr>
                <a:grpSpLocks/>
              </p:cNvGrpSpPr>
              <p:nvPr/>
            </p:nvGrpSpPr>
            <p:grpSpPr bwMode="auto">
              <a:xfrm>
                <a:off x="5144" y="3611"/>
                <a:ext cx="387" cy="99"/>
                <a:chOff x="5030" y="2639"/>
                <a:chExt cx="387" cy="99"/>
              </a:xfrm>
            </p:grpSpPr>
            <p:sp>
              <p:nvSpPr>
                <p:cNvPr id="175361" name="Freeform 736"/>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2" name="Freeform 737"/>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3" name="Freeform 738"/>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4" name="Freeform 739"/>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5" name="Freeform 740"/>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6" name="Freeform 741"/>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7" name="Freeform 742"/>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175368" name="Freeform 743"/>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175369" name="Freeform 744"/>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175370" name="Freeform 745"/>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175371" name="Freeform 746"/>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175372" name="Freeform 747"/>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175360" name="Picture 748"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5162" name="Group 749"/>
            <p:cNvGrpSpPr>
              <a:grpSpLocks/>
            </p:cNvGrpSpPr>
            <p:nvPr/>
          </p:nvGrpSpPr>
          <p:grpSpPr bwMode="auto">
            <a:xfrm>
              <a:off x="3552" y="2211"/>
              <a:ext cx="251" cy="226"/>
              <a:chOff x="5072" y="3611"/>
              <a:chExt cx="459" cy="380"/>
            </a:xfrm>
          </p:grpSpPr>
          <p:grpSp>
            <p:nvGrpSpPr>
              <p:cNvPr id="175345" name="Group 750"/>
              <p:cNvGrpSpPr>
                <a:grpSpLocks/>
              </p:cNvGrpSpPr>
              <p:nvPr/>
            </p:nvGrpSpPr>
            <p:grpSpPr bwMode="auto">
              <a:xfrm>
                <a:off x="5144" y="3611"/>
                <a:ext cx="387" cy="99"/>
                <a:chOff x="5030" y="2639"/>
                <a:chExt cx="387" cy="99"/>
              </a:xfrm>
            </p:grpSpPr>
            <p:sp>
              <p:nvSpPr>
                <p:cNvPr id="175347" name="Freeform 751"/>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8" name="Freeform 752"/>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9" name="Freeform 753"/>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0" name="Freeform 754"/>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1" name="Freeform 755"/>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2" name="Freeform 756"/>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3" name="Freeform 757"/>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175354" name="Freeform 758"/>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175355" name="Freeform 759"/>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175356" name="Freeform 760"/>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175357" name="Freeform 761"/>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175358" name="Freeform 762"/>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175346" name="Picture 763"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5163" name="Line 764"/>
            <p:cNvSpPr>
              <a:spLocks noChangeShapeType="1"/>
            </p:cNvSpPr>
            <p:nvPr/>
          </p:nvSpPr>
          <p:spPr bwMode="auto">
            <a:xfrm rot="5400000" flipV="1">
              <a:off x="5034" y="3427"/>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75164" name="Group 765"/>
            <p:cNvGrpSpPr>
              <a:grpSpLocks/>
            </p:cNvGrpSpPr>
            <p:nvPr/>
          </p:nvGrpSpPr>
          <p:grpSpPr bwMode="auto">
            <a:xfrm flipH="1">
              <a:off x="3638" y="2856"/>
              <a:ext cx="261" cy="235"/>
              <a:chOff x="2839" y="3501"/>
              <a:chExt cx="755" cy="803"/>
            </a:xfrm>
          </p:grpSpPr>
          <p:pic>
            <p:nvPicPr>
              <p:cNvPr id="175343" name="Picture 766"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344" name="Freeform 76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5165" name="Group 768"/>
            <p:cNvGrpSpPr>
              <a:grpSpLocks/>
            </p:cNvGrpSpPr>
            <p:nvPr/>
          </p:nvGrpSpPr>
          <p:grpSpPr bwMode="auto">
            <a:xfrm flipH="1">
              <a:off x="3438" y="3121"/>
              <a:ext cx="304" cy="256"/>
              <a:chOff x="2839" y="3501"/>
              <a:chExt cx="755" cy="803"/>
            </a:xfrm>
          </p:grpSpPr>
          <p:pic>
            <p:nvPicPr>
              <p:cNvPr id="175341" name="Picture 769" descr="desktop_computer_stylized_medium"/>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342" name="Freeform 77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5166" name="Group 771"/>
            <p:cNvGrpSpPr>
              <a:grpSpLocks/>
            </p:cNvGrpSpPr>
            <p:nvPr/>
          </p:nvGrpSpPr>
          <p:grpSpPr bwMode="auto">
            <a:xfrm flipH="1">
              <a:off x="3739" y="3311"/>
              <a:ext cx="269" cy="220"/>
              <a:chOff x="2839" y="3501"/>
              <a:chExt cx="755" cy="803"/>
            </a:xfrm>
          </p:grpSpPr>
          <p:pic>
            <p:nvPicPr>
              <p:cNvPr id="175339" name="Picture 772" descr="desktop_computer_stylized_medium"/>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340" name="Freeform 773"/>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5167" name="Group 774"/>
            <p:cNvGrpSpPr>
              <a:grpSpLocks/>
            </p:cNvGrpSpPr>
            <p:nvPr/>
          </p:nvGrpSpPr>
          <p:grpSpPr bwMode="auto">
            <a:xfrm>
              <a:off x="4126" y="3300"/>
              <a:ext cx="269" cy="221"/>
              <a:chOff x="2839" y="3501"/>
              <a:chExt cx="755" cy="803"/>
            </a:xfrm>
          </p:grpSpPr>
          <p:pic>
            <p:nvPicPr>
              <p:cNvPr id="175337" name="Picture 775" descr="desktop_computer_stylized_medium"/>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338" name="Freeform 776"/>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175168" name="Picture 777" descr="car_icon_smal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5169" name="Group 778"/>
            <p:cNvGrpSpPr>
              <a:grpSpLocks/>
            </p:cNvGrpSpPr>
            <p:nvPr/>
          </p:nvGrpSpPr>
          <p:grpSpPr bwMode="auto">
            <a:xfrm>
              <a:off x="3536" y="974"/>
              <a:ext cx="262" cy="243"/>
              <a:chOff x="2751" y="1851"/>
              <a:chExt cx="462" cy="478"/>
            </a:xfrm>
          </p:grpSpPr>
          <p:pic>
            <p:nvPicPr>
              <p:cNvPr id="175335" name="Picture 779" descr="iphone_stylized_small"/>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336" name="Picture 780" descr="antenna_radiation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5170" name="Group 781"/>
            <p:cNvGrpSpPr>
              <a:grpSpLocks/>
            </p:cNvGrpSpPr>
            <p:nvPr/>
          </p:nvGrpSpPr>
          <p:grpSpPr bwMode="auto">
            <a:xfrm>
              <a:off x="5191" y="3151"/>
              <a:ext cx="143" cy="303"/>
              <a:chOff x="4140" y="429"/>
              <a:chExt cx="1425" cy="2396"/>
            </a:xfrm>
          </p:grpSpPr>
          <p:sp>
            <p:nvSpPr>
              <p:cNvPr id="175303" name="Freeform 78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4" name="Rectangle 783"/>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05" name="Freeform 78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6" name="Freeform 78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7" name="Rectangle 786"/>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308" name="Group 787"/>
              <p:cNvGrpSpPr>
                <a:grpSpLocks/>
              </p:cNvGrpSpPr>
              <p:nvPr/>
            </p:nvGrpSpPr>
            <p:grpSpPr bwMode="auto">
              <a:xfrm>
                <a:off x="4749" y="668"/>
                <a:ext cx="581" cy="145"/>
                <a:chOff x="614" y="2568"/>
                <a:chExt cx="725" cy="139"/>
              </a:xfrm>
            </p:grpSpPr>
            <p:sp>
              <p:nvSpPr>
                <p:cNvPr id="175333" name="AutoShape 788"/>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34" name="AutoShape 789"/>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309" name="Rectangle 790"/>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310" name="Group 791"/>
              <p:cNvGrpSpPr>
                <a:grpSpLocks/>
              </p:cNvGrpSpPr>
              <p:nvPr/>
            </p:nvGrpSpPr>
            <p:grpSpPr bwMode="auto">
              <a:xfrm>
                <a:off x="4747" y="994"/>
                <a:ext cx="581" cy="134"/>
                <a:chOff x="614" y="2568"/>
                <a:chExt cx="725" cy="139"/>
              </a:xfrm>
            </p:grpSpPr>
            <p:sp>
              <p:nvSpPr>
                <p:cNvPr id="175331" name="AutoShape 792"/>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32" name="AutoShape 793"/>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311" name="Rectangle 794"/>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12" name="Rectangle 795"/>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313" name="Group 796"/>
              <p:cNvGrpSpPr>
                <a:grpSpLocks/>
              </p:cNvGrpSpPr>
              <p:nvPr/>
            </p:nvGrpSpPr>
            <p:grpSpPr bwMode="auto">
              <a:xfrm>
                <a:off x="4735" y="1627"/>
                <a:ext cx="582" cy="151"/>
                <a:chOff x="614" y="2568"/>
                <a:chExt cx="725" cy="139"/>
              </a:xfrm>
            </p:grpSpPr>
            <p:sp>
              <p:nvSpPr>
                <p:cNvPr id="175329" name="AutoShape 797"/>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30" name="AutoShape 798"/>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314" name="Freeform 79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315" name="Group 800"/>
              <p:cNvGrpSpPr>
                <a:grpSpLocks/>
              </p:cNvGrpSpPr>
              <p:nvPr/>
            </p:nvGrpSpPr>
            <p:grpSpPr bwMode="auto">
              <a:xfrm>
                <a:off x="4739" y="1327"/>
                <a:ext cx="582" cy="139"/>
                <a:chOff x="614" y="2568"/>
                <a:chExt cx="725" cy="139"/>
              </a:xfrm>
            </p:grpSpPr>
            <p:sp>
              <p:nvSpPr>
                <p:cNvPr id="175327" name="AutoShape 801"/>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8" name="AutoShape 802"/>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316" name="Rectangle 803"/>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17" name="Freeform 80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8" name="Freeform 80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9" name="Oval 806"/>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0" name="Freeform 80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1" name="AutoShape 808"/>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2" name="AutoShape 809"/>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3" name="Oval 810"/>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4" name="Oval 811"/>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75325" name="Oval 812"/>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26" name="Rectangle 813"/>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75171" name="Group 814"/>
            <p:cNvGrpSpPr>
              <a:grpSpLocks/>
            </p:cNvGrpSpPr>
            <p:nvPr/>
          </p:nvGrpSpPr>
          <p:grpSpPr bwMode="auto">
            <a:xfrm>
              <a:off x="4992" y="3341"/>
              <a:ext cx="143" cy="303"/>
              <a:chOff x="4140" y="429"/>
              <a:chExt cx="1425" cy="2396"/>
            </a:xfrm>
          </p:grpSpPr>
          <p:sp>
            <p:nvSpPr>
              <p:cNvPr id="175271" name="Freeform 81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2" name="Rectangle 816"/>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73" name="Freeform 81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4" name="Freeform 81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5" name="Rectangle 819"/>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276" name="Group 820"/>
              <p:cNvGrpSpPr>
                <a:grpSpLocks/>
              </p:cNvGrpSpPr>
              <p:nvPr/>
            </p:nvGrpSpPr>
            <p:grpSpPr bwMode="auto">
              <a:xfrm>
                <a:off x="4749" y="668"/>
                <a:ext cx="581" cy="145"/>
                <a:chOff x="614" y="2568"/>
                <a:chExt cx="725" cy="139"/>
              </a:xfrm>
            </p:grpSpPr>
            <p:sp>
              <p:nvSpPr>
                <p:cNvPr id="175301" name="AutoShape 821"/>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02" name="AutoShape 822"/>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277" name="Rectangle 823"/>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278" name="Group 824"/>
              <p:cNvGrpSpPr>
                <a:grpSpLocks/>
              </p:cNvGrpSpPr>
              <p:nvPr/>
            </p:nvGrpSpPr>
            <p:grpSpPr bwMode="auto">
              <a:xfrm>
                <a:off x="4747" y="994"/>
                <a:ext cx="581" cy="134"/>
                <a:chOff x="614" y="2568"/>
                <a:chExt cx="725" cy="139"/>
              </a:xfrm>
            </p:grpSpPr>
            <p:sp>
              <p:nvSpPr>
                <p:cNvPr id="175299" name="AutoShape 825"/>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300" name="AutoShape 826"/>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279" name="Rectangle 827"/>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80" name="Rectangle 828"/>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5281" name="Group 829"/>
              <p:cNvGrpSpPr>
                <a:grpSpLocks/>
              </p:cNvGrpSpPr>
              <p:nvPr/>
            </p:nvGrpSpPr>
            <p:grpSpPr bwMode="auto">
              <a:xfrm>
                <a:off x="4735" y="1627"/>
                <a:ext cx="582" cy="151"/>
                <a:chOff x="614" y="2568"/>
                <a:chExt cx="725" cy="139"/>
              </a:xfrm>
            </p:grpSpPr>
            <p:sp>
              <p:nvSpPr>
                <p:cNvPr id="175297" name="AutoShape 830"/>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8" name="AutoShape 831"/>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282" name="Freeform 83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283" name="Group 833"/>
              <p:cNvGrpSpPr>
                <a:grpSpLocks/>
              </p:cNvGrpSpPr>
              <p:nvPr/>
            </p:nvGrpSpPr>
            <p:grpSpPr bwMode="auto">
              <a:xfrm>
                <a:off x="4739" y="1327"/>
                <a:ext cx="582" cy="139"/>
                <a:chOff x="614" y="2568"/>
                <a:chExt cx="725" cy="139"/>
              </a:xfrm>
            </p:grpSpPr>
            <p:sp>
              <p:nvSpPr>
                <p:cNvPr id="175295" name="AutoShape 834"/>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6" name="AutoShape 835"/>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5284" name="Rectangle 836"/>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85" name="Freeform 83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6" name="Freeform 83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7" name="Oval 839"/>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88" name="Freeform 84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9" name="AutoShape 841"/>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0" name="AutoShape 842"/>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1" name="Oval 843"/>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2" name="Oval 844"/>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75293" name="Oval 845"/>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5294" name="Rectangle 846"/>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75172" name="Group 847"/>
            <p:cNvGrpSpPr>
              <a:grpSpLocks/>
            </p:cNvGrpSpPr>
            <p:nvPr/>
          </p:nvGrpSpPr>
          <p:grpSpPr bwMode="auto">
            <a:xfrm>
              <a:off x="3340" y="1287"/>
              <a:ext cx="337" cy="257"/>
              <a:chOff x="877" y="1008"/>
              <a:chExt cx="2747" cy="2591"/>
            </a:xfrm>
          </p:grpSpPr>
          <p:pic>
            <p:nvPicPr>
              <p:cNvPr id="175248" name="Picture 848" descr="antenna_stylized"/>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249" name="Picture 849"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50" name="Freeform 850"/>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75251" name="Picture 851" descr="screen"/>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52" name="Freeform 852"/>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3" name="Freeform 853"/>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4" name="Freeform 854"/>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5" name="Freeform 855"/>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6" name="Freeform 856"/>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7" name="Freeform 857"/>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258" name="Group 858"/>
              <p:cNvGrpSpPr>
                <a:grpSpLocks/>
              </p:cNvGrpSpPr>
              <p:nvPr/>
            </p:nvGrpSpPr>
            <p:grpSpPr bwMode="auto">
              <a:xfrm>
                <a:off x="1709" y="3008"/>
                <a:ext cx="507" cy="234"/>
                <a:chOff x="1740" y="2642"/>
                <a:chExt cx="752" cy="327"/>
              </a:xfrm>
            </p:grpSpPr>
            <p:sp>
              <p:nvSpPr>
                <p:cNvPr id="175265" name="Freeform 859"/>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6" name="Freeform 860"/>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7" name="Freeform 861"/>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8" name="Freeform 862"/>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9" name="Freeform 863"/>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0" name="Freeform 864"/>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259" name="Freeform 865"/>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0" name="Freeform 866"/>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1" name="Freeform 867"/>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2" name="Freeform 868"/>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3" name="Freeform 869"/>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4" name="Freeform 870"/>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173" name="Group 871"/>
            <p:cNvGrpSpPr>
              <a:grpSpLocks/>
            </p:cNvGrpSpPr>
            <p:nvPr/>
          </p:nvGrpSpPr>
          <p:grpSpPr bwMode="auto">
            <a:xfrm>
              <a:off x="4329" y="3456"/>
              <a:ext cx="299" cy="257"/>
              <a:chOff x="877" y="1008"/>
              <a:chExt cx="2747" cy="2591"/>
            </a:xfrm>
          </p:grpSpPr>
          <p:pic>
            <p:nvPicPr>
              <p:cNvPr id="175225" name="Picture 872"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226" name="Picture 873"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27" name="Freeform 874"/>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75228" name="Picture 875"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29" name="Freeform 876"/>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0" name="Freeform 877"/>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1" name="Freeform 878"/>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2" name="Freeform 879"/>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3" name="Freeform 880"/>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4" name="Freeform 881"/>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235" name="Group 882"/>
              <p:cNvGrpSpPr>
                <a:grpSpLocks/>
              </p:cNvGrpSpPr>
              <p:nvPr/>
            </p:nvGrpSpPr>
            <p:grpSpPr bwMode="auto">
              <a:xfrm>
                <a:off x="1709" y="3008"/>
                <a:ext cx="507" cy="234"/>
                <a:chOff x="1740" y="2642"/>
                <a:chExt cx="752" cy="327"/>
              </a:xfrm>
            </p:grpSpPr>
            <p:sp>
              <p:nvSpPr>
                <p:cNvPr id="175242" name="Freeform 883"/>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3" name="Freeform 884"/>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4" name="Freeform 885"/>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5" name="Freeform 886"/>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6" name="Freeform 887"/>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7" name="Freeform 888"/>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236" name="Freeform 889"/>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7" name="Freeform 890"/>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8" name="Freeform 891"/>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9" name="Freeform 892"/>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0" name="Freeform 893"/>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1" name="Freeform 894"/>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174" name="Group 895"/>
            <p:cNvGrpSpPr>
              <a:grpSpLocks/>
            </p:cNvGrpSpPr>
            <p:nvPr/>
          </p:nvGrpSpPr>
          <p:grpSpPr bwMode="auto">
            <a:xfrm>
              <a:off x="3503" y="1916"/>
              <a:ext cx="280" cy="257"/>
              <a:chOff x="877" y="1008"/>
              <a:chExt cx="2747" cy="2591"/>
            </a:xfrm>
          </p:grpSpPr>
          <p:pic>
            <p:nvPicPr>
              <p:cNvPr id="175202" name="Picture 896" descr="antenna_stylized"/>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203" name="Picture 897"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04" name="Freeform 898"/>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75205" name="Picture 899" descr="scree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06" name="Freeform 900"/>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7" name="Freeform 901"/>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8" name="Freeform 902"/>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9" name="Freeform 903"/>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0" name="Freeform 904"/>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1" name="Freeform 905"/>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212" name="Group 906"/>
              <p:cNvGrpSpPr>
                <a:grpSpLocks/>
              </p:cNvGrpSpPr>
              <p:nvPr/>
            </p:nvGrpSpPr>
            <p:grpSpPr bwMode="auto">
              <a:xfrm>
                <a:off x="1709" y="3008"/>
                <a:ext cx="507" cy="234"/>
                <a:chOff x="1740" y="2642"/>
                <a:chExt cx="752" cy="327"/>
              </a:xfrm>
            </p:grpSpPr>
            <p:sp>
              <p:nvSpPr>
                <p:cNvPr id="175219" name="Freeform 90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0" name="Freeform 90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1" name="Freeform 90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2" name="Freeform 91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3" name="Freeform 91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4" name="Freeform 91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213" name="Freeform 913"/>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4" name="Freeform 914"/>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5" name="Freeform 915"/>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6" name="Freeform 916"/>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7" name="Freeform 917"/>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8" name="Freeform 918"/>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175" name="Group 919"/>
            <p:cNvGrpSpPr>
              <a:grpSpLocks/>
            </p:cNvGrpSpPr>
            <p:nvPr/>
          </p:nvGrpSpPr>
          <p:grpSpPr bwMode="auto">
            <a:xfrm flipH="1">
              <a:off x="3742" y="2030"/>
              <a:ext cx="261" cy="235"/>
              <a:chOff x="2839" y="3501"/>
              <a:chExt cx="755" cy="803"/>
            </a:xfrm>
          </p:grpSpPr>
          <p:pic>
            <p:nvPicPr>
              <p:cNvPr id="175200" name="Picture 920"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201" name="Freeform 92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5176" name="Group 922"/>
            <p:cNvGrpSpPr>
              <a:grpSpLocks/>
            </p:cNvGrpSpPr>
            <p:nvPr/>
          </p:nvGrpSpPr>
          <p:grpSpPr bwMode="auto">
            <a:xfrm>
              <a:off x="4603" y="3416"/>
              <a:ext cx="299" cy="257"/>
              <a:chOff x="877" y="1008"/>
              <a:chExt cx="2747" cy="2591"/>
            </a:xfrm>
          </p:grpSpPr>
          <p:pic>
            <p:nvPicPr>
              <p:cNvPr id="175177" name="Picture 923"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5178" name="Picture 924"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79" name="Freeform 925"/>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75180" name="Picture 926"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81" name="Freeform 927"/>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2" name="Freeform 928"/>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3" name="Freeform 929"/>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4" name="Freeform 930"/>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5" name="Freeform 931"/>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6" name="Freeform 932"/>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5187" name="Group 933"/>
              <p:cNvGrpSpPr>
                <a:grpSpLocks/>
              </p:cNvGrpSpPr>
              <p:nvPr/>
            </p:nvGrpSpPr>
            <p:grpSpPr bwMode="auto">
              <a:xfrm>
                <a:off x="1709" y="3008"/>
                <a:ext cx="507" cy="234"/>
                <a:chOff x="1740" y="2642"/>
                <a:chExt cx="752" cy="327"/>
              </a:xfrm>
            </p:grpSpPr>
            <p:sp>
              <p:nvSpPr>
                <p:cNvPr id="175194" name="Freeform 934"/>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5" name="Freeform 935"/>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6" name="Freeform 936"/>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7" name="Freeform 937"/>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8" name="Freeform 938"/>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9" name="Freeform 939"/>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188" name="Freeform 940"/>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9" name="Freeform 941"/>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0" name="Freeform 942"/>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1" name="Freeform 943"/>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2" name="Freeform 944"/>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3" name="Freeform 945"/>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75108" name="Rectangle 2"/>
          <p:cNvSpPr>
            <a:spLocks noGrp="1" noChangeArrowheads="1"/>
          </p:cNvSpPr>
          <p:nvPr>
            <p:ph type="title"/>
          </p:nvPr>
        </p:nvSpPr>
        <p:spPr>
          <a:xfrm>
            <a:off x="411163" y="138113"/>
            <a:ext cx="7772400" cy="871537"/>
          </a:xfrm>
        </p:spPr>
        <p:txBody>
          <a:bodyPr/>
          <a:lstStyle/>
          <a:p>
            <a:r>
              <a:rPr lang="en-US" altLang="en-US">
                <a:ea typeface="ＭＳ Ｐゴシック" charset="-128"/>
              </a:rPr>
              <a:t>Pure </a:t>
            </a:r>
            <a:r>
              <a:rPr lang="en-US" altLang="en-US" sz="4000">
                <a:ea typeface="ＭＳ Ｐゴシック" charset="-128"/>
              </a:rPr>
              <a:t>P2P</a:t>
            </a:r>
            <a:r>
              <a:rPr lang="en-US" altLang="en-US">
                <a:ea typeface="ＭＳ Ｐゴシック" charset="-128"/>
              </a:rPr>
              <a:t> architecture</a:t>
            </a:r>
          </a:p>
        </p:txBody>
      </p:sp>
      <p:sp>
        <p:nvSpPr>
          <p:cNvPr id="175109" name="Rectangle 3"/>
          <p:cNvSpPr>
            <a:spLocks noGrp="1" noChangeArrowheads="1"/>
          </p:cNvSpPr>
          <p:nvPr>
            <p:ph type="body" sz="half" idx="1"/>
          </p:nvPr>
        </p:nvSpPr>
        <p:spPr>
          <a:xfrm>
            <a:off x="355600" y="1276350"/>
            <a:ext cx="4049713" cy="4648200"/>
          </a:xfrm>
        </p:spPr>
        <p:txBody>
          <a:bodyPr/>
          <a:lstStyle/>
          <a:p>
            <a:r>
              <a:rPr lang="en-US" altLang="en-US" i="1">
                <a:ea typeface="ＭＳ Ｐゴシック" charset="-128"/>
              </a:rPr>
              <a:t>no</a:t>
            </a:r>
            <a:r>
              <a:rPr lang="en-US" altLang="en-US">
                <a:ea typeface="ＭＳ Ｐゴシック" charset="-128"/>
              </a:rPr>
              <a:t> always-on server</a:t>
            </a:r>
          </a:p>
          <a:p>
            <a:r>
              <a:rPr lang="en-US" altLang="en-US">
                <a:ea typeface="ＭＳ Ｐゴシック" charset="-128"/>
              </a:rPr>
              <a:t>arbitrary end systems directly communicate</a:t>
            </a:r>
          </a:p>
          <a:p>
            <a:r>
              <a:rPr lang="en-US" altLang="en-US">
                <a:ea typeface="ＭＳ Ｐゴシック" charset="-128"/>
              </a:rPr>
              <a:t>peers are intermittently connected and change IP addresses</a:t>
            </a:r>
            <a:endParaRPr lang="en-US" altLang="en-US" i="1">
              <a:solidFill>
                <a:srgbClr val="000099"/>
              </a:solidFill>
              <a:ea typeface="ＭＳ Ｐゴシック" charset="-128"/>
            </a:endParaRPr>
          </a:p>
          <a:p>
            <a:pPr>
              <a:spcBef>
                <a:spcPct val="60000"/>
              </a:spcBef>
              <a:buFont typeface="Wingdings" pitchFamily="2" charset="2"/>
              <a:buNone/>
            </a:pPr>
            <a:r>
              <a:rPr lang="en-US" altLang="en-US" i="1">
                <a:solidFill>
                  <a:srgbClr val="000099"/>
                </a:solidFill>
                <a:ea typeface="ＭＳ Ｐゴシック" charset="-128"/>
              </a:rPr>
              <a:t>examples:</a:t>
            </a:r>
          </a:p>
          <a:p>
            <a:pPr lvl="1"/>
            <a:r>
              <a:rPr lang="en-US" altLang="en-US">
                <a:ea typeface="ＭＳ Ｐゴシック" charset="-128"/>
              </a:rPr>
              <a:t>file distribution (BitTorrent)</a:t>
            </a:r>
          </a:p>
          <a:p>
            <a:pPr lvl="1"/>
            <a:r>
              <a:rPr lang="en-US" altLang="en-US">
                <a:ea typeface="ＭＳ Ｐゴシック" charset="-128"/>
              </a:rPr>
              <a:t>Streaming (KanKan)</a:t>
            </a:r>
          </a:p>
          <a:p>
            <a:pPr lvl="1"/>
            <a:r>
              <a:rPr lang="en-US" altLang="en-US">
                <a:ea typeface="ＭＳ Ｐゴシック" charset="-128"/>
              </a:rPr>
              <a:t>VoIP (Skype) </a:t>
            </a:r>
          </a:p>
          <a:p>
            <a:pPr>
              <a:buFont typeface="Wingdings" pitchFamily="2" charset="2"/>
              <a:buNone/>
            </a:pPr>
            <a:endParaRPr lang="en-US" altLang="en-US" sz="2400">
              <a:ea typeface="ＭＳ Ｐゴシック" charset="-128"/>
            </a:endParaRPr>
          </a:p>
          <a:p>
            <a:endParaRPr lang="en-US" altLang="en-US" sz="2400">
              <a:ea typeface="ＭＳ Ｐゴシック" charset="-128"/>
            </a:endParaRPr>
          </a:p>
        </p:txBody>
      </p:sp>
      <p:sp>
        <p:nvSpPr>
          <p:cNvPr id="175110" name="Line 1034"/>
          <p:cNvSpPr>
            <a:spLocks noChangeShapeType="1"/>
          </p:cNvSpPr>
          <p:nvPr/>
        </p:nvSpPr>
        <p:spPr bwMode="auto">
          <a:xfrm flipH="1">
            <a:off x="5783263" y="1597025"/>
            <a:ext cx="828675" cy="120332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5111" name="Line 1035"/>
          <p:cNvSpPr>
            <a:spLocks noChangeShapeType="1"/>
          </p:cNvSpPr>
          <p:nvPr/>
        </p:nvSpPr>
        <p:spPr bwMode="auto">
          <a:xfrm>
            <a:off x="5657850" y="3160713"/>
            <a:ext cx="30163" cy="155575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5112" name="Line 1036"/>
          <p:cNvSpPr>
            <a:spLocks noChangeShapeType="1"/>
          </p:cNvSpPr>
          <p:nvPr/>
        </p:nvSpPr>
        <p:spPr bwMode="auto">
          <a:xfrm>
            <a:off x="6118225" y="3260725"/>
            <a:ext cx="1296988" cy="203835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75113" name="Picture 563" descr="underline_base"/>
          <p:cNvPicPr>
            <a:picLocks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41325" y="7969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24">
            <p14:nvContentPartPr>
              <p14:cNvPr id="2" name="Ink 1">
                <a:extLst>
                  <a:ext uri="{FF2B5EF4-FFF2-40B4-BE49-F238E27FC236}">
                    <a16:creationId xmlns:a16="http://schemas.microsoft.com/office/drawing/2014/main" id="{260385AE-1A62-482E-92B1-F7A2AD30362B}"/>
                  </a:ext>
                </a:extLst>
              </p14:cNvPr>
              <p14:cNvContentPartPr/>
              <p14:nvPr/>
            </p14:nvContentPartPr>
            <p14:xfrm>
              <a:off x="616320" y="1232280"/>
              <a:ext cx="607320" cy="768240"/>
            </p14:xfrm>
          </p:contentPart>
        </mc:Choice>
        <mc:Fallback xmlns="">
          <p:pic>
            <p:nvPicPr>
              <p:cNvPr id="2" name="Ink 1">
                <a:extLst>
                  <a:ext uri="{FF2B5EF4-FFF2-40B4-BE49-F238E27FC236}">
                    <a16:creationId xmlns:a16="http://schemas.microsoft.com/office/drawing/2014/main" id="{260385AE-1A62-482E-92B1-F7A2AD30362B}"/>
                  </a:ext>
                </a:extLst>
              </p:cNvPr>
              <p:cNvPicPr/>
              <p:nvPr/>
            </p:nvPicPr>
            <p:blipFill>
              <a:blip r:embed="rId25"/>
              <a:stretch>
                <a:fillRect/>
              </a:stretch>
            </p:blipFill>
            <p:spPr>
              <a:xfrm>
                <a:off x="606960" y="1222920"/>
                <a:ext cx="626040" cy="786960"/>
              </a:xfrm>
              <a:prstGeom prst="rect">
                <a:avLst/>
              </a:prstGeom>
            </p:spPr>
          </p:pic>
        </mc:Fallback>
      </mc:AlternateContent>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7715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7B7D65B-0ED4-498E-A47E-DBB6B9282423}" type="slidenum">
              <a:rPr lang="en-US" altLang="en-US" sz="1200">
                <a:latin typeface="Tahoma" pitchFamily="34" charset="0"/>
              </a:rPr>
              <a:pPr/>
              <a:t>73</a:t>
            </a:fld>
            <a:endParaRPr lang="en-US" altLang="en-US" sz="1200">
              <a:latin typeface="Tahoma" pitchFamily="34" charset="0"/>
            </a:endParaRPr>
          </a:p>
        </p:txBody>
      </p:sp>
      <p:sp>
        <p:nvSpPr>
          <p:cNvPr id="177155" name="Rectangle 2"/>
          <p:cNvSpPr>
            <a:spLocks noGrp="1" noChangeArrowheads="1"/>
          </p:cNvSpPr>
          <p:nvPr>
            <p:ph type="title"/>
          </p:nvPr>
        </p:nvSpPr>
        <p:spPr>
          <a:xfrm>
            <a:off x="298450" y="153988"/>
            <a:ext cx="8520113" cy="773112"/>
          </a:xfrm>
        </p:spPr>
        <p:txBody>
          <a:bodyPr/>
          <a:lstStyle/>
          <a:p>
            <a:r>
              <a:rPr lang="en-US" altLang="en-US" sz="3600">
                <a:ea typeface="ＭＳ Ｐゴシック" charset="-128"/>
              </a:rPr>
              <a:t>File distribution: client-server vs P2P</a:t>
            </a:r>
          </a:p>
        </p:txBody>
      </p:sp>
      <p:sp>
        <p:nvSpPr>
          <p:cNvPr id="177156" name="Rectangle 3"/>
          <p:cNvSpPr>
            <a:spLocks noGrp="1" noChangeArrowheads="1"/>
          </p:cNvSpPr>
          <p:nvPr>
            <p:ph type="body" idx="1"/>
          </p:nvPr>
        </p:nvSpPr>
        <p:spPr>
          <a:xfrm>
            <a:off x="465138" y="1227138"/>
            <a:ext cx="8258175" cy="882650"/>
          </a:xfrm>
        </p:spPr>
        <p:txBody>
          <a:bodyPr/>
          <a:lstStyle/>
          <a:p>
            <a:pPr>
              <a:buFont typeface="Wingdings" pitchFamily="2" charset="2"/>
              <a:buNone/>
            </a:pPr>
            <a:r>
              <a:rPr lang="en-US" altLang="en-US" i="1" u="sng" dirty="0">
                <a:solidFill>
                  <a:srgbClr val="CC0000"/>
                </a:solidFill>
                <a:ea typeface="ＭＳ Ｐゴシック" charset="-128"/>
              </a:rPr>
              <a:t>Question</a:t>
            </a:r>
            <a:r>
              <a:rPr lang="en-US" altLang="en-US" i="1" dirty="0">
                <a:solidFill>
                  <a:srgbClr val="CC0000"/>
                </a:solidFill>
                <a:ea typeface="ＭＳ Ｐゴシック" charset="-128"/>
              </a:rPr>
              <a:t>:</a:t>
            </a:r>
            <a:r>
              <a:rPr lang="en-US" altLang="en-US" dirty="0">
                <a:ea typeface="ＭＳ Ｐゴシック" charset="-128"/>
              </a:rPr>
              <a:t> how much time to distribute file (size </a:t>
            </a:r>
            <a:r>
              <a:rPr lang="en-US" altLang="en-US" i="1" dirty="0">
                <a:ea typeface="ＭＳ Ｐゴシック" charset="-128"/>
              </a:rPr>
              <a:t>F</a:t>
            </a:r>
            <a:r>
              <a:rPr lang="en-US" altLang="en-US" dirty="0">
                <a:ea typeface="ＭＳ Ｐゴシック" charset="-128"/>
              </a:rPr>
              <a:t>) from one server to </a:t>
            </a:r>
            <a:r>
              <a:rPr lang="en-US" altLang="en-US" i="1" dirty="0">
                <a:ea typeface="ＭＳ Ｐゴシック" charset="-128"/>
              </a:rPr>
              <a:t>N </a:t>
            </a:r>
            <a:r>
              <a:rPr lang="en-US" altLang="en-US" dirty="0">
                <a:ea typeface="ＭＳ Ｐゴシック" charset="-128"/>
              </a:rPr>
              <a:t>peers?</a:t>
            </a:r>
          </a:p>
          <a:p>
            <a:pPr lvl="1"/>
            <a:r>
              <a:rPr lang="en-US" altLang="en-US" dirty="0">
                <a:ea typeface="ＭＳ Ｐゴシック" charset="-128"/>
              </a:rPr>
              <a:t>peer upload/download capacity is limited resource</a:t>
            </a:r>
          </a:p>
        </p:txBody>
      </p:sp>
      <p:sp>
        <p:nvSpPr>
          <p:cNvPr id="177157" name="Freeform 4"/>
          <p:cNvSpPr>
            <a:spLocks/>
          </p:cNvSpPr>
          <p:nvPr/>
        </p:nvSpPr>
        <p:spPr bwMode="auto">
          <a:xfrm>
            <a:off x="2284413" y="4087813"/>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7158" name="Line 14"/>
          <p:cNvSpPr>
            <a:spLocks noChangeShapeType="1"/>
          </p:cNvSpPr>
          <p:nvPr/>
        </p:nvSpPr>
        <p:spPr bwMode="auto">
          <a:xfrm>
            <a:off x="1819275" y="4051300"/>
            <a:ext cx="803275" cy="3111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7159" name="Text Box 15"/>
          <p:cNvSpPr txBox="1">
            <a:spLocks noChangeArrowheads="1"/>
          </p:cNvSpPr>
          <p:nvPr/>
        </p:nvSpPr>
        <p:spPr bwMode="auto">
          <a:xfrm>
            <a:off x="2103438" y="3849688"/>
            <a:ext cx="387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u</a:t>
            </a:r>
            <a:r>
              <a:rPr lang="en-US" altLang="en-US" sz="1800" i="1" baseline="-25000"/>
              <a:t>s</a:t>
            </a:r>
          </a:p>
        </p:txBody>
      </p:sp>
      <p:sp>
        <p:nvSpPr>
          <p:cNvPr id="177160" name="Line 39"/>
          <p:cNvSpPr>
            <a:spLocks noChangeShapeType="1"/>
          </p:cNvSpPr>
          <p:nvPr/>
        </p:nvSpPr>
        <p:spPr bwMode="auto">
          <a:xfrm>
            <a:off x="1376363" y="4962525"/>
            <a:ext cx="10160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7161" name="Line 40"/>
          <p:cNvSpPr>
            <a:spLocks noChangeShapeType="1"/>
          </p:cNvSpPr>
          <p:nvPr/>
        </p:nvSpPr>
        <p:spPr bwMode="auto">
          <a:xfrm flipH="1">
            <a:off x="1431925" y="5110163"/>
            <a:ext cx="10033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7162" name="Text Box 41"/>
          <p:cNvSpPr txBox="1">
            <a:spLocks noChangeArrowheads="1"/>
          </p:cNvSpPr>
          <p:nvPr/>
        </p:nvSpPr>
        <p:spPr bwMode="auto">
          <a:xfrm>
            <a:off x="1665288" y="45735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u</a:t>
            </a:r>
            <a:r>
              <a:rPr lang="en-US" altLang="en-US" sz="1800" i="1" baseline="-25000"/>
              <a:t>N</a:t>
            </a:r>
          </a:p>
        </p:txBody>
      </p:sp>
      <p:sp>
        <p:nvSpPr>
          <p:cNvPr id="177163" name="Text Box 42"/>
          <p:cNvSpPr txBox="1">
            <a:spLocks noChangeArrowheads="1"/>
          </p:cNvSpPr>
          <p:nvPr/>
        </p:nvSpPr>
        <p:spPr bwMode="auto">
          <a:xfrm>
            <a:off x="1646238" y="50879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d</a:t>
            </a:r>
            <a:r>
              <a:rPr lang="en-US" altLang="en-US" sz="1800" i="1" baseline="-25000"/>
              <a:t>N</a:t>
            </a:r>
          </a:p>
        </p:txBody>
      </p:sp>
      <p:sp>
        <p:nvSpPr>
          <p:cNvPr id="177164" name="Text Box 43"/>
          <p:cNvSpPr txBox="1">
            <a:spLocks noChangeArrowheads="1"/>
          </p:cNvSpPr>
          <p:nvPr/>
        </p:nvSpPr>
        <p:spPr bwMode="auto">
          <a:xfrm>
            <a:off x="1146175" y="4071938"/>
            <a:ext cx="11731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800"/>
              <a:t>server</a:t>
            </a:r>
            <a:endParaRPr lang="en-US" altLang="en-US" sz="1800" baseline="-25000"/>
          </a:p>
        </p:txBody>
      </p:sp>
      <p:sp>
        <p:nvSpPr>
          <p:cNvPr id="177165" name="Text Box 44"/>
          <p:cNvSpPr txBox="1">
            <a:spLocks noChangeArrowheads="1"/>
          </p:cNvSpPr>
          <p:nvPr/>
        </p:nvSpPr>
        <p:spPr bwMode="auto">
          <a:xfrm>
            <a:off x="2825750" y="4598988"/>
            <a:ext cx="2546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800">
                <a:solidFill>
                  <a:schemeClr val="bg1"/>
                </a:solidFill>
              </a:rPr>
              <a:t>network (with abundant</a:t>
            </a:r>
          </a:p>
          <a:p>
            <a:pPr algn="ctr" eaLnBrk="1" hangingPunct="1">
              <a:spcBef>
                <a:spcPct val="0"/>
              </a:spcBef>
              <a:buClrTx/>
              <a:buSzTx/>
              <a:buFontTx/>
              <a:buNone/>
            </a:pPr>
            <a:r>
              <a:rPr lang="en-US" altLang="en-US" sz="1800">
                <a:solidFill>
                  <a:schemeClr val="bg1"/>
                </a:solidFill>
              </a:rPr>
              <a:t> bandwidth)</a:t>
            </a:r>
          </a:p>
        </p:txBody>
      </p:sp>
      <p:sp>
        <p:nvSpPr>
          <p:cNvPr id="177166" name="Text Box 47"/>
          <p:cNvSpPr txBox="1">
            <a:spLocks noChangeArrowheads="1"/>
          </p:cNvSpPr>
          <p:nvPr/>
        </p:nvSpPr>
        <p:spPr bwMode="auto">
          <a:xfrm>
            <a:off x="254000" y="3824288"/>
            <a:ext cx="1397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600" i="1"/>
              <a:t>file, size F</a:t>
            </a:r>
            <a:endParaRPr lang="en-US" altLang="en-US" sz="1600" i="1" baseline="-25000"/>
          </a:p>
        </p:txBody>
      </p:sp>
      <p:sp>
        <p:nvSpPr>
          <p:cNvPr id="177167" name="Text Box 49"/>
          <p:cNvSpPr txBox="1">
            <a:spLocks noChangeArrowheads="1"/>
          </p:cNvSpPr>
          <p:nvPr/>
        </p:nvSpPr>
        <p:spPr bwMode="auto">
          <a:xfrm>
            <a:off x="1492250" y="2725738"/>
            <a:ext cx="201453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ct val="85000"/>
              </a:lnSpc>
              <a:spcBef>
                <a:spcPct val="0"/>
              </a:spcBef>
              <a:buClrTx/>
              <a:buSzTx/>
              <a:buFontTx/>
              <a:buNone/>
            </a:pPr>
            <a:r>
              <a:rPr lang="en-US" altLang="en-US" sz="1800" b="1" i="1">
                <a:solidFill>
                  <a:srgbClr val="CC0000"/>
                </a:solidFill>
              </a:rPr>
              <a:t>u</a:t>
            </a:r>
            <a:r>
              <a:rPr lang="en-US" altLang="en-US" sz="1800" b="1" i="1" baseline="-25000">
                <a:solidFill>
                  <a:srgbClr val="CC0000"/>
                </a:solidFill>
              </a:rPr>
              <a:t>s</a:t>
            </a:r>
            <a:r>
              <a:rPr lang="en-US" altLang="en-US" sz="1800" b="1" i="1">
                <a:solidFill>
                  <a:srgbClr val="CC0000"/>
                </a:solidFill>
              </a:rPr>
              <a:t>:</a:t>
            </a:r>
            <a:r>
              <a:rPr lang="en-US" altLang="en-US" sz="1800"/>
              <a:t> server upload capacity</a:t>
            </a:r>
          </a:p>
        </p:txBody>
      </p:sp>
      <p:sp>
        <p:nvSpPr>
          <p:cNvPr id="177168" name="Text Box 50"/>
          <p:cNvSpPr txBox="1">
            <a:spLocks noChangeArrowheads="1"/>
          </p:cNvSpPr>
          <p:nvPr/>
        </p:nvSpPr>
        <p:spPr bwMode="auto">
          <a:xfrm>
            <a:off x="6276975" y="5491163"/>
            <a:ext cx="2590800"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ct val="85000"/>
              </a:lnSpc>
              <a:spcBef>
                <a:spcPct val="0"/>
              </a:spcBef>
              <a:buClrTx/>
              <a:buSzTx/>
              <a:buFontTx/>
              <a:buNone/>
            </a:pPr>
            <a:r>
              <a:rPr lang="en-US" altLang="en-US" sz="1800" b="1" i="1">
                <a:solidFill>
                  <a:srgbClr val="CC0000"/>
                </a:solidFill>
              </a:rPr>
              <a:t>u</a:t>
            </a:r>
            <a:r>
              <a:rPr lang="en-US" altLang="en-US" sz="1800" b="1" i="1" baseline="-25000">
                <a:solidFill>
                  <a:srgbClr val="CC0000"/>
                </a:solidFill>
              </a:rPr>
              <a:t>i</a:t>
            </a:r>
            <a:r>
              <a:rPr lang="en-US" altLang="en-US" sz="1800" b="1" i="1">
                <a:solidFill>
                  <a:srgbClr val="CC0000"/>
                </a:solidFill>
              </a:rPr>
              <a:t>:</a:t>
            </a:r>
            <a:r>
              <a:rPr lang="en-US" altLang="en-US" sz="1800"/>
              <a:t> peer i upload capacity</a:t>
            </a:r>
          </a:p>
        </p:txBody>
      </p:sp>
      <p:sp>
        <p:nvSpPr>
          <p:cNvPr id="177169" name="Text Box 51"/>
          <p:cNvSpPr txBox="1">
            <a:spLocks noChangeArrowheads="1"/>
          </p:cNvSpPr>
          <p:nvPr/>
        </p:nvSpPr>
        <p:spPr bwMode="auto">
          <a:xfrm>
            <a:off x="6357938" y="3622675"/>
            <a:ext cx="2122487"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ct val="85000"/>
              </a:lnSpc>
              <a:spcBef>
                <a:spcPct val="0"/>
              </a:spcBef>
              <a:buClrTx/>
              <a:buSzTx/>
              <a:buFontTx/>
              <a:buNone/>
            </a:pPr>
            <a:r>
              <a:rPr lang="en-US" altLang="en-US" sz="1800" b="1" i="1">
                <a:solidFill>
                  <a:srgbClr val="CC0000"/>
                </a:solidFill>
              </a:rPr>
              <a:t>d</a:t>
            </a:r>
            <a:r>
              <a:rPr lang="en-US" altLang="en-US" sz="1800" b="1" i="1" baseline="-25000">
                <a:solidFill>
                  <a:srgbClr val="CC0000"/>
                </a:solidFill>
              </a:rPr>
              <a:t>i</a:t>
            </a:r>
            <a:r>
              <a:rPr lang="en-US" altLang="en-US" sz="1800" b="1" i="1">
                <a:solidFill>
                  <a:srgbClr val="CC0000"/>
                </a:solidFill>
              </a:rPr>
              <a:t>:</a:t>
            </a:r>
            <a:r>
              <a:rPr lang="en-US" altLang="en-US" sz="1800"/>
              <a:t> peer i download capacity</a:t>
            </a:r>
          </a:p>
        </p:txBody>
      </p:sp>
      <p:pic>
        <p:nvPicPr>
          <p:cNvPr id="177170" name="Picture 5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1475" y="720725"/>
            <a:ext cx="68564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71" name="AutoShape 327"/>
          <p:cNvSpPr>
            <a:spLocks noChangeArrowheads="1"/>
          </p:cNvSpPr>
          <p:nvPr/>
        </p:nvSpPr>
        <p:spPr bwMode="auto">
          <a:xfrm>
            <a:off x="763588" y="3270250"/>
            <a:ext cx="592137" cy="581025"/>
          </a:xfrm>
          <a:prstGeom prst="can">
            <a:avLst>
              <a:gd name="adj" fmla="val 20218"/>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177172" name="Group 76"/>
          <p:cNvGrpSpPr>
            <a:grpSpLocks/>
          </p:cNvGrpSpPr>
          <p:nvPr/>
        </p:nvGrpSpPr>
        <p:grpSpPr bwMode="auto">
          <a:xfrm>
            <a:off x="3498850" y="3548063"/>
            <a:ext cx="2138363" cy="903287"/>
            <a:chOff x="2204" y="2030"/>
            <a:chExt cx="1347" cy="774"/>
          </a:xfrm>
        </p:grpSpPr>
        <p:sp>
          <p:nvSpPr>
            <p:cNvPr id="177225" name="Text Box 19"/>
            <p:cNvSpPr txBox="1">
              <a:spLocks noChangeArrowheads="1"/>
            </p:cNvSpPr>
            <p:nvPr/>
          </p:nvSpPr>
          <p:spPr bwMode="auto">
            <a:xfrm>
              <a:off x="2856" y="2271"/>
              <a:ext cx="384"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u</a:t>
              </a:r>
              <a:r>
                <a:rPr lang="en-US" altLang="en-US" sz="1800" i="1" baseline="-25000"/>
                <a:t>2</a:t>
              </a:r>
            </a:p>
          </p:txBody>
        </p:sp>
        <p:sp>
          <p:nvSpPr>
            <p:cNvPr id="177226" name="Line 22"/>
            <p:cNvSpPr>
              <a:spLocks noChangeShapeType="1"/>
            </p:cNvSpPr>
            <p:nvPr/>
          </p:nvSpPr>
          <p:spPr bwMode="auto">
            <a:xfrm flipV="1">
              <a:off x="2997" y="2133"/>
              <a:ext cx="200" cy="657"/>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7227" name="Line 23"/>
            <p:cNvSpPr>
              <a:spLocks noChangeShapeType="1"/>
            </p:cNvSpPr>
            <p:nvPr/>
          </p:nvSpPr>
          <p:spPr bwMode="auto">
            <a:xfrm flipH="1">
              <a:off x="3082" y="2141"/>
              <a:ext cx="208" cy="663"/>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7228" name="Text Box 24"/>
            <p:cNvSpPr txBox="1">
              <a:spLocks noChangeArrowheads="1"/>
            </p:cNvSpPr>
            <p:nvPr/>
          </p:nvSpPr>
          <p:spPr bwMode="auto">
            <a:xfrm>
              <a:off x="3167" y="2332"/>
              <a:ext cx="384"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d</a:t>
              </a:r>
              <a:r>
                <a:rPr lang="en-US" altLang="en-US" sz="1800" i="1" baseline="-25000"/>
                <a:t>2</a:t>
              </a:r>
            </a:p>
          </p:txBody>
        </p:sp>
        <p:sp>
          <p:nvSpPr>
            <p:cNvPr id="177229" name="Text Box 19"/>
            <p:cNvSpPr txBox="1">
              <a:spLocks noChangeArrowheads="1"/>
            </p:cNvSpPr>
            <p:nvPr/>
          </p:nvSpPr>
          <p:spPr bwMode="auto">
            <a:xfrm>
              <a:off x="2204" y="2167"/>
              <a:ext cx="384" cy="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u</a:t>
              </a:r>
              <a:r>
                <a:rPr lang="en-US" altLang="en-US" sz="1800" i="1" baseline="-25000"/>
                <a:t>1</a:t>
              </a:r>
            </a:p>
          </p:txBody>
        </p:sp>
        <p:sp>
          <p:nvSpPr>
            <p:cNvPr id="177230" name="Line 22"/>
            <p:cNvSpPr>
              <a:spLocks noChangeShapeType="1"/>
            </p:cNvSpPr>
            <p:nvPr/>
          </p:nvSpPr>
          <p:spPr bwMode="auto">
            <a:xfrm flipV="1">
              <a:off x="2345" y="2030"/>
              <a:ext cx="200" cy="657"/>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7231" name="Line 23"/>
            <p:cNvSpPr>
              <a:spLocks noChangeShapeType="1"/>
            </p:cNvSpPr>
            <p:nvPr/>
          </p:nvSpPr>
          <p:spPr bwMode="auto">
            <a:xfrm flipH="1">
              <a:off x="2430" y="2038"/>
              <a:ext cx="208" cy="663"/>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7232" name="Text Box 24"/>
            <p:cNvSpPr txBox="1">
              <a:spLocks noChangeArrowheads="1"/>
            </p:cNvSpPr>
            <p:nvPr/>
          </p:nvSpPr>
          <p:spPr bwMode="auto">
            <a:xfrm>
              <a:off x="2515" y="2229"/>
              <a:ext cx="384"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d</a:t>
              </a:r>
              <a:r>
                <a:rPr lang="en-US" altLang="en-US" sz="1800" i="1" baseline="-25000"/>
                <a:t>1</a:t>
              </a:r>
            </a:p>
          </p:txBody>
        </p:sp>
      </p:grpSp>
      <p:sp>
        <p:nvSpPr>
          <p:cNvPr id="177173" name="Line 72"/>
          <p:cNvSpPr>
            <a:spLocks noChangeShapeType="1"/>
          </p:cNvSpPr>
          <p:nvPr/>
        </p:nvSpPr>
        <p:spPr bwMode="auto">
          <a:xfrm>
            <a:off x="6030913" y="4767263"/>
            <a:ext cx="1165225"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7174" name="Line 73"/>
          <p:cNvSpPr>
            <a:spLocks noChangeShapeType="1"/>
          </p:cNvSpPr>
          <p:nvPr/>
        </p:nvSpPr>
        <p:spPr bwMode="auto">
          <a:xfrm>
            <a:off x="6038850" y="4919663"/>
            <a:ext cx="1165225"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7175" name="Text Box 41"/>
          <p:cNvSpPr txBox="1">
            <a:spLocks noChangeArrowheads="1"/>
          </p:cNvSpPr>
          <p:nvPr/>
        </p:nvSpPr>
        <p:spPr bwMode="auto">
          <a:xfrm>
            <a:off x="6191250" y="43561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d</a:t>
            </a:r>
            <a:r>
              <a:rPr lang="en-US" altLang="en-US" sz="1800" i="1" baseline="-25000"/>
              <a:t>i</a:t>
            </a:r>
          </a:p>
        </p:txBody>
      </p:sp>
      <p:sp>
        <p:nvSpPr>
          <p:cNvPr id="177176" name="Text Box 41"/>
          <p:cNvSpPr txBox="1">
            <a:spLocks noChangeArrowheads="1"/>
          </p:cNvSpPr>
          <p:nvPr/>
        </p:nvSpPr>
        <p:spPr bwMode="auto">
          <a:xfrm>
            <a:off x="6215063" y="48895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i="1"/>
              <a:t>u</a:t>
            </a:r>
            <a:r>
              <a:rPr lang="en-US" altLang="en-US" sz="1800" i="1" baseline="-25000"/>
              <a:t>i</a:t>
            </a:r>
          </a:p>
        </p:txBody>
      </p:sp>
      <p:sp>
        <p:nvSpPr>
          <p:cNvPr id="177177" name="Line 77"/>
          <p:cNvSpPr>
            <a:spLocks noChangeShapeType="1"/>
          </p:cNvSpPr>
          <p:nvPr/>
        </p:nvSpPr>
        <p:spPr bwMode="auto">
          <a:xfrm>
            <a:off x="2265363" y="3232150"/>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8" name="Line 78"/>
          <p:cNvSpPr>
            <a:spLocks noChangeShapeType="1"/>
          </p:cNvSpPr>
          <p:nvPr/>
        </p:nvSpPr>
        <p:spPr bwMode="auto">
          <a:xfrm flipH="1">
            <a:off x="6478588" y="4146550"/>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179" name="Line 79"/>
          <p:cNvSpPr>
            <a:spLocks noChangeShapeType="1"/>
          </p:cNvSpPr>
          <p:nvPr/>
        </p:nvSpPr>
        <p:spPr bwMode="auto">
          <a:xfrm flipH="1" flipV="1">
            <a:off x="6508750" y="5092700"/>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7180" name="Group 81"/>
          <p:cNvGrpSpPr>
            <a:grpSpLocks/>
          </p:cNvGrpSpPr>
          <p:nvPr/>
        </p:nvGrpSpPr>
        <p:grpSpPr bwMode="auto">
          <a:xfrm>
            <a:off x="1535113" y="3332163"/>
            <a:ext cx="465137" cy="803275"/>
            <a:chOff x="4140" y="429"/>
            <a:chExt cx="1425" cy="2396"/>
          </a:xfrm>
        </p:grpSpPr>
        <p:sp>
          <p:nvSpPr>
            <p:cNvPr id="177193" name="Freeform 8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194" name="Rectangle 83"/>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195" name="Freeform 8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196" name="Freeform 8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197" name="Rectangle 86"/>
            <p:cNvSpPr>
              <a:spLocks noChangeArrowheads="1"/>
            </p:cNvSpPr>
            <p:nvPr/>
          </p:nvSpPr>
          <p:spPr bwMode="auto">
            <a:xfrm>
              <a:off x="4213" y="694"/>
              <a:ext cx="593"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7198" name="Group 87"/>
            <p:cNvGrpSpPr>
              <a:grpSpLocks/>
            </p:cNvGrpSpPr>
            <p:nvPr/>
          </p:nvGrpSpPr>
          <p:grpSpPr bwMode="auto">
            <a:xfrm>
              <a:off x="4749" y="668"/>
              <a:ext cx="581" cy="145"/>
              <a:chOff x="614" y="2568"/>
              <a:chExt cx="725" cy="139"/>
            </a:xfrm>
          </p:grpSpPr>
          <p:sp>
            <p:nvSpPr>
              <p:cNvPr id="177223" name="AutoShape 88"/>
              <p:cNvSpPr>
                <a:spLocks noChangeArrowheads="1"/>
              </p:cNvSpPr>
              <p:nvPr/>
            </p:nvSpPr>
            <p:spPr bwMode="auto">
              <a:xfrm>
                <a:off x="613" y="2566"/>
                <a:ext cx="728"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24" name="AutoShape 89"/>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7199" name="Rectangle 90"/>
            <p:cNvSpPr>
              <a:spLocks noChangeArrowheads="1"/>
            </p:cNvSpPr>
            <p:nvPr/>
          </p:nvSpPr>
          <p:spPr bwMode="auto">
            <a:xfrm>
              <a:off x="4223" y="1021"/>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7200" name="Group 91"/>
            <p:cNvGrpSpPr>
              <a:grpSpLocks/>
            </p:cNvGrpSpPr>
            <p:nvPr/>
          </p:nvGrpSpPr>
          <p:grpSpPr bwMode="auto">
            <a:xfrm>
              <a:off x="4747" y="994"/>
              <a:ext cx="581" cy="134"/>
              <a:chOff x="614" y="2568"/>
              <a:chExt cx="725" cy="139"/>
            </a:xfrm>
          </p:grpSpPr>
          <p:sp>
            <p:nvSpPr>
              <p:cNvPr id="177221" name="AutoShape 92"/>
              <p:cNvSpPr>
                <a:spLocks noChangeArrowheads="1"/>
              </p:cNvSpPr>
              <p:nvPr/>
            </p:nvSpPr>
            <p:spPr bwMode="auto">
              <a:xfrm>
                <a:off x="615" y="2566"/>
                <a:ext cx="722"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22" name="AutoShape 93"/>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7201" name="Rectangle 94"/>
            <p:cNvSpPr>
              <a:spLocks noChangeArrowheads="1"/>
            </p:cNvSpPr>
            <p:nvPr/>
          </p:nvSpPr>
          <p:spPr bwMode="auto">
            <a:xfrm>
              <a:off x="4218" y="1357"/>
              <a:ext cx="593"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02" name="Rectangle 95"/>
            <p:cNvSpPr>
              <a:spLocks noChangeArrowheads="1"/>
            </p:cNvSpPr>
            <p:nvPr/>
          </p:nvSpPr>
          <p:spPr bwMode="auto">
            <a:xfrm>
              <a:off x="4228"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7203" name="Group 96"/>
            <p:cNvGrpSpPr>
              <a:grpSpLocks/>
            </p:cNvGrpSpPr>
            <p:nvPr/>
          </p:nvGrpSpPr>
          <p:grpSpPr bwMode="auto">
            <a:xfrm>
              <a:off x="4735" y="1627"/>
              <a:ext cx="582" cy="151"/>
              <a:chOff x="614" y="2568"/>
              <a:chExt cx="725" cy="139"/>
            </a:xfrm>
          </p:grpSpPr>
          <p:sp>
            <p:nvSpPr>
              <p:cNvPr id="177219" name="AutoShape 97"/>
              <p:cNvSpPr>
                <a:spLocks noChangeArrowheads="1"/>
              </p:cNvSpPr>
              <p:nvPr/>
            </p:nvSpPr>
            <p:spPr bwMode="auto">
              <a:xfrm>
                <a:off x="612" y="2568"/>
                <a:ext cx="727"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20" name="AutoShape 98"/>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7204" name="Freeform 9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7205" name="Group 100"/>
            <p:cNvGrpSpPr>
              <a:grpSpLocks/>
            </p:cNvGrpSpPr>
            <p:nvPr/>
          </p:nvGrpSpPr>
          <p:grpSpPr bwMode="auto">
            <a:xfrm>
              <a:off x="4739" y="1327"/>
              <a:ext cx="582" cy="139"/>
              <a:chOff x="614" y="2568"/>
              <a:chExt cx="725" cy="139"/>
            </a:xfrm>
          </p:grpSpPr>
          <p:sp>
            <p:nvSpPr>
              <p:cNvPr id="177217" name="AutoShape 101"/>
              <p:cNvSpPr>
                <a:spLocks noChangeArrowheads="1"/>
              </p:cNvSpPr>
              <p:nvPr/>
            </p:nvSpPr>
            <p:spPr bwMode="auto">
              <a:xfrm>
                <a:off x="613" y="2570"/>
                <a:ext cx="727"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8" name="AutoShape 102"/>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7206" name="Rectangle 103"/>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07" name="Freeform 10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8" name="Freeform 10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09" name="Oval 106"/>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0" name="Freeform 10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211" name="AutoShape 108"/>
            <p:cNvSpPr>
              <a:spLocks noChangeArrowheads="1"/>
            </p:cNvSpPr>
            <p:nvPr/>
          </p:nvSpPr>
          <p:spPr bwMode="auto">
            <a:xfrm>
              <a:off x="4140" y="2678"/>
              <a:ext cx="1201"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2" name="AutoShape 109"/>
            <p:cNvSpPr>
              <a:spLocks noChangeArrowheads="1"/>
            </p:cNvSpPr>
            <p:nvPr/>
          </p:nvSpPr>
          <p:spPr bwMode="auto">
            <a:xfrm>
              <a:off x="4208" y="2711"/>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3" name="Oval 110"/>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4" name="Oval 111"/>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77215" name="Oval 112"/>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7216" name="Rectangle 113"/>
            <p:cNvSpPr>
              <a:spLocks noChangeArrowheads="1"/>
            </p:cNvSpPr>
            <p:nvPr/>
          </p:nvSpPr>
          <p:spPr bwMode="auto">
            <a:xfrm>
              <a:off x="5064" y="1835"/>
              <a:ext cx="83"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77181" name="Group 114"/>
          <p:cNvGrpSpPr>
            <a:grpSpLocks/>
          </p:cNvGrpSpPr>
          <p:nvPr/>
        </p:nvGrpSpPr>
        <p:grpSpPr bwMode="auto">
          <a:xfrm>
            <a:off x="444500" y="4635500"/>
            <a:ext cx="925513" cy="795338"/>
            <a:chOff x="-44" y="1473"/>
            <a:chExt cx="981" cy="1105"/>
          </a:xfrm>
        </p:grpSpPr>
        <p:pic>
          <p:nvPicPr>
            <p:cNvPr id="177191" name="Picture 115"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92" name="Freeform 11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7182" name="Group 117"/>
          <p:cNvGrpSpPr>
            <a:grpSpLocks/>
          </p:cNvGrpSpPr>
          <p:nvPr/>
        </p:nvGrpSpPr>
        <p:grpSpPr bwMode="auto">
          <a:xfrm>
            <a:off x="3665538" y="2816225"/>
            <a:ext cx="925512" cy="795338"/>
            <a:chOff x="-44" y="1473"/>
            <a:chExt cx="981" cy="1105"/>
          </a:xfrm>
        </p:grpSpPr>
        <p:pic>
          <p:nvPicPr>
            <p:cNvPr id="177189" name="Picture 11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90" name="Freeform 11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7183" name="Group 120"/>
          <p:cNvGrpSpPr>
            <a:grpSpLocks/>
          </p:cNvGrpSpPr>
          <p:nvPr/>
        </p:nvGrpSpPr>
        <p:grpSpPr bwMode="auto">
          <a:xfrm>
            <a:off x="4710113" y="2957513"/>
            <a:ext cx="925512" cy="795337"/>
            <a:chOff x="-44" y="1473"/>
            <a:chExt cx="981" cy="1105"/>
          </a:xfrm>
        </p:grpSpPr>
        <p:pic>
          <p:nvPicPr>
            <p:cNvPr id="177187" name="Picture 12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88" name="Freeform 12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7184" name="Group 123"/>
          <p:cNvGrpSpPr>
            <a:grpSpLocks/>
          </p:cNvGrpSpPr>
          <p:nvPr/>
        </p:nvGrpSpPr>
        <p:grpSpPr bwMode="auto">
          <a:xfrm flipH="1">
            <a:off x="7180263" y="4405313"/>
            <a:ext cx="925512" cy="795337"/>
            <a:chOff x="-44" y="1473"/>
            <a:chExt cx="981" cy="1105"/>
          </a:xfrm>
        </p:grpSpPr>
        <p:pic>
          <p:nvPicPr>
            <p:cNvPr id="177185" name="Picture 12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86" name="Freeform 12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0864632-723D-446D-8F32-6C3327C8B337}"/>
                  </a:ext>
                </a:extLst>
              </p14:cNvPr>
              <p14:cNvContentPartPr/>
              <p14:nvPr/>
            </p14:nvContentPartPr>
            <p14:xfrm>
              <a:off x="1303560" y="2643120"/>
              <a:ext cx="5617440" cy="1473840"/>
            </p14:xfrm>
          </p:contentPart>
        </mc:Choice>
        <mc:Fallback xmlns="">
          <p:pic>
            <p:nvPicPr>
              <p:cNvPr id="2" name="Ink 1">
                <a:extLst>
                  <a:ext uri="{FF2B5EF4-FFF2-40B4-BE49-F238E27FC236}">
                    <a16:creationId xmlns:a16="http://schemas.microsoft.com/office/drawing/2014/main" id="{90864632-723D-446D-8F32-6C3327C8B337}"/>
                  </a:ext>
                </a:extLst>
              </p:cNvPr>
              <p:cNvPicPr/>
              <p:nvPr/>
            </p:nvPicPr>
            <p:blipFill>
              <a:blip r:embed="rId6"/>
              <a:stretch>
                <a:fillRect/>
              </a:stretch>
            </p:blipFill>
            <p:spPr>
              <a:xfrm>
                <a:off x="1294200" y="2633760"/>
                <a:ext cx="5636160" cy="1492560"/>
              </a:xfrm>
              <a:prstGeom prst="rect">
                <a:avLst/>
              </a:prstGeom>
            </p:spPr>
          </p:pic>
        </mc:Fallback>
      </mc:AlternateContent>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7920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3562A9D-2985-460A-B641-D6DD5B694153}" type="slidenum">
              <a:rPr lang="en-US" altLang="en-US" sz="1200">
                <a:latin typeface="Tahoma" pitchFamily="34" charset="0"/>
              </a:rPr>
              <a:pPr/>
              <a:t>74</a:t>
            </a:fld>
            <a:endParaRPr lang="en-US" altLang="en-US" sz="1200">
              <a:latin typeface="Tahoma" pitchFamily="34" charset="0"/>
            </a:endParaRPr>
          </a:p>
        </p:txBody>
      </p:sp>
      <p:sp>
        <p:nvSpPr>
          <p:cNvPr id="179203" name="Rectangle 2"/>
          <p:cNvSpPr>
            <a:spLocks noGrp="1" noChangeArrowheads="1"/>
          </p:cNvSpPr>
          <p:nvPr>
            <p:ph type="title"/>
          </p:nvPr>
        </p:nvSpPr>
        <p:spPr>
          <a:xfrm>
            <a:off x="298450" y="61913"/>
            <a:ext cx="8520113" cy="1143000"/>
          </a:xfrm>
        </p:spPr>
        <p:txBody>
          <a:bodyPr/>
          <a:lstStyle/>
          <a:p>
            <a:r>
              <a:rPr lang="en-US" altLang="en-US" sz="3600">
                <a:ea typeface="ＭＳ Ｐゴシック" charset="-128"/>
              </a:rPr>
              <a:t>File distribution time: client-server</a:t>
            </a:r>
          </a:p>
        </p:txBody>
      </p:sp>
      <p:sp>
        <p:nvSpPr>
          <p:cNvPr id="179204" name="Rectangle 47"/>
          <p:cNvSpPr>
            <a:spLocks noGrp="1" noChangeArrowheads="1"/>
          </p:cNvSpPr>
          <p:nvPr>
            <p:ph type="body" idx="1"/>
          </p:nvPr>
        </p:nvSpPr>
        <p:spPr>
          <a:xfrm>
            <a:off x="322263" y="1252538"/>
            <a:ext cx="4100512" cy="2014537"/>
          </a:xfrm>
        </p:spPr>
        <p:txBody>
          <a:bodyPr/>
          <a:lstStyle/>
          <a:p>
            <a:r>
              <a:rPr lang="en-US" altLang="en-US" sz="2400" i="1">
                <a:solidFill>
                  <a:srgbClr val="CC0000"/>
                </a:solidFill>
                <a:ea typeface="ＭＳ Ｐゴシック" charset="-128"/>
              </a:rPr>
              <a:t>server transmission: </a:t>
            </a:r>
            <a:r>
              <a:rPr lang="en-US" altLang="en-US" sz="2400">
                <a:ea typeface="ＭＳ Ｐゴシック" charset="-128"/>
              </a:rPr>
              <a:t>must</a:t>
            </a:r>
            <a:r>
              <a:rPr lang="en-US" altLang="en-US" sz="2400" i="1">
                <a:solidFill>
                  <a:srgbClr val="CC0000"/>
                </a:solidFill>
                <a:ea typeface="ＭＳ Ｐゴシック" charset="-128"/>
              </a:rPr>
              <a:t> </a:t>
            </a:r>
            <a:r>
              <a:rPr lang="en-US" altLang="en-US" sz="2400">
                <a:ea typeface="ＭＳ Ｐゴシック" charset="-128"/>
              </a:rPr>
              <a:t>sequentially send (upload) </a:t>
            </a:r>
            <a:r>
              <a:rPr lang="en-US" altLang="en-US" sz="2400" i="1">
                <a:ea typeface="ＭＳ Ｐゴシック" charset="-128"/>
              </a:rPr>
              <a:t>N </a:t>
            </a:r>
            <a:r>
              <a:rPr lang="en-US" altLang="en-US" sz="2400">
                <a:ea typeface="ＭＳ Ｐゴシック" charset="-128"/>
              </a:rPr>
              <a:t>file</a:t>
            </a:r>
            <a:r>
              <a:rPr lang="en-US" altLang="en-US" sz="2400" i="1">
                <a:ea typeface="ＭＳ Ｐゴシック" charset="-128"/>
              </a:rPr>
              <a:t> </a:t>
            </a:r>
            <a:r>
              <a:rPr lang="en-US" altLang="en-US" sz="2400">
                <a:ea typeface="ＭＳ Ｐゴシック" charset="-128"/>
              </a:rPr>
              <a:t>copies</a:t>
            </a:r>
            <a:r>
              <a:rPr lang="en-US" altLang="en-US" sz="2600">
                <a:ea typeface="ＭＳ Ｐゴシック" charset="-128"/>
              </a:rPr>
              <a:t>:</a:t>
            </a:r>
          </a:p>
          <a:p>
            <a:pPr lvl="1">
              <a:lnSpc>
                <a:spcPct val="100000"/>
              </a:lnSpc>
            </a:pPr>
            <a:r>
              <a:rPr lang="en-US" altLang="en-US" sz="2000">
                <a:ea typeface="ＭＳ Ｐゴシック" charset="-128"/>
              </a:rPr>
              <a:t>time to send one copy: </a:t>
            </a:r>
            <a:r>
              <a:rPr lang="en-US" altLang="en-US" sz="2000" i="1">
                <a:ea typeface="ＭＳ Ｐゴシック" charset="-128"/>
              </a:rPr>
              <a:t>F/u</a:t>
            </a:r>
            <a:r>
              <a:rPr lang="en-US" altLang="en-US" sz="2000" i="1" baseline="-25000">
                <a:ea typeface="ＭＳ Ｐゴシック" charset="-128"/>
              </a:rPr>
              <a:t>s </a:t>
            </a:r>
            <a:endParaRPr lang="en-US" altLang="en-US" sz="2000">
              <a:ea typeface="ＭＳ Ｐゴシック" charset="-128"/>
            </a:endParaRPr>
          </a:p>
          <a:p>
            <a:pPr lvl="1">
              <a:lnSpc>
                <a:spcPct val="100000"/>
              </a:lnSpc>
            </a:pPr>
            <a:r>
              <a:rPr lang="en-US" altLang="en-US" sz="2000">
                <a:ea typeface="ＭＳ Ｐゴシック" charset="-128"/>
              </a:rPr>
              <a:t>time to send </a:t>
            </a:r>
            <a:r>
              <a:rPr lang="en-US" altLang="en-US" sz="2000" i="1">
                <a:ea typeface="ＭＳ Ｐゴシック" charset="-128"/>
              </a:rPr>
              <a:t>N</a:t>
            </a:r>
            <a:r>
              <a:rPr lang="en-US" altLang="en-US" sz="2000">
                <a:ea typeface="ＭＳ Ｐゴシック" charset="-128"/>
              </a:rPr>
              <a:t> copies: </a:t>
            </a:r>
            <a:r>
              <a:rPr lang="en-US" altLang="en-US" sz="2000" i="1">
                <a:ea typeface="ＭＳ Ｐゴシック" charset="-128"/>
              </a:rPr>
              <a:t>NF/u</a:t>
            </a:r>
            <a:r>
              <a:rPr lang="en-US" altLang="en-US" sz="2000" i="1" baseline="-25000">
                <a:ea typeface="ＭＳ Ｐゴシック" charset="-128"/>
              </a:rPr>
              <a:t>s</a:t>
            </a:r>
            <a:endParaRPr lang="en-US" altLang="en-US" sz="2000">
              <a:ea typeface="ＭＳ Ｐゴシック" charset="-128"/>
            </a:endParaRPr>
          </a:p>
        </p:txBody>
      </p:sp>
      <p:sp>
        <p:nvSpPr>
          <p:cNvPr id="245813" name="Line 53"/>
          <p:cNvSpPr>
            <a:spLocks noChangeShapeType="1"/>
          </p:cNvSpPr>
          <p:nvPr/>
        </p:nvSpPr>
        <p:spPr bwMode="auto">
          <a:xfrm flipV="1">
            <a:off x="5746750" y="5368925"/>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14" name="Text Box 54"/>
          <p:cNvSpPr txBox="1">
            <a:spLocks noChangeArrowheads="1"/>
          </p:cNvSpPr>
          <p:nvPr/>
        </p:nvSpPr>
        <p:spPr bwMode="auto">
          <a:xfrm>
            <a:off x="5484813" y="6022975"/>
            <a:ext cx="26701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0000"/>
              </a:lnSpc>
            </a:pPr>
            <a:r>
              <a:rPr lang="en-US" altLang="en-US"/>
              <a:t>increases linearly in N</a:t>
            </a:r>
          </a:p>
        </p:txBody>
      </p:sp>
      <p:sp>
        <p:nvSpPr>
          <p:cNvPr id="179207" name="Text Box 51"/>
          <p:cNvSpPr txBox="1">
            <a:spLocks noChangeArrowheads="1"/>
          </p:cNvSpPr>
          <p:nvPr/>
        </p:nvSpPr>
        <p:spPr bwMode="auto">
          <a:xfrm>
            <a:off x="1249363" y="4662488"/>
            <a:ext cx="2786062"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0000"/>
              </a:lnSpc>
            </a:pPr>
            <a:r>
              <a:rPr lang="en-US" altLang="en-US" i="1" dirty="0"/>
              <a:t>time to distribute F </a:t>
            </a:r>
          </a:p>
          <a:p>
            <a:pPr algn="r">
              <a:lnSpc>
                <a:spcPct val="80000"/>
              </a:lnSpc>
            </a:pPr>
            <a:r>
              <a:rPr lang="en-US" altLang="en-US" i="1" dirty="0"/>
              <a:t>to N clients using </a:t>
            </a:r>
          </a:p>
          <a:p>
            <a:pPr algn="r">
              <a:lnSpc>
                <a:spcPct val="80000"/>
              </a:lnSpc>
            </a:pPr>
            <a:r>
              <a:rPr lang="en-US" altLang="en-US" i="1" dirty="0"/>
              <a:t>client-server approach</a:t>
            </a:r>
            <a:r>
              <a:rPr lang="en-US" altLang="en-US" sz="2400" dirty="0">
                <a:latin typeface="Comic Sans MS" pitchFamily="66" charset="0"/>
              </a:rPr>
              <a:t> </a:t>
            </a:r>
            <a:endParaRPr lang="en-US" altLang="en-US" sz="2800" dirty="0">
              <a:latin typeface="Comic Sans MS" pitchFamily="66" charset="0"/>
            </a:endParaRPr>
          </a:p>
        </p:txBody>
      </p:sp>
      <p:sp>
        <p:nvSpPr>
          <p:cNvPr id="179208" name="Rectangle 55"/>
          <p:cNvSpPr>
            <a:spLocks noChangeArrowheads="1"/>
          </p:cNvSpPr>
          <p:nvPr/>
        </p:nvSpPr>
        <p:spPr bwMode="auto">
          <a:xfrm>
            <a:off x="1157288" y="4591050"/>
            <a:ext cx="7032625"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pic>
        <p:nvPicPr>
          <p:cNvPr id="179209" name="Picture 5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857250"/>
            <a:ext cx="6518275"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10" name="Text Box 96"/>
          <p:cNvSpPr txBox="1">
            <a:spLocks noChangeArrowheads="1"/>
          </p:cNvSpPr>
          <p:nvPr/>
        </p:nvSpPr>
        <p:spPr bwMode="auto">
          <a:xfrm>
            <a:off x="3946525" y="4905375"/>
            <a:ext cx="4238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a:t> D</a:t>
            </a:r>
            <a:r>
              <a:rPr lang="en-US" altLang="en-US" sz="2800" i="1" baseline="-25000"/>
              <a:t>c-s</a:t>
            </a:r>
            <a:r>
              <a:rPr lang="en-US" altLang="en-US" sz="2800" i="1"/>
              <a:t> &gt; max{NF/u</a:t>
            </a:r>
            <a:r>
              <a:rPr lang="en-US" altLang="en-US" sz="2800" i="1" baseline="-25000"/>
              <a:t>s,</a:t>
            </a:r>
            <a:r>
              <a:rPr lang="en-US" altLang="en-US" sz="2800" i="1"/>
              <a:t>,F/d</a:t>
            </a:r>
            <a:r>
              <a:rPr lang="en-US" altLang="en-US" sz="2800" i="1" baseline="-25000"/>
              <a:t>min</a:t>
            </a:r>
            <a:r>
              <a:rPr lang="en-US" altLang="en-US" sz="2800" i="1"/>
              <a:t>}</a:t>
            </a:r>
            <a:r>
              <a:rPr lang="en-US" altLang="en-US" sz="2800" i="1">
                <a:solidFill>
                  <a:srgbClr val="CC0000"/>
                </a:solidFill>
              </a:rPr>
              <a:t> </a:t>
            </a:r>
          </a:p>
        </p:txBody>
      </p:sp>
      <p:sp>
        <p:nvSpPr>
          <p:cNvPr id="179211" name="Rectangle 47"/>
          <p:cNvSpPr>
            <a:spLocks noChangeArrowheads="1"/>
          </p:cNvSpPr>
          <p:nvPr/>
        </p:nvSpPr>
        <p:spPr bwMode="auto">
          <a:xfrm>
            <a:off x="363538" y="3081338"/>
            <a:ext cx="4316412"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800100" indent="-34290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100000"/>
              <a:buFont typeface="Wingdings" pitchFamily="2" charset="2"/>
              <a:buChar char="§"/>
            </a:pPr>
            <a:r>
              <a:rPr lang="en-US" altLang="en-US" sz="2400" i="1">
                <a:solidFill>
                  <a:srgbClr val="CC0000"/>
                </a:solidFill>
                <a:latin typeface="Gill Sans MT" pitchFamily="34" charset="0"/>
              </a:rPr>
              <a:t>client: </a:t>
            </a:r>
            <a:r>
              <a:rPr lang="en-US" altLang="en-US" sz="2400">
                <a:latin typeface="Gill Sans MT" pitchFamily="34" charset="0"/>
              </a:rPr>
              <a:t>each client must download file copy</a:t>
            </a:r>
          </a:p>
          <a:p>
            <a:pPr lvl="1">
              <a:lnSpc>
                <a:spcPct val="85000"/>
              </a:lnSpc>
              <a:buClr>
                <a:srgbClr val="000099"/>
              </a:buClr>
              <a:buSzTx/>
              <a:buFont typeface="Arial" pitchFamily="34" charset="0"/>
              <a:buChar char="•"/>
            </a:pPr>
            <a:r>
              <a:rPr lang="en-US" altLang="en-US" i="1">
                <a:latin typeface="Gill Sans MT" pitchFamily="34" charset="0"/>
              </a:rPr>
              <a:t>d</a:t>
            </a:r>
            <a:r>
              <a:rPr lang="en-US" altLang="en-US" i="1" baseline="-25000">
                <a:latin typeface="Gill Sans MT" pitchFamily="34" charset="0"/>
              </a:rPr>
              <a:t>mi</a:t>
            </a:r>
            <a:r>
              <a:rPr lang="en-US" altLang="en-US" baseline="-25000">
                <a:latin typeface="Gill Sans MT" pitchFamily="34" charset="0"/>
              </a:rPr>
              <a:t>n</a:t>
            </a:r>
            <a:r>
              <a:rPr lang="en-US" altLang="en-US">
                <a:latin typeface="Gill Sans MT" pitchFamily="34" charset="0"/>
              </a:rPr>
              <a:t> = min client download rate</a:t>
            </a:r>
          </a:p>
          <a:p>
            <a:pPr lvl="1">
              <a:lnSpc>
                <a:spcPct val="85000"/>
              </a:lnSpc>
              <a:buClr>
                <a:srgbClr val="000099"/>
              </a:buClr>
              <a:buSzTx/>
              <a:buFont typeface="Arial" pitchFamily="34" charset="0"/>
              <a:buChar char="•"/>
            </a:pPr>
            <a:r>
              <a:rPr lang="en-US" altLang="en-US">
                <a:latin typeface="Gill Sans MT" pitchFamily="34" charset="0"/>
              </a:rPr>
              <a:t>min client download time: </a:t>
            </a:r>
            <a:r>
              <a:rPr lang="en-US" altLang="en-US" i="1">
                <a:latin typeface="Gill Sans MT" pitchFamily="34" charset="0"/>
              </a:rPr>
              <a:t>F/d</a:t>
            </a:r>
            <a:r>
              <a:rPr lang="en-US" altLang="en-US" i="1" baseline="-25000">
                <a:latin typeface="Gill Sans MT" pitchFamily="34" charset="0"/>
              </a:rPr>
              <a:t>min</a:t>
            </a:r>
            <a:r>
              <a:rPr lang="en-US" altLang="en-US" i="1">
                <a:solidFill>
                  <a:srgbClr val="CC0000"/>
                </a:solidFill>
                <a:latin typeface="Gill Sans MT" pitchFamily="34" charset="0"/>
              </a:rPr>
              <a:t> </a:t>
            </a:r>
            <a:endParaRPr lang="en-US" altLang="en-US" i="1">
              <a:latin typeface="Gill Sans MT" pitchFamily="34" charset="0"/>
            </a:endParaRPr>
          </a:p>
        </p:txBody>
      </p:sp>
      <p:sp>
        <p:nvSpPr>
          <p:cNvPr id="179212" name="Line 120"/>
          <p:cNvSpPr>
            <a:spLocks noChangeShapeType="1"/>
          </p:cNvSpPr>
          <p:nvPr/>
        </p:nvSpPr>
        <p:spPr bwMode="auto">
          <a:xfrm>
            <a:off x="4843463" y="5334000"/>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213" name="Freeform 4"/>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9214" name="Line 14"/>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9215" name="Text Box 15"/>
          <p:cNvSpPr txBox="1">
            <a:spLocks noChangeArrowheads="1"/>
          </p:cNvSpPr>
          <p:nvPr/>
        </p:nvSpPr>
        <p:spPr bwMode="auto">
          <a:xfrm>
            <a:off x="5364163" y="1763713"/>
            <a:ext cx="366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u</a:t>
            </a:r>
            <a:r>
              <a:rPr lang="en-US" altLang="en-US" sz="1600" i="1" baseline="-25000"/>
              <a:t>s</a:t>
            </a:r>
          </a:p>
        </p:txBody>
      </p:sp>
      <p:sp>
        <p:nvSpPr>
          <p:cNvPr id="179216" name="Line 39"/>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9217" name="Line 40"/>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9218" name="Text Box 44"/>
          <p:cNvSpPr txBox="1">
            <a:spLocks noChangeArrowheads="1"/>
          </p:cNvSpPr>
          <p:nvPr/>
        </p:nvSpPr>
        <p:spPr bwMode="auto">
          <a:xfrm>
            <a:off x="6183313" y="2460625"/>
            <a:ext cx="895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600">
                <a:solidFill>
                  <a:schemeClr val="bg1"/>
                </a:solidFill>
              </a:rPr>
              <a:t>network</a:t>
            </a:r>
          </a:p>
        </p:txBody>
      </p:sp>
      <p:sp>
        <p:nvSpPr>
          <p:cNvPr id="179219" name="AutoShape 327"/>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800">
              <a:cs typeface="Arial" pitchFamily="34" charset="0"/>
            </a:endParaRPr>
          </a:p>
        </p:txBody>
      </p:sp>
      <p:sp>
        <p:nvSpPr>
          <p:cNvPr id="179220" name="Line 22"/>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9221" name="Line 23"/>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9222" name="Line 22"/>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9223" name="Line 23"/>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9224" name="Line 138"/>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9225" name="Line 139"/>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9226" name="Text Box 41"/>
          <p:cNvSpPr txBox="1">
            <a:spLocks noChangeArrowheads="1"/>
          </p:cNvSpPr>
          <p:nvPr/>
        </p:nvSpPr>
        <p:spPr bwMode="auto">
          <a:xfrm>
            <a:off x="7813675" y="2146300"/>
            <a:ext cx="45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d</a:t>
            </a:r>
            <a:r>
              <a:rPr lang="en-US" altLang="en-US" sz="1600" i="1" baseline="-25000"/>
              <a:t>i</a:t>
            </a:r>
          </a:p>
        </p:txBody>
      </p:sp>
      <p:sp>
        <p:nvSpPr>
          <p:cNvPr id="179227" name="Text Box 41"/>
          <p:cNvSpPr txBox="1">
            <a:spLocks noChangeArrowheads="1"/>
          </p:cNvSpPr>
          <p:nvPr/>
        </p:nvSpPr>
        <p:spPr bwMode="auto">
          <a:xfrm>
            <a:off x="7829550" y="2663825"/>
            <a:ext cx="50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u</a:t>
            </a:r>
            <a:r>
              <a:rPr lang="en-US" altLang="en-US" sz="1600" i="1" baseline="-25000"/>
              <a:t>i</a:t>
            </a:r>
          </a:p>
        </p:txBody>
      </p:sp>
      <p:sp>
        <p:nvSpPr>
          <p:cNvPr id="179228" name="Text Box 47"/>
          <p:cNvSpPr txBox="1">
            <a:spLocks noChangeArrowheads="1"/>
          </p:cNvSpPr>
          <p:nvPr/>
        </p:nvSpPr>
        <p:spPr bwMode="auto">
          <a:xfrm>
            <a:off x="4498975" y="1616075"/>
            <a:ext cx="790575"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400" i="1"/>
              <a:t>F</a:t>
            </a:r>
            <a:endParaRPr lang="en-US" altLang="en-US" sz="1400" i="1" baseline="-25000"/>
          </a:p>
        </p:txBody>
      </p:sp>
      <p:grpSp>
        <p:nvGrpSpPr>
          <p:cNvPr id="179229" name="Group 143"/>
          <p:cNvGrpSpPr>
            <a:grpSpLocks/>
          </p:cNvGrpSpPr>
          <p:nvPr/>
        </p:nvGrpSpPr>
        <p:grpSpPr bwMode="auto">
          <a:xfrm>
            <a:off x="5114925" y="1690688"/>
            <a:ext cx="292100" cy="517525"/>
            <a:chOff x="4140" y="429"/>
            <a:chExt cx="1425" cy="2396"/>
          </a:xfrm>
        </p:grpSpPr>
        <p:sp>
          <p:nvSpPr>
            <p:cNvPr id="179242" name="Freeform 14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43" name="Rectangle 145"/>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44" name="Freeform 14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45" name="Freeform 14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46" name="Rectangle 148"/>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9247" name="Group 149"/>
            <p:cNvGrpSpPr>
              <a:grpSpLocks/>
            </p:cNvGrpSpPr>
            <p:nvPr/>
          </p:nvGrpSpPr>
          <p:grpSpPr bwMode="auto">
            <a:xfrm>
              <a:off x="4749" y="668"/>
              <a:ext cx="581" cy="145"/>
              <a:chOff x="614" y="2568"/>
              <a:chExt cx="725" cy="139"/>
            </a:xfrm>
          </p:grpSpPr>
          <p:sp>
            <p:nvSpPr>
              <p:cNvPr id="179272" name="AutoShape 150"/>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73" name="AutoShape 151"/>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9248" name="Rectangle 152"/>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9249" name="Group 153"/>
            <p:cNvGrpSpPr>
              <a:grpSpLocks/>
            </p:cNvGrpSpPr>
            <p:nvPr/>
          </p:nvGrpSpPr>
          <p:grpSpPr bwMode="auto">
            <a:xfrm>
              <a:off x="4747" y="994"/>
              <a:ext cx="581" cy="134"/>
              <a:chOff x="614" y="2568"/>
              <a:chExt cx="725" cy="139"/>
            </a:xfrm>
          </p:grpSpPr>
          <p:sp>
            <p:nvSpPr>
              <p:cNvPr id="179270" name="AutoShape 154"/>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71" name="AutoShape 155"/>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9250" name="Rectangle 156"/>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51" name="Rectangle 157"/>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79252" name="Group 158"/>
            <p:cNvGrpSpPr>
              <a:grpSpLocks/>
            </p:cNvGrpSpPr>
            <p:nvPr/>
          </p:nvGrpSpPr>
          <p:grpSpPr bwMode="auto">
            <a:xfrm>
              <a:off x="4735" y="1627"/>
              <a:ext cx="582" cy="151"/>
              <a:chOff x="614" y="2568"/>
              <a:chExt cx="725" cy="139"/>
            </a:xfrm>
          </p:grpSpPr>
          <p:sp>
            <p:nvSpPr>
              <p:cNvPr id="179268" name="AutoShape 159"/>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9" name="AutoShape 160"/>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9253" name="Freeform 16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9254" name="Group 162"/>
            <p:cNvGrpSpPr>
              <a:grpSpLocks/>
            </p:cNvGrpSpPr>
            <p:nvPr/>
          </p:nvGrpSpPr>
          <p:grpSpPr bwMode="auto">
            <a:xfrm>
              <a:off x="4739" y="1327"/>
              <a:ext cx="582" cy="139"/>
              <a:chOff x="614" y="2568"/>
              <a:chExt cx="725" cy="139"/>
            </a:xfrm>
          </p:grpSpPr>
          <p:sp>
            <p:nvSpPr>
              <p:cNvPr id="179266" name="AutoShape 163"/>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7" name="AutoShape 164"/>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79255" name="Rectangle 165"/>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56" name="Freeform 16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57" name="Freeform 16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58" name="Oval 168"/>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59" name="Freeform 16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260" name="AutoShape 170"/>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1" name="AutoShape 171"/>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2" name="Oval 172"/>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3" name="Oval 173"/>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79264" name="Oval 174"/>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79265" name="Rectangle 175"/>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79230" name="Group 176"/>
          <p:cNvGrpSpPr>
            <a:grpSpLocks/>
          </p:cNvGrpSpPr>
          <p:nvPr/>
        </p:nvGrpSpPr>
        <p:grpSpPr bwMode="auto">
          <a:xfrm>
            <a:off x="4471988" y="2492375"/>
            <a:ext cx="620712" cy="512763"/>
            <a:chOff x="-44" y="1473"/>
            <a:chExt cx="981" cy="1105"/>
          </a:xfrm>
        </p:grpSpPr>
        <p:pic>
          <p:nvPicPr>
            <p:cNvPr id="179240" name="Picture 17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41" name="Freeform 17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9231" name="Group 179"/>
          <p:cNvGrpSpPr>
            <a:grpSpLocks/>
          </p:cNvGrpSpPr>
          <p:nvPr/>
        </p:nvGrpSpPr>
        <p:grpSpPr bwMode="auto">
          <a:xfrm>
            <a:off x="6300788" y="1284288"/>
            <a:ext cx="620712" cy="512762"/>
            <a:chOff x="-44" y="1473"/>
            <a:chExt cx="981" cy="1105"/>
          </a:xfrm>
        </p:grpSpPr>
        <p:pic>
          <p:nvPicPr>
            <p:cNvPr id="179238" name="Picture 18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39" name="Freeform 18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9232" name="Group 182"/>
          <p:cNvGrpSpPr>
            <a:grpSpLocks/>
          </p:cNvGrpSpPr>
          <p:nvPr/>
        </p:nvGrpSpPr>
        <p:grpSpPr bwMode="auto">
          <a:xfrm>
            <a:off x="6910388" y="1360488"/>
            <a:ext cx="620712" cy="512762"/>
            <a:chOff x="-44" y="1473"/>
            <a:chExt cx="981" cy="1105"/>
          </a:xfrm>
        </p:grpSpPr>
        <p:pic>
          <p:nvPicPr>
            <p:cNvPr id="179236" name="Picture 18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37" name="Freeform 18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79233" name="Group 185"/>
          <p:cNvGrpSpPr>
            <a:grpSpLocks/>
          </p:cNvGrpSpPr>
          <p:nvPr/>
        </p:nvGrpSpPr>
        <p:grpSpPr bwMode="auto">
          <a:xfrm flipH="1">
            <a:off x="8369300" y="2362200"/>
            <a:ext cx="620713" cy="512763"/>
            <a:chOff x="-44" y="1473"/>
            <a:chExt cx="981" cy="1105"/>
          </a:xfrm>
        </p:grpSpPr>
        <p:pic>
          <p:nvPicPr>
            <p:cNvPr id="179234" name="Picture 186"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35" name="Freeform 187"/>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8A0A3B7E-1DBD-4ED8-A7D5-4B013863A20A}"/>
                  </a:ext>
                </a:extLst>
              </p14:cNvPr>
              <p14:cNvContentPartPr/>
              <p14:nvPr/>
            </p14:nvContentPartPr>
            <p14:xfrm>
              <a:off x="2973600" y="2393280"/>
              <a:ext cx="1866600" cy="2036160"/>
            </p14:xfrm>
          </p:contentPart>
        </mc:Choice>
        <mc:Fallback xmlns="">
          <p:pic>
            <p:nvPicPr>
              <p:cNvPr id="2" name="Ink 1">
                <a:extLst>
                  <a:ext uri="{FF2B5EF4-FFF2-40B4-BE49-F238E27FC236}">
                    <a16:creationId xmlns:a16="http://schemas.microsoft.com/office/drawing/2014/main" id="{8A0A3B7E-1DBD-4ED8-A7D5-4B013863A20A}"/>
                  </a:ext>
                </a:extLst>
              </p:cNvPr>
              <p:cNvPicPr/>
              <p:nvPr/>
            </p:nvPicPr>
            <p:blipFill>
              <a:blip r:embed="rId6"/>
              <a:stretch>
                <a:fillRect/>
              </a:stretch>
            </p:blipFill>
            <p:spPr>
              <a:xfrm>
                <a:off x="2964240" y="2383920"/>
                <a:ext cx="1885320" cy="20548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58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8125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ADA6AF68-358E-45E2-8746-09A4BCC82A72}" type="slidenum">
              <a:rPr lang="en-US" altLang="en-US" sz="1200">
                <a:latin typeface="Tahoma" pitchFamily="34" charset="0"/>
              </a:rPr>
              <a:pPr/>
              <a:t>75</a:t>
            </a:fld>
            <a:endParaRPr lang="en-US" altLang="en-US" sz="1200">
              <a:latin typeface="Tahoma" pitchFamily="34" charset="0"/>
            </a:endParaRPr>
          </a:p>
        </p:txBody>
      </p:sp>
      <p:sp>
        <p:nvSpPr>
          <p:cNvPr id="181251" name="Rectangle 2"/>
          <p:cNvSpPr>
            <a:spLocks noGrp="1" noChangeArrowheads="1"/>
          </p:cNvSpPr>
          <p:nvPr>
            <p:ph type="title" idx="4294967295"/>
          </p:nvPr>
        </p:nvSpPr>
        <p:spPr>
          <a:xfrm>
            <a:off x="298450" y="61913"/>
            <a:ext cx="8520113" cy="1143000"/>
          </a:xfrm>
        </p:spPr>
        <p:txBody>
          <a:bodyPr/>
          <a:lstStyle/>
          <a:p>
            <a:r>
              <a:rPr lang="en-US" altLang="en-US" sz="3600">
                <a:ea typeface="ＭＳ Ｐゴシック" charset="-128"/>
              </a:rPr>
              <a:t>File distribution time: P2P</a:t>
            </a:r>
          </a:p>
        </p:txBody>
      </p:sp>
      <p:sp>
        <p:nvSpPr>
          <p:cNvPr id="181252" name="Rectangle 47"/>
          <p:cNvSpPr>
            <a:spLocks noGrp="1" noChangeArrowheads="1"/>
          </p:cNvSpPr>
          <p:nvPr>
            <p:ph type="body" idx="4294967295"/>
          </p:nvPr>
        </p:nvSpPr>
        <p:spPr>
          <a:xfrm>
            <a:off x="322263" y="1252538"/>
            <a:ext cx="4100512" cy="2014537"/>
          </a:xfrm>
        </p:spPr>
        <p:txBody>
          <a:bodyPr/>
          <a:lstStyle/>
          <a:p>
            <a:r>
              <a:rPr lang="en-US" altLang="en-US" sz="2400" i="1">
                <a:solidFill>
                  <a:srgbClr val="CC0000"/>
                </a:solidFill>
                <a:ea typeface="ＭＳ Ｐゴシック" charset="-128"/>
              </a:rPr>
              <a:t>server transmission: </a:t>
            </a:r>
            <a:r>
              <a:rPr lang="en-US" altLang="en-US" sz="2400">
                <a:ea typeface="ＭＳ Ｐゴシック" charset="-128"/>
              </a:rPr>
              <a:t>must</a:t>
            </a:r>
            <a:r>
              <a:rPr lang="en-US" altLang="en-US" sz="2400" i="1">
                <a:solidFill>
                  <a:srgbClr val="CC0000"/>
                </a:solidFill>
                <a:ea typeface="ＭＳ Ｐゴシック" charset="-128"/>
              </a:rPr>
              <a:t> </a:t>
            </a:r>
            <a:r>
              <a:rPr lang="en-US" altLang="en-US" sz="2400">
                <a:ea typeface="ＭＳ Ｐゴシック" charset="-128"/>
              </a:rPr>
              <a:t>upload at least one</a:t>
            </a:r>
            <a:r>
              <a:rPr lang="en-US" altLang="en-US" sz="2400" i="1">
                <a:ea typeface="ＭＳ Ｐゴシック" charset="-128"/>
              </a:rPr>
              <a:t> </a:t>
            </a:r>
            <a:r>
              <a:rPr lang="en-US" altLang="en-US" sz="2400">
                <a:ea typeface="ＭＳ Ｐゴシック" charset="-128"/>
              </a:rPr>
              <a:t>copy</a:t>
            </a:r>
            <a:endParaRPr lang="en-US" altLang="en-US" sz="2600">
              <a:ea typeface="ＭＳ Ｐゴシック" charset="-128"/>
            </a:endParaRPr>
          </a:p>
          <a:p>
            <a:pPr marL="681038" lvl="1" indent="-223838">
              <a:lnSpc>
                <a:spcPct val="100000"/>
              </a:lnSpc>
            </a:pPr>
            <a:r>
              <a:rPr lang="en-US" altLang="en-US" sz="2000">
                <a:ea typeface="ＭＳ Ｐゴシック" charset="-128"/>
              </a:rPr>
              <a:t>time to send one copy: </a:t>
            </a:r>
            <a:r>
              <a:rPr lang="en-US" altLang="en-US" sz="2000" i="1">
                <a:ea typeface="ＭＳ Ｐゴシック" charset="-128"/>
              </a:rPr>
              <a:t>F/u</a:t>
            </a:r>
            <a:r>
              <a:rPr lang="en-US" altLang="en-US" sz="2000" i="1" baseline="-25000">
                <a:ea typeface="ＭＳ Ｐゴシック" charset="-128"/>
              </a:rPr>
              <a:t>s </a:t>
            </a:r>
            <a:endParaRPr lang="en-US" altLang="en-US" sz="2000">
              <a:ea typeface="ＭＳ Ｐゴシック" charset="-128"/>
            </a:endParaRPr>
          </a:p>
        </p:txBody>
      </p:sp>
      <p:sp>
        <p:nvSpPr>
          <p:cNvPr id="181253" name="Text Box 51"/>
          <p:cNvSpPr txBox="1">
            <a:spLocks noChangeArrowheads="1"/>
          </p:cNvSpPr>
          <p:nvPr/>
        </p:nvSpPr>
        <p:spPr bwMode="auto">
          <a:xfrm>
            <a:off x="331788" y="4464050"/>
            <a:ext cx="24098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lnSpc>
                <a:spcPct val="80000"/>
              </a:lnSpc>
            </a:pPr>
            <a:r>
              <a:rPr lang="en-US" altLang="en-US" i="1" dirty="0"/>
              <a:t>time to distribute F </a:t>
            </a:r>
          </a:p>
          <a:p>
            <a:pPr algn="r">
              <a:lnSpc>
                <a:spcPct val="80000"/>
              </a:lnSpc>
            </a:pPr>
            <a:r>
              <a:rPr lang="en-US" altLang="en-US" i="1" dirty="0"/>
              <a:t>to N clients using </a:t>
            </a:r>
          </a:p>
          <a:p>
            <a:pPr algn="r">
              <a:lnSpc>
                <a:spcPct val="80000"/>
              </a:lnSpc>
            </a:pPr>
            <a:r>
              <a:rPr lang="en-US" altLang="en-US" i="1" dirty="0"/>
              <a:t>P2P approach</a:t>
            </a:r>
            <a:r>
              <a:rPr lang="en-US" altLang="en-US" sz="2400" dirty="0">
                <a:latin typeface="Comic Sans MS" pitchFamily="66" charset="0"/>
              </a:rPr>
              <a:t> </a:t>
            </a:r>
            <a:endParaRPr lang="en-US" altLang="en-US" sz="2800" dirty="0">
              <a:latin typeface="Comic Sans MS" pitchFamily="66" charset="0"/>
            </a:endParaRPr>
          </a:p>
        </p:txBody>
      </p:sp>
      <p:sp>
        <p:nvSpPr>
          <p:cNvPr id="181254" name="Rectangle 55"/>
          <p:cNvSpPr>
            <a:spLocks noChangeArrowheads="1"/>
          </p:cNvSpPr>
          <p:nvPr/>
        </p:nvSpPr>
        <p:spPr bwMode="auto">
          <a:xfrm>
            <a:off x="217488" y="4371975"/>
            <a:ext cx="8726487"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2400">
              <a:latin typeface="Comic Sans MS" pitchFamily="66" charset="0"/>
            </a:endParaRPr>
          </a:p>
        </p:txBody>
      </p:sp>
      <p:pic>
        <p:nvPicPr>
          <p:cNvPr id="181255" name="Picture 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857250"/>
            <a:ext cx="493871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6" name="Freeform 4"/>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81257" name="Line 14"/>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1258" name="Text Box 15"/>
          <p:cNvSpPr txBox="1">
            <a:spLocks noChangeArrowheads="1"/>
          </p:cNvSpPr>
          <p:nvPr/>
        </p:nvSpPr>
        <p:spPr bwMode="auto">
          <a:xfrm>
            <a:off x="5364163" y="1763713"/>
            <a:ext cx="366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u</a:t>
            </a:r>
            <a:r>
              <a:rPr lang="en-US" altLang="en-US" sz="1600" i="1" baseline="-25000"/>
              <a:t>s</a:t>
            </a:r>
          </a:p>
        </p:txBody>
      </p:sp>
      <p:sp>
        <p:nvSpPr>
          <p:cNvPr id="181259" name="Line 39"/>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1260" name="Line 40"/>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1261" name="Text Box 44"/>
          <p:cNvSpPr txBox="1">
            <a:spLocks noChangeArrowheads="1"/>
          </p:cNvSpPr>
          <p:nvPr/>
        </p:nvSpPr>
        <p:spPr bwMode="auto">
          <a:xfrm>
            <a:off x="6183313" y="2460625"/>
            <a:ext cx="895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600">
                <a:solidFill>
                  <a:schemeClr val="bg1"/>
                </a:solidFill>
              </a:rPr>
              <a:t>network</a:t>
            </a:r>
          </a:p>
        </p:txBody>
      </p:sp>
      <p:sp>
        <p:nvSpPr>
          <p:cNvPr id="181262" name="AutoShape 327"/>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800">
              <a:cs typeface="Arial" pitchFamily="34" charset="0"/>
            </a:endParaRPr>
          </a:p>
        </p:txBody>
      </p:sp>
      <p:sp>
        <p:nvSpPr>
          <p:cNvPr id="181263" name="Line 22"/>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81264" name="Line 23"/>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81265" name="Line 22"/>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81266" name="Line 23"/>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81267" name="Line 26"/>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1268" name="Line 27"/>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81269" name="Text Box 41"/>
          <p:cNvSpPr txBox="1">
            <a:spLocks noChangeArrowheads="1"/>
          </p:cNvSpPr>
          <p:nvPr/>
        </p:nvSpPr>
        <p:spPr bwMode="auto">
          <a:xfrm>
            <a:off x="7813675" y="2146300"/>
            <a:ext cx="450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d</a:t>
            </a:r>
            <a:r>
              <a:rPr lang="en-US" altLang="en-US" sz="1600" i="1" baseline="-25000"/>
              <a:t>i</a:t>
            </a:r>
          </a:p>
        </p:txBody>
      </p:sp>
      <p:sp>
        <p:nvSpPr>
          <p:cNvPr id="181270" name="Text Box 41"/>
          <p:cNvSpPr txBox="1">
            <a:spLocks noChangeArrowheads="1"/>
          </p:cNvSpPr>
          <p:nvPr/>
        </p:nvSpPr>
        <p:spPr bwMode="auto">
          <a:xfrm>
            <a:off x="7829550" y="2663825"/>
            <a:ext cx="50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600" i="1"/>
              <a:t>u</a:t>
            </a:r>
            <a:r>
              <a:rPr lang="en-US" altLang="en-US" sz="1600" i="1" baseline="-25000"/>
              <a:t>i</a:t>
            </a:r>
          </a:p>
        </p:txBody>
      </p:sp>
      <p:sp>
        <p:nvSpPr>
          <p:cNvPr id="181271" name="Text Box 47"/>
          <p:cNvSpPr txBox="1">
            <a:spLocks noChangeArrowheads="1"/>
          </p:cNvSpPr>
          <p:nvPr/>
        </p:nvSpPr>
        <p:spPr bwMode="auto">
          <a:xfrm>
            <a:off x="4498975" y="1616075"/>
            <a:ext cx="790575"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r>
              <a:rPr lang="en-US" altLang="en-US" sz="1400" i="1"/>
              <a:t>F</a:t>
            </a:r>
            <a:endParaRPr lang="en-US" altLang="en-US" sz="1400" i="1" baseline="-25000"/>
          </a:p>
        </p:txBody>
      </p:sp>
      <p:sp>
        <p:nvSpPr>
          <p:cNvPr id="181272" name="Text Box 31"/>
          <p:cNvSpPr txBox="1">
            <a:spLocks noChangeArrowheads="1"/>
          </p:cNvSpPr>
          <p:nvPr/>
        </p:nvSpPr>
        <p:spPr bwMode="auto">
          <a:xfrm>
            <a:off x="2698750" y="4657725"/>
            <a:ext cx="6134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a:t> D</a:t>
            </a:r>
            <a:r>
              <a:rPr lang="en-US" altLang="en-US" sz="2800" i="1" baseline="-25000"/>
              <a:t>P2P</a:t>
            </a:r>
            <a:r>
              <a:rPr lang="en-US" altLang="en-US" sz="2800" i="1"/>
              <a:t> &gt; max{F/u</a:t>
            </a:r>
            <a:r>
              <a:rPr lang="en-US" altLang="en-US" sz="2800" i="1" baseline="-25000"/>
              <a:t>s,</a:t>
            </a:r>
            <a:r>
              <a:rPr lang="en-US" altLang="en-US" sz="2800" i="1"/>
              <a:t>,F/d</a:t>
            </a:r>
            <a:r>
              <a:rPr lang="en-US" altLang="en-US" sz="2800" i="1" baseline="-25000"/>
              <a:t>min,</a:t>
            </a:r>
            <a:r>
              <a:rPr lang="en-US" altLang="en-US" sz="2800" i="1"/>
              <a:t>,NF/(</a:t>
            </a:r>
            <a:r>
              <a:rPr lang="en-US" altLang="en-US" sz="2400" i="1"/>
              <a:t>u</a:t>
            </a:r>
            <a:r>
              <a:rPr lang="en-US" altLang="en-US" sz="2400" i="1" baseline="-25000"/>
              <a:t>s</a:t>
            </a:r>
            <a:r>
              <a:rPr lang="en-US" altLang="en-US" sz="2400" i="1"/>
              <a:t> + </a:t>
            </a:r>
            <a:r>
              <a:rPr lang="en-US" altLang="en-US" sz="2800" i="1">
                <a:latin typeface="Symbol" pitchFamily="18" charset="2"/>
              </a:rPr>
              <a:t>S</a:t>
            </a:r>
            <a:r>
              <a:rPr lang="en-US" altLang="en-US" sz="2400" i="1"/>
              <a:t>u</a:t>
            </a:r>
            <a:r>
              <a:rPr lang="en-US" altLang="en-US" sz="2400" i="1" baseline="-25000"/>
              <a:t>i</a:t>
            </a:r>
            <a:r>
              <a:rPr lang="en-US" altLang="en-US" sz="2800"/>
              <a:t>)</a:t>
            </a:r>
            <a:r>
              <a:rPr lang="en-US" altLang="en-US" sz="2800" i="1"/>
              <a:t>}</a:t>
            </a:r>
            <a:r>
              <a:rPr lang="en-US" altLang="en-US" sz="2800" i="1">
                <a:solidFill>
                  <a:srgbClr val="CC0000"/>
                </a:solidFill>
              </a:rPr>
              <a:t> </a:t>
            </a:r>
          </a:p>
        </p:txBody>
      </p:sp>
      <p:sp>
        <p:nvSpPr>
          <p:cNvPr id="181273" name="Rectangle 47"/>
          <p:cNvSpPr>
            <a:spLocks noChangeArrowheads="1"/>
          </p:cNvSpPr>
          <p:nvPr/>
        </p:nvSpPr>
        <p:spPr bwMode="auto">
          <a:xfrm>
            <a:off x="333375" y="2309813"/>
            <a:ext cx="4316413" cy="125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100000"/>
              <a:buFont typeface="Wingdings" pitchFamily="2" charset="2"/>
              <a:buChar char="§"/>
            </a:pPr>
            <a:r>
              <a:rPr lang="en-US" altLang="en-US" sz="2400" i="1">
                <a:solidFill>
                  <a:srgbClr val="CC0000"/>
                </a:solidFill>
                <a:latin typeface="Gill Sans MT" pitchFamily="34" charset="0"/>
              </a:rPr>
              <a:t>client: </a:t>
            </a:r>
            <a:r>
              <a:rPr lang="en-US" altLang="en-US" sz="2400">
                <a:latin typeface="Gill Sans MT" pitchFamily="34" charset="0"/>
              </a:rPr>
              <a:t>each client must download file copy</a:t>
            </a:r>
          </a:p>
          <a:p>
            <a:pPr lvl="1">
              <a:lnSpc>
                <a:spcPct val="85000"/>
              </a:lnSpc>
              <a:buClr>
                <a:srgbClr val="000099"/>
              </a:buClr>
              <a:buSzTx/>
              <a:buFont typeface="Arial" pitchFamily="34" charset="0"/>
              <a:buChar char="•"/>
            </a:pPr>
            <a:r>
              <a:rPr lang="en-US" altLang="en-US">
                <a:latin typeface="Gill Sans MT" pitchFamily="34" charset="0"/>
              </a:rPr>
              <a:t>min client download time: F/d</a:t>
            </a:r>
            <a:r>
              <a:rPr lang="en-US" altLang="en-US" baseline="-25000">
                <a:latin typeface="Gill Sans MT" pitchFamily="34" charset="0"/>
              </a:rPr>
              <a:t>min</a:t>
            </a:r>
            <a:r>
              <a:rPr lang="en-US" altLang="en-US" i="1">
                <a:solidFill>
                  <a:srgbClr val="CC0000"/>
                </a:solidFill>
                <a:latin typeface="Gill Sans MT" pitchFamily="34" charset="0"/>
              </a:rPr>
              <a:t> </a:t>
            </a:r>
            <a:endParaRPr lang="en-US" altLang="en-US">
              <a:latin typeface="Gill Sans MT" pitchFamily="34" charset="0"/>
            </a:endParaRPr>
          </a:p>
        </p:txBody>
      </p:sp>
      <p:sp>
        <p:nvSpPr>
          <p:cNvPr id="181274" name="Line 33"/>
          <p:cNvSpPr>
            <a:spLocks noChangeShapeType="1"/>
          </p:cNvSpPr>
          <p:nvPr/>
        </p:nvSpPr>
        <p:spPr bwMode="auto">
          <a:xfrm>
            <a:off x="3732213" y="5124450"/>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275" name="Rectangle 47"/>
          <p:cNvSpPr>
            <a:spLocks noChangeArrowheads="1"/>
          </p:cNvSpPr>
          <p:nvPr/>
        </p:nvSpPr>
        <p:spPr bwMode="auto">
          <a:xfrm>
            <a:off x="307975" y="3343275"/>
            <a:ext cx="671195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100000"/>
              <a:buFont typeface="Wingdings" pitchFamily="2" charset="2"/>
              <a:buChar char="§"/>
            </a:pPr>
            <a:r>
              <a:rPr lang="en-US" altLang="en-US" sz="2400" i="1">
                <a:solidFill>
                  <a:srgbClr val="CC0000"/>
                </a:solidFill>
                <a:latin typeface="Gill Sans MT" pitchFamily="34" charset="0"/>
              </a:rPr>
              <a:t>clients: </a:t>
            </a:r>
            <a:r>
              <a:rPr lang="en-US" altLang="en-US" sz="2400">
                <a:latin typeface="Gill Sans MT" pitchFamily="34" charset="0"/>
              </a:rPr>
              <a:t>as aggregate must download </a:t>
            </a:r>
            <a:r>
              <a:rPr lang="en-US" altLang="en-US" sz="2400" i="1">
                <a:latin typeface="Gill Sans MT" pitchFamily="34" charset="0"/>
              </a:rPr>
              <a:t>NF</a:t>
            </a:r>
            <a:r>
              <a:rPr lang="en-US" altLang="en-US" sz="2400">
                <a:latin typeface="Gill Sans MT" pitchFamily="34" charset="0"/>
              </a:rPr>
              <a:t> bits</a:t>
            </a:r>
          </a:p>
          <a:p>
            <a:pPr lvl="1">
              <a:lnSpc>
                <a:spcPct val="85000"/>
              </a:lnSpc>
              <a:buClr>
                <a:srgbClr val="000099"/>
              </a:buClr>
              <a:buSzTx/>
              <a:buFont typeface="Arial" pitchFamily="34" charset="0"/>
              <a:buChar char="•"/>
            </a:pPr>
            <a:r>
              <a:rPr lang="en-US" altLang="en-US">
                <a:latin typeface="Gill Sans MT" pitchFamily="34" charset="0"/>
              </a:rPr>
              <a:t>max upload rate (limiting max download rate) is </a:t>
            </a:r>
            <a:r>
              <a:rPr lang="en-US" altLang="en-US" i="1">
                <a:latin typeface="Gill Sans MT" pitchFamily="34" charset="0"/>
              </a:rPr>
              <a:t>u</a:t>
            </a:r>
            <a:r>
              <a:rPr lang="en-US" altLang="en-US" i="1" baseline="-25000">
                <a:latin typeface="Gill Sans MT" pitchFamily="34" charset="0"/>
              </a:rPr>
              <a:t>s</a:t>
            </a:r>
            <a:r>
              <a:rPr lang="en-US" altLang="en-US" i="1">
                <a:latin typeface="Gill Sans MT" pitchFamily="34" charset="0"/>
              </a:rPr>
              <a:t> + </a:t>
            </a:r>
            <a:r>
              <a:rPr lang="en-US" altLang="en-US" sz="2400" i="1">
                <a:latin typeface="Symbol" pitchFamily="18" charset="2"/>
              </a:rPr>
              <a:t>S</a:t>
            </a:r>
            <a:r>
              <a:rPr lang="en-US" altLang="en-US" i="1">
                <a:latin typeface="Gill Sans MT" pitchFamily="34" charset="0"/>
              </a:rPr>
              <a:t>u</a:t>
            </a:r>
            <a:r>
              <a:rPr lang="en-US" altLang="en-US" i="1" baseline="-25000">
                <a:latin typeface="Gill Sans MT" pitchFamily="34" charset="0"/>
              </a:rPr>
              <a:t>i</a:t>
            </a:r>
          </a:p>
        </p:txBody>
      </p:sp>
      <p:sp>
        <p:nvSpPr>
          <p:cNvPr id="245813" name="Line 53"/>
          <p:cNvSpPr>
            <a:spLocks noChangeShapeType="1"/>
          </p:cNvSpPr>
          <p:nvPr/>
        </p:nvSpPr>
        <p:spPr bwMode="auto">
          <a:xfrm flipV="1">
            <a:off x="7650163" y="5137150"/>
            <a:ext cx="573087" cy="94932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814" name="Text Box 54"/>
          <p:cNvSpPr txBox="1">
            <a:spLocks noChangeArrowheads="1"/>
          </p:cNvSpPr>
          <p:nvPr/>
        </p:nvSpPr>
        <p:spPr bwMode="auto">
          <a:xfrm>
            <a:off x="1827213" y="6069013"/>
            <a:ext cx="6529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0000"/>
              </a:lnSpc>
            </a:pPr>
            <a:r>
              <a:rPr lang="en-US" altLang="en-US"/>
              <a:t>… but so does this, as each peer brings service capacity</a:t>
            </a:r>
          </a:p>
        </p:txBody>
      </p:sp>
      <p:sp>
        <p:nvSpPr>
          <p:cNvPr id="2" name="Line 53"/>
          <p:cNvSpPr>
            <a:spLocks noChangeShapeType="1"/>
          </p:cNvSpPr>
          <p:nvPr/>
        </p:nvSpPr>
        <p:spPr bwMode="auto">
          <a:xfrm flipV="1">
            <a:off x="6365875" y="5092700"/>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 name="Text Box 54"/>
          <p:cNvSpPr txBox="1">
            <a:spLocks noChangeArrowheads="1"/>
          </p:cNvSpPr>
          <p:nvPr/>
        </p:nvSpPr>
        <p:spPr bwMode="auto">
          <a:xfrm>
            <a:off x="3941763" y="5756275"/>
            <a:ext cx="2994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0000"/>
              </a:lnSpc>
            </a:pPr>
            <a:r>
              <a:rPr lang="en-US" altLang="en-US"/>
              <a:t>increases linearly in </a:t>
            </a:r>
            <a:r>
              <a:rPr lang="en-US" altLang="en-US" i="1"/>
              <a:t>N</a:t>
            </a:r>
            <a:r>
              <a:rPr lang="en-US" altLang="en-US"/>
              <a:t> …</a:t>
            </a:r>
          </a:p>
        </p:txBody>
      </p:sp>
      <p:grpSp>
        <p:nvGrpSpPr>
          <p:cNvPr id="181280" name="Group 41"/>
          <p:cNvGrpSpPr>
            <a:grpSpLocks/>
          </p:cNvGrpSpPr>
          <p:nvPr/>
        </p:nvGrpSpPr>
        <p:grpSpPr bwMode="auto">
          <a:xfrm>
            <a:off x="5114925" y="1690688"/>
            <a:ext cx="292100" cy="517525"/>
            <a:chOff x="4140" y="429"/>
            <a:chExt cx="1425" cy="2396"/>
          </a:xfrm>
        </p:grpSpPr>
        <p:sp>
          <p:nvSpPr>
            <p:cNvPr id="181293" name="Freeform 4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294" name="Rectangle 43"/>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295" name="Freeform 4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296" name="Freeform 4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297" name="Rectangle 46"/>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1298" name="Group 47"/>
            <p:cNvGrpSpPr>
              <a:grpSpLocks/>
            </p:cNvGrpSpPr>
            <p:nvPr/>
          </p:nvGrpSpPr>
          <p:grpSpPr bwMode="auto">
            <a:xfrm>
              <a:off x="4749" y="668"/>
              <a:ext cx="581" cy="145"/>
              <a:chOff x="614" y="2568"/>
              <a:chExt cx="725" cy="139"/>
            </a:xfrm>
          </p:grpSpPr>
          <p:sp>
            <p:nvSpPr>
              <p:cNvPr id="181323" name="AutoShape 48"/>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24" name="AutoShape 49"/>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1299" name="Rectangle 50"/>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1300" name="Group 51"/>
            <p:cNvGrpSpPr>
              <a:grpSpLocks/>
            </p:cNvGrpSpPr>
            <p:nvPr/>
          </p:nvGrpSpPr>
          <p:grpSpPr bwMode="auto">
            <a:xfrm>
              <a:off x="4747" y="994"/>
              <a:ext cx="581" cy="134"/>
              <a:chOff x="614" y="2568"/>
              <a:chExt cx="725" cy="139"/>
            </a:xfrm>
          </p:grpSpPr>
          <p:sp>
            <p:nvSpPr>
              <p:cNvPr id="181321" name="AutoShape 52"/>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22" name="AutoShape 53"/>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1301" name="Rectangle 54"/>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02" name="Rectangle 55"/>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1303" name="Group 56"/>
            <p:cNvGrpSpPr>
              <a:grpSpLocks/>
            </p:cNvGrpSpPr>
            <p:nvPr/>
          </p:nvGrpSpPr>
          <p:grpSpPr bwMode="auto">
            <a:xfrm>
              <a:off x="4735" y="1627"/>
              <a:ext cx="582" cy="151"/>
              <a:chOff x="614" y="2568"/>
              <a:chExt cx="725" cy="139"/>
            </a:xfrm>
          </p:grpSpPr>
          <p:sp>
            <p:nvSpPr>
              <p:cNvPr id="181319" name="AutoShape 57"/>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20" name="AutoShape 58"/>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1304" name="Freeform 5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1305" name="Group 60"/>
            <p:cNvGrpSpPr>
              <a:grpSpLocks/>
            </p:cNvGrpSpPr>
            <p:nvPr/>
          </p:nvGrpSpPr>
          <p:grpSpPr bwMode="auto">
            <a:xfrm>
              <a:off x="4739" y="1327"/>
              <a:ext cx="582" cy="139"/>
              <a:chOff x="614" y="2568"/>
              <a:chExt cx="725" cy="139"/>
            </a:xfrm>
          </p:grpSpPr>
          <p:sp>
            <p:nvSpPr>
              <p:cNvPr id="181317" name="AutoShape 61"/>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8" name="AutoShape 62"/>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1306" name="Rectangle 63"/>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07" name="Freeform 6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308" name="Freeform 6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309" name="Oval 66"/>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0" name="Freeform 6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1311" name="AutoShape 68"/>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2" name="AutoShape 69"/>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3" name="Oval 70"/>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4" name="Oval 71"/>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81315" name="Oval 72"/>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1316" name="Rectangle 73"/>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81281" name="Group 74"/>
          <p:cNvGrpSpPr>
            <a:grpSpLocks/>
          </p:cNvGrpSpPr>
          <p:nvPr/>
        </p:nvGrpSpPr>
        <p:grpSpPr bwMode="auto">
          <a:xfrm flipH="1">
            <a:off x="8369300" y="2362200"/>
            <a:ext cx="620713" cy="512763"/>
            <a:chOff x="-44" y="1473"/>
            <a:chExt cx="981" cy="1105"/>
          </a:xfrm>
        </p:grpSpPr>
        <p:pic>
          <p:nvPicPr>
            <p:cNvPr id="181291" name="Picture 75"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92" name="Freeform 7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282" name="Group 77"/>
          <p:cNvGrpSpPr>
            <a:grpSpLocks/>
          </p:cNvGrpSpPr>
          <p:nvPr/>
        </p:nvGrpSpPr>
        <p:grpSpPr bwMode="auto">
          <a:xfrm>
            <a:off x="6300788" y="1284288"/>
            <a:ext cx="620712" cy="512762"/>
            <a:chOff x="-44" y="1473"/>
            <a:chExt cx="981" cy="1105"/>
          </a:xfrm>
        </p:grpSpPr>
        <p:pic>
          <p:nvPicPr>
            <p:cNvPr id="181289" name="Picture 7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90" name="Freeform 7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283" name="Group 80"/>
          <p:cNvGrpSpPr>
            <a:grpSpLocks/>
          </p:cNvGrpSpPr>
          <p:nvPr/>
        </p:nvGrpSpPr>
        <p:grpSpPr bwMode="auto">
          <a:xfrm>
            <a:off x="6910388" y="1360488"/>
            <a:ext cx="620712" cy="512762"/>
            <a:chOff x="-44" y="1473"/>
            <a:chExt cx="981" cy="1105"/>
          </a:xfrm>
        </p:grpSpPr>
        <p:pic>
          <p:nvPicPr>
            <p:cNvPr id="181287" name="Picture 8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88" name="Freeform 8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1284" name="Group 83"/>
          <p:cNvGrpSpPr>
            <a:grpSpLocks/>
          </p:cNvGrpSpPr>
          <p:nvPr/>
        </p:nvGrpSpPr>
        <p:grpSpPr bwMode="auto">
          <a:xfrm>
            <a:off x="4471988" y="2492375"/>
            <a:ext cx="620712" cy="512763"/>
            <a:chOff x="-44" y="1473"/>
            <a:chExt cx="981" cy="1105"/>
          </a:xfrm>
        </p:grpSpPr>
        <p:pic>
          <p:nvPicPr>
            <p:cNvPr id="181285" name="Picture 8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86" name="Freeform 8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CF9FE048-2199-4FE5-BECF-AE4333CFF60E}"/>
                  </a:ext>
                </a:extLst>
              </p14:cNvPr>
              <p14:cNvContentPartPr/>
              <p14:nvPr/>
            </p14:nvContentPartPr>
            <p14:xfrm>
              <a:off x="3429000" y="1857240"/>
              <a:ext cx="4920480" cy="3563280"/>
            </p14:xfrm>
          </p:contentPart>
        </mc:Choice>
        <mc:Fallback xmlns="">
          <p:pic>
            <p:nvPicPr>
              <p:cNvPr id="4" name="Ink 3">
                <a:extLst>
                  <a:ext uri="{FF2B5EF4-FFF2-40B4-BE49-F238E27FC236}">
                    <a16:creationId xmlns:a16="http://schemas.microsoft.com/office/drawing/2014/main" id="{CF9FE048-2199-4FE5-BECF-AE4333CFF60E}"/>
                  </a:ext>
                </a:extLst>
              </p:cNvPr>
              <p:cNvPicPr/>
              <p:nvPr/>
            </p:nvPicPr>
            <p:blipFill>
              <a:blip r:embed="rId6"/>
              <a:stretch>
                <a:fillRect/>
              </a:stretch>
            </p:blipFill>
            <p:spPr>
              <a:xfrm>
                <a:off x="3419640" y="1847880"/>
                <a:ext cx="4939200" cy="358200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4581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45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13" grpId="0" animBg="1"/>
      <p:bldP spid="245814" grpId="0"/>
      <p:bldP spid="2" grpId="0" animBg="1"/>
      <p:bldP spid="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8329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46C87DB-0278-4A5B-B011-0010CBF7373E}" type="slidenum">
              <a:rPr lang="en-US" altLang="en-US" sz="1200">
                <a:latin typeface="Tahoma" pitchFamily="34" charset="0"/>
              </a:rPr>
              <a:pPr/>
              <a:t>76</a:t>
            </a:fld>
            <a:endParaRPr lang="en-US" altLang="en-US" sz="1200">
              <a:latin typeface="Tahoma" pitchFamily="34" charset="0"/>
            </a:endParaRPr>
          </a:p>
        </p:txBody>
      </p:sp>
      <p:graphicFrame>
        <p:nvGraphicFramePr>
          <p:cNvPr id="183299" name="Object 2"/>
          <p:cNvGraphicFramePr>
            <a:graphicFrameLocks noChangeAspect="1"/>
          </p:cNvGraphicFramePr>
          <p:nvPr/>
        </p:nvGraphicFramePr>
        <p:xfrm>
          <a:off x="1431925" y="1939925"/>
          <a:ext cx="6543675" cy="4457700"/>
        </p:xfrm>
        <a:graphic>
          <a:graphicData uri="http://schemas.openxmlformats.org/presentationml/2006/ole">
            <mc:AlternateContent xmlns:mc="http://schemas.openxmlformats.org/markup-compatibility/2006">
              <mc:Choice xmlns:v="urn:schemas-microsoft-com:vml" Requires="v">
                <p:oleObj spid="_x0000_s1026" name="Chart" r:id="rId4" imgW="7734300" imgH="5295900" progId="Excel.Chart.8">
                  <p:embed/>
                </p:oleObj>
              </mc:Choice>
              <mc:Fallback>
                <p:oleObj name="Chart" r:id="rId4" imgW="7734300" imgH="5295900" progId="Excel.Char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31925" y="1939925"/>
                        <a:ext cx="6543675" cy="445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83300" name="Rectangle 4"/>
          <p:cNvSpPr>
            <a:spLocks noChangeArrowheads="1"/>
          </p:cNvSpPr>
          <p:nvPr/>
        </p:nvSpPr>
        <p:spPr bwMode="auto">
          <a:xfrm>
            <a:off x="331788" y="152400"/>
            <a:ext cx="852011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4000">
                <a:solidFill>
                  <a:srgbClr val="000099"/>
                </a:solidFill>
                <a:latin typeface="Gill Sans MT" pitchFamily="34" charset="0"/>
              </a:rPr>
              <a:t>Client-server vs. P2P: example</a:t>
            </a:r>
          </a:p>
        </p:txBody>
      </p:sp>
      <p:sp>
        <p:nvSpPr>
          <p:cNvPr id="183301" name="Text Box 5"/>
          <p:cNvSpPr txBox="1">
            <a:spLocks noChangeArrowheads="1"/>
          </p:cNvSpPr>
          <p:nvPr/>
        </p:nvSpPr>
        <p:spPr bwMode="auto">
          <a:xfrm>
            <a:off x="433388" y="1292225"/>
            <a:ext cx="77549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a:t>client upload rate =</a:t>
            </a:r>
            <a:r>
              <a:rPr lang="en-US" altLang="en-US" sz="2400" i="1"/>
              <a:t> u</a:t>
            </a:r>
            <a:r>
              <a:rPr lang="en-US" altLang="en-US" sz="2400"/>
              <a:t>,  </a:t>
            </a:r>
            <a:r>
              <a:rPr lang="en-US" altLang="en-US" sz="2400" i="1"/>
              <a:t>F/u </a:t>
            </a:r>
            <a:r>
              <a:rPr lang="en-US" altLang="en-US" sz="2400"/>
              <a:t>= 1 hour,  </a:t>
            </a:r>
            <a:r>
              <a:rPr lang="en-US" altLang="en-US" sz="2400" i="1"/>
              <a:t>u</a:t>
            </a:r>
            <a:r>
              <a:rPr lang="en-US" altLang="en-US" sz="2400" i="1" baseline="-25000"/>
              <a:t>s</a:t>
            </a:r>
            <a:r>
              <a:rPr lang="en-US" altLang="en-US" sz="2400" i="1"/>
              <a:t> = 10u,  d</a:t>
            </a:r>
            <a:r>
              <a:rPr lang="en-US" altLang="en-US" sz="2400" i="1" baseline="-25000"/>
              <a:t>min</a:t>
            </a:r>
            <a:r>
              <a:rPr lang="en-US" altLang="en-US" sz="2400" i="1"/>
              <a:t> ≥ u</a:t>
            </a:r>
            <a:r>
              <a:rPr lang="en-US" altLang="en-US" sz="2400" i="1" baseline="-25000"/>
              <a:t>s</a:t>
            </a:r>
          </a:p>
        </p:txBody>
      </p:sp>
      <p:pic>
        <p:nvPicPr>
          <p:cNvPr id="183302" name="Picture 10" descr="underline_bas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896938"/>
            <a:ext cx="6573838"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7">
            <p14:nvContentPartPr>
              <p14:cNvPr id="2" name="Ink 1">
                <a:extLst>
                  <a:ext uri="{FF2B5EF4-FFF2-40B4-BE49-F238E27FC236}">
                    <a16:creationId xmlns:a16="http://schemas.microsoft.com/office/drawing/2014/main" id="{612A3374-3E4D-471F-8A0B-BF720FA17E63}"/>
                  </a:ext>
                </a:extLst>
              </p14:cNvPr>
              <p14:cNvContentPartPr/>
              <p14:nvPr/>
            </p14:nvContentPartPr>
            <p14:xfrm>
              <a:off x="6072120" y="1035720"/>
              <a:ext cx="1973880" cy="866520"/>
            </p14:xfrm>
          </p:contentPart>
        </mc:Choice>
        <mc:Fallback xmlns="">
          <p:pic>
            <p:nvPicPr>
              <p:cNvPr id="2" name="Ink 1">
                <a:extLst>
                  <a:ext uri="{FF2B5EF4-FFF2-40B4-BE49-F238E27FC236}">
                    <a16:creationId xmlns:a16="http://schemas.microsoft.com/office/drawing/2014/main" id="{612A3374-3E4D-471F-8A0B-BF720FA17E63}"/>
                  </a:ext>
                </a:extLst>
              </p:cNvPr>
              <p:cNvPicPr/>
              <p:nvPr/>
            </p:nvPicPr>
            <p:blipFill>
              <a:blip r:embed="rId8"/>
              <a:stretch>
                <a:fillRect/>
              </a:stretch>
            </p:blipFill>
            <p:spPr>
              <a:xfrm>
                <a:off x="6062760" y="1026360"/>
                <a:ext cx="1992600" cy="885240"/>
              </a:xfrm>
              <a:prstGeom prst="rect">
                <a:avLst/>
              </a:prstGeom>
            </p:spPr>
          </p:pic>
        </mc:Fallback>
      </mc:AlternateContent>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8534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6878447B-13EC-45B8-B69B-76E244BB6508}" type="slidenum">
              <a:rPr lang="en-US" altLang="en-US" sz="1200">
                <a:latin typeface="Tahoma" pitchFamily="34" charset="0"/>
              </a:rPr>
              <a:pPr/>
              <a:t>77</a:t>
            </a:fld>
            <a:endParaRPr lang="en-US" altLang="en-US" sz="1200">
              <a:latin typeface="Tahoma" pitchFamily="34" charset="0"/>
            </a:endParaRPr>
          </a:p>
        </p:txBody>
      </p:sp>
      <p:sp>
        <p:nvSpPr>
          <p:cNvPr id="185347" name="Rectangle 2"/>
          <p:cNvSpPr>
            <a:spLocks noGrp="1" noChangeArrowheads="1"/>
          </p:cNvSpPr>
          <p:nvPr>
            <p:ph type="title"/>
          </p:nvPr>
        </p:nvSpPr>
        <p:spPr>
          <a:xfrm>
            <a:off x="411163" y="0"/>
            <a:ext cx="7772400" cy="1143000"/>
          </a:xfrm>
        </p:spPr>
        <p:txBody>
          <a:bodyPr/>
          <a:lstStyle/>
          <a:p>
            <a:r>
              <a:rPr lang="en-US" altLang="en-US" sz="4000">
                <a:ea typeface="ＭＳ Ｐゴシック" charset="-128"/>
              </a:rPr>
              <a:t>P2P file distribution: BitTorrent </a:t>
            </a:r>
          </a:p>
        </p:txBody>
      </p:sp>
      <p:sp>
        <p:nvSpPr>
          <p:cNvPr id="185348" name="Text Box 37"/>
          <p:cNvSpPr txBox="1">
            <a:spLocks noChangeArrowheads="1"/>
          </p:cNvSpPr>
          <p:nvPr/>
        </p:nvSpPr>
        <p:spPr bwMode="auto">
          <a:xfrm>
            <a:off x="474663" y="2338388"/>
            <a:ext cx="2514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lnSpc>
                <a:spcPct val="85000"/>
              </a:lnSpc>
              <a:spcBef>
                <a:spcPct val="0"/>
              </a:spcBef>
              <a:buClrTx/>
              <a:buSzTx/>
              <a:buFontTx/>
              <a:buNone/>
            </a:pPr>
            <a:r>
              <a:rPr lang="en-US" altLang="en-US" i="1">
                <a:solidFill>
                  <a:srgbClr val="CC0000"/>
                </a:solidFill>
                <a:latin typeface="Gill Sans MT" pitchFamily="34" charset="0"/>
              </a:rPr>
              <a:t>tracker:</a:t>
            </a:r>
            <a:r>
              <a:rPr lang="en-US" altLang="en-US">
                <a:latin typeface="Gill Sans MT" pitchFamily="34" charset="0"/>
              </a:rPr>
              <a:t> tracks peers </a:t>
            </a:r>
          </a:p>
          <a:p>
            <a:pPr eaLnBrk="1" hangingPunct="1">
              <a:lnSpc>
                <a:spcPct val="85000"/>
              </a:lnSpc>
              <a:spcBef>
                <a:spcPct val="0"/>
              </a:spcBef>
              <a:buClrTx/>
              <a:buSzTx/>
              <a:buFontTx/>
              <a:buNone/>
            </a:pPr>
            <a:r>
              <a:rPr lang="en-US" altLang="en-US">
                <a:latin typeface="Gill Sans MT" pitchFamily="34" charset="0"/>
              </a:rPr>
              <a:t>participating in torrent</a:t>
            </a:r>
          </a:p>
        </p:txBody>
      </p:sp>
      <p:sp>
        <p:nvSpPr>
          <p:cNvPr id="185349" name="Text Box 41"/>
          <p:cNvSpPr txBox="1">
            <a:spLocks noChangeArrowheads="1"/>
          </p:cNvSpPr>
          <p:nvPr/>
        </p:nvSpPr>
        <p:spPr bwMode="auto">
          <a:xfrm>
            <a:off x="5376863" y="2287588"/>
            <a:ext cx="3543300"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pPr>
            <a:r>
              <a:rPr lang="en-US" altLang="en-US" sz="2400" i="1">
                <a:solidFill>
                  <a:srgbClr val="CC0000"/>
                </a:solidFill>
                <a:latin typeface="Gill Sans MT" pitchFamily="34" charset="0"/>
              </a:rPr>
              <a:t>torrent:</a:t>
            </a:r>
            <a:r>
              <a:rPr lang="en-US" altLang="en-US" sz="2400">
                <a:latin typeface="Gill Sans MT" pitchFamily="34" charset="0"/>
              </a:rPr>
              <a:t> group of peers exchanging  chunks of a file</a:t>
            </a:r>
          </a:p>
        </p:txBody>
      </p:sp>
      <p:sp>
        <p:nvSpPr>
          <p:cNvPr id="24595" name="Line 21"/>
          <p:cNvSpPr>
            <a:spLocks noChangeShapeType="1"/>
          </p:cNvSpPr>
          <p:nvPr/>
        </p:nvSpPr>
        <p:spPr bwMode="auto">
          <a:xfrm>
            <a:off x="2401888" y="3667125"/>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1" name="Line 25"/>
          <p:cNvSpPr>
            <a:spLocks noChangeShapeType="1"/>
          </p:cNvSpPr>
          <p:nvPr/>
        </p:nvSpPr>
        <p:spPr bwMode="auto">
          <a:xfrm>
            <a:off x="3748088" y="3395663"/>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2" name="Line 26"/>
          <p:cNvSpPr>
            <a:spLocks noChangeShapeType="1"/>
          </p:cNvSpPr>
          <p:nvPr/>
        </p:nvSpPr>
        <p:spPr bwMode="auto">
          <a:xfrm>
            <a:off x="3544888" y="3546475"/>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3" name="Line 27"/>
          <p:cNvSpPr>
            <a:spLocks noChangeShapeType="1"/>
          </p:cNvSpPr>
          <p:nvPr/>
        </p:nvSpPr>
        <p:spPr bwMode="auto">
          <a:xfrm flipH="1" flipV="1">
            <a:off x="5184775" y="3306763"/>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4" name="Line 28"/>
          <p:cNvSpPr>
            <a:spLocks noChangeShapeType="1"/>
          </p:cNvSpPr>
          <p:nvPr/>
        </p:nvSpPr>
        <p:spPr bwMode="auto">
          <a:xfrm flipH="1">
            <a:off x="4368800" y="3843338"/>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5" name="Line 29"/>
          <p:cNvSpPr>
            <a:spLocks noChangeShapeType="1"/>
          </p:cNvSpPr>
          <p:nvPr/>
        </p:nvSpPr>
        <p:spPr bwMode="auto">
          <a:xfrm flipH="1">
            <a:off x="4456113" y="5808663"/>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6" name="Line 30"/>
          <p:cNvSpPr>
            <a:spLocks noChangeShapeType="1"/>
          </p:cNvSpPr>
          <p:nvPr/>
        </p:nvSpPr>
        <p:spPr bwMode="auto">
          <a:xfrm flipH="1">
            <a:off x="3975100" y="3505200"/>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7" name="Line 31"/>
          <p:cNvSpPr>
            <a:spLocks noChangeShapeType="1"/>
          </p:cNvSpPr>
          <p:nvPr/>
        </p:nvSpPr>
        <p:spPr bwMode="auto">
          <a:xfrm flipV="1">
            <a:off x="4140200" y="4891088"/>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8" name="Line 32"/>
          <p:cNvSpPr>
            <a:spLocks noChangeShapeType="1"/>
          </p:cNvSpPr>
          <p:nvPr/>
        </p:nvSpPr>
        <p:spPr bwMode="auto">
          <a:xfrm>
            <a:off x="5140325" y="3449638"/>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59" name="Line 33"/>
          <p:cNvSpPr>
            <a:spLocks noChangeShapeType="1"/>
          </p:cNvSpPr>
          <p:nvPr/>
        </p:nvSpPr>
        <p:spPr bwMode="auto">
          <a:xfrm>
            <a:off x="5583238" y="5830888"/>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360" name="Line 34"/>
          <p:cNvSpPr>
            <a:spLocks noChangeShapeType="1"/>
          </p:cNvSpPr>
          <p:nvPr/>
        </p:nvSpPr>
        <p:spPr bwMode="auto">
          <a:xfrm>
            <a:off x="4468813" y="6126163"/>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609" name="Text Box 35"/>
          <p:cNvSpPr txBox="1">
            <a:spLocks noChangeArrowheads="1"/>
          </p:cNvSpPr>
          <p:nvPr/>
        </p:nvSpPr>
        <p:spPr bwMode="auto">
          <a:xfrm>
            <a:off x="633413" y="4668838"/>
            <a:ext cx="15055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dirty="0"/>
              <a:t>Sai arrives…</a:t>
            </a:r>
          </a:p>
        </p:txBody>
      </p:sp>
      <p:sp>
        <p:nvSpPr>
          <p:cNvPr id="185362" name="Line 38"/>
          <p:cNvSpPr>
            <a:spLocks noChangeShapeType="1"/>
          </p:cNvSpPr>
          <p:nvPr/>
        </p:nvSpPr>
        <p:spPr bwMode="auto">
          <a:xfrm flipH="1">
            <a:off x="6134100" y="5065713"/>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4612" name="Picture 39" descr="Al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89113" y="4186238"/>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64" name="Line 42"/>
          <p:cNvSpPr>
            <a:spLocks noChangeShapeType="1"/>
          </p:cNvSpPr>
          <p:nvPr/>
        </p:nvSpPr>
        <p:spPr bwMode="auto">
          <a:xfrm>
            <a:off x="1617663" y="3024188"/>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5" name="Rectangle 43"/>
          <p:cNvSpPr>
            <a:spLocks noChangeArrowheads="1"/>
          </p:cNvSpPr>
          <p:nvPr/>
        </p:nvSpPr>
        <p:spPr bwMode="auto">
          <a:xfrm>
            <a:off x="417513" y="1211263"/>
            <a:ext cx="7124700" cy="54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000099"/>
              </a:buClr>
              <a:buSzPct val="100000"/>
              <a:buFont typeface="Wingdings" pitchFamily="2" charset="2"/>
              <a:buChar char="§"/>
            </a:pPr>
            <a:r>
              <a:rPr lang="en-US" altLang="en-US" sz="2400"/>
              <a:t>file divided into 256Kb chunks</a:t>
            </a:r>
          </a:p>
          <a:p>
            <a:pPr>
              <a:buClr>
                <a:srgbClr val="000099"/>
              </a:buClr>
              <a:buSzPct val="100000"/>
              <a:buFont typeface="Wingdings" pitchFamily="2" charset="2"/>
              <a:buChar char="§"/>
            </a:pPr>
            <a:r>
              <a:rPr lang="en-US" altLang="en-US" sz="2400"/>
              <a:t>peers in torrent send/receive file chunks</a:t>
            </a:r>
            <a:endParaRPr lang="en-US" altLang="en-US" sz="2800"/>
          </a:p>
        </p:txBody>
      </p:sp>
      <p:pic>
        <p:nvPicPr>
          <p:cNvPr id="185366" name="Picture 50"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125" y="817563"/>
            <a:ext cx="667226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29" name="Text Box 35"/>
          <p:cNvSpPr txBox="1">
            <a:spLocks noChangeArrowheads="1"/>
          </p:cNvSpPr>
          <p:nvPr/>
        </p:nvSpPr>
        <p:spPr bwMode="auto">
          <a:xfrm>
            <a:off x="647700" y="4929188"/>
            <a:ext cx="2292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dirty="0"/>
              <a:t>…obtains list</a:t>
            </a:r>
          </a:p>
          <a:p>
            <a:pPr eaLnBrk="1" hangingPunct="1">
              <a:spcBef>
                <a:spcPct val="0"/>
              </a:spcBef>
              <a:buClrTx/>
              <a:buSzTx/>
              <a:buFontTx/>
              <a:buNone/>
            </a:pPr>
            <a:r>
              <a:rPr lang="en-US" altLang="en-US" sz="1800" dirty="0"/>
              <a:t>of peers from tracker</a:t>
            </a:r>
          </a:p>
        </p:txBody>
      </p:sp>
      <p:grpSp>
        <p:nvGrpSpPr>
          <p:cNvPr id="2" name="Group 68"/>
          <p:cNvGrpSpPr>
            <a:grpSpLocks/>
          </p:cNvGrpSpPr>
          <p:nvPr/>
        </p:nvGrpSpPr>
        <p:grpSpPr bwMode="auto">
          <a:xfrm>
            <a:off x="2781300" y="3473450"/>
            <a:ext cx="3492500" cy="2163763"/>
            <a:chOff x="1752" y="2166"/>
            <a:chExt cx="2200" cy="1363"/>
          </a:xfrm>
        </p:grpSpPr>
        <p:sp>
          <p:nvSpPr>
            <p:cNvPr id="185430" name="Line 22"/>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431" name="Line 23"/>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432" name="Line 24"/>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24645" name="Text Box 35"/>
          <p:cNvSpPr txBox="1">
            <a:spLocks noChangeArrowheads="1"/>
          </p:cNvSpPr>
          <p:nvPr/>
        </p:nvSpPr>
        <p:spPr bwMode="auto">
          <a:xfrm>
            <a:off x="608013" y="5470525"/>
            <a:ext cx="33337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1800" dirty="0"/>
              <a:t>…and begins exchanging </a:t>
            </a:r>
          </a:p>
          <a:p>
            <a:pPr eaLnBrk="1" hangingPunct="1">
              <a:spcBef>
                <a:spcPct val="0"/>
              </a:spcBef>
              <a:buClrTx/>
              <a:buSzTx/>
              <a:buFontTx/>
              <a:buNone/>
            </a:pPr>
            <a:r>
              <a:rPr lang="en-US" altLang="en-US" sz="1800" dirty="0"/>
              <a:t>file chunks with peers in torrent</a:t>
            </a:r>
          </a:p>
        </p:txBody>
      </p:sp>
      <p:grpSp>
        <p:nvGrpSpPr>
          <p:cNvPr id="185370" name="Group 71"/>
          <p:cNvGrpSpPr>
            <a:grpSpLocks/>
          </p:cNvGrpSpPr>
          <p:nvPr/>
        </p:nvGrpSpPr>
        <p:grpSpPr bwMode="auto">
          <a:xfrm>
            <a:off x="2184400" y="2982913"/>
            <a:ext cx="379413" cy="604837"/>
            <a:chOff x="4140" y="429"/>
            <a:chExt cx="1425" cy="2396"/>
          </a:xfrm>
        </p:grpSpPr>
        <p:sp>
          <p:nvSpPr>
            <p:cNvPr id="185398" name="Freeform 72"/>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399" name="Rectangle 73"/>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00" name="Freeform 74"/>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01" name="Freeform 75"/>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02" name="Rectangle 76"/>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5403" name="Group 77"/>
            <p:cNvGrpSpPr>
              <a:grpSpLocks/>
            </p:cNvGrpSpPr>
            <p:nvPr/>
          </p:nvGrpSpPr>
          <p:grpSpPr bwMode="auto">
            <a:xfrm>
              <a:off x="4749" y="668"/>
              <a:ext cx="581" cy="145"/>
              <a:chOff x="614" y="2568"/>
              <a:chExt cx="725" cy="139"/>
            </a:xfrm>
          </p:grpSpPr>
          <p:sp>
            <p:nvSpPr>
              <p:cNvPr id="185428" name="AutoShape 78"/>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29" name="AutoShape 79"/>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5404" name="Rectangle 80"/>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5405" name="Group 81"/>
            <p:cNvGrpSpPr>
              <a:grpSpLocks/>
            </p:cNvGrpSpPr>
            <p:nvPr/>
          </p:nvGrpSpPr>
          <p:grpSpPr bwMode="auto">
            <a:xfrm>
              <a:off x="4747" y="994"/>
              <a:ext cx="581" cy="134"/>
              <a:chOff x="614" y="2568"/>
              <a:chExt cx="725" cy="139"/>
            </a:xfrm>
          </p:grpSpPr>
          <p:sp>
            <p:nvSpPr>
              <p:cNvPr id="185426" name="AutoShape 82"/>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27" name="AutoShape 83"/>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5406" name="Rectangle 84"/>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07" name="Rectangle 85"/>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5408" name="Group 86"/>
            <p:cNvGrpSpPr>
              <a:grpSpLocks/>
            </p:cNvGrpSpPr>
            <p:nvPr/>
          </p:nvGrpSpPr>
          <p:grpSpPr bwMode="auto">
            <a:xfrm>
              <a:off x="4735" y="1627"/>
              <a:ext cx="582" cy="151"/>
              <a:chOff x="614" y="2568"/>
              <a:chExt cx="725" cy="139"/>
            </a:xfrm>
          </p:grpSpPr>
          <p:sp>
            <p:nvSpPr>
              <p:cNvPr id="185424" name="AutoShape 87"/>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25" name="AutoShape 88"/>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5409" name="Freeform 89"/>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5410" name="Group 90"/>
            <p:cNvGrpSpPr>
              <a:grpSpLocks/>
            </p:cNvGrpSpPr>
            <p:nvPr/>
          </p:nvGrpSpPr>
          <p:grpSpPr bwMode="auto">
            <a:xfrm>
              <a:off x="4739" y="1327"/>
              <a:ext cx="582" cy="139"/>
              <a:chOff x="614" y="2568"/>
              <a:chExt cx="725" cy="139"/>
            </a:xfrm>
          </p:grpSpPr>
          <p:sp>
            <p:nvSpPr>
              <p:cNvPr id="185422" name="AutoShape 91"/>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23" name="AutoShape 92"/>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5411" name="Rectangle 93"/>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12" name="Freeform 94"/>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13" name="Freeform 95"/>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14" name="Oval 96"/>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15" name="Freeform 97"/>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416" name="AutoShape 98"/>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17" name="AutoShape 99"/>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18" name="Oval 100"/>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19" name="Oval 101"/>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85420" name="Oval 102"/>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5421" name="Rectangle 103"/>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8" name="Group 104"/>
          <p:cNvGrpSpPr>
            <a:grpSpLocks/>
          </p:cNvGrpSpPr>
          <p:nvPr/>
        </p:nvGrpSpPr>
        <p:grpSpPr bwMode="auto">
          <a:xfrm>
            <a:off x="2078038" y="4222750"/>
            <a:ext cx="685800" cy="588963"/>
            <a:chOff x="-44" y="1473"/>
            <a:chExt cx="981" cy="1105"/>
          </a:xfrm>
        </p:grpSpPr>
        <p:pic>
          <p:nvPicPr>
            <p:cNvPr id="185396" name="Picture 105"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97" name="Freeform 10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2" name="Group 107"/>
          <p:cNvGrpSpPr>
            <a:grpSpLocks/>
          </p:cNvGrpSpPr>
          <p:nvPr/>
        </p:nvGrpSpPr>
        <p:grpSpPr bwMode="auto">
          <a:xfrm>
            <a:off x="3448050" y="5235575"/>
            <a:ext cx="728663" cy="620713"/>
            <a:chOff x="-44" y="1473"/>
            <a:chExt cx="981" cy="1105"/>
          </a:xfrm>
        </p:grpSpPr>
        <p:pic>
          <p:nvPicPr>
            <p:cNvPr id="185394" name="Picture 108"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95" name="Freeform 10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3" name="Group 110"/>
          <p:cNvGrpSpPr>
            <a:grpSpLocks/>
          </p:cNvGrpSpPr>
          <p:nvPr/>
        </p:nvGrpSpPr>
        <p:grpSpPr bwMode="auto">
          <a:xfrm>
            <a:off x="3730625" y="5813425"/>
            <a:ext cx="728663" cy="620713"/>
            <a:chOff x="-44" y="1473"/>
            <a:chExt cx="981" cy="1105"/>
          </a:xfrm>
        </p:grpSpPr>
        <p:pic>
          <p:nvPicPr>
            <p:cNvPr id="185392" name="Picture 111"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93" name="Freeform 11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4" name="Group 113"/>
          <p:cNvGrpSpPr>
            <a:grpSpLocks/>
          </p:cNvGrpSpPr>
          <p:nvPr/>
        </p:nvGrpSpPr>
        <p:grpSpPr bwMode="auto">
          <a:xfrm flipH="1">
            <a:off x="6364288" y="4659313"/>
            <a:ext cx="728662" cy="620712"/>
            <a:chOff x="-44" y="1473"/>
            <a:chExt cx="981" cy="1105"/>
          </a:xfrm>
        </p:grpSpPr>
        <p:pic>
          <p:nvPicPr>
            <p:cNvPr id="185390" name="Picture 114"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91" name="Freeform 11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5" name="Group 116"/>
          <p:cNvGrpSpPr>
            <a:grpSpLocks/>
          </p:cNvGrpSpPr>
          <p:nvPr/>
        </p:nvGrpSpPr>
        <p:grpSpPr bwMode="auto">
          <a:xfrm flipH="1">
            <a:off x="6016625" y="5997575"/>
            <a:ext cx="728663" cy="620713"/>
            <a:chOff x="-44" y="1473"/>
            <a:chExt cx="981" cy="1105"/>
          </a:xfrm>
        </p:grpSpPr>
        <p:pic>
          <p:nvPicPr>
            <p:cNvPr id="185388" name="Picture 117"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89" name="Freeform 11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6" name="Group 119"/>
          <p:cNvGrpSpPr>
            <a:grpSpLocks/>
          </p:cNvGrpSpPr>
          <p:nvPr/>
        </p:nvGrpSpPr>
        <p:grpSpPr bwMode="auto">
          <a:xfrm flipH="1">
            <a:off x="6418263" y="3471863"/>
            <a:ext cx="728662" cy="620712"/>
            <a:chOff x="-44" y="1473"/>
            <a:chExt cx="981" cy="1105"/>
          </a:xfrm>
        </p:grpSpPr>
        <p:pic>
          <p:nvPicPr>
            <p:cNvPr id="185386" name="Picture 120"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87" name="Freeform 12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7" name="Group 122"/>
          <p:cNvGrpSpPr>
            <a:grpSpLocks/>
          </p:cNvGrpSpPr>
          <p:nvPr/>
        </p:nvGrpSpPr>
        <p:grpSpPr bwMode="auto">
          <a:xfrm flipH="1">
            <a:off x="4621213" y="2938463"/>
            <a:ext cx="641350" cy="620712"/>
            <a:chOff x="-44" y="1473"/>
            <a:chExt cx="981" cy="1105"/>
          </a:xfrm>
        </p:grpSpPr>
        <p:pic>
          <p:nvPicPr>
            <p:cNvPr id="185384" name="Picture 123"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85" name="Freeform 12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8" name="Group 125"/>
          <p:cNvGrpSpPr>
            <a:grpSpLocks/>
          </p:cNvGrpSpPr>
          <p:nvPr/>
        </p:nvGrpSpPr>
        <p:grpSpPr bwMode="auto">
          <a:xfrm>
            <a:off x="3011488" y="2928938"/>
            <a:ext cx="728662" cy="620712"/>
            <a:chOff x="-44" y="1473"/>
            <a:chExt cx="981" cy="1105"/>
          </a:xfrm>
        </p:grpSpPr>
        <p:pic>
          <p:nvPicPr>
            <p:cNvPr id="185382" name="Picture 126"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83" name="Freeform 127"/>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5379" name="Group 129"/>
          <p:cNvGrpSpPr>
            <a:grpSpLocks/>
          </p:cNvGrpSpPr>
          <p:nvPr/>
        </p:nvGrpSpPr>
        <p:grpSpPr bwMode="auto">
          <a:xfrm>
            <a:off x="5111750" y="5541963"/>
            <a:ext cx="490538" cy="412750"/>
            <a:chOff x="-44" y="1473"/>
            <a:chExt cx="981" cy="1105"/>
          </a:xfrm>
        </p:grpSpPr>
        <p:pic>
          <p:nvPicPr>
            <p:cNvPr id="185380" name="Picture 130"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81" name="Freeform 13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7">
            <p14:nvContentPartPr>
              <p14:cNvPr id="3" name="Ink 2">
                <a:extLst>
                  <a:ext uri="{FF2B5EF4-FFF2-40B4-BE49-F238E27FC236}">
                    <a16:creationId xmlns:a16="http://schemas.microsoft.com/office/drawing/2014/main" id="{1BF903A0-FAC9-46BD-B7B0-6A4173485023}"/>
                  </a:ext>
                </a:extLst>
              </p14:cNvPr>
              <p14:cNvContentPartPr/>
              <p14:nvPr/>
            </p14:nvContentPartPr>
            <p14:xfrm>
              <a:off x="339480" y="2098440"/>
              <a:ext cx="2857680" cy="1616760"/>
            </p14:xfrm>
          </p:contentPart>
        </mc:Choice>
        <mc:Fallback xmlns="">
          <p:pic>
            <p:nvPicPr>
              <p:cNvPr id="3" name="Ink 2">
                <a:extLst>
                  <a:ext uri="{FF2B5EF4-FFF2-40B4-BE49-F238E27FC236}">
                    <a16:creationId xmlns:a16="http://schemas.microsoft.com/office/drawing/2014/main" id="{1BF903A0-FAC9-46BD-B7B0-6A4173485023}"/>
                  </a:ext>
                </a:extLst>
              </p:cNvPr>
              <p:cNvPicPr/>
              <p:nvPr/>
            </p:nvPicPr>
            <p:blipFill>
              <a:blip r:embed="rId8"/>
              <a:stretch>
                <a:fillRect/>
              </a:stretch>
            </p:blipFill>
            <p:spPr>
              <a:xfrm>
                <a:off x="330120" y="2089080"/>
                <a:ext cx="2876400" cy="163548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09"/>
                                        </p:tgtEl>
                                        <p:attrNameLst>
                                          <p:attrName>style.visibility</p:attrName>
                                        </p:attrNameLst>
                                      </p:cBhvr>
                                      <p:to>
                                        <p:strVal val="visible"/>
                                      </p:to>
                                    </p:set>
                                    <p:animEffect transition="in" filter="dissolve">
                                      <p:cBhvr>
                                        <p:cTn id="7" dur="1000"/>
                                        <p:tgtEl>
                                          <p:spTgt spid="24609"/>
                                        </p:tgtEl>
                                      </p:cBhvr>
                                    </p:animEffect>
                                  </p:childTnLst>
                                </p:cTn>
                              </p:par>
                              <p:par>
                                <p:cTn id="8" presetID="9" presetClass="entr" presetSubtype="0" fill="hold" nodeType="withEffect">
                                  <p:stCondLst>
                                    <p:cond delay="0"/>
                                  </p:stCondLst>
                                  <p:childTnLst>
                                    <p:set>
                                      <p:cBhvr>
                                        <p:cTn id="9" dur="1" fill="hold">
                                          <p:stCondLst>
                                            <p:cond delay="0"/>
                                          </p:stCondLst>
                                        </p:cTn>
                                        <p:tgtEl>
                                          <p:spTgt spid="24612"/>
                                        </p:tgtEl>
                                        <p:attrNameLst>
                                          <p:attrName>style.visibility</p:attrName>
                                        </p:attrNameLst>
                                      </p:cBhvr>
                                      <p:to>
                                        <p:strVal val="visible"/>
                                      </p:to>
                                    </p:set>
                                    <p:animEffect transition="in" filter="dissolve">
                                      <p:cBhvr>
                                        <p:cTn id="10" dur="500"/>
                                        <p:tgtEl>
                                          <p:spTgt spid="24612"/>
                                        </p:tgtEl>
                                      </p:cBhvr>
                                    </p:animEffect>
                                  </p:childTnLst>
                                </p:cTn>
                              </p:par>
                              <p:par>
                                <p:cTn id="11" presetID="9"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dissolve">
                                      <p:cBhvr>
                                        <p:cTn id="13" dur="500"/>
                                        <p:tgtEl>
                                          <p:spTgt spid="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4629"/>
                                        </p:tgtEl>
                                        <p:attrNameLst>
                                          <p:attrName>style.visibility</p:attrName>
                                        </p:attrNameLst>
                                      </p:cBhvr>
                                      <p:to>
                                        <p:strVal val="visible"/>
                                      </p:to>
                                    </p:set>
                                    <p:animEffect transition="in" filter="dissolve">
                                      <p:cBhvr>
                                        <p:cTn id="18" dur="1000"/>
                                        <p:tgtEl>
                                          <p:spTgt spid="24629"/>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4595"/>
                                        </p:tgtEl>
                                        <p:attrNameLst>
                                          <p:attrName>style.visibility</p:attrName>
                                        </p:attrNameLst>
                                      </p:cBhvr>
                                      <p:to>
                                        <p:strVal val="visible"/>
                                      </p:to>
                                    </p:set>
                                    <p:animEffect transition="in" filter="dissolve">
                                      <p:cBhvr>
                                        <p:cTn id="21" dur="500"/>
                                        <p:tgtEl>
                                          <p:spTgt spid="2459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dissolve">
                                      <p:cBhvr>
                                        <p:cTn id="26" dur="1000"/>
                                        <p:tgtEl>
                                          <p:spTgt spid="2"/>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24645"/>
                                        </p:tgtEl>
                                        <p:attrNameLst>
                                          <p:attrName>style.visibility</p:attrName>
                                        </p:attrNameLst>
                                      </p:cBhvr>
                                      <p:to>
                                        <p:strVal val="visible"/>
                                      </p:to>
                                    </p:set>
                                    <p:animEffect transition="in" filter="dissolve">
                                      <p:cBhvr>
                                        <p:cTn id="29" dur="1000"/>
                                        <p:tgtEl>
                                          <p:spTgt spid="24645"/>
                                        </p:tgtEl>
                                      </p:cBhvr>
                                    </p:animEffect>
                                  </p:childTnLst>
                                </p:cTn>
                              </p:par>
                              <p:par>
                                <p:cTn id="30" presetID="9" presetClass="exit" presetSubtype="0" fill="hold" grpId="1" nodeType="withEffect">
                                  <p:stCondLst>
                                    <p:cond delay="0"/>
                                  </p:stCondLst>
                                  <p:childTnLst>
                                    <p:animEffect transition="out" filter="dissolve">
                                      <p:cBhvr>
                                        <p:cTn id="31" dur="500"/>
                                        <p:tgtEl>
                                          <p:spTgt spid="24595"/>
                                        </p:tgtEl>
                                      </p:cBhvr>
                                    </p:animEffect>
                                    <p:set>
                                      <p:cBhvr>
                                        <p:cTn id="32" dur="1" fill="hold">
                                          <p:stCondLst>
                                            <p:cond delay="499"/>
                                          </p:stCondLst>
                                        </p:cTn>
                                        <p:tgtEl>
                                          <p:spTgt spid="245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95" grpId="0" animBg="1"/>
      <p:bldP spid="24595" grpId="1" animBg="1"/>
      <p:bldP spid="24609" grpId="0"/>
      <p:bldP spid="24629" grpId="0"/>
      <p:bldP spid="246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87394"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0972190F-2BC9-42BF-A17A-9B3A5CBDC1C8}" type="slidenum">
              <a:rPr lang="en-US" altLang="en-US" sz="1200">
                <a:latin typeface="Tahoma" pitchFamily="34" charset="0"/>
              </a:rPr>
              <a:pPr/>
              <a:t>78</a:t>
            </a:fld>
            <a:endParaRPr lang="en-US" altLang="en-US" sz="1200">
              <a:latin typeface="Tahoma" pitchFamily="34" charset="0"/>
            </a:endParaRPr>
          </a:p>
        </p:txBody>
      </p:sp>
      <p:sp>
        <p:nvSpPr>
          <p:cNvPr id="187395" name="Rectangle 3"/>
          <p:cNvSpPr>
            <a:spLocks noGrp="1" noChangeArrowheads="1"/>
          </p:cNvSpPr>
          <p:nvPr>
            <p:ph type="body" sz="half" idx="1"/>
          </p:nvPr>
        </p:nvSpPr>
        <p:spPr>
          <a:xfrm>
            <a:off x="412750" y="1471613"/>
            <a:ext cx="4475163" cy="2457450"/>
          </a:xfrm>
        </p:spPr>
        <p:txBody>
          <a:bodyPr/>
          <a:lstStyle/>
          <a:p>
            <a:pPr marL="287338" indent="-287338"/>
            <a:r>
              <a:rPr lang="en-US" altLang="en-US" sz="2400" dirty="0">
                <a:ea typeface="ＭＳ Ｐゴシック" charset="-128"/>
              </a:rPr>
              <a:t>peer joining torrent: </a:t>
            </a:r>
          </a:p>
          <a:p>
            <a:pPr marL="681038" lvl="1" indent="-223838"/>
            <a:r>
              <a:rPr lang="en-US" altLang="en-US" dirty="0">
                <a:ea typeface="ＭＳ Ｐゴシック" charset="-128"/>
              </a:rPr>
              <a:t>has no chunks, but will accumulate them over time from other peers</a:t>
            </a:r>
          </a:p>
          <a:p>
            <a:pPr marL="681038" lvl="1" indent="-223838"/>
            <a:r>
              <a:rPr lang="en-US" altLang="en-US" dirty="0">
                <a:ea typeface="ＭＳ Ｐゴシック" charset="-128"/>
              </a:rPr>
              <a:t>registers with tracker to get list of peers, connects to subset of peers (“</a:t>
            </a:r>
            <a:r>
              <a:rPr lang="en-US" altLang="ja-JP" dirty="0">
                <a:ea typeface="ＭＳ Ｐゴシック" charset="-128"/>
              </a:rPr>
              <a:t>neighbors”)</a:t>
            </a:r>
            <a:endParaRPr lang="en-US" altLang="en-US" dirty="0">
              <a:ea typeface="ＭＳ Ｐゴシック" charset="-128"/>
            </a:endParaRPr>
          </a:p>
        </p:txBody>
      </p:sp>
      <p:sp>
        <p:nvSpPr>
          <p:cNvPr id="187396" name="Rectangle 2"/>
          <p:cNvSpPr>
            <a:spLocks noChangeArrowheads="1"/>
          </p:cNvSpPr>
          <p:nvPr/>
        </p:nvSpPr>
        <p:spPr bwMode="auto">
          <a:xfrm>
            <a:off x="411163"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4000">
                <a:solidFill>
                  <a:srgbClr val="000099"/>
                </a:solidFill>
                <a:latin typeface="Gill Sans MT" pitchFamily="34" charset="0"/>
              </a:rPr>
              <a:t>P2P file distribution: BitTorrent </a:t>
            </a:r>
          </a:p>
        </p:txBody>
      </p:sp>
      <p:pic>
        <p:nvPicPr>
          <p:cNvPr id="187397" name="Picture 4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125" y="817563"/>
            <a:ext cx="667226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8" name="Rectangle 3"/>
          <p:cNvSpPr>
            <a:spLocks noChangeArrowheads="1"/>
          </p:cNvSpPr>
          <p:nvPr/>
        </p:nvSpPr>
        <p:spPr bwMode="auto">
          <a:xfrm>
            <a:off x="442913" y="4221163"/>
            <a:ext cx="8120062"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100000"/>
              <a:buFont typeface="Wingdings" pitchFamily="2" charset="2"/>
              <a:buChar char="§"/>
            </a:pPr>
            <a:r>
              <a:rPr lang="en-US" altLang="en-US" sz="2400" dirty="0">
                <a:latin typeface="Gill Sans MT" pitchFamily="34" charset="0"/>
              </a:rPr>
              <a:t>while downloading,  peer uploads chunks to other peers</a:t>
            </a:r>
          </a:p>
          <a:p>
            <a:pPr>
              <a:lnSpc>
                <a:spcPct val="85000"/>
              </a:lnSpc>
              <a:buClr>
                <a:srgbClr val="000099"/>
              </a:buClr>
              <a:buSzPct val="100000"/>
              <a:buFont typeface="Wingdings" pitchFamily="2" charset="2"/>
              <a:buChar char="§"/>
            </a:pPr>
            <a:r>
              <a:rPr lang="en-US" altLang="en-US" sz="2400" dirty="0">
                <a:latin typeface="Gill Sans MT" pitchFamily="34" charset="0"/>
              </a:rPr>
              <a:t>peer may change peers with whom it exchanges chunks</a:t>
            </a:r>
          </a:p>
          <a:p>
            <a:pPr>
              <a:lnSpc>
                <a:spcPct val="85000"/>
              </a:lnSpc>
              <a:buClr>
                <a:srgbClr val="000099"/>
              </a:buClr>
              <a:buSzPct val="100000"/>
              <a:buFont typeface="Wingdings" pitchFamily="2" charset="2"/>
              <a:buChar char="§"/>
            </a:pPr>
            <a:r>
              <a:rPr lang="en-US" altLang="en-US" sz="2400" i="1" dirty="0">
                <a:solidFill>
                  <a:srgbClr val="CC0000"/>
                </a:solidFill>
                <a:latin typeface="Gill Sans MT" pitchFamily="34" charset="0"/>
              </a:rPr>
              <a:t>churn:</a:t>
            </a:r>
            <a:r>
              <a:rPr lang="en-US" altLang="en-US" sz="2400" dirty="0">
                <a:latin typeface="Gill Sans MT" pitchFamily="34" charset="0"/>
              </a:rPr>
              <a:t> peers may come and go</a:t>
            </a:r>
          </a:p>
          <a:p>
            <a:pPr>
              <a:lnSpc>
                <a:spcPct val="85000"/>
              </a:lnSpc>
              <a:buClr>
                <a:srgbClr val="000099"/>
              </a:buClr>
              <a:buSzPct val="100000"/>
              <a:buFont typeface="Wingdings" pitchFamily="2" charset="2"/>
              <a:buChar char="§"/>
            </a:pPr>
            <a:r>
              <a:rPr lang="en-US" altLang="en-US" sz="2400" dirty="0">
                <a:latin typeface="Gill Sans MT" pitchFamily="34" charset="0"/>
              </a:rPr>
              <a:t>once peer has entire file, it may (selfishly) leave or (altruistically) remain in torrent</a:t>
            </a:r>
          </a:p>
        </p:txBody>
      </p:sp>
      <p:sp>
        <p:nvSpPr>
          <p:cNvPr id="187399" name="Line 25"/>
          <p:cNvSpPr>
            <a:spLocks noChangeShapeType="1"/>
          </p:cNvSpPr>
          <p:nvPr/>
        </p:nvSpPr>
        <p:spPr bwMode="auto">
          <a:xfrm>
            <a:off x="6245225" y="1646238"/>
            <a:ext cx="1736725" cy="8794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0" name="Line 26"/>
          <p:cNvSpPr>
            <a:spLocks noChangeShapeType="1"/>
          </p:cNvSpPr>
          <p:nvPr/>
        </p:nvSpPr>
        <p:spPr bwMode="auto">
          <a:xfrm>
            <a:off x="6107113" y="1739900"/>
            <a:ext cx="168275" cy="113347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1" name="Line 27"/>
          <p:cNvSpPr>
            <a:spLocks noChangeShapeType="1"/>
          </p:cNvSpPr>
          <p:nvPr/>
        </p:nvSpPr>
        <p:spPr bwMode="auto">
          <a:xfrm flipH="1" flipV="1">
            <a:off x="7223125" y="1590675"/>
            <a:ext cx="795338" cy="1905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2" name="Line 28"/>
          <p:cNvSpPr>
            <a:spLocks noChangeShapeType="1"/>
          </p:cNvSpPr>
          <p:nvPr/>
        </p:nvSpPr>
        <p:spPr bwMode="auto">
          <a:xfrm flipH="1">
            <a:off x="6667500" y="1925638"/>
            <a:ext cx="1389063" cy="12398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3" name="Line 29"/>
          <p:cNvSpPr>
            <a:spLocks noChangeShapeType="1"/>
          </p:cNvSpPr>
          <p:nvPr/>
        </p:nvSpPr>
        <p:spPr bwMode="auto">
          <a:xfrm flipH="1">
            <a:off x="6726238" y="3152775"/>
            <a:ext cx="504825" cy="101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4" name="Line 30"/>
          <p:cNvSpPr>
            <a:spLocks noChangeShapeType="1"/>
          </p:cNvSpPr>
          <p:nvPr/>
        </p:nvSpPr>
        <p:spPr bwMode="auto">
          <a:xfrm flipH="1">
            <a:off x="6399213" y="1714500"/>
            <a:ext cx="612775" cy="10461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5" name="Line 31"/>
          <p:cNvSpPr>
            <a:spLocks noChangeShapeType="1"/>
          </p:cNvSpPr>
          <p:nvPr/>
        </p:nvSpPr>
        <p:spPr bwMode="auto">
          <a:xfrm flipV="1">
            <a:off x="6511925" y="2579688"/>
            <a:ext cx="1443038" cy="3016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6" name="Line 32"/>
          <p:cNvSpPr>
            <a:spLocks noChangeShapeType="1"/>
          </p:cNvSpPr>
          <p:nvPr/>
        </p:nvSpPr>
        <p:spPr bwMode="auto">
          <a:xfrm>
            <a:off x="7192963" y="1679575"/>
            <a:ext cx="804862" cy="7969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7" name="Line 33"/>
          <p:cNvSpPr>
            <a:spLocks noChangeShapeType="1"/>
          </p:cNvSpPr>
          <p:nvPr/>
        </p:nvSpPr>
        <p:spPr bwMode="auto">
          <a:xfrm>
            <a:off x="7494588" y="3165475"/>
            <a:ext cx="255587" cy="1365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8" name="Line 34"/>
          <p:cNvSpPr>
            <a:spLocks noChangeShapeType="1"/>
          </p:cNvSpPr>
          <p:nvPr/>
        </p:nvSpPr>
        <p:spPr bwMode="auto">
          <a:xfrm>
            <a:off x="6735763" y="3351213"/>
            <a:ext cx="10144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09" name="Line 38"/>
          <p:cNvSpPr>
            <a:spLocks noChangeShapeType="1"/>
          </p:cNvSpPr>
          <p:nvPr/>
        </p:nvSpPr>
        <p:spPr bwMode="auto">
          <a:xfrm flipH="1">
            <a:off x="7869238" y="2689225"/>
            <a:ext cx="179387" cy="58578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187410" name="Picture 39" descr="Alic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7411" name="Group 70"/>
          <p:cNvGrpSpPr>
            <a:grpSpLocks/>
          </p:cNvGrpSpPr>
          <p:nvPr/>
        </p:nvGrpSpPr>
        <p:grpSpPr bwMode="auto">
          <a:xfrm>
            <a:off x="5586413" y="1693863"/>
            <a:ext cx="2378075" cy="1350962"/>
            <a:chOff x="1752" y="2166"/>
            <a:chExt cx="2200" cy="1363"/>
          </a:xfrm>
        </p:grpSpPr>
        <p:sp>
          <p:nvSpPr>
            <p:cNvPr id="187472" name="Line 22"/>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73" name="Line 23"/>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7474" name="Line 24"/>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87412" name="Group 74"/>
          <p:cNvGrpSpPr>
            <a:grpSpLocks/>
          </p:cNvGrpSpPr>
          <p:nvPr/>
        </p:nvGrpSpPr>
        <p:grpSpPr bwMode="auto">
          <a:xfrm>
            <a:off x="5245100" y="1374775"/>
            <a:ext cx="292100" cy="517525"/>
            <a:chOff x="4140" y="429"/>
            <a:chExt cx="1425" cy="2396"/>
          </a:xfrm>
        </p:grpSpPr>
        <p:sp>
          <p:nvSpPr>
            <p:cNvPr id="187440" name="Freeform 75"/>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41" name="Rectangle 76"/>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42" name="Freeform 77"/>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43" name="Freeform 78"/>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44" name="Rectangle 79"/>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7445" name="Group 80"/>
            <p:cNvGrpSpPr>
              <a:grpSpLocks/>
            </p:cNvGrpSpPr>
            <p:nvPr/>
          </p:nvGrpSpPr>
          <p:grpSpPr bwMode="auto">
            <a:xfrm>
              <a:off x="4749" y="668"/>
              <a:ext cx="581" cy="145"/>
              <a:chOff x="614" y="2568"/>
              <a:chExt cx="725" cy="139"/>
            </a:xfrm>
          </p:grpSpPr>
          <p:sp>
            <p:nvSpPr>
              <p:cNvPr id="187470" name="AutoShape 81"/>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71" name="AutoShape 82"/>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7446" name="Rectangle 83"/>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7447" name="Group 84"/>
            <p:cNvGrpSpPr>
              <a:grpSpLocks/>
            </p:cNvGrpSpPr>
            <p:nvPr/>
          </p:nvGrpSpPr>
          <p:grpSpPr bwMode="auto">
            <a:xfrm>
              <a:off x="4747" y="994"/>
              <a:ext cx="581" cy="134"/>
              <a:chOff x="614" y="2568"/>
              <a:chExt cx="725" cy="139"/>
            </a:xfrm>
          </p:grpSpPr>
          <p:sp>
            <p:nvSpPr>
              <p:cNvPr id="187468" name="AutoShape 85"/>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9" name="AutoShape 86"/>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7448" name="Rectangle 87"/>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49" name="Rectangle 88"/>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187450" name="Group 89"/>
            <p:cNvGrpSpPr>
              <a:grpSpLocks/>
            </p:cNvGrpSpPr>
            <p:nvPr/>
          </p:nvGrpSpPr>
          <p:grpSpPr bwMode="auto">
            <a:xfrm>
              <a:off x="4735" y="1627"/>
              <a:ext cx="582" cy="151"/>
              <a:chOff x="614" y="2568"/>
              <a:chExt cx="725" cy="139"/>
            </a:xfrm>
          </p:grpSpPr>
          <p:sp>
            <p:nvSpPr>
              <p:cNvPr id="187466" name="AutoShape 90"/>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7" name="AutoShape 91"/>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7451" name="Freeform 92"/>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452" name="Group 93"/>
            <p:cNvGrpSpPr>
              <a:grpSpLocks/>
            </p:cNvGrpSpPr>
            <p:nvPr/>
          </p:nvGrpSpPr>
          <p:grpSpPr bwMode="auto">
            <a:xfrm>
              <a:off x="4739" y="1327"/>
              <a:ext cx="582" cy="139"/>
              <a:chOff x="614" y="2568"/>
              <a:chExt cx="725" cy="139"/>
            </a:xfrm>
          </p:grpSpPr>
          <p:sp>
            <p:nvSpPr>
              <p:cNvPr id="187464" name="AutoShape 94"/>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5" name="AutoShape 95"/>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187453" name="Rectangle 96"/>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54" name="Freeform 97"/>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55" name="Freeform 98"/>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56" name="Oval 99"/>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57" name="Freeform 100"/>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7458" name="AutoShape 101"/>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59" name="AutoShape 102"/>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0" name="Oval 103"/>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1" name="Oval 104"/>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187462" name="Oval 105"/>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187463" name="Rectangle 106"/>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187413" name="Group 107"/>
          <p:cNvGrpSpPr>
            <a:grpSpLocks/>
          </p:cNvGrpSpPr>
          <p:nvPr/>
        </p:nvGrpSpPr>
        <p:grpSpPr bwMode="auto">
          <a:xfrm>
            <a:off x="6311900" y="3176588"/>
            <a:ext cx="434975" cy="349250"/>
            <a:chOff x="-44" y="1473"/>
            <a:chExt cx="981" cy="1105"/>
          </a:xfrm>
        </p:grpSpPr>
        <p:pic>
          <p:nvPicPr>
            <p:cNvPr id="187438" name="Picture 108"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39" name="Freeform 10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4" name="Group 110"/>
          <p:cNvGrpSpPr>
            <a:grpSpLocks/>
          </p:cNvGrpSpPr>
          <p:nvPr/>
        </p:nvGrpSpPr>
        <p:grpSpPr bwMode="auto">
          <a:xfrm flipH="1">
            <a:off x="7716838" y="3252788"/>
            <a:ext cx="434975" cy="349250"/>
            <a:chOff x="-44" y="1473"/>
            <a:chExt cx="981" cy="1105"/>
          </a:xfrm>
        </p:grpSpPr>
        <p:pic>
          <p:nvPicPr>
            <p:cNvPr id="187436" name="Picture 111"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37" name="Freeform 11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5" name="Group 113"/>
          <p:cNvGrpSpPr>
            <a:grpSpLocks/>
          </p:cNvGrpSpPr>
          <p:nvPr/>
        </p:nvGrpSpPr>
        <p:grpSpPr bwMode="auto">
          <a:xfrm flipH="1">
            <a:off x="7988300" y="2457450"/>
            <a:ext cx="434975" cy="349250"/>
            <a:chOff x="-44" y="1473"/>
            <a:chExt cx="981" cy="1105"/>
          </a:xfrm>
        </p:grpSpPr>
        <p:pic>
          <p:nvPicPr>
            <p:cNvPr id="187434" name="Picture 114"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35" name="Freeform 11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6" name="Group 116"/>
          <p:cNvGrpSpPr>
            <a:grpSpLocks/>
          </p:cNvGrpSpPr>
          <p:nvPr/>
        </p:nvGrpSpPr>
        <p:grpSpPr bwMode="auto">
          <a:xfrm flipH="1">
            <a:off x="8043863" y="1706563"/>
            <a:ext cx="434975" cy="349250"/>
            <a:chOff x="-44" y="1473"/>
            <a:chExt cx="981" cy="1105"/>
          </a:xfrm>
        </p:grpSpPr>
        <p:pic>
          <p:nvPicPr>
            <p:cNvPr id="187432" name="Picture 117"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33" name="Freeform 11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7" name="Group 119"/>
          <p:cNvGrpSpPr>
            <a:grpSpLocks/>
          </p:cNvGrpSpPr>
          <p:nvPr/>
        </p:nvGrpSpPr>
        <p:grpSpPr bwMode="auto">
          <a:xfrm flipH="1">
            <a:off x="6911975" y="1368425"/>
            <a:ext cx="434975" cy="349250"/>
            <a:chOff x="-44" y="1473"/>
            <a:chExt cx="981" cy="1105"/>
          </a:xfrm>
        </p:grpSpPr>
        <p:pic>
          <p:nvPicPr>
            <p:cNvPr id="187430" name="Picture 120"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31" name="Freeform 12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8" name="Group 123"/>
          <p:cNvGrpSpPr>
            <a:grpSpLocks/>
          </p:cNvGrpSpPr>
          <p:nvPr/>
        </p:nvGrpSpPr>
        <p:grpSpPr bwMode="auto">
          <a:xfrm>
            <a:off x="5824538" y="1411288"/>
            <a:ext cx="434975" cy="349250"/>
            <a:chOff x="-44" y="1473"/>
            <a:chExt cx="981" cy="1105"/>
          </a:xfrm>
        </p:grpSpPr>
        <p:pic>
          <p:nvPicPr>
            <p:cNvPr id="187428" name="Picture 124"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29" name="Freeform 125"/>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19" name="Group 126"/>
          <p:cNvGrpSpPr>
            <a:grpSpLocks/>
          </p:cNvGrpSpPr>
          <p:nvPr/>
        </p:nvGrpSpPr>
        <p:grpSpPr bwMode="auto">
          <a:xfrm>
            <a:off x="5159375" y="2162175"/>
            <a:ext cx="434975" cy="349250"/>
            <a:chOff x="-44" y="1473"/>
            <a:chExt cx="981" cy="1105"/>
          </a:xfrm>
        </p:grpSpPr>
        <p:pic>
          <p:nvPicPr>
            <p:cNvPr id="187426" name="Picture 127"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27" name="Freeform 128"/>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20" name="Group 129"/>
          <p:cNvGrpSpPr>
            <a:grpSpLocks/>
          </p:cNvGrpSpPr>
          <p:nvPr/>
        </p:nvGrpSpPr>
        <p:grpSpPr bwMode="auto">
          <a:xfrm>
            <a:off x="6129338" y="2749550"/>
            <a:ext cx="434975" cy="349250"/>
            <a:chOff x="-44" y="1473"/>
            <a:chExt cx="981" cy="1105"/>
          </a:xfrm>
        </p:grpSpPr>
        <p:pic>
          <p:nvPicPr>
            <p:cNvPr id="187424" name="Picture 130" descr="desktop_computer_stylized_mediu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25" name="Freeform 131"/>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87421" name="Group 132"/>
          <p:cNvGrpSpPr>
            <a:grpSpLocks/>
          </p:cNvGrpSpPr>
          <p:nvPr/>
        </p:nvGrpSpPr>
        <p:grpSpPr bwMode="auto">
          <a:xfrm>
            <a:off x="7185025" y="2989263"/>
            <a:ext cx="325438" cy="261937"/>
            <a:chOff x="-44" y="1473"/>
            <a:chExt cx="981" cy="1105"/>
          </a:xfrm>
        </p:grpSpPr>
        <p:pic>
          <p:nvPicPr>
            <p:cNvPr id="187422" name="Picture 133"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23" name="Freeform 13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mc:AlternateContent xmlns:mc="http://schemas.openxmlformats.org/markup-compatibility/2006" xmlns:p14="http://schemas.microsoft.com/office/powerpoint/2010/main">
        <mc:Choice Requires="p14">
          <p:contentPart p14:bwMode="auto" r:id="rId7">
            <p14:nvContentPartPr>
              <p14:cNvPr id="2" name="Ink 1">
                <a:extLst>
                  <a:ext uri="{FF2B5EF4-FFF2-40B4-BE49-F238E27FC236}">
                    <a16:creationId xmlns:a16="http://schemas.microsoft.com/office/drawing/2014/main" id="{9A80A9FC-1665-4506-AC90-FF991EBE6F08}"/>
                  </a:ext>
                </a:extLst>
              </p14:cNvPr>
              <p14:cNvContentPartPr/>
              <p14:nvPr/>
            </p14:nvContentPartPr>
            <p14:xfrm>
              <a:off x="6679440" y="330480"/>
              <a:ext cx="1911240" cy="1509480"/>
            </p14:xfrm>
          </p:contentPart>
        </mc:Choice>
        <mc:Fallback xmlns="">
          <p:pic>
            <p:nvPicPr>
              <p:cNvPr id="2" name="Ink 1">
                <a:extLst>
                  <a:ext uri="{FF2B5EF4-FFF2-40B4-BE49-F238E27FC236}">
                    <a16:creationId xmlns:a16="http://schemas.microsoft.com/office/drawing/2014/main" id="{9A80A9FC-1665-4506-AC90-FF991EBE6F08}"/>
                  </a:ext>
                </a:extLst>
              </p:cNvPr>
              <p:cNvPicPr/>
              <p:nvPr/>
            </p:nvPicPr>
            <p:blipFill>
              <a:blip r:embed="rId8"/>
              <a:stretch>
                <a:fillRect/>
              </a:stretch>
            </p:blipFill>
            <p:spPr>
              <a:xfrm>
                <a:off x="6670080" y="321120"/>
                <a:ext cx="1929960" cy="1528200"/>
              </a:xfrm>
              <a:prstGeom prst="rect">
                <a:avLst/>
              </a:prstGeom>
            </p:spPr>
          </p:pic>
        </mc:Fallback>
      </mc:AlternateContent>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8944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74134708-B015-4F20-A4BA-D72D84ECC693}" type="slidenum">
              <a:rPr lang="en-US" altLang="en-US" sz="1200">
                <a:latin typeface="Tahoma" pitchFamily="34" charset="0"/>
              </a:rPr>
              <a:pPr/>
              <a:t>79</a:t>
            </a:fld>
            <a:endParaRPr lang="en-US" altLang="en-US" sz="1200">
              <a:latin typeface="Tahoma" pitchFamily="34" charset="0"/>
            </a:endParaRPr>
          </a:p>
        </p:txBody>
      </p:sp>
      <p:sp>
        <p:nvSpPr>
          <p:cNvPr id="189443" name="Rectangle 2"/>
          <p:cNvSpPr>
            <a:spLocks noGrp="1" noChangeArrowheads="1"/>
          </p:cNvSpPr>
          <p:nvPr>
            <p:ph type="title"/>
          </p:nvPr>
        </p:nvSpPr>
        <p:spPr>
          <a:xfrm>
            <a:off x="298450" y="160338"/>
            <a:ext cx="8491538" cy="849312"/>
          </a:xfrm>
        </p:spPr>
        <p:txBody>
          <a:bodyPr/>
          <a:lstStyle/>
          <a:p>
            <a:r>
              <a:rPr lang="en-US" altLang="en-US" sz="3600">
                <a:ea typeface="ＭＳ Ｐゴシック" charset="-128"/>
              </a:rPr>
              <a:t>BitTorrent: requesting, sending file chunks</a:t>
            </a:r>
          </a:p>
        </p:txBody>
      </p:sp>
      <p:sp>
        <p:nvSpPr>
          <p:cNvPr id="214020" name="Rectangle 4"/>
          <p:cNvSpPr>
            <a:spLocks noGrp="1" noChangeArrowheads="1"/>
          </p:cNvSpPr>
          <p:nvPr>
            <p:ph type="body" sz="half" idx="2"/>
          </p:nvPr>
        </p:nvSpPr>
        <p:spPr>
          <a:xfrm>
            <a:off x="382588" y="1477963"/>
            <a:ext cx="3989387" cy="3768725"/>
          </a:xfrm>
        </p:spPr>
        <p:txBody>
          <a:bodyPr/>
          <a:lstStyle/>
          <a:p>
            <a:pPr>
              <a:buFont typeface="Wingdings" charset="0"/>
              <a:buNone/>
              <a:defRPr/>
            </a:pPr>
            <a:r>
              <a:rPr lang="en-US" i="1" dirty="0">
                <a:solidFill>
                  <a:srgbClr val="CC0000"/>
                </a:solidFill>
                <a:latin typeface="Gill Sans MT" charset="0"/>
              </a:rPr>
              <a:t>requesting chunks:</a:t>
            </a:r>
          </a:p>
          <a:p>
            <a:pPr marL="287338" indent="-287338">
              <a:buFont typeface="Wingdings" charset="2"/>
              <a:buChar char="§"/>
              <a:defRPr/>
            </a:pPr>
            <a:r>
              <a:rPr lang="en-US" sz="2400" dirty="0">
                <a:latin typeface="Gill Sans MT" charset="0"/>
              </a:rPr>
              <a:t>at any given time, different peers have different subsets of file chunks</a:t>
            </a:r>
          </a:p>
          <a:p>
            <a:pPr marL="287338" indent="-287338">
              <a:buFont typeface="Wingdings" charset="2"/>
              <a:buChar char="§"/>
              <a:defRPr/>
            </a:pPr>
            <a:r>
              <a:rPr lang="en-US" sz="2400" dirty="0">
                <a:latin typeface="Gill Sans MT" charset="0"/>
              </a:rPr>
              <a:t>periodically, Sai asks each peer for list of chunks that they have</a:t>
            </a:r>
          </a:p>
          <a:p>
            <a:pPr marL="287338" indent="-287338">
              <a:buFont typeface="Wingdings" charset="2"/>
              <a:buChar char="§"/>
              <a:defRPr/>
            </a:pPr>
            <a:r>
              <a:rPr lang="en-US" sz="2400" dirty="0">
                <a:latin typeface="Gill Sans MT" charset="0"/>
              </a:rPr>
              <a:t>Sai requests missing chunks from peers, rarest first</a:t>
            </a:r>
          </a:p>
        </p:txBody>
      </p:sp>
      <p:sp>
        <p:nvSpPr>
          <p:cNvPr id="214021" name="Rectangle 6"/>
          <p:cNvSpPr>
            <a:spLocks noChangeArrowheads="1"/>
          </p:cNvSpPr>
          <p:nvPr/>
        </p:nvSpPr>
        <p:spPr bwMode="auto">
          <a:xfrm>
            <a:off x="4370388" y="1425575"/>
            <a:ext cx="4521200" cy="411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i="1" dirty="0">
                <a:solidFill>
                  <a:srgbClr val="CC0000"/>
                </a:solidFill>
                <a:latin typeface="Gill Sans MT" pitchFamily="34" charset="0"/>
              </a:rPr>
              <a:t>sending chunks: tit-for-tat</a:t>
            </a:r>
          </a:p>
          <a:p>
            <a:pPr>
              <a:lnSpc>
                <a:spcPct val="85000"/>
              </a:lnSpc>
              <a:buClr>
                <a:srgbClr val="000099"/>
              </a:buClr>
              <a:buSzPct val="100000"/>
              <a:buFont typeface="Wingdings" pitchFamily="2" charset="2"/>
              <a:buChar char="§"/>
            </a:pPr>
            <a:r>
              <a:rPr lang="en-US" altLang="en-US" sz="2400" dirty="0">
                <a:latin typeface="Gill Sans MT" pitchFamily="34" charset="0"/>
              </a:rPr>
              <a:t>Sai sends chunks to those four peers currently sending her chunks </a:t>
            </a:r>
            <a:r>
              <a:rPr lang="en-US" altLang="en-US" sz="2400" i="1" dirty="0">
                <a:latin typeface="Gill Sans MT" pitchFamily="34" charset="0"/>
              </a:rPr>
              <a:t>at highest rate</a:t>
            </a:r>
            <a:r>
              <a:rPr lang="en-US" altLang="en-US" sz="2400" dirty="0">
                <a:latin typeface="Gill Sans MT" pitchFamily="34" charset="0"/>
              </a:rPr>
              <a:t> </a:t>
            </a:r>
          </a:p>
          <a:p>
            <a:pPr lvl="1">
              <a:lnSpc>
                <a:spcPct val="85000"/>
              </a:lnSpc>
              <a:buClr>
                <a:srgbClr val="000099"/>
              </a:buClr>
              <a:buSzTx/>
              <a:buFont typeface="Arial" pitchFamily="34" charset="0"/>
              <a:buChar char="•"/>
            </a:pPr>
            <a:r>
              <a:rPr lang="en-US" altLang="en-US" dirty="0">
                <a:latin typeface="Gill Sans MT" pitchFamily="34" charset="0"/>
              </a:rPr>
              <a:t>other peers are choked by Sai (do not receive chunks from her)</a:t>
            </a:r>
          </a:p>
          <a:p>
            <a:pPr lvl="1">
              <a:lnSpc>
                <a:spcPct val="85000"/>
              </a:lnSpc>
              <a:buClr>
                <a:srgbClr val="000099"/>
              </a:buClr>
              <a:buSzTx/>
              <a:buFont typeface="Arial" pitchFamily="34" charset="0"/>
              <a:buChar char="•"/>
            </a:pPr>
            <a:r>
              <a:rPr lang="en-US" altLang="en-US" dirty="0">
                <a:latin typeface="Gill Sans MT" pitchFamily="34" charset="0"/>
              </a:rPr>
              <a:t>re-evaluate top 4 every 10 secs</a:t>
            </a:r>
          </a:p>
          <a:p>
            <a:pPr>
              <a:lnSpc>
                <a:spcPct val="85000"/>
              </a:lnSpc>
              <a:buClr>
                <a:srgbClr val="000099"/>
              </a:buClr>
              <a:buSzPct val="100000"/>
              <a:buFont typeface="Wingdings" pitchFamily="2" charset="2"/>
              <a:buChar char="§"/>
            </a:pPr>
            <a:r>
              <a:rPr lang="en-US" altLang="en-US" sz="2400" dirty="0">
                <a:latin typeface="Gill Sans MT" pitchFamily="34" charset="0"/>
              </a:rPr>
              <a:t>every 30 secs: randomly select another peer, start sending chunks</a:t>
            </a:r>
          </a:p>
          <a:p>
            <a:pPr lvl="1">
              <a:lnSpc>
                <a:spcPct val="85000"/>
              </a:lnSpc>
              <a:buClr>
                <a:srgbClr val="000099"/>
              </a:buClr>
              <a:buSzTx/>
              <a:buFont typeface="Arial" pitchFamily="34" charset="0"/>
              <a:buChar char="•"/>
            </a:pPr>
            <a:r>
              <a:rPr lang="en-US" altLang="ja-JP" dirty="0">
                <a:latin typeface="Gill Sans MT" pitchFamily="34" charset="0"/>
              </a:rPr>
              <a:t> “optimistically unchoke” this peer</a:t>
            </a:r>
          </a:p>
          <a:p>
            <a:pPr lvl="1">
              <a:lnSpc>
                <a:spcPct val="85000"/>
              </a:lnSpc>
              <a:buClr>
                <a:srgbClr val="000099"/>
              </a:buClr>
              <a:buSzTx/>
              <a:buFont typeface="Arial" pitchFamily="34" charset="0"/>
              <a:buChar char="•"/>
            </a:pPr>
            <a:r>
              <a:rPr lang="en-US" altLang="en-US" dirty="0">
                <a:latin typeface="Gill Sans MT" pitchFamily="34" charset="0"/>
              </a:rPr>
              <a:t>newly chosen peer may join top 4</a:t>
            </a:r>
          </a:p>
          <a:p>
            <a:pPr>
              <a:buClr>
                <a:srgbClr val="000099"/>
              </a:buClr>
              <a:buSzTx/>
              <a:buFont typeface="Wingdings" pitchFamily="2" charset="2"/>
              <a:buChar char="§"/>
            </a:pPr>
            <a:endParaRPr lang="en-US" altLang="en-US" dirty="0">
              <a:latin typeface="Gill Sans MT" pitchFamily="34" charset="0"/>
            </a:endParaRPr>
          </a:p>
        </p:txBody>
      </p:sp>
      <p:pic>
        <p:nvPicPr>
          <p:cNvPr id="189446"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 y="812800"/>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4608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A13BDA44-F720-4D15-9EF6-16D1F04972BE}" type="slidenum">
              <a:rPr lang="en-US" altLang="en-US" sz="1200">
                <a:latin typeface="Tahoma" pitchFamily="34" charset="0"/>
              </a:rPr>
              <a:pPr/>
              <a:t>8</a:t>
            </a:fld>
            <a:endParaRPr lang="en-US" altLang="en-US" sz="1200">
              <a:latin typeface="Tahoma" pitchFamily="34" charset="0"/>
            </a:endParaRPr>
          </a:p>
        </p:txBody>
      </p:sp>
      <p:grpSp>
        <p:nvGrpSpPr>
          <p:cNvPr id="46083" name="Group 566"/>
          <p:cNvGrpSpPr>
            <a:grpSpLocks/>
          </p:cNvGrpSpPr>
          <p:nvPr/>
        </p:nvGrpSpPr>
        <p:grpSpPr bwMode="auto">
          <a:xfrm>
            <a:off x="5202238" y="1546225"/>
            <a:ext cx="3540125" cy="4545013"/>
            <a:chOff x="3277" y="974"/>
            <a:chExt cx="2230" cy="2863"/>
          </a:xfrm>
        </p:grpSpPr>
        <p:sp>
          <p:nvSpPr>
            <p:cNvPr id="46091" name="Freeform 567"/>
            <p:cNvSpPr>
              <a:spLocks/>
            </p:cNvSpPr>
            <p:nvPr/>
          </p:nvSpPr>
          <p:spPr bwMode="auto">
            <a:xfrm>
              <a:off x="3277" y="1079"/>
              <a:ext cx="1094" cy="675"/>
            </a:xfrm>
            <a:custGeom>
              <a:avLst/>
              <a:gdLst>
                <a:gd name="T0" fmla="*/ 1466 w 1036"/>
                <a:gd name="T1" fmla="*/ 11 h 675"/>
                <a:gd name="T2" fmla="*/ 884 w 1036"/>
                <a:gd name="T3" fmla="*/ 53 h 675"/>
                <a:gd name="T4" fmla="*/ 467 w 1036"/>
                <a:gd name="T5" fmla="*/ 129 h 675"/>
                <a:gd name="T6" fmla="*/ 347 w 1036"/>
                <a:gd name="T7" fmla="*/ 229 h 675"/>
                <a:gd name="T8" fmla="*/ 48 w 1036"/>
                <a:gd name="T9" fmla="*/ 297 h 675"/>
                <a:gd name="T10" fmla="*/ 39 w 1036"/>
                <a:gd name="T11" fmla="*/ 459 h 675"/>
                <a:gd name="T12" fmla="*/ 298 w 1036"/>
                <a:gd name="T13" fmla="*/ 489 h 675"/>
                <a:gd name="T14" fmla="*/ 1039 w 1036"/>
                <a:gd name="T15" fmla="*/ 489 h 675"/>
                <a:gd name="T16" fmla="*/ 1353 w 1036"/>
                <a:gd name="T17" fmla="*/ 555 h 675"/>
                <a:gd name="T18" fmla="*/ 1702 w 1036"/>
                <a:gd name="T19" fmla="*/ 657 h 675"/>
                <a:gd name="T20" fmla="*/ 1969 w 1036"/>
                <a:gd name="T21" fmla="*/ 661 h 675"/>
                <a:gd name="T22" fmla="*/ 2153 w 1036"/>
                <a:gd name="T23" fmla="*/ 603 h 675"/>
                <a:gd name="T24" fmla="*/ 2247 w 1036"/>
                <a:gd name="T25" fmla="*/ 445 h 675"/>
                <a:gd name="T26" fmla="*/ 2305 w 1036"/>
                <a:gd name="T27" fmla="*/ 291 h 675"/>
                <a:gd name="T28" fmla="*/ 2312 w 1036"/>
                <a:gd name="T29" fmla="*/ 107 h 675"/>
                <a:gd name="T30" fmla="*/ 2113 w 1036"/>
                <a:gd name="T31" fmla="*/ 17 h 675"/>
                <a:gd name="T32" fmla="*/ 1755 w 1036"/>
                <a:gd name="T33" fmla="*/ 3 h 675"/>
                <a:gd name="T34" fmla="*/ 1466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092" name="Group 568"/>
            <p:cNvGrpSpPr>
              <a:grpSpLocks/>
            </p:cNvGrpSpPr>
            <p:nvPr/>
          </p:nvGrpSpPr>
          <p:grpSpPr bwMode="auto">
            <a:xfrm>
              <a:off x="3383" y="1920"/>
              <a:ext cx="919" cy="588"/>
              <a:chOff x="2889" y="1631"/>
              <a:chExt cx="980" cy="743"/>
            </a:xfrm>
          </p:grpSpPr>
          <p:sp>
            <p:nvSpPr>
              <p:cNvPr id="46466" name="Rectangle 569"/>
              <p:cNvSpPr>
                <a:spLocks noChangeArrowheads="1"/>
              </p:cNvSpPr>
              <p:nvPr/>
            </p:nvSpPr>
            <p:spPr bwMode="auto">
              <a:xfrm>
                <a:off x="3046" y="1841"/>
                <a:ext cx="663" cy="53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467" name="AutoShape 570"/>
              <p:cNvSpPr>
                <a:spLocks noChangeArrowheads="1"/>
              </p:cNvSpPr>
              <p:nvPr/>
            </p:nvSpPr>
            <p:spPr bwMode="auto">
              <a:xfrm>
                <a:off x="2889" y="1631"/>
                <a:ext cx="980" cy="253"/>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CCFF"/>
                  </a:solidFill>
                </a:endParaRPr>
              </a:p>
            </p:txBody>
          </p:sp>
        </p:grpSp>
        <p:sp>
          <p:nvSpPr>
            <p:cNvPr id="46093" name="Freeform 571"/>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094" name="Line 572"/>
            <p:cNvSpPr>
              <a:spLocks noChangeShapeType="1"/>
            </p:cNvSpPr>
            <p:nvPr/>
          </p:nvSpPr>
          <p:spPr bwMode="auto">
            <a:xfrm rot="-5400000">
              <a:off x="4924" y="3316"/>
              <a:ext cx="284" cy="7"/>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5" name="Line 573"/>
            <p:cNvSpPr>
              <a:spLocks noChangeShapeType="1"/>
            </p:cNvSpPr>
            <p:nvPr/>
          </p:nvSpPr>
          <p:spPr bwMode="auto">
            <a:xfrm rot="5400000" flipV="1">
              <a:off x="5034" y="3429"/>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6" name="Line 574"/>
            <p:cNvSpPr>
              <a:spLocks noChangeShapeType="1"/>
            </p:cNvSpPr>
            <p:nvPr/>
          </p:nvSpPr>
          <p:spPr bwMode="auto">
            <a:xfrm rot="16200000" flipH="1">
              <a:off x="5113" y="3192"/>
              <a:ext cx="90" cy="51"/>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6097" name="Line 576"/>
            <p:cNvSpPr>
              <a:spLocks noChangeShapeType="1"/>
            </p:cNvSpPr>
            <p:nvPr/>
          </p:nvSpPr>
          <p:spPr bwMode="auto">
            <a:xfrm>
              <a:off x="3843" y="3009"/>
              <a:ext cx="99" cy="81"/>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8" name="Line 577"/>
            <p:cNvSpPr>
              <a:spLocks noChangeShapeType="1"/>
            </p:cNvSpPr>
            <p:nvPr/>
          </p:nvSpPr>
          <p:spPr bwMode="auto">
            <a:xfrm flipV="1">
              <a:off x="3680" y="3159"/>
              <a:ext cx="256" cy="6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099" name="Line 580"/>
            <p:cNvSpPr>
              <a:spLocks noChangeShapeType="1"/>
            </p:cNvSpPr>
            <p:nvPr/>
          </p:nvSpPr>
          <p:spPr bwMode="auto">
            <a:xfrm flipH="1">
              <a:off x="3948" y="3204"/>
              <a:ext cx="90" cy="11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0" name="Line 581"/>
            <p:cNvSpPr>
              <a:spLocks noChangeShapeType="1"/>
            </p:cNvSpPr>
            <p:nvPr/>
          </p:nvSpPr>
          <p:spPr bwMode="auto">
            <a:xfrm flipH="1" flipV="1">
              <a:off x="4146" y="3213"/>
              <a:ext cx="51" cy="10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1" name="Line 582"/>
            <p:cNvSpPr>
              <a:spLocks noChangeShapeType="1"/>
            </p:cNvSpPr>
            <p:nvPr/>
          </p:nvSpPr>
          <p:spPr bwMode="auto">
            <a:xfrm>
              <a:off x="4248" y="3185"/>
              <a:ext cx="317" cy="17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2" name="Line 584"/>
            <p:cNvSpPr>
              <a:spLocks noChangeShapeType="1"/>
            </p:cNvSpPr>
            <p:nvPr/>
          </p:nvSpPr>
          <p:spPr bwMode="auto">
            <a:xfrm>
              <a:off x="3809" y="2257"/>
              <a:ext cx="148"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3" name="Line 585"/>
            <p:cNvSpPr>
              <a:spLocks noChangeShapeType="1"/>
            </p:cNvSpPr>
            <p:nvPr/>
          </p:nvSpPr>
          <p:spPr bwMode="auto">
            <a:xfrm flipV="1">
              <a:off x="3711" y="2354"/>
              <a:ext cx="106" cy="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6104" name="Group 586"/>
            <p:cNvGrpSpPr>
              <a:grpSpLocks/>
            </p:cNvGrpSpPr>
            <p:nvPr/>
          </p:nvGrpSpPr>
          <p:grpSpPr bwMode="auto">
            <a:xfrm>
              <a:off x="3535" y="2207"/>
              <a:ext cx="319" cy="222"/>
              <a:chOff x="2967" y="478"/>
              <a:chExt cx="788" cy="625"/>
            </a:xfrm>
          </p:grpSpPr>
          <p:pic>
            <p:nvPicPr>
              <p:cNvPr id="46464" name="Picture 587" descr="access_point_stylized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465" name="Picture 588" descr="antenna_radiation_stylize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105" name="Freeform 589"/>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06" name="Freeform 590"/>
            <p:cNvSpPr>
              <a:spLocks/>
            </p:cNvSpPr>
            <p:nvPr/>
          </p:nvSpPr>
          <p:spPr bwMode="auto">
            <a:xfrm>
              <a:off x="4417" y="1263"/>
              <a:ext cx="1090" cy="709"/>
            </a:xfrm>
            <a:custGeom>
              <a:avLst/>
              <a:gdLst>
                <a:gd name="T0" fmla="*/ 85898 w 765"/>
                <a:gd name="T1" fmla="*/ 6712 h 459"/>
                <a:gd name="T2" fmla="*/ 58210 w 765"/>
                <a:gd name="T3" fmla="*/ 47662 h 459"/>
                <a:gd name="T4" fmla="*/ 19473 w 765"/>
                <a:gd name="T5" fmla="*/ 67835 h 459"/>
                <a:gd name="T6" fmla="*/ 2783 w 765"/>
                <a:gd name="T7" fmla="*/ 228588 h 459"/>
                <a:gd name="T8" fmla="*/ 36422 w 765"/>
                <a:gd name="T9" fmla="*/ 302028 h 459"/>
                <a:gd name="T10" fmla="*/ 70014 w 765"/>
                <a:gd name="T11" fmla="*/ 289496 h 459"/>
                <a:gd name="T12" fmla="*/ 118176 w 765"/>
                <a:gd name="T13" fmla="*/ 302028 h 459"/>
                <a:gd name="T14" fmla="*/ 141415 w 765"/>
                <a:gd name="T15" fmla="*/ 295017 h 459"/>
                <a:gd name="T16" fmla="*/ 152220 w 765"/>
                <a:gd name="T17" fmla="*/ 253122 h 459"/>
                <a:gd name="T18" fmla="*/ 151953 w 765"/>
                <a:gd name="T19" fmla="*/ 107441 h 459"/>
                <a:gd name="T20" fmla="*/ 134106 w 765"/>
                <a:gd name="T21" fmla="*/ 23437 h 459"/>
                <a:gd name="T22" fmla="*/ 85898 w 765"/>
                <a:gd name="T23" fmla="*/ 6712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07" name="Line 591"/>
            <p:cNvSpPr>
              <a:spLocks noChangeShapeType="1"/>
            </p:cNvSpPr>
            <p:nvPr/>
          </p:nvSpPr>
          <p:spPr bwMode="auto">
            <a:xfrm>
              <a:off x="4659" y="2404"/>
              <a:ext cx="103" cy="7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8" name="Line 592"/>
            <p:cNvSpPr>
              <a:spLocks noChangeShapeType="1"/>
            </p:cNvSpPr>
            <p:nvPr/>
          </p:nvSpPr>
          <p:spPr bwMode="auto">
            <a:xfrm>
              <a:off x="4720" y="2354"/>
              <a:ext cx="176"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09" name="Line 593"/>
            <p:cNvSpPr>
              <a:spLocks noChangeShapeType="1"/>
            </p:cNvSpPr>
            <p:nvPr/>
          </p:nvSpPr>
          <p:spPr bwMode="auto">
            <a:xfrm flipV="1">
              <a:off x="4869" y="2408"/>
              <a:ext cx="85" cy="6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0" name="Line 594"/>
            <p:cNvSpPr>
              <a:spLocks noChangeShapeType="1"/>
            </p:cNvSpPr>
            <p:nvPr/>
          </p:nvSpPr>
          <p:spPr bwMode="auto">
            <a:xfrm>
              <a:off x="4235" y="1632"/>
              <a:ext cx="321" cy="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1" name="Line 595"/>
            <p:cNvSpPr>
              <a:spLocks noChangeShapeType="1"/>
            </p:cNvSpPr>
            <p:nvPr/>
          </p:nvSpPr>
          <p:spPr bwMode="auto">
            <a:xfrm>
              <a:off x="4635" y="2961"/>
              <a:ext cx="246" cy="11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2" name="Line 596"/>
            <p:cNvSpPr>
              <a:spLocks noChangeShapeType="1"/>
            </p:cNvSpPr>
            <p:nvPr/>
          </p:nvSpPr>
          <p:spPr bwMode="auto">
            <a:xfrm flipV="1">
              <a:off x="4244" y="2953"/>
              <a:ext cx="203" cy="1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3" name="Line 597"/>
            <p:cNvSpPr>
              <a:spLocks noChangeShapeType="1"/>
            </p:cNvSpPr>
            <p:nvPr/>
          </p:nvSpPr>
          <p:spPr bwMode="auto">
            <a:xfrm flipV="1">
              <a:off x="4271" y="3137"/>
              <a:ext cx="6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4" name="Line 598"/>
            <p:cNvSpPr>
              <a:spLocks noChangeShapeType="1"/>
            </p:cNvSpPr>
            <p:nvPr/>
          </p:nvSpPr>
          <p:spPr bwMode="auto">
            <a:xfrm flipV="1">
              <a:off x="4773" y="1572"/>
              <a:ext cx="78" cy="5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5" name="Line 599"/>
            <p:cNvSpPr>
              <a:spLocks noChangeShapeType="1"/>
            </p:cNvSpPr>
            <p:nvPr/>
          </p:nvSpPr>
          <p:spPr bwMode="auto">
            <a:xfrm>
              <a:off x="4665" y="1681"/>
              <a:ext cx="0" cy="52"/>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6" name="Line 600"/>
            <p:cNvSpPr>
              <a:spLocks noChangeShapeType="1"/>
            </p:cNvSpPr>
            <p:nvPr/>
          </p:nvSpPr>
          <p:spPr bwMode="auto">
            <a:xfrm flipV="1">
              <a:off x="4773" y="1616"/>
              <a:ext cx="166" cy="18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7" name="Line 601"/>
            <p:cNvSpPr>
              <a:spLocks noChangeShapeType="1"/>
            </p:cNvSpPr>
            <p:nvPr/>
          </p:nvSpPr>
          <p:spPr bwMode="auto">
            <a:xfrm>
              <a:off x="5003" y="1615"/>
              <a:ext cx="0" cy="12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8" name="Line 602"/>
            <p:cNvSpPr>
              <a:spLocks noChangeShapeType="1"/>
            </p:cNvSpPr>
            <p:nvPr/>
          </p:nvSpPr>
          <p:spPr bwMode="auto">
            <a:xfrm>
              <a:off x="4785" y="1808"/>
              <a:ext cx="119"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19" name="Line 603"/>
            <p:cNvSpPr>
              <a:spLocks noChangeShapeType="1"/>
            </p:cNvSpPr>
            <p:nvPr/>
          </p:nvSpPr>
          <p:spPr bwMode="auto">
            <a:xfrm>
              <a:off x="5134" y="1802"/>
              <a:ext cx="1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20" name="Line 604"/>
            <p:cNvSpPr>
              <a:spLocks noChangeShapeType="1"/>
            </p:cNvSpPr>
            <p:nvPr/>
          </p:nvSpPr>
          <p:spPr bwMode="auto">
            <a:xfrm flipH="1">
              <a:off x="4596" y="1850"/>
              <a:ext cx="62" cy="444"/>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21" name="Line 605"/>
            <p:cNvSpPr>
              <a:spLocks noChangeShapeType="1"/>
            </p:cNvSpPr>
            <p:nvPr/>
          </p:nvSpPr>
          <p:spPr bwMode="auto">
            <a:xfrm flipH="1">
              <a:off x="4969" y="1850"/>
              <a:ext cx="70" cy="458"/>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22" name="Line 606"/>
            <p:cNvSpPr>
              <a:spLocks noChangeShapeType="1"/>
            </p:cNvSpPr>
            <p:nvPr/>
          </p:nvSpPr>
          <p:spPr bwMode="auto">
            <a:xfrm flipV="1">
              <a:off x="4581" y="2569"/>
              <a:ext cx="143" cy="2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123" name="Line 607"/>
            <p:cNvSpPr>
              <a:spLocks noChangeShapeType="1"/>
            </p:cNvSpPr>
            <p:nvPr/>
          </p:nvSpPr>
          <p:spPr bwMode="auto">
            <a:xfrm>
              <a:off x="5257" y="1801"/>
              <a:ext cx="112"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6124" name="Group 608"/>
            <p:cNvGrpSpPr>
              <a:grpSpLocks/>
            </p:cNvGrpSpPr>
            <p:nvPr/>
          </p:nvGrpSpPr>
          <p:grpSpPr bwMode="auto">
            <a:xfrm>
              <a:off x="3813" y="1163"/>
              <a:ext cx="295" cy="391"/>
              <a:chOff x="1653" y="3023"/>
              <a:chExt cx="622" cy="911"/>
            </a:xfrm>
          </p:grpSpPr>
          <p:sp>
            <p:nvSpPr>
              <p:cNvPr id="46447" name="Line 270"/>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48" name="Line 271"/>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49" name="Line 272"/>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0" name="Line 273"/>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1" name="Line 274"/>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2" name="Line 275"/>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3" name="Line 276"/>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4" name="Line 277"/>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5" name="Line 278"/>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6" name="Line 279"/>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7" name="Line 280"/>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8" name="Line 281"/>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59" name="Line 282"/>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60" name="Line 283"/>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61" name="Line 284"/>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6462" name="Oval 624"/>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pic>
            <p:nvPicPr>
              <p:cNvPr id="46463" name="Picture 625" descr="cell_tower_radiation_gra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125" name="Group 626"/>
            <p:cNvGrpSpPr>
              <a:grpSpLocks/>
            </p:cNvGrpSpPr>
            <p:nvPr/>
          </p:nvGrpSpPr>
          <p:grpSpPr bwMode="auto">
            <a:xfrm>
              <a:off x="3962" y="1516"/>
              <a:ext cx="286" cy="160"/>
              <a:chOff x="3843" y="1516"/>
              <a:chExt cx="286" cy="160"/>
            </a:xfrm>
          </p:grpSpPr>
          <p:sp>
            <p:nvSpPr>
              <p:cNvPr id="46438" name="Line 627"/>
              <p:cNvSpPr>
                <a:spLocks noChangeShapeType="1"/>
              </p:cNvSpPr>
              <p:nvPr/>
            </p:nvSpPr>
            <p:spPr bwMode="auto">
              <a:xfrm>
                <a:off x="3843" y="1516"/>
                <a:ext cx="96" cy="6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39" name="Oval 407"/>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440" name="Rectangle 410"/>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41" name="Oval 411"/>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42" name="Group 631"/>
              <p:cNvGrpSpPr>
                <a:grpSpLocks/>
              </p:cNvGrpSpPr>
              <p:nvPr/>
            </p:nvGrpSpPr>
            <p:grpSpPr bwMode="auto">
              <a:xfrm>
                <a:off x="3932" y="1587"/>
                <a:ext cx="138" cy="33"/>
                <a:chOff x="2468" y="1332"/>
                <a:chExt cx="310" cy="60"/>
              </a:xfrm>
            </p:grpSpPr>
            <p:sp>
              <p:nvSpPr>
                <p:cNvPr id="46445" name="Freeform 63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46" name="Freeform 63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43" name="Line 634"/>
              <p:cNvSpPr>
                <a:spLocks noChangeShapeType="1"/>
              </p:cNvSpPr>
              <p:nvPr/>
            </p:nvSpPr>
            <p:spPr bwMode="auto">
              <a:xfrm>
                <a:off x="3884" y="1602"/>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44" name="Line 635"/>
              <p:cNvSpPr>
                <a:spLocks noChangeShapeType="1"/>
              </p:cNvSpPr>
              <p:nvPr/>
            </p:nvSpPr>
            <p:spPr bwMode="auto">
              <a:xfrm>
                <a:off x="4127" y="1604"/>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26" name="Group 636"/>
            <p:cNvGrpSpPr>
              <a:grpSpLocks/>
            </p:cNvGrpSpPr>
            <p:nvPr/>
          </p:nvGrpSpPr>
          <p:grpSpPr bwMode="auto">
            <a:xfrm>
              <a:off x="4537" y="1571"/>
              <a:ext cx="246" cy="110"/>
              <a:chOff x="4334" y="1470"/>
              <a:chExt cx="246" cy="107"/>
            </a:xfrm>
          </p:grpSpPr>
          <p:sp>
            <p:nvSpPr>
              <p:cNvPr id="4643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43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3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33" name="Group 640"/>
              <p:cNvGrpSpPr>
                <a:grpSpLocks/>
              </p:cNvGrpSpPr>
              <p:nvPr/>
            </p:nvGrpSpPr>
            <p:grpSpPr bwMode="auto">
              <a:xfrm>
                <a:off x="4383" y="1488"/>
                <a:ext cx="138" cy="33"/>
                <a:chOff x="2468" y="1332"/>
                <a:chExt cx="310" cy="60"/>
              </a:xfrm>
            </p:grpSpPr>
            <p:sp>
              <p:nvSpPr>
                <p:cNvPr id="46436" name="Freeform 64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37" name="Freeform 64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34" name="Line 64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35" name="Line 644"/>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27" name="Group 645"/>
            <p:cNvGrpSpPr>
              <a:grpSpLocks/>
            </p:cNvGrpSpPr>
            <p:nvPr/>
          </p:nvGrpSpPr>
          <p:grpSpPr bwMode="auto">
            <a:xfrm>
              <a:off x="4544" y="1737"/>
              <a:ext cx="246" cy="110"/>
              <a:chOff x="4334" y="1470"/>
              <a:chExt cx="246" cy="107"/>
            </a:xfrm>
          </p:grpSpPr>
          <p:sp>
            <p:nvSpPr>
              <p:cNvPr id="4642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42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2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25" name="Group 649"/>
              <p:cNvGrpSpPr>
                <a:grpSpLocks/>
              </p:cNvGrpSpPr>
              <p:nvPr/>
            </p:nvGrpSpPr>
            <p:grpSpPr bwMode="auto">
              <a:xfrm>
                <a:off x="4383" y="1488"/>
                <a:ext cx="138" cy="33"/>
                <a:chOff x="2468" y="1332"/>
                <a:chExt cx="310" cy="60"/>
              </a:xfrm>
            </p:grpSpPr>
            <p:sp>
              <p:nvSpPr>
                <p:cNvPr id="46428" name="Freeform 65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29" name="Freeform 65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26" name="Line 652"/>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27" name="Line 653"/>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28" name="Group 654"/>
            <p:cNvGrpSpPr>
              <a:grpSpLocks/>
            </p:cNvGrpSpPr>
            <p:nvPr/>
          </p:nvGrpSpPr>
          <p:grpSpPr bwMode="auto">
            <a:xfrm>
              <a:off x="4890" y="1738"/>
              <a:ext cx="246" cy="110"/>
              <a:chOff x="4334" y="1470"/>
              <a:chExt cx="246" cy="107"/>
            </a:xfrm>
          </p:grpSpPr>
          <p:sp>
            <p:nvSpPr>
              <p:cNvPr id="4641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41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1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17" name="Group 658"/>
              <p:cNvGrpSpPr>
                <a:grpSpLocks/>
              </p:cNvGrpSpPr>
              <p:nvPr/>
            </p:nvGrpSpPr>
            <p:grpSpPr bwMode="auto">
              <a:xfrm>
                <a:off x="4383" y="1488"/>
                <a:ext cx="138" cy="33"/>
                <a:chOff x="2468" y="1332"/>
                <a:chExt cx="310" cy="60"/>
              </a:xfrm>
            </p:grpSpPr>
            <p:sp>
              <p:nvSpPr>
                <p:cNvPr id="46420" name="Freeform 65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21" name="Freeform 66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18" name="Line 66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19" name="Line 66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29" name="Group 663"/>
            <p:cNvGrpSpPr>
              <a:grpSpLocks/>
            </p:cNvGrpSpPr>
            <p:nvPr/>
          </p:nvGrpSpPr>
          <p:grpSpPr bwMode="auto">
            <a:xfrm>
              <a:off x="4844" y="1508"/>
              <a:ext cx="246" cy="110"/>
              <a:chOff x="4334" y="1470"/>
              <a:chExt cx="246" cy="107"/>
            </a:xfrm>
          </p:grpSpPr>
          <p:sp>
            <p:nvSpPr>
              <p:cNvPr id="4640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40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0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09" name="Group 667"/>
              <p:cNvGrpSpPr>
                <a:grpSpLocks/>
              </p:cNvGrpSpPr>
              <p:nvPr/>
            </p:nvGrpSpPr>
            <p:grpSpPr bwMode="auto">
              <a:xfrm>
                <a:off x="4383" y="1488"/>
                <a:ext cx="138" cy="33"/>
                <a:chOff x="2468" y="1332"/>
                <a:chExt cx="310" cy="60"/>
              </a:xfrm>
            </p:grpSpPr>
            <p:sp>
              <p:nvSpPr>
                <p:cNvPr id="46412" name="Freeform 66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13" name="Freeform 66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10" name="Line 670"/>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11" name="Line 671"/>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0" name="Group 672"/>
            <p:cNvGrpSpPr>
              <a:grpSpLocks/>
            </p:cNvGrpSpPr>
            <p:nvPr/>
          </p:nvGrpSpPr>
          <p:grpSpPr bwMode="auto">
            <a:xfrm>
              <a:off x="4874" y="2296"/>
              <a:ext cx="310" cy="130"/>
              <a:chOff x="4334" y="1470"/>
              <a:chExt cx="246" cy="107"/>
            </a:xfrm>
          </p:grpSpPr>
          <p:sp>
            <p:nvSpPr>
              <p:cNvPr id="4639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9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40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401" name="Group 676"/>
              <p:cNvGrpSpPr>
                <a:grpSpLocks/>
              </p:cNvGrpSpPr>
              <p:nvPr/>
            </p:nvGrpSpPr>
            <p:grpSpPr bwMode="auto">
              <a:xfrm>
                <a:off x="4383" y="1488"/>
                <a:ext cx="138" cy="33"/>
                <a:chOff x="2468" y="1332"/>
                <a:chExt cx="310" cy="60"/>
              </a:xfrm>
            </p:grpSpPr>
            <p:sp>
              <p:nvSpPr>
                <p:cNvPr id="46404" name="Freeform 67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405" name="Freeform 67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402" name="Line 67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403" name="Line 680"/>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6131" name="Line 681"/>
            <p:cNvSpPr>
              <a:spLocks noChangeShapeType="1"/>
            </p:cNvSpPr>
            <p:nvPr/>
          </p:nvSpPr>
          <p:spPr bwMode="auto">
            <a:xfrm>
              <a:off x="4049" y="2358"/>
              <a:ext cx="428"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6132" name="Group 682"/>
            <p:cNvGrpSpPr>
              <a:grpSpLocks/>
            </p:cNvGrpSpPr>
            <p:nvPr/>
          </p:nvGrpSpPr>
          <p:grpSpPr bwMode="auto">
            <a:xfrm>
              <a:off x="4464" y="2288"/>
              <a:ext cx="310" cy="130"/>
              <a:chOff x="4334" y="1470"/>
              <a:chExt cx="246" cy="107"/>
            </a:xfrm>
          </p:grpSpPr>
          <p:sp>
            <p:nvSpPr>
              <p:cNvPr id="4639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9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9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93" name="Group 686"/>
              <p:cNvGrpSpPr>
                <a:grpSpLocks/>
              </p:cNvGrpSpPr>
              <p:nvPr/>
            </p:nvGrpSpPr>
            <p:grpSpPr bwMode="auto">
              <a:xfrm>
                <a:off x="4383" y="1488"/>
                <a:ext cx="138" cy="33"/>
                <a:chOff x="2468" y="1332"/>
                <a:chExt cx="310" cy="60"/>
              </a:xfrm>
            </p:grpSpPr>
            <p:sp>
              <p:nvSpPr>
                <p:cNvPr id="46396" name="Freeform 68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97" name="Freeform 68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94" name="Line 689"/>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95" name="Line 690"/>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3" name="Group 691"/>
            <p:cNvGrpSpPr>
              <a:grpSpLocks/>
            </p:cNvGrpSpPr>
            <p:nvPr/>
          </p:nvGrpSpPr>
          <p:grpSpPr bwMode="auto">
            <a:xfrm>
              <a:off x="4660" y="2464"/>
              <a:ext cx="310" cy="130"/>
              <a:chOff x="4334" y="1470"/>
              <a:chExt cx="246" cy="107"/>
            </a:xfrm>
          </p:grpSpPr>
          <p:sp>
            <p:nvSpPr>
              <p:cNvPr id="4638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8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8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85" name="Group 695"/>
              <p:cNvGrpSpPr>
                <a:grpSpLocks/>
              </p:cNvGrpSpPr>
              <p:nvPr/>
            </p:nvGrpSpPr>
            <p:grpSpPr bwMode="auto">
              <a:xfrm>
                <a:off x="4383" y="1488"/>
                <a:ext cx="138" cy="33"/>
                <a:chOff x="2468" y="1332"/>
                <a:chExt cx="310" cy="60"/>
              </a:xfrm>
            </p:grpSpPr>
            <p:sp>
              <p:nvSpPr>
                <p:cNvPr id="46388" name="Freeform 69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89" name="Freeform 69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86" name="Line 69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87" name="Line 699"/>
              <p:cNvSpPr>
                <a:spLocks noChangeShapeType="1"/>
              </p:cNvSpPr>
              <p:nvPr/>
            </p:nvSpPr>
            <p:spPr bwMode="auto">
              <a:xfrm>
                <a:off x="4578" y="1505"/>
                <a:ext cx="0" cy="44"/>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4" name="Group 700"/>
            <p:cNvGrpSpPr>
              <a:grpSpLocks/>
            </p:cNvGrpSpPr>
            <p:nvPr/>
          </p:nvGrpSpPr>
          <p:grpSpPr bwMode="auto">
            <a:xfrm>
              <a:off x="4782" y="3028"/>
              <a:ext cx="392" cy="154"/>
              <a:chOff x="4334" y="1470"/>
              <a:chExt cx="246" cy="107"/>
            </a:xfrm>
          </p:grpSpPr>
          <p:sp>
            <p:nvSpPr>
              <p:cNvPr id="4637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7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7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77" name="Group 704"/>
              <p:cNvGrpSpPr>
                <a:grpSpLocks/>
              </p:cNvGrpSpPr>
              <p:nvPr/>
            </p:nvGrpSpPr>
            <p:grpSpPr bwMode="auto">
              <a:xfrm>
                <a:off x="4383" y="1488"/>
                <a:ext cx="138" cy="33"/>
                <a:chOff x="2468" y="1332"/>
                <a:chExt cx="310" cy="60"/>
              </a:xfrm>
            </p:grpSpPr>
            <p:sp>
              <p:nvSpPr>
                <p:cNvPr id="46380" name="Freeform 70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81" name="Freeform 70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78" name="Line 70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79" name="Line 708"/>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5" name="Group 709"/>
            <p:cNvGrpSpPr>
              <a:grpSpLocks/>
            </p:cNvGrpSpPr>
            <p:nvPr/>
          </p:nvGrpSpPr>
          <p:grpSpPr bwMode="auto">
            <a:xfrm>
              <a:off x="4388" y="2840"/>
              <a:ext cx="392" cy="154"/>
              <a:chOff x="4334" y="1470"/>
              <a:chExt cx="246" cy="107"/>
            </a:xfrm>
          </p:grpSpPr>
          <p:sp>
            <p:nvSpPr>
              <p:cNvPr id="4636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6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6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69" name="Group 713"/>
              <p:cNvGrpSpPr>
                <a:grpSpLocks/>
              </p:cNvGrpSpPr>
              <p:nvPr/>
            </p:nvGrpSpPr>
            <p:grpSpPr bwMode="auto">
              <a:xfrm>
                <a:off x="4383" y="1488"/>
                <a:ext cx="138" cy="33"/>
                <a:chOff x="2468" y="1332"/>
                <a:chExt cx="310" cy="60"/>
              </a:xfrm>
            </p:grpSpPr>
            <p:sp>
              <p:nvSpPr>
                <p:cNvPr id="46372" name="Freeform 71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73" name="Freeform 71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70" name="Line 71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71" name="Line 717"/>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6" name="Group 718"/>
            <p:cNvGrpSpPr>
              <a:grpSpLocks/>
            </p:cNvGrpSpPr>
            <p:nvPr/>
          </p:nvGrpSpPr>
          <p:grpSpPr bwMode="auto">
            <a:xfrm>
              <a:off x="3932" y="3056"/>
              <a:ext cx="392" cy="154"/>
              <a:chOff x="4334" y="1470"/>
              <a:chExt cx="246" cy="107"/>
            </a:xfrm>
          </p:grpSpPr>
          <p:sp>
            <p:nvSpPr>
              <p:cNvPr id="4635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5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6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61" name="Group 722"/>
              <p:cNvGrpSpPr>
                <a:grpSpLocks/>
              </p:cNvGrpSpPr>
              <p:nvPr/>
            </p:nvGrpSpPr>
            <p:grpSpPr bwMode="auto">
              <a:xfrm>
                <a:off x="4383" y="1488"/>
                <a:ext cx="138" cy="33"/>
                <a:chOff x="2468" y="1332"/>
                <a:chExt cx="310" cy="60"/>
              </a:xfrm>
            </p:grpSpPr>
            <p:sp>
              <p:nvSpPr>
                <p:cNvPr id="46364" name="Freeform 72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65" name="Freeform 72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62" name="Line 725"/>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63" name="Line 726"/>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7" name="Group 727"/>
            <p:cNvGrpSpPr>
              <a:grpSpLocks/>
            </p:cNvGrpSpPr>
            <p:nvPr/>
          </p:nvGrpSpPr>
          <p:grpSpPr bwMode="auto">
            <a:xfrm>
              <a:off x="3812" y="2296"/>
              <a:ext cx="246" cy="108"/>
              <a:chOff x="4334" y="1470"/>
              <a:chExt cx="246" cy="107"/>
            </a:xfrm>
          </p:grpSpPr>
          <p:sp>
            <p:nvSpPr>
              <p:cNvPr id="4635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sp>
            <p:nvSpPr>
              <p:cNvPr id="4635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latin typeface="Times New Roman" pitchFamily="18" charset="0"/>
                  <a:cs typeface="Arial" pitchFamily="34" charset="0"/>
                </a:endParaRPr>
              </a:p>
            </p:txBody>
          </p:sp>
          <p:sp>
            <p:nvSpPr>
              <p:cNvPr id="4635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latin typeface="Times New Roman" pitchFamily="18" charset="0"/>
                  <a:cs typeface="Arial" pitchFamily="34" charset="0"/>
                </a:endParaRPr>
              </a:p>
            </p:txBody>
          </p:sp>
          <p:grpSp>
            <p:nvGrpSpPr>
              <p:cNvPr id="46353" name="Group 731"/>
              <p:cNvGrpSpPr>
                <a:grpSpLocks/>
              </p:cNvGrpSpPr>
              <p:nvPr/>
            </p:nvGrpSpPr>
            <p:grpSpPr bwMode="auto">
              <a:xfrm>
                <a:off x="4383" y="1488"/>
                <a:ext cx="138" cy="33"/>
                <a:chOff x="2468" y="1332"/>
                <a:chExt cx="310" cy="60"/>
              </a:xfrm>
            </p:grpSpPr>
            <p:sp>
              <p:nvSpPr>
                <p:cNvPr id="46356" name="Freeform 73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46357" name="Freeform 73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46354" name="Line 734"/>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355" name="Line 735"/>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138" name="Group 736"/>
            <p:cNvGrpSpPr>
              <a:grpSpLocks/>
            </p:cNvGrpSpPr>
            <p:nvPr/>
          </p:nvGrpSpPr>
          <p:grpSpPr bwMode="auto">
            <a:xfrm>
              <a:off x="4511" y="3153"/>
              <a:ext cx="281" cy="266"/>
              <a:chOff x="5072" y="3611"/>
              <a:chExt cx="459" cy="380"/>
            </a:xfrm>
          </p:grpSpPr>
          <p:grpSp>
            <p:nvGrpSpPr>
              <p:cNvPr id="46336" name="Group 737"/>
              <p:cNvGrpSpPr>
                <a:grpSpLocks/>
              </p:cNvGrpSpPr>
              <p:nvPr/>
            </p:nvGrpSpPr>
            <p:grpSpPr bwMode="auto">
              <a:xfrm>
                <a:off x="5144" y="3611"/>
                <a:ext cx="387" cy="99"/>
                <a:chOff x="5030" y="2639"/>
                <a:chExt cx="387" cy="99"/>
              </a:xfrm>
            </p:grpSpPr>
            <p:sp>
              <p:nvSpPr>
                <p:cNvPr id="46338" name="Freeform 738"/>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39" name="Freeform 739"/>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40" name="Freeform 740"/>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41" name="Freeform 741"/>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42" name="Freeform 742"/>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43" name="Freeform 743"/>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44" name="Freeform 744"/>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6345" name="Freeform 745"/>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6346" name="Freeform 746"/>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6347" name="Freeform 747"/>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6348" name="Freeform 748"/>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6349" name="Freeform 749"/>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6337" name="Picture 750"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139" name="Group 751"/>
            <p:cNvGrpSpPr>
              <a:grpSpLocks/>
            </p:cNvGrpSpPr>
            <p:nvPr/>
          </p:nvGrpSpPr>
          <p:grpSpPr bwMode="auto">
            <a:xfrm>
              <a:off x="3552" y="2211"/>
              <a:ext cx="251" cy="226"/>
              <a:chOff x="5072" y="3611"/>
              <a:chExt cx="459" cy="380"/>
            </a:xfrm>
          </p:grpSpPr>
          <p:grpSp>
            <p:nvGrpSpPr>
              <p:cNvPr id="46322" name="Group 752"/>
              <p:cNvGrpSpPr>
                <a:grpSpLocks/>
              </p:cNvGrpSpPr>
              <p:nvPr/>
            </p:nvGrpSpPr>
            <p:grpSpPr bwMode="auto">
              <a:xfrm>
                <a:off x="5144" y="3611"/>
                <a:ext cx="387" cy="99"/>
                <a:chOff x="5030" y="2639"/>
                <a:chExt cx="387" cy="99"/>
              </a:xfrm>
            </p:grpSpPr>
            <p:sp>
              <p:nvSpPr>
                <p:cNvPr id="46324" name="Freeform 753"/>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9"/>
                    <a:gd name="T148" fmla="*/ 0 h 232"/>
                    <a:gd name="T149" fmla="*/ 199 w 199"/>
                    <a:gd name="T150" fmla="*/ 232 h 2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25" name="Freeform 754"/>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0"/>
                    <a:gd name="T125" fmla="*/ 128 w 128"/>
                    <a:gd name="T126" fmla="*/ 180 h 18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26" name="Freeform 755"/>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2"/>
                    <a:gd name="T133" fmla="*/ 0 h 378"/>
                    <a:gd name="T134" fmla="*/ 322 w 322"/>
                    <a:gd name="T135" fmla="*/ 378 h 37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27" name="Freeform 756"/>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3"/>
                    <a:gd name="T184" fmla="*/ 0 h 252"/>
                    <a:gd name="T185" fmla="*/ 283 w 283"/>
                    <a:gd name="T186" fmla="*/ 252 h 25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28" name="Freeform 757"/>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4"/>
                    <a:gd name="T124" fmla="*/ 0 h 238"/>
                    <a:gd name="T125" fmla="*/ 114 w 114"/>
                    <a:gd name="T126" fmla="*/ 238 h 2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29" name="Freeform 758"/>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310"/>
                    <a:gd name="T116" fmla="*/ 246 w 246"/>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330" name="Freeform 759"/>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8"/>
                    <a:gd name="T184" fmla="*/ 0 h 236"/>
                    <a:gd name="T185" fmla="*/ 198 w 198"/>
                    <a:gd name="T186" fmla="*/ 236 h 2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46331" name="Freeform 760"/>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8"/>
                    <a:gd name="T124" fmla="*/ 0 h 183"/>
                    <a:gd name="T125" fmla="*/ 128 w 128"/>
                    <a:gd name="T126" fmla="*/ 183 h 18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46332" name="Freeform 761"/>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3"/>
                    <a:gd name="T133" fmla="*/ 0 h 379"/>
                    <a:gd name="T134" fmla="*/ 323 w 323"/>
                    <a:gd name="T135" fmla="*/ 379 h 37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46333" name="Freeform 762"/>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2"/>
                    <a:gd name="T184" fmla="*/ 0 h 253"/>
                    <a:gd name="T185" fmla="*/ 282 w 282"/>
                    <a:gd name="T186" fmla="*/ 253 h 25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46334" name="Freeform 763"/>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236"/>
                    <a:gd name="T125" fmla="*/ 115 w 115"/>
                    <a:gd name="T126" fmla="*/ 236 h 2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46335" name="Freeform 764"/>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5"/>
                    <a:gd name="T115" fmla="*/ 0 h 310"/>
                    <a:gd name="T116" fmla="*/ 245 w 245"/>
                    <a:gd name="T117" fmla="*/ 310 h 3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46323" name="Picture 765" descr="access_point_stylized_gray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140" name="Line 766"/>
            <p:cNvSpPr>
              <a:spLocks noChangeShapeType="1"/>
            </p:cNvSpPr>
            <p:nvPr/>
          </p:nvSpPr>
          <p:spPr bwMode="auto">
            <a:xfrm rot="5400000" flipV="1">
              <a:off x="5034" y="3427"/>
              <a:ext cx="2" cy="54"/>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46141" name="Group 767"/>
            <p:cNvGrpSpPr>
              <a:grpSpLocks/>
            </p:cNvGrpSpPr>
            <p:nvPr/>
          </p:nvGrpSpPr>
          <p:grpSpPr bwMode="auto">
            <a:xfrm flipH="1">
              <a:off x="3638" y="2856"/>
              <a:ext cx="261" cy="235"/>
              <a:chOff x="2839" y="3501"/>
              <a:chExt cx="755" cy="803"/>
            </a:xfrm>
          </p:grpSpPr>
          <p:pic>
            <p:nvPicPr>
              <p:cNvPr id="46320" name="Picture 768"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321" name="Freeform 769"/>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6142" name="Group 770"/>
            <p:cNvGrpSpPr>
              <a:grpSpLocks/>
            </p:cNvGrpSpPr>
            <p:nvPr/>
          </p:nvGrpSpPr>
          <p:grpSpPr bwMode="auto">
            <a:xfrm flipH="1">
              <a:off x="3438" y="3121"/>
              <a:ext cx="304" cy="256"/>
              <a:chOff x="2839" y="3501"/>
              <a:chExt cx="755" cy="803"/>
            </a:xfrm>
          </p:grpSpPr>
          <p:pic>
            <p:nvPicPr>
              <p:cNvPr id="46318" name="Picture 771" descr="desktop_computer_stylized_medium"/>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319" name="Freeform 772"/>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6143" name="Group 773"/>
            <p:cNvGrpSpPr>
              <a:grpSpLocks/>
            </p:cNvGrpSpPr>
            <p:nvPr/>
          </p:nvGrpSpPr>
          <p:grpSpPr bwMode="auto">
            <a:xfrm flipH="1">
              <a:off x="3739" y="3311"/>
              <a:ext cx="269" cy="220"/>
              <a:chOff x="2839" y="3501"/>
              <a:chExt cx="755" cy="803"/>
            </a:xfrm>
          </p:grpSpPr>
          <p:pic>
            <p:nvPicPr>
              <p:cNvPr id="46316" name="Picture 774" descr="desktop_computer_stylized_medium"/>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317" name="Freeform 775"/>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6144" name="Group 776"/>
            <p:cNvGrpSpPr>
              <a:grpSpLocks/>
            </p:cNvGrpSpPr>
            <p:nvPr/>
          </p:nvGrpSpPr>
          <p:grpSpPr bwMode="auto">
            <a:xfrm>
              <a:off x="4126" y="3300"/>
              <a:ext cx="269" cy="221"/>
              <a:chOff x="2839" y="3501"/>
              <a:chExt cx="755" cy="803"/>
            </a:xfrm>
          </p:grpSpPr>
          <p:pic>
            <p:nvPicPr>
              <p:cNvPr id="46314" name="Picture 777" descr="desktop_computer_stylized_medium"/>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315" name="Freeform 778"/>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46145" name="Picture 779" descr="car_icon_small"/>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146" name="Group 780"/>
            <p:cNvGrpSpPr>
              <a:grpSpLocks/>
            </p:cNvGrpSpPr>
            <p:nvPr/>
          </p:nvGrpSpPr>
          <p:grpSpPr bwMode="auto">
            <a:xfrm>
              <a:off x="3536" y="974"/>
              <a:ext cx="262" cy="243"/>
              <a:chOff x="2751" y="1851"/>
              <a:chExt cx="462" cy="478"/>
            </a:xfrm>
          </p:grpSpPr>
          <p:pic>
            <p:nvPicPr>
              <p:cNvPr id="46312" name="Picture 781" descr="iphone_stylized_small"/>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313" name="Picture 782" descr="antenna_radiation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6147" name="Group 783"/>
            <p:cNvGrpSpPr>
              <a:grpSpLocks/>
            </p:cNvGrpSpPr>
            <p:nvPr/>
          </p:nvGrpSpPr>
          <p:grpSpPr bwMode="auto">
            <a:xfrm>
              <a:off x="5191" y="3151"/>
              <a:ext cx="143" cy="303"/>
              <a:chOff x="4140" y="429"/>
              <a:chExt cx="1425" cy="2396"/>
            </a:xfrm>
          </p:grpSpPr>
          <p:sp>
            <p:nvSpPr>
              <p:cNvPr id="46280" name="Freeform 784"/>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81" name="Rectangle 785"/>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82" name="Freeform 786"/>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83" name="Freeform 787"/>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84" name="Rectangle 788"/>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85" name="Group 789"/>
              <p:cNvGrpSpPr>
                <a:grpSpLocks/>
              </p:cNvGrpSpPr>
              <p:nvPr/>
            </p:nvGrpSpPr>
            <p:grpSpPr bwMode="auto">
              <a:xfrm>
                <a:off x="4749" y="668"/>
                <a:ext cx="581" cy="145"/>
                <a:chOff x="614" y="2568"/>
                <a:chExt cx="725" cy="139"/>
              </a:xfrm>
            </p:grpSpPr>
            <p:sp>
              <p:nvSpPr>
                <p:cNvPr id="46310" name="AutoShape 790"/>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11" name="AutoShape 791"/>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86" name="Rectangle 792"/>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87" name="Group 793"/>
              <p:cNvGrpSpPr>
                <a:grpSpLocks/>
              </p:cNvGrpSpPr>
              <p:nvPr/>
            </p:nvGrpSpPr>
            <p:grpSpPr bwMode="auto">
              <a:xfrm>
                <a:off x="4747" y="994"/>
                <a:ext cx="581" cy="134"/>
                <a:chOff x="614" y="2568"/>
                <a:chExt cx="725" cy="139"/>
              </a:xfrm>
            </p:grpSpPr>
            <p:sp>
              <p:nvSpPr>
                <p:cNvPr id="46308" name="AutoShape 794"/>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9" name="AutoShape 795"/>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88" name="Rectangle 796"/>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89" name="Rectangle 797"/>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90" name="Group 798"/>
              <p:cNvGrpSpPr>
                <a:grpSpLocks/>
              </p:cNvGrpSpPr>
              <p:nvPr/>
            </p:nvGrpSpPr>
            <p:grpSpPr bwMode="auto">
              <a:xfrm>
                <a:off x="4735" y="1627"/>
                <a:ext cx="582" cy="151"/>
                <a:chOff x="614" y="2568"/>
                <a:chExt cx="725" cy="139"/>
              </a:xfrm>
            </p:grpSpPr>
            <p:sp>
              <p:nvSpPr>
                <p:cNvPr id="46306" name="AutoShape 799"/>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7" name="AutoShape 800"/>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91" name="Freeform 801"/>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292" name="Group 802"/>
              <p:cNvGrpSpPr>
                <a:grpSpLocks/>
              </p:cNvGrpSpPr>
              <p:nvPr/>
            </p:nvGrpSpPr>
            <p:grpSpPr bwMode="auto">
              <a:xfrm>
                <a:off x="4739" y="1327"/>
                <a:ext cx="582" cy="139"/>
                <a:chOff x="614" y="2568"/>
                <a:chExt cx="725" cy="139"/>
              </a:xfrm>
            </p:grpSpPr>
            <p:sp>
              <p:nvSpPr>
                <p:cNvPr id="46304" name="AutoShape 803"/>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5" name="AutoShape 804"/>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93" name="Rectangle 805"/>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94" name="Freeform 806"/>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95" name="Freeform 807"/>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96" name="Oval 808"/>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97" name="Freeform 809"/>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98" name="AutoShape 810"/>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99" name="AutoShape 811"/>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0" name="Oval 812"/>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1" name="Oval 813"/>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6302" name="Oval 814"/>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303" name="Rectangle 815"/>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6148" name="Group 816"/>
            <p:cNvGrpSpPr>
              <a:grpSpLocks/>
            </p:cNvGrpSpPr>
            <p:nvPr/>
          </p:nvGrpSpPr>
          <p:grpSpPr bwMode="auto">
            <a:xfrm>
              <a:off x="4992" y="3341"/>
              <a:ext cx="143" cy="303"/>
              <a:chOff x="4140" y="429"/>
              <a:chExt cx="1425" cy="2396"/>
            </a:xfrm>
          </p:grpSpPr>
          <p:sp>
            <p:nvSpPr>
              <p:cNvPr id="46248" name="Freeform 817"/>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9" name="Rectangle 818"/>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50" name="Freeform 819"/>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51" name="Freeform 820"/>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52" name="Rectangle 821"/>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53" name="Group 822"/>
              <p:cNvGrpSpPr>
                <a:grpSpLocks/>
              </p:cNvGrpSpPr>
              <p:nvPr/>
            </p:nvGrpSpPr>
            <p:grpSpPr bwMode="auto">
              <a:xfrm>
                <a:off x="4749" y="668"/>
                <a:ext cx="581" cy="145"/>
                <a:chOff x="614" y="2568"/>
                <a:chExt cx="725" cy="139"/>
              </a:xfrm>
            </p:grpSpPr>
            <p:sp>
              <p:nvSpPr>
                <p:cNvPr id="46278" name="AutoShape 823"/>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79" name="AutoShape 824"/>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54" name="Rectangle 825"/>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55" name="Group 826"/>
              <p:cNvGrpSpPr>
                <a:grpSpLocks/>
              </p:cNvGrpSpPr>
              <p:nvPr/>
            </p:nvGrpSpPr>
            <p:grpSpPr bwMode="auto">
              <a:xfrm>
                <a:off x="4747" y="994"/>
                <a:ext cx="581" cy="134"/>
                <a:chOff x="614" y="2568"/>
                <a:chExt cx="725" cy="139"/>
              </a:xfrm>
            </p:grpSpPr>
            <p:sp>
              <p:nvSpPr>
                <p:cNvPr id="46276" name="AutoShape 827"/>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77" name="AutoShape 828"/>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56" name="Rectangle 829"/>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57" name="Rectangle 830"/>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nvGrpSpPr>
              <p:cNvPr id="46258" name="Group 831"/>
              <p:cNvGrpSpPr>
                <a:grpSpLocks/>
              </p:cNvGrpSpPr>
              <p:nvPr/>
            </p:nvGrpSpPr>
            <p:grpSpPr bwMode="auto">
              <a:xfrm>
                <a:off x="4735" y="1627"/>
                <a:ext cx="582" cy="151"/>
                <a:chOff x="614" y="2568"/>
                <a:chExt cx="725" cy="139"/>
              </a:xfrm>
            </p:grpSpPr>
            <p:sp>
              <p:nvSpPr>
                <p:cNvPr id="46274" name="AutoShape 832"/>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75" name="AutoShape 833"/>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59" name="Freeform 834"/>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260" name="Group 835"/>
              <p:cNvGrpSpPr>
                <a:grpSpLocks/>
              </p:cNvGrpSpPr>
              <p:nvPr/>
            </p:nvGrpSpPr>
            <p:grpSpPr bwMode="auto">
              <a:xfrm>
                <a:off x="4739" y="1327"/>
                <a:ext cx="582" cy="139"/>
                <a:chOff x="614" y="2568"/>
                <a:chExt cx="725" cy="139"/>
              </a:xfrm>
            </p:grpSpPr>
            <p:sp>
              <p:nvSpPr>
                <p:cNvPr id="46272" name="AutoShape 836"/>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73" name="AutoShape 837"/>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sp>
            <p:nvSpPr>
              <p:cNvPr id="46261" name="Rectangle 838"/>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62" name="Freeform 839"/>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63" name="Freeform 840"/>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64" name="Oval 841"/>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65" name="Freeform 842"/>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66" name="AutoShape 843"/>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67" name="AutoShape 844"/>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68" name="Oval 845"/>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69" name="Oval 846"/>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cs typeface="Arial" pitchFamily="34" charset="0"/>
                </a:endParaRPr>
              </a:p>
            </p:txBody>
          </p:sp>
          <p:sp>
            <p:nvSpPr>
              <p:cNvPr id="46270" name="Oval 847"/>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6271" name="Rectangle 848"/>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46149" name="Group 849"/>
            <p:cNvGrpSpPr>
              <a:grpSpLocks/>
            </p:cNvGrpSpPr>
            <p:nvPr/>
          </p:nvGrpSpPr>
          <p:grpSpPr bwMode="auto">
            <a:xfrm>
              <a:off x="3340" y="1287"/>
              <a:ext cx="337" cy="257"/>
              <a:chOff x="877" y="1008"/>
              <a:chExt cx="2747" cy="2591"/>
            </a:xfrm>
          </p:grpSpPr>
          <p:pic>
            <p:nvPicPr>
              <p:cNvPr id="46225" name="Picture 850" descr="antenna_stylized"/>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226" name="Picture 851"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27" name="Freeform 852"/>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6228" name="Picture 853" descr="screen"/>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29" name="Freeform 854"/>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0" name="Freeform 855"/>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1" name="Freeform 856"/>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2" name="Freeform 857"/>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3" name="Freeform 858"/>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4" name="Freeform 859"/>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235" name="Group 860"/>
              <p:cNvGrpSpPr>
                <a:grpSpLocks/>
              </p:cNvGrpSpPr>
              <p:nvPr/>
            </p:nvGrpSpPr>
            <p:grpSpPr bwMode="auto">
              <a:xfrm>
                <a:off x="1709" y="3008"/>
                <a:ext cx="507" cy="234"/>
                <a:chOff x="1740" y="2642"/>
                <a:chExt cx="752" cy="327"/>
              </a:xfrm>
            </p:grpSpPr>
            <p:sp>
              <p:nvSpPr>
                <p:cNvPr id="46242" name="Freeform 861"/>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3" name="Freeform 862"/>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4" name="Freeform 863"/>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5" name="Freeform 864"/>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6" name="Freeform 865"/>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7" name="Freeform 866"/>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6236" name="Freeform 867"/>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7" name="Freeform 868"/>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8" name="Freeform 869"/>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39" name="Freeform 870"/>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0" name="Freeform 871"/>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41" name="Freeform 872"/>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6150" name="Group 873"/>
            <p:cNvGrpSpPr>
              <a:grpSpLocks/>
            </p:cNvGrpSpPr>
            <p:nvPr/>
          </p:nvGrpSpPr>
          <p:grpSpPr bwMode="auto">
            <a:xfrm>
              <a:off x="4329" y="3456"/>
              <a:ext cx="299" cy="257"/>
              <a:chOff x="877" y="1008"/>
              <a:chExt cx="2747" cy="2591"/>
            </a:xfrm>
          </p:grpSpPr>
          <p:pic>
            <p:nvPicPr>
              <p:cNvPr id="46202" name="Picture 874"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203" name="Picture 875"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04" name="Freeform 876"/>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6205" name="Picture 877"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06" name="Freeform 878"/>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7" name="Freeform 879"/>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8" name="Freeform 880"/>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9" name="Freeform 881"/>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0" name="Freeform 882"/>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1" name="Freeform 883"/>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212" name="Group 884"/>
              <p:cNvGrpSpPr>
                <a:grpSpLocks/>
              </p:cNvGrpSpPr>
              <p:nvPr/>
            </p:nvGrpSpPr>
            <p:grpSpPr bwMode="auto">
              <a:xfrm>
                <a:off x="1709" y="3008"/>
                <a:ext cx="507" cy="234"/>
                <a:chOff x="1740" y="2642"/>
                <a:chExt cx="752" cy="327"/>
              </a:xfrm>
            </p:grpSpPr>
            <p:sp>
              <p:nvSpPr>
                <p:cNvPr id="46219" name="Freeform 885"/>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0" name="Freeform 886"/>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1" name="Freeform 887"/>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2" name="Freeform 888"/>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3" name="Freeform 889"/>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24" name="Freeform 890"/>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6213" name="Freeform 891"/>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4" name="Freeform 892"/>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5" name="Freeform 893"/>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6" name="Freeform 894"/>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7" name="Freeform 895"/>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18" name="Freeform 896"/>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6151" name="Group 897"/>
            <p:cNvGrpSpPr>
              <a:grpSpLocks/>
            </p:cNvGrpSpPr>
            <p:nvPr/>
          </p:nvGrpSpPr>
          <p:grpSpPr bwMode="auto">
            <a:xfrm>
              <a:off x="3503" y="1916"/>
              <a:ext cx="280" cy="257"/>
              <a:chOff x="877" y="1008"/>
              <a:chExt cx="2747" cy="2591"/>
            </a:xfrm>
          </p:grpSpPr>
          <p:pic>
            <p:nvPicPr>
              <p:cNvPr id="46179" name="Picture 898" descr="antenna_stylized"/>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80" name="Picture 899"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81" name="Freeform 900"/>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6182" name="Picture 901" descr="scree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83" name="Freeform 902"/>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4" name="Freeform 903"/>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5" name="Freeform 904"/>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6" name="Freeform 905"/>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7" name="Freeform 906"/>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88" name="Freeform 907"/>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189" name="Group 908"/>
              <p:cNvGrpSpPr>
                <a:grpSpLocks/>
              </p:cNvGrpSpPr>
              <p:nvPr/>
            </p:nvGrpSpPr>
            <p:grpSpPr bwMode="auto">
              <a:xfrm>
                <a:off x="1709" y="3008"/>
                <a:ext cx="507" cy="234"/>
                <a:chOff x="1740" y="2642"/>
                <a:chExt cx="752" cy="327"/>
              </a:xfrm>
            </p:grpSpPr>
            <p:sp>
              <p:nvSpPr>
                <p:cNvPr id="46196" name="Freeform 909"/>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7" name="Freeform 910"/>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8" name="Freeform 911"/>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9" name="Freeform 912"/>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0" name="Freeform 913"/>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201" name="Freeform 914"/>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6190" name="Freeform 915"/>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1" name="Freeform 916"/>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2" name="Freeform 917"/>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3" name="Freeform 918"/>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4" name="Freeform 919"/>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95" name="Freeform 920"/>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6152" name="Group 921"/>
            <p:cNvGrpSpPr>
              <a:grpSpLocks/>
            </p:cNvGrpSpPr>
            <p:nvPr/>
          </p:nvGrpSpPr>
          <p:grpSpPr bwMode="auto">
            <a:xfrm flipH="1">
              <a:off x="3742" y="2030"/>
              <a:ext cx="261" cy="235"/>
              <a:chOff x="2839" y="3501"/>
              <a:chExt cx="755" cy="803"/>
            </a:xfrm>
          </p:grpSpPr>
          <p:pic>
            <p:nvPicPr>
              <p:cNvPr id="46177" name="Picture 922" descr="desktop_computer_stylized_mediu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78" name="Freeform 923"/>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6153" name="Group 924"/>
            <p:cNvGrpSpPr>
              <a:grpSpLocks/>
            </p:cNvGrpSpPr>
            <p:nvPr/>
          </p:nvGrpSpPr>
          <p:grpSpPr bwMode="auto">
            <a:xfrm>
              <a:off x="4603" y="3416"/>
              <a:ext cx="299" cy="257"/>
              <a:chOff x="877" y="1008"/>
              <a:chExt cx="2747" cy="2591"/>
            </a:xfrm>
          </p:grpSpPr>
          <p:pic>
            <p:nvPicPr>
              <p:cNvPr id="46154" name="Picture 925" descr="antenna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55" name="Picture 926" descr="laptop_keyboar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56" name="Freeform 927"/>
              <p:cNvSpPr>
                <a:spLocks/>
              </p:cNvSpPr>
              <p:nvPr/>
            </p:nvSpPr>
            <p:spPr bwMode="auto">
              <a:xfrm>
                <a:off x="1753" y="1603"/>
                <a:ext cx="1807" cy="1322"/>
              </a:xfrm>
              <a:custGeom>
                <a:avLst/>
                <a:gdLst>
                  <a:gd name="T0" fmla="*/ 1 w 2982"/>
                  <a:gd name="T1" fmla="*/ 0 h 2442"/>
                  <a:gd name="T2" fmla="*/ 0 w 2982"/>
                  <a:gd name="T3" fmla="*/ 1 h 2442"/>
                  <a:gd name="T4" fmla="*/ 1 w 2982"/>
                  <a:gd name="T5" fmla="*/ 1 h 2442"/>
                  <a:gd name="T6" fmla="*/ 1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6157" name="Picture 928" descr="screen"/>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58" name="Freeform 929"/>
              <p:cNvSpPr>
                <a:spLocks/>
              </p:cNvSpPr>
              <p:nvPr/>
            </p:nvSpPr>
            <p:spPr bwMode="auto">
              <a:xfrm>
                <a:off x="2082" y="1564"/>
                <a:ext cx="1531" cy="246"/>
              </a:xfrm>
              <a:custGeom>
                <a:avLst/>
                <a:gdLst>
                  <a:gd name="T0" fmla="*/ 1 w 2528"/>
                  <a:gd name="T1" fmla="*/ 0 h 455"/>
                  <a:gd name="T2" fmla="*/ 1 w 2528"/>
                  <a:gd name="T3" fmla="*/ 1 h 455"/>
                  <a:gd name="T4" fmla="*/ 1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59" name="Freeform 930"/>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0" name="Freeform 931"/>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1" name="Freeform 932"/>
              <p:cNvSpPr>
                <a:spLocks/>
              </p:cNvSpPr>
              <p:nvPr/>
            </p:nvSpPr>
            <p:spPr bwMode="auto">
              <a:xfrm>
                <a:off x="1732" y="2534"/>
                <a:ext cx="1680" cy="399"/>
              </a:xfrm>
              <a:custGeom>
                <a:avLst/>
                <a:gdLst>
                  <a:gd name="T0" fmla="*/ 1 w 2773"/>
                  <a:gd name="T1" fmla="*/ 0 h 738"/>
                  <a:gd name="T2" fmla="*/ 0 w 2773"/>
                  <a:gd name="T3" fmla="*/ 1 h 738"/>
                  <a:gd name="T4" fmla="*/ 1 w 2773"/>
                  <a:gd name="T5" fmla="*/ 1 h 738"/>
                  <a:gd name="T6" fmla="*/ 1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2" name="Freeform 933"/>
              <p:cNvSpPr>
                <a:spLocks/>
              </p:cNvSpPr>
              <p:nvPr/>
            </p:nvSpPr>
            <p:spPr bwMode="auto">
              <a:xfrm>
                <a:off x="3195" y="1755"/>
                <a:ext cx="429" cy="1187"/>
              </a:xfrm>
              <a:custGeom>
                <a:avLst/>
                <a:gdLst>
                  <a:gd name="T0" fmla="*/ 1 w 637"/>
                  <a:gd name="T1" fmla="*/ 0 h 1659"/>
                  <a:gd name="T2" fmla="*/ 1 w 637"/>
                  <a:gd name="T3" fmla="*/ 0 h 1659"/>
                  <a:gd name="T4" fmla="*/ 1 w 637"/>
                  <a:gd name="T5" fmla="*/ 11 h 1659"/>
                  <a:gd name="T6" fmla="*/ 0 w 637"/>
                  <a:gd name="T7" fmla="*/ 11 h 1659"/>
                  <a:gd name="T8" fmla="*/ 1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3" name="Freeform 934"/>
              <p:cNvSpPr>
                <a:spLocks/>
              </p:cNvSpPr>
              <p:nvPr/>
            </p:nvSpPr>
            <p:spPr bwMode="auto">
              <a:xfrm>
                <a:off x="1734" y="2587"/>
                <a:ext cx="1494" cy="394"/>
              </a:xfrm>
              <a:custGeom>
                <a:avLst/>
                <a:gdLst>
                  <a:gd name="T0" fmla="*/ 0 w 2216"/>
                  <a:gd name="T1" fmla="*/ 0 h 550"/>
                  <a:gd name="T2" fmla="*/ 1 w 2216"/>
                  <a:gd name="T3" fmla="*/ 1 h 550"/>
                  <a:gd name="T4" fmla="*/ 6 w 2216"/>
                  <a:gd name="T5" fmla="*/ 4 h 550"/>
                  <a:gd name="T6" fmla="*/ 6 w 2216"/>
                  <a:gd name="T7" fmla="*/ 3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6164" name="Group 935"/>
              <p:cNvGrpSpPr>
                <a:grpSpLocks/>
              </p:cNvGrpSpPr>
              <p:nvPr/>
            </p:nvGrpSpPr>
            <p:grpSpPr bwMode="auto">
              <a:xfrm>
                <a:off x="1709" y="3008"/>
                <a:ext cx="507" cy="234"/>
                <a:chOff x="1740" y="2642"/>
                <a:chExt cx="752" cy="327"/>
              </a:xfrm>
            </p:grpSpPr>
            <p:sp>
              <p:nvSpPr>
                <p:cNvPr id="46171" name="Freeform 93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2" name="Freeform 93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3" name="Freeform 93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4" name="Freeform 93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5" name="Freeform 94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6" name="Freeform 94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6165" name="Freeform 942"/>
              <p:cNvSpPr>
                <a:spLocks/>
              </p:cNvSpPr>
              <p:nvPr/>
            </p:nvSpPr>
            <p:spPr bwMode="auto">
              <a:xfrm>
                <a:off x="2577" y="3043"/>
                <a:ext cx="614" cy="514"/>
              </a:xfrm>
              <a:custGeom>
                <a:avLst/>
                <a:gdLst>
                  <a:gd name="T0" fmla="*/ 1 w 990"/>
                  <a:gd name="T1" fmla="*/ 1 h 792"/>
                  <a:gd name="T2" fmla="*/ 1 w 990"/>
                  <a:gd name="T3" fmla="*/ 0 h 792"/>
                  <a:gd name="T4" fmla="*/ 1 w 990"/>
                  <a:gd name="T5" fmla="*/ 1 h 792"/>
                  <a:gd name="T6" fmla="*/ 0 w 990"/>
                  <a:gd name="T7" fmla="*/ 1 h 792"/>
                  <a:gd name="T8" fmla="*/ 1 w 990"/>
                  <a:gd name="T9" fmla="*/ 1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6" name="Freeform 943"/>
              <p:cNvSpPr>
                <a:spLocks/>
              </p:cNvSpPr>
              <p:nvPr/>
            </p:nvSpPr>
            <p:spPr bwMode="auto">
              <a:xfrm>
                <a:off x="1010" y="3084"/>
                <a:ext cx="1571" cy="469"/>
              </a:xfrm>
              <a:custGeom>
                <a:avLst/>
                <a:gdLst>
                  <a:gd name="T0" fmla="*/ 1 w 2532"/>
                  <a:gd name="T1" fmla="*/ 0 h 723"/>
                  <a:gd name="T2" fmla="*/ 1 w 2532"/>
                  <a:gd name="T3" fmla="*/ 0 h 723"/>
                  <a:gd name="T4" fmla="*/ 2 w 2532"/>
                  <a:gd name="T5" fmla="*/ 1 h 723"/>
                  <a:gd name="T6" fmla="*/ 2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7" name="Freeform 944"/>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8" name="Freeform 945"/>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69" name="Freeform 946"/>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170" name="Freeform 947"/>
              <p:cNvSpPr>
                <a:spLocks/>
              </p:cNvSpPr>
              <p:nvPr/>
            </p:nvSpPr>
            <p:spPr bwMode="auto">
              <a:xfrm flipV="1">
                <a:off x="2549" y="2986"/>
                <a:ext cx="608" cy="467"/>
              </a:xfrm>
              <a:custGeom>
                <a:avLst/>
                <a:gdLst>
                  <a:gd name="T0" fmla="*/ 0 w 2532"/>
                  <a:gd name="T1" fmla="*/ 0 h 723"/>
                  <a:gd name="T2" fmla="*/ 0 w 2532"/>
                  <a:gd name="T3" fmla="*/ 0 h 723"/>
                  <a:gd name="T4" fmla="*/ 0 w 2532"/>
                  <a:gd name="T5" fmla="*/ 1 h 723"/>
                  <a:gd name="T6" fmla="*/ 0 w 2532"/>
                  <a:gd name="T7" fmla="*/ 1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46084" name="Rectangle 4"/>
          <p:cNvSpPr>
            <a:spLocks noGrp="1" noChangeArrowheads="1"/>
          </p:cNvSpPr>
          <p:nvPr>
            <p:ph type="title"/>
          </p:nvPr>
        </p:nvSpPr>
        <p:spPr>
          <a:xfrm>
            <a:off x="309563" y="228600"/>
            <a:ext cx="7772400" cy="819150"/>
          </a:xfrm>
        </p:spPr>
        <p:txBody>
          <a:bodyPr/>
          <a:lstStyle/>
          <a:p>
            <a:r>
              <a:rPr lang="en-US" altLang="en-US">
                <a:ea typeface="ＭＳ Ｐゴシック" charset="-128"/>
              </a:rPr>
              <a:t>P2P architecture</a:t>
            </a:r>
          </a:p>
        </p:txBody>
      </p:sp>
      <p:sp>
        <p:nvSpPr>
          <p:cNvPr id="46085" name="Rectangle 5"/>
          <p:cNvSpPr>
            <a:spLocks noGrp="1" noChangeArrowheads="1"/>
          </p:cNvSpPr>
          <p:nvPr>
            <p:ph type="body" sz="half" idx="1"/>
          </p:nvPr>
        </p:nvSpPr>
        <p:spPr>
          <a:xfrm>
            <a:off x="400050" y="1300163"/>
            <a:ext cx="4049713" cy="5241925"/>
          </a:xfrm>
        </p:spPr>
        <p:txBody>
          <a:bodyPr/>
          <a:lstStyle/>
          <a:p>
            <a:r>
              <a:rPr lang="en-US" altLang="en-US" sz="2400" i="1" dirty="0">
                <a:ea typeface="ＭＳ Ｐゴシック" charset="-128"/>
              </a:rPr>
              <a:t>no</a:t>
            </a:r>
            <a:r>
              <a:rPr lang="en-US" altLang="en-US" sz="2400" dirty="0">
                <a:ea typeface="ＭＳ Ｐゴシック" charset="-128"/>
              </a:rPr>
              <a:t> always-on server</a:t>
            </a:r>
          </a:p>
          <a:p>
            <a:r>
              <a:rPr lang="en-US" altLang="en-US" sz="2400" dirty="0">
                <a:ea typeface="ＭＳ Ｐゴシック" charset="-128"/>
              </a:rPr>
              <a:t>arbitrary end systems directly communicate</a:t>
            </a:r>
          </a:p>
          <a:p>
            <a:r>
              <a:rPr lang="en-US" altLang="en-US" sz="2400" dirty="0">
                <a:ea typeface="ＭＳ Ｐゴシック" charset="-128"/>
              </a:rPr>
              <a:t>peers request service from other peers, provide service in return to other peers</a:t>
            </a:r>
          </a:p>
          <a:p>
            <a:pPr lvl="1"/>
            <a:r>
              <a:rPr lang="en-US" altLang="en-US" i="1" dirty="0">
                <a:solidFill>
                  <a:srgbClr val="CC0000"/>
                </a:solidFill>
                <a:ea typeface="ＭＳ Ｐゴシック" charset="-128"/>
              </a:rPr>
              <a:t>self scalability</a:t>
            </a:r>
            <a:r>
              <a:rPr lang="en-US" altLang="en-US" dirty="0">
                <a:solidFill>
                  <a:srgbClr val="CC0000"/>
                </a:solidFill>
                <a:ea typeface="ＭＳ Ｐゴシック" charset="-128"/>
              </a:rPr>
              <a:t> – new peers bring new service capacity, as well as new service demands</a:t>
            </a:r>
          </a:p>
          <a:p>
            <a:r>
              <a:rPr lang="en-US" altLang="en-US" sz="2400" dirty="0">
                <a:ea typeface="ＭＳ Ｐゴシック" charset="-128"/>
              </a:rPr>
              <a:t>peers are intermittently connected and change IP addresses</a:t>
            </a:r>
          </a:p>
          <a:p>
            <a:pPr lvl="1"/>
            <a:r>
              <a:rPr lang="en-US" altLang="en-US" dirty="0">
                <a:ea typeface="ＭＳ Ｐゴシック" charset="-128"/>
              </a:rPr>
              <a:t>complex management algorithms</a:t>
            </a:r>
          </a:p>
          <a:p>
            <a:endParaRPr lang="en-US" altLang="en-US" dirty="0">
              <a:solidFill>
                <a:srgbClr val="CC0000"/>
              </a:solidFill>
              <a:ea typeface="ＭＳ Ｐゴシック" charset="-128"/>
            </a:endParaRPr>
          </a:p>
          <a:p>
            <a:endParaRPr lang="en-US" altLang="en-US" dirty="0">
              <a:ea typeface="ＭＳ Ｐゴシック" charset="-128"/>
            </a:endParaRPr>
          </a:p>
        </p:txBody>
      </p:sp>
      <p:pic>
        <p:nvPicPr>
          <p:cNvPr id="46086" name="Picture 351" descr="underline_base"/>
          <p:cNvPicPr>
            <a:picLocks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1950" y="873125"/>
            <a:ext cx="4011613" cy="19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Line 1034"/>
          <p:cNvSpPr>
            <a:spLocks noChangeShapeType="1"/>
          </p:cNvSpPr>
          <p:nvPr/>
        </p:nvSpPr>
        <p:spPr bwMode="auto">
          <a:xfrm flipH="1">
            <a:off x="6221413" y="1852613"/>
            <a:ext cx="503237" cy="138906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6088" name="Line 1035"/>
          <p:cNvSpPr>
            <a:spLocks noChangeShapeType="1"/>
          </p:cNvSpPr>
          <p:nvPr/>
        </p:nvSpPr>
        <p:spPr bwMode="auto">
          <a:xfrm>
            <a:off x="5565775" y="2438400"/>
            <a:ext cx="238125" cy="256857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6089" name="Line 1036"/>
          <p:cNvSpPr>
            <a:spLocks noChangeShapeType="1"/>
          </p:cNvSpPr>
          <p:nvPr/>
        </p:nvSpPr>
        <p:spPr bwMode="auto">
          <a:xfrm>
            <a:off x="6275388" y="3581400"/>
            <a:ext cx="1198562" cy="199707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6090" name="Text Box 1037"/>
          <p:cNvSpPr txBox="1">
            <a:spLocks noChangeArrowheads="1"/>
          </p:cNvSpPr>
          <p:nvPr/>
        </p:nvSpPr>
        <p:spPr bwMode="auto">
          <a:xfrm>
            <a:off x="7239000" y="1373188"/>
            <a:ext cx="1284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a:solidFill>
                  <a:srgbClr val="CC0000"/>
                </a:solidFill>
              </a:rPr>
              <a:t>peer-peer</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9149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7AF1E82-8047-425E-91F0-BA9AB2CDA0CE}" type="slidenum">
              <a:rPr lang="en-US" altLang="en-US" sz="1200">
                <a:latin typeface="Tahoma" pitchFamily="34" charset="0"/>
              </a:rPr>
              <a:pPr/>
              <a:t>80</a:t>
            </a:fld>
            <a:endParaRPr lang="en-US" altLang="en-US" sz="1200">
              <a:latin typeface="Tahoma" pitchFamily="34" charset="0"/>
            </a:endParaRPr>
          </a:p>
        </p:txBody>
      </p:sp>
      <p:sp>
        <p:nvSpPr>
          <p:cNvPr id="191491" name="Rectangle 2"/>
          <p:cNvSpPr>
            <a:spLocks noGrp="1" noChangeArrowheads="1"/>
          </p:cNvSpPr>
          <p:nvPr>
            <p:ph type="title"/>
          </p:nvPr>
        </p:nvSpPr>
        <p:spPr>
          <a:xfrm>
            <a:off x="482600" y="0"/>
            <a:ext cx="7772400" cy="1143000"/>
          </a:xfrm>
        </p:spPr>
        <p:txBody>
          <a:bodyPr/>
          <a:lstStyle/>
          <a:p>
            <a:r>
              <a:rPr lang="en-US" altLang="en-US">
                <a:ea typeface="ＭＳ Ｐゴシック" charset="-128"/>
              </a:rPr>
              <a:t>BitTorrent: tit-for-tat</a:t>
            </a:r>
          </a:p>
        </p:txBody>
      </p:sp>
      <p:pic>
        <p:nvPicPr>
          <p:cNvPr id="191492" name="Picture 13" descr="Al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9313" y="49625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3" name="Line 15"/>
          <p:cNvSpPr>
            <a:spLocks noChangeShapeType="1"/>
          </p:cNvSpPr>
          <p:nvPr/>
        </p:nvSpPr>
        <p:spPr bwMode="auto">
          <a:xfrm flipH="1" flipV="1">
            <a:off x="1473200" y="39687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91494" name="Line 16"/>
          <p:cNvSpPr>
            <a:spLocks noChangeShapeType="1"/>
          </p:cNvSpPr>
          <p:nvPr/>
        </p:nvSpPr>
        <p:spPr bwMode="auto">
          <a:xfrm flipH="1">
            <a:off x="1954213" y="47942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91495" name="Line 17"/>
          <p:cNvSpPr>
            <a:spLocks noChangeShapeType="1"/>
          </p:cNvSpPr>
          <p:nvPr/>
        </p:nvSpPr>
        <p:spPr bwMode="auto">
          <a:xfrm flipH="1">
            <a:off x="2628900" y="49085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91496" name="Line 18"/>
          <p:cNvSpPr>
            <a:spLocks noChangeShapeType="1"/>
          </p:cNvSpPr>
          <p:nvPr/>
        </p:nvSpPr>
        <p:spPr bwMode="auto">
          <a:xfrm flipV="1">
            <a:off x="5511800" y="30924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91497" name="Line 20"/>
          <p:cNvSpPr>
            <a:spLocks noChangeShapeType="1"/>
          </p:cNvSpPr>
          <p:nvPr/>
        </p:nvSpPr>
        <p:spPr bwMode="auto">
          <a:xfrm flipV="1">
            <a:off x="5613400" y="36766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191498" name="Line 21"/>
          <p:cNvSpPr>
            <a:spLocks noChangeShapeType="1"/>
          </p:cNvSpPr>
          <p:nvPr/>
        </p:nvSpPr>
        <p:spPr bwMode="auto">
          <a:xfrm>
            <a:off x="5613400" y="41465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pic>
        <p:nvPicPr>
          <p:cNvPr id="191499" name="Picture 22" descr="Bo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79988" y="43910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63" name="Line 23"/>
          <p:cNvSpPr>
            <a:spLocks noChangeShapeType="1"/>
          </p:cNvSpPr>
          <p:nvPr/>
        </p:nvSpPr>
        <p:spPr bwMode="auto">
          <a:xfrm flipV="1">
            <a:off x="3530600" y="39433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266264" name="Line 24"/>
          <p:cNvSpPr>
            <a:spLocks noChangeShapeType="1"/>
          </p:cNvSpPr>
          <p:nvPr/>
        </p:nvSpPr>
        <p:spPr bwMode="auto">
          <a:xfrm flipH="1">
            <a:off x="3543300" y="40322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a:p>
        </p:txBody>
      </p:sp>
      <p:sp>
        <p:nvSpPr>
          <p:cNvPr id="266265" name="Line 25"/>
          <p:cNvSpPr>
            <a:spLocks noChangeShapeType="1"/>
          </p:cNvSpPr>
          <p:nvPr/>
        </p:nvSpPr>
        <p:spPr bwMode="auto">
          <a:xfrm flipV="1">
            <a:off x="3581400" y="41338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a:p>
        </p:txBody>
      </p:sp>
      <p:sp>
        <p:nvSpPr>
          <p:cNvPr id="266266" name="Text Box 26"/>
          <p:cNvSpPr txBox="1">
            <a:spLocks noChangeArrowheads="1"/>
          </p:cNvSpPr>
          <p:nvPr/>
        </p:nvSpPr>
        <p:spPr bwMode="auto">
          <a:xfrm>
            <a:off x="841375" y="1320800"/>
            <a:ext cx="416248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dirty="0">
                <a:latin typeface="Gill Sans MT" pitchFamily="34" charset="0"/>
              </a:rPr>
              <a:t>(1) Sai “</a:t>
            </a:r>
            <a:r>
              <a:rPr lang="en-US" altLang="ja-JP" dirty="0">
                <a:latin typeface="Gill Sans MT" pitchFamily="34" charset="0"/>
              </a:rPr>
              <a:t>optimistically unchokes” Michel</a:t>
            </a:r>
            <a:endParaRPr lang="en-US" altLang="en-US" dirty="0">
              <a:latin typeface="Gill Sans MT" pitchFamily="34" charset="0"/>
            </a:endParaRPr>
          </a:p>
        </p:txBody>
      </p:sp>
      <p:sp>
        <p:nvSpPr>
          <p:cNvPr id="266267" name="Text Box 27"/>
          <p:cNvSpPr txBox="1">
            <a:spLocks noChangeArrowheads="1"/>
          </p:cNvSpPr>
          <p:nvPr/>
        </p:nvSpPr>
        <p:spPr bwMode="auto">
          <a:xfrm>
            <a:off x="808038" y="1663700"/>
            <a:ext cx="760253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dirty="0">
                <a:latin typeface="Gill Sans MT" pitchFamily="34" charset="0"/>
              </a:rPr>
              <a:t>(2) Sai becomes one of Michel’</a:t>
            </a:r>
            <a:r>
              <a:rPr lang="en-US" altLang="ja-JP" dirty="0">
                <a:latin typeface="Gill Sans MT" pitchFamily="34" charset="0"/>
              </a:rPr>
              <a:t>s top-four providers;  Michel reciprocates</a:t>
            </a:r>
            <a:endParaRPr lang="en-US" altLang="en-US" dirty="0">
              <a:latin typeface="Gill Sans MT" pitchFamily="34" charset="0"/>
            </a:endParaRPr>
          </a:p>
        </p:txBody>
      </p:sp>
      <p:sp>
        <p:nvSpPr>
          <p:cNvPr id="266268" name="Text Box 28"/>
          <p:cNvSpPr txBox="1">
            <a:spLocks noChangeArrowheads="1"/>
          </p:cNvSpPr>
          <p:nvPr/>
        </p:nvSpPr>
        <p:spPr bwMode="auto">
          <a:xfrm>
            <a:off x="800100" y="2019300"/>
            <a:ext cx="54003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dirty="0">
                <a:latin typeface="Gill Sans MT" pitchFamily="34" charset="0"/>
              </a:rPr>
              <a:t>(3) Michel becomes one of Sai’</a:t>
            </a:r>
            <a:r>
              <a:rPr lang="en-US" altLang="ja-JP" dirty="0">
                <a:latin typeface="Gill Sans MT" pitchFamily="34" charset="0"/>
              </a:rPr>
              <a:t>s top-four providers</a:t>
            </a:r>
            <a:endParaRPr lang="en-US" altLang="en-US" dirty="0">
              <a:latin typeface="Gill Sans MT" pitchFamily="34" charset="0"/>
            </a:endParaRPr>
          </a:p>
        </p:txBody>
      </p:sp>
      <p:sp>
        <p:nvSpPr>
          <p:cNvPr id="266269" name="Text Box 29"/>
          <p:cNvSpPr txBox="1">
            <a:spLocks noChangeArrowheads="1"/>
          </p:cNvSpPr>
          <p:nvPr/>
        </p:nvSpPr>
        <p:spPr bwMode="auto">
          <a:xfrm>
            <a:off x="5040313" y="5335588"/>
            <a:ext cx="3590925" cy="72072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i="1">
                <a:latin typeface="Gill Sans MT" pitchFamily="34" charset="0"/>
              </a:rPr>
              <a:t>higher upload rate:</a:t>
            </a:r>
            <a:r>
              <a:rPr lang="en-US" altLang="en-US">
                <a:latin typeface="Gill Sans MT" pitchFamily="34" charset="0"/>
              </a:rPr>
              <a:t> find better trading partners, get file faster !</a:t>
            </a:r>
          </a:p>
        </p:txBody>
      </p:sp>
      <p:pic>
        <p:nvPicPr>
          <p:cNvPr id="191507" name="Picture 36"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1338" y="865188"/>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1508" name="Group 52"/>
          <p:cNvGrpSpPr>
            <a:grpSpLocks/>
          </p:cNvGrpSpPr>
          <p:nvPr/>
        </p:nvGrpSpPr>
        <p:grpSpPr bwMode="auto">
          <a:xfrm>
            <a:off x="1214438" y="4799013"/>
            <a:ext cx="762000" cy="752475"/>
            <a:chOff x="-44" y="1473"/>
            <a:chExt cx="981" cy="1105"/>
          </a:xfrm>
        </p:grpSpPr>
        <p:pic>
          <p:nvPicPr>
            <p:cNvPr id="191540" name="Picture 53"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41" name="Freeform 54"/>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09" name="Group 55"/>
          <p:cNvGrpSpPr>
            <a:grpSpLocks/>
          </p:cNvGrpSpPr>
          <p:nvPr/>
        </p:nvGrpSpPr>
        <p:grpSpPr bwMode="auto">
          <a:xfrm>
            <a:off x="1909763" y="5561013"/>
            <a:ext cx="762000" cy="752475"/>
            <a:chOff x="-44" y="1473"/>
            <a:chExt cx="981" cy="1105"/>
          </a:xfrm>
        </p:grpSpPr>
        <p:pic>
          <p:nvPicPr>
            <p:cNvPr id="191538" name="Picture 56"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39" name="Freeform 57"/>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0" name="Group 58"/>
          <p:cNvGrpSpPr>
            <a:grpSpLocks/>
          </p:cNvGrpSpPr>
          <p:nvPr/>
        </p:nvGrpSpPr>
        <p:grpSpPr bwMode="auto">
          <a:xfrm>
            <a:off x="728663" y="3678238"/>
            <a:ext cx="762000" cy="752475"/>
            <a:chOff x="-44" y="1473"/>
            <a:chExt cx="981" cy="1105"/>
          </a:xfrm>
        </p:grpSpPr>
        <p:pic>
          <p:nvPicPr>
            <p:cNvPr id="191536" name="Picture 59"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37" name="Freeform 60"/>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1" name="Group 61"/>
          <p:cNvGrpSpPr>
            <a:grpSpLocks/>
          </p:cNvGrpSpPr>
          <p:nvPr/>
        </p:nvGrpSpPr>
        <p:grpSpPr bwMode="auto">
          <a:xfrm>
            <a:off x="2692400" y="4211638"/>
            <a:ext cx="762000" cy="752475"/>
            <a:chOff x="-44" y="1473"/>
            <a:chExt cx="981" cy="1105"/>
          </a:xfrm>
        </p:grpSpPr>
        <p:pic>
          <p:nvPicPr>
            <p:cNvPr id="191534" name="Picture 62"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35" name="Freeform 63"/>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2" name="Group 64"/>
          <p:cNvGrpSpPr>
            <a:grpSpLocks/>
          </p:cNvGrpSpPr>
          <p:nvPr/>
        </p:nvGrpSpPr>
        <p:grpSpPr bwMode="auto">
          <a:xfrm flipH="1">
            <a:off x="6219825" y="4135438"/>
            <a:ext cx="762000" cy="752475"/>
            <a:chOff x="-44" y="1473"/>
            <a:chExt cx="981" cy="1105"/>
          </a:xfrm>
        </p:grpSpPr>
        <p:pic>
          <p:nvPicPr>
            <p:cNvPr id="191532" name="Picture 65"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33" name="Freeform 6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3" name="Group 67"/>
          <p:cNvGrpSpPr>
            <a:grpSpLocks/>
          </p:cNvGrpSpPr>
          <p:nvPr/>
        </p:nvGrpSpPr>
        <p:grpSpPr bwMode="auto">
          <a:xfrm flipH="1">
            <a:off x="6370638" y="3297238"/>
            <a:ext cx="762000" cy="752475"/>
            <a:chOff x="-44" y="1473"/>
            <a:chExt cx="981" cy="1105"/>
          </a:xfrm>
        </p:grpSpPr>
        <p:pic>
          <p:nvPicPr>
            <p:cNvPr id="191530" name="Picture 68"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31" name="Freeform 6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4" name="Group 70"/>
          <p:cNvGrpSpPr>
            <a:grpSpLocks/>
          </p:cNvGrpSpPr>
          <p:nvPr/>
        </p:nvGrpSpPr>
        <p:grpSpPr bwMode="auto">
          <a:xfrm flipH="1">
            <a:off x="5978525" y="2676525"/>
            <a:ext cx="762000" cy="752475"/>
            <a:chOff x="-44" y="1473"/>
            <a:chExt cx="981" cy="1105"/>
          </a:xfrm>
        </p:grpSpPr>
        <p:pic>
          <p:nvPicPr>
            <p:cNvPr id="191528" name="Picture 71"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29" name="Freeform 72"/>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91515" name="Group 74"/>
          <p:cNvGrpSpPr>
            <a:grpSpLocks/>
          </p:cNvGrpSpPr>
          <p:nvPr/>
        </p:nvGrpSpPr>
        <p:grpSpPr bwMode="auto">
          <a:xfrm flipH="1">
            <a:off x="5056188" y="3667125"/>
            <a:ext cx="762000" cy="752475"/>
            <a:chOff x="-44" y="1473"/>
            <a:chExt cx="981" cy="1105"/>
          </a:xfrm>
        </p:grpSpPr>
        <p:pic>
          <p:nvPicPr>
            <p:cNvPr id="191526" name="Picture 75"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27" name="Freeform 7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 name="Group 80"/>
          <p:cNvGrpSpPr>
            <a:grpSpLocks/>
          </p:cNvGrpSpPr>
          <p:nvPr/>
        </p:nvGrpSpPr>
        <p:grpSpPr bwMode="auto">
          <a:xfrm>
            <a:off x="4835525" y="2501900"/>
            <a:ext cx="762000" cy="1177925"/>
            <a:chOff x="4746" y="1528"/>
            <a:chExt cx="480" cy="742"/>
          </a:xfrm>
        </p:grpSpPr>
        <p:sp>
          <p:nvSpPr>
            <p:cNvPr id="191522" name="Line 50"/>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91523" name="Group 77"/>
            <p:cNvGrpSpPr>
              <a:grpSpLocks/>
            </p:cNvGrpSpPr>
            <p:nvPr/>
          </p:nvGrpSpPr>
          <p:grpSpPr bwMode="auto">
            <a:xfrm flipH="1">
              <a:off x="4746" y="1528"/>
              <a:ext cx="480" cy="474"/>
              <a:chOff x="-44" y="1473"/>
              <a:chExt cx="981" cy="1105"/>
            </a:xfrm>
          </p:grpSpPr>
          <p:pic>
            <p:nvPicPr>
              <p:cNvPr id="191524" name="Picture 78"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25" name="Freeform 79"/>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grpSp>
        <p:nvGrpSpPr>
          <p:cNvPr id="12" name="Group 87"/>
          <p:cNvGrpSpPr>
            <a:grpSpLocks/>
          </p:cNvGrpSpPr>
          <p:nvPr/>
        </p:nvGrpSpPr>
        <p:grpSpPr bwMode="auto">
          <a:xfrm>
            <a:off x="1925638" y="2990850"/>
            <a:ext cx="1112837" cy="1219200"/>
            <a:chOff x="4779" y="2386"/>
            <a:chExt cx="701" cy="768"/>
          </a:xfrm>
        </p:grpSpPr>
        <p:sp>
          <p:nvSpPr>
            <p:cNvPr id="191518" name="Line 46"/>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91519" name="Group 84"/>
            <p:cNvGrpSpPr>
              <a:grpSpLocks/>
            </p:cNvGrpSpPr>
            <p:nvPr/>
          </p:nvGrpSpPr>
          <p:grpSpPr bwMode="auto">
            <a:xfrm>
              <a:off x="4779" y="2386"/>
              <a:ext cx="480" cy="474"/>
              <a:chOff x="-44" y="1473"/>
              <a:chExt cx="981" cy="1105"/>
            </a:xfrm>
          </p:grpSpPr>
          <p:pic>
            <p:nvPicPr>
              <p:cNvPr id="191520" name="Picture 85"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521" name="Freeform 86"/>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6266"/>
                                        </p:tgtEl>
                                        <p:attrNameLst>
                                          <p:attrName>style.visibility</p:attrName>
                                        </p:attrNameLst>
                                      </p:cBhvr>
                                      <p:to>
                                        <p:strVal val="visible"/>
                                      </p:to>
                                    </p:set>
                                    <p:animEffect transition="in" filter="dissolve">
                                      <p:cBhvr>
                                        <p:cTn id="7" dur="500"/>
                                        <p:tgtEl>
                                          <p:spTgt spid="26626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6263"/>
                                        </p:tgtEl>
                                        <p:attrNameLst>
                                          <p:attrName>style.visibility</p:attrName>
                                        </p:attrNameLst>
                                      </p:cBhvr>
                                      <p:to>
                                        <p:strVal val="visible"/>
                                      </p:to>
                                    </p:set>
                                    <p:animEffect transition="in" filter="dissolve">
                                      <p:cBhvr>
                                        <p:cTn id="10" dur="500"/>
                                        <p:tgtEl>
                                          <p:spTgt spid="2662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66267"/>
                                        </p:tgtEl>
                                        <p:attrNameLst>
                                          <p:attrName>style.visibility</p:attrName>
                                        </p:attrNameLst>
                                      </p:cBhvr>
                                      <p:to>
                                        <p:strVal val="visible"/>
                                      </p:to>
                                    </p:set>
                                    <p:animEffect transition="in" filter="dissolve">
                                      <p:cBhvr>
                                        <p:cTn id="15" dur="500"/>
                                        <p:tgtEl>
                                          <p:spTgt spid="266267"/>
                                        </p:tgtEl>
                                      </p:cBhvr>
                                    </p:animEffect>
                                  </p:childTnLst>
                                </p:cTn>
                              </p:par>
                              <p:par>
                                <p:cTn id="16" presetID="9" presetClass="exit" presetSubtype="0" fill="hold" nodeType="withEffect">
                                  <p:stCondLst>
                                    <p:cond delay="0"/>
                                  </p:stCondLst>
                                  <p:childTnLst>
                                    <p:animEffect transition="out" filter="dissolve">
                                      <p:cBhvr>
                                        <p:cTn id="17" dur="500"/>
                                        <p:tgtEl>
                                          <p:spTgt spid="10"/>
                                        </p:tgtEl>
                                      </p:cBhvr>
                                    </p:animEffect>
                                    <p:set>
                                      <p:cBhvr>
                                        <p:cTn id="18" dur="1" fill="hold">
                                          <p:stCondLst>
                                            <p:cond delay="499"/>
                                          </p:stCondLst>
                                        </p:cTn>
                                        <p:tgtEl>
                                          <p:spTgt spid="10"/>
                                        </p:tgtEl>
                                        <p:attrNameLst>
                                          <p:attrName>style.visibility</p:attrName>
                                        </p:attrNameLst>
                                      </p:cBhvr>
                                      <p:to>
                                        <p:strVal val="hidden"/>
                                      </p:to>
                                    </p:set>
                                  </p:childTnLst>
                                </p:cTn>
                              </p:par>
                              <p:par>
                                <p:cTn id="19" presetID="9" presetClass="entr" presetSubtype="0" fill="hold" grpId="0" nodeType="withEffect">
                                  <p:stCondLst>
                                    <p:cond delay="0"/>
                                  </p:stCondLst>
                                  <p:childTnLst>
                                    <p:set>
                                      <p:cBhvr>
                                        <p:cTn id="20" dur="1" fill="hold">
                                          <p:stCondLst>
                                            <p:cond delay="0"/>
                                          </p:stCondLst>
                                        </p:cTn>
                                        <p:tgtEl>
                                          <p:spTgt spid="266264"/>
                                        </p:tgtEl>
                                        <p:attrNameLst>
                                          <p:attrName>style.visibility</p:attrName>
                                        </p:attrNameLst>
                                      </p:cBhvr>
                                      <p:to>
                                        <p:strVal val="visible"/>
                                      </p:to>
                                    </p:set>
                                    <p:animEffect transition="in" filter="dissolve">
                                      <p:cBhvr>
                                        <p:cTn id="21" dur="500"/>
                                        <p:tgtEl>
                                          <p:spTgt spid="26626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66268"/>
                                        </p:tgtEl>
                                        <p:attrNameLst>
                                          <p:attrName>style.visibility</p:attrName>
                                        </p:attrNameLst>
                                      </p:cBhvr>
                                      <p:to>
                                        <p:strVal val="visible"/>
                                      </p:to>
                                    </p:set>
                                    <p:animEffect transition="in" filter="dissolve">
                                      <p:cBhvr>
                                        <p:cTn id="26" dur="500"/>
                                        <p:tgtEl>
                                          <p:spTgt spid="266268"/>
                                        </p:tgtEl>
                                      </p:cBhvr>
                                    </p:animEffect>
                                  </p:childTnLst>
                                </p:cTn>
                              </p:par>
                              <p:par>
                                <p:cTn id="27" presetID="9" presetClass="exit" presetSubtype="0" fill="hold" nodeType="withEffect">
                                  <p:stCondLst>
                                    <p:cond delay="0"/>
                                  </p:stCondLst>
                                  <p:childTnLst>
                                    <p:animEffect transition="out" filter="dissolve">
                                      <p:cBhvr>
                                        <p:cTn id="28" dur="500"/>
                                        <p:tgtEl>
                                          <p:spTgt spid="12"/>
                                        </p:tgtEl>
                                      </p:cBhvr>
                                    </p:animEffect>
                                    <p:set>
                                      <p:cBhvr>
                                        <p:cTn id="29" dur="1" fill="hold">
                                          <p:stCondLst>
                                            <p:cond delay="499"/>
                                          </p:stCondLst>
                                        </p:cTn>
                                        <p:tgtEl>
                                          <p:spTgt spid="12"/>
                                        </p:tgtEl>
                                        <p:attrNameLst>
                                          <p:attrName>style.visibility</p:attrName>
                                        </p:attrNameLst>
                                      </p:cBhvr>
                                      <p:to>
                                        <p:strVal val="hidden"/>
                                      </p:to>
                                    </p:set>
                                  </p:childTnLst>
                                </p:cTn>
                              </p:par>
                              <p:par>
                                <p:cTn id="30" presetID="9" presetClass="entr" presetSubtype="0" fill="hold" grpId="0" nodeType="withEffect">
                                  <p:stCondLst>
                                    <p:cond delay="0"/>
                                  </p:stCondLst>
                                  <p:childTnLst>
                                    <p:set>
                                      <p:cBhvr>
                                        <p:cTn id="31" dur="1" fill="hold">
                                          <p:stCondLst>
                                            <p:cond delay="0"/>
                                          </p:stCondLst>
                                        </p:cTn>
                                        <p:tgtEl>
                                          <p:spTgt spid="266265"/>
                                        </p:tgtEl>
                                        <p:attrNameLst>
                                          <p:attrName>style.visibility</p:attrName>
                                        </p:attrNameLst>
                                      </p:cBhvr>
                                      <p:to>
                                        <p:strVal val="visible"/>
                                      </p:to>
                                    </p:set>
                                    <p:animEffect transition="in" filter="dissolve">
                                      <p:cBhvr>
                                        <p:cTn id="32" dur="500"/>
                                        <p:tgtEl>
                                          <p:spTgt spid="266265"/>
                                        </p:tgtEl>
                                      </p:cBhvr>
                                    </p:animEffect>
                                  </p:childTnLst>
                                </p:cTn>
                              </p:par>
                              <p:par>
                                <p:cTn id="33" presetID="3" presetClass="exit" presetSubtype="10" fill="hold" grpId="1" nodeType="withEffect">
                                  <p:stCondLst>
                                    <p:cond delay="0"/>
                                  </p:stCondLst>
                                  <p:childTnLst>
                                    <p:animEffect transition="out" filter="blinds(horizontal)">
                                      <p:cBhvr>
                                        <p:cTn id="34" dur="500"/>
                                        <p:tgtEl>
                                          <p:spTgt spid="266263"/>
                                        </p:tgtEl>
                                      </p:cBhvr>
                                    </p:animEffect>
                                    <p:set>
                                      <p:cBhvr>
                                        <p:cTn id="35" dur="1" fill="hold">
                                          <p:stCondLst>
                                            <p:cond delay="499"/>
                                          </p:stCondLst>
                                        </p:cTn>
                                        <p:tgtEl>
                                          <p:spTgt spid="266263"/>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66269"/>
                                        </p:tgtEl>
                                        <p:attrNameLst>
                                          <p:attrName>style.visibility</p:attrName>
                                        </p:attrNameLst>
                                      </p:cBhvr>
                                      <p:to>
                                        <p:strVal val="visible"/>
                                      </p:to>
                                    </p:set>
                                    <p:animEffect transition="in" filter="dissolve">
                                      <p:cBhvr>
                                        <p:cTn id="40" dur="500"/>
                                        <p:tgtEl>
                                          <p:spTgt spid="266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3" grpId="0" animBg="1"/>
      <p:bldP spid="266263" grpId="1" animBg="1"/>
      <p:bldP spid="266264" grpId="0" animBg="1"/>
      <p:bldP spid="266265" grpId="0" animBg="1"/>
      <p:bldP spid="266266" grpId="0"/>
      <p:bldP spid="266267" grpId="0"/>
      <p:bldP spid="266268" grpId="0"/>
      <p:bldP spid="26626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38"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93539"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1E7FE4FB-5759-4FD2-88DD-38ED02FA3292}" type="slidenum">
              <a:rPr lang="en-US" altLang="en-US" sz="1200">
                <a:latin typeface="Tahoma" pitchFamily="34" charset="0"/>
              </a:rPr>
              <a:pPr/>
              <a:t>81</a:t>
            </a:fld>
            <a:endParaRPr lang="en-US" altLang="en-US" sz="1200">
              <a:latin typeface="Tahoma" pitchFamily="34" charset="0"/>
            </a:endParaRPr>
          </a:p>
        </p:txBody>
      </p:sp>
      <p:sp>
        <p:nvSpPr>
          <p:cNvPr id="193540"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193542"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solidFill>
                  <a:srgbClr val="CC0000"/>
                </a:solidFill>
                <a:ea typeface="ＭＳ Ｐゴシック" charset="-128"/>
              </a:rPr>
              <a:t>2.6 video streaming and content distribution networks (CDNs)</a:t>
            </a:r>
          </a:p>
          <a:p>
            <a:pPr marL="512763" indent="-512763">
              <a:lnSpc>
                <a:spcPct val="100000"/>
              </a:lnSpc>
              <a:buFont typeface="Wingdings" pitchFamily="2" charset="2"/>
              <a:buNone/>
            </a:pPr>
            <a:r>
              <a:rPr lang="en-US" altLang="en-US">
                <a:ea typeface="ＭＳ Ｐゴシック" charset="-128"/>
              </a:rPr>
              <a:t>2.7 socket programming with UDP and TCP</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72238" y="4164013"/>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586"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95587"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505B2844-B354-4D6C-8AB5-2D3734C17B18}" type="slidenum">
              <a:rPr lang="en-US" altLang="en-US" sz="1200">
                <a:latin typeface="Tahoma" pitchFamily="34" charset="0"/>
              </a:rPr>
              <a:pPr/>
              <a:t>82</a:t>
            </a:fld>
            <a:endParaRPr lang="en-US" altLang="en-US" sz="1200">
              <a:latin typeface="Tahoma" pitchFamily="34" charset="0"/>
            </a:endParaRPr>
          </a:p>
        </p:txBody>
      </p:sp>
      <p:sp>
        <p:nvSpPr>
          <p:cNvPr id="195588" name="Rectangle 2"/>
          <p:cNvSpPr>
            <a:spLocks noGrp="1" noChangeArrowheads="1"/>
          </p:cNvSpPr>
          <p:nvPr>
            <p:ph type="title"/>
          </p:nvPr>
        </p:nvSpPr>
        <p:spPr>
          <a:xfrm>
            <a:off x="411163" y="0"/>
            <a:ext cx="7772400" cy="1143000"/>
          </a:xfrm>
        </p:spPr>
        <p:txBody>
          <a:bodyPr/>
          <a:lstStyle/>
          <a:p>
            <a:r>
              <a:rPr lang="en-US" altLang="en-US" sz="4000">
                <a:ea typeface="ＭＳ Ｐゴシック" charset="-128"/>
              </a:rPr>
              <a:t>Video Streaming and CDNs: context</a:t>
            </a:r>
          </a:p>
        </p:txBody>
      </p:sp>
      <p:pic>
        <p:nvPicPr>
          <p:cNvPr id="195589" name="Picture 50"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125" y="817563"/>
            <a:ext cx="753745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90" name="Picture 2"/>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94513" y="1974850"/>
            <a:ext cx="1779587"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91" name="Picture 3"/>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54875" y="3038475"/>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592" name="Picture 4"/>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261225" y="3870325"/>
            <a:ext cx="1211263"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Rectangle 43"/>
          <p:cNvSpPr>
            <a:spLocks noChangeArrowheads="1"/>
          </p:cNvSpPr>
          <p:nvPr/>
        </p:nvSpPr>
        <p:spPr bwMode="auto">
          <a:xfrm>
            <a:off x="479425" y="1620838"/>
            <a:ext cx="6219825" cy="482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lvl="1">
              <a:buClr>
                <a:srgbClr val="000099"/>
              </a:buClr>
              <a:buSzPct val="100000"/>
              <a:buFont typeface="Arial" pitchFamily="34" charset="0"/>
              <a:buChar char="•"/>
            </a:pPr>
            <a:r>
              <a:rPr lang="en-US" altLang="en-US" dirty="0"/>
              <a:t>Netflix, YouTube: 37%, 16% of downstream residential ISP traffic</a:t>
            </a:r>
          </a:p>
          <a:p>
            <a:pPr lvl="1">
              <a:buClr>
                <a:srgbClr val="000099"/>
              </a:buClr>
              <a:buSzPct val="100000"/>
              <a:buFont typeface="Arial" pitchFamily="34" charset="0"/>
              <a:buChar char="•"/>
            </a:pPr>
            <a:r>
              <a:rPr lang="en-US" altLang="en-US" dirty="0"/>
              <a:t>~1B YouTube users, ~75M Netflix users</a:t>
            </a:r>
          </a:p>
          <a:p>
            <a:pPr>
              <a:buClr>
                <a:srgbClr val="000099"/>
              </a:buClr>
              <a:buSzPct val="100000"/>
              <a:buFont typeface="Wingdings" pitchFamily="2" charset="2"/>
              <a:buChar char="§"/>
            </a:pPr>
            <a:r>
              <a:rPr lang="en-US" altLang="en-US" sz="2400" dirty="0"/>
              <a:t>challenge: scale—how to reach ~1B users?</a:t>
            </a:r>
            <a:endParaRPr lang="en-US" altLang="en-US" dirty="0"/>
          </a:p>
          <a:p>
            <a:pPr lvl="1">
              <a:buClr>
                <a:srgbClr val="000099"/>
              </a:buClr>
              <a:buSzPct val="100000"/>
              <a:buFont typeface="Arial" pitchFamily="34" charset="0"/>
              <a:buChar char="•"/>
            </a:pPr>
            <a:r>
              <a:rPr lang="en-US" altLang="en-US" dirty="0"/>
              <a:t>single massive video server won’t work (why?)</a:t>
            </a:r>
          </a:p>
          <a:p>
            <a:pPr>
              <a:buClr>
                <a:srgbClr val="000099"/>
              </a:buClr>
              <a:buSzPct val="100000"/>
              <a:buFont typeface="Wingdings" pitchFamily="2" charset="2"/>
              <a:buChar char="§"/>
            </a:pPr>
            <a:r>
              <a:rPr lang="en-US" altLang="en-US" sz="2400" dirty="0"/>
              <a:t>challenge: heterogeneity</a:t>
            </a:r>
          </a:p>
          <a:p>
            <a:pPr lvl="1">
              <a:buClr>
                <a:srgbClr val="000099"/>
              </a:buClr>
              <a:buSzPct val="100000"/>
              <a:buFont typeface="Wingdings" pitchFamily="2" charset="2"/>
              <a:buChar char="§"/>
            </a:pPr>
            <a:r>
              <a:rPr lang="en-US" altLang="en-US" dirty="0"/>
              <a:t>different users have different capabilities (e.g., wired versus mobile; bandwidth-rich versus bandwidth-poor)</a:t>
            </a:r>
          </a:p>
          <a:p>
            <a:pPr>
              <a:buClr>
                <a:srgbClr val="000099"/>
              </a:buClr>
              <a:buSzPct val="100000"/>
              <a:buFont typeface="Wingdings" pitchFamily="2" charset="2"/>
              <a:buChar char="§"/>
            </a:pPr>
            <a:r>
              <a:rPr lang="en-US" altLang="en-US" sz="2400" i="1" dirty="0">
                <a:solidFill>
                  <a:srgbClr val="CC0000"/>
                </a:solidFill>
              </a:rPr>
              <a:t>solution: </a:t>
            </a:r>
            <a:r>
              <a:rPr lang="en-US" altLang="en-US" sz="2400" dirty="0"/>
              <a:t>distributed, application-level infrastructure</a:t>
            </a:r>
          </a:p>
        </p:txBody>
      </p:sp>
      <p:sp>
        <p:nvSpPr>
          <p:cNvPr id="195594" name="Rectangle 43"/>
          <p:cNvSpPr>
            <a:spLocks noChangeArrowheads="1"/>
          </p:cNvSpPr>
          <p:nvPr/>
        </p:nvSpPr>
        <p:spPr bwMode="auto">
          <a:xfrm>
            <a:off x="417513" y="1211263"/>
            <a:ext cx="7535862" cy="4821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000099"/>
              </a:buClr>
              <a:buSzPct val="100000"/>
              <a:buFont typeface="Wingdings" pitchFamily="2" charset="2"/>
              <a:buChar char="§"/>
            </a:pPr>
            <a:r>
              <a:rPr lang="en-US" altLang="en-US" sz="2400"/>
              <a:t>video traffic: major consumer of Internet bandwidth</a:t>
            </a:r>
          </a:p>
        </p:txBody>
      </p:sp>
      <p:pic>
        <p:nvPicPr>
          <p:cNvPr id="195595"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242175" y="5300663"/>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3"/>
          <p:cNvSpPr>
            <a:spLocks noGrp="1" noChangeArrowheads="1"/>
          </p:cNvSpPr>
          <p:nvPr>
            <p:ph type="body" sz="half" idx="1"/>
          </p:nvPr>
        </p:nvSpPr>
        <p:spPr>
          <a:xfrm>
            <a:off x="385763" y="1339850"/>
            <a:ext cx="3957637" cy="4908550"/>
          </a:xfrm>
        </p:spPr>
        <p:txBody>
          <a:bodyPr/>
          <a:lstStyle/>
          <a:p>
            <a:r>
              <a:rPr lang="en-US" altLang="en-US" sz="2400">
                <a:ea typeface="ＭＳ Ｐゴシック" charset="-128"/>
              </a:rPr>
              <a:t>video: sequence of images displayed at constant rate</a:t>
            </a:r>
          </a:p>
          <a:p>
            <a:pPr lvl="1"/>
            <a:r>
              <a:rPr lang="en-US" altLang="en-US">
                <a:ea typeface="ＭＳ Ｐゴシック" charset="-128"/>
              </a:rPr>
              <a:t>e.g., 24 images/sec</a:t>
            </a:r>
          </a:p>
          <a:p>
            <a:r>
              <a:rPr lang="en-US" altLang="en-US" sz="2400">
                <a:ea typeface="ＭＳ Ｐゴシック" charset="-128"/>
              </a:rPr>
              <a:t>digital image: array of pixels</a:t>
            </a:r>
          </a:p>
          <a:p>
            <a:pPr lvl="1"/>
            <a:r>
              <a:rPr lang="en-US" altLang="en-US">
                <a:ea typeface="ＭＳ Ｐゴシック" charset="-128"/>
              </a:rPr>
              <a:t>each pixel represented by bits</a:t>
            </a:r>
          </a:p>
          <a:p>
            <a:r>
              <a:rPr lang="en-US" altLang="en-US" sz="2400">
                <a:ea typeface="ＭＳ Ｐゴシック" charset="-128"/>
              </a:rPr>
              <a:t>coding: use redundancy </a:t>
            </a:r>
            <a:r>
              <a:rPr lang="en-US" altLang="en-US" sz="2400" i="1">
                <a:solidFill>
                  <a:srgbClr val="CC0000"/>
                </a:solidFill>
                <a:ea typeface="ＭＳ Ｐゴシック" charset="-128"/>
              </a:rPr>
              <a:t>within</a:t>
            </a:r>
            <a:r>
              <a:rPr lang="en-US" altLang="en-US" sz="2400">
                <a:ea typeface="ＭＳ Ｐゴシック" charset="-128"/>
              </a:rPr>
              <a:t> and </a:t>
            </a:r>
            <a:r>
              <a:rPr lang="en-US" altLang="en-US" sz="2400" i="1">
                <a:solidFill>
                  <a:srgbClr val="CC0000"/>
                </a:solidFill>
                <a:ea typeface="ＭＳ Ｐゴシック" charset="-128"/>
              </a:rPr>
              <a:t>between</a:t>
            </a:r>
            <a:r>
              <a:rPr lang="en-US" altLang="en-US" sz="2400">
                <a:solidFill>
                  <a:srgbClr val="CC0000"/>
                </a:solidFill>
                <a:ea typeface="ＭＳ Ｐゴシック" charset="-128"/>
              </a:rPr>
              <a:t> </a:t>
            </a:r>
            <a:r>
              <a:rPr lang="en-US" altLang="en-US" sz="2400">
                <a:ea typeface="ＭＳ Ｐゴシック" charset="-128"/>
              </a:rPr>
              <a:t>images to decrease # bits used to encode image</a:t>
            </a:r>
          </a:p>
          <a:p>
            <a:pPr lvl="1"/>
            <a:r>
              <a:rPr lang="en-US" altLang="en-US">
                <a:ea typeface="ＭＳ Ｐゴシック" charset="-128"/>
              </a:rPr>
              <a:t>spatial (within image)</a:t>
            </a:r>
          </a:p>
          <a:p>
            <a:pPr lvl="1"/>
            <a:r>
              <a:rPr lang="en-US" altLang="en-US">
                <a:ea typeface="ＭＳ Ｐゴシック" charset="-128"/>
              </a:rPr>
              <a:t>temporal (from one image to next)</a:t>
            </a:r>
          </a:p>
        </p:txBody>
      </p:sp>
      <p:sp>
        <p:nvSpPr>
          <p:cNvPr id="8" name="Rectangle 2"/>
          <p:cNvSpPr>
            <a:spLocks noGrp="1" noChangeArrowheads="1"/>
          </p:cNvSpPr>
          <p:nvPr>
            <p:ph type="title"/>
          </p:nvPr>
        </p:nvSpPr>
        <p:spPr>
          <a:xfrm>
            <a:off x="533400" y="106363"/>
            <a:ext cx="4975225" cy="1143000"/>
          </a:xfrm>
        </p:spPr>
        <p:txBody>
          <a:bodyPr/>
          <a:lstStyle/>
          <a:p>
            <a:pPr>
              <a:defRPr/>
            </a:pPr>
            <a:r>
              <a:rPr lang="en-US" dirty="0">
                <a:latin typeface="Gill Sans MT" charset="0"/>
                <a:cs typeface="+mj-cs"/>
              </a:rPr>
              <a:t>Multimedia: video</a:t>
            </a:r>
          </a:p>
        </p:txBody>
      </p:sp>
      <p:pic>
        <p:nvPicPr>
          <p:cNvPr id="197635" name="Picture 2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050" y="974725"/>
            <a:ext cx="4113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7636" name="Group 18"/>
          <p:cNvGrpSpPr>
            <a:grpSpLocks/>
          </p:cNvGrpSpPr>
          <p:nvPr/>
        </p:nvGrpSpPr>
        <p:grpSpPr bwMode="auto">
          <a:xfrm>
            <a:off x="4338638" y="295275"/>
            <a:ext cx="4416425" cy="5732463"/>
            <a:chOff x="4338638" y="295275"/>
            <a:chExt cx="4417210" cy="5732463"/>
          </a:xfrm>
        </p:grpSpPr>
        <p:pic>
          <p:nvPicPr>
            <p:cNvPr id="197639"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7640" name="Group 15"/>
            <p:cNvGrpSpPr>
              <a:grpSpLocks/>
            </p:cNvGrpSpPr>
            <p:nvPr/>
          </p:nvGrpSpPr>
          <p:grpSpPr bwMode="auto">
            <a:xfrm>
              <a:off x="5345113" y="295275"/>
              <a:ext cx="3275012" cy="1730347"/>
              <a:chOff x="5345311" y="524250"/>
              <a:chExt cx="3274238" cy="1730214"/>
            </a:xfrm>
          </p:grpSpPr>
          <p:sp>
            <p:nvSpPr>
              <p:cNvPr id="197646" name="TextBox 5"/>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latin typeface="Arial Narrow" pitchFamily="34" charset="0"/>
                  </a:rPr>
                  <a:t>……………………..</a:t>
                </a:r>
              </a:p>
            </p:txBody>
          </p:sp>
          <p:sp>
            <p:nvSpPr>
              <p:cNvPr id="197647" name="TextBox 8"/>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i="1">
                    <a:solidFill>
                      <a:srgbClr val="CC0000"/>
                    </a:solidFill>
                    <a:cs typeface="Arial" pitchFamily="34" charset="0"/>
                  </a:rPr>
                  <a:t>spatial coding example: </a:t>
                </a:r>
                <a:r>
                  <a:rPr lang="en-US" altLang="en-US" sz="1400">
                    <a:cs typeface="Arial" pitchFamily="34" charset="0"/>
                  </a:rPr>
                  <a:t>instead of sending</a:t>
                </a:r>
                <a:r>
                  <a:rPr lang="en-US" altLang="en-US" sz="1400" i="1">
                    <a:cs typeface="Arial" pitchFamily="34" charset="0"/>
                  </a:rPr>
                  <a:t> N </a:t>
                </a:r>
                <a:r>
                  <a:rPr lang="en-US" altLang="en-US" sz="1400">
                    <a:cs typeface="Arial" pitchFamily="34" charset="0"/>
                  </a:rPr>
                  <a:t>values of same color (all purple), send only two values: color  value (</a:t>
                </a:r>
                <a:r>
                  <a:rPr lang="en-US" altLang="en-US" sz="1400" i="1">
                    <a:cs typeface="Arial" pitchFamily="34" charset="0"/>
                  </a:rPr>
                  <a:t>purple)  and number of repeated values (</a:t>
                </a:r>
                <a:r>
                  <a:rPr lang="en-US" altLang="en-US" sz="1400">
                    <a:cs typeface="Arial" pitchFamily="34" charset="0"/>
                  </a:rPr>
                  <a:t>N)</a:t>
                </a:r>
              </a:p>
            </p:txBody>
          </p:sp>
          <p:sp>
            <p:nvSpPr>
              <p:cNvPr id="197648" name="TextBox 13"/>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latin typeface="Arial Narrow" pitchFamily="34" charset="0"/>
                  </a:rPr>
                  <a:t>……………….…….</a:t>
                </a:r>
              </a:p>
            </p:txBody>
          </p:sp>
          <p:cxnSp>
            <p:nvCxnSpPr>
              <p:cNvPr id="197649" name="Straight Connector 10"/>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7641" name="TextBox 17"/>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cs typeface="Arial" pitchFamily="34" charset="0"/>
                </a:rPr>
                <a:t>frame</a:t>
              </a:r>
              <a:r>
                <a:rPr lang="en-US" altLang="en-US" sz="1800" i="1">
                  <a:solidFill>
                    <a:srgbClr val="CC0000"/>
                  </a:solidFill>
                  <a:cs typeface="Arial" pitchFamily="34" charset="0"/>
                </a:rPr>
                <a:t> i</a:t>
              </a:r>
            </a:p>
          </p:txBody>
        </p:sp>
        <p:sp>
          <p:nvSpPr>
            <p:cNvPr id="197642" name="TextBox 23"/>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cs typeface="Arial" pitchFamily="34" charset="0"/>
                </a:rPr>
                <a:t>frame</a:t>
              </a:r>
              <a:r>
                <a:rPr lang="en-US" altLang="en-US" sz="1800" i="1">
                  <a:solidFill>
                    <a:srgbClr val="CC0000"/>
                  </a:solidFill>
                  <a:cs typeface="Arial" pitchFamily="34" charset="0"/>
                </a:rPr>
                <a:t> i+1</a:t>
              </a:r>
            </a:p>
          </p:txBody>
        </p:sp>
        <p:sp>
          <p:nvSpPr>
            <p:cNvPr id="197643" name="TextBox 26"/>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i="1">
                  <a:solidFill>
                    <a:srgbClr val="CC0000"/>
                  </a:solidFill>
                  <a:cs typeface="Arial" pitchFamily="34" charset="0"/>
                </a:rPr>
                <a:t>temporal coding example: </a:t>
              </a:r>
              <a:r>
                <a:rPr lang="en-US" altLang="en-US" sz="1400">
                  <a:cs typeface="Arial" pitchFamily="34" charset="0"/>
                </a:rPr>
                <a:t>instead of sending complete frame at i+1, send only differences from frame i</a:t>
              </a:r>
            </a:p>
          </p:txBody>
        </p:sp>
        <p:cxnSp>
          <p:nvCxnSpPr>
            <p:cNvPr id="197644" name="Straight Connector 28"/>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97645"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7637"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97638"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67D7CD11-5249-4001-AAB3-917123E6B329}" type="slidenum">
              <a:rPr lang="en-US" altLang="en-US" sz="1200">
                <a:latin typeface="Tahoma" pitchFamily="34" charset="0"/>
              </a:rPr>
              <a:pPr/>
              <a:t>83</a:t>
            </a:fld>
            <a:endParaRPr lang="en-US" altLang="en-US" sz="1200">
              <a:latin typeface="Tahoma" pitchFamily="34" charset="0"/>
            </a:endParaRPr>
          </a:p>
        </p:txBody>
      </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9DF1D857-FF0F-4157-8676-66541EB56D76}"/>
                  </a:ext>
                </a:extLst>
              </p14:cNvPr>
              <p14:cNvContentPartPr/>
              <p14:nvPr/>
            </p14:nvContentPartPr>
            <p14:xfrm>
              <a:off x="5482800" y="1991160"/>
              <a:ext cx="286200" cy="304200"/>
            </p14:xfrm>
          </p:contentPart>
        </mc:Choice>
        <mc:Fallback xmlns="">
          <p:pic>
            <p:nvPicPr>
              <p:cNvPr id="2" name="Ink 1">
                <a:extLst>
                  <a:ext uri="{FF2B5EF4-FFF2-40B4-BE49-F238E27FC236}">
                    <a16:creationId xmlns:a16="http://schemas.microsoft.com/office/drawing/2014/main" id="{9DF1D857-FF0F-4157-8676-66541EB56D76}"/>
                  </a:ext>
                </a:extLst>
              </p:cNvPr>
              <p:cNvPicPr/>
              <p:nvPr/>
            </p:nvPicPr>
            <p:blipFill>
              <a:blip r:embed="rId6"/>
              <a:stretch>
                <a:fillRect/>
              </a:stretch>
            </p:blipFill>
            <p:spPr>
              <a:xfrm>
                <a:off x="5473440" y="1981800"/>
                <a:ext cx="304920" cy="322920"/>
              </a:xfrm>
              <a:prstGeom prst="rect">
                <a:avLst/>
              </a:prstGeom>
            </p:spPr>
          </p:pic>
        </mc:Fallback>
      </mc:AlternateContent>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533400" y="106363"/>
            <a:ext cx="4975225" cy="1143000"/>
          </a:xfrm>
        </p:spPr>
        <p:txBody>
          <a:bodyPr/>
          <a:lstStyle/>
          <a:p>
            <a:pPr>
              <a:defRPr/>
            </a:pPr>
            <a:r>
              <a:rPr lang="en-US" dirty="0">
                <a:latin typeface="Gill Sans MT" charset="0"/>
                <a:cs typeface="+mj-cs"/>
              </a:rPr>
              <a:t>Multimedia: video</a:t>
            </a:r>
          </a:p>
        </p:txBody>
      </p:sp>
      <p:pic>
        <p:nvPicPr>
          <p:cNvPr id="199682" name="Picture 2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7050" y="974725"/>
            <a:ext cx="4113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4"/>
          <p:cNvSpPr txBox="1">
            <a:spLocks noChangeArrowheads="1"/>
          </p:cNvSpPr>
          <p:nvPr/>
        </p:nvSpPr>
        <p:spPr bwMode="auto">
          <a:xfrm>
            <a:off x="298450" y="1228725"/>
            <a:ext cx="4114800" cy="490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SzPct val="100000"/>
              <a:buFont typeface="Wingdings" charset="2"/>
              <a:buChar char="§"/>
              <a:defRPr/>
            </a:pPr>
            <a:r>
              <a:rPr lang="en-US" sz="2400" dirty="0">
                <a:solidFill>
                  <a:srgbClr val="CC0000"/>
                </a:solidFill>
                <a:latin typeface="Gill Sans MT"/>
                <a:cs typeface="Gill Sans MT"/>
              </a:rPr>
              <a:t>CBR: (constant bit rate): </a:t>
            </a:r>
            <a:r>
              <a:rPr lang="en-US" sz="2400" dirty="0">
                <a:solidFill>
                  <a:srgbClr val="000000"/>
                </a:solidFill>
                <a:latin typeface="Gill Sans MT"/>
                <a:cs typeface="Gill Sans MT"/>
              </a:rPr>
              <a:t>video encoding rate fixed</a:t>
            </a:r>
          </a:p>
          <a:p>
            <a:pPr>
              <a:buSzPct val="100000"/>
              <a:buFont typeface="Wingdings" charset="2"/>
              <a:buChar char="§"/>
              <a:defRPr/>
            </a:pPr>
            <a:r>
              <a:rPr lang="en-US" sz="2400" dirty="0">
                <a:solidFill>
                  <a:srgbClr val="CC0000"/>
                </a:solidFill>
                <a:latin typeface="Gill Sans MT"/>
                <a:cs typeface="Gill Sans MT"/>
              </a:rPr>
              <a:t>VBR:  (variable bit rate): </a:t>
            </a:r>
            <a:r>
              <a:rPr lang="en-US" sz="2400" dirty="0">
                <a:solidFill>
                  <a:srgbClr val="000000"/>
                </a:solidFill>
                <a:latin typeface="Gill Sans MT"/>
                <a:cs typeface="Gill Sans MT"/>
              </a:rPr>
              <a:t>video </a:t>
            </a:r>
            <a:r>
              <a:rPr lang="en-US" sz="2400" dirty="0">
                <a:latin typeface="Gill Sans MT"/>
                <a:cs typeface="Gill Sans MT"/>
              </a:rPr>
              <a:t>encoding rate changes as amount of spatial, temporal coding changes </a:t>
            </a:r>
          </a:p>
          <a:p>
            <a:pPr>
              <a:buSzPct val="100000"/>
              <a:buFont typeface="Wingdings" charset="2"/>
              <a:buChar char="§"/>
              <a:defRPr/>
            </a:pPr>
            <a:r>
              <a:rPr lang="en-US" sz="2400" dirty="0">
                <a:solidFill>
                  <a:srgbClr val="CC0000"/>
                </a:solidFill>
                <a:latin typeface="Gill Sans MT"/>
                <a:cs typeface="Gill Sans MT"/>
              </a:rPr>
              <a:t>examples:</a:t>
            </a:r>
          </a:p>
          <a:p>
            <a:pPr lvl="1">
              <a:lnSpc>
                <a:spcPct val="100000"/>
              </a:lnSpc>
              <a:buSzPct val="100000"/>
              <a:buFont typeface="Arial"/>
              <a:buChar char="•"/>
              <a:defRPr/>
            </a:pPr>
            <a:r>
              <a:rPr lang="en-US" dirty="0">
                <a:latin typeface="Gill Sans MT"/>
                <a:cs typeface="Gill Sans MT"/>
              </a:rPr>
              <a:t>MPEG 1 (CD-ROM) 1.5 Mbps</a:t>
            </a:r>
          </a:p>
          <a:p>
            <a:pPr lvl="1">
              <a:lnSpc>
                <a:spcPct val="100000"/>
              </a:lnSpc>
              <a:buSzPct val="100000"/>
              <a:buFont typeface="Arial"/>
              <a:buChar char="•"/>
              <a:defRPr/>
            </a:pPr>
            <a:r>
              <a:rPr lang="en-US" dirty="0">
                <a:latin typeface="Gill Sans MT"/>
                <a:cs typeface="Gill Sans MT"/>
              </a:rPr>
              <a:t>MPEG2 (DVD) 3-6 Mbps</a:t>
            </a:r>
          </a:p>
          <a:p>
            <a:pPr lvl="1">
              <a:lnSpc>
                <a:spcPct val="100000"/>
              </a:lnSpc>
              <a:buSzPct val="100000"/>
              <a:buFont typeface="Arial"/>
              <a:buChar char="•"/>
              <a:defRPr/>
            </a:pPr>
            <a:r>
              <a:rPr lang="en-US" dirty="0">
                <a:latin typeface="Gill Sans MT"/>
                <a:cs typeface="Gill Sans MT"/>
              </a:rPr>
              <a:t>MPEG4 (often used in Internet, &lt; 1 Mbps)</a:t>
            </a:r>
          </a:p>
        </p:txBody>
      </p:sp>
      <p:grpSp>
        <p:nvGrpSpPr>
          <p:cNvPr id="199684" name="Group 4"/>
          <p:cNvGrpSpPr>
            <a:grpSpLocks/>
          </p:cNvGrpSpPr>
          <p:nvPr/>
        </p:nvGrpSpPr>
        <p:grpSpPr bwMode="auto">
          <a:xfrm>
            <a:off x="4338638" y="295275"/>
            <a:ext cx="4416425" cy="5732463"/>
            <a:chOff x="4338638" y="295275"/>
            <a:chExt cx="4417210" cy="5732463"/>
          </a:xfrm>
        </p:grpSpPr>
        <p:pic>
          <p:nvPicPr>
            <p:cNvPr id="199687"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9688" name="Group 15"/>
            <p:cNvGrpSpPr>
              <a:grpSpLocks/>
            </p:cNvGrpSpPr>
            <p:nvPr/>
          </p:nvGrpSpPr>
          <p:grpSpPr bwMode="auto">
            <a:xfrm>
              <a:off x="5345113" y="295275"/>
              <a:ext cx="3275012" cy="1730347"/>
              <a:chOff x="5345311" y="524250"/>
              <a:chExt cx="3274238" cy="1730214"/>
            </a:xfrm>
          </p:grpSpPr>
          <p:sp>
            <p:nvSpPr>
              <p:cNvPr id="199694" name="TextBox 5"/>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latin typeface="Arial Narrow" pitchFamily="34" charset="0"/>
                  </a:rPr>
                  <a:t>……………………..</a:t>
                </a:r>
              </a:p>
            </p:txBody>
          </p:sp>
          <p:sp>
            <p:nvSpPr>
              <p:cNvPr id="199695" name="TextBox 8"/>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i="1">
                    <a:solidFill>
                      <a:srgbClr val="CC0000"/>
                    </a:solidFill>
                    <a:cs typeface="Arial" pitchFamily="34" charset="0"/>
                  </a:rPr>
                  <a:t>spatial coding example: </a:t>
                </a:r>
                <a:r>
                  <a:rPr lang="en-US" altLang="en-US" sz="1400">
                    <a:cs typeface="Arial" pitchFamily="34" charset="0"/>
                  </a:rPr>
                  <a:t>instead of sending</a:t>
                </a:r>
                <a:r>
                  <a:rPr lang="en-US" altLang="en-US" sz="1400" i="1">
                    <a:cs typeface="Arial" pitchFamily="34" charset="0"/>
                  </a:rPr>
                  <a:t> N </a:t>
                </a:r>
                <a:r>
                  <a:rPr lang="en-US" altLang="en-US" sz="1400">
                    <a:cs typeface="Arial" pitchFamily="34" charset="0"/>
                  </a:rPr>
                  <a:t>values of same color (all purple), send only two values: color  value (</a:t>
                </a:r>
                <a:r>
                  <a:rPr lang="en-US" altLang="en-US" sz="1400" i="1">
                    <a:cs typeface="Arial" pitchFamily="34" charset="0"/>
                  </a:rPr>
                  <a:t>purple)  and number of repeated values (</a:t>
                </a:r>
                <a:r>
                  <a:rPr lang="en-US" altLang="en-US" sz="1400">
                    <a:cs typeface="Arial" pitchFamily="34" charset="0"/>
                  </a:rPr>
                  <a:t>N)</a:t>
                </a:r>
              </a:p>
            </p:txBody>
          </p:sp>
          <p:sp>
            <p:nvSpPr>
              <p:cNvPr id="199696" name="TextBox 13"/>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latin typeface="Arial Narrow" pitchFamily="34" charset="0"/>
                  </a:rPr>
                  <a:t>……………….…….</a:t>
                </a:r>
              </a:p>
            </p:txBody>
          </p:sp>
          <p:cxnSp>
            <p:nvCxnSpPr>
              <p:cNvPr id="199697" name="Straight Connector 10"/>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9689" name="TextBox 17"/>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cs typeface="Arial" pitchFamily="34" charset="0"/>
                </a:rPr>
                <a:t>frame</a:t>
              </a:r>
              <a:r>
                <a:rPr lang="en-US" altLang="en-US" sz="1800" i="1">
                  <a:solidFill>
                    <a:srgbClr val="CC0000"/>
                  </a:solidFill>
                  <a:cs typeface="Arial" pitchFamily="34" charset="0"/>
                </a:rPr>
                <a:t> i</a:t>
              </a:r>
            </a:p>
          </p:txBody>
        </p:sp>
        <p:sp>
          <p:nvSpPr>
            <p:cNvPr id="199690" name="TextBox 23"/>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CC0000"/>
                  </a:solidFill>
                  <a:cs typeface="Arial" pitchFamily="34" charset="0"/>
                </a:rPr>
                <a:t>frame</a:t>
              </a:r>
              <a:r>
                <a:rPr lang="en-US" altLang="en-US" sz="1800" i="1">
                  <a:solidFill>
                    <a:srgbClr val="CC0000"/>
                  </a:solidFill>
                  <a:cs typeface="Arial" pitchFamily="34" charset="0"/>
                </a:rPr>
                <a:t> i+1</a:t>
              </a:r>
            </a:p>
          </p:txBody>
        </p:sp>
        <p:sp>
          <p:nvSpPr>
            <p:cNvPr id="199691" name="TextBox 26"/>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i="1">
                  <a:solidFill>
                    <a:srgbClr val="CC0000"/>
                  </a:solidFill>
                  <a:cs typeface="Arial" pitchFamily="34" charset="0"/>
                </a:rPr>
                <a:t>temporal coding example: </a:t>
              </a:r>
              <a:r>
                <a:rPr lang="en-US" altLang="en-US" sz="1400">
                  <a:cs typeface="Arial" pitchFamily="34" charset="0"/>
                </a:rPr>
                <a:t>instead of sending complete frame at i+1, send only differences from frame i</a:t>
              </a:r>
            </a:p>
          </p:txBody>
        </p:sp>
        <p:cxnSp>
          <p:nvCxnSpPr>
            <p:cNvPr id="199692" name="Straight Connector 28"/>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199693"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9685"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19968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A4CDDFF6-B464-43D4-8C18-7D0E265D3C30}" type="slidenum">
              <a:rPr lang="en-US" altLang="en-US" sz="1200">
                <a:latin typeface="Tahoma" pitchFamily="34" charset="0"/>
              </a:rPr>
              <a:pPr/>
              <a:t>84</a:t>
            </a:fld>
            <a:endParaRPr lang="en-US" altLang="en-US" sz="1200">
              <a:latin typeface="Tahoma" pitchFamily="34"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1729" name="Group 2"/>
          <p:cNvGrpSpPr>
            <a:grpSpLocks/>
          </p:cNvGrpSpPr>
          <p:nvPr/>
        </p:nvGrpSpPr>
        <p:grpSpPr bwMode="auto">
          <a:xfrm>
            <a:off x="5640388" y="2125663"/>
            <a:ext cx="2109787" cy="1582737"/>
            <a:chOff x="1842724" y="2867233"/>
            <a:chExt cx="5649912" cy="3416300"/>
          </a:xfrm>
        </p:grpSpPr>
        <p:sp>
          <p:nvSpPr>
            <p:cNvPr id="201784" name="AutoShape 99"/>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201785" name="Rectangle 87"/>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grpSp>
        <p:nvGrpSpPr>
          <p:cNvPr id="201730" name="Group 249"/>
          <p:cNvGrpSpPr>
            <a:grpSpLocks/>
          </p:cNvGrpSpPr>
          <p:nvPr/>
        </p:nvGrpSpPr>
        <p:grpSpPr bwMode="auto">
          <a:xfrm>
            <a:off x="1900238" y="2686050"/>
            <a:ext cx="427037" cy="785813"/>
            <a:chOff x="4140" y="429"/>
            <a:chExt cx="1425" cy="2396"/>
          </a:xfrm>
        </p:grpSpPr>
        <p:sp>
          <p:nvSpPr>
            <p:cNvPr id="201752"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 name="Rectangle 251"/>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201754"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55"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 name="Rectangle 254"/>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201757" name="Group 255"/>
            <p:cNvGrpSpPr>
              <a:grpSpLocks/>
            </p:cNvGrpSpPr>
            <p:nvPr/>
          </p:nvGrpSpPr>
          <p:grpSpPr bwMode="auto">
            <a:xfrm>
              <a:off x="4749" y="668"/>
              <a:ext cx="581" cy="145"/>
              <a:chOff x="614" y="2568"/>
              <a:chExt cx="725" cy="139"/>
            </a:xfrm>
          </p:grpSpPr>
          <p:sp>
            <p:nvSpPr>
              <p:cNvPr id="191" name="AutoShape 256"/>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92" name="AutoShape 257"/>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67" name="Rectangle 258"/>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201759" name="Group 259"/>
            <p:cNvGrpSpPr>
              <a:grpSpLocks/>
            </p:cNvGrpSpPr>
            <p:nvPr/>
          </p:nvGrpSpPr>
          <p:grpSpPr bwMode="auto">
            <a:xfrm>
              <a:off x="4747" y="994"/>
              <a:ext cx="581" cy="134"/>
              <a:chOff x="614" y="2568"/>
              <a:chExt cx="725" cy="139"/>
            </a:xfrm>
          </p:grpSpPr>
          <p:sp>
            <p:nvSpPr>
              <p:cNvPr id="189" name="AutoShape 260"/>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90" name="AutoShape 261"/>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69" name="Rectangle 262"/>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70" name="Rectangle 263"/>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201762" name="Group 264"/>
            <p:cNvGrpSpPr>
              <a:grpSpLocks/>
            </p:cNvGrpSpPr>
            <p:nvPr/>
          </p:nvGrpSpPr>
          <p:grpSpPr bwMode="auto">
            <a:xfrm>
              <a:off x="4735" y="1627"/>
              <a:ext cx="582" cy="151"/>
              <a:chOff x="614" y="2568"/>
              <a:chExt cx="725" cy="139"/>
            </a:xfrm>
          </p:grpSpPr>
          <p:sp>
            <p:nvSpPr>
              <p:cNvPr id="187" name="AutoShape 265"/>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8" name="AutoShape 266"/>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201763"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1764" name="Group 268"/>
            <p:cNvGrpSpPr>
              <a:grpSpLocks/>
            </p:cNvGrpSpPr>
            <p:nvPr/>
          </p:nvGrpSpPr>
          <p:grpSpPr bwMode="auto">
            <a:xfrm>
              <a:off x="4739" y="1327"/>
              <a:ext cx="582" cy="139"/>
              <a:chOff x="614" y="2568"/>
              <a:chExt cx="725" cy="139"/>
            </a:xfrm>
          </p:grpSpPr>
          <p:sp>
            <p:nvSpPr>
              <p:cNvPr id="185" name="AutoShape 269"/>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6" name="AutoShape 270"/>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74" name="Rectangle 271"/>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201766"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67"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7" name="Oval 274"/>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201769"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 name="AutoShape 276"/>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0" name="AutoShape 277"/>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1" name="Oval 278"/>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2" name="Oval 279"/>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cs typeface="Arial" charset="0"/>
              </a:endParaRPr>
            </a:p>
          </p:txBody>
        </p:sp>
        <p:sp>
          <p:nvSpPr>
            <p:cNvPr id="183" name="Oval 280"/>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84" name="Rectangle 281"/>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201731" name="Rectangle 2"/>
          <p:cNvSpPr>
            <a:spLocks noGrp="1" noChangeArrowheads="1"/>
          </p:cNvSpPr>
          <p:nvPr>
            <p:ph type="title"/>
          </p:nvPr>
        </p:nvSpPr>
        <p:spPr>
          <a:xfrm>
            <a:off x="339725" y="117475"/>
            <a:ext cx="7772400" cy="1143000"/>
          </a:xfrm>
        </p:spPr>
        <p:txBody>
          <a:bodyPr/>
          <a:lstStyle/>
          <a:p>
            <a:r>
              <a:rPr lang="en-US" altLang="en-US">
                <a:ea typeface="ＭＳ Ｐゴシック" charset="-128"/>
              </a:rPr>
              <a:t>Streaming stored video: </a:t>
            </a:r>
          </a:p>
        </p:txBody>
      </p:sp>
      <p:grpSp>
        <p:nvGrpSpPr>
          <p:cNvPr id="201732" name="Group 134"/>
          <p:cNvGrpSpPr>
            <a:grpSpLocks/>
          </p:cNvGrpSpPr>
          <p:nvPr/>
        </p:nvGrpSpPr>
        <p:grpSpPr bwMode="auto">
          <a:xfrm>
            <a:off x="1473200" y="2317750"/>
            <a:ext cx="1281113" cy="363538"/>
            <a:chOff x="3621" y="3265"/>
            <a:chExt cx="1776" cy="744"/>
          </a:xfrm>
        </p:grpSpPr>
        <p:pic>
          <p:nvPicPr>
            <p:cNvPr id="201748" name="Picture 135" descr="reel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344" name="Freeform 136"/>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sp>
          <p:nvSpPr>
            <p:cNvPr id="222345" name="Freeform 137"/>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pic>
          <p:nvPicPr>
            <p:cNvPr id="201751" name="Picture 138" descr="video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01733" name="Picture 20"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4813" y="946150"/>
            <a:ext cx="54848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1734" name="Group 349"/>
          <p:cNvGrpSpPr>
            <a:grpSpLocks/>
          </p:cNvGrpSpPr>
          <p:nvPr/>
        </p:nvGrpSpPr>
        <p:grpSpPr bwMode="auto">
          <a:xfrm>
            <a:off x="6399213" y="2905125"/>
            <a:ext cx="677862" cy="663575"/>
            <a:chOff x="4437" y="1472"/>
            <a:chExt cx="427" cy="418"/>
          </a:xfrm>
        </p:grpSpPr>
        <p:sp>
          <p:nvSpPr>
            <p:cNvPr id="222558" name="Rectangle 350"/>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222559" name="Rectangle 351"/>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222560" name="Rectangle 352"/>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222561" name="Rectangle 353"/>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grpSp>
      <p:sp>
        <p:nvSpPr>
          <p:cNvPr id="201735" name="TextBox 1"/>
          <p:cNvSpPr txBox="1">
            <a:spLocks noChangeArrowheads="1"/>
          </p:cNvSpPr>
          <p:nvPr/>
        </p:nvSpPr>
        <p:spPr bwMode="auto">
          <a:xfrm>
            <a:off x="544513" y="1497013"/>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a:t>simple scenario</a:t>
            </a:r>
            <a:r>
              <a:rPr lang="en-US" altLang="en-US"/>
              <a:t>:</a:t>
            </a:r>
          </a:p>
        </p:txBody>
      </p:sp>
      <p:sp>
        <p:nvSpPr>
          <p:cNvPr id="201736" name="Freeform 1287"/>
          <p:cNvSpPr>
            <a:spLocks/>
          </p:cNvSpPr>
          <p:nvPr/>
        </p:nvSpPr>
        <p:spPr bwMode="auto">
          <a:xfrm>
            <a:off x="2908300" y="2346325"/>
            <a:ext cx="2320925" cy="1228725"/>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201737" name="Straight Connector 45"/>
          <p:cNvCxnSpPr>
            <a:cxnSpLocks noChangeShapeType="1"/>
          </p:cNvCxnSpPr>
          <p:nvPr/>
        </p:nvCxnSpPr>
        <p:spPr bwMode="auto">
          <a:xfrm>
            <a:off x="2549525" y="2911475"/>
            <a:ext cx="1241425"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738" name="Straight Connector 46"/>
          <p:cNvCxnSpPr>
            <a:cxnSpLocks noChangeShapeType="1"/>
          </p:cNvCxnSpPr>
          <p:nvPr/>
        </p:nvCxnSpPr>
        <p:spPr bwMode="auto">
          <a:xfrm>
            <a:off x="4560888" y="2941638"/>
            <a:ext cx="1531937"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1739" name="TextBox 64"/>
          <p:cNvSpPr txBox="1">
            <a:spLocks noChangeArrowheads="1"/>
          </p:cNvSpPr>
          <p:nvPr/>
        </p:nvSpPr>
        <p:spPr bwMode="auto">
          <a:xfrm>
            <a:off x="1368425" y="3611563"/>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r>
              <a:rPr lang="en-US" altLang="en-US" sz="1800">
                <a:solidFill>
                  <a:srgbClr val="000000"/>
                </a:solidFill>
                <a:cs typeface="Arial" pitchFamily="34" charset="0"/>
              </a:rPr>
              <a:t>video server</a:t>
            </a:r>
          </a:p>
          <a:p>
            <a:pPr algn="ctr"/>
            <a:r>
              <a:rPr lang="en-US" altLang="en-US" sz="1800">
                <a:solidFill>
                  <a:srgbClr val="000000"/>
                </a:solidFill>
                <a:cs typeface="Arial" pitchFamily="34" charset="0"/>
              </a:rPr>
              <a:t>(stored video)</a:t>
            </a:r>
            <a:endParaRPr lang="en-US" altLang="en-US" sz="1800" i="1">
              <a:solidFill>
                <a:srgbClr val="CC0000"/>
              </a:solidFill>
              <a:cs typeface="Arial" pitchFamily="34" charset="0"/>
            </a:endParaRPr>
          </a:p>
        </p:txBody>
      </p:sp>
      <p:sp>
        <p:nvSpPr>
          <p:cNvPr id="201740" name="TextBox 64"/>
          <p:cNvSpPr txBox="1">
            <a:spLocks noChangeArrowheads="1"/>
          </p:cNvSpPr>
          <p:nvPr/>
        </p:nvSpPr>
        <p:spPr bwMode="auto">
          <a:xfrm>
            <a:off x="6315075" y="3719513"/>
            <a:ext cx="766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solidFill>
                  <a:srgbClr val="000000"/>
                </a:solidFill>
                <a:cs typeface="Arial" pitchFamily="34" charset="0"/>
              </a:rPr>
              <a:t>client</a:t>
            </a:r>
            <a:endParaRPr lang="en-US" altLang="en-US" sz="1800" i="1">
              <a:solidFill>
                <a:srgbClr val="CC0000"/>
              </a:solidFill>
              <a:cs typeface="Arial" pitchFamily="34" charset="0"/>
            </a:endParaRPr>
          </a:p>
        </p:txBody>
      </p:sp>
      <p:sp>
        <p:nvSpPr>
          <p:cNvPr id="201741" name="TextBox 64"/>
          <p:cNvSpPr txBox="1">
            <a:spLocks noChangeArrowheads="1"/>
          </p:cNvSpPr>
          <p:nvPr/>
        </p:nvSpPr>
        <p:spPr bwMode="auto">
          <a:xfrm>
            <a:off x="3562350" y="3175000"/>
            <a:ext cx="919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solidFill>
                  <a:srgbClr val="000000"/>
                </a:solidFill>
                <a:cs typeface="Arial" pitchFamily="34" charset="0"/>
              </a:rPr>
              <a:t>Internet</a:t>
            </a:r>
            <a:endParaRPr lang="en-US" altLang="en-US" sz="1800" i="1">
              <a:solidFill>
                <a:srgbClr val="CC0000"/>
              </a:solidFill>
              <a:cs typeface="Arial" pitchFamily="34" charset="0"/>
            </a:endParaRPr>
          </a:p>
        </p:txBody>
      </p:sp>
      <p:sp>
        <p:nvSpPr>
          <p:cNvPr id="201742"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01743"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097E1EDA-EF6B-4559-8C54-18EED6734D10}" type="slidenum">
              <a:rPr lang="en-US" altLang="en-US" sz="1200">
                <a:latin typeface="Tahoma" pitchFamily="34" charset="0"/>
              </a:rPr>
              <a:pPr/>
              <a:t>85</a:t>
            </a:fld>
            <a:endParaRPr lang="en-US" altLang="en-US" sz="1200">
              <a:latin typeface="Tahoma" pitchFamily="34" charset="0"/>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Grp="1" noChangeArrowheads="1"/>
          </p:cNvSpPr>
          <p:nvPr>
            <p:ph type="title"/>
          </p:nvPr>
        </p:nvSpPr>
        <p:spPr>
          <a:xfrm>
            <a:off x="361950" y="228600"/>
            <a:ext cx="8172450" cy="871538"/>
          </a:xfrm>
        </p:spPr>
        <p:txBody>
          <a:bodyPr/>
          <a:lstStyle/>
          <a:p>
            <a:r>
              <a:rPr lang="en-US" altLang="en-US">
                <a:ea typeface="ＭＳ Ｐゴシック" charset="-128"/>
              </a:rPr>
              <a:t>Streaming multimedia: DASH</a:t>
            </a:r>
          </a:p>
        </p:txBody>
      </p:sp>
      <p:sp>
        <p:nvSpPr>
          <p:cNvPr id="203778" name="Rectangle 3"/>
          <p:cNvSpPr>
            <a:spLocks noGrp="1" noChangeArrowheads="1"/>
          </p:cNvSpPr>
          <p:nvPr>
            <p:ph type="body" idx="1"/>
          </p:nvPr>
        </p:nvSpPr>
        <p:spPr>
          <a:xfrm>
            <a:off x="600075" y="1381125"/>
            <a:ext cx="7772400" cy="5053013"/>
          </a:xfrm>
        </p:spPr>
        <p:txBody>
          <a:bodyPr/>
          <a:lstStyle/>
          <a:p>
            <a:r>
              <a:rPr lang="en-US" altLang="en-US" i="1">
                <a:solidFill>
                  <a:srgbClr val="CC0000"/>
                </a:solidFill>
                <a:ea typeface="ＭＳ Ｐゴシック" charset="-128"/>
              </a:rPr>
              <a:t>DASH: D</a:t>
            </a:r>
            <a:r>
              <a:rPr lang="en-US" altLang="en-US">
                <a:ea typeface="ＭＳ Ｐゴシック" charset="-128"/>
              </a:rPr>
              <a:t>ynamic, </a:t>
            </a:r>
            <a:r>
              <a:rPr lang="en-US" altLang="en-US" i="1">
                <a:solidFill>
                  <a:srgbClr val="CC0000"/>
                </a:solidFill>
                <a:ea typeface="ＭＳ Ｐゴシック" charset="-128"/>
              </a:rPr>
              <a:t>A</a:t>
            </a:r>
            <a:r>
              <a:rPr lang="en-US" altLang="en-US">
                <a:ea typeface="ＭＳ Ｐゴシック" charset="-128"/>
              </a:rPr>
              <a:t>daptive </a:t>
            </a:r>
            <a:r>
              <a:rPr lang="en-US" altLang="en-US" i="1">
                <a:solidFill>
                  <a:srgbClr val="CC0000"/>
                </a:solidFill>
                <a:ea typeface="ＭＳ Ｐゴシック" charset="-128"/>
              </a:rPr>
              <a:t>S</a:t>
            </a:r>
            <a:r>
              <a:rPr lang="en-US" altLang="en-US">
                <a:ea typeface="ＭＳ Ｐゴシック" charset="-128"/>
              </a:rPr>
              <a:t>treaming over </a:t>
            </a:r>
            <a:r>
              <a:rPr lang="en-US" altLang="en-US" i="1">
                <a:solidFill>
                  <a:srgbClr val="CC0000"/>
                </a:solidFill>
                <a:ea typeface="ＭＳ Ｐゴシック" charset="-128"/>
              </a:rPr>
              <a:t>H</a:t>
            </a:r>
            <a:r>
              <a:rPr lang="en-US" altLang="en-US">
                <a:ea typeface="ＭＳ Ｐゴシック" charset="-128"/>
              </a:rPr>
              <a:t>TTP</a:t>
            </a:r>
          </a:p>
          <a:p>
            <a:r>
              <a:rPr lang="en-US" altLang="en-US" i="1">
                <a:solidFill>
                  <a:srgbClr val="000099"/>
                </a:solidFill>
                <a:ea typeface="ＭＳ Ｐゴシック" charset="-128"/>
              </a:rPr>
              <a:t>server:</a:t>
            </a:r>
          </a:p>
          <a:p>
            <a:pPr lvl="1"/>
            <a:r>
              <a:rPr lang="en-US" altLang="en-US">
                <a:ea typeface="ＭＳ Ｐゴシック" charset="-128"/>
              </a:rPr>
              <a:t>divides video file into multiple chunks</a:t>
            </a:r>
          </a:p>
          <a:p>
            <a:pPr lvl="1"/>
            <a:r>
              <a:rPr lang="en-US" altLang="en-US">
                <a:ea typeface="ＭＳ Ｐゴシック" charset="-128"/>
              </a:rPr>
              <a:t>each chunk stored, encoded at different rates </a:t>
            </a:r>
          </a:p>
          <a:p>
            <a:pPr lvl="1"/>
            <a:r>
              <a:rPr lang="en-US" altLang="en-US" i="1">
                <a:solidFill>
                  <a:srgbClr val="000099"/>
                </a:solidFill>
                <a:ea typeface="ＭＳ Ｐゴシック" charset="-128"/>
              </a:rPr>
              <a:t>manifest file: </a:t>
            </a:r>
            <a:r>
              <a:rPr lang="en-US" altLang="en-US">
                <a:ea typeface="ＭＳ Ｐゴシック" charset="-128"/>
              </a:rPr>
              <a:t>provides URLs for different chunks</a:t>
            </a:r>
          </a:p>
          <a:p>
            <a:r>
              <a:rPr lang="en-US" altLang="en-US" i="1">
                <a:solidFill>
                  <a:srgbClr val="000099"/>
                </a:solidFill>
                <a:ea typeface="ＭＳ Ｐゴシック" charset="-128"/>
              </a:rPr>
              <a:t>client:</a:t>
            </a:r>
          </a:p>
          <a:p>
            <a:pPr lvl="1"/>
            <a:r>
              <a:rPr lang="en-US" altLang="en-US">
                <a:ea typeface="ＭＳ Ｐゴシック" charset="-128"/>
              </a:rPr>
              <a:t>periodically measures server-to-client bandwidth</a:t>
            </a:r>
          </a:p>
          <a:p>
            <a:pPr lvl="1"/>
            <a:r>
              <a:rPr lang="en-US" altLang="en-US">
                <a:ea typeface="ＭＳ Ｐゴシック" charset="-128"/>
              </a:rPr>
              <a:t>consulting manifest, requests one chunk at a time </a:t>
            </a:r>
          </a:p>
          <a:p>
            <a:pPr lvl="2"/>
            <a:r>
              <a:rPr lang="en-US" altLang="en-US" sz="2400">
                <a:latin typeface="Gill Sans MT" pitchFamily="34" charset="0"/>
                <a:ea typeface="ＭＳ Ｐゴシック" charset="-128"/>
              </a:rPr>
              <a:t>chooses maximum coding rate sustainable given current bandwidth</a:t>
            </a:r>
          </a:p>
          <a:p>
            <a:pPr lvl="2"/>
            <a:r>
              <a:rPr lang="en-US" altLang="en-US" sz="2400">
                <a:latin typeface="Gill Sans MT" pitchFamily="34" charset="0"/>
                <a:ea typeface="ＭＳ Ｐゴシック" charset="-128"/>
              </a:rPr>
              <a:t>can choose different coding rates at different points in time (depending on available bandwidth at time)</a:t>
            </a:r>
          </a:p>
        </p:txBody>
      </p:sp>
      <p:pic>
        <p:nvPicPr>
          <p:cNvPr id="203779"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163" y="957263"/>
            <a:ext cx="6856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780"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03781"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B07BB01E-11F4-414B-9313-FC1D128A0357}" type="slidenum">
              <a:rPr lang="en-US" altLang="en-US" sz="1200">
                <a:latin typeface="Tahoma" pitchFamily="34" charset="0"/>
              </a:rPr>
              <a:pPr/>
              <a:t>86</a:t>
            </a:fld>
            <a:endParaRPr lang="en-US" altLang="en-US" sz="1200">
              <a:latin typeface="Tahoma" pitchFamily="34" charset="0"/>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Grp="1" noChangeArrowheads="1"/>
          </p:cNvSpPr>
          <p:nvPr>
            <p:ph type="title"/>
          </p:nvPr>
        </p:nvSpPr>
        <p:spPr>
          <a:xfrm>
            <a:off x="361950" y="228600"/>
            <a:ext cx="8172450" cy="871538"/>
          </a:xfrm>
        </p:spPr>
        <p:txBody>
          <a:bodyPr/>
          <a:lstStyle/>
          <a:p>
            <a:r>
              <a:rPr lang="en-US" altLang="en-US">
                <a:ea typeface="ＭＳ Ｐゴシック" charset="-128"/>
              </a:rPr>
              <a:t>Streaming multimedia: DASH</a:t>
            </a:r>
          </a:p>
        </p:txBody>
      </p:sp>
      <p:sp>
        <p:nvSpPr>
          <p:cNvPr id="205826" name="Rectangle 3"/>
          <p:cNvSpPr>
            <a:spLocks noGrp="1" noChangeArrowheads="1"/>
          </p:cNvSpPr>
          <p:nvPr>
            <p:ph type="body" idx="1"/>
          </p:nvPr>
        </p:nvSpPr>
        <p:spPr>
          <a:xfrm>
            <a:off x="600075" y="1381125"/>
            <a:ext cx="7772400" cy="5053013"/>
          </a:xfrm>
        </p:spPr>
        <p:txBody>
          <a:bodyPr/>
          <a:lstStyle/>
          <a:p>
            <a:r>
              <a:rPr lang="en-US" altLang="en-US" i="1" dirty="0">
                <a:solidFill>
                  <a:srgbClr val="CC0000"/>
                </a:solidFill>
                <a:ea typeface="ＭＳ Ｐゴシック" charset="-128"/>
              </a:rPr>
              <a:t>DASH: D</a:t>
            </a:r>
            <a:r>
              <a:rPr lang="en-US" altLang="en-US" dirty="0">
                <a:solidFill>
                  <a:srgbClr val="CC0000"/>
                </a:solidFill>
                <a:ea typeface="ＭＳ Ｐゴシック" charset="-128"/>
              </a:rPr>
              <a:t>ynamic, </a:t>
            </a:r>
            <a:r>
              <a:rPr lang="en-US" altLang="en-US" i="1" dirty="0">
                <a:solidFill>
                  <a:srgbClr val="CC0000"/>
                </a:solidFill>
                <a:ea typeface="ＭＳ Ｐゴシック" charset="-128"/>
              </a:rPr>
              <a:t>A</a:t>
            </a:r>
            <a:r>
              <a:rPr lang="en-US" altLang="en-US" dirty="0">
                <a:solidFill>
                  <a:srgbClr val="CC0000"/>
                </a:solidFill>
                <a:ea typeface="ＭＳ Ｐゴシック" charset="-128"/>
              </a:rPr>
              <a:t>daptive </a:t>
            </a:r>
            <a:r>
              <a:rPr lang="en-US" altLang="en-US" i="1" dirty="0">
                <a:solidFill>
                  <a:srgbClr val="CC0000"/>
                </a:solidFill>
                <a:ea typeface="ＭＳ Ｐゴシック" charset="-128"/>
              </a:rPr>
              <a:t>S</a:t>
            </a:r>
            <a:r>
              <a:rPr lang="en-US" altLang="en-US" dirty="0">
                <a:solidFill>
                  <a:srgbClr val="CC0000"/>
                </a:solidFill>
                <a:ea typeface="ＭＳ Ｐゴシック" charset="-128"/>
              </a:rPr>
              <a:t>treaming over </a:t>
            </a:r>
            <a:r>
              <a:rPr lang="en-US" altLang="en-US" i="1" dirty="0">
                <a:solidFill>
                  <a:srgbClr val="CC0000"/>
                </a:solidFill>
                <a:ea typeface="ＭＳ Ｐゴシック" charset="-128"/>
              </a:rPr>
              <a:t>H</a:t>
            </a:r>
            <a:r>
              <a:rPr lang="en-US" altLang="en-US" dirty="0">
                <a:solidFill>
                  <a:srgbClr val="CC0000"/>
                </a:solidFill>
                <a:ea typeface="ＭＳ Ｐゴシック" charset="-128"/>
              </a:rPr>
              <a:t>TTP</a:t>
            </a:r>
          </a:p>
          <a:p>
            <a:r>
              <a:rPr lang="en-US" altLang="en-US" i="1" dirty="0">
                <a:solidFill>
                  <a:srgbClr val="000099"/>
                </a:solidFill>
                <a:ea typeface="ＭＳ Ｐゴシック" charset="-128"/>
              </a:rPr>
              <a:t>“intelligence” </a:t>
            </a:r>
            <a:r>
              <a:rPr lang="en-US" altLang="en-US" dirty="0">
                <a:solidFill>
                  <a:srgbClr val="000099"/>
                </a:solidFill>
                <a:ea typeface="ＭＳ Ｐゴシック" charset="-128"/>
              </a:rPr>
              <a:t>at client: </a:t>
            </a:r>
            <a:r>
              <a:rPr lang="en-US" altLang="en-US" dirty="0">
                <a:ea typeface="ＭＳ Ｐゴシック" charset="-128"/>
              </a:rPr>
              <a:t>client determines</a:t>
            </a:r>
          </a:p>
          <a:p>
            <a:pPr lvl="1"/>
            <a:r>
              <a:rPr lang="en-US" altLang="en-US" i="1" dirty="0">
                <a:solidFill>
                  <a:srgbClr val="CC0000"/>
                </a:solidFill>
                <a:ea typeface="ＭＳ Ｐゴシック" charset="-128"/>
              </a:rPr>
              <a:t>when</a:t>
            </a:r>
            <a:r>
              <a:rPr lang="en-US" altLang="en-US" i="1" dirty="0">
                <a:solidFill>
                  <a:srgbClr val="800000"/>
                </a:solidFill>
                <a:ea typeface="ＭＳ Ｐゴシック" charset="-128"/>
              </a:rPr>
              <a:t> </a:t>
            </a:r>
            <a:r>
              <a:rPr lang="en-US" altLang="en-US" dirty="0">
                <a:solidFill>
                  <a:srgbClr val="000000"/>
                </a:solidFill>
                <a:ea typeface="ＭＳ Ｐゴシック" charset="-128"/>
              </a:rPr>
              <a:t>to request chunk (so that buffer starvation or overflow does not occur)</a:t>
            </a:r>
          </a:p>
          <a:p>
            <a:pPr lvl="1"/>
            <a:r>
              <a:rPr lang="en-US" altLang="en-US" i="1" dirty="0">
                <a:solidFill>
                  <a:srgbClr val="CC0000"/>
                </a:solidFill>
                <a:ea typeface="ＭＳ Ｐゴシック" charset="-128"/>
              </a:rPr>
              <a:t>what encoding rate </a:t>
            </a:r>
            <a:r>
              <a:rPr lang="en-US" altLang="en-US" dirty="0">
                <a:solidFill>
                  <a:srgbClr val="000000"/>
                </a:solidFill>
                <a:ea typeface="ＭＳ Ｐゴシック" charset="-128"/>
              </a:rPr>
              <a:t>to request </a:t>
            </a:r>
            <a:r>
              <a:rPr lang="en-US" altLang="en-US" dirty="0">
                <a:ea typeface="ＭＳ Ｐゴシック" charset="-128"/>
              </a:rPr>
              <a:t>(higher quality when more bandwidth available) </a:t>
            </a:r>
            <a:endParaRPr lang="en-US" altLang="en-US" dirty="0">
              <a:solidFill>
                <a:srgbClr val="000000"/>
              </a:solidFill>
              <a:ea typeface="ＭＳ Ｐゴシック" charset="-128"/>
            </a:endParaRPr>
          </a:p>
          <a:p>
            <a:pPr lvl="1"/>
            <a:r>
              <a:rPr lang="en-US" altLang="en-US" i="1" dirty="0">
                <a:solidFill>
                  <a:srgbClr val="CC0000"/>
                </a:solidFill>
                <a:ea typeface="ＭＳ Ｐゴシック" charset="-128"/>
              </a:rPr>
              <a:t>where</a:t>
            </a:r>
            <a:r>
              <a:rPr lang="en-US" altLang="en-US" i="1" dirty="0">
                <a:solidFill>
                  <a:srgbClr val="800000"/>
                </a:solidFill>
                <a:ea typeface="ＭＳ Ｐゴシック" charset="-128"/>
              </a:rPr>
              <a:t> </a:t>
            </a:r>
            <a:r>
              <a:rPr lang="en-US" altLang="en-US" dirty="0">
                <a:ea typeface="ＭＳ Ｐゴシック" charset="-128"/>
              </a:rPr>
              <a:t>to request chunk (can request from server that is “close” to client or has high available bandwidth) </a:t>
            </a:r>
          </a:p>
        </p:txBody>
      </p:sp>
      <p:pic>
        <p:nvPicPr>
          <p:cNvPr id="205827"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163" y="957263"/>
            <a:ext cx="6856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8"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05829"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667B647A-1990-4F8A-A26A-723F249DC462}" type="slidenum">
              <a:rPr lang="en-US" altLang="en-US" sz="1200">
                <a:latin typeface="Tahoma" pitchFamily="34" charset="0"/>
              </a:rPr>
              <a:pPr/>
              <a:t>87</a:t>
            </a:fld>
            <a:endParaRPr lang="en-US" altLang="en-US" sz="1200">
              <a:latin typeface="Tahoma" pitchFamily="34" charset="0"/>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ChangeArrowheads="1"/>
          </p:cNvSpPr>
          <p:nvPr>
            <p:ph type="title"/>
          </p:nvPr>
        </p:nvSpPr>
        <p:spPr>
          <a:xfrm>
            <a:off x="361950" y="228600"/>
            <a:ext cx="8172450" cy="871538"/>
          </a:xfrm>
        </p:spPr>
        <p:txBody>
          <a:bodyPr/>
          <a:lstStyle/>
          <a:p>
            <a:r>
              <a:rPr lang="en-US" altLang="en-US">
                <a:ea typeface="ＭＳ Ｐゴシック" charset="-128"/>
              </a:rPr>
              <a:t>Content distribution networks</a:t>
            </a:r>
          </a:p>
        </p:txBody>
      </p:sp>
      <p:sp>
        <p:nvSpPr>
          <p:cNvPr id="223235" name="Rectangle 3"/>
          <p:cNvSpPr>
            <a:spLocks noGrp="1" noChangeArrowheads="1"/>
          </p:cNvSpPr>
          <p:nvPr>
            <p:ph type="body" idx="1"/>
          </p:nvPr>
        </p:nvSpPr>
        <p:spPr>
          <a:xfrm>
            <a:off x="600075" y="1381125"/>
            <a:ext cx="7772400" cy="5053013"/>
          </a:xfrm>
        </p:spPr>
        <p:txBody>
          <a:bodyPr/>
          <a:lstStyle/>
          <a:p>
            <a:pPr marL="287338" indent="-287338"/>
            <a:r>
              <a:rPr lang="en-US" altLang="en-US" i="1" dirty="0">
                <a:solidFill>
                  <a:srgbClr val="CC0000"/>
                </a:solidFill>
                <a:ea typeface="ＭＳ Ｐゴシック" charset="-128"/>
              </a:rPr>
              <a:t>challenge: </a:t>
            </a:r>
            <a:r>
              <a:rPr lang="en-US" altLang="en-US" dirty="0">
                <a:solidFill>
                  <a:srgbClr val="000000"/>
                </a:solidFill>
                <a:ea typeface="ＭＳ Ｐゴシック" charset="-128"/>
              </a:rPr>
              <a:t>how to stream content (selected from millions of videos) to hundreds of thousands of </a:t>
            </a:r>
            <a:r>
              <a:rPr lang="en-US" altLang="en-US" i="1" dirty="0">
                <a:solidFill>
                  <a:srgbClr val="000000"/>
                </a:solidFill>
                <a:ea typeface="ＭＳ Ｐゴシック" charset="-128"/>
              </a:rPr>
              <a:t>simultaneous</a:t>
            </a:r>
            <a:r>
              <a:rPr lang="en-US" altLang="en-US" dirty="0">
                <a:solidFill>
                  <a:srgbClr val="000000"/>
                </a:solidFill>
                <a:ea typeface="ＭＳ Ｐゴシック" charset="-128"/>
              </a:rPr>
              <a:t> users?</a:t>
            </a:r>
          </a:p>
          <a:p>
            <a:pPr marL="287338" indent="-287338"/>
            <a:endParaRPr lang="en-US" altLang="en-US" dirty="0">
              <a:solidFill>
                <a:srgbClr val="000000"/>
              </a:solidFill>
              <a:ea typeface="ＭＳ Ｐゴシック" charset="-128"/>
            </a:endParaRPr>
          </a:p>
          <a:p>
            <a:pPr marL="287338" indent="-287338"/>
            <a:r>
              <a:rPr lang="en-US" altLang="en-US" i="1" dirty="0">
                <a:solidFill>
                  <a:srgbClr val="CC0000"/>
                </a:solidFill>
                <a:ea typeface="ＭＳ Ｐゴシック" charset="-128"/>
              </a:rPr>
              <a:t>option 1: </a:t>
            </a:r>
            <a:r>
              <a:rPr lang="en-US" altLang="en-US" dirty="0">
                <a:solidFill>
                  <a:srgbClr val="000000"/>
                </a:solidFill>
                <a:ea typeface="ＭＳ Ｐゴシック" charset="-128"/>
              </a:rPr>
              <a:t>single, large “mega-server”</a:t>
            </a:r>
          </a:p>
          <a:p>
            <a:pPr marL="681038" lvl="1" indent="-223838"/>
            <a:r>
              <a:rPr lang="en-US" altLang="en-US" dirty="0">
                <a:solidFill>
                  <a:srgbClr val="000000"/>
                </a:solidFill>
                <a:ea typeface="ＭＳ Ｐゴシック" charset="-128"/>
              </a:rPr>
              <a:t>single point of failure</a:t>
            </a:r>
          </a:p>
          <a:p>
            <a:pPr marL="681038" lvl="1" indent="-223838"/>
            <a:r>
              <a:rPr lang="en-US" altLang="en-US" dirty="0">
                <a:solidFill>
                  <a:srgbClr val="000000"/>
                </a:solidFill>
                <a:ea typeface="ＭＳ Ｐゴシック" charset="-128"/>
              </a:rPr>
              <a:t>point of network congestion</a:t>
            </a:r>
          </a:p>
          <a:p>
            <a:pPr marL="681038" lvl="1" indent="-223838"/>
            <a:r>
              <a:rPr lang="en-US" altLang="en-US" dirty="0">
                <a:solidFill>
                  <a:srgbClr val="000000"/>
                </a:solidFill>
                <a:ea typeface="ＭＳ Ｐゴシック" charset="-128"/>
              </a:rPr>
              <a:t>long path to distant clients</a:t>
            </a:r>
          </a:p>
          <a:p>
            <a:pPr marL="681038" lvl="1" indent="-223838"/>
            <a:r>
              <a:rPr lang="en-US" altLang="en-US" dirty="0">
                <a:solidFill>
                  <a:srgbClr val="000000"/>
                </a:solidFill>
                <a:ea typeface="ＭＳ Ｐゴシック" charset="-128"/>
              </a:rPr>
              <a:t>multiple copies of video sent over outgoing link</a:t>
            </a:r>
          </a:p>
          <a:p>
            <a:pPr marL="681038" lvl="1" indent="-223838">
              <a:buFont typeface="Arial" pitchFamily="34" charset="0"/>
              <a:buNone/>
            </a:pPr>
            <a:endParaRPr lang="en-US" altLang="en-US" dirty="0">
              <a:solidFill>
                <a:srgbClr val="000000"/>
              </a:solidFill>
              <a:ea typeface="ＭＳ Ｐゴシック" charset="-128"/>
            </a:endParaRPr>
          </a:p>
          <a:p>
            <a:pPr marL="287338" indent="-287338">
              <a:buFont typeface="Wingdings" pitchFamily="2" charset="2"/>
              <a:buNone/>
            </a:pPr>
            <a:r>
              <a:rPr lang="en-US" altLang="en-US" dirty="0">
                <a:solidFill>
                  <a:srgbClr val="000000"/>
                </a:solidFill>
                <a:ea typeface="ＭＳ Ｐゴシック" charset="-128"/>
              </a:rPr>
              <a:t>….quite simply: this solution </a:t>
            </a:r>
            <a:r>
              <a:rPr lang="en-US" altLang="en-US" i="1" dirty="0" err="1">
                <a:solidFill>
                  <a:srgbClr val="CC0000"/>
                </a:solidFill>
                <a:ea typeface="ＭＳ Ｐゴシック" charset="-128"/>
              </a:rPr>
              <a:t>doesn</a:t>
            </a:r>
            <a:r>
              <a:rPr lang="fr-FR" altLang="en-US" i="1" dirty="0">
                <a:solidFill>
                  <a:srgbClr val="CC0000"/>
                </a:solidFill>
                <a:ea typeface="ＭＳ Ｐゴシック" charset="-128"/>
              </a:rPr>
              <a:t>’</a:t>
            </a:r>
            <a:r>
              <a:rPr lang="en-US" altLang="ja-JP" i="1" dirty="0">
                <a:solidFill>
                  <a:srgbClr val="CC0000"/>
                </a:solidFill>
                <a:ea typeface="ＭＳ Ｐゴシック" charset="-128"/>
              </a:rPr>
              <a:t>t scale</a:t>
            </a:r>
          </a:p>
          <a:p>
            <a:pPr marL="681038" lvl="1" indent="-223838"/>
            <a:endParaRPr lang="en-US" altLang="en-US" dirty="0">
              <a:solidFill>
                <a:srgbClr val="000000"/>
              </a:solidFill>
              <a:ea typeface="ＭＳ Ｐゴシック" charset="-128"/>
            </a:endParaRPr>
          </a:p>
          <a:p>
            <a:pPr marL="287338" indent="-287338"/>
            <a:endParaRPr lang="en-US" altLang="en-US" dirty="0">
              <a:solidFill>
                <a:srgbClr val="000000"/>
              </a:solidFill>
              <a:ea typeface="ＭＳ Ｐゴシック" charset="-128"/>
            </a:endParaRPr>
          </a:p>
          <a:p>
            <a:pPr marL="287338" indent="-287338"/>
            <a:endParaRPr lang="en-US" altLang="en-US" dirty="0">
              <a:solidFill>
                <a:srgbClr val="000000"/>
              </a:solidFill>
              <a:ea typeface="ＭＳ Ｐゴシック" charset="-128"/>
            </a:endParaRPr>
          </a:p>
        </p:txBody>
      </p:sp>
      <p:pic>
        <p:nvPicPr>
          <p:cNvPr id="207875"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163" y="957263"/>
            <a:ext cx="6856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6"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07877"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36161788-93FD-4883-BDD0-628834A728EB}" type="slidenum">
              <a:rPr lang="en-US" altLang="en-US" sz="1200">
                <a:latin typeface="Tahoma" pitchFamily="34" charset="0"/>
              </a:rPr>
              <a:pPr/>
              <a:t>88</a:t>
            </a:fld>
            <a:endParaRPr lang="en-US" altLang="en-US" sz="1200">
              <a:latin typeface="Tahoma" pitchFamily="34"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Grp="1" noChangeArrowheads="1"/>
          </p:cNvSpPr>
          <p:nvPr>
            <p:ph type="title"/>
          </p:nvPr>
        </p:nvSpPr>
        <p:spPr>
          <a:xfrm>
            <a:off x="361950" y="228600"/>
            <a:ext cx="8172450" cy="871538"/>
          </a:xfrm>
        </p:spPr>
        <p:txBody>
          <a:bodyPr/>
          <a:lstStyle/>
          <a:p>
            <a:r>
              <a:rPr lang="en-US" altLang="en-US">
                <a:ea typeface="ＭＳ Ｐゴシック" charset="-128"/>
              </a:rPr>
              <a:t>Content distribution networks</a:t>
            </a:r>
          </a:p>
        </p:txBody>
      </p:sp>
      <p:sp>
        <p:nvSpPr>
          <p:cNvPr id="209922" name="Rectangle 3"/>
          <p:cNvSpPr>
            <a:spLocks noGrp="1" noChangeArrowheads="1"/>
          </p:cNvSpPr>
          <p:nvPr>
            <p:ph type="body" idx="1"/>
          </p:nvPr>
        </p:nvSpPr>
        <p:spPr>
          <a:xfrm>
            <a:off x="600075" y="1381125"/>
            <a:ext cx="7772400" cy="5053013"/>
          </a:xfrm>
        </p:spPr>
        <p:txBody>
          <a:bodyPr/>
          <a:lstStyle/>
          <a:p>
            <a:pPr marL="283464" indent="-283464">
              <a:spcBef>
                <a:spcPts val="672"/>
              </a:spcBef>
            </a:pPr>
            <a:r>
              <a:rPr lang="en-US" altLang="en-US" i="1" dirty="0">
                <a:solidFill>
                  <a:srgbClr val="CC0000"/>
                </a:solidFill>
                <a:ea typeface="ＭＳ Ｐゴシック" charset="-128"/>
              </a:rPr>
              <a:t>challenge: </a:t>
            </a:r>
            <a:r>
              <a:rPr lang="en-US" altLang="en-US" dirty="0">
                <a:solidFill>
                  <a:srgbClr val="000000"/>
                </a:solidFill>
                <a:ea typeface="ＭＳ Ｐゴシック" charset="-128"/>
              </a:rPr>
              <a:t>how to stream content (selected from millions of videos) to hundreds of thousands of </a:t>
            </a:r>
            <a:r>
              <a:rPr lang="en-US" altLang="en-US" i="1" dirty="0">
                <a:solidFill>
                  <a:srgbClr val="000000"/>
                </a:solidFill>
                <a:ea typeface="ＭＳ Ｐゴシック" charset="-128"/>
              </a:rPr>
              <a:t>simultaneous</a:t>
            </a:r>
            <a:r>
              <a:rPr lang="en-US" altLang="en-US" dirty="0">
                <a:solidFill>
                  <a:srgbClr val="000000"/>
                </a:solidFill>
                <a:ea typeface="ＭＳ Ｐゴシック" charset="-128"/>
              </a:rPr>
              <a:t> users?</a:t>
            </a:r>
          </a:p>
          <a:p>
            <a:pPr>
              <a:spcBef>
                <a:spcPts val="672"/>
              </a:spcBef>
            </a:pPr>
            <a:endParaRPr lang="en-US" altLang="en-US" dirty="0">
              <a:solidFill>
                <a:srgbClr val="000000"/>
              </a:solidFill>
              <a:ea typeface="ＭＳ Ｐゴシック" charset="-128"/>
            </a:endParaRPr>
          </a:p>
          <a:p>
            <a:pPr marL="283464" indent="-283464">
              <a:spcBef>
                <a:spcPts val="672"/>
              </a:spcBef>
            </a:pPr>
            <a:r>
              <a:rPr lang="en-US" altLang="en-US" i="1" dirty="0">
                <a:solidFill>
                  <a:srgbClr val="CC0000"/>
                </a:solidFill>
                <a:ea typeface="ＭＳ Ｐゴシック" charset="-128"/>
              </a:rPr>
              <a:t>option 2: </a:t>
            </a:r>
            <a:r>
              <a:rPr lang="en-US" altLang="en-US" dirty="0">
                <a:solidFill>
                  <a:srgbClr val="000000"/>
                </a:solidFill>
                <a:ea typeface="ＭＳ Ｐゴシック" charset="-128"/>
              </a:rPr>
              <a:t>store/serve multiple copies of videos at multiple geographically distributed sites </a:t>
            </a:r>
            <a:r>
              <a:rPr lang="en-US" altLang="en-US" i="1" dirty="0">
                <a:solidFill>
                  <a:srgbClr val="CC0000"/>
                </a:solidFill>
                <a:ea typeface="ＭＳ Ｐゴシック" charset="-128"/>
              </a:rPr>
              <a:t>(CDN)</a:t>
            </a:r>
          </a:p>
          <a:p>
            <a:pPr lvl="1">
              <a:spcBef>
                <a:spcPts val="672"/>
              </a:spcBef>
            </a:pPr>
            <a:r>
              <a:rPr lang="en-US" altLang="en-US" i="1" dirty="0">
                <a:solidFill>
                  <a:srgbClr val="000099"/>
                </a:solidFill>
                <a:ea typeface="ＭＳ Ｐゴシック" charset="-128"/>
              </a:rPr>
              <a:t>enter deep: </a:t>
            </a:r>
            <a:r>
              <a:rPr lang="en-US" altLang="en-US" dirty="0">
                <a:solidFill>
                  <a:srgbClr val="000000"/>
                </a:solidFill>
                <a:ea typeface="ＭＳ Ｐゴシック" charset="-128"/>
              </a:rPr>
              <a:t>push CDN servers deep into many access networks </a:t>
            </a:r>
          </a:p>
          <a:p>
            <a:pPr lvl="2">
              <a:lnSpc>
                <a:spcPct val="85000"/>
              </a:lnSpc>
              <a:spcBef>
                <a:spcPts val="672"/>
              </a:spcBef>
            </a:pPr>
            <a:r>
              <a:rPr lang="en-US" altLang="en-US" dirty="0">
                <a:solidFill>
                  <a:srgbClr val="000000"/>
                </a:solidFill>
                <a:latin typeface="Gill Sans MT" pitchFamily="34" charset="0"/>
                <a:ea typeface="ＭＳ Ｐゴシック" charset="-128"/>
              </a:rPr>
              <a:t>close to users</a:t>
            </a:r>
          </a:p>
          <a:p>
            <a:pPr lvl="2">
              <a:lnSpc>
                <a:spcPct val="85000"/>
              </a:lnSpc>
              <a:spcBef>
                <a:spcPts val="672"/>
              </a:spcBef>
            </a:pPr>
            <a:r>
              <a:rPr lang="en-US" altLang="en-US" dirty="0">
                <a:solidFill>
                  <a:srgbClr val="000000"/>
                </a:solidFill>
                <a:latin typeface="Gill Sans MT" pitchFamily="34" charset="0"/>
                <a:ea typeface="ＭＳ Ｐゴシック" charset="-128"/>
              </a:rPr>
              <a:t>used by Akamai, 1700 locations</a:t>
            </a:r>
          </a:p>
          <a:p>
            <a:pPr lvl="1">
              <a:spcBef>
                <a:spcPts val="672"/>
              </a:spcBef>
            </a:pPr>
            <a:r>
              <a:rPr lang="en-US" altLang="en-US" i="1" dirty="0">
                <a:solidFill>
                  <a:srgbClr val="000099"/>
                </a:solidFill>
                <a:ea typeface="ＭＳ Ｐゴシック" charset="-128"/>
              </a:rPr>
              <a:t>bring home: </a:t>
            </a:r>
            <a:r>
              <a:rPr lang="en-US" altLang="en-US" dirty="0">
                <a:solidFill>
                  <a:srgbClr val="000000"/>
                </a:solidFill>
                <a:ea typeface="ＭＳ Ｐゴシック" charset="-128"/>
              </a:rPr>
              <a:t>smaller number (10’s) of larger clusters in POPs near (but not within) access networks</a:t>
            </a:r>
          </a:p>
          <a:p>
            <a:pPr lvl="2">
              <a:lnSpc>
                <a:spcPct val="85000"/>
              </a:lnSpc>
              <a:spcBef>
                <a:spcPts val="672"/>
              </a:spcBef>
            </a:pPr>
            <a:r>
              <a:rPr lang="en-US" altLang="en-US" dirty="0">
                <a:solidFill>
                  <a:srgbClr val="000000"/>
                </a:solidFill>
                <a:latin typeface="Gill Sans MT" pitchFamily="34" charset="0"/>
                <a:ea typeface="ＭＳ Ｐゴシック" charset="-128"/>
              </a:rPr>
              <a:t>used by Limelight</a:t>
            </a:r>
            <a:endParaRPr lang="en-US" altLang="en-US" i="1" dirty="0">
              <a:solidFill>
                <a:srgbClr val="CC0000"/>
              </a:solidFill>
              <a:latin typeface="Gill Sans MT" pitchFamily="34" charset="0"/>
              <a:ea typeface="ＭＳ Ｐゴシック" charset="-128"/>
            </a:endParaRPr>
          </a:p>
          <a:p>
            <a:pPr lvl="1">
              <a:spcBef>
                <a:spcPts val="672"/>
              </a:spcBef>
            </a:pPr>
            <a:endParaRPr lang="en-US" altLang="en-US" dirty="0">
              <a:solidFill>
                <a:srgbClr val="000000"/>
              </a:solidFill>
              <a:ea typeface="ＭＳ Ｐゴシック" charset="-128"/>
            </a:endParaRPr>
          </a:p>
          <a:p>
            <a:pPr>
              <a:spcBef>
                <a:spcPts val="672"/>
              </a:spcBef>
            </a:pPr>
            <a:endParaRPr lang="en-US" altLang="en-US" dirty="0">
              <a:solidFill>
                <a:srgbClr val="000000"/>
              </a:solidFill>
              <a:ea typeface="ＭＳ Ｐゴシック" charset="-128"/>
            </a:endParaRPr>
          </a:p>
          <a:p>
            <a:pPr>
              <a:spcBef>
                <a:spcPts val="672"/>
              </a:spcBef>
            </a:pPr>
            <a:endParaRPr lang="en-US" altLang="en-US" dirty="0">
              <a:solidFill>
                <a:srgbClr val="000000"/>
              </a:solidFill>
              <a:ea typeface="ＭＳ Ｐゴシック" charset="-128"/>
            </a:endParaRPr>
          </a:p>
        </p:txBody>
      </p:sp>
      <p:pic>
        <p:nvPicPr>
          <p:cNvPr id="209923"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163" y="957263"/>
            <a:ext cx="6856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4"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09925"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C5903804-4558-4D1E-968C-7FBD65977B22}" type="slidenum">
              <a:rPr lang="en-US" altLang="en-US" sz="1200">
                <a:latin typeface="Tahoma" pitchFamily="34" charset="0"/>
              </a:rPr>
              <a:pPr/>
              <a:t>89</a:t>
            </a:fld>
            <a:endParaRPr lang="en-US" altLang="en-US" sz="1200">
              <a:latin typeface="Tahoma"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4813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F396085D-2250-4D01-B0D2-6E5C47C13D67}" type="slidenum">
              <a:rPr lang="en-US" altLang="en-US" sz="1200">
                <a:latin typeface="Tahoma" pitchFamily="34" charset="0"/>
              </a:rPr>
              <a:pPr/>
              <a:t>9</a:t>
            </a:fld>
            <a:endParaRPr lang="en-US" altLang="en-US" sz="1200">
              <a:latin typeface="Tahoma" pitchFamily="34" charset="0"/>
            </a:endParaRPr>
          </a:p>
        </p:txBody>
      </p:sp>
      <p:sp>
        <p:nvSpPr>
          <p:cNvPr id="48131" name="Rectangle 2"/>
          <p:cNvSpPr>
            <a:spLocks noGrp="1" noChangeArrowheads="1"/>
          </p:cNvSpPr>
          <p:nvPr>
            <p:ph type="title"/>
          </p:nvPr>
        </p:nvSpPr>
        <p:spPr>
          <a:xfrm>
            <a:off x="400050" y="185738"/>
            <a:ext cx="7772400" cy="863600"/>
          </a:xfrm>
        </p:spPr>
        <p:txBody>
          <a:bodyPr/>
          <a:lstStyle/>
          <a:p>
            <a:r>
              <a:rPr lang="en-US" altLang="en-US">
                <a:ea typeface="ＭＳ Ｐゴシック" charset="-128"/>
              </a:rPr>
              <a:t>Processes communicating</a:t>
            </a:r>
          </a:p>
        </p:txBody>
      </p:sp>
      <p:sp>
        <p:nvSpPr>
          <p:cNvPr id="48132" name="Rectangle 3"/>
          <p:cNvSpPr>
            <a:spLocks noGrp="1" noChangeArrowheads="1"/>
          </p:cNvSpPr>
          <p:nvPr>
            <p:ph type="body" sz="half" idx="1"/>
          </p:nvPr>
        </p:nvSpPr>
        <p:spPr>
          <a:xfrm>
            <a:off x="533400" y="1544638"/>
            <a:ext cx="3989388" cy="4648200"/>
          </a:xfrm>
        </p:spPr>
        <p:txBody>
          <a:bodyPr/>
          <a:lstStyle/>
          <a:p>
            <a:pPr>
              <a:buFont typeface="Wingdings" pitchFamily="2" charset="2"/>
              <a:buNone/>
            </a:pPr>
            <a:r>
              <a:rPr lang="en-US" altLang="en-US" i="1" dirty="0">
                <a:solidFill>
                  <a:srgbClr val="CC0000"/>
                </a:solidFill>
                <a:ea typeface="ＭＳ Ｐゴシック" charset="-128"/>
              </a:rPr>
              <a:t>process:</a:t>
            </a:r>
            <a:r>
              <a:rPr lang="en-US" altLang="en-US" dirty="0">
                <a:ea typeface="ＭＳ Ｐゴシック" charset="-128"/>
              </a:rPr>
              <a:t> program running within a host</a:t>
            </a:r>
          </a:p>
          <a:p>
            <a:r>
              <a:rPr lang="en-US" altLang="en-US" sz="2400" dirty="0">
                <a:ea typeface="ＭＳ Ｐゴシック" charset="-128"/>
              </a:rPr>
              <a:t>within same host, two processes communicate using </a:t>
            </a:r>
            <a:r>
              <a:rPr lang="en-US" altLang="en-US" sz="2400" dirty="0">
                <a:solidFill>
                  <a:srgbClr val="CC0000"/>
                </a:solidFill>
                <a:ea typeface="ＭＳ Ｐゴシック" charset="-128"/>
              </a:rPr>
              <a:t>inter-process communication</a:t>
            </a:r>
            <a:r>
              <a:rPr lang="en-US" altLang="en-US" sz="2400" dirty="0">
                <a:ea typeface="ＭＳ Ｐゴシック" charset="-128"/>
              </a:rPr>
              <a:t> (defined by OS)</a:t>
            </a:r>
          </a:p>
          <a:p>
            <a:r>
              <a:rPr lang="en-US" altLang="en-US" sz="2400" dirty="0">
                <a:ea typeface="ＭＳ Ｐゴシック" charset="-128"/>
              </a:rPr>
              <a:t>processes in different hosts communicate by exchanging </a:t>
            </a:r>
            <a:r>
              <a:rPr lang="en-US" altLang="en-US" sz="2400" dirty="0">
                <a:solidFill>
                  <a:srgbClr val="CC0000"/>
                </a:solidFill>
                <a:ea typeface="ＭＳ Ｐゴシック" charset="-128"/>
              </a:rPr>
              <a:t>messages</a:t>
            </a:r>
          </a:p>
        </p:txBody>
      </p:sp>
      <p:sp>
        <p:nvSpPr>
          <p:cNvPr id="48133" name="Rectangle 4"/>
          <p:cNvSpPr>
            <a:spLocks noGrp="1" noChangeArrowheads="1"/>
          </p:cNvSpPr>
          <p:nvPr>
            <p:ph type="body" sz="half" idx="2"/>
          </p:nvPr>
        </p:nvSpPr>
        <p:spPr>
          <a:xfrm>
            <a:off x="4903788" y="1979613"/>
            <a:ext cx="3810000" cy="2033587"/>
          </a:xfrm>
          <a:noFill/>
        </p:spPr>
        <p:txBody>
          <a:bodyPr/>
          <a:lstStyle/>
          <a:p>
            <a:pPr>
              <a:buFont typeface="Wingdings" pitchFamily="2" charset="2"/>
              <a:buNone/>
            </a:pPr>
            <a:r>
              <a:rPr lang="en-US" altLang="en-US" i="1">
                <a:solidFill>
                  <a:srgbClr val="CC0000"/>
                </a:solidFill>
                <a:ea typeface="ＭＳ Ｐゴシック" charset="-128"/>
              </a:rPr>
              <a:t>client process:</a:t>
            </a:r>
            <a:r>
              <a:rPr lang="en-US" altLang="en-US">
                <a:ea typeface="ＭＳ Ｐゴシック" charset="-128"/>
              </a:rPr>
              <a:t> </a:t>
            </a:r>
            <a:r>
              <a:rPr lang="en-US" altLang="en-US" sz="2400">
                <a:ea typeface="ＭＳ Ｐゴシック" charset="-128"/>
              </a:rPr>
              <a:t>process that initiates communication</a:t>
            </a:r>
          </a:p>
          <a:p>
            <a:pPr>
              <a:buFont typeface="Wingdings" pitchFamily="2" charset="2"/>
              <a:buNone/>
            </a:pPr>
            <a:r>
              <a:rPr lang="en-US" altLang="en-US" i="1">
                <a:solidFill>
                  <a:srgbClr val="CC0000"/>
                </a:solidFill>
                <a:ea typeface="ＭＳ Ｐゴシック" charset="-128"/>
              </a:rPr>
              <a:t>server process:</a:t>
            </a:r>
            <a:r>
              <a:rPr lang="en-US" altLang="en-US">
                <a:ea typeface="ＭＳ Ｐゴシック" charset="-128"/>
              </a:rPr>
              <a:t> </a:t>
            </a:r>
            <a:r>
              <a:rPr lang="en-US" altLang="en-US" sz="2400">
                <a:ea typeface="ＭＳ Ｐゴシック" charset="-128"/>
              </a:rPr>
              <a:t>process that waits to be contacted</a:t>
            </a:r>
            <a:endParaRPr lang="en-US" altLang="en-US">
              <a:ea typeface="ＭＳ Ｐゴシック" charset="-128"/>
            </a:endParaRPr>
          </a:p>
          <a:p>
            <a:pPr>
              <a:buFont typeface="Wingdings" pitchFamily="2" charset="2"/>
              <a:buNone/>
            </a:pPr>
            <a:endParaRPr lang="en-US" altLang="en-US">
              <a:ea typeface="ＭＳ Ｐゴシック" charset="-128"/>
            </a:endParaRPr>
          </a:p>
        </p:txBody>
      </p:sp>
      <p:sp>
        <p:nvSpPr>
          <p:cNvPr id="48134" name="Rectangle 7"/>
          <p:cNvSpPr>
            <a:spLocks noChangeArrowheads="1"/>
          </p:cNvSpPr>
          <p:nvPr/>
        </p:nvSpPr>
        <p:spPr bwMode="auto">
          <a:xfrm>
            <a:off x="4691063" y="4238625"/>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000099"/>
              </a:buClr>
              <a:buSzPct val="100000"/>
              <a:buFont typeface="Wingdings" pitchFamily="2" charset="2"/>
              <a:buChar char="§"/>
            </a:pPr>
            <a:r>
              <a:rPr lang="en-US" altLang="en-US" sz="2400" dirty="0">
                <a:latin typeface="Gill Sans MT" pitchFamily="34" charset="0"/>
              </a:rPr>
              <a:t>aside: applications with P2P architectures have both client &amp; server characteristics</a:t>
            </a:r>
          </a:p>
        </p:txBody>
      </p:sp>
      <p:pic>
        <p:nvPicPr>
          <p:cNvPr id="48135" name="Picture 1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4975" y="866775"/>
            <a:ext cx="6399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Rectangle 13"/>
          <p:cNvSpPr>
            <a:spLocks noChangeArrowheads="1"/>
          </p:cNvSpPr>
          <p:nvPr/>
        </p:nvSpPr>
        <p:spPr bwMode="auto">
          <a:xfrm>
            <a:off x="4749800" y="1762125"/>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48137" name="Text Box 14"/>
          <p:cNvSpPr txBox="1">
            <a:spLocks noChangeArrowheads="1"/>
          </p:cNvSpPr>
          <p:nvPr/>
        </p:nvSpPr>
        <p:spPr bwMode="auto">
          <a:xfrm>
            <a:off x="4870450" y="1463675"/>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800">
                <a:latin typeface="Gill Sans MT" pitchFamily="34" charset="0"/>
              </a:rPr>
              <a:t>clients, servers</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a:grpSpLocks/>
          </p:cNvGrpSpPr>
          <p:nvPr/>
        </p:nvGrpSpPr>
        <p:grpSpPr bwMode="auto">
          <a:xfrm>
            <a:off x="1677988" y="3854450"/>
            <a:ext cx="347662" cy="681038"/>
            <a:chOff x="7923189" y="2486664"/>
            <a:chExt cx="360377" cy="884585"/>
          </a:xfrm>
        </p:grpSpPr>
        <p:pic>
          <p:nvPicPr>
            <p:cNvPr id="212606"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p:cNvGrpSpPr>
              <a:grpSpLocks/>
            </p:cNvGrpSpPr>
            <p:nvPr/>
          </p:nvGrpSpPr>
          <p:grpSpPr bwMode="auto">
            <a:xfrm>
              <a:off x="7923189" y="2890236"/>
              <a:ext cx="227012" cy="481013"/>
              <a:chOff x="4140" y="429"/>
              <a:chExt cx="1425" cy="2396"/>
            </a:xfrm>
          </p:grpSpPr>
          <p:sp>
            <p:nvSpPr>
              <p:cNvPr id="212608"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09"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10"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11"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12"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613" name="Group 956"/>
              <p:cNvGrpSpPr>
                <a:grpSpLocks/>
              </p:cNvGrpSpPr>
              <p:nvPr/>
            </p:nvGrpSpPr>
            <p:grpSpPr bwMode="auto">
              <a:xfrm>
                <a:off x="4749" y="668"/>
                <a:ext cx="581" cy="145"/>
                <a:chOff x="614" y="2568"/>
                <a:chExt cx="725" cy="139"/>
              </a:xfrm>
            </p:grpSpPr>
            <p:sp>
              <p:nvSpPr>
                <p:cNvPr id="212638"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39"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614"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615" name="Group 960"/>
              <p:cNvGrpSpPr>
                <a:grpSpLocks/>
              </p:cNvGrpSpPr>
              <p:nvPr/>
            </p:nvGrpSpPr>
            <p:grpSpPr bwMode="auto">
              <a:xfrm>
                <a:off x="4747" y="994"/>
                <a:ext cx="581" cy="134"/>
                <a:chOff x="614" y="2568"/>
                <a:chExt cx="725" cy="139"/>
              </a:xfrm>
            </p:grpSpPr>
            <p:sp>
              <p:nvSpPr>
                <p:cNvPr id="212636"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37"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616"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17"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618" name="Group 965"/>
              <p:cNvGrpSpPr>
                <a:grpSpLocks/>
              </p:cNvGrpSpPr>
              <p:nvPr/>
            </p:nvGrpSpPr>
            <p:grpSpPr bwMode="auto">
              <a:xfrm>
                <a:off x="4735" y="1627"/>
                <a:ext cx="582" cy="151"/>
                <a:chOff x="614" y="2568"/>
                <a:chExt cx="725" cy="139"/>
              </a:xfrm>
            </p:grpSpPr>
            <p:sp>
              <p:nvSpPr>
                <p:cNvPr id="212634"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35"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619"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620" name="Group 969"/>
              <p:cNvGrpSpPr>
                <a:grpSpLocks/>
              </p:cNvGrpSpPr>
              <p:nvPr/>
            </p:nvGrpSpPr>
            <p:grpSpPr bwMode="auto">
              <a:xfrm>
                <a:off x="4739" y="1327"/>
                <a:ext cx="582" cy="139"/>
                <a:chOff x="614" y="2568"/>
                <a:chExt cx="725" cy="139"/>
              </a:xfrm>
            </p:grpSpPr>
            <p:sp>
              <p:nvSpPr>
                <p:cNvPr id="212632"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33"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621"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22"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23"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24"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25"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626"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27"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28"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29"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630"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631"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sp>
        <p:nvSpPr>
          <p:cNvPr id="211970" name="Rectangle 2"/>
          <p:cNvSpPr txBox="1">
            <a:spLocks noChangeArrowheads="1"/>
          </p:cNvSpPr>
          <p:nvPr/>
        </p:nvSpPr>
        <p:spPr bwMode="auto">
          <a:xfrm>
            <a:off x="503238" y="258763"/>
            <a:ext cx="846296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4000">
                <a:solidFill>
                  <a:srgbClr val="000099"/>
                </a:solidFill>
                <a:latin typeface="Gill Sans MT" pitchFamily="34" charset="0"/>
              </a:rPr>
              <a:t>Content Distribution Networks </a:t>
            </a:r>
            <a:r>
              <a:rPr lang="en-US" altLang="en-US" sz="3600">
                <a:solidFill>
                  <a:srgbClr val="000099"/>
                </a:solidFill>
                <a:latin typeface="Gill Sans MT" pitchFamily="34" charset="0"/>
              </a:rPr>
              <a:t>(CDNs)</a:t>
            </a:r>
          </a:p>
        </p:txBody>
      </p:sp>
      <p:pic>
        <p:nvPicPr>
          <p:cNvPr id="211971" name="Picture 12"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663" y="904875"/>
            <a:ext cx="831056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1972" name="Group 485"/>
          <p:cNvGrpSpPr>
            <a:grpSpLocks/>
          </p:cNvGrpSpPr>
          <p:nvPr/>
        </p:nvGrpSpPr>
        <p:grpSpPr bwMode="auto">
          <a:xfrm>
            <a:off x="1163638" y="3897313"/>
            <a:ext cx="7000875" cy="2516187"/>
            <a:chOff x="450850" y="1669617"/>
            <a:chExt cx="8386121" cy="4786198"/>
          </a:xfrm>
        </p:grpSpPr>
        <p:sp>
          <p:nvSpPr>
            <p:cNvPr id="212306" name="Freeform 84"/>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07" name="Freeform 84"/>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08" name="Freeform 84"/>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09" name="Freeform 84"/>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0" name="Freeform 84"/>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1" name="Freeform 84"/>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2" name="Freeform 84"/>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3" name="Freeform 84"/>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4" name="Freeform 84"/>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5" name="Freeform 84"/>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6" name="Freeform 84"/>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7" name="Freeform 84"/>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8" name="Freeform 84"/>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19" name="Freeform 84"/>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20" name="Freeform 84"/>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21" name="Freeform 84"/>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322" name="TextBox 4"/>
            <p:cNvSpPr txBox="1">
              <a:spLocks noChangeArrowheads="1"/>
            </p:cNvSpPr>
            <p:nvPr/>
          </p:nvSpPr>
          <p:spPr bwMode="auto">
            <a:xfrm rot="307360">
              <a:off x="5295233" y="1669617"/>
              <a:ext cx="543812" cy="523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2323" name="TextBox 179"/>
            <p:cNvSpPr txBox="1">
              <a:spLocks noChangeArrowheads="1"/>
            </p:cNvSpPr>
            <p:nvPr/>
          </p:nvSpPr>
          <p:spPr bwMode="auto">
            <a:xfrm rot="2829263">
              <a:off x="7635935" y="3085162"/>
              <a:ext cx="543697" cy="523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2324" name="TextBox 180"/>
            <p:cNvSpPr txBox="1">
              <a:spLocks noChangeArrowheads="1"/>
            </p:cNvSpPr>
            <p:nvPr/>
          </p:nvSpPr>
          <p:spPr bwMode="auto">
            <a:xfrm rot="9845918">
              <a:off x="6395000" y="5885558"/>
              <a:ext cx="543812" cy="523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2325" name="TextBox 181"/>
            <p:cNvSpPr txBox="1">
              <a:spLocks noChangeArrowheads="1"/>
            </p:cNvSpPr>
            <p:nvPr/>
          </p:nvSpPr>
          <p:spPr bwMode="auto">
            <a:xfrm rot="-9948738">
              <a:off x="2117518" y="5932635"/>
              <a:ext cx="543812" cy="523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2326" name="TextBox 182"/>
            <p:cNvSpPr txBox="1">
              <a:spLocks noChangeArrowheads="1"/>
            </p:cNvSpPr>
            <p:nvPr/>
          </p:nvSpPr>
          <p:spPr bwMode="auto">
            <a:xfrm rot="-4992697">
              <a:off x="440646" y="3712538"/>
              <a:ext cx="543697" cy="523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2327" name="TextBox 183"/>
            <p:cNvSpPr txBox="1">
              <a:spLocks noChangeArrowheads="1"/>
            </p:cNvSpPr>
            <p:nvPr/>
          </p:nvSpPr>
          <p:spPr bwMode="auto">
            <a:xfrm rot="-520651">
              <a:off x="2536067" y="1734469"/>
              <a:ext cx="543812" cy="523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grpSp>
          <p:nvGrpSpPr>
            <p:cNvPr id="212328" name="Group 8"/>
            <p:cNvGrpSpPr>
              <a:grpSpLocks/>
            </p:cNvGrpSpPr>
            <p:nvPr/>
          </p:nvGrpSpPr>
          <p:grpSpPr bwMode="auto">
            <a:xfrm>
              <a:off x="4546600" y="3746500"/>
              <a:ext cx="3225800" cy="1117600"/>
              <a:chOff x="7848600" y="2044700"/>
              <a:chExt cx="3200399" cy="1371600"/>
            </a:xfrm>
          </p:grpSpPr>
          <p:sp>
            <p:nvSpPr>
              <p:cNvPr id="212524" name="Oval 3"/>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525" name="Group 133"/>
              <p:cNvGrpSpPr>
                <a:grpSpLocks/>
              </p:cNvGrpSpPr>
              <p:nvPr/>
            </p:nvGrpSpPr>
            <p:grpSpPr bwMode="auto">
              <a:xfrm>
                <a:off x="8526482" y="2160804"/>
                <a:ext cx="532759" cy="184809"/>
                <a:chOff x="2356" y="1300"/>
                <a:chExt cx="555" cy="194"/>
              </a:xfrm>
            </p:grpSpPr>
            <p:sp>
              <p:nvSpPr>
                <p:cNvPr id="21259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9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60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601" name="Group 137"/>
                <p:cNvGrpSpPr>
                  <a:grpSpLocks/>
                </p:cNvGrpSpPr>
                <p:nvPr/>
              </p:nvGrpSpPr>
              <p:grpSpPr bwMode="auto">
                <a:xfrm>
                  <a:off x="2468" y="1332"/>
                  <a:ext cx="310" cy="60"/>
                  <a:chOff x="2468" y="1332"/>
                  <a:chExt cx="310" cy="60"/>
                </a:xfrm>
              </p:grpSpPr>
              <p:sp>
                <p:nvSpPr>
                  <p:cNvPr id="21260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60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602" name="Line 140"/>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603" name="Line 141"/>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2526" name="Straight Connector 10"/>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p:cNvGrpSpPr>
                <a:grpSpLocks/>
              </p:cNvGrpSpPr>
              <p:nvPr/>
            </p:nvGrpSpPr>
            <p:grpSpPr bwMode="auto">
              <a:xfrm>
                <a:off x="9555206" y="2650627"/>
                <a:ext cx="532759" cy="184809"/>
                <a:chOff x="2356" y="1300"/>
                <a:chExt cx="555" cy="194"/>
              </a:xfrm>
            </p:grpSpPr>
            <p:sp>
              <p:nvSpPr>
                <p:cNvPr id="21259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9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9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93" name="Group 137"/>
                <p:cNvGrpSpPr>
                  <a:grpSpLocks/>
                </p:cNvGrpSpPr>
                <p:nvPr/>
              </p:nvGrpSpPr>
              <p:grpSpPr bwMode="auto">
                <a:xfrm>
                  <a:off x="2468" y="1332"/>
                  <a:ext cx="310" cy="60"/>
                  <a:chOff x="2468" y="1332"/>
                  <a:chExt cx="310" cy="60"/>
                </a:xfrm>
              </p:grpSpPr>
              <p:sp>
                <p:nvSpPr>
                  <p:cNvPr id="212596"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97"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94"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95"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36" name="Group 133"/>
              <p:cNvGrpSpPr>
                <a:grpSpLocks/>
              </p:cNvGrpSpPr>
              <p:nvPr/>
            </p:nvGrpSpPr>
            <p:grpSpPr bwMode="auto">
              <a:xfrm>
                <a:off x="8772607" y="2725609"/>
                <a:ext cx="532759" cy="184809"/>
                <a:chOff x="2356" y="1300"/>
                <a:chExt cx="555" cy="194"/>
              </a:xfrm>
            </p:grpSpPr>
            <p:sp>
              <p:nvSpPr>
                <p:cNvPr id="212582"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83"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84"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85" name="Group 137"/>
                <p:cNvGrpSpPr>
                  <a:grpSpLocks/>
                </p:cNvGrpSpPr>
                <p:nvPr/>
              </p:nvGrpSpPr>
              <p:grpSpPr bwMode="auto">
                <a:xfrm>
                  <a:off x="2468" y="1332"/>
                  <a:ext cx="310" cy="60"/>
                  <a:chOff x="2468" y="1332"/>
                  <a:chExt cx="310" cy="60"/>
                </a:xfrm>
              </p:grpSpPr>
              <p:sp>
                <p:nvSpPr>
                  <p:cNvPr id="212588"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89"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86" name="Line 140"/>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87" name="Line 141"/>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37" name="Group 133"/>
              <p:cNvGrpSpPr>
                <a:grpSpLocks/>
              </p:cNvGrpSpPr>
              <p:nvPr/>
            </p:nvGrpSpPr>
            <p:grpSpPr bwMode="auto">
              <a:xfrm>
                <a:off x="9060908" y="2428111"/>
                <a:ext cx="532759" cy="184809"/>
                <a:chOff x="2356" y="1300"/>
                <a:chExt cx="555" cy="194"/>
              </a:xfrm>
            </p:grpSpPr>
            <p:sp>
              <p:nvSpPr>
                <p:cNvPr id="212574"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75"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76"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77" name="Group 137"/>
                <p:cNvGrpSpPr>
                  <a:grpSpLocks/>
                </p:cNvGrpSpPr>
                <p:nvPr/>
              </p:nvGrpSpPr>
              <p:grpSpPr bwMode="auto">
                <a:xfrm>
                  <a:off x="2468" y="1332"/>
                  <a:ext cx="310" cy="60"/>
                  <a:chOff x="2468" y="1332"/>
                  <a:chExt cx="310" cy="60"/>
                </a:xfrm>
              </p:grpSpPr>
              <p:sp>
                <p:nvSpPr>
                  <p:cNvPr id="212580"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81"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78" name="Line 140"/>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79" name="Line 141"/>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38" name="Group 133"/>
              <p:cNvGrpSpPr>
                <a:grpSpLocks/>
              </p:cNvGrpSpPr>
              <p:nvPr/>
            </p:nvGrpSpPr>
            <p:grpSpPr bwMode="auto">
              <a:xfrm>
                <a:off x="10005281" y="2289952"/>
                <a:ext cx="532759" cy="184809"/>
                <a:chOff x="2356" y="1300"/>
                <a:chExt cx="555" cy="194"/>
              </a:xfrm>
            </p:grpSpPr>
            <p:sp>
              <p:nvSpPr>
                <p:cNvPr id="21256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6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6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69" name="Group 137"/>
                <p:cNvGrpSpPr>
                  <a:grpSpLocks/>
                </p:cNvGrpSpPr>
                <p:nvPr/>
              </p:nvGrpSpPr>
              <p:grpSpPr bwMode="auto">
                <a:xfrm>
                  <a:off x="2468" y="1332"/>
                  <a:ext cx="310" cy="60"/>
                  <a:chOff x="2468" y="1332"/>
                  <a:chExt cx="310" cy="60"/>
                </a:xfrm>
              </p:grpSpPr>
              <p:sp>
                <p:nvSpPr>
                  <p:cNvPr id="212572"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73"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70" name="Line 140"/>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71" name="Line 141"/>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39" name="Group 133"/>
              <p:cNvGrpSpPr>
                <a:grpSpLocks/>
              </p:cNvGrpSpPr>
              <p:nvPr/>
            </p:nvGrpSpPr>
            <p:grpSpPr bwMode="auto">
              <a:xfrm>
                <a:off x="10232661" y="2882876"/>
                <a:ext cx="532759" cy="184809"/>
                <a:chOff x="2356" y="1300"/>
                <a:chExt cx="555" cy="194"/>
              </a:xfrm>
            </p:grpSpPr>
            <p:sp>
              <p:nvSpPr>
                <p:cNvPr id="21255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5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6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61" name="Group 137"/>
                <p:cNvGrpSpPr>
                  <a:grpSpLocks/>
                </p:cNvGrpSpPr>
                <p:nvPr/>
              </p:nvGrpSpPr>
              <p:grpSpPr bwMode="auto">
                <a:xfrm>
                  <a:off x="2468" y="1332"/>
                  <a:ext cx="310" cy="60"/>
                  <a:chOff x="2468" y="1332"/>
                  <a:chExt cx="310" cy="60"/>
                </a:xfrm>
              </p:grpSpPr>
              <p:sp>
                <p:nvSpPr>
                  <p:cNvPr id="21256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6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62"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63"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40" name="Group 133"/>
              <p:cNvGrpSpPr>
                <a:grpSpLocks/>
              </p:cNvGrpSpPr>
              <p:nvPr/>
            </p:nvGrpSpPr>
            <p:grpSpPr bwMode="auto">
              <a:xfrm>
                <a:off x="9330660" y="3072767"/>
                <a:ext cx="532759" cy="184809"/>
                <a:chOff x="2356" y="1300"/>
                <a:chExt cx="555" cy="194"/>
              </a:xfrm>
            </p:grpSpPr>
            <p:sp>
              <p:nvSpPr>
                <p:cNvPr id="21255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5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5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53" name="Group 137"/>
                <p:cNvGrpSpPr>
                  <a:grpSpLocks/>
                </p:cNvGrpSpPr>
                <p:nvPr/>
              </p:nvGrpSpPr>
              <p:grpSpPr bwMode="auto">
                <a:xfrm>
                  <a:off x="2468" y="1332"/>
                  <a:ext cx="310" cy="60"/>
                  <a:chOff x="2468" y="1332"/>
                  <a:chExt cx="310" cy="60"/>
                </a:xfrm>
              </p:grpSpPr>
              <p:sp>
                <p:nvSpPr>
                  <p:cNvPr id="212556"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57"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54" name="Line 140"/>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55" name="Line 141"/>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541" name="Group 133"/>
              <p:cNvGrpSpPr>
                <a:grpSpLocks/>
              </p:cNvGrpSpPr>
              <p:nvPr/>
            </p:nvGrpSpPr>
            <p:grpSpPr bwMode="auto">
              <a:xfrm>
                <a:off x="8438032" y="3018963"/>
                <a:ext cx="532759" cy="184809"/>
                <a:chOff x="2356" y="1300"/>
                <a:chExt cx="555" cy="194"/>
              </a:xfrm>
            </p:grpSpPr>
            <p:sp>
              <p:nvSpPr>
                <p:cNvPr id="212542"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43"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44"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45" name="Group 137"/>
                <p:cNvGrpSpPr>
                  <a:grpSpLocks/>
                </p:cNvGrpSpPr>
                <p:nvPr/>
              </p:nvGrpSpPr>
              <p:grpSpPr bwMode="auto">
                <a:xfrm>
                  <a:off x="2468" y="1332"/>
                  <a:ext cx="310" cy="60"/>
                  <a:chOff x="2468" y="1332"/>
                  <a:chExt cx="310" cy="60"/>
                </a:xfrm>
              </p:grpSpPr>
              <p:sp>
                <p:nvSpPr>
                  <p:cNvPr id="212548"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49"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46"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47" name="Line 141"/>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12329" name="Group 331"/>
            <p:cNvGrpSpPr>
              <a:grpSpLocks/>
            </p:cNvGrpSpPr>
            <p:nvPr/>
          </p:nvGrpSpPr>
          <p:grpSpPr bwMode="auto">
            <a:xfrm>
              <a:off x="1803400" y="2755900"/>
              <a:ext cx="3467100" cy="1193800"/>
              <a:chOff x="7848600" y="2044700"/>
              <a:chExt cx="3200399" cy="1371600"/>
            </a:xfrm>
          </p:grpSpPr>
          <p:sp>
            <p:nvSpPr>
              <p:cNvPr id="212442" name="Oval 332"/>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443" name="Group 133"/>
              <p:cNvGrpSpPr>
                <a:grpSpLocks/>
              </p:cNvGrpSpPr>
              <p:nvPr/>
            </p:nvGrpSpPr>
            <p:grpSpPr bwMode="auto">
              <a:xfrm>
                <a:off x="8526482" y="2160804"/>
                <a:ext cx="532759" cy="184809"/>
                <a:chOff x="2356" y="1300"/>
                <a:chExt cx="555" cy="194"/>
              </a:xfrm>
            </p:grpSpPr>
            <p:sp>
              <p:nvSpPr>
                <p:cNvPr id="21251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1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1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19" name="Group 137"/>
                <p:cNvGrpSpPr>
                  <a:grpSpLocks/>
                </p:cNvGrpSpPr>
                <p:nvPr/>
              </p:nvGrpSpPr>
              <p:grpSpPr bwMode="auto">
                <a:xfrm>
                  <a:off x="2468" y="1332"/>
                  <a:ext cx="310" cy="60"/>
                  <a:chOff x="2468" y="1332"/>
                  <a:chExt cx="310" cy="60"/>
                </a:xfrm>
              </p:grpSpPr>
              <p:sp>
                <p:nvSpPr>
                  <p:cNvPr id="212522"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23"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20" name="Line 140"/>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21" name="Line 141"/>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2444" name="Straight Connector 334"/>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p:cNvGrpSpPr>
                <a:grpSpLocks/>
              </p:cNvGrpSpPr>
              <p:nvPr/>
            </p:nvGrpSpPr>
            <p:grpSpPr bwMode="auto">
              <a:xfrm>
                <a:off x="9555206" y="2650627"/>
                <a:ext cx="532759" cy="184809"/>
                <a:chOff x="2356" y="1300"/>
                <a:chExt cx="555" cy="194"/>
              </a:xfrm>
            </p:grpSpPr>
            <p:sp>
              <p:nvSpPr>
                <p:cNvPr id="21250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0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1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11" name="Group 137"/>
                <p:cNvGrpSpPr>
                  <a:grpSpLocks/>
                </p:cNvGrpSpPr>
                <p:nvPr/>
              </p:nvGrpSpPr>
              <p:grpSpPr bwMode="auto">
                <a:xfrm>
                  <a:off x="2468" y="1332"/>
                  <a:ext cx="310" cy="60"/>
                  <a:chOff x="2468" y="1332"/>
                  <a:chExt cx="310" cy="60"/>
                </a:xfrm>
              </p:grpSpPr>
              <p:sp>
                <p:nvSpPr>
                  <p:cNvPr id="21251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1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12"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13" name="Line 141"/>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4" name="Group 133"/>
              <p:cNvGrpSpPr>
                <a:grpSpLocks/>
              </p:cNvGrpSpPr>
              <p:nvPr/>
            </p:nvGrpSpPr>
            <p:grpSpPr bwMode="auto">
              <a:xfrm>
                <a:off x="8772607" y="2725609"/>
                <a:ext cx="532759" cy="184809"/>
                <a:chOff x="2356" y="1300"/>
                <a:chExt cx="555" cy="194"/>
              </a:xfrm>
            </p:grpSpPr>
            <p:sp>
              <p:nvSpPr>
                <p:cNvPr id="21250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50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50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503" name="Group 137"/>
                <p:cNvGrpSpPr>
                  <a:grpSpLocks/>
                </p:cNvGrpSpPr>
                <p:nvPr/>
              </p:nvGrpSpPr>
              <p:grpSpPr bwMode="auto">
                <a:xfrm>
                  <a:off x="2468" y="1332"/>
                  <a:ext cx="310" cy="60"/>
                  <a:chOff x="2468" y="1332"/>
                  <a:chExt cx="310" cy="60"/>
                </a:xfrm>
              </p:grpSpPr>
              <p:sp>
                <p:nvSpPr>
                  <p:cNvPr id="212506"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507"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504"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505" name="Line 141"/>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5" name="Group 133"/>
              <p:cNvGrpSpPr>
                <a:grpSpLocks/>
              </p:cNvGrpSpPr>
              <p:nvPr/>
            </p:nvGrpSpPr>
            <p:grpSpPr bwMode="auto">
              <a:xfrm>
                <a:off x="9060908" y="2428111"/>
                <a:ext cx="532759" cy="184809"/>
                <a:chOff x="2356" y="1300"/>
                <a:chExt cx="555" cy="194"/>
              </a:xfrm>
            </p:grpSpPr>
            <p:sp>
              <p:nvSpPr>
                <p:cNvPr id="212492"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93"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94"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95" name="Group 137"/>
                <p:cNvGrpSpPr>
                  <a:grpSpLocks/>
                </p:cNvGrpSpPr>
                <p:nvPr/>
              </p:nvGrpSpPr>
              <p:grpSpPr bwMode="auto">
                <a:xfrm>
                  <a:off x="2468" y="1332"/>
                  <a:ext cx="310" cy="60"/>
                  <a:chOff x="2468" y="1332"/>
                  <a:chExt cx="310" cy="60"/>
                </a:xfrm>
              </p:grpSpPr>
              <p:sp>
                <p:nvSpPr>
                  <p:cNvPr id="212498"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99"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96"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97" name="Line 141"/>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6" name="Group 133"/>
              <p:cNvGrpSpPr>
                <a:grpSpLocks/>
              </p:cNvGrpSpPr>
              <p:nvPr/>
            </p:nvGrpSpPr>
            <p:grpSpPr bwMode="auto">
              <a:xfrm>
                <a:off x="10005281" y="2289952"/>
                <a:ext cx="532759" cy="184809"/>
                <a:chOff x="2356" y="1300"/>
                <a:chExt cx="555" cy="194"/>
              </a:xfrm>
            </p:grpSpPr>
            <p:sp>
              <p:nvSpPr>
                <p:cNvPr id="212484"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85"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86"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87" name="Group 137"/>
                <p:cNvGrpSpPr>
                  <a:grpSpLocks/>
                </p:cNvGrpSpPr>
                <p:nvPr/>
              </p:nvGrpSpPr>
              <p:grpSpPr bwMode="auto">
                <a:xfrm>
                  <a:off x="2468" y="1332"/>
                  <a:ext cx="310" cy="60"/>
                  <a:chOff x="2468" y="1332"/>
                  <a:chExt cx="310" cy="60"/>
                </a:xfrm>
              </p:grpSpPr>
              <p:sp>
                <p:nvSpPr>
                  <p:cNvPr id="212490"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91"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88" name="Line 140"/>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89" name="Line 141"/>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7" name="Group 133"/>
              <p:cNvGrpSpPr>
                <a:grpSpLocks/>
              </p:cNvGrpSpPr>
              <p:nvPr/>
            </p:nvGrpSpPr>
            <p:grpSpPr bwMode="auto">
              <a:xfrm>
                <a:off x="10232661" y="2882876"/>
                <a:ext cx="532759" cy="184809"/>
                <a:chOff x="2356" y="1300"/>
                <a:chExt cx="555" cy="194"/>
              </a:xfrm>
            </p:grpSpPr>
            <p:sp>
              <p:nvSpPr>
                <p:cNvPr id="21247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7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7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79" name="Group 137"/>
                <p:cNvGrpSpPr>
                  <a:grpSpLocks/>
                </p:cNvGrpSpPr>
                <p:nvPr/>
              </p:nvGrpSpPr>
              <p:grpSpPr bwMode="auto">
                <a:xfrm>
                  <a:off x="2468" y="1332"/>
                  <a:ext cx="310" cy="60"/>
                  <a:chOff x="2468" y="1332"/>
                  <a:chExt cx="310" cy="60"/>
                </a:xfrm>
              </p:grpSpPr>
              <p:sp>
                <p:nvSpPr>
                  <p:cNvPr id="212482"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83"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80" name="Line 140"/>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81" name="Line 141"/>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8" name="Group 133"/>
              <p:cNvGrpSpPr>
                <a:grpSpLocks/>
              </p:cNvGrpSpPr>
              <p:nvPr/>
            </p:nvGrpSpPr>
            <p:grpSpPr bwMode="auto">
              <a:xfrm>
                <a:off x="9330660" y="3072767"/>
                <a:ext cx="532759" cy="184809"/>
                <a:chOff x="2356" y="1300"/>
                <a:chExt cx="555" cy="194"/>
              </a:xfrm>
            </p:grpSpPr>
            <p:sp>
              <p:nvSpPr>
                <p:cNvPr id="21246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6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7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71" name="Group 137"/>
                <p:cNvGrpSpPr>
                  <a:grpSpLocks/>
                </p:cNvGrpSpPr>
                <p:nvPr/>
              </p:nvGrpSpPr>
              <p:grpSpPr bwMode="auto">
                <a:xfrm>
                  <a:off x="2468" y="1332"/>
                  <a:ext cx="310" cy="60"/>
                  <a:chOff x="2468" y="1332"/>
                  <a:chExt cx="310" cy="60"/>
                </a:xfrm>
              </p:grpSpPr>
              <p:sp>
                <p:nvSpPr>
                  <p:cNvPr id="21247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7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72" name="Line 140"/>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73" name="Line 141"/>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459" name="Group 133"/>
              <p:cNvGrpSpPr>
                <a:grpSpLocks/>
              </p:cNvGrpSpPr>
              <p:nvPr/>
            </p:nvGrpSpPr>
            <p:grpSpPr bwMode="auto">
              <a:xfrm>
                <a:off x="8438032" y="3018963"/>
                <a:ext cx="532759" cy="184809"/>
                <a:chOff x="2356" y="1300"/>
                <a:chExt cx="555" cy="194"/>
              </a:xfrm>
            </p:grpSpPr>
            <p:sp>
              <p:nvSpPr>
                <p:cNvPr id="21246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6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6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63" name="Group 137"/>
                <p:cNvGrpSpPr>
                  <a:grpSpLocks/>
                </p:cNvGrpSpPr>
                <p:nvPr/>
              </p:nvGrpSpPr>
              <p:grpSpPr bwMode="auto">
                <a:xfrm>
                  <a:off x="2468" y="1332"/>
                  <a:ext cx="310" cy="60"/>
                  <a:chOff x="2468" y="1332"/>
                  <a:chExt cx="310" cy="60"/>
                </a:xfrm>
              </p:grpSpPr>
              <p:sp>
                <p:nvSpPr>
                  <p:cNvPr id="212466"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67"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64" name="Line 140"/>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65" name="Line 141"/>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12330" name="Oval 417"/>
            <p:cNvSpPr>
              <a:spLocks noChangeArrowheads="1"/>
            </p:cNvSpPr>
            <p:nvPr/>
          </p:nvSpPr>
          <p:spPr bwMode="auto">
            <a:xfrm>
              <a:off x="1498600" y="4165600"/>
              <a:ext cx="3086100"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331" name="Group 133"/>
            <p:cNvGrpSpPr>
              <a:grpSpLocks/>
            </p:cNvGrpSpPr>
            <p:nvPr/>
          </p:nvGrpSpPr>
          <p:grpSpPr bwMode="auto">
            <a:xfrm>
              <a:off x="2152272" y="4264503"/>
              <a:ext cx="513732" cy="157430"/>
              <a:chOff x="2356" y="1300"/>
              <a:chExt cx="555" cy="194"/>
            </a:xfrm>
          </p:grpSpPr>
          <p:sp>
            <p:nvSpPr>
              <p:cNvPr id="212434" name="Oval 492"/>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35"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36"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37" name="Group 137"/>
              <p:cNvGrpSpPr>
                <a:grpSpLocks/>
              </p:cNvGrpSpPr>
              <p:nvPr/>
            </p:nvGrpSpPr>
            <p:grpSpPr bwMode="auto">
              <a:xfrm>
                <a:off x="2468" y="1332"/>
                <a:ext cx="310" cy="60"/>
                <a:chOff x="2468" y="1332"/>
                <a:chExt cx="310" cy="60"/>
              </a:xfrm>
            </p:grpSpPr>
            <p:sp>
              <p:nvSpPr>
                <p:cNvPr id="212440"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41"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38" name="Line 140"/>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39" name="Line 141"/>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2332" name="Straight Connector 419"/>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p:cNvGrpSpPr>
              <a:grpSpLocks/>
            </p:cNvGrpSpPr>
            <p:nvPr/>
          </p:nvGrpSpPr>
          <p:grpSpPr bwMode="auto">
            <a:xfrm>
              <a:off x="3144256" y="4681760"/>
              <a:ext cx="513732" cy="157430"/>
              <a:chOff x="2356" y="1300"/>
              <a:chExt cx="555" cy="194"/>
            </a:xfrm>
          </p:grpSpPr>
          <p:sp>
            <p:nvSpPr>
              <p:cNvPr id="21242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2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2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29" name="Group 137"/>
              <p:cNvGrpSpPr>
                <a:grpSpLocks/>
              </p:cNvGrpSpPr>
              <p:nvPr/>
            </p:nvGrpSpPr>
            <p:grpSpPr bwMode="auto">
              <a:xfrm>
                <a:off x="2468" y="1332"/>
                <a:ext cx="310" cy="60"/>
                <a:chOff x="2468" y="1332"/>
                <a:chExt cx="310" cy="60"/>
              </a:xfrm>
            </p:grpSpPr>
            <p:sp>
              <p:nvSpPr>
                <p:cNvPr id="212432"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33"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30" name="Line 140"/>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31" name="Line 141"/>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2" name="Group 133"/>
            <p:cNvGrpSpPr>
              <a:grpSpLocks/>
            </p:cNvGrpSpPr>
            <p:nvPr/>
          </p:nvGrpSpPr>
          <p:grpSpPr bwMode="auto">
            <a:xfrm>
              <a:off x="2389607" y="4745634"/>
              <a:ext cx="513732" cy="157430"/>
              <a:chOff x="2356" y="1300"/>
              <a:chExt cx="555" cy="194"/>
            </a:xfrm>
          </p:grpSpPr>
          <p:sp>
            <p:nvSpPr>
              <p:cNvPr id="21241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1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2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21" name="Group 137"/>
              <p:cNvGrpSpPr>
                <a:grpSpLocks/>
              </p:cNvGrpSpPr>
              <p:nvPr/>
            </p:nvGrpSpPr>
            <p:grpSpPr bwMode="auto">
              <a:xfrm>
                <a:off x="2468" y="1332"/>
                <a:ext cx="310" cy="60"/>
                <a:chOff x="2468" y="1332"/>
                <a:chExt cx="310" cy="60"/>
              </a:xfrm>
            </p:grpSpPr>
            <p:sp>
              <p:nvSpPr>
                <p:cNvPr id="21242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2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22" name="Line 140"/>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23" name="Line 141"/>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3" name="Group 133"/>
            <p:cNvGrpSpPr>
              <a:grpSpLocks/>
            </p:cNvGrpSpPr>
            <p:nvPr/>
          </p:nvGrpSpPr>
          <p:grpSpPr bwMode="auto">
            <a:xfrm>
              <a:off x="2667612" y="4492209"/>
              <a:ext cx="513732" cy="157430"/>
              <a:chOff x="2356" y="1300"/>
              <a:chExt cx="555" cy="194"/>
            </a:xfrm>
          </p:grpSpPr>
          <p:sp>
            <p:nvSpPr>
              <p:cNvPr id="21241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1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1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13" name="Group 137"/>
              <p:cNvGrpSpPr>
                <a:grpSpLocks/>
              </p:cNvGrpSpPr>
              <p:nvPr/>
            </p:nvGrpSpPr>
            <p:grpSpPr bwMode="auto">
              <a:xfrm>
                <a:off x="2468" y="1332"/>
                <a:ext cx="310" cy="60"/>
                <a:chOff x="2468" y="1332"/>
                <a:chExt cx="310" cy="60"/>
              </a:xfrm>
            </p:grpSpPr>
            <p:sp>
              <p:nvSpPr>
                <p:cNvPr id="212416"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17"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14"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15"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4" name="Group 133"/>
            <p:cNvGrpSpPr>
              <a:grpSpLocks/>
            </p:cNvGrpSpPr>
            <p:nvPr/>
          </p:nvGrpSpPr>
          <p:grpSpPr bwMode="auto">
            <a:xfrm>
              <a:off x="3578257" y="4374518"/>
              <a:ext cx="513732" cy="157430"/>
              <a:chOff x="2356" y="1300"/>
              <a:chExt cx="555" cy="194"/>
            </a:xfrm>
          </p:grpSpPr>
          <p:sp>
            <p:nvSpPr>
              <p:cNvPr id="212402"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403"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404"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405" name="Group 137"/>
              <p:cNvGrpSpPr>
                <a:grpSpLocks/>
              </p:cNvGrpSpPr>
              <p:nvPr/>
            </p:nvGrpSpPr>
            <p:grpSpPr bwMode="auto">
              <a:xfrm>
                <a:off x="2468" y="1332"/>
                <a:ext cx="310" cy="60"/>
                <a:chOff x="2468" y="1332"/>
                <a:chExt cx="310" cy="60"/>
              </a:xfrm>
            </p:grpSpPr>
            <p:sp>
              <p:nvSpPr>
                <p:cNvPr id="212408"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09"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406"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407"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5" name="Group 133"/>
            <p:cNvGrpSpPr>
              <a:grpSpLocks/>
            </p:cNvGrpSpPr>
            <p:nvPr/>
          </p:nvGrpSpPr>
          <p:grpSpPr bwMode="auto">
            <a:xfrm>
              <a:off x="3797517" y="4879602"/>
              <a:ext cx="513732" cy="157430"/>
              <a:chOff x="2356" y="1300"/>
              <a:chExt cx="555" cy="194"/>
            </a:xfrm>
          </p:grpSpPr>
          <p:sp>
            <p:nvSpPr>
              <p:cNvPr id="212394"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395"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396"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397" name="Group 137"/>
              <p:cNvGrpSpPr>
                <a:grpSpLocks/>
              </p:cNvGrpSpPr>
              <p:nvPr/>
            </p:nvGrpSpPr>
            <p:grpSpPr bwMode="auto">
              <a:xfrm>
                <a:off x="2468" y="1332"/>
                <a:ext cx="310" cy="60"/>
                <a:chOff x="2468" y="1332"/>
                <a:chExt cx="310" cy="60"/>
              </a:xfrm>
            </p:grpSpPr>
            <p:sp>
              <p:nvSpPr>
                <p:cNvPr id="212400"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401"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398"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399"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6" name="Group 133"/>
            <p:cNvGrpSpPr>
              <a:grpSpLocks/>
            </p:cNvGrpSpPr>
            <p:nvPr/>
          </p:nvGrpSpPr>
          <p:grpSpPr bwMode="auto">
            <a:xfrm>
              <a:off x="2927730" y="5041361"/>
              <a:ext cx="513732" cy="157430"/>
              <a:chOff x="2356" y="1300"/>
              <a:chExt cx="555" cy="194"/>
            </a:xfrm>
          </p:grpSpPr>
          <p:sp>
            <p:nvSpPr>
              <p:cNvPr id="21238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38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38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389" name="Group 137"/>
              <p:cNvGrpSpPr>
                <a:grpSpLocks/>
              </p:cNvGrpSpPr>
              <p:nvPr/>
            </p:nvGrpSpPr>
            <p:grpSpPr bwMode="auto">
              <a:xfrm>
                <a:off x="2468" y="1332"/>
                <a:ext cx="310" cy="60"/>
                <a:chOff x="2468" y="1332"/>
                <a:chExt cx="310" cy="60"/>
              </a:xfrm>
            </p:grpSpPr>
            <p:sp>
              <p:nvSpPr>
                <p:cNvPr id="212392"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393"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390"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391"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2347" name="Group 133"/>
            <p:cNvGrpSpPr>
              <a:grpSpLocks/>
            </p:cNvGrpSpPr>
            <p:nvPr/>
          </p:nvGrpSpPr>
          <p:grpSpPr bwMode="auto">
            <a:xfrm>
              <a:off x="2066981" y="4995528"/>
              <a:ext cx="513732" cy="157430"/>
              <a:chOff x="2356" y="1300"/>
              <a:chExt cx="555" cy="194"/>
            </a:xfrm>
          </p:grpSpPr>
          <p:sp>
            <p:nvSpPr>
              <p:cNvPr id="21237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237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238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2381" name="Group 137"/>
              <p:cNvGrpSpPr>
                <a:grpSpLocks/>
              </p:cNvGrpSpPr>
              <p:nvPr/>
            </p:nvGrpSpPr>
            <p:grpSpPr bwMode="auto">
              <a:xfrm>
                <a:off x="2468" y="1332"/>
                <a:ext cx="310" cy="60"/>
                <a:chOff x="2468" y="1332"/>
                <a:chExt cx="310" cy="60"/>
              </a:xfrm>
            </p:grpSpPr>
            <p:sp>
              <p:nvSpPr>
                <p:cNvPr id="212384"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385"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2382"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383"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2348" name="Straight Connector 12"/>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cxnSp>
          <p:nvCxnSpPr>
            <p:cNvPr id="212365" name="Straight Connector 18"/>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solidFill>
                    <a:srgbClr val="000000"/>
                  </a:solidFill>
                </a:rPr>
                <a:t>   </a:t>
              </a:r>
            </a:p>
          </p:txBody>
        </p:sp>
        <p:cxnSp>
          <p:nvCxnSpPr>
            <p:cNvPr id="212369" name="Straight Connector 519"/>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p:cNvSpPr>
              <a:spLocks noChangeArrowheads="1"/>
            </p:cNvSpPr>
            <p:nvPr/>
          </p:nvSpPr>
          <p:spPr bwMode="auto">
            <a:xfrm>
              <a:off x="3340100" y="5359400"/>
              <a:ext cx="2044700" cy="381000"/>
            </a:xfrm>
            <a:prstGeom prst="ellipse">
              <a:avLst/>
            </a:prstGeom>
            <a:solidFill>
              <a:srgbClr val="FFFF00"/>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375" name="Oval 517"/>
            <p:cNvSpPr>
              <a:spLocks noChangeArrowheads="1"/>
            </p:cNvSpPr>
            <p:nvPr/>
          </p:nvSpPr>
          <p:spPr bwMode="auto">
            <a:xfrm rot="5400000">
              <a:off x="867569" y="3736182"/>
              <a:ext cx="1252537" cy="381000"/>
            </a:xfrm>
            <a:prstGeom prst="ellipse">
              <a:avLst/>
            </a:prstGeom>
            <a:solidFill>
              <a:srgbClr val="FFFF00"/>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cxnSp>
          <p:nvCxnSpPr>
            <p:cNvPr id="212376" name="Straight Connector 39941"/>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p:cNvGrpSpPr>
            <a:grpSpLocks/>
          </p:cNvGrpSpPr>
          <p:nvPr/>
        </p:nvGrpSpPr>
        <p:grpSpPr bwMode="auto">
          <a:xfrm>
            <a:off x="439738" y="4827588"/>
            <a:ext cx="874712" cy="506412"/>
            <a:chOff x="2889" y="1631"/>
            <a:chExt cx="980" cy="743"/>
          </a:xfrm>
        </p:grpSpPr>
        <p:sp>
          <p:nvSpPr>
            <p:cNvPr id="212304" name="Rectangle 419"/>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35249" name="AutoShape 420"/>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sp>
        <p:nvSpPr>
          <p:cNvPr id="211974" name="Line 424"/>
          <p:cNvSpPr>
            <a:spLocks noChangeShapeType="1"/>
          </p:cNvSpPr>
          <p:nvPr/>
        </p:nvSpPr>
        <p:spPr bwMode="auto">
          <a:xfrm flipV="1">
            <a:off x="1162050" y="5280025"/>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 name="Content Placeholder 12"/>
          <p:cNvSpPr>
            <a:spLocks noGrp="1"/>
          </p:cNvSpPr>
          <p:nvPr>
            <p:ph idx="1"/>
          </p:nvPr>
        </p:nvSpPr>
        <p:spPr>
          <a:xfrm>
            <a:off x="760413" y="2065338"/>
            <a:ext cx="7772400" cy="1306512"/>
          </a:xfrm>
        </p:spPr>
        <p:txBody>
          <a:bodyPr/>
          <a:lstStyle/>
          <a:p>
            <a:pPr>
              <a:buSzPct val="100000"/>
              <a:buFont typeface="Wingdings" pitchFamily="2" charset="2"/>
              <a:buChar char="§"/>
            </a:pPr>
            <a:r>
              <a:rPr lang="en-US" altLang="en-US">
                <a:ea typeface="ＭＳ Ｐゴシック" charset="-128"/>
              </a:rPr>
              <a:t>subscriber requests content from CDN</a:t>
            </a:r>
          </a:p>
        </p:txBody>
      </p:sp>
      <p:grpSp>
        <p:nvGrpSpPr>
          <p:cNvPr id="793" name="Group 792"/>
          <p:cNvGrpSpPr>
            <a:grpSpLocks/>
          </p:cNvGrpSpPr>
          <p:nvPr/>
        </p:nvGrpSpPr>
        <p:grpSpPr bwMode="auto">
          <a:xfrm>
            <a:off x="3221038" y="5776913"/>
            <a:ext cx="349250" cy="679450"/>
            <a:chOff x="7923189" y="2486664"/>
            <a:chExt cx="360377" cy="884585"/>
          </a:xfrm>
        </p:grpSpPr>
        <p:pic>
          <p:nvPicPr>
            <p:cNvPr id="212270"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p:cNvGrpSpPr>
              <a:grpSpLocks/>
            </p:cNvGrpSpPr>
            <p:nvPr/>
          </p:nvGrpSpPr>
          <p:grpSpPr bwMode="auto">
            <a:xfrm>
              <a:off x="7923189" y="2890236"/>
              <a:ext cx="227012" cy="481013"/>
              <a:chOff x="4140" y="429"/>
              <a:chExt cx="1425" cy="2396"/>
            </a:xfrm>
          </p:grpSpPr>
          <p:sp>
            <p:nvSpPr>
              <p:cNvPr id="212272"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73"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74"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75"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76"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77" name="Group 956"/>
              <p:cNvGrpSpPr>
                <a:grpSpLocks/>
              </p:cNvGrpSpPr>
              <p:nvPr/>
            </p:nvGrpSpPr>
            <p:grpSpPr bwMode="auto">
              <a:xfrm>
                <a:off x="4749" y="668"/>
                <a:ext cx="581" cy="145"/>
                <a:chOff x="614" y="2568"/>
                <a:chExt cx="725" cy="139"/>
              </a:xfrm>
            </p:grpSpPr>
            <p:sp>
              <p:nvSpPr>
                <p:cNvPr id="212302"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303"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78"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79" name="Group 960"/>
              <p:cNvGrpSpPr>
                <a:grpSpLocks/>
              </p:cNvGrpSpPr>
              <p:nvPr/>
            </p:nvGrpSpPr>
            <p:grpSpPr bwMode="auto">
              <a:xfrm>
                <a:off x="4747" y="994"/>
                <a:ext cx="581" cy="134"/>
                <a:chOff x="614" y="2568"/>
                <a:chExt cx="725" cy="139"/>
              </a:xfrm>
            </p:grpSpPr>
            <p:sp>
              <p:nvSpPr>
                <p:cNvPr id="212300"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301"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80"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81"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82" name="Group 965"/>
              <p:cNvGrpSpPr>
                <a:grpSpLocks/>
              </p:cNvGrpSpPr>
              <p:nvPr/>
            </p:nvGrpSpPr>
            <p:grpSpPr bwMode="auto">
              <a:xfrm>
                <a:off x="4735" y="1627"/>
                <a:ext cx="582" cy="151"/>
                <a:chOff x="614" y="2568"/>
                <a:chExt cx="725" cy="139"/>
              </a:xfrm>
            </p:grpSpPr>
            <p:sp>
              <p:nvSpPr>
                <p:cNvPr id="212298"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9"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83"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284" name="Group 969"/>
              <p:cNvGrpSpPr>
                <a:grpSpLocks/>
              </p:cNvGrpSpPr>
              <p:nvPr/>
            </p:nvGrpSpPr>
            <p:grpSpPr bwMode="auto">
              <a:xfrm>
                <a:off x="4739" y="1327"/>
                <a:ext cx="582" cy="139"/>
                <a:chOff x="614" y="2568"/>
                <a:chExt cx="725" cy="139"/>
              </a:xfrm>
            </p:grpSpPr>
            <p:sp>
              <p:nvSpPr>
                <p:cNvPr id="212296"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7"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85"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86"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87"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88"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89"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90"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1"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2"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3"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294"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95"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828" name="Group 827"/>
          <p:cNvGrpSpPr>
            <a:grpSpLocks/>
          </p:cNvGrpSpPr>
          <p:nvPr/>
        </p:nvGrpSpPr>
        <p:grpSpPr bwMode="auto">
          <a:xfrm>
            <a:off x="4387850" y="3556000"/>
            <a:ext cx="347663" cy="679450"/>
            <a:chOff x="7923189" y="2486664"/>
            <a:chExt cx="360377" cy="884585"/>
          </a:xfrm>
        </p:grpSpPr>
        <p:pic>
          <p:nvPicPr>
            <p:cNvPr id="212236"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p:cNvGrpSpPr>
              <a:grpSpLocks/>
            </p:cNvGrpSpPr>
            <p:nvPr/>
          </p:nvGrpSpPr>
          <p:grpSpPr bwMode="auto">
            <a:xfrm>
              <a:off x="7923189" y="2890236"/>
              <a:ext cx="227012" cy="481013"/>
              <a:chOff x="4140" y="429"/>
              <a:chExt cx="1425" cy="2396"/>
            </a:xfrm>
          </p:grpSpPr>
          <p:sp>
            <p:nvSpPr>
              <p:cNvPr id="212238"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39"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40"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41"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42"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43" name="Group 956"/>
              <p:cNvGrpSpPr>
                <a:grpSpLocks/>
              </p:cNvGrpSpPr>
              <p:nvPr/>
            </p:nvGrpSpPr>
            <p:grpSpPr bwMode="auto">
              <a:xfrm>
                <a:off x="4749" y="668"/>
                <a:ext cx="581" cy="145"/>
                <a:chOff x="614" y="2568"/>
                <a:chExt cx="725" cy="139"/>
              </a:xfrm>
            </p:grpSpPr>
            <p:sp>
              <p:nvSpPr>
                <p:cNvPr id="212268"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69"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44"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45" name="Group 960"/>
              <p:cNvGrpSpPr>
                <a:grpSpLocks/>
              </p:cNvGrpSpPr>
              <p:nvPr/>
            </p:nvGrpSpPr>
            <p:grpSpPr bwMode="auto">
              <a:xfrm>
                <a:off x="4747" y="994"/>
                <a:ext cx="581" cy="134"/>
                <a:chOff x="614" y="2568"/>
                <a:chExt cx="725" cy="139"/>
              </a:xfrm>
            </p:grpSpPr>
            <p:sp>
              <p:nvSpPr>
                <p:cNvPr id="212266"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67"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46"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47"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48" name="Group 965"/>
              <p:cNvGrpSpPr>
                <a:grpSpLocks/>
              </p:cNvGrpSpPr>
              <p:nvPr/>
            </p:nvGrpSpPr>
            <p:grpSpPr bwMode="auto">
              <a:xfrm>
                <a:off x="4735" y="1627"/>
                <a:ext cx="582" cy="151"/>
                <a:chOff x="614" y="2568"/>
                <a:chExt cx="725" cy="139"/>
              </a:xfrm>
            </p:grpSpPr>
            <p:sp>
              <p:nvSpPr>
                <p:cNvPr id="212264"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65"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49"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250" name="Group 969"/>
              <p:cNvGrpSpPr>
                <a:grpSpLocks/>
              </p:cNvGrpSpPr>
              <p:nvPr/>
            </p:nvGrpSpPr>
            <p:grpSpPr bwMode="auto">
              <a:xfrm>
                <a:off x="4739" y="1327"/>
                <a:ext cx="582" cy="139"/>
                <a:chOff x="614" y="2568"/>
                <a:chExt cx="725" cy="139"/>
              </a:xfrm>
            </p:grpSpPr>
            <p:sp>
              <p:nvSpPr>
                <p:cNvPr id="212262"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63"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51"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52"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53"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54"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55"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56"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57"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58"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59"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260"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61"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863" name="Group 862"/>
          <p:cNvGrpSpPr>
            <a:grpSpLocks/>
          </p:cNvGrpSpPr>
          <p:nvPr/>
        </p:nvGrpSpPr>
        <p:grpSpPr bwMode="auto">
          <a:xfrm>
            <a:off x="5084763" y="5611813"/>
            <a:ext cx="347662" cy="681037"/>
            <a:chOff x="7923189" y="2486664"/>
            <a:chExt cx="360377" cy="884585"/>
          </a:xfrm>
        </p:grpSpPr>
        <p:pic>
          <p:nvPicPr>
            <p:cNvPr id="212202"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p:cNvGrpSpPr>
              <a:grpSpLocks/>
            </p:cNvGrpSpPr>
            <p:nvPr/>
          </p:nvGrpSpPr>
          <p:grpSpPr bwMode="auto">
            <a:xfrm>
              <a:off x="7923189" y="2890236"/>
              <a:ext cx="227012" cy="481013"/>
              <a:chOff x="4140" y="429"/>
              <a:chExt cx="1425" cy="2396"/>
            </a:xfrm>
          </p:grpSpPr>
          <p:sp>
            <p:nvSpPr>
              <p:cNvPr id="212204"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05"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06"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07"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08"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09" name="Group 956"/>
              <p:cNvGrpSpPr>
                <a:grpSpLocks/>
              </p:cNvGrpSpPr>
              <p:nvPr/>
            </p:nvGrpSpPr>
            <p:grpSpPr bwMode="auto">
              <a:xfrm>
                <a:off x="4749" y="668"/>
                <a:ext cx="581" cy="145"/>
                <a:chOff x="614" y="2568"/>
                <a:chExt cx="725" cy="139"/>
              </a:xfrm>
            </p:grpSpPr>
            <p:sp>
              <p:nvSpPr>
                <p:cNvPr id="212234"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35"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10"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11" name="Group 960"/>
              <p:cNvGrpSpPr>
                <a:grpSpLocks/>
              </p:cNvGrpSpPr>
              <p:nvPr/>
            </p:nvGrpSpPr>
            <p:grpSpPr bwMode="auto">
              <a:xfrm>
                <a:off x="4747" y="994"/>
                <a:ext cx="581" cy="134"/>
                <a:chOff x="614" y="2568"/>
                <a:chExt cx="725" cy="139"/>
              </a:xfrm>
            </p:grpSpPr>
            <p:sp>
              <p:nvSpPr>
                <p:cNvPr id="212232"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33"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12"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13"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214" name="Group 965"/>
              <p:cNvGrpSpPr>
                <a:grpSpLocks/>
              </p:cNvGrpSpPr>
              <p:nvPr/>
            </p:nvGrpSpPr>
            <p:grpSpPr bwMode="auto">
              <a:xfrm>
                <a:off x="4735" y="1627"/>
                <a:ext cx="582" cy="151"/>
                <a:chOff x="614" y="2568"/>
                <a:chExt cx="725" cy="139"/>
              </a:xfrm>
            </p:grpSpPr>
            <p:sp>
              <p:nvSpPr>
                <p:cNvPr id="212230"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31"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15"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216" name="Group 969"/>
              <p:cNvGrpSpPr>
                <a:grpSpLocks/>
              </p:cNvGrpSpPr>
              <p:nvPr/>
            </p:nvGrpSpPr>
            <p:grpSpPr bwMode="auto">
              <a:xfrm>
                <a:off x="4739" y="1327"/>
                <a:ext cx="582" cy="139"/>
                <a:chOff x="614" y="2568"/>
                <a:chExt cx="725" cy="139"/>
              </a:xfrm>
            </p:grpSpPr>
            <p:sp>
              <p:nvSpPr>
                <p:cNvPr id="212228"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9"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217"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18"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19"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20"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1"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222"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3"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4"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5"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226"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27"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898" name="Group 897"/>
          <p:cNvGrpSpPr>
            <a:grpSpLocks/>
          </p:cNvGrpSpPr>
          <p:nvPr/>
        </p:nvGrpSpPr>
        <p:grpSpPr bwMode="auto">
          <a:xfrm>
            <a:off x="6067425" y="3829050"/>
            <a:ext cx="347663" cy="681038"/>
            <a:chOff x="7923189" y="2486664"/>
            <a:chExt cx="360377" cy="884585"/>
          </a:xfrm>
        </p:grpSpPr>
        <p:pic>
          <p:nvPicPr>
            <p:cNvPr id="212168"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p:cNvGrpSpPr>
              <a:grpSpLocks/>
            </p:cNvGrpSpPr>
            <p:nvPr/>
          </p:nvGrpSpPr>
          <p:grpSpPr bwMode="auto">
            <a:xfrm>
              <a:off x="7923189" y="2890236"/>
              <a:ext cx="227012" cy="481013"/>
              <a:chOff x="4140" y="429"/>
              <a:chExt cx="1425" cy="2396"/>
            </a:xfrm>
          </p:grpSpPr>
          <p:sp>
            <p:nvSpPr>
              <p:cNvPr id="212170"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71"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72"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73"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74"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75" name="Group 956"/>
              <p:cNvGrpSpPr>
                <a:grpSpLocks/>
              </p:cNvGrpSpPr>
              <p:nvPr/>
            </p:nvGrpSpPr>
            <p:grpSpPr bwMode="auto">
              <a:xfrm>
                <a:off x="4749" y="668"/>
                <a:ext cx="581" cy="145"/>
                <a:chOff x="614" y="2568"/>
                <a:chExt cx="725" cy="139"/>
              </a:xfrm>
            </p:grpSpPr>
            <p:sp>
              <p:nvSpPr>
                <p:cNvPr id="212200"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201"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76"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77" name="Group 960"/>
              <p:cNvGrpSpPr>
                <a:grpSpLocks/>
              </p:cNvGrpSpPr>
              <p:nvPr/>
            </p:nvGrpSpPr>
            <p:grpSpPr bwMode="auto">
              <a:xfrm>
                <a:off x="4747" y="994"/>
                <a:ext cx="581" cy="134"/>
                <a:chOff x="614" y="2568"/>
                <a:chExt cx="725" cy="139"/>
              </a:xfrm>
            </p:grpSpPr>
            <p:sp>
              <p:nvSpPr>
                <p:cNvPr id="212198"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9"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78"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79"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80" name="Group 965"/>
              <p:cNvGrpSpPr>
                <a:grpSpLocks/>
              </p:cNvGrpSpPr>
              <p:nvPr/>
            </p:nvGrpSpPr>
            <p:grpSpPr bwMode="auto">
              <a:xfrm>
                <a:off x="4735" y="1627"/>
                <a:ext cx="582" cy="151"/>
                <a:chOff x="614" y="2568"/>
                <a:chExt cx="725" cy="139"/>
              </a:xfrm>
            </p:grpSpPr>
            <p:sp>
              <p:nvSpPr>
                <p:cNvPr id="212196"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7"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81"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182" name="Group 969"/>
              <p:cNvGrpSpPr>
                <a:grpSpLocks/>
              </p:cNvGrpSpPr>
              <p:nvPr/>
            </p:nvGrpSpPr>
            <p:grpSpPr bwMode="auto">
              <a:xfrm>
                <a:off x="4739" y="1327"/>
                <a:ext cx="582" cy="139"/>
                <a:chOff x="614" y="2568"/>
                <a:chExt cx="725" cy="139"/>
              </a:xfrm>
            </p:grpSpPr>
            <p:sp>
              <p:nvSpPr>
                <p:cNvPr id="212194"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5"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83"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84"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85"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86"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87"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88"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89"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0"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1"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192"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93"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933" name="Group 932"/>
          <p:cNvGrpSpPr>
            <a:grpSpLocks/>
          </p:cNvGrpSpPr>
          <p:nvPr/>
        </p:nvGrpSpPr>
        <p:grpSpPr bwMode="auto">
          <a:xfrm>
            <a:off x="2122488" y="5629275"/>
            <a:ext cx="347662" cy="681038"/>
            <a:chOff x="7923189" y="2486664"/>
            <a:chExt cx="360377" cy="884585"/>
          </a:xfrm>
        </p:grpSpPr>
        <p:pic>
          <p:nvPicPr>
            <p:cNvPr id="212134"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p:cNvGrpSpPr>
              <a:grpSpLocks/>
            </p:cNvGrpSpPr>
            <p:nvPr/>
          </p:nvGrpSpPr>
          <p:grpSpPr bwMode="auto">
            <a:xfrm>
              <a:off x="7923189" y="2890236"/>
              <a:ext cx="227012" cy="481013"/>
              <a:chOff x="4140" y="429"/>
              <a:chExt cx="1425" cy="2396"/>
            </a:xfrm>
          </p:grpSpPr>
          <p:sp>
            <p:nvSpPr>
              <p:cNvPr id="212136"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37"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38"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39"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40"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41" name="Group 956"/>
              <p:cNvGrpSpPr>
                <a:grpSpLocks/>
              </p:cNvGrpSpPr>
              <p:nvPr/>
            </p:nvGrpSpPr>
            <p:grpSpPr bwMode="auto">
              <a:xfrm>
                <a:off x="4749" y="668"/>
                <a:ext cx="581" cy="145"/>
                <a:chOff x="614" y="2568"/>
                <a:chExt cx="725" cy="139"/>
              </a:xfrm>
            </p:grpSpPr>
            <p:sp>
              <p:nvSpPr>
                <p:cNvPr id="212166"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67"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42"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43" name="Group 960"/>
              <p:cNvGrpSpPr>
                <a:grpSpLocks/>
              </p:cNvGrpSpPr>
              <p:nvPr/>
            </p:nvGrpSpPr>
            <p:grpSpPr bwMode="auto">
              <a:xfrm>
                <a:off x="4747" y="994"/>
                <a:ext cx="581" cy="134"/>
                <a:chOff x="614" y="2568"/>
                <a:chExt cx="725" cy="139"/>
              </a:xfrm>
            </p:grpSpPr>
            <p:sp>
              <p:nvSpPr>
                <p:cNvPr id="212164"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65"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44"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45"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146" name="Group 965"/>
              <p:cNvGrpSpPr>
                <a:grpSpLocks/>
              </p:cNvGrpSpPr>
              <p:nvPr/>
            </p:nvGrpSpPr>
            <p:grpSpPr bwMode="auto">
              <a:xfrm>
                <a:off x="4735" y="1627"/>
                <a:ext cx="582" cy="151"/>
                <a:chOff x="614" y="2568"/>
                <a:chExt cx="725" cy="139"/>
              </a:xfrm>
            </p:grpSpPr>
            <p:sp>
              <p:nvSpPr>
                <p:cNvPr id="212162"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63"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47"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148" name="Group 969"/>
              <p:cNvGrpSpPr>
                <a:grpSpLocks/>
              </p:cNvGrpSpPr>
              <p:nvPr/>
            </p:nvGrpSpPr>
            <p:grpSpPr bwMode="auto">
              <a:xfrm>
                <a:off x="4739" y="1327"/>
                <a:ext cx="582" cy="139"/>
                <a:chOff x="614" y="2568"/>
                <a:chExt cx="725" cy="139"/>
              </a:xfrm>
            </p:grpSpPr>
            <p:sp>
              <p:nvSpPr>
                <p:cNvPr id="212160"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61"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149"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0"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51"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52"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3"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154"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5"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6"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7"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158"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159"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1981" name="Group 15"/>
          <p:cNvGrpSpPr>
            <a:grpSpLocks/>
          </p:cNvGrpSpPr>
          <p:nvPr/>
        </p:nvGrpSpPr>
        <p:grpSpPr bwMode="auto">
          <a:xfrm>
            <a:off x="7707313" y="4368800"/>
            <a:ext cx="990600" cy="731838"/>
            <a:chOff x="7707615" y="4368892"/>
            <a:chExt cx="990551" cy="731635"/>
          </a:xfrm>
        </p:grpSpPr>
        <p:pic>
          <p:nvPicPr>
            <p:cNvPr id="212034" name="Picture 14"/>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p:cNvGrpSpPr>
              <a:grpSpLocks/>
            </p:cNvGrpSpPr>
            <p:nvPr/>
          </p:nvGrpSpPr>
          <p:grpSpPr bwMode="auto">
            <a:xfrm flipH="1">
              <a:off x="7707615" y="4368892"/>
              <a:ext cx="225953" cy="395900"/>
              <a:chOff x="4140" y="429"/>
              <a:chExt cx="1425" cy="2396"/>
            </a:xfrm>
          </p:grpSpPr>
          <p:sp>
            <p:nvSpPr>
              <p:cNvPr id="212102"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1" name="Rectangle 251"/>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104"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105"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4" name="Rectangle 254"/>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107" name="Group 255"/>
              <p:cNvGrpSpPr>
                <a:grpSpLocks/>
              </p:cNvGrpSpPr>
              <p:nvPr/>
            </p:nvGrpSpPr>
            <p:grpSpPr bwMode="auto">
              <a:xfrm>
                <a:off x="4749" y="668"/>
                <a:ext cx="581" cy="145"/>
                <a:chOff x="614" y="2568"/>
                <a:chExt cx="725" cy="139"/>
              </a:xfrm>
            </p:grpSpPr>
            <p:sp>
              <p:nvSpPr>
                <p:cNvPr id="1000" name="AutoShape 256"/>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01" name="AutoShape 257"/>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6" name="Rectangle 258"/>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109" name="Group 259"/>
              <p:cNvGrpSpPr>
                <a:grpSpLocks/>
              </p:cNvGrpSpPr>
              <p:nvPr/>
            </p:nvGrpSpPr>
            <p:grpSpPr bwMode="auto">
              <a:xfrm>
                <a:off x="4747" y="994"/>
                <a:ext cx="581" cy="134"/>
                <a:chOff x="614" y="2568"/>
                <a:chExt cx="725" cy="139"/>
              </a:xfrm>
            </p:grpSpPr>
            <p:sp>
              <p:nvSpPr>
                <p:cNvPr id="998" name="AutoShape 260"/>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9" name="AutoShape 261"/>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8" name="Rectangle 262"/>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79" name="Rectangle 263"/>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112" name="Group 264"/>
              <p:cNvGrpSpPr>
                <a:grpSpLocks/>
              </p:cNvGrpSpPr>
              <p:nvPr/>
            </p:nvGrpSpPr>
            <p:grpSpPr bwMode="auto">
              <a:xfrm>
                <a:off x="4735" y="1627"/>
                <a:ext cx="582" cy="151"/>
                <a:chOff x="614" y="2568"/>
                <a:chExt cx="725" cy="139"/>
              </a:xfrm>
            </p:grpSpPr>
            <p:sp>
              <p:nvSpPr>
                <p:cNvPr id="996" name="AutoShape 265"/>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7" name="AutoShape 266"/>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2113"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2114" name="Group 268"/>
              <p:cNvGrpSpPr>
                <a:grpSpLocks/>
              </p:cNvGrpSpPr>
              <p:nvPr/>
            </p:nvGrpSpPr>
            <p:grpSpPr bwMode="auto">
              <a:xfrm>
                <a:off x="4739" y="1327"/>
                <a:ext cx="582" cy="139"/>
                <a:chOff x="614" y="2568"/>
                <a:chExt cx="725" cy="139"/>
              </a:xfrm>
            </p:grpSpPr>
            <p:sp>
              <p:nvSpPr>
                <p:cNvPr id="994" name="AutoShape 269"/>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5" name="AutoShape 270"/>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83" name="Rectangle 271"/>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116"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117"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6" name="Oval 274"/>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119"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8" name="AutoShape 276"/>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89" name="AutoShape 277"/>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0" name="Oval 278"/>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1" name="Oval 279"/>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992" name="Oval 280"/>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3" name="Rectangle 281"/>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2036" name="Group 249"/>
            <p:cNvGrpSpPr>
              <a:grpSpLocks/>
            </p:cNvGrpSpPr>
            <p:nvPr/>
          </p:nvGrpSpPr>
          <p:grpSpPr bwMode="auto">
            <a:xfrm flipH="1">
              <a:off x="7939866" y="4369199"/>
              <a:ext cx="225953" cy="395900"/>
              <a:chOff x="4140" y="429"/>
              <a:chExt cx="1425" cy="2396"/>
            </a:xfrm>
          </p:grpSpPr>
          <p:sp>
            <p:nvSpPr>
              <p:cNvPr id="212070"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 name="Rectangle 251"/>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72"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073"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7" name="Rectangle 254"/>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75" name="Group 255"/>
              <p:cNvGrpSpPr>
                <a:grpSpLocks/>
              </p:cNvGrpSpPr>
              <p:nvPr/>
            </p:nvGrpSpPr>
            <p:grpSpPr bwMode="auto">
              <a:xfrm>
                <a:off x="4749" y="668"/>
                <a:ext cx="581" cy="145"/>
                <a:chOff x="614" y="2568"/>
                <a:chExt cx="725" cy="139"/>
              </a:xfrm>
            </p:grpSpPr>
            <p:sp>
              <p:nvSpPr>
                <p:cNvPr id="1033" name="AutoShape 256"/>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4" name="AutoShape 257"/>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09" name="Rectangle 258"/>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77" name="Group 259"/>
              <p:cNvGrpSpPr>
                <a:grpSpLocks/>
              </p:cNvGrpSpPr>
              <p:nvPr/>
            </p:nvGrpSpPr>
            <p:grpSpPr bwMode="auto">
              <a:xfrm>
                <a:off x="4747" y="994"/>
                <a:ext cx="581" cy="134"/>
                <a:chOff x="614" y="2568"/>
                <a:chExt cx="725" cy="139"/>
              </a:xfrm>
            </p:grpSpPr>
            <p:sp>
              <p:nvSpPr>
                <p:cNvPr id="1031" name="AutoShape 260"/>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2" name="AutoShape 261"/>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1" name="Rectangle 262"/>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12" name="Rectangle 263"/>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80" name="Group 264"/>
              <p:cNvGrpSpPr>
                <a:grpSpLocks/>
              </p:cNvGrpSpPr>
              <p:nvPr/>
            </p:nvGrpSpPr>
            <p:grpSpPr bwMode="auto">
              <a:xfrm>
                <a:off x="4735" y="1627"/>
                <a:ext cx="582" cy="151"/>
                <a:chOff x="614" y="2568"/>
                <a:chExt cx="725" cy="139"/>
              </a:xfrm>
            </p:grpSpPr>
            <p:sp>
              <p:nvSpPr>
                <p:cNvPr id="1029" name="AutoShape 265"/>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0" name="AutoShape 266"/>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2081"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2082" name="Group 268"/>
              <p:cNvGrpSpPr>
                <a:grpSpLocks/>
              </p:cNvGrpSpPr>
              <p:nvPr/>
            </p:nvGrpSpPr>
            <p:grpSpPr bwMode="auto">
              <a:xfrm>
                <a:off x="4739" y="1327"/>
                <a:ext cx="582" cy="139"/>
                <a:chOff x="614" y="2568"/>
                <a:chExt cx="725" cy="139"/>
              </a:xfrm>
            </p:grpSpPr>
            <p:sp>
              <p:nvSpPr>
                <p:cNvPr id="1027" name="AutoShape 269"/>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8" name="AutoShape 270"/>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6" name="Rectangle 271"/>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84"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085"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9" name="Oval 274"/>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87"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1" name="AutoShape 276"/>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2" name="AutoShape 277"/>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3" name="Oval 278"/>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4" name="Oval 279"/>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25" name="Oval 280"/>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6" name="Rectangle 281"/>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2037" name="Group 249"/>
            <p:cNvGrpSpPr>
              <a:grpSpLocks/>
            </p:cNvGrpSpPr>
            <p:nvPr/>
          </p:nvGrpSpPr>
          <p:grpSpPr bwMode="auto">
            <a:xfrm flipH="1">
              <a:off x="8472213" y="4384408"/>
              <a:ext cx="225953" cy="395900"/>
              <a:chOff x="4140" y="429"/>
              <a:chExt cx="1425" cy="2396"/>
            </a:xfrm>
          </p:grpSpPr>
          <p:sp>
            <p:nvSpPr>
              <p:cNvPr id="212038"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7" name="Rectangle 251"/>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40"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041"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0" name="Rectangle 254"/>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43" name="Group 255"/>
              <p:cNvGrpSpPr>
                <a:grpSpLocks/>
              </p:cNvGrpSpPr>
              <p:nvPr/>
            </p:nvGrpSpPr>
            <p:grpSpPr bwMode="auto">
              <a:xfrm>
                <a:off x="4749" y="668"/>
                <a:ext cx="581" cy="145"/>
                <a:chOff x="614" y="2568"/>
                <a:chExt cx="725" cy="139"/>
              </a:xfrm>
            </p:grpSpPr>
            <p:sp>
              <p:nvSpPr>
                <p:cNvPr id="1066" name="AutoShape 256"/>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7" name="AutoShape 257"/>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2" name="Rectangle 258"/>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45" name="Group 259"/>
              <p:cNvGrpSpPr>
                <a:grpSpLocks/>
              </p:cNvGrpSpPr>
              <p:nvPr/>
            </p:nvGrpSpPr>
            <p:grpSpPr bwMode="auto">
              <a:xfrm>
                <a:off x="4747" y="994"/>
                <a:ext cx="581" cy="134"/>
                <a:chOff x="614" y="2568"/>
                <a:chExt cx="725" cy="139"/>
              </a:xfrm>
            </p:grpSpPr>
            <p:sp>
              <p:nvSpPr>
                <p:cNvPr id="1064" name="AutoShape 260"/>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5" name="AutoShape 261"/>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4" name="Rectangle 262"/>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45" name="Rectangle 263"/>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2048" name="Group 264"/>
              <p:cNvGrpSpPr>
                <a:grpSpLocks/>
              </p:cNvGrpSpPr>
              <p:nvPr/>
            </p:nvGrpSpPr>
            <p:grpSpPr bwMode="auto">
              <a:xfrm>
                <a:off x="4735" y="1627"/>
                <a:ext cx="582" cy="151"/>
                <a:chOff x="614" y="2568"/>
                <a:chExt cx="725" cy="139"/>
              </a:xfrm>
            </p:grpSpPr>
            <p:sp>
              <p:nvSpPr>
                <p:cNvPr id="1062" name="AutoShape 265"/>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3" name="AutoShape 266"/>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2049"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2050" name="Group 268"/>
              <p:cNvGrpSpPr>
                <a:grpSpLocks/>
              </p:cNvGrpSpPr>
              <p:nvPr/>
            </p:nvGrpSpPr>
            <p:grpSpPr bwMode="auto">
              <a:xfrm>
                <a:off x="4739" y="1327"/>
                <a:ext cx="582" cy="139"/>
                <a:chOff x="614" y="2568"/>
                <a:chExt cx="725" cy="139"/>
              </a:xfrm>
            </p:grpSpPr>
            <p:sp>
              <p:nvSpPr>
                <p:cNvPr id="1060" name="AutoShape 269"/>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1" name="AutoShape 270"/>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9" name="Rectangle 271"/>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52"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2053"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2" name="Oval 274"/>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2055"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 name="AutoShape 276"/>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5" name="AutoShape 277"/>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6" name="Oval 278"/>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7" name="Oval 279"/>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58" name="Oval 280"/>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9" name="Rectangle 281"/>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1069" name="Group 1068"/>
          <p:cNvGrpSpPr>
            <a:grpSpLocks/>
          </p:cNvGrpSpPr>
          <p:nvPr/>
        </p:nvGrpSpPr>
        <p:grpSpPr bwMode="auto">
          <a:xfrm>
            <a:off x="7186613" y="5734050"/>
            <a:ext cx="347662" cy="681038"/>
            <a:chOff x="7923189" y="2486664"/>
            <a:chExt cx="360377" cy="884585"/>
          </a:xfrm>
        </p:grpSpPr>
        <p:pic>
          <p:nvPicPr>
            <p:cNvPr id="212000"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p:cNvGrpSpPr>
              <a:grpSpLocks/>
            </p:cNvGrpSpPr>
            <p:nvPr/>
          </p:nvGrpSpPr>
          <p:grpSpPr bwMode="auto">
            <a:xfrm>
              <a:off x="7923189" y="2890236"/>
              <a:ext cx="227012" cy="481013"/>
              <a:chOff x="4140" y="429"/>
              <a:chExt cx="1425" cy="2396"/>
            </a:xfrm>
          </p:grpSpPr>
          <p:sp>
            <p:nvSpPr>
              <p:cNvPr id="212002"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3"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04"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5"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6"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007" name="Group 956"/>
              <p:cNvGrpSpPr>
                <a:grpSpLocks/>
              </p:cNvGrpSpPr>
              <p:nvPr/>
            </p:nvGrpSpPr>
            <p:grpSpPr bwMode="auto">
              <a:xfrm>
                <a:off x="4749" y="668"/>
                <a:ext cx="581" cy="145"/>
                <a:chOff x="614" y="2568"/>
                <a:chExt cx="725" cy="139"/>
              </a:xfrm>
            </p:grpSpPr>
            <p:sp>
              <p:nvSpPr>
                <p:cNvPr id="212032"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33"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008"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009" name="Group 960"/>
              <p:cNvGrpSpPr>
                <a:grpSpLocks/>
              </p:cNvGrpSpPr>
              <p:nvPr/>
            </p:nvGrpSpPr>
            <p:grpSpPr bwMode="auto">
              <a:xfrm>
                <a:off x="4747" y="994"/>
                <a:ext cx="581" cy="134"/>
                <a:chOff x="614" y="2568"/>
                <a:chExt cx="725" cy="139"/>
              </a:xfrm>
            </p:grpSpPr>
            <p:sp>
              <p:nvSpPr>
                <p:cNvPr id="212030"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31"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010"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11"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2012" name="Group 965"/>
              <p:cNvGrpSpPr>
                <a:grpSpLocks/>
              </p:cNvGrpSpPr>
              <p:nvPr/>
            </p:nvGrpSpPr>
            <p:grpSpPr bwMode="auto">
              <a:xfrm>
                <a:off x="4735" y="1627"/>
                <a:ext cx="582" cy="151"/>
                <a:chOff x="614" y="2568"/>
                <a:chExt cx="725" cy="139"/>
              </a:xfrm>
            </p:grpSpPr>
            <p:sp>
              <p:nvSpPr>
                <p:cNvPr id="212028"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9"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013"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014" name="Group 969"/>
              <p:cNvGrpSpPr>
                <a:grpSpLocks/>
              </p:cNvGrpSpPr>
              <p:nvPr/>
            </p:nvGrpSpPr>
            <p:grpSpPr bwMode="auto">
              <a:xfrm>
                <a:off x="4739" y="1327"/>
                <a:ext cx="582" cy="139"/>
                <a:chOff x="614" y="2568"/>
                <a:chExt cx="725" cy="139"/>
              </a:xfrm>
            </p:grpSpPr>
            <p:sp>
              <p:nvSpPr>
                <p:cNvPr id="212026"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7"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2015"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16"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17"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18"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19"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20"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1"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2"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3"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2024"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2025"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 name="Group 1"/>
          <p:cNvGrpSpPr/>
          <p:nvPr/>
        </p:nvGrpSpPr>
        <p:grpSpPr>
          <a:xfrm>
            <a:off x="227013" y="3719513"/>
            <a:ext cx="982662" cy="1585912"/>
            <a:chOff x="227013" y="3719513"/>
            <a:chExt cx="982662" cy="1585912"/>
          </a:xfrm>
        </p:grpSpPr>
        <p:pic>
          <p:nvPicPr>
            <p:cNvPr id="211997" name="Picture 9"/>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3245" y="5014650"/>
              <a:ext cx="404964" cy="29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p:cNvSpPr>
              <a:spLocks noChangeArrowheads="1"/>
            </p:cNvSpPr>
            <p:nvPr/>
          </p:nvSpPr>
          <p:spPr bwMode="auto">
            <a:xfrm flipH="1">
              <a:off x="227013" y="3719513"/>
              <a:ext cx="982662" cy="513915"/>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endParaRPr>
            </a:p>
          </p:txBody>
        </p:sp>
        <p:pic>
          <p:nvPicPr>
            <p:cNvPr id="211999" name="Picture 18" descr="madman.jpg"/>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47957" y="3870660"/>
              <a:ext cx="767227" cy="21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p:cNvSpPr txBox="1">
            <a:spLocks/>
          </p:cNvSpPr>
          <p:nvPr/>
        </p:nvSpPr>
        <p:spPr bwMode="auto">
          <a:xfrm>
            <a:off x="715963" y="1265238"/>
            <a:ext cx="777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itchFamily="34" charset="0"/>
                <a:ea typeface="ＭＳ Ｐゴシック" charset="-128"/>
              </a:defRPr>
            </a:lvl1pPr>
            <a:lvl2pPr marL="681038" indent="-223838">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85000"/>
              </a:lnSpc>
              <a:buClr>
                <a:srgbClr val="000099"/>
              </a:buClr>
              <a:buSzPct val="100000"/>
              <a:buFont typeface="Wingdings" pitchFamily="2" charset="2"/>
              <a:buChar char="§"/>
            </a:pPr>
            <a:r>
              <a:rPr lang="en-US" altLang="en-US" sz="2800" dirty="0" err="1">
                <a:solidFill>
                  <a:srgbClr val="000000"/>
                </a:solidFill>
                <a:latin typeface="Gill Sans MT" pitchFamily="34" charset="0"/>
              </a:rPr>
              <a:t>CDN</a:t>
            </a:r>
            <a:r>
              <a:rPr lang="en-US" altLang="en-US" sz="2800" dirty="0">
                <a:solidFill>
                  <a:srgbClr val="000000"/>
                </a:solidFill>
                <a:latin typeface="Gill Sans MT" pitchFamily="34" charset="0"/>
              </a:rPr>
              <a:t>: stores copies of content at </a:t>
            </a:r>
            <a:r>
              <a:rPr lang="en-US" altLang="en-US" sz="2800" dirty="0" err="1">
                <a:solidFill>
                  <a:srgbClr val="000000"/>
                </a:solidFill>
                <a:latin typeface="Gill Sans MT" pitchFamily="34" charset="0"/>
              </a:rPr>
              <a:t>CDN</a:t>
            </a:r>
            <a:r>
              <a:rPr lang="en-US" altLang="en-US" sz="2800" dirty="0">
                <a:solidFill>
                  <a:srgbClr val="000000"/>
                </a:solidFill>
                <a:latin typeface="Gill Sans MT" pitchFamily="34" charset="0"/>
              </a:rPr>
              <a:t> nodes </a:t>
            </a:r>
          </a:p>
          <a:p>
            <a:pPr lvl="1">
              <a:lnSpc>
                <a:spcPct val="85000"/>
              </a:lnSpc>
              <a:buClr>
                <a:srgbClr val="000099"/>
              </a:buClr>
              <a:buSzTx/>
              <a:buFont typeface="Arial" pitchFamily="34" charset="0"/>
              <a:buChar char="•"/>
            </a:pPr>
            <a:r>
              <a:rPr lang="en-US" altLang="en-US" sz="2400" dirty="0">
                <a:solidFill>
                  <a:srgbClr val="000000"/>
                </a:solidFill>
                <a:latin typeface="Gill Sans MT" pitchFamily="34" charset="0"/>
              </a:rPr>
              <a:t>e.g. Netflix stores copies of Mad Men</a:t>
            </a:r>
          </a:p>
        </p:txBody>
      </p:sp>
      <p:grpSp>
        <p:nvGrpSpPr>
          <p:cNvPr id="23" name="Group 22"/>
          <p:cNvGrpSpPr>
            <a:grpSpLocks/>
          </p:cNvGrpSpPr>
          <p:nvPr/>
        </p:nvGrpSpPr>
        <p:grpSpPr bwMode="auto">
          <a:xfrm>
            <a:off x="34924" y="5030788"/>
            <a:ext cx="1913794" cy="338554"/>
            <a:chOff x="5957397" y="-30236"/>
            <a:chExt cx="1913819" cy="338972"/>
          </a:xfrm>
        </p:grpSpPr>
        <p:sp>
          <p:nvSpPr>
            <p:cNvPr id="211995" name="Rectangle 20"/>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endParaRPr>
            </a:p>
          </p:txBody>
        </p:sp>
        <p:sp>
          <p:nvSpPr>
            <p:cNvPr id="211996" name="TextBox 21"/>
            <p:cNvSpPr txBox="1">
              <a:spLocks noChangeArrowheads="1"/>
            </p:cNvSpPr>
            <p:nvPr/>
          </p:nvSpPr>
          <p:spPr bwMode="auto">
            <a:xfrm>
              <a:off x="5957397" y="-30236"/>
              <a:ext cx="1913819" cy="3389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dirty="0">
                  <a:solidFill>
                    <a:srgbClr val="FFFFFF"/>
                  </a:solidFill>
                </a:rPr>
                <a:t>where’s Mad Men?</a:t>
              </a:r>
            </a:p>
          </p:txBody>
        </p:sp>
      </p:grpSp>
      <p:grpSp>
        <p:nvGrpSpPr>
          <p:cNvPr id="1113" name="Group 1112"/>
          <p:cNvGrpSpPr>
            <a:grpSpLocks/>
          </p:cNvGrpSpPr>
          <p:nvPr/>
        </p:nvGrpSpPr>
        <p:grpSpPr bwMode="auto">
          <a:xfrm>
            <a:off x="7261225" y="4778375"/>
            <a:ext cx="1279525" cy="338138"/>
            <a:chOff x="5931471" y="-30236"/>
            <a:chExt cx="1279747" cy="338971"/>
          </a:xfrm>
        </p:grpSpPr>
        <p:sp>
          <p:nvSpPr>
            <p:cNvPr id="211993" name="Rectangle 1113"/>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endParaRPr>
            </a:p>
          </p:txBody>
        </p:sp>
        <p:sp>
          <p:nvSpPr>
            <p:cNvPr id="211994" name="TextBox 1114"/>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solidFill>
                    <a:srgbClr val="FFFFFF"/>
                  </a:solidFill>
                </a:rPr>
                <a:t>manifest file</a:t>
              </a:r>
            </a:p>
          </p:txBody>
        </p:sp>
      </p:grpSp>
      <p:sp>
        <p:nvSpPr>
          <p:cNvPr id="28" name="Freeform 27"/>
          <p:cNvSpPr>
            <a:spLocks/>
          </p:cNvSpPr>
          <p:nvPr/>
        </p:nvSpPr>
        <p:spPr bwMode="auto">
          <a:xfrm>
            <a:off x="1074738" y="4243388"/>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121" name="Freeform 1120"/>
          <p:cNvSpPr>
            <a:spLocks/>
          </p:cNvSpPr>
          <p:nvPr/>
        </p:nvSpPr>
        <p:spPr bwMode="auto">
          <a:xfrm flipV="1">
            <a:off x="1100138" y="5127625"/>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122" name="Content Placeholder 12"/>
          <p:cNvSpPr txBox="1">
            <a:spLocks/>
          </p:cNvSpPr>
          <p:nvPr/>
        </p:nvSpPr>
        <p:spPr bwMode="auto">
          <a:xfrm>
            <a:off x="771525" y="2505075"/>
            <a:ext cx="7650163"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SzTx/>
              <a:buFont typeface="Arial"/>
              <a:buChar char="•"/>
              <a:defRPr/>
            </a:pPr>
            <a:r>
              <a:rPr lang="en-US" dirty="0">
                <a:solidFill>
                  <a:srgbClr val="000000"/>
                </a:solidFill>
              </a:rPr>
              <a:t>directed to nearby copy, retrieves content</a:t>
            </a:r>
          </a:p>
          <a:p>
            <a:pPr marL="457200" lvl="1" indent="0">
              <a:buSzTx/>
              <a:buFont typeface="Wingdings" charset="0"/>
              <a:buNone/>
              <a:defRPr/>
            </a:pPr>
            <a:endParaRPr lang="en-US" dirty="0">
              <a:solidFill>
                <a:srgbClr val="000000"/>
              </a:solidFill>
            </a:endParaRPr>
          </a:p>
        </p:txBody>
      </p:sp>
      <p:sp>
        <p:nvSpPr>
          <p:cNvPr id="1123" name="Content Placeholder 12"/>
          <p:cNvSpPr txBox="1">
            <a:spLocks/>
          </p:cNvSpPr>
          <p:nvPr/>
        </p:nvSpPr>
        <p:spPr bwMode="auto">
          <a:xfrm>
            <a:off x="787400" y="2852738"/>
            <a:ext cx="777240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SzTx/>
              <a:buFont typeface="Arial"/>
              <a:buChar char="•"/>
              <a:defRPr/>
            </a:pPr>
            <a:r>
              <a:rPr lang="en-US" dirty="0">
                <a:solidFill>
                  <a:srgbClr val="000000"/>
                </a:solidFill>
              </a:rPr>
              <a:t>may choose different copy if network path congested</a:t>
            </a:r>
          </a:p>
          <a:p>
            <a:pPr marL="457200" lvl="1" indent="0">
              <a:buSzTx/>
              <a:buFont typeface="Wingdings" charset="0"/>
              <a:buNone/>
              <a:defRPr/>
            </a:pPr>
            <a:endParaRPr lang="en-US" dirty="0">
              <a:solidFill>
                <a:srgbClr val="000000"/>
              </a:solidFill>
            </a:endParaRPr>
          </a:p>
        </p:txBody>
      </p:sp>
      <p:sp>
        <p:nvSpPr>
          <p:cNvPr id="211991"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Font typeface="ZapfDingbats" charset="2"/>
              <a:buNone/>
            </a:pPr>
            <a:r>
              <a:rPr lang="en-US" altLang="en-US" sz="1200">
                <a:latin typeface="Tahoma" pitchFamily="34" charset="0"/>
              </a:rPr>
              <a:t>Application Layer</a:t>
            </a:r>
          </a:p>
        </p:txBody>
      </p:sp>
      <p:sp>
        <p:nvSpPr>
          <p:cNvPr id="21199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8B528B1D-85EB-4D83-9A0E-814C9F7F2195}" type="slidenum">
              <a:rPr lang="en-US" altLang="en-US" sz="1200">
                <a:latin typeface="Tahoma" pitchFamily="34" charset="0"/>
              </a:rPr>
              <a:pPr/>
              <a:t>90</a:t>
            </a:fld>
            <a:endParaRPr lang="en-US" altLang="en-US" sz="1200">
              <a:latin typeface="Tahom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13">
                                            <p:txEl>
                                              <p:pRg st="0" end="0"/>
                                            </p:txEl>
                                          </p:spTgt>
                                        </p:tgtEl>
                                        <p:attrNameLst>
                                          <p:attrName>style.visibility</p:attrName>
                                        </p:attrNameLst>
                                      </p:cBhvr>
                                      <p:to>
                                        <p:strVal val="visible"/>
                                      </p:to>
                                    </p:set>
                                    <p:animEffect transition="in" filter="dissolve">
                                      <p:cBhvr>
                                        <p:cTn id="29" dur="500"/>
                                        <p:tgtEl>
                                          <p:spTgt spid="13">
                                            <p:txEl>
                                              <p:pRg st="0" end="0"/>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122"/>
                                        </p:tgtEl>
                                        <p:attrNameLst>
                                          <p:attrName>style.visibility</p:attrName>
                                        </p:attrNameLst>
                                      </p:cBhvr>
                                      <p:to>
                                        <p:strVal val="visible"/>
                                      </p:to>
                                    </p:set>
                                    <p:animEffect transition="in" filter="dissolve">
                                      <p:cBhvr>
                                        <p:cTn id="32" dur="500"/>
                                        <p:tgtEl>
                                          <p:spTgt spid="11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dissolve">
                                      <p:cBhvr>
                                        <p:cTn id="37" dur="500"/>
                                        <p:tgtEl>
                                          <p:spTgt spid="23"/>
                                        </p:tgtEl>
                                      </p:cBhvr>
                                    </p:animEffect>
                                  </p:childTnLst>
                                </p:cTn>
                              </p:par>
                            </p:childTnLst>
                          </p:cTn>
                        </p:par>
                        <p:par>
                          <p:cTn id="38" fill="hold" nodeType="afterGroup">
                            <p:stCondLst>
                              <p:cond delay="500"/>
                            </p:stCondLst>
                            <p:childTnLst>
                              <p:par>
                                <p:cTn id="39" presetID="0" presetClass="path" presetSubtype="0" accel="50000" decel="50000" fill="hold" nodeType="afterEffect">
                                  <p:stCondLst>
                                    <p:cond delay="0"/>
                                  </p:stCondLst>
                                  <p:childTnLst>
                                    <p:animMotion origin="layout" path="M -3.65214E-6 3.59408E-6 L 0.11335 -0.02916 L 0.14356 -0.02685 L 0.31852 0.00185 L 0.46138 -0.03078 L 0.55164 -0.00486 L 0.62333 0.0155 L 0.72418 -0.01088 L 0.77539 -0.05508 " pathEditMode="relative" rAng="0" ptsTypes="AAAAAAAAA">
                                      <p:cBhvr>
                                        <p:cTn id="40" dur="2000" fill="hold"/>
                                        <p:tgtEl>
                                          <p:spTgt spid="23"/>
                                        </p:tgtEl>
                                        <p:attrNameLst>
                                          <p:attrName>ppt_x</p:attrName>
                                          <p:attrName>ppt_y</p:attrName>
                                        </p:attrNameLst>
                                      </p:cBhvr>
                                      <p:rCtr x="38761" y="-1990"/>
                                    </p:animMotion>
                                  </p:childTnLst>
                                </p:cTn>
                              </p:par>
                            </p:childTnLst>
                          </p:cTn>
                        </p:par>
                        <p:par>
                          <p:cTn id="41" fill="hold" nodeType="afterGroup">
                            <p:stCondLst>
                              <p:cond delay="2500"/>
                            </p:stCondLst>
                            <p:childTnLst>
                              <p:par>
                                <p:cTn id="42" presetID="9" presetClass="exit" presetSubtype="0" fill="hold" nodeType="afterEffect">
                                  <p:stCondLst>
                                    <p:cond delay="0"/>
                                  </p:stCondLst>
                                  <p:childTnLst>
                                    <p:animEffect transition="out" filter="dissolve">
                                      <p:cBhvr>
                                        <p:cTn id="43" dur="500"/>
                                        <p:tgtEl>
                                          <p:spTgt spid="23"/>
                                        </p:tgtEl>
                                      </p:cBhvr>
                                    </p:animEffect>
                                    <p:set>
                                      <p:cBhvr>
                                        <p:cTn id="44" dur="1" fill="hold">
                                          <p:stCondLst>
                                            <p:cond delay="499"/>
                                          </p:stCondLst>
                                        </p:cTn>
                                        <p:tgtEl>
                                          <p:spTgt spid="23"/>
                                        </p:tgtEl>
                                        <p:attrNameLst>
                                          <p:attrName>style.visibility</p:attrName>
                                        </p:attrNameLst>
                                      </p:cBhvr>
                                      <p:to>
                                        <p:strVal val="hidden"/>
                                      </p:to>
                                    </p:set>
                                  </p:childTnLst>
                                </p:cTn>
                              </p:par>
                            </p:childTnLst>
                          </p:cTn>
                        </p:par>
                        <p:par>
                          <p:cTn id="45" fill="hold" nodeType="afterGroup">
                            <p:stCondLst>
                              <p:cond delay="3000"/>
                            </p:stCondLst>
                            <p:childTnLst>
                              <p:par>
                                <p:cTn id="46" presetID="9" presetClass="entr" presetSubtype="0" fill="hold" nodeType="afterEffect">
                                  <p:stCondLst>
                                    <p:cond delay="0"/>
                                  </p:stCondLst>
                                  <p:childTnLst>
                                    <p:set>
                                      <p:cBhvr>
                                        <p:cTn id="47" dur="1" fill="hold">
                                          <p:stCondLst>
                                            <p:cond delay="0"/>
                                          </p:stCondLst>
                                        </p:cTn>
                                        <p:tgtEl>
                                          <p:spTgt spid="1113"/>
                                        </p:tgtEl>
                                        <p:attrNameLst>
                                          <p:attrName>style.visibility</p:attrName>
                                        </p:attrNameLst>
                                      </p:cBhvr>
                                      <p:to>
                                        <p:strVal val="visible"/>
                                      </p:to>
                                    </p:set>
                                    <p:animEffect transition="in" filter="dissolve">
                                      <p:cBhvr>
                                        <p:cTn id="48" dur="500"/>
                                        <p:tgtEl>
                                          <p:spTgt spid="1113"/>
                                        </p:tgtEl>
                                      </p:cBhvr>
                                    </p:animEffect>
                                  </p:childTnLst>
                                </p:cTn>
                              </p:par>
                            </p:childTnLst>
                          </p:cTn>
                        </p:par>
                        <p:par>
                          <p:cTn id="49" fill="hold" nodeType="afterGroup">
                            <p:stCondLst>
                              <p:cond delay="3500"/>
                            </p:stCondLst>
                            <p:childTnLst>
                              <p:par>
                                <p:cTn id="50" presetID="0" presetClass="path" presetSubtype="0" accel="50000" decel="50000" fill="hold" nodeType="afterEffect">
                                  <p:stCondLst>
                                    <p:cond delay="0"/>
                                  </p:stCondLst>
                                  <p:childTnLst>
                                    <p:animMotion origin="layout" path="M 0.00486 -0.00046 L -0.12238 0.06989 L -0.2812 0.02152 L -0.43152 0.0523 L -0.6367 0.028 L -0.76549 0.05462 " pathEditMode="relative" rAng="0" ptsTypes="AAAAAA">
                                      <p:cBhvr>
                                        <p:cTn id="51" dur="2000" fill="hold"/>
                                        <p:tgtEl>
                                          <p:spTgt spid="1113"/>
                                        </p:tgtEl>
                                        <p:attrNameLst>
                                          <p:attrName>ppt_x</p:attrName>
                                          <p:attrName>ppt_y</p:attrName>
                                        </p:attrNameLst>
                                      </p:cBhvr>
                                      <p:rCtr x="-38518" y="3518"/>
                                    </p:animMotion>
                                  </p:childTnLst>
                                </p:cTn>
                              </p:par>
                            </p:childTnLst>
                          </p:cTn>
                        </p:par>
                        <p:par>
                          <p:cTn id="52" fill="hold" nodeType="afterGroup">
                            <p:stCondLst>
                              <p:cond delay="5500"/>
                            </p:stCondLst>
                            <p:childTnLst>
                              <p:par>
                                <p:cTn id="53" presetID="9" presetClass="exit" presetSubtype="0" fill="hold" nodeType="afterEffect">
                                  <p:stCondLst>
                                    <p:cond delay="0"/>
                                  </p:stCondLst>
                                  <p:childTnLst>
                                    <p:animEffect transition="out" filter="dissolve">
                                      <p:cBhvr>
                                        <p:cTn id="54" dur="500"/>
                                        <p:tgtEl>
                                          <p:spTgt spid="1113"/>
                                        </p:tgtEl>
                                      </p:cBhvr>
                                    </p:animEffect>
                                    <p:set>
                                      <p:cBhvr>
                                        <p:cTn id="55" dur="1" fill="hold">
                                          <p:stCondLst>
                                            <p:cond delay="499"/>
                                          </p:stCondLst>
                                        </p:cTn>
                                        <p:tgtEl>
                                          <p:spTgt spid="1113"/>
                                        </p:tgtEl>
                                        <p:attrNameLst>
                                          <p:attrName>style.visibility</p:attrName>
                                        </p:attrNameLst>
                                      </p:cBhvr>
                                      <p:to>
                                        <p:strVal val="hidden"/>
                                      </p:to>
                                    </p:set>
                                  </p:childTnLst>
                                </p:cTn>
                              </p:par>
                            </p:childTnLst>
                          </p:cTn>
                        </p:par>
                        <p:par>
                          <p:cTn id="56" fill="hold" nodeType="afterGroup">
                            <p:stCondLst>
                              <p:cond delay="6000"/>
                            </p:stCondLst>
                            <p:childTnLst>
                              <p:par>
                                <p:cTn id="57" presetID="9" presetClass="entr" presetSubtype="0"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1123"/>
                                        </p:tgtEl>
                                        <p:attrNameLst>
                                          <p:attrName>style.visibility</p:attrName>
                                        </p:attrNameLst>
                                      </p:cBhvr>
                                      <p:to>
                                        <p:strVal val="visible"/>
                                      </p:to>
                                    </p:set>
                                    <p:animEffect transition="in" filter="dissolve">
                                      <p:cBhvr>
                                        <p:cTn id="64" dur="500"/>
                                        <p:tgtEl>
                                          <p:spTgt spid="1123"/>
                                        </p:tgtEl>
                                      </p:cBhvr>
                                    </p:animEffect>
                                  </p:childTnLst>
                                </p:cTn>
                              </p:par>
                            </p:childTnLst>
                          </p:cTn>
                        </p:par>
                        <p:par>
                          <p:cTn id="65" fill="hold" nodeType="afterGroup">
                            <p:stCondLst>
                              <p:cond delay="500"/>
                            </p:stCondLst>
                            <p:childTnLst>
                              <p:par>
                                <p:cTn id="66" presetID="9" presetClass="exit" presetSubtype="0" fill="hold" grpId="1" nodeType="afterEffect">
                                  <p:stCondLst>
                                    <p:cond delay="0"/>
                                  </p:stCondLst>
                                  <p:childTnLst>
                                    <p:animEffect transition="out" filter="dissolve">
                                      <p:cBhvr>
                                        <p:cTn id="67" dur="500"/>
                                        <p:tgtEl>
                                          <p:spTgt spid="28"/>
                                        </p:tgtEl>
                                      </p:cBhvr>
                                    </p:animEffect>
                                    <p:set>
                                      <p:cBhvr>
                                        <p:cTn id="68" dur="1" fill="hold">
                                          <p:stCondLst>
                                            <p:cond delay="499"/>
                                          </p:stCondLst>
                                        </p:cTn>
                                        <p:tgtEl>
                                          <p:spTgt spid="28"/>
                                        </p:tgtEl>
                                        <p:attrNameLst>
                                          <p:attrName>style.visibility</p:attrName>
                                        </p:attrNameLst>
                                      </p:cBhvr>
                                      <p:to>
                                        <p:strVal val="hidden"/>
                                      </p:to>
                                    </p:set>
                                  </p:childTnLst>
                                </p:cTn>
                              </p:par>
                            </p:childTnLst>
                          </p:cTn>
                        </p:par>
                        <p:par>
                          <p:cTn id="69" fill="hold" nodeType="afterGroup">
                            <p:stCondLst>
                              <p:cond delay="1000"/>
                            </p:stCondLst>
                            <p:childTnLst>
                              <p:par>
                                <p:cTn id="70" presetID="9" presetClass="entr" presetSubtype="0" fill="hold" grpId="0" nodeType="afterEffect">
                                  <p:stCondLst>
                                    <p:cond delay="0"/>
                                  </p:stCondLst>
                                  <p:childTnLst>
                                    <p:set>
                                      <p:cBhvr>
                                        <p:cTn id="71" dur="1" fill="hold">
                                          <p:stCondLst>
                                            <p:cond delay="0"/>
                                          </p:stCondLst>
                                        </p:cTn>
                                        <p:tgtEl>
                                          <p:spTgt spid="1121"/>
                                        </p:tgtEl>
                                        <p:attrNameLst>
                                          <p:attrName>style.visibility</p:attrName>
                                        </p:attrNameLst>
                                      </p:cBhvr>
                                      <p:to>
                                        <p:strVal val="visible"/>
                                      </p:to>
                                    </p:set>
                                    <p:animEffect transition="in" filter="dissolve">
                                      <p:cBhvr>
                                        <p:cTn id="72"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28" grpId="0" animBg="1"/>
      <p:bldP spid="28" grpId="1" animBg="1"/>
      <p:bldP spid="1121" grpId="0" animBg="1"/>
      <p:bldP spid="1122" grpId="0"/>
      <p:bldP spid="112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txBox="1">
            <a:spLocks noChangeArrowheads="1"/>
          </p:cNvSpPr>
          <p:nvPr/>
        </p:nvSpPr>
        <p:spPr bwMode="auto">
          <a:xfrm>
            <a:off x="503238" y="258763"/>
            <a:ext cx="846296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eaLnBrk="1" hangingPunct="1">
              <a:spcBef>
                <a:spcPct val="0"/>
              </a:spcBef>
              <a:buClrTx/>
              <a:buSzTx/>
              <a:buFontTx/>
              <a:buNone/>
            </a:pPr>
            <a:r>
              <a:rPr lang="en-US" altLang="en-US" sz="4000">
                <a:solidFill>
                  <a:srgbClr val="000099"/>
                </a:solidFill>
                <a:latin typeface="Gill Sans MT" pitchFamily="34" charset="0"/>
              </a:rPr>
              <a:t>Content Distribution Networks </a:t>
            </a:r>
            <a:r>
              <a:rPr lang="en-US" altLang="en-US" sz="3600">
                <a:solidFill>
                  <a:srgbClr val="000099"/>
                </a:solidFill>
                <a:latin typeface="Gill Sans MT" pitchFamily="34" charset="0"/>
              </a:rPr>
              <a:t>(CDNs)</a:t>
            </a:r>
          </a:p>
        </p:txBody>
      </p:sp>
      <p:grpSp>
        <p:nvGrpSpPr>
          <p:cNvPr id="50178" name="Group 485"/>
          <p:cNvGrpSpPr>
            <a:grpSpLocks/>
          </p:cNvGrpSpPr>
          <p:nvPr/>
        </p:nvGrpSpPr>
        <p:grpSpPr bwMode="auto">
          <a:xfrm>
            <a:off x="1163638" y="3894138"/>
            <a:ext cx="7000875" cy="2516187"/>
            <a:chOff x="450851" y="1669615"/>
            <a:chExt cx="8386119" cy="4786194"/>
          </a:xfrm>
        </p:grpSpPr>
        <p:sp>
          <p:nvSpPr>
            <p:cNvPr id="214743" name="Freeform 84"/>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4" name="Freeform 84"/>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5" name="Freeform 84"/>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6" name="Freeform 84"/>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7" name="Freeform 84"/>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8" name="Freeform 84"/>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9" name="Freeform 84"/>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0" name="Freeform 84"/>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1" name="Freeform 84"/>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2" name="Freeform 84"/>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3" name="Freeform 84"/>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4" name="Freeform 84"/>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5" name="Freeform 84"/>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6" name="Freeform 84"/>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7" name="Freeform 84"/>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8" name="Freeform 84"/>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9" name="TextBox 4"/>
            <p:cNvSpPr txBox="1">
              <a:spLocks noChangeArrowheads="1"/>
            </p:cNvSpPr>
            <p:nvPr/>
          </p:nvSpPr>
          <p:spPr bwMode="auto">
            <a:xfrm rot="307360">
              <a:off x="5295232" y="1669615"/>
              <a:ext cx="543812" cy="52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4760" name="TextBox 179"/>
            <p:cNvSpPr txBox="1">
              <a:spLocks noChangeArrowheads="1"/>
            </p:cNvSpPr>
            <p:nvPr/>
          </p:nvSpPr>
          <p:spPr bwMode="auto">
            <a:xfrm rot="2829263">
              <a:off x="7635934" y="3085160"/>
              <a:ext cx="543697" cy="523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4761" name="TextBox 180"/>
            <p:cNvSpPr txBox="1">
              <a:spLocks noChangeArrowheads="1"/>
            </p:cNvSpPr>
            <p:nvPr/>
          </p:nvSpPr>
          <p:spPr bwMode="auto">
            <a:xfrm rot="9845918">
              <a:off x="6394999" y="5885552"/>
              <a:ext cx="543812" cy="52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4762" name="TextBox 181"/>
            <p:cNvSpPr txBox="1">
              <a:spLocks noChangeArrowheads="1"/>
            </p:cNvSpPr>
            <p:nvPr/>
          </p:nvSpPr>
          <p:spPr bwMode="auto">
            <a:xfrm rot="-9948738">
              <a:off x="2117518" y="5932630"/>
              <a:ext cx="543812" cy="52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4763" name="TextBox 182"/>
            <p:cNvSpPr txBox="1">
              <a:spLocks noChangeArrowheads="1"/>
            </p:cNvSpPr>
            <p:nvPr/>
          </p:nvSpPr>
          <p:spPr bwMode="auto">
            <a:xfrm rot="-4992697">
              <a:off x="440647" y="3712534"/>
              <a:ext cx="543697" cy="523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sp>
          <p:nvSpPr>
            <p:cNvPr id="214764" name="TextBox 183"/>
            <p:cNvSpPr txBox="1">
              <a:spLocks noChangeArrowheads="1"/>
            </p:cNvSpPr>
            <p:nvPr/>
          </p:nvSpPr>
          <p:spPr bwMode="auto">
            <a:xfrm rot="-520651">
              <a:off x="2536067" y="1734467"/>
              <a:ext cx="543812" cy="52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800">
                  <a:solidFill>
                    <a:srgbClr val="0000FF"/>
                  </a:solidFill>
                </a:rPr>
                <a:t>…</a:t>
              </a:r>
            </a:p>
          </p:txBody>
        </p:sp>
        <p:grpSp>
          <p:nvGrpSpPr>
            <p:cNvPr id="214765" name="Group 8"/>
            <p:cNvGrpSpPr>
              <a:grpSpLocks/>
            </p:cNvGrpSpPr>
            <p:nvPr/>
          </p:nvGrpSpPr>
          <p:grpSpPr bwMode="auto">
            <a:xfrm>
              <a:off x="4546600" y="3746496"/>
              <a:ext cx="3225799" cy="1117598"/>
              <a:chOff x="7848600" y="2044700"/>
              <a:chExt cx="3200399" cy="1371600"/>
            </a:xfrm>
          </p:grpSpPr>
          <p:sp>
            <p:nvSpPr>
              <p:cNvPr id="214961" name="Oval 3"/>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962" name="Group 133"/>
              <p:cNvGrpSpPr>
                <a:grpSpLocks/>
              </p:cNvGrpSpPr>
              <p:nvPr/>
            </p:nvGrpSpPr>
            <p:grpSpPr bwMode="auto">
              <a:xfrm>
                <a:off x="8526482" y="2160804"/>
                <a:ext cx="532759" cy="184809"/>
                <a:chOff x="2356" y="1300"/>
                <a:chExt cx="555" cy="194"/>
              </a:xfrm>
            </p:grpSpPr>
            <p:sp>
              <p:nvSpPr>
                <p:cNvPr id="21503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503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503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5038" name="Group 137"/>
                <p:cNvGrpSpPr>
                  <a:grpSpLocks/>
                </p:cNvGrpSpPr>
                <p:nvPr/>
              </p:nvGrpSpPr>
              <p:grpSpPr bwMode="auto">
                <a:xfrm>
                  <a:off x="2468" y="1332"/>
                  <a:ext cx="310" cy="60"/>
                  <a:chOff x="2468" y="1332"/>
                  <a:chExt cx="310" cy="60"/>
                </a:xfrm>
              </p:grpSpPr>
              <p:sp>
                <p:nvSpPr>
                  <p:cNvPr id="246785"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786"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9" name="Line 140"/>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784" name="Line 141"/>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963" name="Straight Connector 10"/>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p:cNvGrpSpPr>
                <a:grpSpLocks/>
              </p:cNvGrpSpPr>
              <p:nvPr/>
            </p:nvGrpSpPr>
            <p:grpSpPr bwMode="auto">
              <a:xfrm>
                <a:off x="9555206" y="2650627"/>
                <a:ext cx="532759" cy="184809"/>
                <a:chOff x="2356" y="1300"/>
                <a:chExt cx="555" cy="194"/>
              </a:xfrm>
            </p:grpSpPr>
            <p:sp>
              <p:nvSpPr>
                <p:cNvPr id="21502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502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502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5030" name="Group 137"/>
                <p:cNvGrpSpPr>
                  <a:grpSpLocks/>
                </p:cNvGrpSpPr>
                <p:nvPr/>
              </p:nvGrpSpPr>
              <p:grpSpPr bwMode="auto">
                <a:xfrm>
                  <a:off x="2468" y="1332"/>
                  <a:ext cx="310" cy="60"/>
                  <a:chOff x="2468" y="1332"/>
                  <a:chExt cx="310" cy="60"/>
                </a:xfrm>
              </p:grpSpPr>
              <p:sp>
                <p:nvSpPr>
                  <p:cNvPr id="215033"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34"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1"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32"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3" name="Group 133"/>
              <p:cNvGrpSpPr>
                <a:grpSpLocks/>
              </p:cNvGrpSpPr>
              <p:nvPr/>
            </p:nvGrpSpPr>
            <p:grpSpPr bwMode="auto">
              <a:xfrm>
                <a:off x="8772607" y="2725609"/>
                <a:ext cx="532759" cy="184809"/>
                <a:chOff x="2356" y="1300"/>
                <a:chExt cx="555" cy="194"/>
              </a:xfrm>
            </p:grpSpPr>
            <p:sp>
              <p:nvSpPr>
                <p:cNvPr id="21501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502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502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5022" name="Group 137"/>
                <p:cNvGrpSpPr>
                  <a:grpSpLocks/>
                </p:cNvGrpSpPr>
                <p:nvPr/>
              </p:nvGrpSpPr>
              <p:grpSpPr bwMode="auto">
                <a:xfrm>
                  <a:off x="2468" y="1332"/>
                  <a:ext cx="310" cy="60"/>
                  <a:chOff x="2468" y="1332"/>
                  <a:chExt cx="310" cy="60"/>
                </a:xfrm>
              </p:grpSpPr>
              <p:sp>
                <p:nvSpPr>
                  <p:cNvPr id="215025"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26"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23" name="Line 140"/>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24" name="Line 141"/>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4" name="Group 133"/>
              <p:cNvGrpSpPr>
                <a:grpSpLocks/>
              </p:cNvGrpSpPr>
              <p:nvPr/>
            </p:nvGrpSpPr>
            <p:grpSpPr bwMode="auto">
              <a:xfrm>
                <a:off x="9060908" y="2428111"/>
                <a:ext cx="532759" cy="184809"/>
                <a:chOff x="2356" y="1300"/>
                <a:chExt cx="555" cy="194"/>
              </a:xfrm>
            </p:grpSpPr>
            <p:sp>
              <p:nvSpPr>
                <p:cNvPr id="215011"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501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501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5014" name="Group 137"/>
                <p:cNvGrpSpPr>
                  <a:grpSpLocks/>
                </p:cNvGrpSpPr>
                <p:nvPr/>
              </p:nvGrpSpPr>
              <p:grpSpPr bwMode="auto">
                <a:xfrm>
                  <a:off x="2468" y="1332"/>
                  <a:ext cx="310" cy="60"/>
                  <a:chOff x="2468" y="1332"/>
                  <a:chExt cx="310" cy="60"/>
                </a:xfrm>
              </p:grpSpPr>
              <p:sp>
                <p:nvSpPr>
                  <p:cNvPr id="215017"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8"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15" name="Line 140"/>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16" name="Line 141"/>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5" name="Group 133"/>
              <p:cNvGrpSpPr>
                <a:grpSpLocks/>
              </p:cNvGrpSpPr>
              <p:nvPr/>
            </p:nvGrpSpPr>
            <p:grpSpPr bwMode="auto">
              <a:xfrm>
                <a:off x="10005281" y="2289952"/>
                <a:ext cx="532759" cy="184809"/>
                <a:chOff x="2356" y="1300"/>
                <a:chExt cx="555" cy="194"/>
              </a:xfrm>
            </p:grpSpPr>
            <p:sp>
              <p:nvSpPr>
                <p:cNvPr id="21500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500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500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5006" name="Group 137"/>
                <p:cNvGrpSpPr>
                  <a:grpSpLocks/>
                </p:cNvGrpSpPr>
                <p:nvPr/>
              </p:nvGrpSpPr>
              <p:grpSpPr bwMode="auto">
                <a:xfrm>
                  <a:off x="2468" y="1332"/>
                  <a:ext cx="310" cy="60"/>
                  <a:chOff x="2468" y="1332"/>
                  <a:chExt cx="310" cy="60"/>
                </a:xfrm>
              </p:grpSpPr>
              <p:sp>
                <p:nvSpPr>
                  <p:cNvPr id="215009"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0"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07" name="Line 140"/>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8" name="Line 141"/>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6" name="Group 133"/>
              <p:cNvGrpSpPr>
                <a:grpSpLocks/>
              </p:cNvGrpSpPr>
              <p:nvPr/>
            </p:nvGrpSpPr>
            <p:grpSpPr bwMode="auto">
              <a:xfrm>
                <a:off x="10232661" y="2882876"/>
                <a:ext cx="532759" cy="184809"/>
                <a:chOff x="2356" y="1300"/>
                <a:chExt cx="555" cy="194"/>
              </a:xfrm>
            </p:grpSpPr>
            <p:sp>
              <p:nvSpPr>
                <p:cNvPr id="21499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9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9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98" name="Group 137"/>
                <p:cNvGrpSpPr>
                  <a:grpSpLocks/>
                </p:cNvGrpSpPr>
                <p:nvPr/>
              </p:nvGrpSpPr>
              <p:grpSpPr bwMode="auto">
                <a:xfrm>
                  <a:off x="2468" y="1332"/>
                  <a:ext cx="310" cy="60"/>
                  <a:chOff x="2468" y="1332"/>
                  <a:chExt cx="310" cy="60"/>
                </a:xfrm>
              </p:grpSpPr>
              <p:sp>
                <p:nvSpPr>
                  <p:cNvPr id="215001"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02"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9"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0"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7" name="Group 133"/>
              <p:cNvGrpSpPr>
                <a:grpSpLocks/>
              </p:cNvGrpSpPr>
              <p:nvPr/>
            </p:nvGrpSpPr>
            <p:grpSpPr bwMode="auto">
              <a:xfrm>
                <a:off x="9330660" y="3072767"/>
                <a:ext cx="532759" cy="184809"/>
                <a:chOff x="2356" y="1300"/>
                <a:chExt cx="555" cy="194"/>
              </a:xfrm>
            </p:grpSpPr>
            <p:sp>
              <p:nvSpPr>
                <p:cNvPr id="21498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8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8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90" name="Group 137"/>
                <p:cNvGrpSpPr>
                  <a:grpSpLocks/>
                </p:cNvGrpSpPr>
                <p:nvPr/>
              </p:nvGrpSpPr>
              <p:grpSpPr bwMode="auto">
                <a:xfrm>
                  <a:off x="2468" y="1332"/>
                  <a:ext cx="310" cy="60"/>
                  <a:chOff x="2468" y="1332"/>
                  <a:chExt cx="310" cy="60"/>
                </a:xfrm>
              </p:grpSpPr>
              <p:sp>
                <p:nvSpPr>
                  <p:cNvPr id="214993"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94"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1" name="Line 140"/>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92" name="Line 141"/>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8" name="Group 133"/>
              <p:cNvGrpSpPr>
                <a:grpSpLocks/>
              </p:cNvGrpSpPr>
              <p:nvPr/>
            </p:nvGrpSpPr>
            <p:grpSpPr bwMode="auto">
              <a:xfrm>
                <a:off x="8438032" y="3018963"/>
                <a:ext cx="532759" cy="184809"/>
                <a:chOff x="2356" y="1300"/>
                <a:chExt cx="555" cy="194"/>
              </a:xfrm>
            </p:grpSpPr>
            <p:sp>
              <p:nvSpPr>
                <p:cNvPr id="21497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8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8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82" name="Group 137"/>
                <p:cNvGrpSpPr>
                  <a:grpSpLocks/>
                </p:cNvGrpSpPr>
                <p:nvPr/>
              </p:nvGrpSpPr>
              <p:grpSpPr bwMode="auto">
                <a:xfrm>
                  <a:off x="2468" y="1332"/>
                  <a:ext cx="310" cy="60"/>
                  <a:chOff x="2468" y="1332"/>
                  <a:chExt cx="310" cy="60"/>
                </a:xfrm>
              </p:grpSpPr>
              <p:sp>
                <p:nvSpPr>
                  <p:cNvPr id="214985"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86"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83"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84" name="Line 141"/>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14766" name="Group 331"/>
            <p:cNvGrpSpPr>
              <a:grpSpLocks/>
            </p:cNvGrpSpPr>
            <p:nvPr/>
          </p:nvGrpSpPr>
          <p:grpSpPr bwMode="auto">
            <a:xfrm>
              <a:off x="1803401" y="2755897"/>
              <a:ext cx="3467099" cy="1193800"/>
              <a:chOff x="7848600" y="2044700"/>
              <a:chExt cx="3200399" cy="1371600"/>
            </a:xfrm>
          </p:grpSpPr>
          <p:sp>
            <p:nvSpPr>
              <p:cNvPr id="214879" name="Oval 332"/>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880" name="Group 133"/>
              <p:cNvGrpSpPr>
                <a:grpSpLocks/>
              </p:cNvGrpSpPr>
              <p:nvPr/>
            </p:nvGrpSpPr>
            <p:grpSpPr bwMode="auto">
              <a:xfrm>
                <a:off x="8526482" y="2160804"/>
                <a:ext cx="532759" cy="184809"/>
                <a:chOff x="2356" y="1300"/>
                <a:chExt cx="555" cy="194"/>
              </a:xfrm>
            </p:grpSpPr>
            <p:sp>
              <p:nvSpPr>
                <p:cNvPr id="21495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5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5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56" name="Group 137"/>
                <p:cNvGrpSpPr>
                  <a:grpSpLocks/>
                </p:cNvGrpSpPr>
                <p:nvPr/>
              </p:nvGrpSpPr>
              <p:grpSpPr bwMode="auto">
                <a:xfrm>
                  <a:off x="2468" y="1332"/>
                  <a:ext cx="310" cy="60"/>
                  <a:chOff x="2468" y="1332"/>
                  <a:chExt cx="310" cy="60"/>
                </a:xfrm>
              </p:grpSpPr>
              <p:sp>
                <p:nvSpPr>
                  <p:cNvPr id="214959"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60"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57" name="Line 140"/>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8" name="Line 141"/>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881" name="Straight Connector 334"/>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p:cNvGrpSpPr>
                <a:grpSpLocks/>
              </p:cNvGrpSpPr>
              <p:nvPr/>
            </p:nvGrpSpPr>
            <p:grpSpPr bwMode="auto">
              <a:xfrm>
                <a:off x="9555206" y="2650627"/>
                <a:ext cx="532759" cy="184809"/>
                <a:chOff x="2356" y="1300"/>
                <a:chExt cx="555" cy="194"/>
              </a:xfrm>
            </p:grpSpPr>
            <p:sp>
              <p:nvSpPr>
                <p:cNvPr id="21494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4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4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48" name="Group 137"/>
                <p:cNvGrpSpPr>
                  <a:grpSpLocks/>
                </p:cNvGrpSpPr>
                <p:nvPr/>
              </p:nvGrpSpPr>
              <p:grpSpPr bwMode="auto">
                <a:xfrm>
                  <a:off x="2468" y="1332"/>
                  <a:ext cx="310" cy="60"/>
                  <a:chOff x="2468" y="1332"/>
                  <a:chExt cx="310" cy="60"/>
                </a:xfrm>
              </p:grpSpPr>
              <p:sp>
                <p:nvSpPr>
                  <p:cNvPr id="214951"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52"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9"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0" name="Line 141"/>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1" name="Group 133"/>
              <p:cNvGrpSpPr>
                <a:grpSpLocks/>
              </p:cNvGrpSpPr>
              <p:nvPr/>
            </p:nvGrpSpPr>
            <p:grpSpPr bwMode="auto">
              <a:xfrm>
                <a:off x="8772607" y="2725609"/>
                <a:ext cx="532759" cy="184809"/>
                <a:chOff x="2356" y="1300"/>
                <a:chExt cx="555" cy="194"/>
              </a:xfrm>
            </p:grpSpPr>
            <p:sp>
              <p:nvSpPr>
                <p:cNvPr id="21493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3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3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40" name="Group 137"/>
                <p:cNvGrpSpPr>
                  <a:grpSpLocks/>
                </p:cNvGrpSpPr>
                <p:nvPr/>
              </p:nvGrpSpPr>
              <p:grpSpPr bwMode="auto">
                <a:xfrm>
                  <a:off x="2468" y="1332"/>
                  <a:ext cx="310" cy="60"/>
                  <a:chOff x="2468" y="1332"/>
                  <a:chExt cx="310" cy="60"/>
                </a:xfrm>
              </p:grpSpPr>
              <p:sp>
                <p:nvSpPr>
                  <p:cNvPr id="214943"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44"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1"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42" name="Line 141"/>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2" name="Group 133"/>
              <p:cNvGrpSpPr>
                <a:grpSpLocks/>
              </p:cNvGrpSpPr>
              <p:nvPr/>
            </p:nvGrpSpPr>
            <p:grpSpPr bwMode="auto">
              <a:xfrm>
                <a:off x="9060908" y="2428111"/>
                <a:ext cx="532759" cy="184809"/>
                <a:chOff x="2356" y="1300"/>
                <a:chExt cx="555" cy="194"/>
              </a:xfrm>
            </p:grpSpPr>
            <p:sp>
              <p:nvSpPr>
                <p:cNvPr id="21492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3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3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32" name="Group 137"/>
                <p:cNvGrpSpPr>
                  <a:grpSpLocks/>
                </p:cNvGrpSpPr>
                <p:nvPr/>
              </p:nvGrpSpPr>
              <p:grpSpPr bwMode="auto">
                <a:xfrm>
                  <a:off x="2468" y="1332"/>
                  <a:ext cx="310" cy="60"/>
                  <a:chOff x="2468" y="1332"/>
                  <a:chExt cx="310" cy="60"/>
                </a:xfrm>
              </p:grpSpPr>
              <p:sp>
                <p:nvSpPr>
                  <p:cNvPr id="214935"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36"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33"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34" name="Line 141"/>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3" name="Group 133"/>
              <p:cNvGrpSpPr>
                <a:grpSpLocks/>
              </p:cNvGrpSpPr>
              <p:nvPr/>
            </p:nvGrpSpPr>
            <p:grpSpPr bwMode="auto">
              <a:xfrm>
                <a:off x="10005281" y="2289952"/>
                <a:ext cx="532759" cy="184809"/>
                <a:chOff x="2356" y="1300"/>
                <a:chExt cx="555" cy="194"/>
              </a:xfrm>
            </p:grpSpPr>
            <p:sp>
              <p:nvSpPr>
                <p:cNvPr id="214921"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2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2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24" name="Group 137"/>
                <p:cNvGrpSpPr>
                  <a:grpSpLocks/>
                </p:cNvGrpSpPr>
                <p:nvPr/>
              </p:nvGrpSpPr>
              <p:grpSpPr bwMode="auto">
                <a:xfrm>
                  <a:off x="2468" y="1332"/>
                  <a:ext cx="310" cy="60"/>
                  <a:chOff x="2468" y="1332"/>
                  <a:chExt cx="310" cy="60"/>
                </a:xfrm>
              </p:grpSpPr>
              <p:sp>
                <p:nvSpPr>
                  <p:cNvPr id="214927"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8"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25" name="Line 140"/>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26" name="Line 141"/>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4" name="Group 133"/>
              <p:cNvGrpSpPr>
                <a:grpSpLocks/>
              </p:cNvGrpSpPr>
              <p:nvPr/>
            </p:nvGrpSpPr>
            <p:grpSpPr bwMode="auto">
              <a:xfrm>
                <a:off x="10232661" y="2882876"/>
                <a:ext cx="532759" cy="184809"/>
                <a:chOff x="2356" y="1300"/>
                <a:chExt cx="555" cy="194"/>
              </a:xfrm>
            </p:grpSpPr>
            <p:sp>
              <p:nvSpPr>
                <p:cNvPr id="21491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1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1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16" name="Group 137"/>
                <p:cNvGrpSpPr>
                  <a:grpSpLocks/>
                </p:cNvGrpSpPr>
                <p:nvPr/>
              </p:nvGrpSpPr>
              <p:grpSpPr bwMode="auto">
                <a:xfrm>
                  <a:off x="2468" y="1332"/>
                  <a:ext cx="310" cy="60"/>
                  <a:chOff x="2468" y="1332"/>
                  <a:chExt cx="310" cy="60"/>
                </a:xfrm>
              </p:grpSpPr>
              <p:sp>
                <p:nvSpPr>
                  <p:cNvPr id="214919"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0"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17" name="Line 140"/>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8" name="Line 141"/>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5" name="Group 133"/>
              <p:cNvGrpSpPr>
                <a:grpSpLocks/>
              </p:cNvGrpSpPr>
              <p:nvPr/>
            </p:nvGrpSpPr>
            <p:grpSpPr bwMode="auto">
              <a:xfrm>
                <a:off x="9330660" y="3072767"/>
                <a:ext cx="532759" cy="184809"/>
                <a:chOff x="2356" y="1300"/>
                <a:chExt cx="555" cy="194"/>
              </a:xfrm>
            </p:grpSpPr>
            <p:sp>
              <p:nvSpPr>
                <p:cNvPr id="21490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90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90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08" name="Group 137"/>
                <p:cNvGrpSpPr>
                  <a:grpSpLocks/>
                </p:cNvGrpSpPr>
                <p:nvPr/>
              </p:nvGrpSpPr>
              <p:grpSpPr bwMode="auto">
                <a:xfrm>
                  <a:off x="2468" y="1332"/>
                  <a:ext cx="310" cy="60"/>
                  <a:chOff x="2468" y="1332"/>
                  <a:chExt cx="310" cy="60"/>
                </a:xfrm>
              </p:grpSpPr>
              <p:sp>
                <p:nvSpPr>
                  <p:cNvPr id="214911"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12"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9" name="Line 140"/>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0" name="Line 141"/>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6" name="Group 133"/>
              <p:cNvGrpSpPr>
                <a:grpSpLocks/>
              </p:cNvGrpSpPr>
              <p:nvPr/>
            </p:nvGrpSpPr>
            <p:grpSpPr bwMode="auto">
              <a:xfrm>
                <a:off x="8438032" y="3018963"/>
                <a:ext cx="532759" cy="184809"/>
                <a:chOff x="2356" y="1300"/>
                <a:chExt cx="555" cy="194"/>
              </a:xfrm>
            </p:grpSpPr>
            <p:sp>
              <p:nvSpPr>
                <p:cNvPr id="21489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9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9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900" name="Group 137"/>
                <p:cNvGrpSpPr>
                  <a:grpSpLocks/>
                </p:cNvGrpSpPr>
                <p:nvPr/>
              </p:nvGrpSpPr>
              <p:grpSpPr bwMode="auto">
                <a:xfrm>
                  <a:off x="2468" y="1332"/>
                  <a:ext cx="310" cy="60"/>
                  <a:chOff x="2468" y="1332"/>
                  <a:chExt cx="310" cy="60"/>
                </a:xfrm>
              </p:grpSpPr>
              <p:sp>
                <p:nvSpPr>
                  <p:cNvPr id="214903"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04"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1" name="Line 140"/>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02" name="Line 141"/>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14767" name="Oval 417"/>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768" name="Group 133"/>
            <p:cNvGrpSpPr>
              <a:grpSpLocks/>
            </p:cNvGrpSpPr>
            <p:nvPr/>
          </p:nvGrpSpPr>
          <p:grpSpPr bwMode="auto">
            <a:xfrm>
              <a:off x="2152273" y="4264500"/>
              <a:ext cx="513732" cy="157430"/>
              <a:chOff x="2356" y="1300"/>
              <a:chExt cx="555" cy="194"/>
            </a:xfrm>
          </p:grpSpPr>
          <p:sp>
            <p:nvSpPr>
              <p:cNvPr id="214871" name="Oval 492"/>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7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7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74" name="Group 137"/>
              <p:cNvGrpSpPr>
                <a:grpSpLocks/>
              </p:cNvGrpSpPr>
              <p:nvPr/>
            </p:nvGrpSpPr>
            <p:grpSpPr bwMode="auto">
              <a:xfrm>
                <a:off x="2468" y="1332"/>
                <a:ext cx="310" cy="60"/>
                <a:chOff x="2468" y="1332"/>
                <a:chExt cx="310" cy="60"/>
              </a:xfrm>
            </p:grpSpPr>
            <p:sp>
              <p:nvSpPr>
                <p:cNvPr id="214877"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8"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75" name="Line 140"/>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76" name="Line 141"/>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69" name="Straight Connector 419"/>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p:cNvGrpSpPr>
              <a:grpSpLocks/>
            </p:cNvGrpSpPr>
            <p:nvPr/>
          </p:nvGrpSpPr>
          <p:grpSpPr bwMode="auto">
            <a:xfrm>
              <a:off x="3144256" y="4681756"/>
              <a:ext cx="513732" cy="157430"/>
              <a:chOff x="2356" y="1300"/>
              <a:chExt cx="555" cy="194"/>
            </a:xfrm>
          </p:grpSpPr>
          <p:sp>
            <p:nvSpPr>
              <p:cNvPr id="21486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6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6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66" name="Group 137"/>
              <p:cNvGrpSpPr>
                <a:grpSpLocks/>
              </p:cNvGrpSpPr>
              <p:nvPr/>
            </p:nvGrpSpPr>
            <p:grpSpPr bwMode="auto">
              <a:xfrm>
                <a:off x="2468" y="1332"/>
                <a:ext cx="310" cy="60"/>
                <a:chOff x="2468" y="1332"/>
                <a:chExt cx="310" cy="60"/>
              </a:xfrm>
            </p:grpSpPr>
            <p:sp>
              <p:nvSpPr>
                <p:cNvPr id="214869"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0"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67" name="Line 140"/>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8" name="Line 141"/>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79" name="Group 133"/>
            <p:cNvGrpSpPr>
              <a:grpSpLocks/>
            </p:cNvGrpSpPr>
            <p:nvPr/>
          </p:nvGrpSpPr>
          <p:grpSpPr bwMode="auto">
            <a:xfrm>
              <a:off x="2389607" y="4745631"/>
              <a:ext cx="513732" cy="157430"/>
              <a:chOff x="2356" y="1300"/>
              <a:chExt cx="555" cy="194"/>
            </a:xfrm>
          </p:grpSpPr>
          <p:sp>
            <p:nvSpPr>
              <p:cNvPr id="21485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5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5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58" name="Group 137"/>
              <p:cNvGrpSpPr>
                <a:grpSpLocks/>
              </p:cNvGrpSpPr>
              <p:nvPr/>
            </p:nvGrpSpPr>
            <p:grpSpPr bwMode="auto">
              <a:xfrm>
                <a:off x="2468" y="1332"/>
                <a:ext cx="310" cy="60"/>
                <a:chOff x="2468" y="1332"/>
                <a:chExt cx="310" cy="60"/>
              </a:xfrm>
            </p:grpSpPr>
            <p:sp>
              <p:nvSpPr>
                <p:cNvPr id="214861"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62"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9" name="Line 140"/>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0" name="Line 141"/>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0" name="Group 133"/>
            <p:cNvGrpSpPr>
              <a:grpSpLocks/>
            </p:cNvGrpSpPr>
            <p:nvPr/>
          </p:nvGrpSpPr>
          <p:grpSpPr bwMode="auto">
            <a:xfrm>
              <a:off x="2667612" y="4492206"/>
              <a:ext cx="513732" cy="157430"/>
              <a:chOff x="2356" y="1300"/>
              <a:chExt cx="555" cy="194"/>
            </a:xfrm>
          </p:grpSpPr>
          <p:sp>
            <p:nvSpPr>
              <p:cNvPr id="21484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4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4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50" name="Group 137"/>
              <p:cNvGrpSpPr>
                <a:grpSpLocks/>
              </p:cNvGrpSpPr>
              <p:nvPr/>
            </p:nvGrpSpPr>
            <p:grpSpPr bwMode="auto">
              <a:xfrm>
                <a:off x="2468" y="1332"/>
                <a:ext cx="310" cy="60"/>
                <a:chOff x="2468" y="1332"/>
                <a:chExt cx="310" cy="60"/>
              </a:xfrm>
            </p:grpSpPr>
            <p:sp>
              <p:nvSpPr>
                <p:cNvPr id="214853"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54"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1"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52"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1" name="Group 133"/>
            <p:cNvGrpSpPr>
              <a:grpSpLocks/>
            </p:cNvGrpSpPr>
            <p:nvPr/>
          </p:nvGrpSpPr>
          <p:grpSpPr bwMode="auto">
            <a:xfrm>
              <a:off x="3578257" y="4374514"/>
              <a:ext cx="513732" cy="157430"/>
              <a:chOff x="2356" y="1300"/>
              <a:chExt cx="555" cy="194"/>
            </a:xfrm>
          </p:grpSpPr>
          <p:sp>
            <p:nvSpPr>
              <p:cNvPr id="21483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4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4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42" name="Group 137"/>
              <p:cNvGrpSpPr>
                <a:grpSpLocks/>
              </p:cNvGrpSpPr>
              <p:nvPr/>
            </p:nvGrpSpPr>
            <p:grpSpPr bwMode="auto">
              <a:xfrm>
                <a:off x="2468" y="1332"/>
                <a:ext cx="310" cy="60"/>
                <a:chOff x="2468" y="1332"/>
                <a:chExt cx="310" cy="60"/>
              </a:xfrm>
            </p:grpSpPr>
            <p:sp>
              <p:nvSpPr>
                <p:cNvPr id="214845"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46"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43"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44"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2" name="Group 133"/>
            <p:cNvGrpSpPr>
              <a:grpSpLocks/>
            </p:cNvGrpSpPr>
            <p:nvPr/>
          </p:nvGrpSpPr>
          <p:grpSpPr bwMode="auto">
            <a:xfrm>
              <a:off x="3797517" y="4879598"/>
              <a:ext cx="513732" cy="157430"/>
              <a:chOff x="2356" y="1300"/>
              <a:chExt cx="555" cy="194"/>
            </a:xfrm>
          </p:grpSpPr>
          <p:sp>
            <p:nvSpPr>
              <p:cNvPr id="214831"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3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3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34" name="Group 137"/>
              <p:cNvGrpSpPr>
                <a:grpSpLocks/>
              </p:cNvGrpSpPr>
              <p:nvPr/>
            </p:nvGrpSpPr>
            <p:grpSpPr bwMode="auto">
              <a:xfrm>
                <a:off x="2468" y="1332"/>
                <a:ext cx="310" cy="60"/>
                <a:chOff x="2468" y="1332"/>
                <a:chExt cx="310" cy="60"/>
              </a:xfrm>
            </p:grpSpPr>
            <p:sp>
              <p:nvSpPr>
                <p:cNvPr id="214837"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8"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35"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36"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3" name="Group 133"/>
            <p:cNvGrpSpPr>
              <a:grpSpLocks/>
            </p:cNvGrpSpPr>
            <p:nvPr/>
          </p:nvGrpSpPr>
          <p:grpSpPr bwMode="auto">
            <a:xfrm>
              <a:off x="2927730" y="5041357"/>
              <a:ext cx="513732" cy="157430"/>
              <a:chOff x="2356" y="1300"/>
              <a:chExt cx="555" cy="194"/>
            </a:xfrm>
          </p:grpSpPr>
          <p:sp>
            <p:nvSpPr>
              <p:cNvPr id="214823"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24"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25"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26" name="Group 137"/>
              <p:cNvGrpSpPr>
                <a:grpSpLocks/>
              </p:cNvGrpSpPr>
              <p:nvPr/>
            </p:nvGrpSpPr>
            <p:grpSpPr bwMode="auto">
              <a:xfrm>
                <a:off x="2468" y="1332"/>
                <a:ext cx="310" cy="60"/>
                <a:chOff x="2468" y="1332"/>
                <a:chExt cx="310" cy="60"/>
              </a:xfrm>
            </p:grpSpPr>
            <p:sp>
              <p:nvSpPr>
                <p:cNvPr id="214829"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0"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27" name="Line 140"/>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8"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4" name="Group 133"/>
            <p:cNvGrpSpPr>
              <a:grpSpLocks/>
            </p:cNvGrpSpPr>
            <p:nvPr/>
          </p:nvGrpSpPr>
          <p:grpSpPr bwMode="auto">
            <a:xfrm>
              <a:off x="2066981" y="4995523"/>
              <a:ext cx="513732" cy="157430"/>
              <a:chOff x="2356" y="1300"/>
              <a:chExt cx="555" cy="194"/>
            </a:xfrm>
          </p:grpSpPr>
          <p:sp>
            <p:nvSpPr>
              <p:cNvPr id="21481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1481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latin typeface="Times New Roman" pitchFamily="18" charset="0"/>
                </a:endParaRPr>
              </a:p>
            </p:txBody>
          </p:sp>
          <p:sp>
            <p:nvSpPr>
              <p:cNvPr id="21481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grpSp>
            <p:nvGrpSpPr>
              <p:cNvPr id="214818" name="Group 137"/>
              <p:cNvGrpSpPr>
                <a:grpSpLocks/>
              </p:cNvGrpSpPr>
              <p:nvPr/>
            </p:nvGrpSpPr>
            <p:grpSpPr bwMode="auto">
              <a:xfrm>
                <a:off x="2468" y="1332"/>
                <a:ext cx="310" cy="60"/>
                <a:chOff x="2468" y="1332"/>
                <a:chExt cx="310" cy="60"/>
              </a:xfrm>
            </p:grpSpPr>
            <p:sp>
              <p:nvSpPr>
                <p:cNvPr id="214821" name="Freeform 13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22" name="Freeform 13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19" name="Line 140"/>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0" name="Line 141"/>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85" name="Straight Connector 12"/>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cxnSp>
          <p:nvCxnSpPr>
            <p:cNvPr id="214802" name="Straight Connector 18"/>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a:solidFill>
                    <a:srgbClr val="000000"/>
                  </a:solidFill>
                </a:rPr>
                <a:t>   </a:t>
              </a:r>
            </a:p>
          </p:txBody>
        </p:sp>
        <p:cxnSp>
          <p:nvCxnSpPr>
            <p:cNvPr id="214806" name="Straight Connector 519"/>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p:cNvSpPr>
              <a:spLocks noChangeArrowheads="1"/>
            </p:cNvSpPr>
            <p:nvPr/>
          </p:nvSpPr>
          <p:spPr bwMode="auto">
            <a:xfrm>
              <a:off x="3340101" y="5359394"/>
              <a:ext cx="2044700" cy="380999"/>
            </a:xfrm>
            <a:prstGeom prst="ellipse">
              <a:avLst/>
            </a:prstGeom>
            <a:solidFill>
              <a:srgbClr val="FFFF00"/>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812" name="Oval 517"/>
            <p:cNvSpPr>
              <a:spLocks noChangeArrowheads="1"/>
            </p:cNvSpPr>
            <p:nvPr/>
          </p:nvSpPr>
          <p:spPr bwMode="auto">
            <a:xfrm rot="5400000">
              <a:off x="867570" y="3736176"/>
              <a:ext cx="1252535" cy="381000"/>
            </a:xfrm>
            <a:prstGeom prst="ellipse">
              <a:avLst/>
            </a:prstGeom>
            <a:solidFill>
              <a:srgbClr val="FFFF00"/>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cxnSp>
          <p:nvCxnSpPr>
            <p:cNvPr id="214813" name="Straight Connector 39941"/>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p:cNvSpPr>
            <a:spLocks noChangeShapeType="1"/>
          </p:cNvSpPr>
          <p:nvPr/>
        </p:nvSpPr>
        <p:spPr bwMode="auto">
          <a:xfrm flipV="1">
            <a:off x="1162050" y="5276850"/>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 name="Group 4"/>
          <p:cNvGrpSpPr>
            <a:grpSpLocks/>
          </p:cNvGrpSpPr>
          <p:nvPr/>
        </p:nvGrpSpPr>
        <p:grpSpPr bwMode="auto">
          <a:xfrm>
            <a:off x="439738" y="3552825"/>
            <a:ext cx="8258175" cy="2900363"/>
            <a:chOff x="439215" y="3555216"/>
            <a:chExt cx="8258951" cy="2901368"/>
          </a:xfrm>
        </p:grpSpPr>
        <p:grpSp>
          <p:nvGrpSpPr>
            <p:cNvPr id="214392" name="Group 13"/>
            <p:cNvGrpSpPr>
              <a:grpSpLocks/>
            </p:cNvGrpSpPr>
            <p:nvPr/>
          </p:nvGrpSpPr>
          <p:grpSpPr bwMode="auto">
            <a:xfrm>
              <a:off x="1678362" y="3855145"/>
              <a:ext cx="347753" cy="680208"/>
              <a:chOff x="7923189" y="2486663"/>
              <a:chExt cx="360362" cy="884586"/>
            </a:xfrm>
          </p:grpSpPr>
          <p:pic>
            <p:nvPicPr>
              <p:cNvPr id="21470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p:cNvGrpSpPr>
                <a:grpSpLocks/>
              </p:cNvGrpSpPr>
              <p:nvPr/>
            </p:nvGrpSpPr>
            <p:grpSpPr bwMode="auto">
              <a:xfrm>
                <a:off x="7923189" y="2890236"/>
                <a:ext cx="227012" cy="481013"/>
                <a:chOff x="4140" y="429"/>
                <a:chExt cx="1425" cy="2396"/>
              </a:xfrm>
            </p:grpSpPr>
            <p:sp>
              <p:nvSpPr>
                <p:cNvPr id="214711"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2"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13"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4"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5"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716" name="Group 956"/>
                <p:cNvGrpSpPr>
                  <a:grpSpLocks/>
                </p:cNvGrpSpPr>
                <p:nvPr/>
              </p:nvGrpSpPr>
              <p:grpSpPr bwMode="auto">
                <a:xfrm>
                  <a:off x="4749" y="668"/>
                  <a:ext cx="581" cy="145"/>
                  <a:chOff x="614" y="2568"/>
                  <a:chExt cx="725" cy="139"/>
                </a:xfrm>
              </p:grpSpPr>
              <p:sp>
                <p:nvSpPr>
                  <p:cNvPr id="214741"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42"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717"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718" name="Group 960"/>
                <p:cNvGrpSpPr>
                  <a:grpSpLocks/>
                </p:cNvGrpSpPr>
                <p:nvPr/>
              </p:nvGrpSpPr>
              <p:grpSpPr bwMode="auto">
                <a:xfrm>
                  <a:off x="4747" y="994"/>
                  <a:ext cx="581" cy="134"/>
                  <a:chOff x="614" y="2568"/>
                  <a:chExt cx="725" cy="139"/>
                </a:xfrm>
              </p:grpSpPr>
              <p:sp>
                <p:nvSpPr>
                  <p:cNvPr id="214739"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40"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719"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20"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721" name="Group 965"/>
                <p:cNvGrpSpPr>
                  <a:grpSpLocks/>
                </p:cNvGrpSpPr>
                <p:nvPr/>
              </p:nvGrpSpPr>
              <p:grpSpPr bwMode="auto">
                <a:xfrm>
                  <a:off x="4735" y="1627"/>
                  <a:ext cx="582" cy="151"/>
                  <a:chOff x="614" y="2568"/>
                  <a:chExt cx="725" cy="139"/>
                </a:xfrm>
              </p:grpSpPr>
              <p:sp>
                <p:nvSpPr>
                  <p:cNvPr id="214737"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8"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722"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723" name="Group 969"/>
                <p:cNvGrpSpPr>
                  <a:grpSpLocks/>
                </p:cNvGrpSpPr>
                <p:nvPr/>
              </p:nvGrpSpPr>
              <p:grpSpPr bwMode="auto">
                <a:xfrm>
                  <a:off x="4739" y="1327"/>
                  <a:ext cx="582" cy="139"/>
                  <a:chOff x="614" y="2568"/>
                  <a:chExt cx="725" cy="139"/>
                </a:xfrm>
              </p:grpSpPr>
              <p:sp>
                <p:nvSpPr>
                  <p:cNvPr id="214735"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6"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724"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25"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6"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7"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28"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9"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0"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1"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2"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733"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34"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3" name="Group 792"/>
            <p:cNvGrpSpPr>
              <a:grpSpLocks/>
            </p:cNvGrpSpPr>
            <p:nvPr/>
          </p:nvGrpSpPr>
          <p:grpSpPr bwMode="auto">
            <a:xfrm>
              <a:off x="3221830" y="5776376"/>
              <a:ext cx="347753" cy="680208"/>
              <a:chOff x="7923189" y="2486663"/>
              <a:chExt cx="360362" cy="884586"/>
            </a:xfrm>
          </p:grpSpPr>
          <p:pic>
            <p:nvPicPr>
              <p:cNvPr id="21467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p:cNvGrpSpPr>
                <a:grpSpLocks/>
              </p:cNvGrpSpPr>
              <p:nvPr/>
            </p:nvGrpSpPr>
            <p:grpSpPr bwMode="auto">
              <a:xfrm>
                <a:off x="7923189" y="2890236"/>
                <a:ext cx="227012" cy="481013"/>
                <a:chOff x="4140" y="429"/>
                <a:chExt cx="1425" cy="2396"/>
              </a:xfrm>
            </p:grpSpPr>
            <p:sp>
              <p:nvSpPr>
                <p:cNvPr id="214677"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78"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79"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0"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1"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82" name="Group 956"/>
                <p:cNvGrpSpPr>
                  <a:grpSpLocks/>
                </p:cNvGrpSpPr>
                <p:nvPr/>
              </p:nvGrpSpPr>
              <p:grpSpPr bwMode="auto">
                <a:xfrm>
                  <a:off x="4749" y="668"/>
                  <a:ext cx="581" cy="145"/>
                  <a:chOff x="614" y="2568"/>
                  <a:chExt cx="725" cy="139"/>
                </a:xfrm>
              </p:grpSpPr>
              <p:sp>
                <p:nvSpPr>
                  <p:cNvPr id="214707"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08"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83"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84" name="Group 960"/>
                <p:cNvGrpSpPr>
                  <a:grpSpLocks/>
                </p:cNvGrpSpPr>
                <p:nvPr/>
              </p:nvGrpSpPr>
              <p:grpSpPr bwMode="auto">
                <a:xfrm>
                  <a:off x="4747" y="994"/>
                  <a:ext cx="581" cy="134"/>
                  <a:chOff x="614" y="2568"/>
                  <a:chExt cx="725" cy="139"/>
                </a:xfrm>
              </p:grpSpPr>
              <p:sp>
                <p:nvSpPr>
                  <p:cNvPr id="214705"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06"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85"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86"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87" name="Group 965"/>
                <p:cNvGrpSpPr>
                  <a:grpSpLocks/>
                </p:cNvGrpSpPr>
                <p:nvPr/>
              </p:nvGrpSpPr>
              <p:grpSpPr bwMode="auto">
                <a:xfrm>
                  <a:off x="4735" y="1627"/>
                  <a:ext cx="582" cy="151"/>
                  <a:chOff x="614" y="2568"/>
                  <a:chExt cx="725" cy="139"/>
                </a:xfrm>
              </p:grpSpPr>
              <p:sp>
                <p:nvSpPr>
                  <p:cNvPr id="214703"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04"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88"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89" name="Group 969"/>
                <p:cNvGrpSpPr>
                  <a:grpSpLocks/>
                </p:cNvGrpSpPr>
                <p:nvPr/>
              </p:nvGrpSpPr>
              <p:grpSpPr bwMode="auto">
                <a:xfrm>
                  <a:off x="4739" y="1327"/>
                  <a:ext cx="582" cy="139"/>
                  <a:chOff x="614" y="2568"/>
                  <a:chExt cx="725" cy="139"/>
                </a:xfrm>
              </p:grpSpPr>
              <p:sp>
                <p:nvSpPr>
                  <p:cNvPr id="214701"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02"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90"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91"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2"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3"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94"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5"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96"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97"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98"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99"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700"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4" name="Group 827"/>
            <p:cNvGrpSpPr>
              <a:grpSpLocks/>
            </p:cNvGrpSpPr>
            <p:nvPr/>
          </p:nvGrpSpPr>
          <p:grpSpPr bwMode="auto">
            <a:xfrm>
              <a:off x="4387291" y="3555216"/>
              <a:ext cx="347753" cy="680208"/>
              <a:chOff x="7923189" y="2486663"/>
              <a:chExt cx="360362" cy="884586"/>
            </a:xfrm>
          </p:grpSpPr>
          <p:pic>
            <p:nvPicPr>
              <p:cNvPr id="21464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p:cNvGrpSpPr>
                <a:grpSpLocks/>
              </p:cNvGrpSpPr>
              <p:nvPr/>
            </p:nvGrpSpPr>
            <p:grpSpPr bwMode="auto">
              <a:xfrm>
                <a:off x="7923189" y="2890236"/>
                <a:ext cx="227012" cy="481013"/>
                <a:chOff x="4140" y="429"/>
                <a:chExt cx="1425" cy="2396"/>
              </a:xfrm>
            </p:grpSpPr>
            <p:sp>
              <p:nvSpPr>
                <p:cNvPr id="214643"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4"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45"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6"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7"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48" name="Group 956"/>
                <p:cNvGrpSpPr>
                  <a:grpSpLocks/>
                </p:cNvGrpSpPr>
                <p:nvPr/>
              </p:nvGrpSpPr>
              <p:grpSpPr bwMode="auto">
                <a:xfrm>
                  <a:off x="4749" y="668"/>
                  <a:ext cx="581" cy="145"/>
                  <a:chOff x="614" y="2568"/>
                  <a:chExt cx="725" cy="139"/>
                </a:xfrm>
              </p:grpSpPr>
              <p:sp>
                <p:nvSpPr>
                  <p:cNvPr id="214673"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74"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49"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50" name="Group 960"/>
                <p:cNvGrpSpPr>
                  <a:grpSpLocks/>
                </p:cNvGrpSpPr>
                <p:nvPr/>
              </p:nvGrpSpPr>
              <p:grpSpPr bwMode="auto">
                <a:xfrm>
                  <a:off x="4747" y="994"/>
                  <a:ext cx="581" cy="134"/>
                  <a:chOff x="614" y="2568"/>
                  <a:chExt cx="725" cy="139"/>
                </a:xfrm>
              </p:grpSpPr>
              <p:sp>
                <p:nvSpPr>
                  <p:cNvPr id="214671"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72"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51"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52"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53" name="Group 965"/>
                <p:cNvGrpSpPr>
                  <a:grpSpLocks/>
                </p:cNvGrpSpPr>
                <p:nvPr/>
              </p:nvGrpSpPr>
              <p:grpSpPr bwMode="auto">
                <a:xfrm>
                  <a:off x="4735" y="1627"/>
                  <a:ext cx="582" cy="151"/>
                  <a:chOff x="614" y="2568"/>
                  <a:chExt cx="725" cy="139"/>
                </a:xfrm>
              </p:grpSpPr>
              <p:sp>
                <p:nvSpPr>
                  <p:cNvPr id="214669"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70"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54"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55" name="Group 969"/>
                <p:cNvGrpSpPr>
                  <a:grpSpLocks/>
                </p:cNvGrpSpPr>
                <p:nvPr/>
              </p:nvGrpSpPr>
              <p:grpSpPr bwMode="auto">
                <a:xfrm>
                  <a:off x="4739" y="1327"/>
                  <a:ext cx="582" cy="139"/>
                  <a:chOff x="614" y="2568"/>
                  <a:chExt cx="725" cy="139"/>
                </a:xfrm>
              </p:grpSpPr>
              <p:sp>
                <p:nvSpPr>
                  <p:cNvPr id="214667"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8"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56"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57"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8"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9"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0"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61"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2"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3"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4"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65"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66"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5" name="Group 862"/>
            <p:cNvGrpSpPr>
              <a:grpSpLocks/>
            </p:cNvGrpSpPr>
            <p:nvPr/>
          </p:nvGrpSpPr>
          <p:grpSpPr bwMode="auto">
            <a:xfrm>
              <a:off x="5084012" y="5612511"/>
              <a:ext cx="347767" cy="680207"/>
              <a:chOff x="7923189" y="2486664"/>
              <a:chExt cx="360377" cy="884585"/>
            </a:xfrm>
          </p:grpSpPr>
          <p:pic>
            <p:nvPicPr>
              <p:cNvPr id="21460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p:cNvGrpSpPr>
                <a:grpSpLocks/>
              </p:cNvGrpSpPr>
              <p:nvPr/>
            </p:nvGrpSpPr>
            <p:grpSpPr bwMode="auto">
              <a:xfrm>
                <a:off x="7923189" y="2890236"/>
                <a:ext cx="227012" cy="481013"/>
                <a:chOff x="4140" y="429"/>
                <a:chExt cx="1425" cy="2396"/>
              </a:xfrm>
            </p:grpSpPr>
            <p:sp>
              <p:nvSpPr>
                <p:cNvPr id="214609"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0"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11"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2"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3"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14" name="Group 956"/>
                <p:cNvGrpSpPr>
                  <a:grpSpLocks/>
                </p:cNvGrpSpPr>
                <p:nvPr/>
              </p:nvGrpSpPr>
              <p:grpSpPr bwMode="auto">
                <a:xfrm>
                  <a:off x="4749" y="668"/>
                  <a:ext cx="581" cy="145"/>
                  <a:chOff x="614" y="2568"/>
                  <a:chExt cx="725" cy="139"/>
                </a:xfrm>
              </p:grpSpPr>
              <p:sp>
                <p:nvSpPr>
                  <p:cNvPr id="214639"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40"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15"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16" name="Group 960"/>
                <p:cNvGrpSpPr>
                  <a:grpSpLocks/>
                </p:cNvGrpSpPr>
                <p:nvPr/>
              </p:nvGrpSpPr>
              <p:grpSpPr bwMode="auto">
                <a:xfrm>
                  <a:off x="4747" y="994"/>
                  <a:ext cx="581" cy="134"/>
                  <a:chOff x="614" y="2568"/>
                  <a:chExt cx="725" cy="139"/>
                </a:xfrm>
              </p:grpSpPr>
              <p:sp>
                <p:nvSpPr>
                  <p:cNvPr id="214637"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38"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17"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18"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619" name="Group 965"/>
                <p:cNvGrpSpPr>
                  <a:grpSpLocks/>
                </p:cNvGrpSpPr>
                <p:nvPr/>
              </p:nvGrpSpPr>
              <p:grpSpPr bwMode="auto">
                <a:xfrm>
                  <a:off x="4735" y="1627"/>
                  <a:ext cx="582" cy="151"/>
                  <a:chOff x="614" y="2568"/>
                  <a:chExt cx="725" cy="139"/>
                </a:xfrm>
              </p:grpSpPr>
              <p:sp>
                <p:nvSpPr>
                  <p:cNvPr id="214635"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36"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20"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21" name="Group 969"/>
                <p:cNvGrpSpPr>
                  <a:grpSpLocks/>
                </p:cNvGrpSpPr>
                <p:nvPr/>
              </p:nvGrpSpPr>
              <p:grpSpPr bwMode="auto">
                <a:xfrm>
                  <a:off x="4739" y="1327"/>
                  <a:ext cx="582" cy="139"/>
                  <a:chOff x="614" y="2568"/>
                  <a:chExt cx="725" cy="139"/>
                </a:xfrm>
              </p:grpSpPr>
              <p:sp>
                <p:nvSpPr>
                  <p:cNvPr id="214633"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34"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622"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23"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4"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5"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26"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7"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28"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29"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30"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31"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32"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6" name="Group 897"/>
            <p:cNvGrpSpPr>
              <a:grpSpLocks/>
            </p:cNvGrpSpPr>
            <p:nvPr/>
          </p:nvGrpSpPr>
          <p:grpSpPr bwMode="auto">
            <a:xfrm>
              <a:off x="6068038" y="3829780"/>
              <a:ext cx="347753" cy="680208"/>
              <a:chOff x="7923189" y="2486663"/>
              <a:chExt cx="360362" cy="884586"/>
            </a:xfrm>
          </p:grpSpPr>
          <p:pic>
            <p:nvPicPr>
              <p:cNvPr id="21457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p:cNvGrpSpPr>
                <a:grpSpLocks/>
              </p:cNvGrpSpPr>
              <p:nvPr/>
            </p:nvGrpSpPr>
            <p:grpSpPr bwMode="auto">
              <a:xfrm>
                <a:off x="7923189" y="2890236"/>
                <a:ext cx="227012" cy="481013"/>
                <a:chOff x="4140" y="429"/>
                <a:chExt cx="1425" cy="2396"/>
              </a:xfrm>
            </p:grpSpPr>
            <p:sp>
              <p:nvSpPr>
                <p:cNvPr id="214575"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6"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77"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8"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9"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80" name="Group 956"/>
                <p:cNvGrpSpPr>
                  <a:grpSpLocks/>
                </p:cNvGrpSpPr>
                <p:nvPr/>
              </p:nvGrpSpPr>
              <p:grpSpPr bwMode="auto">
                <a:xfrm>
                  <a:off x="4749" y="668"/>
                  <a:ext cx="581" cy="145"/>
                  <a:chOff x="614" y="2568"/>
                  <a:chExt cx="725" cy="139"/>
                </a:xfrm>
              </p:grpSpPr>
              <p:sp>
                <p:nvSpPr>
                  <p:cNvPr id="214605"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06"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81"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82" name="Group 960"/>
                <p:cNvGrpSpPr>
                  <a:grpSpLocks/>
                </p:cNvGrpSpPr>
                <p:nvPr/>
              </p:nvGrpSpPr>
              <p:grpSpPr bwMode="auto">
                <a:xfrm>
                  <a:off x="4747" y="994"/>
                  <a:ext cx="581" cy="134"/>
                  <a:chOff x="614" y="2568"/>
                  <a:chExt cx="725" cy="139"/>
                </a:xfrm>
              </p:grpSpPr>
              <p:sp>
                <p:nvSpPr>
                  <p:cNvPr id="214603"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04"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83"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84"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85" name="Group 965"/>
                <p:cNvGrpSpPr>
                  <a:grpSpLocks/>
                </p:cNvGrpSpPr>
                <p:nvPr/>
              </p:nvGrpSpPr>
              <p:grpSpPr bwMode="auto">
                <a:xfrm>
                  <a:off x="4735" y="1627"/>
                  <a:ext cx="582" cy="151"/>
                  <a:chOff x="614" y="2568"/>
                  <a:chExt cx="725" cy="139"/>
                </a:xfrm>
              </p:grpSpPr>
              <p:sp>
                <p:nvSpPr>
                  <p:cNvPr id="214601"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02"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86"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87" name="Group 969"/>
                <p:cNvGrpSpPr>
                  <a:grpSpLocks/>
                </p:cNvGrpSpPr>
                <p:nvPr/>
              </p:nvGrpSpPr>
              <p:grpSpPr bwMode="auto">
                <a:xfrm>
                  <a:off x="4739" y="1327"/>
                  <a:ext cx="582" cy="139"/>
                  <a:chOff x="614" y="2568"/>
                  <a:chExt cx="725" cy="139"/>
                </a:xfrm>
              </p:grpSpPr>
              <p:sp>
                <p:nvSpPr>
                  <p:cNvPr id="214599"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600"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88"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89"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0"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1"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92"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3"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94"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95"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96"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97"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98"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7" name="Group 932"/>
            <p:cNvGrpSpPr>
              <a:grpSpLocks/>
            </p:cNvGrpSpPr>
            <p:nvPr/>
          </p:nvGrpSpPr>
          <p:grpSpPr bwMode="auto">
            <a:xfrm>
              <a:off x="2122838" y="5630065"/>
              <a:ext cx="347753" cy="680208"/>
              <a:chOff x="7923189" y="2486663"/>
              <a:chExt cx="360362" cy="884586"/>
            </a:xfrm>
          </p:grpSpPr>
          <p:pic>
            <p:nvPicPr>
              <p:cNvPr id="21453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p:cNvGrpSpPr>
                <a:grpSpLocks/>
              </p:cNvGrpSpPr>
              <p:nvPr/>
            </p:nvGrpSpPr>
            <p:grpSpPr bwMode="auto">
              <a:xfrm>
                <a:off x="7923189" y="2890236"/>
                <a:ext cx="227012" cy="481013"/>
                <a:chOff x="4140" y="429"/>
                <a:chExt cx="1425" cy="2396"/>
              </a:xfrm>
            </p:grpSpPr>
            <p:sp>
              <p:nvSpPr>
                <p:cNvPr id="214541"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2"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43"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4"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5"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46" name="Group 956"/>
                <p:cNvGrpSpPr>
                  <a:grpSpLocks/>
                </p:cNvGrpSpPr>
                <p:nvPr/>
              </p:nvGrpSpPr>
              <p:grpSpPr bwMode="auto">
                <a:xfrm>
                  <a:off x="4749" y="668"/>
                  <a:ext cx="581" cy="145"/>
                  <a:chOff x="614" y="2568"/>
                  <a:chExt cx="725" cy="139"/>
                </a:xfrm>
              </p:grpSpPr>
              <p:sp>
                <p:nvSpPr>
                  <p:cNvPr id="214571"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72"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47"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48" name="Group 960"/>
                <p:cNvGrpSpPr>
                  <a:grpSpLocks/>
                </p:cNvGrpSpPr>
                <p:nvPr/>
              </p:nvGrpSpPr>
              <p:grpSpPr bwMode="auto">
                <a:xfrm>
                  <a:off x="4747" y="994"/>
                  <a:ext cx="581" cy="134"/>
                  <a:chOff x="614" y="2568"/>
                  <a:chExt cx="725" cy="139"/>
                </a:xfrm>
              </p:grpSpPr>
              <p:sp>
                <p:nvSpPr>
                  <p:cNvPr id="214569"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70"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49"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50"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551" name="Group 965"/>
                <p:cNvGrpSpPr>
                  <a:grpSpLocks/>
                </p:cNvGrpSpPr>
                <p:nvPr/>
              </p:nvGrpSpPr>
              <p:grpSpPr bwMode="auto">
                <a:xfrm>
                  <a:off x="4735" y="1627"/>
                  <a:ext cx="582" cy="151"/>
                  <a:chOff x="614" y="2568"/>
                  <a:chExt cx="725" cy="139"/>
                </a:xfrm>
              </p:grpSpPr>
              <p:sp>
                <p:nvSpPr>
                  <p:cNvPr id="214567"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8"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52"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53" name="Group 969"/>
                <p:cNvGrpSpPr>
                  <a:grpSpLocks/>
                </p:cNvGrpSpPr>
                <p:nvPr/>
              </p:nvGrpSpPr>
              <p:grpSpPr bwMode="auto">
                <a:xfrm>
                  <a:off x="4739" y="1327"/>
                  <a:ext cx="582" cy="139"/>
                  <a:chOff x="614" y="2568"/>
                  <a:chExt cx="725" cy="139"/>
                </a:xfrm>
              </p:grpSpPr>
              <p:sp>
                <p:nvSpPr>
                  <p:cNvPr id="214565"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6"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554"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55"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6"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7"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58"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9"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0"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1"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2"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63"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564"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398" name="Group 15"/>
            <p:cNvGrpSpPr>
              <a:grpSpLocks/>
            </p:cNvGrpSpPr>
            <p:nvPr/>
          </p:nvGrpSpPr>
          <p:grpSpPr bwMode="auto">
            <a:xfrm>
              <a:off x="7707615" y="4368892"/>
              <a:ext cx="990551" cy="731635"/>
              <a:chOff x="7707615" y="4368892"/>
              <a:chExt cx="990551" cy="731635"/>
            </a:xfrm>
          </p:grpSpPr>
          <p:pic>
            <p:nvPicPr>
              <p:cNvPr id="214439" name="Picture 14"/>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p:cNvGrpSpPr>
                <a:grpSpLocks/>
              </p:cNvGrpSpPr>
              <p:nvPr/>
            </p:nvGrpSpPr>
            <p:grpSpPr bwMode="auto">
              <a:xfrm flipH="1">
                <a:off x="7707615" y="4368892"/>
                <a:ext cx="225953" cy="395900"/>
                <a:chOff x="4140" y="429"/>
                <a:chExt cx="1425" cy="2396"/>
              </a:xfrm>
            </p:grpSpPr>
            <p:sp>
              <p:nvSpPr>
                <p:cNvPr id="214507"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1" name="Rectangle 251"/>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09"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10"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4" name="Rectangle 254"/>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2" name="Group 255"/>
                <p:cNvGrpSpPr>
                  <a:grpSpLocks/>
                </p:cNvGrpSpPr>
                <p:nvPr/>
              </p:nvGrpSpPr>
              <p:grpSpPr bwMode="auto">
                <a:xfrm>
                  <a:off x="4749" y="668"/>
                  <a:ext cx="581" cy="145"/>
                  <a:chOff x="614" y="2568"/>
                  <a:chExt cx="725" cy="139"/>
                </a:xfrm>
              </p:grpSpPr>
              <p:sp>
                <p:nvSpPr>
                  <p:cNvPr id="1000" name="AutoShape 256"/>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01" name="AutoShape 257"/>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6" name="Rectangle 258"/>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4" name="Group 259"/>
                <p:cNvGrpSpPr>
                  <a:grpSpLocks/>
                </p:cNvGrpSpPr>
                <p:nvPr/>
              </p:nvGrpSpPr>
              <p:grpSpPr bwMode="auto">
                <a:xfrm>
                  <a:off x="4747" y="994"/>
                  <a:ext cx="581" cy="134"/>
                  <a:chOff x="614" y="2568"/>
                  <a:chExt cx="725" cy="139"/>
                </a:xfrm>
              </p:grpSpPr>
              <p:sp>
                <p:nvSpPr>
                  <p:cNvPr id="998" name="AutoShape 260"/>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9" name="AutoShape 261"/>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8" name="Rectangle 262"/>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79" name="Rectangle 263"/>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7" name="Group 264"/>
                <p:cNvGrpSpPr>
                  <a:grpSpLocks/>
                </p:cNvGrpSpPr>
                <p:nvPr/>
              </p:nvGrpSpPr>
              <p:grpSpPr bwMode="auto">
                <a:xfrm>
                  <a:off x="4735" y="1627"/>
                  <a:ext cx="582" cy="151"/>
                  <a:chOff x="614" y="2568"/>
                  <a:chExt cx="725" cy="139"/>
                </a:xfrm>
              </p:grpSpPr>
              <p:sp>
                <p:nvSpPr>
                  <p:cNvPr id="996" name="AutoShape 265"/>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7" name="AutoShape 266"/>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518"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519" name="Group 268"/>
                <p:cNvGrpSpPr>
                  <a:grpSpLocks/>
                </p:cNvGrpSpPr>
                <p:nvPr/>
              </p:nvGrpSpPr>
              <p:grpSpPr bwMode="auto">
                <a:xfrm>
                  <a:off x="4739" y="1327"/>
                  <a:ext cx="582" cy="139"/>
                  <a:chOff x="614" y="2568"/>
                  <a:chExt cx="725" cy="139"/>
                </a:xfrm>
              </p:grpSpPr>
              <p:sp>
                <p:nvSpPr>
                  <p:cNvPr id="994" name="AutoShape 269"/>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5" name="AutoShape 270"/>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83" name="Rectangle 271"/>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1"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22"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6" name="Oval 274"/>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4"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8" name="AutoShape 276"/>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89" name="AutoShape 277"/>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0" name="Oval 278"/>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1" name="Oval 279"/>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992" name="Oval 280"/>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3" name="Rectangle 281"/>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1" name="Group 249"/>
              <p:cNvGrpSpPr>
                <a:grpSpLocks/>
              </p:cNvGrpSpPr>
              <p:nvPr/>
            </p:nvGrpSpPr>
            <p:grpSpPr bwMode="auto">
              <a:xfrm flipH="1">
                <a:off x="7939866" y="4369199"/>
                <a:ext cx="225953" cy="395900"/>
                <a:chOff x="4140" y="429"/>
                <a:chExt cx="1425" cy="2396"/>
              </a:xfrm>
            </p:grpSpPr>
            <p:sp>
              <p:nvSpPr>
                <p:cNvPr id="214475"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 name="Rectangle 251"/>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77"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78"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7" name="Rectangle 254"/>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0" name="Group 255"/>
                <p:cNvGrpSpPr>
                  <a:grpSpLocks/>
                </p:cNvGrpSpPr>
                <p:nvPr/>
              </p:nvGrpSpPr>
              <p:grpSpPr bwMode="auto">
                <a:xfrm>
                  <a:off x="4749" y="668"/>
                  <a:ext cx="581" cy="145"/>
                  <a:chOff x="614" y="2568"/>
                  <a:chExt cx="725" cy="139"/>
                </a:xfrm>
              </p:grpSpPr>
              <p:sp>
                <p:nvSpPr>
                  <p:cNvPr id="1033" name="AutoShape 256"/>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4" name="AutoShape 257"/>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09" name="Rectangle 258"/>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2" name="Group 259"/>
                <p:cNvGrpSpPr>
                  <a:grpSpLocks/>
                </p:cNvGrpSpPr>
                <p:nvPr/>
              </p:nvGrpSpPr>
              <p:grpSpPr bwMode="auto">
                <a:xfrm>
                  <a:off x="4747" y="994"/>
                  <a:ext cx="581" cy="134"/>
                  <a:chOff x="614" y="2568"/>
                  <a:chExt cx="725" cy="139"/>
                </a:xfrm>
              </p:grpSpPr>
              <p:sp>
                <p:nvSpPr>
                  <p:cNvPr id="1031" name="AutoShape 260"/>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2" name="AutoShape 261"/>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1" name="Rectangle 262"/>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12" name="Rectangle 263"/>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5" name="Group 264"/>
                <p:cNvGrpSpPr>
                  <a:grpSpLocks/>
                </p:cNvGrpSpPr>
                <p:nvPr/>
              </p:nvGrpSpPr>
              <p:grpSpPr bwMode="auto">
                <a:xfrm>
                  <a:off x="4735" y="1627"/>
                  <a:ext cx="582" cy="151"/>
                  <a:chOff x="614" y="2568"/>
                  <a:chExt cx="725" cy="139"/>
                </a:xfrm>
              </p:grpSpPr>
              <p:sp>
                <p:nvSpPr>
                  <p:cNvPr id="1029" name="AutoShape 265"/>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0" name="AutoShape 266"/>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86"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87" name="Group 268"/>
                <p:cNvGrpSpPr>
                  <a:grpSpLocks/>
                </p:cNvGrpSpPr>
                <p:nvPr/>
              </p:nvGrpSpPr>
              <p:grpSpPr bwMode="auto">
                <a:xfrm>
                  <a:off x="4739" y="1327"/>
                  <a:ext cx="582" cy="139"/>
                  <a:chOff x="614" y="2568"/>
                  <a:chExt cx="725" cy="139"/>
                </a:xfrm>
              </p:grpSpPr>
              <p:sp>
                <p:nvSpPr>
                  <p:cNvPr id="1027" name="AutoShape 269"/>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8" name="AutoShape 270"/>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6" name="Rectangle 271"/>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89"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90"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9" name="Oval 274"/>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92"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1" name="AutoShape 276"/>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2" name="AutoShape 277"/>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3" name="Oval 278"/>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4" name="Oval 279"/>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25" name="Oval 280"/>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6" name="Rectangle 281"/>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2" name="Group 249"/>
              <p:cNvGrpSpPr>
                <a:grpSpLocks/>
              </p:cNvGrpSpPr>
              <p:nvPr/>
            </p:nvGrpSpPr>
            <p:grpSpPr bwMode="auto">
              <a:xfrm flipH="1">
                <a:off x="8472213" y="4384408"/>
                <a:ext cx="225953" cy="395900"/>
                <a:chOff x="4140" y="429"/>
                <a:chExt cx="1425" cy="2396"/>
              </a:xfrm>
            </p:grpSpPr>
            <p:sp>
              <p:nvSpPr>
                <p:cNvPr id="214443"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7" name="Rectangle 251"/>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45"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46"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0" name="Rectangle 254"/>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48" name="Group 255"/>
                <p:cNvGrpSpPr>
                  <a:grpSpLocks/>
                </p:cNvGrpSpPr>
                <p:nvPr/>
              </p:nvGrpSpPr>
              <p:grpSpPr bwMode="auto">
                <a:xfrm>
                  <a:off x="4749" y="668"/>
                  <a:ext cx="581" cy="145"/>
                  <a:chOff x="614" y="2568"/>
                  <a:chExt cx="725" cy="139"/>
                </a:xfrm>
              </p:grpSpPr>
              <p:sp>
                <p:nvSpPr>
                  <p:cNvPr id="1066" name="AutoShape 256"/>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7" name="AutoShape 257"/>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2" name="Rectangle 258"/>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0" name="Group 259"/>
                <p:cNvGrpSpPr>
                  <a:grpSpLocks/>
                </p:cNvGrpSpPr>
                <p:nvPr/>
              </p:nvGrpSpPr>
              <p:grpSpPr bwMode="auto">
                <a:xfrm>
                  <a:off x="4747" y="994"/>
                  <a:ext cx="581" cy="134"/>
                  <a:chOff x="614" y="2568"/>
                  <a:chExt cx="725" cy="139"/>
                </a:xfrm>
              </p:grpSpPr>
              <p:sp>
                <p:nvSpPr>
                  <p:cNvPr id="1064" name="AutoShape 260"/>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5" name="AutoShape 261"/>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4" name="Rectangle 262"/>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45" name="Rectangle 263"/>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3" name="Group 264"/>
                <p:cNvGrpSpPr>
                  <a:grpSpLocks/>
                </p:cNvGrpSpPr>
                <p:nvPr/>
              </p:nvGrpSpPr>
              <p:grpSpPr bwMode="auto">
                <a:xfrm>
                  <a:off x="4735" y="1627"/>
                  <a:ext cx="582" cy="151"/>
                  <a:chOff x="614" y="2568"/>
                  <a:chExt cx="725" cy="139"/>
                </a:xfrm>
              </p:grpSpPr>
              <p:sp>
                <p:nvSpPr>
                  <p:cNvPr id="1062" name="AutoShape 265"/>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3" name="AutoShape 266"/>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54"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55" name="Group 268"/>
                <p:cNvGrpSpPr>
                  <a:grpSpLocks/>
                </p:cNvGrpSpPr>
                <p:nvPr/>
              </p:nvGrpSpPr>
              <p:grpSpPr bwMode="auto">
                <a:xfrm>
                  <a:off x="4739" y="1327"/>
                  <a:ext cx="582" cy="139"/>
                  <a:chOff x="614" y="2568"/>
                  <a:chExt cx="725" cy="139"/>
                </a:xfrm>
              </p:grpSpPr>
              <p:sp>
                <p:nvSpPr>
                  <p:cNvPr id="1060" name="AutoShape 269"/>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1" name="AutoShape 270"/>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9" name="Rectangle 271"/>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57"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58"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2" name="Oval 274"/>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60"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 name="AutoShape 276"/>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5" name="AutoShape 277"/>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6" name="Oval 278"/>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7" name="Oval 279"/>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58" name="Oval 280"/>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9" name="Rectangle 281"/>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399" name="Group 1068"/>
            <p:cNvGrpSpPr>
              <a:grpSpLocks/>
            </p:cNvGrpSpPr>
            <p:nvPr/>
          </p:nvGrpSpPr>
          <p:grpSpPr bwMode="auto">
            <a:xfrm>
              <a:off x="7186941" y="5734675"/>
              <a:ext cx="347753" cy="680208"/>
              <a:chOff x="7923189" y="2486663"/>
              <a:chExt cx="360362" cy="884586"/>
            </a:xfrm>
          </p:grpSpPr>
          <p:pic>
            <p:nvPicPr>
              <p:cNvPr id="21440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p:cNvGrpSpPr>
                <a:grpSpLocks/>
              </p:cNvGrpSpPr>
              <p:nvPr/>
            </p:nvGrpSpPr>
            <p:grpSpPr bwMode="auto">
              <a:xfrm>
                <a:off x="7923189" y="2890236"/>
                <a:ext cx="227012" cy="481013"/>
                <a:chOff x="4140" y="429"/>
                <a:chExt cx="1425" cy="2396"/>
              </a:xfrm>
            </p:grpSpPr>
            <p:sp>
              <p:nvSpPr>
                <p:cNvPr id="214407"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08"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09"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0"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1"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412" name="Group 956"/>
                <p:cNvGrpSpPr>
                  <a:grpSpLocks/>
                </p:cNvGrpSpPr>
                <p:nvPr/>
              </p:nvGrpSpPr>
              <p:grpSpPr bwMode="auto">
                <a:xfrm>
                  <a:off x="4749" y="668"/>
                  <a:ext cx="581" cy="145"/>
                  <a:chOff x="614" y="2568"/>
                  <a:chExt cx="725" cy="139"/>
                </a:xfrm>
              </p:grpSpPr>
              <p:sp>
                <p:nvSpPr>
                  <p:cNvPr id="214437"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38"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413"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414" name="Group 960"/>
                <p:cNvGrpSpPr>
                  <a:grpSpLocks/>
                </p:cNvGrpSpPr>
                <p:nvPr/>
              </p:nvGrpSpPr>
              <p:grpSpPr bwMode="auto">
                <a:xfrm>
                  <a:off x="4747" y="994"/>
                  <a:ext cx="581" cy="134"/>
                  <a:chOff x="614" y="2568"/>
                  <a:chExt cx="725" cy="139"/>
                </a:xfrm>
              </p:grpSpPr>
              <p:sp>
                <p:nvSpPr>
                  <p:cNvPr id="214435"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36"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415"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16"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417" name="Group 965"/>
                <p:cNvGrpSpPr>
                  <a:grpSpLocks/>
                </p:cNvGrpSpPr>
                <p:nvPr/>
              </p:nvGrpSpPr>
              <p:grpSpPr bwMode="auto">
                <a:xfrm>
                  <a:off x="4735" y="1627"/>
                  <a:ext cx="582" cy="151"/>
                  <a:chOff x="614" y="2568"/>
                  <a:chExt cx="725" cy="139"/>
                </a:xfrm>
              </p:grpSpPr>
              <p:sp>
                <p:nvSpPr>
                  <p:cNvPr id="214433"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34"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418"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419" name="Group 969"/>
                <p:cNvGrpSpPr>
                  <a:grpSpLocks/>
                </p:cNvGrpSpPr>
                <p:nvPr/>
              </p:nvGrpSpPr>
              <p:grpSpPr bwMode="auto">
                <a:xfrm>
                  <a:off x="4739" y="1327"/>
                  <a:ext cx="582" cy="139"/>
                  <a:chOff x="614" y="2568"/>
                  <a:chExt cx="725" cy="139"/>
                </a:xfrm>
              </p:grpSpPr>
              <p:sp>
                <p:nvSpPr>
                  <p:cNvPr id="214431"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32"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420"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21"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2"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3"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24"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5"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26"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27"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28"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429"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430"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400" name="Group 3"/>
            <p:cNvGrpSpPr>
              <a:grpSpLocks/>
            </p:cNvGrpSpPr>
            <p:nvPr/>
          </p:nvGrpSpPr>
          <p:grpSpPr bwMode="auto">
            <a:xfrm>
              <a:off x="439215" y="4827099"/>
              <a:ext cx="875523" cy="506826"/>
              <a:chOff x="439215" y="4827099"/>
              <a:chExt cx="875523" cy="506826"/>
            </a:xfrm>
          </p:grpSpPr>
          <p:grpSp>
            <p:nvGrpSpPr>
              <p:cNvPr id="214401" name="Group 418"/>
              <p:cNvGrpSpPr>
                <a:grpSpLocks/>
              </p:cNvGrpSpPr>
              <p:nvPr/>
            </p:nvGrpSpPr>
            <p:grpSpPr bwMode="auto">
              <a:xfrm>
                <a:off x="439215" y="4827099"/>
                <a:ext cx="875523" cy="506826"/>
                <a:chOff x="2889" y="1631"/>
                <a:chExt cx="980" cy="743"/>
              </a:xfrm>
            </p:grpSpPr>
            <p:sp>
              <p:nvSpPr>
                <p:cNvPr id="214403" name="Rectangle 419"/>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35249" name="AutoShape 420"/>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402" name="Picture 9"/>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p:cNvGrpSpPr>
            <a:grpSpLocks/>
          </p:cNvGrpSpPr>
          <p:nvPr/>
        </p:nvGrpSpPr>
        <p:grpSpPr bwMode="auto">
          <a:xfrm>
            <a:off x="425450" y="1181100"/>
            <a:ext cx="8258175" cy="5427663"/>
            <a:chOff x="425291" y="1016574"/>
            <a:chExt cx="8258951" cy="5427438"/>
          </a:xfrm>
        </p:grpSpPr>
        <p:grpSp>
          <p:nvGrpSpPr>
            <p:cNvPr id="214030" name="Group 7"/>
            <p:cNvGrpSpPr>
              <a:grpSpLocks/>
            </p:cNvGrpSpPr>
            <p:nvPr/>
          </p:nvGrpSpPr>
          <p:grpSpPr bwMode="auto">
            <a:xfrm>
              <a:off x="861857" y="1488950"/>
              <a:ext cx="7326607" cy="4955062"/>
              <a:chOff x="861857" y="1488950"/>
              <a:chExt cx="7326607" cy="4955062"/>
            </a:xfrm>
          </p:grpSpPr>
          <p:cxnSp>
            <p:nvCxnSpPr>
              <p:cNvPr id="214383" name="Straight Connector 6"/>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p:cNvGrpSpPr>
              <a:grpSpLocks/>
            </p:cNvGrpSpPr>
            <p:nvPr/>
          </p:nvGrpSpPr>
          <p:grpSpPr bwMode="auto">
            <a:xfrm>
              <a:off x="425291" y="1016574"/>
              <a:ext cx="8258951" cy="2901368"/>
              <a:chOff x="439215" y="3555216"/>
              <a:chExt cx="8258951" cy="2901368"/>
            </a:xfrm>
          </p:grpSpPr>
          <p:grpSp>
            <p:nvGrpSpPr>
              <p:cNvPr id="214032" name="Group 1105"/>
              <p:cNvGrpSpPr>
                <a:grpSpLocks/>
              </p:cNvGrpSpPr>
              <p:nvPr/>
            </p:nvGrpSpPr>
            <p:grpSpPr bwMode="auto">
              <a:xfrm>
                <a:off x="1678362" y="3855145"/>
                <a:ext cx="347753" cy="680208"/>
                <a:chOff x="7923189" y="2486663"/>
                <a:chExt cx="360362" cy="884586"/>
              </a:xfrm>
            </p:grpSpPr>
            <p:pic>
              <p:nvPicPr>
                <p:cNvPr id="21434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p:cNvGrpSpPr>
                  <a:grpSpLocks/>
                </p:cNvGrpSpPr>
                <p:nvPr/>
              </p:nvGrpSpPr>
              <p:grpSpPr bwMode="auto">
                <a:xfrm>
                  <a:off x="7923189" y="2890236"/>
                  <a:ext cx="227012" cy="481013"/>
                  <a:chOff x="4140" y="429"/>
                  <a:chExt cx="1425" cy="2396"/>
                </a:xfrm>
              </p:grpSpPr>
              <p:sp>
                <p:nvSpPr>
                  <p:cNvPr id="214351"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2"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53"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4"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5"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56" name="Group 956"/>
                  <p:cNvGrpSpPr>
                    <a:grpSpLocks/>
                  </p:cNvGrpSpPr>
                  <p:nvPr/>
                </p:nvGrpSpPr>
                <p:grpSpPr bwMode="auto">
                  <a:xfrm>
                    <a:off x="4749" y="668"/>
                    <a:ext cx="581" cy="145"/>
                    <a:chOff x="614" y="2568"/>
                    <a:chExt cx="725" cy="139"/>
                  </a:xfrm>
                </p:grpSpPr>
                <p:sp>
                  <p:nvSpPr>
                    <p:cNvPr id="214381"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82"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57"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58" name="Group 960"/>
                  <p:cNvGrpSpPr>
                    <a:grpSpLocks/>
                  </p:cNvGrpSpPr>
                  <p:nvPr/>
                </p:nvGrpSpPr>
                <p:grpSpPr bwMode="auto">
                  <a:xfrm>
                    <a:off x="4747" y="994"/>
                    <a:ext cx="581" cy="134"/>
                    <a:chOff x="614" y="2568"/>
                    <a:chExt cx="725" cy="139"/>
                  </a:xfrm>
                </p:grpSpPr>
                <p:sp>
                  <p:nvSpPr>
                    <p:cNvPr id="214379"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80"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59"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60"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61" name="Group 965"/>
                  <p:cNvGrpSpPr>
                    <a:grpSpLocks/>
                  </p:cNvGrpSpPr>
                  <p:nvPr/>
                </p:nvGrpSpPr>
                <p:grpSpPr bwMode="auto">
                  <a:xfrm>
                    <a:off x="4735" y="1627"/>
                    <a:ext cx="582" cy="151"/>
                    <a:chOff x="614" y="2568"/>
                    <a:chExt cx="725" cy="139"/>
                  </a:xfrm>
                </p:grpSpPr>
                <p:sp>
                  <p:nvSpPr>
                    <p:cNvPr id="214377"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8"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62"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63" name="Group 969"/>
                  <p:cNvGrpSpPr>
                    <a:grpSpLocks/>
                  </p:cNvGrpSpPr>
                  <p:nvPr/>
                </p:nvGrpSpPr>
                <p:grpSpPr bwMode="auto">
                  <a:xfrm>
                    <a:off x="4739" y="1327"/>
                    <a:ext cx="582" cy="139"/>
                    <a:chOff x="614" y="2568"/>
                    <a:chExt cx="725" cy="139"/>
                  </a:xfrm>
                </p:grpSpPr>
                <p:sp>
                  <p:nvSpPr>
                    <p:cNvPr id="214375"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6"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64"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65"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6"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7"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68"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9"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0"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1"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2"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73"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74"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3" name="Group 1106"/>
              <p:cNvGrpSpPr>
                <a:grpSpLocks/>
              </p:cNvGrpSpPr>
              <p:nvPr/>
            </p:nvGrpSpPr>
            <p:grpSpPr bwMode="auto">
              <a:xfrm>
                <a:off x="3221830" y="5776376"/>
                <a:ext cx="347753" cy="680208"/>
                <a:chOff x="7923189" y="2486663"/>
                <a:chExt cx="360362" cy="884586"/>
              </a:xfrm>
            </p:grpSpPr>
            <p:pic>
              <p:nvPicPr>
                <p:cNvPr id="21431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p:cNvGrpSpPr>
                  <a:grpSpLocks/>
                </p:cNvGrpSpPr>
                <p:nvPr/>
              </p:nvGrpSpPr>
              <p:grpSpPr bwMode="auto">
                <a:xfrm>
                  <a:off x="7923189" y="2890236"/>
                  <a:ext cx="227012" cy="481013"/>
                  <a:chOff x="4140" y="429"/>
                  <a:chExt cx="1425" cy="2396"/>
                </a:xfrm>
              </p:grpSpPr>
              <p:sp>
                <p:nvSpPr>
                  <p:cNvPr id="214317"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18"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19"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0"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1"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22" name="Group 956"/>
                  <p:cNvGrpSpPr>
                    <a:grpSpLocks/>
                  </p:cNvGrpSpPr>
                  <p:nvPr/>
                </p:nvGrpSpPr>
                <p:grpSpPr bwMode="auto">
                  <a:xfrm>
                    <a:off x="4749" y="668"/>
                    <a:ext cx="581" cy="145"/>
                    <a:chOff x="614" y="2568"/>
                    <a:chExt cx="725" cy="139"/>
                  </a:xfrm>
                </p:grpSpPr>
                <p:sp>
                  <p:nvSpPr>
                    <p:cNvPr id="214347"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48"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23"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24" name="Group 960"/>
                  <p:cNvGrpSpPr>
                    <a:grpSpLocks/>
                  </p:cNvGrpSpPr>
                  <p:nvPr/>
                </p:nvGrpSpPr>
                <p:grpSpPr bwMode="auto">
                  <a:xfrm>
                    <a:off x="4747" y="994"/>
                    <a:ext cx="581" cy="134"/>
                    <a:chOff x="614" y="2568"/>
                    <a:chExt cx="725" cy="139"/>
                  </a:xfrm>
                </p:grpSpPr>
                <p:sp>
                  <p:nvSpPr>
                    <p:cNvPr id="214345"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46"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25"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26"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327" name="Group 965"/>
                  <p:cNvGrpSpPr>
                    <a:grpSpLocks/>
                  </p:cNvGrpSpPr>
                  <p:nvPr/>
                </p:nvGrpSpPr>
                <p:grpSpPr bwMode="auto">
                  <a:xfrm>
                    <a:off x="4735" y="1627"/>
                    <a:ext cx="582" cy="151"/>
                    <a:chOff x="614" y="2568"/>
                    <a:chExt cx="725" cy="139"/>
                  </a:xfrm>
                </p:grpSpPr>
                <p:sp>
                  <p:nvSpPr>
                    <p:cNvPr id="214343"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44"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28"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29" name="Group 969"/>
                  <p:cNvGrpSpPr>
                    <a:grpSpLocks/>
                  </p:cNvGrpSpPr>
                  <p:nvPr/>
                </p:nvGrpSpPr>
                <p:grpSpPr bwMode="auto">
                  <a:xfrm>
                    <a:off x="4739" y="1327"/>
                    <a:ext cx="582" cy="139"/>
                    <a:chOff x="614" y="2568"/>
                    <a:chExt cx="725" cy="139"/>
                  </a:xfrm>
                </p:grpSpPr>
                <p:sp>
                  <p:nvSpPr>
                    <p:cNvPr id="214341"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42"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330"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31"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2"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3"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34"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5"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36"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37"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38"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39"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40"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4" name="Group 1108"/>
              <p:cNvGrpSpPr>
                <a:grpSpLocks/>
              </p:cNvGrpSpPr>
              <p:nvPr/>
            </p:nvGrpSpPr>
            <p:grpSpPr bwMode="auto">
              <a:xfrm>
                <a:off x="4387291" y="3555216"/>
                <a:ext cx="347753" cy="680208"/>
                <a:chOff x="7923189" y="2486663"/>
                <a:chExt cx="360362" cy="884586"/>
              </a:xfrm>
            </p:grpSpPr>
            <p:pic>
              <p:nvPicPr>
                <p:cNvPr id="21428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p:cNvGrpSpPr>
                  <a:grpSpLocks/>
                </p:cNvGrpSpPr>
                <p:nvPr/>
              </p:nvGrpSpPr>
              <p:grpSpPr bwMode="auto">
                <a:xfrm>
                  <a:off x="7923189" y="2890236"/>
                  <a:ext cx="227012" cy="481013"/>
                  <a:chOff x="4140" y="429"/>
                  <a:chExt cx="1425" cy="2396"/>
                </a:xfrm>
              </p:grpSpPr>
              <p:sp>
                <p:nvSpPr>
                  <p:cNvPr id="214283"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4"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85"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6"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7"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88" name="Group 956"/>
                  <p:cNvGrpSpPr>
                    <a:grpSpLocks/>
                  </p:cNvGrpSpPr>
                  <p:nvPr/>
                </p:nvGrpSpPr>
                <p:grpSpPr bwMode="auto">
                  <a:xfrm>
                    <a:off x="4749" y="668"/>
                    <a:ext cx="581" cy="145"/>
                    <a:chOff x="614" y="2568"/>
                    <a:chExt cx="725" cy="139"/>
                  </a:xfrm>
                </p:grpSpPr>
                <p:sp>
                  <p:nvSpPr>
                    <p:cNvPr id="214313"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14"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89"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90" name="Group 960"/>
                  <p:cNvGrpSpPr>
                    <a:grpSpLocks/>
                  </p:cNvGrpSpPr>
                  <p:nvPr/>
                </p:nvGrpSpPr>
                <p:grpSpPr bwMode="auto">
                  <a:xfrm>
                    <a:off x="4747" y="994"/>
                    <a:ext cx="581" cy="134"/>
                    <a:chOff x="614" y="2568"/>
                    <a:chExt cx="725" cy="139"/>
                  </a:xfrm>
                </p:grpSpPr>
                <p:sp>
                  <p:nvSpPr>
                    <p:cNvPr id="214311"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12"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91"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92"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93" name="Group 965"/>
                  <p:cNvGrpSpPr>
                    <a:grpSpLocks/>
                  </p:cNvGrpSpPr>
                  <p:nvPr/>
                </p:nvGrpSpPr>
                <p:grpSpPr bwMode="auto">
                  <a:xfrm>
                    <a:off x="4735" y="1627"/>
                    <a:ext cx="582" cy="151"/>
                    <a:chOff x="614" y="2568"/>
                    <a:chExt cx="725" cy="139"/>
                  </a:xfrm>
                </p:grpSpPr>
                <p:sp>
                  <p:nvSpPr>
                    <p:cNvPr id="214309"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10"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94"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95" name="Group 969"/>
                  <p:cNvGrpSpPr>
                    <a:grpSpLocks/>
                  </p:cNvGrpSpPr>
                  <p:nvPr/>
                </p:nvGrpSpPr>
                <p:grpSpPr bwMode="auto">
                  <a:xfrm>
                    <a:off x="4739" y="1327"/>
                    <a:ext cx="582" cy="139"/>
                    <a:chOff x="614" y="2568"/>
                    <a:chExt cx="725" cy="139"/>
                  </a:xfrm>
                </p:grpSpPr>
                <p:sp>
                  <p:nvSpPr>
                    <p:cNvPr id="214307"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8"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96"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97"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8"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9"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0"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01"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2"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3"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4"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05"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306"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5" name="Group 1109"/>
              <p:cNvGrpSpPr>
                <a:grpSpLocks/>
              </p:cNvGrpSpPr>
              <p:nvPr/>
            </p:nvGrpSpPr>
            <p:grpSpPr bwMode="auto">
              <a:xfrm>
                <a:off x="5084012" y="5612511"/>
                <a:ext cx="347767" cy="680207"/>
                <a:chOff x="7923189" y="2486664"/>
                <a:chExt cx="360377" cy="884585"/>
              </a:xfrm>
            </p:grpSpPr>
            <p:pic>
              <p:nvPicPr>
                <p:cNvPr id="21424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p:cNvGrpSpPr>
                  <a:grpSpLocks/>
                </p:cNvGrpSpPr>
                <p:nvPr/>
              </p:nvGrpSpPr>
              <p:grpSpPr bwMode="auto">
                <a:xfrm>
                  <a:off x="7923189" y="2890236"/>
                  <a:ext cx="227012" cy="481013"/>
                  <a:chOff x="4140" y="429"/>
                  <a:chExt cx="1425" cy="2396"/>
                </a:xfrm>
              </p:grpSpPr>
              <p:sp>
                <p:nvSpPr>
                  <p:cNvPr id="214249"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0"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51"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2"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3"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54" name="Group 956"/>
                  <p:cNvGrpSpPr>
                    <a:grpSpLocks/>
                  </p:cNvGrpSpPr>
                  <p:nvPr/>
                </p:nvGrpSpPr>
                <p:grpSpPr bwMode="auto">
                  <a:xfrm>
                    <a:off x="4749" y="668"/>
                    <a:ext cx="581" cy="145"/>
                    <a:chOff x="614" y="2568"/>
                    <a:chExt cx="725" cy="139"/>
                  </a:xfrm>
                </p:grpSpPr>
                <p:sp>
                  <p:nvSpPr>
                    <p:cNvPr id="214279"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80"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55"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56" name="Group 960"/>
                  <p:cNvGrpSpPr>
                    <a:grpSpLocks/>
                  </p:cNvGrpSpPr>
                  <p:nvPr/>
                </p:nvGrpSpPr>
                <p:grpSpPr bwMode="auto">
                  <a:xfrm>
                    <a:off x="4747" y="994"/>
                    <a:ext cx="581" cy="134"/>
                    <a:chOff x="614" y="2568"/>
                    <a:chExt cx="725" cy="139"/>
                  </a:xfrm>
                </p:grpSpPr>
                <p:sp>
                  <p:nvSpPr>
                    <p:cNvPr id="214277"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78"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57"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58"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59" name="Group 965"/>
                  <p:cNvGrpSpPr>
                    <a:grpSpLocks/>
                  </p:cNvGrpSpPr>
                  <p:nvPr/>
                </p:nvGrpSpPr>
                <p:grpSpPr bwMode="auto">
                  <a:xfrm>
                    <a:off x="4735" y="1627"/>
                    <a:ext cx="582" cy="151"/>
                    <a:chOff x="614" y="2568"/>
                    <a:chExt cx="725" cy="139"/>
                  </a:xfrm>
                </p:grpSpPr>
                <p:sp>
                  <p:nvSpPr>
                    <p:cNvPr id="214275"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76"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60"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61" name="Group 969"/>
                  <p:cNvGrpSpPr>
                    <a:grpSpLocks/>
                  </p:cNvGrpSpPr>
                  <p:nvPr/>
                </p:nvGrpSpPr>
                <p:grpSpPr bwMode="auto">
                  <a:xfrm>
                    <a:off x="4739" y="1327"/>
                    <a:ext cx="582" cy="139"/>
                    <a:chOff x="614" y="2568"/>
                    <a:chExt cx="725" cy="139"/>
                  </a:xfrm>
                </p:grpSpPr>
                <p:sp>
                  <p:nvSpPr>
                    <p:cNvPr id="214273"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74"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62"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63"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4"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5"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66"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7"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68"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69"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70"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71"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72"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6" name="Group 1110"/>
              <p:cNvGrpSpPr>
                <a:grpSpLocks/>
              </p:cNvGrpSpPr>
              <p:nvPr/>
            </p:nvGrpSpPr>
            <p:grpSpPr bwMode="auto">
              <a:xfrm>
                <a:off x="6068038" y="3829780"/>
                <a:ext cx="347753" cy="680208"/>
                <a:chOff x="7923189" y="2486663"/>
                <a:chExt cx="360362" cy="884586"/>
              </a:xfrm>
            </p:grpSpPr>
            <p:pic>
              <p:nvPicPr>
                <p:cNvPr id="214213"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p:cNvGrpSpPr>
                  <a:grpSpLocks/>
                </p:cNvGrpSpPr>
                <p:nvPr/>
              </p:nvGrpSpPr>
              <p:grpSpPr bwMode="auto">
                <a:xfrm>
                  <a:off x="7923189" y="2890236"/>
                  <a:ext cx="227012" cy="481013"/>
                  <a:chOff x="4140" y="429"/>
                  <a:chExt cx="1425" cy="2396"/>
                </a:xfrm>
              </p:grpSpPr>
              <p:sp>
                <p:nvSpPr>
                  <p:cNvPr id="214215"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6"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17"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8"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9"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20" name="Group 956"/>
                  <p:cNvGrpSpPr>
                    <a:grpSpLocks/>
                  </p:cNvGrpSpPr>
                  <p:nvPr/>
                </p:nvGrpSpPr>
                <p:grpSpPr bwMode="auto">
                  <a:xfrm>
                    <a:off x="4749" y="668"/>
                    <a:ext cx="581" cy="145"/>
                    <a:chOff x="614" y="2568"/>
                    <a:chExt cx="725" cy="139"/>
                  </a:xfrm>
                </p:grpSpPr>
                <p:sp>
                  <p:nvSpPr>
                    <p:cNvPr id="214245"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46"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21"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22" name="Group 960"/>
                  <p:cNvGrpSpPr>
                    <a:grpSpLocks/>
                  </p:cNvGrpSpPr>
                  <p:nvPr/>
                </p:nvGrpSpPr>
                <p:grpSpPr bwMode="auto">
                  <a:xfrm>
                    <a:off x="4747" y="994"/>
                    <a:ext cx="581" cy="134"/>
                    <a:chOff x="614" y="2568"/>
                    <a:chExt cx="725" cy="139"/>
                  </a:xfrm>
                </p:grpSpPr>
                <p:sp>
                  <p:nvSpPr>
                    <p:cNvPr id="214243"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44"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23"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24"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225" name="Group 965"/>
                  <p:cNvGrpSpPr>
                    <a:grpSpLocks/>
                  </p:cNvGrpSpPr>
                  <p:nvPr/>
                </p:nvGrpSpPr>
                <p:grpSpPr bwMode="auto">
                  <a:xfrm>
                    <a:off x="4735" y="1627"/>
                    <a:ext cx="582" cy="151"/>
                    <a:chOff x="614" y="2568"/>
                    <a:chExt cx="725" cy="139"/>
                  </a:xfrm>
                </p:grpSpPr>
                <p:sp>
                  <p:nvSpPr>
                    <p:cNvPr id="214241"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42"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26"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27" name="Group 969"/>
                  <p:cNvGrpSpPr>
                    <a:grpSpLocks/>
                  </p:cNvGrpSpPr>
                  <p:nvPr/>
                </p:nvGrpSpPr>
                <p:grpSpPr bwMode="auto">
                  <a:xfrm>
                    <a:off x="4739" y="1327"/>
                    <a:ext cx="582" cy="139"/>
                    <a:chOff x="614" y="2568"/>
                    <a:chExt cx="725" cy="139"/>
                  </a:xfrm>
                </p:grpSpPr>
                <p:sp>
                  <p:nvSpPr>
                    <p:cNvPr id="214239"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40"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228"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29"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0"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1"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32"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3"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34"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35"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36"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37"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38"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7" name="Group 1111"/>
              <p:cNvGrpSpPr>
                <a:grpSpLocks/>
              </p:cNvGrpSpPr>
              <p:nvPr/>
            </p:nvGrpSpPr>
            <p:grpSpPr bwMode="auto">
              <a:xfrm>
                <a:off x="2122838" y="5630065"/>
                <a:ext cx="347753" cy="680208"/>
                <a:chOff x="7923189" y="2486663"/>
                <a:chExt cx="360362" cy="884586"/>
              </a:xfrm>
            </p:grpSpPr>
            <p:pic>
              <p:nvPicPr>
                <p:cNvPr id="21417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p:cNvGrpSpPr>
                  <a:grpSpLocks/>
                </p:cNvGrpSpPr>
                <p:nvPr/>
              </p:nvGrpSpPr>
              <p:grpSpPr bwMode="auto">
                <a:xfrm>
                  <a:off x="7923189" y="2890236"/>
                  <a:ext cx="227012" cy="481013"/>
                  <a:chOff x="4140" y="429"/>
                  <a:chExt cx="1425" cy="2396"/>
                </a:xfrm>
              </p:grpSpPr>
              <p:sp>
                <p:nvSpPr>
                  <p:cNvPr id="214181"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2"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183"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4"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5"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186" name="Group 956"/>
                  <p:cNvGrpSpPr>
                    <a:grpSpLocks/>
                  </p:cNvGrpSpPr>
                  <p:nvPr/>
                </p:nvGrpSpPr>
                <p:grpSpPr bwMode="auto">
                  <a:xfrm>
                    <a:off x="4749" y="668"/>
                    <a:ext cx="581" cy="145"/>
                    <a:chOff x="614" y="2568"/>
                    <a:chExt cx="725" cy="139"/>
                  </a:xfrm>
                </p:grpSpPr>
                <p:sp>
                  <p:nvSpPr>
                    <p:cNvPr id="214211"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12"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187"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188" name="Group 960"/>
                  <p:cNvGrpSpPr>
                    <a:grpSpLocks/>
                  </p:cNvGrpSpPr>
                  <p:nvPr/>
                </p:nvGrpSpPr>
                <p:grpSpPr bwMode="auto">
                  <a:xfrm>
                    <a:off x="4747" y="994"/>
                    <a:ext cx="581" cy="134"/>
                    <a:chOff x="614" y="2568"/>
                    <a:chExt cx="725" cy="139"/>
                  </a:xfrm>
                </p:grpSpPr>
                <p:sp>
                  <p:nvSpPr>
                    <p:cNvPr id="214209"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10"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189"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190"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191" name="Group 965"/>
                  <p:cNvGrpSpPr>
                    <a:grpSpLocks/>
                  </p:cNvGrpSpPr>
                  <p:nvPr/>
                </p:nvGrpSpPr>
                <p:grpSpPr bwMode="auto">
                  <a:xfrm>
                    <a:off x="4735" y="1627"/>
                    <a:ext cx="582" cy="151"/>
                    <a:chOff x="614" y="2568"/>
                    <a:chExt cx="725" cy="139"/>
                  </a:xfrm>
                </p:grpSpPr>
                <p:sp>
                  <p:nvSpPr>
                    <p:cNvPr id="214207"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8"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192"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193" name="Group 969"/>
                  <p:cNvGrpSpPr>
                    <a:grpSpLocks/>
                  </p:cNvGrpSpPr>
                  <p:nvPr/>
                </p:nvGrpSpPr>
                <p:grpSpPr bwMode="auto">
                  <a:xfrm>
                    <a:off x="4739" y="1327"/>
                    <a:ext cx="582" cy="139"/>
                    <a:chOff x="614" y="2568"/>
                    <a:chExt cx="725" cy="139"/>
                  </a:xfrm>
                </p:grpSpPr>
                <p:sp>
                  <p:nvSpPr>
                    <p:cNvPr id="214205"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6"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194"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195"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6"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7"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198"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9"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0"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1"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2"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03"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204"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38" name="Group 1115"/>
              <p:cNvGrpSpPr>
                <a:grpSpLocks/>
              </p:cNvGrpSpPr>
              <p:nvPr/>
            </p:nvGrpSpPr>
            <p:grpSpPr bwMode="auto">
              <a:xfrm>
                <a:off x="7707615" y="4368892"/>
                <a:ext cx="990551" cy="731635"/>
                <a:chOff x="7707615" y="4368892"/>
                <a:chExt cx="990551" cy="731635"/>
              </a:xfrm>
            </p:grpSpPr>
            <p:pic>
              <p:nvPicPr>
                <p:cNvPr id="214079" name="Picture 1159"/>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p:cNvGrpSpPr>
                  <a:grpSpLocks/>
                </p:cNvGrpSpPr>
                <p:nvPr/>
              </p:nvGrpSpPr>
              <p:grpSpPr bwMode="auto">
                <a:xfrm flipH="1">
                  <a:off x="7707615" y="4368892"/>
                  <a:ext cx="225953" cy="395900"/>
                  <a:chOff x="4140" y="429"/>
                  <a:chExt cx="1425" cy="2396"/>
                </a:xfrm>
              </p:grpSpPr>
              <p:sp>
                <p:nvSpPr>
                  <p:cNvPr id="214147"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 name="Rectangle 251"/>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49"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50"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2" name="Rectangle 254"/>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2" name="Group 255"/>
                  <p:cNvGrpSpPr>
                    <a:grpSpLocks/>
                  </p:cNvGrpSpPr>
                  <p:nvPr/>
                </p:nvGrpSpPr>
                <p:grpSpPr bwMode="auto">
                  <a:xfrm>
                    <a:off x="4749" y="668"/>
                    <a:ext cx="581" cy="145"/>
                    <a:chOff x="614" y="2568"/>
                    <a:chExt cx="725" cy="139"/>
                  </a:xfrm>
                </p:grpSpPr>
                <p:sp>
                  <p:nvSpPr>
                    <p:cNvPr id="1258" name="AutoShape 256"/>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9" name="AutoShape 257"/>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4" name="Rectangle 258"/>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4" name="Group 259"/>
                  <p:cNvGrpSpPr>
                    <a:grpSpLocks/>
                  </p:cNvGrpSpPr>
                  <p:nvPr/>
                </p:nvGrpSpPr>
                <p:grpSpPr bwMode="auto">
                  <a:xfrm>
                    <a:off x="4747" y="994"/>
                    <a:ext cx="581" cy="134"/>
                    <a:chOff x="614" y="2568"/>
                    <a:chExt cx="725" cy="139"/>
                  </a:xfrm>
                </p:grpSpPr>
                <p:sp>
                  <p:nvSpPr>
                    <p:cNvPr id="1256" name="AutoShape 260"/>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7" name="AutoShape 261"/>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6" name="Rectangle 262"/>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37" name="Rectangle 263"/>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7" name="Group 264"/>
                  <p:cNvGrpSpPr>
                    <a:grpSpLocks/>
                  </p:cNvGrpSpPr>
                  <p:nvPr/>
                </p:nvGrpSpPr>
                <p:grpSpPr bwMode="auto">
                  <a:xfrm>
                    <a:off x="4735" y="1627"/>
                    <a:ext cx="582" cy="151"/>
                    <a:chOff x="614" y="2568"/>
                    <a:chExt cx="725" cy="139"/>
                  </a:xfrm>
                </p:grpSpPr>
                <p:sp>
                  <p:nvSpPr>
                    <p:cNvPr id="1254" name="AutoShape 265"/>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5" name="AutoShape 266"/>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58"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59" name="Group 268"/>
                  <p:cNvGrpSpPr>
                    <a:grpSpLocks/>
                  </p:cNvGrpSpPr>
                  <p:nvPr/>
                </p:nvGrpSpPr>
                <p:grpSpPr bwMode="auto">
                  <a:xfrm>
                    <a:off x="4739" y="1327"/>
                    <a:ext cx="582" cy="139"/>
                    <a:chOff x="614" y="2568"/>
                    <a:chExt cx="725" cy="139"/>
                  </a:xfrm>
                </p:grpSpPr>
                <p:sp>
                  <p:nvSpPr>
                    <p:cNvPr id="1252" name="AutoShape 269"/>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3" name="AutoShape 270"/>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41" name="Rectangle 271"/>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1"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62"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 name="Oval 274"/>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4"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6" name="AutoShape 276"/>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7" name="AutoShape 277"/>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8" name="Oval 278"/>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9" name="Oval 279"/>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50" name="Oval 280"/>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1" name="Rectangle 281"/>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1" name="Group 249"/>
                <p:cNvGrpSpPr>
                  <a:grpSpLocks/>
                </p:cNvGrpSpPr>
                <p:nvPr/>
              </p:nvGrpSpPr>
              <p:grpSpPr bwMode="auto">
                <a:xfrm flipH="1">
                  <a:off x="7939866" y="4369199"/>
                  <a:ext cx="225953" cy="395900"/>
                  <a:chOff x="4140" y="429"/>
                  <a:chExt cx="1425" cy="2396"/>
                </a:xfrm>
              </p:grpSpPr>
              <p:sp>
                <p:nvSpPr>
                  <p:cNvPr id="214115"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7" name="Rectangle 251"/>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17"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18"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0" name="Rectangle 254"/>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0" name="Group 255"/>
                  <p:cNvGrpSpPr>
                    <a:grpSpLocks/>
                  </p:cNvGrpSpPr>
                  <p:nvPr/>
                </p:nvGrpSpPr>
                <p:grpSpPr bwMode="auto">
                  <a:xfrm>
                    <a:off x="4749" y="668"/>
                    <a:ext cx="581" cy="145"/>
                    <a:chOff x="614" y="2568"/>
                    <a:chExt cx="725" cy="139"/>
                  </a:xfrm>
                </p:grpSpPr>
                <p:sp>
                  <p:nvSpPr>
                    <p:cNvPr id="1226" name="AutoShape 256"/>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7" name="AutoShape 257"/>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2" name="Rectangle 258"/>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2" name="Group 259"/>
                  <p:cNvGrpSpPr>
                    <a:grpSpLocks/>
                  </p:cNvGrpSpPr>
                  <p:nvPr/>
                </p:nvGrpSpPr>
                <p:grpSpPr bwMode="auto">
                  <a:xfrm>
                    <a:off x="4747" y="994"/>
                    <a:ext cx="581" cy="134"/>
                    <a:chOff x="614" y="2568"/>
                    <a:chExt cx="725" cy="139"/>
                  </a:xfrm>
                </p:grpSpPr>
                <p:sp>
                  <p:nvSpPr>
                    <p:cNvPr id="1224" name="AutoShape 260"/>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5" name="AutoShape 261"/>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4" name="Rectangle 262"/>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05" name="Rectangle 263"/>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5" name="Group 264"/>
                  <p:cNvGrpSpPr>
                    <a:grpSpLocks/>
                  </p:cNvGrpSpPr>
                  <p:nvPr/>
                </p:nvGrpSpPr>
                <p:grpSpPr bwMode="auto">
                  <a:xfrm>
                    <a:off x="4735" y="1627"/>
                    <a:ext cx="582" cy="151"/>
                    <a:chOff x="614" y="2568"/>
                    <a:chExt cx="725" cy="139"/>
                  </a:xfrm>
                </p:grpSpPr>
                <p:sp>
                  <p:nvSpPr>
                    <p:cNvPr id="1222" name="AutoShape 265"/>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3" name="AutoShape 266"/>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26"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27" name="Group 268"/>
                  <p:cNvGrpSpPr>
                    <a:grpSpLocks/>
                  </p:cNvGrpSpPr>
                  <p:nvPr/>
                </p:nvGrpSpPr>
                <p:grpSpPr bwMode="auto">
                  <a:xfrm>
                    <a:off x="4739" y="1327"/>
                    <a:ext cx="582" cy="139"/>
                    <a:chOff x="614" y="2568"/>
                    <a:chExt cx="725" cy="139"/>
                  </a:xfrm>
                </p:grpSpPr>
                <p:sp>
                  <p:nvSpPr>
                    <p:cNvPr id="1220" name="AutoShape 269"/>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1" name="AutoShape 270"/>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9" name="Rectangle 271"/>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29"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30"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2" name="Oval 274"/>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32"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4" name="AutoShape 276"/>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5" name="AutoShape 277"/>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6" name="Oval 278"/>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7" name="Oval 279"/>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18" name="Oval 280"/>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9" name="Rectangle 281"/>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2" name="Group 249"/>
                <p:cNvGrpSpPr>
                  <a:grpSpLocks/>
                </p:cNvGrpSpPr>
                <p:nvPr/>
              </p:nvGrpSpPr>
              <p:grpSpPr bwMode="auto">
                <a:xfrm flipH="1">
                  <a:off x="8472213" y="4384408"/>
                  <a:ext cx="225953" cy="395900"/>
                  <a:chOff x="4140" y="429"/>
                  <a:chExt cx="1425" cy="2396"/>
                </a:xfrm>
              </p:grpSpPr>
              <p:sp>
                <p:nvSpPr>
                  <p:cNvPr id="214083" name="Freeform 250"/>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5" name="Rectangle 251"/>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85" name="Freeform 252"/>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86" name="Freeform 253"/>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8" name="Rectangle 254"/>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88" name="Group 255"/>
                  <p:cNvGrpSpPr>
                    <a:grpSpLocks/>
                  </p:cNvGrpSpPr>
                  <p:nvPr/>
                </p:nvGrpSpPr>
                <p:grpSpPr bwMode="auto">
                  <a:xfrm>
                    <a:off x="4749" y="668"/>
                    <a:ext cx="581" cy="145"/>
                    <a:chOff x="614" y="2568"/>
                    <a:chExt cx="725" cy="139"/>
                  </a:xfrm>
                </p:grpSpPr>
                <p:sp>
                  <p:nvSpPr>
                    <p:cNvPr id="1194" name="AutoShape 256"/>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5" name="AutoShape 257"/>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0" name="Rectangle 258"/>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0" name="Group 259"/>
                  <p:cNvGrpSpPr>
                    <a:grpSpLocks/>
                  </p:cNvGrpSpPr>
                  <p:nvPr/>
                </p:nvGrpSpPr>
                <p:grpSpPr bwMode="auto">
                  <a:xfrm>
                    <a:off x="4747" y="994"/>
                    <a:ext cx="581" cy="134"/>
                    <a:chOff x="614" y="2568"/>
                    <a:chExt cx="725" cy="139"/>
                  </a:xfrm>
                </p:grpSpPr>
                <p:sp>
                  <p:nvSpPr>
                    <p:cNvPr id="1192" name="AutoShape 260"/>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3" name="AutoShape 261"/>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2" name="Rectangle 262"/>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73" name="Rectangle 263"/>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3" name="Group 264"/>
                  <p:cNvGrpSpPr>
                    <a:grpSpLocks/>
                  </p:cNvGrpSpPr>
                  <p:nvPr/>
                </p:nvGrpSpPr>
                <p:grpSpPr bwMode="auto">
                  <a:xfrm>
                    <a:off x="4735" y="1627"/>
                    <a:ext cx="582" cy="151"/>
                    <a:chOff x="614" y="2568"/>
                    <a:chExt cx="725" cy="139"/>
                  </a:xfrm>
                </p:grpSpPr>
                <p:sp>
                  <p:nvSpPr>
                    <p:cNvPr id="1190" name="AutoShape 265"/>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1" name="AutoShape 266"/>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094" name="Freeform 267"/>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095" name="Group 268"/>
                  <p:cNvGrpSpPr>
                    <a:grpSpLocks/>
                  </p:cNvGrpSpPr>
                  <p:nvPr/>
                </p:nvGrpSpPr>
                <p:grpSpPr bwMode="auto">
                  <a:xfrm>
                    <a:off x="4739" y="1327"/>
                    <a:ext cx="582" cy="139"/>
                    <a:chOff x="614" y="2568"/>
                    <a:chExt cx="725" cy="139"/>
                  </a:xfrm>
                </p:grpSpPr>
                <p:sp>
                  <p:nvSpPr>
                    <p:cNvPr id="1188" name="AutoShape 269"/>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9" name="AutoShape 270"/>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7" name="Rectangle 271"/>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97" name="Freeform 272"/>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98" name="Freeform 273"/>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0" name="Oval 274"/>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00" name="Freeform 275"/>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2" name="AutoShape 276"/>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3" name="AutoShape 277"/>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4" name="Oval 278"/>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5" name="Oval 279"/>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186" name="Oval 280"/>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7" name="Rectangle 281"/>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039" name="Group 1116"/>
              <p:cNvGrpSpPr>
                <a:grpSpLocks/>
              </p:cNvGrpSpPr>
              <p:nvPr/>
            </p:nvGrpSpPr>
            <p:grpSpPr bwMode="auto">
              <a:xfrm>
                <a:off x="7186941" y="5734675"/>
                <a:ext cx="347753" cy="680208"/>
                <a:chOff x="7923189" y="2486663"/>
                <a:chExt cx="360362" cy="884586"/>
              </a:xfrm>
            </p:grpSpPr>
            <p:pic>
              <p:nvPicPr>
                <p:cNvPr id="21404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p:cNvGrpSpPr>
                  <a:grpSpLocks/>
                </p:cNvGrpSpPr>
                <p:nvPr/>
              </p:nvGrpSpPr>
              <p:grpSpPr bwMode="auto">
                <a:xfrm>
                  <a:off x="7923189" y="2890236"/>
                  <a:ext cx="227012" cy="481013"/>
                  <a:chOff x="4140" y="429"/>
                  <a:chExt cx="1425" cy="2396"/>
                </a:xfrm>
              </p:grpSpPr>
              <p:sp>
                <p:nvSpPr>
                  <p:cNvPr id="214047" name="Freeform 951"/>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8"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49" name="Freeform 953"/>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0" name="Freeform 954"/>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1"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052" name="Group 956"/>
                  <p:cNvGrpSpPr>
                    <a:grpSpLocks/>
                  </p:cNvGrpSpPr>
                  <p:nvPr/>
                </p:nvGrpSpPr>
                <p:grpSpPr bwMode="auto">
                  <a:xfrm>
                    <a:off x="4749" y="668"/>
                    <a:ext cx="581" cy="145"/>
                    <a:chOff x="614" y="2568"/>
                    <a:chExt cx="725" cy="139"/>
                  </a:xfrm>
                </p:grpSpPr>
                <p:sp>
                  <p:nvSpPr>
                    <p:cNvPr id="214077"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78"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053"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054" name="Group 960"/>
                  <p:cNvGrpSpPr>
                    <a:grpSpLocks/>
                  </p:cNvGrpSpPr>
                  <p:nvPr/>
                </p:nvGrpSpPr>
                <p:grpSpPr bwMode="auto">
                  <a:xfrm>
                    <a:off x="4747" y="994"/>
                    <a:ext cx="581" cy="134"/>
                    <a:chOff x="614" y="2568"/>
                    <a:chExt cx="725" cy="139"/>
                  </a:xfrm>
                </p:grpSpPr>
                <p:sp>
                  <p:nvSpPr>
                    <p:cNvPr id="214075"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76"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055"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56"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nvGrpSpPr>
                  <p:cNvPr id="214057" name="Group 965"/>
                  <p:cNvGrpSpPr>
                    <a:grpSpLocks/>
                  </p:cNvGrpSpPr>
                  <p:nvPr/>
                </p:nvGrpSpPr>
                <p:grpSpPr bwMode="auto">
                  <a:xfrm>
                    <a:off x="4735" y="1627"/>
                    <a:ext cx="582" cy="151"/>
                    <a:chOff x="614" y="2568"/>
                    <a:chExt cx="725" cy="139"/>
                  </a:xfrm>
                </p:grpSpPr>
                <p:sp>
                  <p:nvSpPr>
                    <p:cNvPr id="214073"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74"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058" name="Freeform 968"/>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059" name="Group 969"/>
                  <p:cNvGrpSpPr>
                    <a:grpSpLocks/>
                  </p:cNvGrpSpPr>
                  <p:nvPr/>
                </p:nvGrpSpPr>
                <p:grpSpPr bwMode="auto">
                  <a:xfrm>
                    <a:off x="4739" y="1327"/>
                    <a:ext cx="582" cy="139"/>
                    <a:chOff x="614" y="2568"/>
                    <a:chExt cx="725" cy="139"/>
                  </a:xfrm>
                </p:grpSpPr>
                <p:sp>
                  <p:nvSpPr>
                    <p:cNvPr id="214071"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72"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sp>
                <p:nvSpPr>
                  <p:cNvPr id="214060"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61" name="Freeform 973"/>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2" name="Freeform 974"/>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3"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64" name="Freeform 976"/>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5"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66"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67"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68"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eaLnBrk="1" hangingPunct="1">
                      <a:spcBef>
                        <a:spcPct val="0"/>
                      </a:spcBef>
                      <a:buClrTx/>
                      <a:buSzTx/>
                      <a:buFontTx/>
                      <a:buNone/>
                    </a:pPr>
                    <a:endParaRPr lang="en-US" altLang="en-US" sz="1800">
                      <a:solidFill>
                        <a:srgbClr val="FF0000"/>
                      </a:solidFill>
                    </a:endParaRPr>
                  </a:p>
                </p:txBody>
              </p:sp>
              <p:sp>
                <p:nvSpPr>
                  <p:cNvPr id="214069"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214070"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grpSp>
          </p:grpSp>
          <p:grpSp>
            <p:nvGrpSpPr>
              <p:cNvPr id="214040" name="Group 1117"/>
              <p:cNvGrpSpPr>
                <a:grpSpLocks/>
              </p:cNvGrpSpPr>
              <p:nvPr/>
            </p:nvGrpSpPr>
            <p:grpSpPr bwMode="auto">
              <a:xfrm>
                <a:off x="439215" y="4827099"/>
                <a:ext cx="875523" cy="506826"/>
                <a:chOff x="439215" y="4827099"/>
                <a:chExt cx="875523" cy="506826"/>
              </a:xfrm>
            </p:grpSpPr>
            <p:grpSp>
              <p:nvGrpSpPr>
                <p:cNvPr id="214041" name="Group 418"/>
                <p:cNvGrpSpPr>
                  <a:grpSpLocks/>
                </p:cNvGrpSpPr>
                <p:nvPr/>
              </p:nvGrpSpPr>
              <p:grpSpPr bwMode="auto">
                <a:xfrm>
                  <a:off x="439215" y="4827099"/>
                  <a:ext cx="875523" cy="506826"/>
                  <a:chOff x="2889" y="1631"/>
                  <a:chExt cx="980" cy="743"/>
                </a:xfrm>
              </p:grpSpPr>
              <p:sp>
                <p:nvSpPr>
                  <p:cNvPr id="214043" name="Rectangle 419"/>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endParaRPr>
                  </a:p>
                </p:txBody>
              </p:sp>
              <p:sp>
                <p:nvSpPr>
                  <p:cNvPr id="1125" name="AutoShape 420"/>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042" name="Picture 1119"/>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p:cNvSpPr>
            <a:spLocks noChangeArrowheads="1"/>
          </p:cNvSpPr>
          <p:nvPr/>
        </p:nvSpPr>
        <p:spPr bwMode="auto">
          <a:xfrm>
            <a:off x="-44450" y="4205288"/>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endParaRPr lang="en-US" altLang="en-US" sz="2400">
              <a:solidFill>
                <a:srgbClr val="000000"/>
              </a:solidFill>
            </a:endParaRPr>
          </a:p>
        </p:txBody>
      </p:sp>
      <p:grpSp>
        <p:nvGrpSpPr>
          <p:cNvPr id="24" name="Group 23"/>
          <p:cNvGrpSpPr>
            <a:grpSpLocks/>
          </p:cNvGrpSpPr>
          <p:nvPr/>
        </p:nvGrpSpPr>
        <p:grpSpPr bwMode="auto">
          <a:xfrm>
            <a:off x="401638" y="4171945"/>
            <a:ext cx="8074025" cy="461665"/>
            <a:chOff x="379080" y="5456397"/>
            <a:chExt cx="8074239" cy="462959"/>
          </a:xfrm>
        </p:grpSpPr>
        <p:sp>
          <p:nvSpPr>
            <p:cNvPr id="12" name="Rectangle 11"/>
            <p:cNvSpPr/>
            <p:nvPr/>
          </p:nvSpPr>
          <p:spPr>
            <a:xfrm>
              <a:off x="379080" y="5489828"/>
              <a:ext cx="8074239" cy="421866"/>
            </a:xfrm>
            <a:prstGeom prst="rect">
              <a:avLst/>
            </a:prstGeom>
            <a:ln>
              <a:solidFill>
                <a:schemeClr val="accent6"/>
              </a:solidFill>
            </a:ln>
          </p:spPr>
          <p:txBody>
            <a:bodyPr anchor="ctr"/>
            <a:lstStyle/>
            <a:p>
              <a:pPr algn="ctr">
                <a:spcBef>
                  <a:spcPct val="0"/>
                </a:spcBef>
                <a:buClrTx/>
                <a:buSzTx/>
                <a:buFontTx/>
                <a:buNone/>
                <a:defRPr/>
              </a:pPr>
              <a:endParaRPr lang="en-US" sz="2400" dirty="0">
                <a:solidFill>
                  <a:srgbClr val="000000"/>
                </a:solidFill>
                <a:latin typeface="Arial" charset="0"/>
                <a:ea typeface="ＭＳ Ｐゴシック" charset="0"/>
                <a:cs typeface="ＭＳ Ｐゴシック" charset="0"/>
              </a:endParaRPr>
            </a:p>
          </p:txBody>
        </p:sp>
        <p:sp>
          <p:nvSpPr>
            <p:cNvPr id="214029" name="TextBox 17"/>
            <p:cNvSpPr txBox="1">
              <a:spLocks noChangeArrowheads="1"/>
            </p:cNvSpPr>
            <p:nvPr/>
          </p:nvSpPr>
          <p:spPr bwMode="auto">
            <a:xfrm>
              <a:off x="1081801" y="5456397"/>
              <a:ext cx="6824485" cy="462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2400" dirty="0">
                  <a:solidFill>
                    <a:srgbClr val="000000"/>
                  </a:solidFill>
                </a:rPr>
                <a:t>Internet host-to-host communication as a service</a:t>
              </a:r>
            </a:p>
          </p:txBody>
        </p:sp>
      </p:grpSp>
      <p:sp>
        <p:nvSpPr>
          <p:cNvPr id="6" name="Content Placeholder 5"/>
          <p:cNvSpPr>
            <a:spLocks noGrp="1"/>
          </p:cNvSpPr>
          <p:nvPr>
            <p:ph idx="1"/>
          </p:nvPr>
        </p:nvSpPr>
        <p:spPr>
          <a:xfrm>
            <a:off x="796925" y="4797425"/>
            <a:ext cx="7772400" cy="1820863"/>
          </a:xfrm>
        </p:spPr>
        <p:txBody>
          <a:bodyPr/>
          <a:lstStyle/>
          <a:p>
            <a:pPr marL="0" indent="0">
              <a:buFont typeface="Wingdings" pitchFamily="2" charset="2"/>
              <a:buNone/>
            </a:pPr>
            <a:r>
              <a:rPr lang="en-US" altLang="en-US" i="1">
                <a:solidFill>
                  <a:srgbClr val="990000"/>
                </a:solidFill>
                <a:ea typeface="ＭＳ Ｐゴシック" charset="-128"/>
              </a:rPr>
              <a:t>OTT challenges: </a:t>
            </a:r>
            <a:r>
              <a:rPr lang="en-US" altLang="en-US">
                <a:ea typeface="ＭＳ Ｐゴシック" charset="-128"/>
              </a:rPr>
              <a:t>coping with a congested Internet</a:t>
            </a:r>
          </a:p>
          <a:p>
            <a:pPr lvl="1"/>
            <a:r>
              <a:rPr lang="en-US" altLang="en-US">
                <a:ea typeface="Arial" pitchFamily="34" charset="0"/>
              </a:rPr>
              <a:t>from which CDN node to retrieve content?</a:t>
            </a:r>
          </a:p>
          <a:p>
            <a:pPr lvl="1"/>
            <a:r>
              <a:rPr lang="en-US" altLang="en-US">
                <a:ea typeface="Arial" pitchFamily="34" charset="0"/>
              </a:rPr>
              <a:t>viewer behavior in presence of congestion?</a:t>
            </a:r>
          </a:p>
          <a:p>
            <a:pPr lvl="1"/>
            <a:r>
              <a:rPr lang="en-US" altLang="en-US">
                <a:ea typeface="Arial" pitchFamily="34" charset="0"/>
              </a:rPr>
              <a:t>what content to place in which CDN node?</a:t>
            </a:r>
          </a:p>
        </p:txBody>
      </p:sp>
      <p:pic>
        <p:nvPicPr>
          <p:cNvPr id="214025" name="Picture 12" descr="underline_base"/>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4663" y="904875"/>
            <a:ext cx="8310562"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p:cNvSpPr txBox="1">
            <a:spLocks noChangeArrowheads="1"/>
          </p:cNvSpPr>
          <p:nvPr/>
        </p:nvSpPr>
        <p:spPr bwMode="auto">
          <a:xfrm>
            <a:off x="2733675" y="1866900"/>
            <a:ext cx="322738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4400" i="1" dirty="0">
                <a:solidFill>
                  <a:srgbClr val="000099"/>
                </a:solidFill>
                <a:latin typeface="Gill Sans MT" pitchFamily="34" charset="0"/>
              </a:rPr>
              <a:t>“over the top”</a:t>
            </a:r>
          </a:p>
        </p:txBody>
      </p:sp>
      <p:sp>
        <p:nvSpPr>
          <p:cNvPr id="2" name="TextBox 1"/>
          <p:cNvSpPr txBox="1">
            <a:spLocks noChangeArrowheads="1"/>
          </p:cNvSpPr>
          <p:nvPr/>
        </p:nvSpPr>
        <p:spPr bwMode="auto">
          <a:xfrm>
            <a:off x="6410325" y="6397625"/>
            <a:ext cx="2733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i="1" dirty="0"/>
              <a:t>more ... in chapter 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1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dissolve">
                                      <p:cBhvr>
                                        <p:cTn id="37" dur="500"/>
                                        <p:tgtEl>
                                          <p:spTgt spid="6">
                                            <p:txEl>
                                              <p:pRg st="3" end="3"/>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
                                            <p:txEl>
                                              <p:pRg st="0" end="0"/>
                                            </p:txEl>
                                          </p:spTgt>
                                        </p:tgtEl>
                                        <p:attrNameLst>
                                          <p:attrName>style.visibility</p:attrName>
                                        </p:attrNameLst>
                                      </p:cBhvr>
                                      <p:to>
                                        <p:strVal val="visible"/>
                                      </p:to>
                                    </p:set>
                                    <p:animEffect transition="in" filter="dissolve">
                                      <p:cBhvr>
                                        <p:cTn id="4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Freeform 1287"/>
          <p:cNvSpPr>
            <a:spLocks/>
          </p:cNvSpPr>
          <p:nvPr/>
        </p:nvSpPr>
        <p:spPr bwMode="auto">
          <a:xfrm rot="5400000">
            <a:off x="-230981" y="4423569"/>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066" name="Freeform 1287"/>
          <p:cNvSpPr>
            <a:spLocks/>
          </p:cNvSpPr>
          <p:nvPr/>
        </p:nvSpPr>
        <p:spPr bwMode="auto">
          <a:xfrm>
            <a:off x="2822575" y="5299075"/>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067" name="Rectangle 2"/>
          <p:cNvSpPr>
            <a:spLocks noGrp="1" noChangeArrowheads="1"/>
          </p:cNvSpPr>
          <p:nvPr>
            <p:ph type="title"/>
          </p:nvPr>
        </p:nvSpPr>
        <p:spPr>
          <a:xfrm>
            <a:off x="361950" y="228600"/>
            <a:ext cx="8470900" cy="871538"/>
          </a:xfrm>
        </p:spPr>
        <p:txBody>
          <a:bodyPr/>
          <a:lstStyle/>
          <a:p>
            <a:r>
              <a:rPr lang="en-US" altLang="en-US" sz="4000">
                <a:ea typeface="ＭＳ Ｐゴシック" charset="-128"/>
              </a:rPr>
              <a:t>CDN content access: a closer look</a:t>
            </a:r>
          </a:p>
        </p:txBody>
      </p:sp>
      <p:grpSp>
        <p:nvGrpSpPr>
          <p:cNvPr id="216068" name="Group 249"/>
          <p:cNvGrpSpPr>
            <a:grpSpLocks/>
          </p:cNvGrpSpPr>
          <p:nvPr/>
        </p:nvGrpSpPr>
        <p:grpSpPr bwMode="auto">
          <a:xfrm>
            <a:off x="938213" y="4070350"/>
            <a:ext cx="460375" cy="638175"/>
            <a:chOff x="4140" y="429"/>
            <a:chExt cx="1425" cy="2396"/>
          </a:xfrm>
        </p:grpSpPr>
        <p:sp>
          <p:nvSpPr>
            <p:cNvPr id="216245"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Rectangle 251"/>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247"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48"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Rectangle 254"/>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250" name="Group 255"/>
            <p:cNvGrpSpPr>
              <a:grpSpLocks/>
            </p:cNvGrpSpPr>
            <p:nvPr/>
          </p:nvGrpSpPr>
          <p:grpSpPr bwMode="auto">
            <a:xfrm>
              <a:off x="4749" y="668"/>
              <a:ext cx="581" cy="145"/>
              <a:chOff x="614" y="2568"/>
              <a:chExt cx="725" cy="139"/>
            </a:xfrm>
          </p:grpSpPr>
          <p:sp>
            <p:nvSpPr>
              <p:cNvPr id="41" name="AutoShape 256"/>
              <p:cNvSpPr>
                <a:spLocks noChangeArrowheads="1"/>
              </p:cNvSpPr>
              <p:nvPr/>
            </p:nvSpPr>
            <p:spPr bwMode="auto">
              <a:xfrm>
                <a:off x="614" y="2567"/>
                <a:ext cx="724"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42" name="AutoShape 257"/>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17" name="Rectangle 258"/>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252" name="Group 259"/>
            <p:cNvGrpSpPr>
              <a:grpSpLocks/>
            </p:cNvGrpSpPr>
            <p:nvPr/>
          </p:nvGrpSpPr>
          <p:grpSpPr bwMode="auto">
            <a:xfrm>
              <a:off x="4747" y="994"/>
              <a:ext cx="581" cy="134"/>
              <a:chOff x="614" y="2568"/>
              <a:chExt cx="725" cy="139"/>
            </a:xfrm>
          </p:grpSpPr>
          <p:sp>
            <p:nvSpPr>
              <p:cNvPr id="39" name="AutoShape 260"/>
              <p:cNvSpPr>
                <a:spLocks noChangeArrowheads="1"/>
              </p:cNvSpPr>
              <p:nvPr/>
            </p:nvSpPr>
            <p:spPr bwMode="auto">
              <a:xfrm>
                <a:off x="617" y="2569"/>
                <a:ext cx="724"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40" name="AutoShape 261"/>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19" name="Rectangle 262"/>
            <p:cNvSpPr>
              <a:spLocks noChangeArrowheads="1"/>
            </p:cNvSpPr>
            <p:nvPr/>
          </p:nvSpPr>
          <p:spPr bwMode="auto">
            <a:xfrm>
              <a:off x="4219"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0" name="Rectangle 263"/>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255" name="Group 264"/>
            <p:cNvGrpSpPr>
              <a:grpSpLocks/>
            </p:cNvGrpSpPr>
            <p:nvPr/>
          </p:nvGrpSpPr>
          <p:grpSpPr bwMode="auto">
            <a:xfrm>
              <a:off x="4735" y="1627"/>
              <a:ext cx="582" cy="151"/>
              <a:chOff x="614" y="2568"/>
              <a:chExt cx="725" cy="139"/>
            </a:xfrm>
          </p:grpSpPr>
          <p:sp>
            <p:nvSpPr>
              <p:cNvPr id="37" name="AutoShape 265"/>
              <p:cNvSpPr>
                <a:spLocks noChangeArrowheads="1"/>
              </p:cNvSpPr>
              <p:nvPr/>
            </p:nvSpPr>
            <p:spPr bwMode="auto">
              <a:xfrm>
                <a:off x="613" y="2568"/>
                <a:ext cx="722"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8" name="AutoShape 266"/>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216256"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257" name="Group 268"/>
            <p:cNvGrpSpPr>
              <a:grpSpLocks/>
            </p:cNvGrpSpPr>
            <p:nvPr/>
          </p:nvGrpSpPr>
          <p:grpSpPr bwMode="auto">
            <a:xfrm>
              <a:off x="4739" y="1327"/>
              <a:ext cx="582" cy="139"/>
              <a:chOff x="614" y="2568"/>
              <a:chExt cx="725" cy="139"/>
            </a:xfrm>
          </p:grpSpPr>
          <p:sp>
            <p:nvSpPr>
              <p:cNvPr id="35" name="AutoShape 269"/>
              <p:cNvSpPr>
                <a:spLocks noChangeArrowheads="1"/>
              </p:cNvSpPr>
              <p:nvPr/>
            </p:nvSpPr>
            <p:spPr bwMode="auto">
              <a:xfrm>
                <a:off x="615" y="2570"/>
                <a:ext cx="722"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6" name="AutoShape 270"/>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24" name="Rectangle 271"/>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259"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60"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Oval 274"/>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262"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AutoShape 276"/>
            <p:cNvSpPr>
              <a:spLocks noChangeArrowheads="1"/>
            </p:cNvSpPr>
            <p:nvPr/>
          </p:nvSpPr>
          <p:spPr bwMode="auto">
            <a:xfrm>
              <a:off x="4140" y="2682"/>
              <a:ext cx="1199"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0" name="AutoShape 277"/>
            <p:cNvSpPr>
              <a:spLocks noChangeArrowheads="1"/>
            </p:cNvSpPr>
            <p:nvPr/>
          </p:nvSpPr>
          <p:spPr bwMode="auto">
            <a:xfrm>
              <a:off x="4204" y="2712"/>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1" name="Oval 278"/>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2" name="Oval 279"/>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sz="1800" dirty="0">
                <a:solidFill>
                  <a:srgbClr val="FF0000"/>
                </a:solidFill>
                <a:latin typeface="Arial" charset="0"/>
                <a:ea typeface="ＭＳ Ｐゴシック" charset="0"/>
              </a:endParaRPr>
            </a:p>
          </p:txBody>
        </p:sp>
        <p:sp>
          <p:nvSpPr>
            <p:cNvPr id="33" name="Oval 280"/>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34" name="Rectangle 281"/>
            <p:cNvSpPr>
              <a:spLocks noChangeArrowheads="1"/>
            </p:cNvSpPr>
            <p:nvPr/>
          </p:nvSpPr>
          <p:spPr bwMode="auto">
            <a:xfrm>
              <a:off x="5064" y="1836"/>
              <a:ext cx="84"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pic>
        <p:nvPicPr>
          <p:cNvPr id="216069" name="Picture 1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188" y="939800"/>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509588" y="1252538"/>
            <a:ext cx="8104334" cy="892552"/>
          </a:xfrm>
          <a:prstGeom prst="rect">
            <a:avLst/>
          </a:prstGeom>
          <a:noFill/>
        </p:spPr>
        <p:txBody>
          <a:bodyPr wrap="none">
            <a:spAutoFit/>
          </a:bodyPr>
          <a:lstStyle/>
          <a:p>
            <a:pPr>
              <a:buFont typeface="ZapfDingbats" charset="0"/>
              <a:buNone/>
              <a:defRPr/>
            </a:pPr>
            <a:r>
              <a:rPr lang="en-US" sz="2800" dirty="0">
                <a:latin typeface="+mn-lt"/>
                <a:ea typeface="ＭＳ Ｐゴシック" charset="0"/>
              </a:rPr>
              <a:t>Rolf (client) requests video </a:t>
            </a:r>
            <a:r>
              <a:rPr lang="en-US" sz="2400" dirty="0">
                <a:latin typeface="+mn-lt"/>
                <a:ea typeface="ＭＳ Ｐゴシック" charset="0"/>
              </a:rPr>
              <a:t>http://netcinema.com</a:t>
            </a:r>
            <a:r>
              <a:rPr lang="en-US" sz="2800" dirty="0">
                <a:latin typeface="+mn-lt"/>
                <a:ea typeface="ＭＳ Ｐゴシック" charset="0"/>
              </a:rPr>
              <a:t>/</a:t>
            </a:r>
            <a:r>
              <a:rPr lang="en-US" sz="2400" dirty="0">
                <a:latin typeface="+mn-lt"/>
                <a:ea typeface="ＭＳ Ｐゴシック" charset="0"/>
              </a:rPr>
              <a:t>6Y7B23V</a:t>
            </a:r>
          </a:p>
          <a:p>
            <a:pPr marL="457200" indent="-230188">
              <a:buClr>
                <a:schemeClr val="accent6"/>
              </a:buClr>
              <a:buFont typeface="Wingdings" charset="2"/>
              <a:buChar char="§"/>
              <a:defRPr/>
            </a:pPr>
            <a:r>
              <a:rPr lang="en-US" dirty="0">
                <a:latin typeface="+mn-lt"/>
                <a:ea typeface="ＭＳ Ｐゴシック" charset="0"/>
              </a:rPr>
              <a:t>video stored in CDN at http://KingCDN.com/NetC6y&amp;B23V</a:t>
            </a:r>
          </a:p>
        </p:txBody>
      </p:sp>
      <p:sp>
        <p:nvSpPr>
          <p:cNvPr id="216071" name="TextBox 4"/>
          <p:cNvSpPr txBox="1">
            <a:spLocks noChangeArrowheads="1"/>
          </p:cNvSpPr>
          <p:nvPr/>
        </p:nvSpPr>
        <p:spPr bwMode="auto">
          <a:xfrm>
            <a:off x="153988" y="4645025"/>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latin typeface="Arial Narrow" pitchFamily="34" charset="0"/>
              </a:rPr>
              <a:t>netcinema.com</a:t>
            </a:r>
            <a:endParaRPr lang="en-US" altLang="en-US" sz="1800" i="1">
              <a:latin typeface="Arial Narrow" pitchFamily="34" charset="0"/>
            </a:endParaRPr>
          </a:p>
        </p:txBody>
      </p:sp>
      <p:grpSp>
        <p:nvGrpSpPr>
          <p:cNvPr id="216072" name="Group 542"/>
          <p:cNvGrpSpPr>
            <a:grpSpLocks/>
          </p:cNvGrpSpPr>
          <p:nvPr/>
        </p:nvGrpSpPr>
        <p:grpSpPr bwMode="auto">
          <a:xfrm>
            <a:off x="3009900" y="2457450"/>
            <a:ext cx="963613" cy="835025"/>
            <a:chOff x="-44" y="1473"/>
            <a:chExt cx="981" cy="1105"/>
          </a:xfrm>
        </p:grpSpPr>
        <p:pic>
          <p:nvPicPr>
            <p:cNvPr id="216243" name="Picture 529"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244" name="Freeform 530"/>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16073" name="Group 249"/>
          <p:cNvGrpSpPr>
            <a:grpSpLocks/>
          </p:cNvGrpSpPr>
          <p:nvPr/>
        </p:nvGrpSpPr>
        <p:grpSpPr bwMode="auto">
          <a:xfrm>
            <a:off x="3235325" y="5616575"/>
            <a:ext cx="377825" cy="636588"/>
            <a:chOff x="4140" y="429"/>
            <a:chExt cx="1425" cy="2396"/>
          </a:xfrm>
        </p:grpSpPr>
        <p:sp>
          <p:nvSpPr>
            <p:cNvPr id="216211"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 name="Rectangle 251"/>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13"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14"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 name="Rectangle 254"/>
            <p:cNvSpPr>
              <a:spLocks noChangeArrowheads="1"/>
            </p:cNvSpPr>
            <p:nvPr/>
          </p:nvSpPr>
          <p:spPr bwMode="auto">
            <a:xfrm>
              <a:off x="4212" y="692"/>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16" name="Group 255"/>
            <p:cNvGrpSpPr>
              <a:grpSpLocks/>
            </p:cNvGrpSpPr>
            <p:nvPr/>
          </p:nvGrpSpPr>
          <p:grpSpPr bwMode="auto">
            <a:xfrm>
              <a:off x="4749" y="668"/>
              <a:ext cx="581" cy="145"/>
              <a:chOff x="614" y="2568"/>
              <a:chExt cx="725" cy="139"/>
            </a:xfrm>
          </p:grpSpPr>
          <p:sp>
            <p:nvSpPr>
              <p:cNvPr id="82" name="AutoShape 256"/>
              <p:cNvSpPr>
                <a:spLocks noChangeArrowheads="1"/>
              </p:cNvSpPr>
              <p:nvPr/>
            </p:nvSpPr>
            <p:spPr bwMode="auto">
              <a:xfrm>
                <a:off x="616" y="2568"/>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3" name="AutoShape 257"/>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8" name="Rectangle 258"/>
            <p:cNvSpPr>
              <a:spLocks noChangeArrowheads="1"/>
            </p:cNvSpPr>
            <p:nvPr/>
          </p:nvSpPr>
          <p:spPr bwMode="auto">
            <a:xfrm>
              <a:off x="4224" y="1021"/>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18" name="Group 259"/>
            <p:cNvGrpSpPr>
              <a:grpSpLocks/>
            </p:cNvGrpSpPr>
            <p:nvPr/>
          </p:nvGrpSpPr>
          <p:grpSpPr bwMode="auto">
            <a:xfrm>
              <a:off x="4747" y="994"/>
              <a:ext cx="581" cy="134"/>
              <a:chOff x="614" y="2568"/>
              <a:chExt cx="725" cy="139"/>
            </a:xfrm>
          </p:grpSpPr>
          <p:sp>
            <p:nvSpPr>
              <p:cNvPr id="80" name="AutoShape 260"/>
              <p:cNvSpPr>
                <a:spLocks noChangeArrowheads="1"/>
              </p:cNvSpPr>
              <p:nvPr/>
            </p:nvSpPr>
            <p:spPr bwMode="auto">
              <a:xfrm>
                <a:off x="611" y="2571"/>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1" name="AutoShape 261"/>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0" name="Rectangle 262"/>
            <p:cNvSpPr>
              <a:spLocks noChangeArrowheads="1"/>
            </p:cNvSpPr>
            <p:nvPr/>
          </p:nvSpPr>
          <p:spPr bwMode="auto">
            <a:xfrm>
              <a:off x="4218" y="1355"/>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1" name="Rectangle 263"/>
            <p:cNvSpPr>
              <a:spLocks noChangeArrowheads="1"/>
            </p:cNvSpPr>
            <p:nvPr/>
          </p:nvSpPr>
          <p:spPr bwMode="auto">
            <a:xfrm>
              <a:off x="4230" y="1654"/>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221" name="Group 264"/>
            <p:cNvGrpSpPr>
              <a:grpSpLocks/>
            </p:cNvGrpSpPr>
            <p:nvPr/>
          </p:nvGrpSpPr>
          <p:grpSpPr bwMode="auto">
            <a:xfrm>
              <a:off x="4735" y="1627"/>
              <a:ext cx="582" cy="151"/>
              <a:chOff x="614" y="2568"/>
              <a:chExt cx="725" cy="139"/>
            </a:xfrm>
          </p:grpSpPr>
          <p:sp>
            <p:nvSpPr>
              <p:cNvPr id="78" name="AutoShape 265"/>
              <p:cNvSpPr>
                <a:spLocks noChangeArrowheads="1"/>
              </p:cNvSpPr>
              <p:nvPr/>
            </p:nvSpPr>
            <p:spPr bwMode="auto">
              <a:xfrm>
                <a:off x="611" y="2576"/>
                <a:ext cx="723"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9" name="AutoShape 266"/>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222"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223" name="Group 268"/>
            <p:cNvGrpSpPr>
              <a:grpSpLocks/>
            </p:cNvGrpSpPr>
            <p:nvPr/>
          </p:nvGrpSpPr>
          <p:grpSpPr bwMode="auto">
            <a:xfrm>
              <a:off x="4739" y="1327"/>
              <a:ext cx="582" cy="139"/>
              <a:chOff x="614" y="2568"/>
              <a:chExt cx="725" cy="139"/>
            </a:xfrm>
          </p:grpSpPr>
          <p:sp>
            <p:nvSpPr>
              <p:cNvPr id="76" name="AutoShape 269"/>
              <p:cNvSpPr>
                <a:spLocks noChangeArrowheads="1"/>
              </p:cNvSpPr>
              <p:nvPr/>
            </p:nvSpPr>
            <p:spPr bwMode="auto">
              <a:xfrm>
                <a:off x="614" y="2566"/>
                <a:ext cx="723" cy="14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7" name="AutoShape 270"/>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 name="Rectangle 271"/>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25"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226"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 name="Oval 274"/>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228"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 name="AutoShape 276"/>
            <p:cNvSpPr>
              <a:spLocks noChangeArrowheads="1"/>
            </p:cNvSpPr>
            <p:nvPr/>
          </p:nvSpPr>
          <p:spPr bwMode="auto">
            <a:xfrm>
              <a:off x="4140" y="2682"/>
              <a:ext cx="1203"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1" name="AutoShape 277"/>
            <p:cNvSpPr>
              <a:spLocks noChangeArrowheads="1"/>
            </p:cNvSpPr>
            <p:nvPr/>
          </p:nvSpPr>
          <p:spPr bwMode="auto">
            <a:xfrm>
              <a:off x="4206" y="2711"/>
              <a:ext cx="1072"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2" name="Oval 278"/>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3" name="Oval 279"/>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74" name="Oval 280"/>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75" name="Rectangle 281"/>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6074" name="Group 249"/>
          <p:cNvGrpSpPr>
            <a:grpSpLocks/>
          </p:cNvGrpSpPr>
          <p:nvPr/>
        </p:nvGrpSpPr>
        <p:grpSpPr bwMode="auto">
          <a:xfrm>
            <a:off x="1042988" y="5335588"/>
            <a:ext cx="420687" cy="636587"/>
            <a:chOff x="4140" y="429"/>
            <a:chExt cx="1425" cy="2396"/>
          </a:xfrm>
        </p:grpSpPr>
        <p:sp>
          <p:nvSpPr>
            <p:cNvPr id="216179"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 name="Rectangle 251"/>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81"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82"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 name="Rectangle 254"/>
            <p:cNvSpPr>
              <a:spLocks noChangeArrowheads="1"/>
            </p:cNvSpPr>
            <p:nvPr/>
          </p:nvSpPr>
          <p:spPr bwMode="auto">
            <a:xfrm>
              <a:off x="4215" y="692"/>
              <a:ext cx="592"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84" name="Group 255"/>
            <p:cNvGrpSpPr>
              <a:grpSpLocks/>
            </p:cNvGrpSpPr>
            <p:nvPr/>
          </p:nvGrpSpPr>
          <p:grpSpPr bwMode="auto">
            <a:xfrm>
              <a:off x="4749" y="668"/>
              <a:ext cx="581" cy="145"/>
              <a:chOff x="614" y="2568"/>
              <a:chExt cx="725" cy="139"/>
            </a:xfrm>
          </p:grpSpPr>
          <p:sp>
            <p:nvSpPr>
              <p:cNvPr id="115" name="AutoShape 256"/>
              <p:cNvSpPr>
                <a:spLocks noChangeArrowheads="1"/>
              </p:cNvSpPr>
              <p:nvPr/>
            </p:nvSpPr>
            <p:spPr bwMode="auto">
              <a:xfrm>
                <a:off x="612" y="2568"/>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16" name="AutoShape 257"/>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91" name="Rectangle 258"/>
            <p:cNvSpPr>
              <a:spLocks noChangeArrowheads="1"/>
            </p:cNvSpPr>
            <p:nvPr/>
          </p:nvSpPr>
          <p:spPr bwMode="auto">
            <a:xfrm>
              <a:off x="4221" y="1021"/>
              <a:ext cx="597"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86" name="Group 259"/>
            <p:cNvGrpSpPr>
              <a:grpSpLocks/>
            </p:cNvGrpSpPr>
            <p:nvPr/>
          </p:nvGrpSpPr>
          <p:grpSpPr bwMode="auto">
            <a:xfrm>
              <a:off x="4747" y="994"/>
              <a:ext cx="581" cy="134"/>
              <a:chOff x="614" y="2568"/>
              <a:chExt cx="725" cy="139"/>
            </a:xfrm>
          </p:grpSpPr>
          <p:sp>
            <p:nvSpPr>
              <p:cNvPr id="113" name="AutoShape 260"/>
              <p:cNvSpPr>
                <a:spLocks noChangeArrowheads="1"/>
              </p:cNvSpPr>
              <p:nvPr/>
            </p:nvSpPr>
            <p:spPr bwMode="auto">
              <a:xfrm>
                <a:off x="615" y="2571"/>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14" name="AutoShape 261"/>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93" name="Rectangle 262"/>
            <p:cNvSpPr>
              <a:spLocks noChangeArrowheads="1"/>
            </p:cNvSpPr>
            <p:nvPr/>
          </p:nvSpPr>
          <p:spPr bwMode="auto">
            <a:xfrm>
              <a:off x="4221" y="1355"/>
              <a:ext cx="592"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94" name="Rectangle 263"/>
            <p:cNvSpPr>
              <a:spLocks noChangeArrowheads="1"/>
            </p:cNvSpPr>
            <p:nvPr/>
          </p:nvSpPr>
          <p:spPr bwMode="auto">
            <a:xfrm>
              <a:off x="4226" y="1654"/>
              <a:ext cx="597"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89" name="Group 264"/>
            <p:cNvGrpSpPr>
              <a:grpSpLocks/>
            </p:cNvGrpSpPr>
            <p:nvPr/>
          </p:nvGrpSpPr>
          <p:grpSpPr bwMode="auto">
            <a:xfrm>
              <a:off x="4735" y="1627"/>
              <a:ext cx="582" cy="151"/>
              <a:chOff x="614" y="2568"/>
              <a:chExt cx="725" cy="139"/>
            </a:xfrm>
          </p:grpSpPr>
          <p:sp>
            <p:nvSpPr>
              <p:cNvPr id="111" name="AutoShape 265"/>
              <p:cNvSpPr>
                <a:spLocks noChangeArrowheads="1"/>
              </p:cNvSpPr>
              <p:nvPr/>
            </p:nvSpPr>
            <p:spPr bwMode="auto">
              <a:xfrm>
                <a:off x="616" y="2576"/>
                <a:ext cx="717"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12" name="AutoShape 266"/>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216190"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91" name="Group 268"/>
            <p:cNvGrpSpPr>
              <a:grpSpLocks/>
            </p:cNvGrpSpPr>
            <p:nvPr/>
          </p:nvGrpSpPr>
          <p:grpSpPr bwMode="auto">
            <a:xfrm>
              <a:off x="4739" y="1327"/>
              <a:ext cx="582" cy="139"/>
              <a:chOff x="614" y="2568"/>
              <a:chExt cx="725" cy="139"/>
            </a:xfrm>
          </p:grpSpPr>
          <p:sp>
            <p:nvSpPr>
              <p:cNvPr id="109" name="AutoShape 269"/>
              <p:cNvSpPr>
                <a:spLocks noChangeArrowheads="1"/>
              </p:cNvSpPr>
              <p:nvPr/>
            </p:nvSpPr>
            <p:spPr bwMode="auto">
              <a:xfrm>
                <a:off x="611" y="2566"/>
                <a:ext cx="730" cy="14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10" name="AutoShape 270"/>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98" name="Rectangle 271"/>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93"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94"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 name="Oval 274"/>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96"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 name="AutoShape 276"/>
            <p:cNvSpPr>
              <a:spLocks noChangeArrowheads="1"/>
            </p:cNvSpPr>
            <p:nvPr/>
          </p:nvSpPr>
          <p:spPr bwMode="auto">
            <a:xfrm>
              <a:off x="4140" y="2682"/>
              <a:ext cx="1199"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04" name="AutoShape 277"/>
            <p:cNvSpPr>
              <a:spLocks noChangeArrowheads="1"/>
            </p:cNvSpPr>
            <p:nvPr/>
          </p:nvSpPr>
          <p:spPr bwMode="auto">
            <a:xfrm>
              <a:off x="4205" y="2711"/>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05" name="Oval 278"/>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06" name="Oval 279"/>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sz="1800" dirty="0">
                <a:solidFill>
                  <a:srgbClr val="FF0000"/>
                </a:solidFill>
                <a:latin typeface="Arial" charset="0"/>
                <a:ea typeface="ＭＳ Ｐゴシック" charset="0"/>
              </a:endParaRPr>
            </a:p>
          </p:txBody>
        </p:sp>
        <p:sp>
          <p:nvSpPr>
            <p:cNvPr id="107" name="Oval 280"/>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08" name="Rectangle 281"/>
            <p:cNvSpPr>
              <a:spLocks noChangeArrowheads="1"/>
            </p:cNvSpPr>
            <p:nvPr/>
          </p:nvSpPr>
          <p:spPr bwMode="auto">
            <a:xfrm>
              <a:off x="5060" y="1833"/>
              <a:ext cx="86"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grpSp>
        <p:nvGrpSpPr>
          <p:cNvPr id="216075" name="Group 249"/>
          <p:cNvGrpSpPr>
            <a:grpSpLocks/>
          </p:cNvGrpSpPr>
          <p:nvPr/>
        </p:nvGrpSpPr>
        <p:grpSpPr bwMode="auto">
          <a:xfrm>
            <a:off x="5453063" y="5548313"/>
            <a:ext cx="344487" cy="638175"/>
            <a:chOff x="4140" y="429"/>
            <a:chExt cx="1425" cy="2396"/>
          </a:xfrm>
        </p:grpSpPr>
        <p:sp>
          <p:nvSpPr>
            <p:cNvPr id="216147"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 name="Rectangle 251"/>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49"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50"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 name="Rectangle 254"/>
            <p:cNvSpPr>
              <a:spLocks noChangeArrowheads="1"/>
            </p:cNvSpPr>
            <p:nvPr/>
          </p:nvSpPr>
          <p:spPr bwMode="auto">
            <a:xfrm>
              <a:off x="4212" y="691"/>
              <a:ext cx="598"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2" name="Group 255"/>
            <p:cNvGrpSpPr>
              <a:grpSpLocks/>
            </p:cNvGrpSpPr>
            <p:nvPr/>
          </p:nvGrpSpPr>
          <p:grpSpPr bwMode="auto">
            <a:xfrm>
              <a:off x="4749" y="668"/>
              <a:ext cx="581" cy="145"/>
              <a:chOff x="614" y="2568"/>
              <a:chExt cx="725" cy="139"/>
            </a:xfrm>
          </p:grpSpPr>
          <p:sp>
            <p:nvSpPr>
              <p:cNvPr id="148" name="AutoShape 256"/>
              <p:cNvSpPr>
                <a:spLocks noChangeArrowheads="1"/>
              </p:cNvSpPr>
              <p:nvPr/>
            </p:nvSpPr>
            <p:spPr bwMode="auto">
              <a:xfrm>
                <a:off x="616" y="2567"/>
                <a:ext cx="721"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9" name="AutoShape 257"/>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24" name="Rectangle 258"/>
            <p:cNvSpPr>
              <a:spLocks noChangeArrowheads="1"/>
            </p:cNvSpPr>
            <p:nvPr/>
          </p:nvSpPr>
          <p:spPr bwMode="auto">
            <a:xfrm>
              <a:off x="4225" y="101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4" name="Group 259"/>
            <p:cNvGrpSpPr>
              <a:grpSpLocks/>
            </p:cNvGrpSpPr>
            <p:nvPr/>
          </p:nvGrpSpPr>
          <p:grpSpPr bwMode="auto">
            <a:xfrm>
              <a:off x="4747" y="994"/>
              <a:ext cx="581" cy="134"/>
              <a:chOff x="614" y="2568"/>
              <a:chExt cx="725" cy="139"/>
            </a:xfrm>
          </p:grpSpPr>
          <p:sp>
            <p:nvSpPr>
              <p:cNvPr id="146" name="AutoShape 260"/>
              <p:cNvSpPr>
                <a:spLocks noChangeArrowheads="1"/>
              </p:cNvSpPr>
              <p:nvPr/>
            </p:nvSpPr>
            <p:spPr bwMode="auto">
              <a:xfrm>
                <a:off x="610" y="2569"/>
                <a:ext cx="729"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7" name="AutoShape 261"/>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26" name="Rectangle 262"/>
            <p:cNvSpPr>
              <a:spLocks noChangeArrowheads="1"/>
            </p:cNvSpPr>
            <p:nvPr/>
          </p:nvSpPr>
          <p:spPr bwMode="auto">
            <a:xfrm>
              <a:off x="4219"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27" name="Rectangle 263"/>
            <p:cNvSpPr>
              <a:spLocks noChangeArrowheads="1"/>
            </p:cNvSpPr>
            <p:nvPr/>
          </p:nvSpPr>
          <p:spPr bwMode="auto">
            <a:xfrm>
              <a:off x="4225" y="1657"/>
              <a:ext cx="598"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6157" name="Group 264"/>
            <p:cNvGrpSpPr>
              <a:grpSpLocks/>
            </p:cNvGrpSpPr>
            <p:nvPr/>
          </p:nvGrpSpPr>
          <p:grpSpPr bwMode="auto">
            <a:xfrm>
              <a:off x="4735" y="1627"/>
              <a:ext cx="582" cy="151"/>
              <a:chOff x="614" y="2568"/>
              <a:chExt cx="725" cy="139"/>
            </a:xfrm>
          </p:grpSpPr>
          <p:sp>
            <p:nvSpPr>
              <p:cNvPr id="144" name="AutoShape 265"/>
              <p:cNvSpPr>
                <a:spLocks noChangeArrowheads="1"/>
              </p:cNvSpPr>
              <p:nvPr/>
            </p:nvSpPr>
            <p:spPr bwMode="auto">
              <a:xfrm>
                <a:off x="617" y="2568"/>
                <a:ext cx="712"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5" name="AutoShape 266"/>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6158"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59" name="Group 268"/>
            <p:cNvGrpSpPr>
              <a:grpSpLocks/>
            </p:cNvGrpSpPr>
            <p:nvPr/>
          </p:nvGrpSpPr>
          <p:grpSpPr bwMode="auto">
            <a:xfrm>
              <a:off x="4739" y="1327"/>
              <a:ext cx="582" cy="139"/>
              <a:chOff x="614" y="2568"/>
              <a:chExt cx="725" cy="139"/>
            </a:xfrm>
          </p:grpSpPr>
          <p:sp>
            <p:nvSpPr>
              <p:cNvPr id="142" name="AutoShape 269"/>
              <p:cNvSpPr>
                <a:spLocks noChangeArrowheads="1"/>
              </p:cNvSpPr>
              <p:nvPr/>
            </p:nvSpPr>
            <p:spPr bwMode="auto">
              <a:xfrm>
                <a:off x="612" y="2570"/>
                <a:ext cx="728"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3" name="AutoShape 270"/>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31" name="Rectangle 271"/>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61"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62"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 name="Oval 274"/>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6164"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 name="AutoShape 276"/>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7" name="AutoShape 277"/>
            <p:cNvSpPr>
              <a:spLocks noChangeArrowheads="1"/>
            </p:cNvSpPr>
            <p:nvPr/>
          </p:nvSpPr>
          <p:spPr bwMode="auto">
            <a:xfrm>
              <a:off x="4206" y="2712"/>
              <a:ext cx="1070"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8" name="Oval 278"/>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39" name="Oval 279"/>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40" name="Oval 280"/>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41" name="Rectangle 281"/>
            <p:cNvSpPr>
              <a:spLocks noChangeArrowheads="1"/>
            </p:cNvSpPr>
            <p:nvPr/>
          </p:nvSpPr>
          <p:spPr bwMode="auto">
            <a:xfrm>
              <a:off x="5059" y="1836"/>
              <a:ext cx="85"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6076" name="Group 249"/>
          <p:cNvGrpSpPr>
            <a:grpSpLocks/>
          </p:cNvGrpSpPr>
          <p:nvPr/>
        </p:nvGrpSpPr>
        <p:grpSpPr bwMode="auto">
          <a:xfrm>
            <a:off x="4722813" y="3789363"/>
            <a:ext cx="342900" cy="636587"/>
            <a:chOff x="4140" y="429"/>
            <a:chExt cx="1425" cy="2396"/>
          </a:xfrm>
        </p:grpSpPr>
        <p:sp>
          <p:nvSpPr>
            <p:cNvPr id="216115"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 name="Rectangle 251"/>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17"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18"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 name="Rectangle 254"/>
            <p:cNvSpPr>
              <a:spLocks noChangeArrowheads="1"/>
            </p:cNvSpPr>
            <p:nvPr/>
          </p:nvSpPr>
          <p:spPr bwMode="auto">
            <a:xfrm>
              <a:off x="4213" y="692"/>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20" name="Group 255"/>
            <p:cNvGrpSpPr>
              <a:grpSpLocks/>
            </p:cNvGrpSpPr>
            <p:nvPr/>
          </p:nvGrpSpPr>
          <p:grpSpPr bwMode="auto">
            <a:xfrm>
              <a:off x="4749" y="668"/>
              <a:ext cx="581" cy="145"/>
              <a:chOff x="614" y="2568"/>
              <a:chExt cx="725" cy="139"/>
            </a:xfrm>
          </p:grpSpPr>
          <p:sp>
            <p:nvSpPr>
              <p:cNvPr id="181" name="AutoShape 256"/>
              <p:cNvSpPr>
                <a:spLocks noChangeArrowheads="1"/>
              </p:cNvSpPr>
              <p:nvPr/>
            </p:nvSpPr>
            <p:spPr bwMode="auto">
              <a:xfrm>
                <a:off x="611" y="2568"/>
                <a:ext cx="724"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82" name="AutoShape 257"/>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157" name="Rectangle 258"/>
            <p:cNvSpPr>
              <a:spLocks noChangeArrowheads="1"/>
            </p:cNvSpPr>
            <p:nvPr/>
          </p:nvSpPr>
          <p:spPr bwMode="auto">
            <a:xfrm>
              <a:off x="4226" y="1021"/>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22" name="Group 259"/>
            <p:cNvGrpSpPr>
              <a:grpSpLocks/>
            </p:cNvGrpSpPr>
            <p:nvPr/>
          </p:nvGrpSpPr>
          <p:grpSpPr bwMode="auto">
            <a:xfrm>
              <a:off x="4747" y="994"/>
              <a:ext cx="581" cy="134"/>
              <a:chOff x="614" y="2568"/>
              <a:chExt cx="725" cy="139"/>
            </a:xfrm>
          </p:grpSpPr>
          <p:sp>
            <p:nvSpPr>
              <p:cNvPr id="179" name="AutoShape 260"/>
              <p:cNvSpPr>
                <a:spLocks noChangeArrowheads="1"/>
              </p:cNvSpPr>
              <p:nvPr/>
            </p:nvSpPr>
            <p:spPr bwMode="auto">
              <a:xfrm>
                <a:off x="614" y="2571"/>
                <a:ext cx="724"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80" name="AutoShape 261"/>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159" name="Rectangle 262"/>
            <p:cNvSpPr>
              <a:spLocks noChangeArrowheads="1"/>
            </p:cNvSpPr>
            <p:nvPr/>
          </p:nvSpPr>
          <p:spPr bwMode="auto">
            <a:xfrm>
              <a:off x="4219" y="135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60" name="Rectangle 263"/>
            <p:cNvSpPr>
              <a:spLocks noChangeArrowheads="1"/>
            </p:cNvSpPr>
            <p:nvPr/>
          </p:nvSpPr>
          <p:spPr bwMode="auto">
            <a:xfrm>
              <a:off x="4226" y="1654"/>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nvGrpSpPr>
            <p:cNvPr id="216125" name="Group 264"/>
            <p:cNvGrpSpPr>
              <a:grpSpLocks/>
            </p:cNvGrpSpPr>
            <p:nvPr/>
          </p:nvGrpSpPr>
          <p:grpSpPr bwMode="auto">
            <a:xfrm>
              <a:off x="4735" y="1627"/>
              <a:ext cx="582" cy="151"/>
              <a:chOff x="614" y="2568"/>
              <a:chExt cx="725" cy="139"/>
            </a:xfrm>
          </p:grpSpPr>
          <p:sp>
            <p:nvSpPr>
              <p:cNvPr id="177" name="AutoShape 265"/>
              <p:cNvSpPr>
                <a:spLocks noChangeArrowheads="1"/>
              </p:cNvSpPr>
              <p:nvPr/>
            </p:nvSpPr>
            <p:spPr bwMode="auto">
              <a:xfrm>
                <a:off x="612" y="2576"/>
                <a:ext cx="715"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8" name="AutoShape 266"/>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216126"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6127" name="Group 268"/>
            <p:cNvGrpSpPr>
              <a:grpSpLocks/>
            </p:cNvGrpSpPr>
            <p:nvPr/>
          </p:nvGrpSpPr>
          <p:grpSpPr bwMode="auto">
            <a:xfrm>
              <a:off x="4739" y="1327"/>
              <a:ext cx="582" cy="139"/>
              <a:chOff x="614" y="2568"/>
              <a:chExt cx="725" cy="139"/>
            </a:xfrm>
          </p:grpSpPr>
          <p:sp>
            <p:nvSpPr>
              <p:cNvPr id="175" name="AutoShape 269"/>
              <p:cNvSpPr>
                <a:spLocks noChangeArrowheads="1"/>
              </p:cNvSpPr>
              <p:nvPr/>
            </p:nvSpPr>
            <p:spPr bwMode="auto">
              <a:xfrm>
                <a:off x="616" y="2566"/>
                <a:ext cx="723" cy="14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6" name="AutoShape 270"/>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164" name="Rectangle 271"/>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29"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6130"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 name="Oval 274"/>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216132"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 name="AutoShape 276"/>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0" name="AutoShape 277"/>
            <p:cNvSpPr>
              <a:spLocks noChangeArrowheads="1"/>
            </p:cNvSpPr>
            <p:nvPr/>
          </p:nvSpPr>
          <p:spPr bwMode="auto">
            <a:xfrm>
              <a:off x="4206" y="2711"/>
              <a:ext cx="1069"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1" name="Oval 278"/>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2" name="Oval 279"/>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sz="1800" dirty="0">
                <a:solidFill>
                  <a:srgbClr val="FF0000"/>
                </a:solidFill>
                <a:latin typeface="Arial" charset="0"/>
                <a:ea typeface="ＭＳ Ｐゴシック" charset="0"/>
              </a:endParaRPr>
            </a:p>
          </p:txBody>
        </p:sp>
        <p:sp>
          <p:nvSpPr>
            <p:cNvPr id="173" name="Oval 280"/>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sp>
          <p:nvSpPr>
            <p:cNvPr id="174" name="Rectangle 281"/>
            <p:cNvSpPr>
              <a:spLocks noChangeArrowheads="1"/>
            </p:cNvSpPr>
            <p:nvPr/>
          </p:nvSpPr>
          <p:spPr bwMode="auto">
            <a:xfrm>
              <a:off x="5064" y="1833"/>
              <a:ext cx="79"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sz="1800" dirty="0">
                <a:latin typeface="Arial" charset="0"/>
                <a:ea typeface="ＭＳ Ｐゴシック" charset="0"/>
              </a:endParaRPr>
            </a:p>
          </p:txBody>
        </p:sp>
      </p:grpSp>
      <p:sp>
        <p:nvSpPr>
          <p:cNvPr id="216077" name="TextBox 182"/>
          <p:cNvSpPr txBox="1">
            <a:spLocks noChangeArrowheads="1"/>
          </p:cNvSpPr>
          <p:nvPr/>
        </p:nvSpPr>
        <p:spPr bwMode="auto">
          <a:xfrm>
            <a:off x="2779713" y="6191250"/>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latin typeface="Arial Narrow" pitchFamily="34" charset="0"/>
              </a:rPr>
              <a:t>KingCDN.com</a:t>
            </a:r>
            <a:endParaRPr lang="en-US" altLang="en-US" sz="1800" i="1">
              <a:latin typeface="Arial Narrow" pitchFamily="34" charset="0"/>
            </a:endParaRPr>
          </a:p>
        </p:txBody>
      </p:sp>
      <p:pic>
        <p:nvPicPr>
          <p:cNvPr id="216078" name="Picture 7" descr="Bo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59238" y="2392363"/>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445" name="Group 61444"/>
          <p:cNvGrpSpPr>
            <a:grpSpLocks/>
          </p:cNvGrpSpPr>
          <p:nvPr/>
        </p:nvGrpSpPr>
        <p:grpSpPr bwMode="auto">
          <a:xfrm>
            <a:off x="1490663" y="3036888"/>
            <a:ext cx="1628775" cy="1063625"/>
            <a:chOff x="1490926" y="3037262"/>
            <a:chExt cx="1628976" cy="1063042"/>
          </a:xfrm>
        </p:grpSpPr>
        <p:cxnSp>
          <p:nvCxnSpPr>
            <p:cNvPr id="216111" name="Straight Arrow Connector 44"/>
            <p:cNvCxnSpPr>
              <a:cxnSpLocks noChangeShapeType="1"/>
            </p:cNvCxnSpPr>
            <p:nvPr/>
          </p:nvCxnSpPr>
          <p:spPr bwMode="auto">
            <a:xfrm flipH="1">
              <a:off x="1490926" y="3037262"/>
              <a:ext cx="1628976" cy="1063042"/>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6112" name="Group 61441"/>
            <p:cNvGrpSpPr>
              <a:grpSpLocks/>
            </p:cNvGrpSpPr>
            <p:nvPr/>
          </p:nvGrpSpPr>
          <p:grpSpPr bwMode="auto">
            <a:xfrm>
              <a:off x="2056927" y="3410016"/>
              <a:ext cx="317511" cy="345125"/>
              <a:chOff x="7454630" y="3313376"/>
              <a:chExt cx="317511" cy="345125"/>
            </a:xfrm>
          </p:grpSpPr>
          <p:sp>
            <p:nvSpPr>
              <p:cNvPr id="216113" name="Oval 61440"/>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16114" name="TextBox 61439"/>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1</a:t>
                </a:r>
              </a:p>
            </p:txBody>
          </p:sp>
        </p:grpSp>
      </p:grpSp>
      <p:sp>
        <p:nvSpPr>
          <p:cNvPr id="61443" name="TextBox 61442"/>
          <p:cNvSpPr txBox="1">
            <a:spLocks noChangeArrowheads="1"/>
          </p:cNvSpPr>
          <p:nvPr/>
        </p:nvSpPr>
        <p:spPr bwMode="auto">
          <a:xfrm>
            <a:off x="263525" y="2462213"/>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ts val="200"/>
              </a:spcBef>
            </a:pPr>
            <a:r>
              <a:rPr lang="en-US" altLang="en-US" sz="1600" dirty="0">
                <a:latin typeface="Arial Narrow" pitchFamily="34" charset="0"/>
              </a:rPr>
              <a:t>1. Rolf gets URL for video http://netcinema.com/6Y7B23V</a:t>
            </a:r>
          </a:p>
          <a:p>
            <a:pPr>
              <a:spcBef>
                <a:spcPts val="200"/>
              </a:spcBef>
            </a:pPr>
            <a:r>
              <a:rPr lang="en-US" altLang="en-US" sz="1600" dirty="0">
                <a:latin typeface="Arial Narrow" pitchFamily="34" charset="0"/>
              </a:rPr>
              <a:t>from netcinema.com web page</a:t>
            </a:r>
          </a:p>
        </p:txBody>
      </p:sp>
      <p:grpSp>
        <p:nvGrpSpPr>
          <p:cNvPr id="61448" name="Group 61447"/>
          <p:cNvGrpSpPr>
            <a:grpSpLocks/>
          </p:cNvGrpSpPr>
          <p:nvPr/>
        </p:nvGrpSpPr>
        <p:grpSpPr bwMode="auto">
          <a:xfrm>
            <a:off x="3919538" y="3225800"/>
            <a:ext cx="714375" cy="684213"/>
            <a:chOff x="3924463" y="3239045"/>
            <a:chExt cx="713539" cy="684908"/>
          </a:xfrm>
        </p:grpSpPr>
        <p:cxnSp>
          <p:nvCxnSpPr>
            <p:cNvPr id="216107" name="Straight Arrow Connector 193"/>
            <p:cNvCxnSpPr>
              <a:cxnSpLocks noChangeShapeType="1"/>
            </p:cNvCxnSpPr>
            <p:nvPr/>
          </p:nvCxnSpPr>
          <p:spPr bwMode="auto">
            <a:xfrm>
              <a:off x="3924463" y="3239045"/>
              <a:ext cx="713539" cy="684908"/>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6108" name="Group 194"/>
            <p:cNvGrpSpPr>
              <a:grpSpLocks/>
            </p:cNvGrpSpPr>
            <p:nvPr/>
          </p:nvGrpSpPr>
          <p:grpSpPr bwMode="auto">
            <a:xfrm>
              <a:off x="4061324" y="3293627"/>
              <a:ext cx="322117" cy="358925"/>
              <a:chOff x="7408615" y="3244352"/>
              <a:chExt cx="322117" cy="358925"/>
            </a:xfrm>
          </p:grpSpPr>
          <p:sp>
            <p:nvSpPr>
              <p:cNvPr id="216109" name="Oval 195"/>
              <p:cNvSpPr>
                <a:spLocks noChangeArrowheads="1"/>
              </p:cNvSpPr>
              <p:nvPr/>
            </p:nvSpPr>
            <p:spPr bwMode="auto">
              <a:xfrm>
                <a:off x="7427025" y="3299570"/>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16110" name="TextBox 196"/>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2</a:t>
                </a:r>
              </a:p>
            </p:txBody>
          </p:sp>
        </p:grpSp>
      </p:grpSp>
      <p:sp>
        <p:nvSpPr>
          <p:cNvPr id="201" name="TextBox 200"/>
          <p:cNvSpPr txBox="1">
            <a:spLocks noChangeArrowheads="1"/>
          </p:cNvSpPr>
          <p:nvPr/>
        </p:nvSpPr>
        <p:spPr bwMode="auto">
          <a:xfrm>
            <a:off x="4371975" y="2981325"/>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600" dirty="0">
                <a:latin typeface="Arial Narrow" pitchFamily="34" charset="0"/>
              </a:rPr>
              <a:t>2. resolve http://netcinema.com/6Y7B23V</a:t>
            </a:r>
          </a:p>
          <a:p>
            <a:pPr>
              <a:lnSpc>
                <a:spcPts val="1600"/>
              </a:lnSpc>
            </a:pPr>
            <a:r>
              <a:rPr lang="en-US" altLang="en-US" sz="1600" dirty="0">
                <a:latin typeface="Arial Narrow" pitchFamily="34" charset="0"/>
              </a:rPr>
              <a:t>via Rolf’s local DNS</a:t>
            </a:r>
          </a:p>
        </p:txBody>
      </p:sp>
      <p:sp>
        <p:nvSpPr>
          <p:cNvPr id="216083" name="TextBox 201"/>
          <p:cNvSpPr txBox="1">
            <a:spLocks noChangeArrowheads="1"/>
          </p:cNvSpPr>
          <p:nvPr/>
        </p:nvSpPr>
        <p:spPr bwMode="auto">
          <a:xfrm>
            <a:off x="355600" y="5927725"/>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ts val="1600"/>
              </a:lnSpc>
            </a:pPr>
            <a:r>
              <a:rPr lang="en-US" altLang="en-US" sz="1800" dirty="0" err="1">
                <a:latin typeface="Arial Narrow" pitchFamily="34" charset="0"/>
              </a:rPr>
              <a:t>netcinema’s</a:t>
            </a:r>
            <a:endParaRPr lang="en-US" altLang="en-US" sz="1800" dirty="0">
              <a:latin typeface="Arial Narrow" pitchFamily="34" charset="0"/>
            </a:endParaRPr>
          </a:p>
          <a:p>
            <a:pPr algn="ctr">
              <a:lnSpc>
                <a:spcPts val="1600"/>
              </a:lnSpc>
            </a:pPr>
            <a:r>
              <a:rPr lang="en-US" altLang="en-US" sz="1800" dirty="0" err="1">
                <a:latin typeface="Arial Narrow" pitchFamily="34" charset="0"/>
              </a:rPr>
              <a:t>authoratative</a:t>
            </a:r>
            <a:r>
              <a:rPr lang="en-US" altLang="en-US" sz="1800" dirty="0">
                <a:latin typeface="Arial Narrow" pitchFamily="34" charset="0"/>
              </a:rPr>
              <a:t> DNS</a:t>
            </a:r>
            <a:endParaRPr lang="en-US" altLang="en-US" sz="1800" i="1" dirty="0">
              <a:latin typeface="Arial Narrow" pitchFamily="34" charset="0"/>
            </a:endParaRPr>
          </a:p>
        </p:txBody>
      </p:sp>
      <p:cxnSp>
        <p:nvCxnSpPr>
          <p:cNvPr id="204" name="Straight Arrow Connector 203"/>
          <p:cNvCxnSpPr>
            <a:cxnSpLocks noChangeShapeType="1"/>
          </p:cNvCxnSpPr>
          <p:nvPr/>
        </p:nvCxnSpPr>
        <p:spPr bwMode="auto">
          <a:xfrm flipH="1">
            <a:off x="1612900" y="4159250"/>
            <a:ext cx="3100388" cy="1376363"/>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Straight Arrow Connector 208"/>
          <p:cNvCxnSpPr>
            <a:cxnSpLocks noChangeShapeType="1"/>
          </p:cNvCxnSpPr>
          <p:nvPr/>
        </p:nvCxnSpPr>
        <p:spPr bwMode="auto">
          <a:xfrm flipH="1">
            <a:off x="1593850" y="4268788"/>
            <a:ext cx="3100388" cy="1376362"/>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05" name="Group 204"/>
          <p:cNvGrpSpPr>
            <a:grpSpLocks/>
          </p:cNvGrpSpPr>
          <p:nvPr/>
        </p:nvGrpSpPr>
        <p:grpSpPr bwMode="auto">
          <a:xfrm>
            <a:off x="1838325" y="5218113"/>
            <a:ext cx="317500" cy="344487"/>
            <a:chOff x="7454630" y="3313376"/>
            <a:chExt cx="317511" cy="345125"/>
          </a:xfrm>
        </p:grpSpPr>
        <p:sp>
          <p:nvSpPr>
            <p:cNvPr id="216105" name="Oval 205"/>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16106" name="TextBox 206"/>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3</a:t>
              </a:r>
            </a:p>
          </p:txBody>
        </p:sp>
      </p:grpSp>
      <p:sp>
        <p:nvSpPr>
          <p:cNvPr id="210" name="TextBox 209"/>
          <p:cNvSpPr txBox="1">
            <a:spLocks noChangeArrowheads="1"/>
          </p:cNvSpPr>
          <p:nvPr/>
        </p:nvSpPr>
        <p:spPr bwMode="auto">
          <a:xfrm>
            <a:off x="1808163" y="4592638"/>
            <a:ext cx="3200400" cy="5699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600" dirty="0">
                <a:latin typeface="Arial Narrow" pitchFamily="34" charset="0"/>
              </a:rPr>
              <a:t>3. </a:t>
            </a:r>
            <a:r>
              <a:rPr lang="en-US" altLang="en-US" sz="1600" dirty="0" err="1">
                <a:latin typeface="Arial Narrow" pitchFamily="34" charset="0"/>
              </a:rPr>
              <a:t>netcinema’s</a:t>
            </a:r>
            <a:r>
              <a:rPr lang="en-US" altLang="en-US" sz="1600" dirty="0">
                <a:latin typeface="Arial Narrow" pitchFamily="34" charset="0"/>
              </a:rPr>
              <a:t> DNS returns URL </a:t>
            </a:r>
          </a:p>
          <a:p>
            <a:pPr>
              <a:lnSpc>
                <a:spcPts val="1600"/>
              </a:lnSpc>
            </a:pPr>
            <a:r>
              <a:rPr lang="en-US" altLang="en-US" sz="1600" dirty="0">
                <a:latin typeface="Arial Narrow" pitchFamily="34" charset="0"/>
              </a:rPr>
              <a:t>http://KingCDN.com/NetC6y&amp;B</a:t>
            </a:r>
            <a:r>
              <a:rPr lang="en-US" altLang="en-US" sz="1800" dirty="0">
                <a:latin typeface="Arial Narrow" pitchFamily="34" charset="0"/>
              </a:rPr>
              <a:t>23V</a:t>
            </a:r>
          </a:p>
        </p:txBody>
      </p:sp>
      <p:cxnSp>
        <p:nvCxnSpPr>
          <p:cNvPr id="212" name="Straight Arrow Connector 211"/>
          <p:cNvCxnSpPr>
            <a:cxnSpLocks noChangeShapeType="1"/>
          </p:cNvCxnSpPr>
          <p:nvPr/>
        </p:nvCxnSpPr>
        <p:spPr bwMode="auto">
          <a:xfrm>
            <a:off x="5032375" y="4475163"/>
            <a:ext cx="447675" cy="96202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Straight Arrow Connector 216"/>
          <p:cNvCxnSpPr>
            <a:cxnSpLocks noChangeShapeType="1"/>
          </p:cNvCxnSpPr>
          <p:nvPr/>
        </p:nvCxnSpPr>
        <p:spPr bwMode="auto">
          <a:xfrm>
            <a:off x="5127625" y="4486275"/>
            <a:ext cx="447675" cy="960438"/>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3" name="Group 212"/>
          <p:cNvGrpSpPr>
            <a:grpSpLocks/>
          </p:cNvGrpSpPr>
          <p:nvPr/>
        </p:nvGrpSpPr>
        <p:grpSpPr bwMode="auto">
          <a:xfrm>
            <a:off x="5116513" y="4727575"/>
            <a:ext cx="317500" cy="346075"/>
            <a:chOff x="7454630" y="3313376"/>
            <a:chExt cx="317511" cy="345125"/>
          </a:xfrm>
        </p:grpSpPr>
        <p:sp>
          <p:nvSpPr>
            <p:cNvPr id="216103" name="Oval 213"/>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16104" name="TextBox 214"/>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4</a:t>
              </a:r>
            </a:p>
          </p:txBody>
        </p:sp>
      </p:grpSp>
      <p:sp>
        <p:nvSpPr>
          <p:cNvPr id="219" name="TextBox 218"/>
          <p:cNvSpPr txBox="1">
            <a:spLocks noChangeArrowheads="1"/>
          </p:cNvSpPr>
          <p:nvPr/>
        </p:nvSpPr>
        <p:spPr bwMode="auto">
          <a:xfrm>
            <a:off x="5748338" y="4554538"/>
            <a:ext cx="3592512"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600" dirty="0">
                <a:latin typeface="Arial Narrow" pitchFamily="34" charset="0"/>
              </a:rPr>
              <a:t>4&amp;5. Resolve </a:t>
            </a:r>
          </a:p>
          <a:p>
            <a:pPr>
              <a:lnSpc>
                <a:spcPts val="1600"/>
              </a:lnSpc>
            </a:pPr>
            <a:r>
              <a:rPr lang="en-US" altLang="en-US" sz="1600" dirty="0">
                <a:latin typeface="Arial Narrow" pitchFamily="34" charset="0"/>
              </a:rPr>
              <a:t>http://KingCDN.com/NetC6y&amp;B23</a:t>
            </a:r>
          </a:p>
          <a:p>
            <a:pPr>
              <a:lnSpc>
                <a:spcPts val="1600"/>
              </a:lnSpc>
            </a:pPr>
            <a:r>
              <a:rPr lang="en-US" altLang="en-US" sz="1600" dirty="0">
                <a:latin typeface="Arial Narrow" pitchFamily="34" charset="0"/>
              </a:rPr>
              <a:t>via </a:t>
            </a:r>
            <a:r>
              <a:rPr lang="en-US" altLang="en-US" sz="1600" dirty="0" err="1">
                <a:latin typeface="Arial Narrow" pitchFamily="34" charset="0"/>
              </a:rPr>
              <a:t>KingCDN’s</a:t>
            </a:r>
            <a:r>
              <a:rPr lang="en-US" altLang="en-US" sz="1600" dirty="0">
                <a:latin typeface="Arial Narrow" pitchFamily="34" charset="0"/>
              </a:rPr>
              <a:t> authoritative DNS, </a:t>
            </a:r>
          </a:p>
          <a:p>
            <a:pPr>
              <a:lnSpc>
                <a:spcPts val="1600"/>
              </a:lnSpc>
            </a:pPr>
            <a:r>
              <a:rPr lang="en-US" altLang="en-US" sz="1600" dirty="0">
                <a:latin typeface="Arial Narrow" pitchFamily="34" charset="0"/>
              </a:rPr>
              <a:t>which returns IP address of </a:t>
            </a:r>
            <a:r>
              <a:rPr lang="en-US" altLang="en-US" sz="1600" dirty="0" err="1">
                <a:latin typeface="Arial Narrow" pitchFamily="34" charset="0"/>
              </a:rPr>
              <a:t>KingCDN</a:t>
            </a:r>
            <a:r>
              <a:rPr lang="en-US" altLang="en-US" sz="1600" dirty="0">
                <a:latin typeface="Arial Narrow" pitchFamily="34" charset="0"/>
              </a:rPr>
              <a:t> </a:t>
            </a:r>
          </a:p>
          <a:p>
            <a:pPr>
              <a:lnSpc>
                <a:spcPts val="1600"/>
              </a:lnSpc>
            </a:pPr>
            <a:r>
              <a:rPr lang="en-US" altLang="en-US" sz="1600" dirty="0">
                <a:latin typeface="Arial Narrow" pitchFamily="34" charset="0"/>
              </a:rPr>
              <a:t>server  with video</a:t>
            </a:r>
          </a:p>
        </p:txBody>
      </p:sp>
      <p:cxnSp>
        <p:nvCxnSpPr>
          <p:cNvPr id="220" name="Straight Arrow Connector 219"/>
          <p:cNvCxnSpPr>
            <a:cxnSpLocks noChangeShapeType="1"/>
          </p:cNvCxnSpPr>
          <p:nvPr/>
        </p:nvCxnSpPr>
        <p:spPr bwMode="auto">
          <a:xfrm>
            <a:off x="3783013" y="3322638"/>
            <a:ext cx="812800" cy="822325"/>
          </a:xfrm>
          <a:prstGeom prst="straightConnector1">
            <a:avLst/>
          </a:prstGeom>
          <a:noFill/>
          <a:ln w="2540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23" name="Group 222"/>
          <p:cNvGrpSpPr>
            <a:grpSpLocks/>
          </p:cNvGrpSpPr>
          <p:nvPr/>
        </p:nvGrpSpPr>
        <p:grpSpPr bwMode="auto">
          <a:xfrm>
            <a:off x="4154488" y="3667125"/>
            <a:ext cx="317500" cy="346075"/>
            <a:chOff x="7454630" y="3313376"/>
            <a:chExt cx="317511" cy="345125"/>
          </a:xfrm>
        </p:grpSpPr>
        <p:sp>
          <p:nvSpPr>
            <p:cNvPr id="216101" name="Oval 223"/>
            <p:cNvSpPr>
              <a:spLocks noChangeArrowheads="1"/>
            </p:cNvSpPr>
            <p:nvPr/>
          </p:nvSpPr>
          <p:spPr bwMode="auto">
            <a:xfrm>
              <a:off x="7468434" y="3354794"/>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16102" name="TextBox 224"/>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600"/>
                <a:t>5</a:t>
              </a:r>
            </a:p>
          </p:txBody>
        </p:sp>
      </p:grpSp>
      <p:cxnSp>
        <p:nvCxnSpPr>
          <p:cNvPr id="226" name="Straight Arrow Connector 225"/>
          <p:cNvCxnSpPr>
            <a:cxnSpLocks noChangeShapeType="1"/>
          </p:cNvCxnSpPr>
          <p:nvPr/>
        </p:nvCxnSpPr>
        <p:spPr bwMode="auto">
          <a:xfrm flipH="1">
            <a:off x="3311525" y="3201988"/>
            <a:ext cx="4763" cy="2362200"/>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57" name="Up Arrow 61456"/>
          <p:cNvSpPr>
            <a:spLocks noChangeArrowheads="1"/>
          </p:cNvSpPr>
          <p:nvPr/>
        </p:nvSpPr>
        <p:spPr bwMode="auto">
          <a:xfrm>
            <a:off x="3340100" y="3195638"/>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sz="1800"/>
          </a:p>
        </p:txBody>
      </p:sp>
      <p:sp>
        <p:nvSpPr>
          <p:cNvPr id="231" name="TextBox 230"/>
          <p:cNvSpPr txBox="1">
            <a:spLocks noChangeArrowheads="1"/>
          </p:cNvSpPr>
          <p:nvPr/>
        </p:nvSpPr>
        <p:spPr bwMode="auto">
          <a:xfrm>
            <a:off x="2254250" y="3732213"/>
            <a:ext cx="2027238" cy="812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600">
                <a:latin typeface="Arial Narrow" pitchFamily="34" charset="0"/>
              </a:rPr>
              <a:t>6. request video from</a:t>
            </a:r>
          </a:p>
          <a:p>
            <a:pPr>
              <a:lnSpc>
                <a:spcPts val="1600"/>
              </a:lnSpc>
            </a:pPr>
            <a:r>
              <a:rPr lang="en-US" altLang="en-US" sz="1600">
                <a:latin typeface="Arial Narrow" pitchFamily="34" charset="0"/>
              </a:rPr>
              <a:t>KINGCDN server,</a:t>
            </a:r>
          </a:p>
          <a:p>
            <a:pPr>
              <a:lnSpc>
                <a:spcPts val="1600"/>
              </a:lnSpc>
            </a:pPr>
            <a:r>
              <a:rPr lang="en-US" altLang="en-US" sz="1600">
                <a:latin typeface="Arial Narrow" pitchFamily="34" charset="0"/>
              </a:rPr>
              <a:t>streamed via HTTP</a:t>
            </a:r>
          </a:p>
        </p:txBody>
      </p:sp>
      <p:sp>
        <p:nvSpPr>
          <p:cNvPr id="216097" name="TextBox 232"/>
          <p:cNvSpPr txBox="1">
            <a:spLocks noChangeArrowheads="1"/>
          </p:cNvSpPr>
          <p:nvPr/>
        </p:nvSpPr>
        <p:spPr bwMode="auto">
          <a:xfrm>
            <a:off x="4803775" y="6153150"/>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ts val="1600"/>
              </a:lnSpc>
            </a:pPr>
            <a:r>
              <a:rPr lang="en-US" altLang="en-US" sz="1800">
                <a:latin typeface="Arial Narrow" pitchFamily="34" charset="0"/>
              </a:rPr>
              <a:t>KingCDN</a:t>
            </a:r>
          </a:p>
          <a:p>
            <a:pPr algn="ctr">
              <a:lnSpc>
                <a:spcPts val="1600"/>
              </a:lnSpc>
            </a:pPr>
            <a:r>
              <a:rPr lang="en-US" altLang="en-US" sz="1800">
                <a:latin typeface="Arial Narrow" pitchFamily="34" charset="0"/>
              </a:rPr>
              <a:t>authoritative DNS</a:t>
            </a:r>
            <a:endParaRPr lang="en-US" altLang="en-US" sz="1800" i="1">
              <a:latin typeface="Arial Narrow" pitchFamily="34" charset="0"/>
            </a:endParaRPr>
          </a:p>
        </p:txBody>
      </p:sp>
      <p:sp>
        <p:nvSpPr>
          <p:cNvPr id="216098" name="TextBox 182"/>
          <p:cNvSpPr txBox="1">
            <a:spLocks noChangeArrowheads="1"/>
          </p:cNvSpPr>
          <p:nvPr/>
        </p:nvSpPr>
        <p:spPr bwMode="auto">
          <a:xfrm>
            <a:off x="5033963" y="3713163"/>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800" dirty="0">
                <a:latin typeface="Arial Narrow" pitchFamily="34" charset="0"/>
              </a:rPr>
              <a:t>Rolf’s </a:t>
            </a:r>
          </a:p>
          <a:p>
            <a:pPr>
              <a:lnSpc>
                <a:spcPts val="1600"/>
              </a:lnSpc>
            </a:pPr>
            <a:r>
              <a:rPr lang="en-US" altLang="en-US" sz="1800" dirty="0">
                <a:latin typeface="Arial Narrow" pitchFamily="34" charset="0"/>
              </a:rPr>
              <a:t>local DNS</a:t>
            </a:r>
          </a:p>
          <a:p>
            <a:pPr>
              <a:lnSpc>
                <a:spcPts val="1600"/>
              </a:lnSpc>
            </a:pPr>
            <a:r>
              <a:rPr lang="en-US" altLang="en-US" sz="1800" dirty="0">
                <a:latin typeface="Arial Narrow" pitchFamily="34" charset="0"/>
              </a:rPr>
              <a:t>server</a:t>
            </a:r>
            <a:endParaRPr lang="en-US" altLang="en-US" sz="1800" i="1" dirty="0">
              <a:latin typeface="Arial Narrow" pitchFamily="34" charset="0"/>
            </a:endParaRPr>
          </a:p>
        </p:txBody>
      </p:sp>
      <p:sp>
        <p:nvSpPr>
          <p:cNvPr id="216099"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Font typeface="ZapfDingbats" charset="2"/>
              <a:buNone/>
            </a:pPr>
            <a:r>
              <a:rPr lang="en-US" altLang="en-US" sz="1200">
                <a:latin typeface="Tahoma" pitchFamily="34" charset="0"/>
              </a:rPr>
              <a:t>Application Layer</a:t>
            </a:r>
          </a:p>
        </p:txBody>
      </p:sp>
      <p:sp>
        <p:nvSpPr>
          <p:cNvPr id="21610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2CE1F8C1-8077-4669-A598-B71C9B33677C}" type="slidenum">
              <a:rPr lang="en-US" altLang="en-US" sz="1200">
                <a:latin typeface="Tahoma" pitchFamily="34" charset="0"/>
              </a:rPr>
              <a:pPr/>
              <a:t>92</a:t>
            </a:fld>
            <a:endParaRPr lang="en-US" altLang="en-US" sz="1200">
              <a:latin typeface="Tahom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45"/>
                                        </p:tgtEl>
                                        <p:attrNameLst>
                                          <p:attrName>style.visibility</p:attrName>
                                        </p:attrNameLst>
                                      </p:cBhvr>
                                      <p:to>
                                        <p:strVal val="visible"/>
                                      </p:to>
                                    </p:set>
                                    <p:animEffect transition="in" filter="dissolve">
                                      <p:cBhvr>
                                        <p:cTn id="7" dur="500"/>
                                        <p:tgtEl>
                                          <p:spTgt spid="6144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1443"/>
                                        </p:tgtEl>
                                        <p:attrNameLst>
                                          <p:attrName>style.visibility</p:attrName>
                                        </p:attrNameLst>
                                      </p:cBhvr>
                                      <p:to>
                                        <p:strVal val="visible"/>
                                      </p:to>
                                    </p:set>
                                    <p:animEffect transition="in" filter="dissolve">
                                      <p:cBhvr>
                                        <p:cTn id="10" dur="500"/>
                                        <p:tgtEl>
                                          <p:spTgt spid="6144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xit" presetSubtype="0" fill="hold" grpId="1" nodeType="clickEffect">
                                  <p:stCondLst>
                                    <p:cond delay="0"/>
                                  </p:stCondLst>
                                  <p:childTnLst>
                                    <p:animEffect transition="out" filter="dissolve">
                                      <p:cBhvr>
                                        <p:cTn id="14" dur="500"/>
                                        <p:tgtEl>
                                          <p:spTgt spid="61443"/>
                                        </p:tgtEl>
                                      </p:cBhvr>
                                    </p:animEffect>
                                    <p:set>
                                      <p:cBhvr>
                                        <p:cTn id="15" dur="1" fill="hold">
                                          <p:stCondLst>
                                            <p:cond delay="499"/>
                                          </p:stCondLst>
                                        </p:cTn>
                                        <p:tgtEl>
                                          <p:spTgt spid="61443"/>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61448"/>
                                        </p:tgtEl>
                                        <p:attrNameLst>
                                          <p:attrName>style.visibility</p:attrName>
                                        </p:attrNameLst>
                                      </p:cBhvr>
                                      <p:to>
                                        <p:strVal val="visible"/>
                                      </p:to>
                                    </p:set>
                                    <p:animEffect transition="in" filter="wipe(up)">
                                      <p:cBhvr>
                                        <p:cTn id="18" dur="500"/>
                                        <p:tgtEl>
                                          <p:spTgt spid="61448"/>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01"/>
                                        </p:tgtEl>
                                        <p:attrNameLst>
                                          <p:attrName>style.visibility</p:attrName>
                                        </p:attrNameLst>
                                      </p:cBhvr>
                                      <p:to>
                                        <p:strVal val="visible"/>
                                      </p:to>
                                    </p:set>
                                    <p:animEffect transition="in" filter="dissolve">
                                      <p:cBhvr>
                                        <p:cTn id="21" dur="500"/>
                                        <p:tgtEl>
                                          <p:spTgt spid="20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xit" presetSubtype="0" fill="hold" grpId="1" nodeType="clickEffect">
                                  <p:stCondLst>
                                    <p:cond delay="0"/>
                                  </p:stCondLst>
                                  <p:childTnLst>
                                    <p:animEffect transition="out" filter="dissolve">
                                      <p:cBhvr>
                                        <p:cTn id="25" dur="500"/>
                                        <p:tgtEl>
                                          <p:spTgt spid="201"/>
                                        </p:tgtEl>
                                      </p:cBhvr>
                                    </p:animEffect>
                                    <p:set>
                                      <p:cBhvr>
                                        <p:cTn id="26" dur="1" fill="hold">
                                          <p:stCondLst>
                                            <p:cond delay="499"/>
                                          </p:stCondLst>
                                        </p:cTn>
                                        <p:tgtEl>
                                          <p:spTgt spid="201"/>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204"/>
                                        </p:tgtEl>
                                        <p:attrNameLst>
                                          <p:attrName>style.visibility</p:attrName>
                                        </p:attrNameLst>
                                      </p:cBhvr>
                                      <p:to>
                                        <p:strVal val="visible"/>
                                      </p:to>
                                    </p:set>
                                    <p:animEffect transition="in" filter="wipe(right)">
                                      <p:cBhvr>
                                        <p:cTn id="29" dur="500"/>
                                        <p:tgtEl>
                                          <p:spTgt spid="204"/>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209"/>
                                        </p:tgtEl>
                                        <p:attrNameLst>
                                          <p:attrName>style.visibility</p:attrName>
                                        </p:attrNameLst>
                                      </p:cBhvr>
                                      <p:to>
                                        <p:strVal val="visible"/>
                                      </p:to>
                                    </p:set>
                                    <p:animEffect transition="in" filter="wipe(left)">
                                      <p:cBhvr>
                                        <p:cTn id="33" dur="500"/>
                                        <p:tgtEl>
                                          <p:spTgt spid="20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205"/>
                                        </p:tgtEl>
                                        <p:attrNameLst>
                                          <p:attrName>style.visibility</p:attrName>
                                        </p:attrNameLst>
                                      </p:cBhvr>
                                      <p:to>
                                        <p:strVal val="visible"/>
                                      </p:to>
                                    </p:set>
                                    <p:animEffect transition="in" filter="dissolve">
                                      <p:cBhvr>
                                        <p:cTn id="37" dur="500"/>
                                        <p:tgtEl>
                                          <p:spTgt spid="20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10"/>
                                        </p:tgtEl>
                                        <p:attrNameLst>
                                          <p:attrName>style.visibility</p:attrName>
                                        </p:attrNameLst>
                                      </p:cBhvr>
                                      <p:to>
                                        <p:strVal val="visible"/>
                                      </p:to>
                                    </p:set>
                                    <p:animEffect transition="in" filter="dissolve">
                                      <p:cBhvr>
                                        <p:cTn id="40" dur="500"/>
                                        <p:tgtEl>
                                          <p:spTgt spid="21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xit" presetSubtype="0" fill="hold" grpId="1" nodeType="clickEffect">
                                  <p:stCondLst>
                                    <p:cond delay="0"/>
                                  </p:stCondLst>
                                  <p:childTnLst>
                                    <p:animEffect transition="out" filter="dissolve">
                                      <p:cBhvr>
                                        <p:cTn id="44" dur="500"/>
                                        <p:tgtEl>
                                          <p:spTgt spid="210"/>
                                        </p:tgtEl>
                                      </p:cBhvr>
                                    </p:animEffect>
                                    <p:set>
                                      <p:cBhvr>
                                        <p:cTn id="45" dur="1" fill="hold">
                                          <p:stCondLst>
                                            <p:cond delay="499"/>
                                          </p:stCondLst>
                                        </p:cTn>
                                        <p:tgtEl>
                                          <p:spTgt spid="210"/>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212"/>
                                        </p:tgtEl>
                                        <p:attrNameLst>
                                          <p:attrName>style.visibility</p:attrName>
                                        </p:attrNameLst>
                                      </p:cBhvr>
                                      <p:to>
                                        <p:strVal val="visible"/>
                                      </p:to>
                                    </p:set>
                                    <p:animEffect transition="in" filter="wipe(up)">
                                      <p:cBhvr>
                                        <p:cTn id="48" dur="500"/>
                                        <p:tgtEl>
                                          <p:spTgt spid="212"/>
                                        </p:tgtEl>
                                      </p:cBhvr>
                                    </p:animEffect>
                                  </p:childTnLst>
                                </p:cTn>
                              </p:par>
                            </p:childTnLst>
                          </p:cTn>
                        </p:par>
                        <p:par>
                          <p:cTn id="49" fill="hold" nodeType="afterGroup">
                            <p:stCondLst>
                              <p:cond delay="500"/>
                            </p:stCondLst>
                            <p:childTnLst>
                              <p:par>
                                <p:cTn id="50" presetID="22" presetClass="entr" presetSubtype="4" fill="hold" nodeType="afterEffect">
                                  <p:stCondLst>
                                    <p:cond delay="0"/>
                                  </p:stCondLst>
                                  <p:childTnLst>
                                    <p:set>
                                      <p:cBhvr>
                                        <p:cTn id="51" dur="1" fill="hold">
                                          <p:stCondLst>
                                            <p:cond delay="0"/>
                                          </p:stCondLst>
                                        </p:cTn>
                                        <p:tgtEl>
                                          <p:spTgt spid="217"/>
                                        </p:tgtEl>
                                        <p:attrNameLst>
                                          <p:attrName>style.visibility</p:attrName>
                                        </p:attrNameLst>
                                      </p:cBhvr>
                                      <p:to>
                                        <p:strVal val="visible"/>
                                      </p:to>
                                    </p:set>
                                    <p:animEffect transition="in" filter="wipe(down)">
                                      <p:cBhvr>
                                        <p:cTn id="52" dur="500"/>
                                        <p:tgtEl>
                                          <p:spTgt spid="217"/>
                                        </p:tgtEl>
                                      </p:cBhvr>
                                    </p:animEffect>
                                  </p:childTnLst>
                                </p:cTn>
                              </p:par>
                            </p:childTnLst>
                          </p:cTn>
                        </p:par>
                        <p:par>
                          <p:cTn id="53" fill="hold" nodeType="afterGroup">
                            <p:stCondLst>
                              <p:cond delay="1000"/>
                            </p:stCondLst>
                            <p:childTnLst>
                              <p:par>
                                <p:cTn id="54" presetID="9" presetClass="entr" presetSubtype="0" fill="hold" nodeType="afterEffect">
                                  <p:stCondLst>
                                    <p:cond delay="0"/>
                                  </p:stCondLst>
                                  <p:childTnLst>
                                    <p:set>
                                      <p:cBhvr>
                                        <p:cTn id="55" dur="1" fill="hold">
                                          <p:stCondLst>
                                            <p:cond delay="0"/>
                                          </p:stCondLst>
                                        </p:cTn>
                                        <p:tgtEl>
                                          <p:spTgt spid="213"/>
                                        </p:tgtEl>
                                        <p:attrNameLst>
                                          <p:attrName>style.visibility</p:attrName>
                                        </p:attrNameLst>
                                      </p:cBhvr>
                                      <p:to>
                                        <p:strVal val="visible"/>
                                      </p:to>
                                    </p:set>
                                    <p:animEffect transition="in" filter="dissolve">
                                      <p:cBhvr>
                                        <p:cTn id="56" dur="500"/>
                                        <p:tgtEl>
                                          <p:spTgt spid="213"/>
                                        </p:tgtEl>
                                      </p:cBhvr>
                                    </p:animEffect>
                                  </p:childTnLst>
                                </p:cTn>
                              </p:par>
                            </p:childTnLst>
                          </p:cTn>
                        </p:par>
                        <p:par>
                          <p:cTn id="57" fill="hold" nodeType="afterGroup">
                            <p:stCondLst>
                              <p:cond delay="1500"/>
                            </p:stCondLst>
                            <p:childTnLst>
                              <p:par>
                                <p:cTn id="58" presetID="22" presetClass="entr" presetSubtype="4" fill="hold" nodeType="afterEffect">
                                  <p:stCondLst>
                                    <p:cond delay="0"/>
                                  </p:stCondLst>
                                  <p:childTnLst>
                                    <p:set>
                                      <p:cBhvr>
                                        <p:cTn id="59" dur="1" fill="hold">
                                          <p:stCondLst>
                                            <p:cond delay="0"/>
                                          </p:stCondLst>
                                        </p:cTn>
                                        <p:tgtEl>
                                          <p:spTgt spid="220"/>
                                        </p:tgtEl>
                                        <p:attrNameLst>
                                          <p:attrName>style.visibility</p:attrName>
                                        </p:attrNameLst>
                                      </p:cBhvr>
                                      <p:to>
                                        <p:strVal val="visible"/>
                                      </p:to>
                                    </p:set>
                                    <p:animEffect transition="in" filter="wipe(down)">
                                      <p:cBhvr>
                                        <p:cTn id="60" dur="500"/>
                                        <p:tgtEl>
                                          <p:spTgt spid="220"/>
                                        </p:tgtEl>
                                      </p:cBhvr>
                                    </p:animEffect>
                                  </p:childTnLst>
                                </p:cTn>
                              </p:par>
                            </p:childTnLst>
                          </p:cTn>
                        </p:par>
                        <p:par>
                          <p:cTn id="61" fill="hold" nodeType="afterGroup">
                            <p:stCondLst>
                              <p:cond delay="2000"/>
                            </p:stCondLst>
                            <p:childTnLst>
                              <p:par>
                                <p:cTn id="62" presetID="9" presetClass="entr" presetSubtype="0" fill="hold" nodeType="afterEffect">
                                  <p:stCondLst>
                                    <p:cond delay="0"/>
                                  </p:stCondLst>
                                  <p:childTnLst>
                                    <p:set>
                                      <p:cBhvr>
                                        <p:cTn id="63" dur="1" fill="hold">
                                          <p:stCondLst>
                                            <p:cond delay="0"/>
                                          </p:stCondLst>
                                        </p:cTn>
                                        <p:tgtEl>
                                          <p:spTgt spid="223"/>
                                        </p:tgtEl>
                                        <p:attrNameLst>
                                          <p:attrName>style.visibility</p:attrName>
                                        </p:attrNameLst>
                                      </p:cBhvr>
                                      <p:to>
                                        <p:strVal val="visible"/>
                                      </p:to>
                                    </p:set>
                                    <p:animEffect transition="in" filter="dissolve">
                                      <p:cBhvr>
                                        <p:cTn id="64" dur="500"/>
                                        <p:tgtEl>
                                          <p:spTgt spid="223"/>
                                        </p:tgtEl>
                                      </p:cBhvr>
                                    </p:animEffect>
                                  </p:childTnLst>
                                </p:cTn>
                              </p:par>
                            </p:childTnLst>
                          </p:cTn>
                        </p:par>
                        <p:par>
                          <p:cTn id="65" fill="hold" nodeType="afterGroup">
                            <p:stCondLst>
                              <p:cond delay="2500"/>
                            </p:stCondLst>
                            <p:childTnLst>
                              <p:par>
                                <p:cTn id="66" presetID="9" presetClass="entr" presetSubtype="0" fill="hold" grpId="0" nodeType="afterEffect">
                                  <p:stCondLst>
                                    <p:cond delay="0"/>
                                  </p:stCondLst>
                                  <p:childTnLst>
                                    <p:set>
                                      <p:cBhvr>
                                        <p:cTn id="67" dur="1" fill="hold">
                                          <p:stCondLst>
                                            <p:cond delay="0"/>
                                          </p:stCondLst>
                                        </p:cTn>
                                        <p:tgtEl>
                                          <p:spTgt spid="219"/>
                                        </p:tgtEl>
                                        <p:attrNameLst>
                                          <p:attrName>style.visibility</p:attrName>
                                        </p:attrNameLst>
                                      </p:cBhvr>
                                      <p:to>
                                        <p:strVal val="visible"/>
                                      </p:to>
                                    </p:set>
                                    <p:animEffect transition="in" filter="dissolve">
                                      <p:cBhvr>
                                        <p:cTn id="68" dur="500"/>
                                        <p:tgtEl>
                                          <p:spTgt spid="219"/>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xit" presetSubtype="0" fill="hold" grpId="1" nodeType="clickEffect">
                                  <p:stCondLst>
                                    <p:cond delay="0"/>
                                  </p:stCondLst>
                                  <p:childTnLst>
                                    <p:animEffect transition="out" filter="dissolve">
                                      <p:cBhvr>
                                        <p:cTn id="72" dur="500"/>
                                        <p:tgtEl>
                                          <p:spTgt spid="219"/>
                                        </p:tgtEl>
                                      </p:cBhvr>
                                    </p:animEffect>
                                    <p:set>
                                      <p:cBhvr>
                                        <p:cTn id="73" dur="1" fill="hold">
                                          <p:stCondLst>
                                            <p:cond delay="499"/>
                                          </p:stCondLst>
                                        </p:cTn>
                                        <p:tgtEl>
                                          <p:spTgt spid="219"/>
                                        </p:tgtEl>
                                        <p:attrNameLst>
                                          <p:attrName>style.visibility</p:attrName>
                                        </p:attrNameLst>
                                      </p:cBhvr>
                                      <p:to>
                                        <p:strVal val="hidden"/>
                                      </p:to>
                                    </p:set>
                                  </p:childTnLst>
                                </p:cTn>
                              </p:par>
                            </p:childTnLst>
                          </p:cTn>
                        </p:par>
                        <p:par>
                          <p:cTn id="74" fill="hold" nodeType="afterGroup">
                            <p:stCondLst>
                              <p:cond delay="500"/>
                            </p:stCondLst>
                            <p:childTnLst>
                              <p:par>
                                <p:cTn id="75" presetID="22" presetClass="entr" presetSubtype="1" fill="hold" nodeType="afterEffect">
                                  <p:stCondLst>
                                    <p:cond delay="0"/>
                                  </p:stCondLst>
                                  <p:childTnLst>
                                    <p:set>
                                      <p:cBhvr>
                                        <p:cTn id="76" dur="1" fill="hold">
                                          <p:stCondLst>
                                            <p:cond delay="0"/>
                                          </p:stCondLst>
                                        </p:cTn>
                                        <p:tgtEl>
                                          <p:spTgt spid="226"/>
                                        </p:tgtEl>
                                        <p:attrNameLst>
                                          <p:attrName>style.visibility</p:attrName>
                                        </p:attrNameLst>
                                      </p:cBhvr>
                                      <p:to>
                                        <p:strVal val="visible"/>
                                      </p:to>
                                    </p:set>
                                    <p:animEffect transition="in" filter="wipe(up)">
                                      <p:cBhvr>
                                        <p:cTn id="77" dur="500"/>
                                        <p:tgtEl>
                                          <p:spTgt spid="226"/>
                                        </p:tgtEl>
                                      </p:cBhvr>
                                    </p:animEffect>
                                  </p:childTnLst>
                                </p:cTn>
                              </p:par>
                            </p:childTnLst>
                          </p:cTn>
                        </p:par>
                        <p:par>
                          <p:cTn id="78" fill="hold" nodeType="afterGroup">
                            <p:stCondLst>
                              <p:cond delay="1000"/>
                            </p:stCondLst>
                            <p:childTnLst>
                              <p:par>
                                <p:cTn id="79" presetID="22" presetClass="entr" presetSubtype="4" fill="hold" grpId="0" nodeType="afterEffect">
                                  <p:stCondLst>
                                    <p:cond delay="0"/>
                                  </p:stCondLst>
                                  <p:childTnLst>
                                    <p:set>
                                      <p:cBhvr>
                                        <p:cTn id="80" dur="1" fill="hold">
                                          <p:stCondLst>
                                            <p:cond delay="0"/>
                                          </p:stCondLst>
                                        </p:cTn>
                                        <p:tgtEl>
                                          <p:spTgt spid="61457"/>
                                        </p:tgtEl>
                                        <p:attrNameLst>
                                          <p:attrName>style.visibility</p:attrName>
                                        </p:attrNameLst>
                                      </p:cBhvr>
                                      <p:to>
                                        <p:strVal val="visible"/>
                                      </p:to>
                                    </p:set>
                                    <p:animEffect transition="in" filter="wipe(down)">
                                      <p:cBhvr>
                                        <p:cTn id="81" dur="500"/>
                                        <p:tgtEl>
                                          <p:spTgt spid="61457"/>
                                        </p:tgtEl>
                                      </p:cBhvr>
                                    </p:animEffect>
                                  </p:childTnLst>
                                </p:cTn>
                              </p:par>
                              <p:par>
                                <p:cTn id="82" presetID="9" presetClass="entr" presetSubtype="0" fill="hold" grpId="0" nodeType="withEffect">
                                  <p:stCondLst>
                                    <p:cond delay="0"/>
                                  </p:stCondLst>
                                  <p:childTnLst>
                                    <p:set>
                                      <p:cBhvr>
                                        <p:cTn id="83" dur="1" fill="hold">
                                          <p:stCondLst>
                                            <p:cond delay="0"/>
                                          </p:stCondLst>
                                        </p:cTn>
                                        <p:tgtEl>
                                          <p:spTgt spid="231"/>
                                        </p:tgtEl>
                                        <p:attrNameLst>
                                          <p:attrName>style.visibility</p:attrName>
                                        </p:attrNameLst>
                                      </p:cBhvr>
                                      <p:to>
                                        <p:strVal val="visible"/>
                                      </p:to>
                                    </p:set>
                                    <p:animEffect transition="in" filter="dissolve">
                                      <p:cBhvr>
                                        <p:cTn id="8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p:bldP spid="61443" grpId="1"/>
      <p:bldP spid="201" grpId="0"/>
      <p:bldP spid="201" grpId="1"/>
      <p:bldP spid="210" grpId="0" animBg="1"/>
      <p:bldP spid="210" grpId="1" animBg="1"/>
      <p:bldP spid="219" grpId="0"/>
      <p:bldP spid="219" grpId="1"/>
      <p:bldP spid="61457" grpId="0" animBg="1"/>
      <p:bldP spid="231"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4025" y="914400"/>
            <a:ext cx="44402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4" name="Rectangle 2"/>
          <p:cNvSpPr>
            <a:spLocks noGrp="1" noChangeArrowheads="1"/>
          </p:cNvSpPr>
          <p:nvPr>
            <p:ph type="title"/>
          </p:nvPr>
        </p:nvSpPr>
        <p:spPr>
          <a:xfrm>
            <a:off x="361950" y="228600"/>
            <a:ext cx="8172450" cy="871538"/>
          </a:xfrm>
        </p:spPr>
        <p:txBody>
          <a:bodyPr/>
          <a:lstStyle/>
          <a:p>
            <a:r>
              <a:rPr lang="en-US" altLang="en-US">
                <a:ea typeface="ＭＳ Ｐゴシック" charset="-128"/>
              </a:rPr>
              <a:t>Case study: Netflix</a:t>
            </a:r>
          </a:p>
        </p:txBody>
      </p:sp>
      <p:grpSp>
        <p:nvGrpSpPr>
          <p:cNvPr id="218115" name="Group 249"/>
          <p:cNvGrpSpPr>
            <a:grpSpLocks/>
          </p:cNvGrpSpPr>
          <p:nvPr/>
        </p:nvGrpSpPr>
        <p:grpSpPr bwMode="auto">
          <a:xfrm>
            <a:off x="706438" y="3257550"/>
            <a:ext cx="463550" cy="638175"/>
            <a:chOff x="4140" y="429"/>
            <a:chExt cx="1425" cy="2396"/>
          </a:xfrm>
        </p:grpSpPr>
        <p:sp>
          <p:nvSpPr>
            <p:cNvPr id="218356"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 name="Rectangle 251"/>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58"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59"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Rectangle 254"/>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1" name="Group 255"/>
            <p:cNvGrpSpPr>
              <a:grpSpLocks/>
            </p:cNvGrpSpPr>
            <p:nvPr/>
          </p:nvGrpSpPr>
          <p:grpSpPr bwMode="auto">
            <a:xfrm>
              <a:off x="4749" y="668"/>
              <a:ext cx="581" cy="145"/>
              <a:chOff x="614" y="2568"/>
              <a:chExt cx="725" cy="139"/>
            </a:xfrm>
          </p:grpSpPr>
          <p:sp>
            <p:nvSpPr>
              <p:cNvPr id="39" name="AutoShape 256"/>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0" name="AutoShape 257"/>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5" name="Rectangle 258"/>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3" name="Group 259"/>
            <p:cNvGrpSpPr>
              <a:grpSpLocks/>
            </p:cNvGrpSpPr>
            <p:nvPr/>
          </p:nvGrpSpPr>
          <p:grpSpPr bwMode="auto">
            <a:xfrm>
              <a:off x="4747" y="994"/>
              <a:ext cx="581" cy="134"/>
              <a:chOff x="614" y="2568"/>
              <a:chExt cx="725" cy="139"/>
            </a:xfrm>
          </p:grpSpPr>
          <p:sp>
            <p:nvSpPr>
              <p:cNvPr id="37" name="AutoShape 260"/>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8" name="AutoShape 261"/>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17" name="Rectangle 262"/>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8" name="Rectangle 263"/>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66" name="Group 264"/>
            <p:cNvGrpSpPr>
              <a:grpSpLocks/>
            </p:cNvGrpSpPr>
            <p:nvPr/>
          </p:nvGrpSpPr>
          <p:grpSpPr bwMode="auto">
            <a:xfrm>
              <a:off x="4735" y="1627"/>
              <a:ext cx="582" cy="151"/>
              <a:chOff x="614" y="2568"/>
              <a:chExt cx="725" cy="139"/>
            </a:xfrm>
          </p:grpSpPr>
          <p:sp>
            <p:nvSpPr>
              <p:cNvPr id="35" name="AutoShape 265"/>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6" name="AutoShape 266"/>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367"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68" name="Group 268"/>
            <p:cNvGrpSpPr>
              <a:grpSpLocks/>
            </p:cNvGrpSpPr>
            <p:nvPr/>
          </p:nvGrpSpPr>
          <p:grpSpPr bwMode="auto">
            <a:xfrm>
              <a:off x="4739" y="1327"/>
              <a:ext cx="582" cy="139"/>
              <a:chOff x="614" y="2568"/>
              <a:chExt cx="725" cy="139"/>
            </a:xfrm>
          </p:grpSpPr>
          <p:sp>
            <p:nvSpPr>
              <p:cNvPr id="33" name="AutoShape 269"/>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 name="AutoShape 270"/>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 name="Rectangle 271"/>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70"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71"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Oval 274"/>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73"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AutoShape 276"/>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8" name="AutoShape 277"/>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9" name="Oval 278"/>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0" name="Oval 279"/>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31" name="Oval 280"/>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2" name="Rectangle 281"/>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16" name="Group 542"/>
          <p:cNvGrpSpPr>
            <a:grpSpLocks/>
          </p:cNvGrpSpPr>
          <p:nvPr/>
        </p:nvGrpSpPr>
        <p:grpSpPr bwMode="auto">
          <a:xfrm>
            <a:off x="2738438" y="5097463"/>
            <a:ext cx="963612" cy="835025"/>
            <a:chOff x="-44" y="1473"/>
            <a:chExt cx="981" cy="1105"/>
          </a:xfrm>
        </p:grpSpPr>
        <p:pic>
          <p:nvPicPr>
            <p:cNvPr id="218354" name="Picture 529"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355" name="Freeform 530"/>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218117" name="Picture 7" descr="Bo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01988" y="5902325"/>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8118" name="Straight Arrow Connector 484"/>
          <p:cNvCxnSpPr>
            <a:cxnSpLocks noChangeShapeType="1"/>
          </p:cNvCxnSpPr>
          <p:nvPr/>
        </p:nvCxnSpPr>
        <p:spPr bwMode="auto">
          <a:xfrm>
            <a:off x="1084263" y="3910013"/>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19" name="Group 61440"/>
          <p:cNvGrpSpPr>
            <a:grpSpLocks/>
          </p:cNvGrpSpPr>
          <p:nvPr/>
        </p:nvGrpSpPr>
        <p:grpSpPr bwMode="auto">
          <a:xfrm>
            <a:off x="1471613" y="4152900"/>
            <a:ext cx="317500" cy="368300"/>
            <a:chOff x="1614533" y="4280420"/>
            <a:chExt cx="317511" cy="369332"/>
          </a:xfrm>
        </p:grpSpPr>
        <p:sp>
          <p:nvSpPr>
            <p:cNvPr id="218352" name="Oval 486"/>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218353" name="TextBox 487"/>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t>1</a:t>
              </a:r>
            </a:p>
          </p:txBody>
        </p:sp>
      </p:grpSp>
      <p:sp>
        <p:nvSpPr>
          <p:cNvPr id="218120" name="TextBox 488"/>
          <p:cNvSpPr txBox="1">
            <a:spLocks noChangeArrowheads="1"/>
          </p:cNvSpPr>
          <p:nvPr/>
        </p:nvSpPr>
        <p:spPr bwMode="auto">
          <a:xfrm>
            <a:off x="506413" y="4630738"/>
            <a:ext cx="20335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dirty="0">
                <a:latin typeface="Arial Narrow" pitchFamily="34" charset="0"/>
              </a:rPr>
              <a:t>1. Rolf manages      Netflix account</a:t>
            </a:r>
          </a:p>
        </p:txBody>
      </p:sp>
      <p:sp>
        <p:nvSpPr>
          <p:cNvPr id="218121" name="TextBox 490"/>
          <p:cNvSpPr txBox="1">
            <a:spLocks noChangeArrowheads="1"/>
          </p:cNvSpPr>
          <p:nvPr/>
        </p:nvSpPr>
        <p:spPr bwMode="auto">
          <a:xfrm>
            <a:off x="0" y="2705100"/>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ts val="1600"/>
              </a:lnSpc>
            </a:pPr>
            <a:r>
              <a:rPr lang="en-US" altLang="en-US" sz="1800">
                <a:latin typeface="Arial Narrow" pitchFamily="34" charset="0"/>
              </a:rPr>
              <a:t>Netflix registration,</a:t>
            </a:r>
          </a:p>
          <a:p>
            <a:pPr algn="ctr">
              <a:lnSpc>
                <a:spcPts val="1600"/>
              </a:lnSpc>
            </a:pPr>
            <a:r>
              <a:rPr lang="en-US" altLang="en-US" sz="1800">
                <a:latin typeface="Arial Narrow" pitchFamily="34" charset="0"/>
              </a:rPr>
              <a:t>accounting servers</a:t>
            </a:r>
          </a:p>
        </p:txBody>
      </p:sp>
      <p:sp>
        <p:nvSpPr>
          <p:cNvPr id="218122" name="Freeform 1287"/>
          <p:cNvSpPr>
            <a:spLocks/>
          </p:cNvSpPr>
          <p:nvPr/>
        </p:nvSpPr>
        <p:spPr bwMode="auto">
          <a:xfrm>
            <a:off x="2265363" y="1574800"/>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23" name="Group 249"/>
          <p:cNvGrpSpPr>
            <a:grpSpLocks/>
          </p:cNvGrpSpPr>
          <p:nvPr/>
        </p:nvGrpSpPr>
        <p:grpSpPr bwMode="auto">
          <a:xfrm>
            <a:off x="2511425" y="1939925"/>
            <a:ext cx="365125" cy="636588"/>
            <a:chOff x="4140" y="429"/>
            <a:chExt cx="1425" cy="2396"/>
          </a:xfrm>
        </p:grpSpPr>
        <p:sp>
          <p:nvSpPr>
            <p:cNvPr id="218320"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 name="Rectangle 251"/>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22"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23"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 name="Rectangle 254"/>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25" name="Group 255"/>
            <p:cNvGrpSpPr>
              <a:grpSpLocks/>
            </p:cNvGrpSpPr>
            <p:nvPr/>
          </p:nvGrpSpPr>
          <p:grpSpPr bwMode="auto">
            <a:xfrm>
              <a:off x="4749" y="668"/>
              <a:ext cx="581" cy="145"/>
              <a:chOff x="614" y="2568"/>
              <a:chExt cx="725" cy="139"/>
            </a:xfrm>
          </p:grpSpPr>
          <p:sp>
            <p:nvSpPr>
              <p:cNvPr id="109" name="AutoShape 256"/>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10" name="AutoShape 257"/>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85" name="Rectangle 258"/>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27" name="Group 259"/>
            <p:cNvGrpSpPr>
              <a:grpSpLocks/>
            </p:cNvGrpSpPr>
            <p:nvPr/>
          </p:nvGrpSpPr>
          <p:grpSpPr bwMode="auto">
            <a:xfrm>
              <a:off x="4747" y="994"/>
              <a:ext cx="581" cy="134"/>
              <a:chOff x="614" y="2568"/>
              <a:chExt cx="725" cy="139"/>
            </a:xfrm>
          </p:grpSpPr>
          <p:sp>
            <p:nvSpPr>
              <p:cNvPr id="107" name="AutoShape 260"/>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8" name="AutoShape 261"/>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87" name="Rectangle 262"/>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88" name="Rectangle 263"/>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330" name="Group 264"/>
            <p:cNvGrpSpPr>
              <a:grpSpLocks/>
            </p:cNvGrpSpPr>
            <p:nvPr/>
          </p:nvGrpSpPr>
          <p:grpSpPr bwMode="auto">
            <a:xfrm>
              <a:off x="4735" y="1627"/>
              <a:ext cx="582" cy="151"/>
              <a:chOff x="614" y="2568"/>
              <a:chExt cx="725" cy="139"/>
            </a:xfrm>
          </p:grpSpPr>
          <p:sp>
            <p:nvSpPr>
              <p:cNvPr id="105" name="AutoShape 265"/>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6" name="AutoShape 266"/>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331"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32" name="Group 268"/>
            <p:cNvGrpSpPr>
              <a:grpSpLocks/>
            </p:cNvGrpSpPr>
            <p:nvPr/>
          </p:nvGrpSpPr>
          <p:grpSpPr bwMode="auto">
            <a:xfrm>
              <a:off x="4739" y="1327"/>
              <a:ext cx="582" cy="139"/>
              <a:chOff x="614" y="2568"/>
              <a:chExt cx="725" cy="139"/>
            </a:xfrm>
          </p:grpSpPr>
          <p:sp>
            <p:nvSpPr>
              <p:cNvPr id="103" name="AutoShape 269"/>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4" name="AutoShape 270"/>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92" name="Rectangle 271"/>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34"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35"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 name="Oval 274"/>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37"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 name="AutoShape 276"/>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98" name="AutoShape 277"/>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99" name="Oval 278"/>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0" name="Oval 279"/>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101" name="Oval 280"/>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102" name="Rectangle 281"/>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24" name="Group 249"/>
          <p:cNvGrpSpPr>
            <a:grpSpLocks/>
          </p:cNvGrpSpPr>
          <p:nvPr/>
        </p:nvGrpSpPr>
        <p:grpSpPr bwMode="auto">
          <a:xfrm>
            <a:off x="3948113" y="2106613"/>
            <a:ext cx="365125" cy="636587"/>
            <a:chOff x="4140" y="429"/>
            <a:chExt cx="1425" cy="2396"/>
          </a:xfrm>
        </p:grpSpPr>
        <p:sp>
          <p:nvSpPr>
            <p:cNvPr id="218288"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 name="Rectangle 251"/>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90"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91"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 name="Rectangle 254"/>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3" name="Group 255"/>
            <p:cNvGrpSpPr>
              <a:grpSpLocks/>
            </p:cNvGrpSpPr>
            <p:nvPr/>
          </p:nvGrpSpPr>
          <p:grpSpPr bwMode="auto">
            <a:xfrm>
              <a:off x="4749" y="668"/>
              <a:ext cx="581" cy="145"/>
              <a:chOff x="614" y="2568"/>
              <a:chExt cx="725" cy="139"/>
            </a:xfrm>
          </p:grpSpPr>
          <p:sp>
            <p:nvSpPr>
              <p:cNvPr id="244" name="AutoShape 256"/>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5" name="AutoShape 257"/>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0" name="Rectangle 258"/>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5" name="Group 259"/>
            <p:cNvGrpSpPr>
              <a:grpSpLocks/>
            </p:cNvGrpSpPr>
            <p:nvPr/>
          </p:nvGrpSpPr>
          <p:grpSpPr bwMode="auto">
            <a:xfrm>
              <a:off x="4747" y="994"/>
              <a:ext cx="581" cy="134"/>
              <a:chOff x="614" y="2568"/>
              <a:chExt cx="725" cy="139"/>
            </a:xfrm>
          </p:grpSpPr>
          <p:sp>
            <p:nvSpPr>
              <p:cNvPr id="242" name="AutoShape 260"/>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3" name="AutoShape 261"/>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2" name="Rectangle 262"/>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23" name="Rectangle 263"/>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98" name="Group 264"/>
            <p:cNvGrpSpPr>
              <a:grpSpLocks/>
            </p:cNvGrpSpPr>
            <p:nvPr/>
          </p:nvGrpSpPr>
          <p:grpSpPr bwMode="auto">
            <a:xfrm>
              <a:off x="4735" y="1627"/>
              <a:ext cx="582" cy="151"/>
              <a:chOff x="614" y="2568"/>
              <a:chExt cx="725" cy="139"/>
            </a:xfrm>
          </p:grpSpPr>
          <p:sp>
            <p:nvSpPr>
              <p:cNvPr id="240" name="AutoShape 265"/>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41" name="AutoShape 266"/>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99"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300" name="Group 268"/>
            <p:cNvGrpSpPr>
              <a:grpSpLocks/>
            </p:cNvGrpSpPr>
            <p:nvPr/>
          </p:nvGrpSpPr>
          <p:grpSpPr bwMode="auto">
            <a:xfrm>
              <a:off x="4739" y="1327"/>
              <a:ext cx="582" cy="139"/>
              <a:chOff x="614" y="2568"/>
              <a:chExt cx="725" cy="139"/>
            </a:xfrm>
          </p:grpSpPr>
          <p:sp>
            <p:nvSpPr>
              <p:cNvPr id="238" name="AutoShape 269"/>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9" name="AutoShape 270"/>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27" name="Rectangle 271"/>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02"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303"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0" name="Oval 274"/>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305"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2" name="AutoShape 276"/>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3" name="AutoShape 277"/>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4" name="Oval 278"/>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5" name="Oval 279"/>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236" name="Oval 280"/>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37" name="Rectangle 281"/>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218125" name="Group 249"/>
          <p:cNvGrpSpPr>
            <a:grpSpLocks/>
          </p:cNvGrpSpPr>
          <p:nvPr/>
        </p:nvGrpSpPr>
        <p:grpSpPr bwMode="auto">
          <a:xfrm>
            <a:off x="4486275" y="2371725"/>
            <a:ext cx="365125" cy="638175"/>
            <a:chOff x="4140" y="429"/>
            <a:chExt cx="1425" cy="2396"/>
          </a:xfrm>
        </p:grpSpPr>
        <p:sp>
          <p:nvSpPr>
            <p:cNvPr id="218256"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8" name="Rectangle 251"/>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58"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59"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1" name="Rectangle 254"/>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1" name="Group 255"/>
            <p:cNvGrpSpPr>
              <a:grpSpLocks/>
            </p:cNvGrpSpPr>
            <p:nvPr/>
          </p:nvGrpSpPr>
          <p:grpSpPr bwMode="auto">
            <a:xfrm>
              <a:off x="4749" y="668"/>
              <a:ext cx="581" cy="145"/>
              <a:chOff x="614" y="2568"/>
              <a:chExt cx="725" cy="139"/>
            </a:xfrm>
          </p:grpSpPr>
          <p:sp>
            <p:nvSpPr>
              <p:cNvPr id="277" name="AutoShape 256"/>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8" name="AutoShape 257"/>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53" name="Rectangle 258"/>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3" name="Group 259"/>
            <p:cNvGrpSpPr>
              <a:grpSpLocks/>
            </p:cNvGrpSpPr>
            <p:nvPr/>
          </p:nvGrpSpPr>
          <p:grpSpPr bwMode="auto">
            <a:xfrm>
              <a:off x="4747" y="994"/>
              <a:ext cx="581" cy="134"/>
              <a:chOff x="614" y="2568"/>
              <a:chExt cx="725" cy="139"/>
            </a:xfrm>
          </p:grpSpPr>
          <p:sp>
            <p:nvSpPr>
              <p:cNvPr id="275" name="AutoShape 260"/>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6" name="AutoShape 261"/>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55" name="Rectangle 262"/>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56" name="Rectangle 263"/>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66" name="Group 264"/>
            <p:cNvGrpSpPr>
              <a:grpSpLocks/>
            </p:cNvGrpSpPr>
            <p:nvPr/>
          </p:nvGrpSpPr>
          <p:grpSpPr bwMode="auto">
            <a:xfrm>
              <a:off x="4735" y="1627"/>
              <a:ext cx="582" cy="151"/>
              <a:chOff x="614" y="2568"/>
              <a:chExt cx="725" cy="139"/>
            </a:xfrm>
          </p:grpSpPr>
          <p:sp>
            <p:nvSpPr>
              <p:cNvPr id="273" name="AutoShape 265"/>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4" name="AutoShape 266"/>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67"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68" name="Group 268"/>
            <p:cNvGrpSpPr>
              <a:grpSpLocks/>
            </p:cNvGrpSpPr>
            <p:nvPr/>
          </p:nvGrpSpPr>
          <p:grpSpPr bwMode="auto">
            <a:xfrm>
              <a:off x="4739" y="1327"/>
              <a:ext cx="582" cy="139"/>
              <a:chOff x="614" y="2568"/>
              <a:chExt cx="725" cy="139"/>
            </a:xfrm>
          </p:grpSpPr>
          <p:sp>
            <p:nvSpPr>
              <p:cNvPr id="271" name="AutoShape 269"/>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2" name="AutoShape 270"/>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60" name="Rectangle 271"/>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70"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71"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3" name="Oval 274"/>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73"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5" name="AutoShape 276"/>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6" name="AutoShape 277"/>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7" name="Oval 278"/>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68" name="Oval 279"/>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269" name="Oval 280"/>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70" name="Rectangle 281"/>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26" name="TextBox 491"/>
          <p:cNvSpPr txBox="1">
            <a:spLocks noChangeArrowheads="1"/>
          </p:cNvSpPr>
          <p:nvPr/>
        </p:nvSpPr>
        <p:spPr bwMode="auto">
          <a:xfrm>
            <a:off x="3094038" y="1711325"/>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latin typeface="Arial Narrow" pitchFamily="34" charset="0"/>
              </a:rPr>
              <a:t>Amazon cloud</a:t>
            </a:r>
          </a:p>
        </p:txBody>
      </p:sp>
      <p:grpSp>
        <p:nvGrpSpPr>
          <p:cNvPr id="218127" name="Group 1"/>
          <p:cNvGrpSpPr>
            <a:grpSpLocks/>
          </p:cNvGrpSpPr>
          <p:nvPr/>
        </p:nvGrpSpPr>
        <p:grpSpPr bwMode="auto">
          <a:xfrm>
            <a:off x="6924675" y="1803400"/>
            <a:ext cx="1376363" cy="1355725"/>
            <a:chOff x="7030938" y="1184076"/>
            <a:chExt cx="1375947" cy="1355492"/>
          </a:xfrm>
        </p:grpSpPr>
        <p:sp>
          <p:nvSpPr>
            <p:cNvPr id="218221" name="Freeform 1287"/>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22" name="Group 249"/>
            <p:cNvGrpSpPr>
              <a:grpSpLocks/>
            </p:cNvGrpSpPr>
            <p:nvPr/>
          </p:nvGrpSpPr>
          <p:grpSpPr bwMode="auto">
            <a:xfrm>
              <a:off x="7191141" y="1665569"/>
              <a:ext cx="365533" cy="637551"/>
              <a:chOff x="4140" y="429"/>
              <a:chExt cx="1425" cy="2396"/>
            </a:xfrm>
          </p:grpSpPr>
          <p:sp>
            <p:nvSpPr>
              <p:cNvPr id="218224"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5" name="Rectangle 251"/>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26"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27"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8" name="Rectangle 254"/>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29" name="Group 255"/>
              <p:cNvGrpSpPr>
                <a:grpSpLocks/>
              </p:cNvGrpSpPr>
              <p:nvPr/>
            </p:nvGrpSpPr>
            <p:grpSpPr bwMode="auto">
              <a:xfrm>
                <a:off x="4749" y="668"/>
                <a:ext cx="581" cy="145"/>
                <a:chOff x="614" y="2568"/>
                <a:chExt cx="725" cy="139"/>
              </a:xfrm>
            </p:grpSpPr>
            <p:sp>
              <p:nvSpPr>
                <p:cNvPr id="344" name="AutoShape 256"/>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5" name="AutoShape 257"/>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0" name="Rectangle 258"/>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31" name="Group 259"/>
              <p:cNvGrpSpPr>
                <a:grpSpLocks/>
              </p:cNvGrpSpPr>
              <p:nvPr/>
            </p:nvGrpSpPr>
            <p:grpSpPr bwMode="auto">
              <a:xfrm>
                <a:off x="4747" y="994"/>
                <a:ext cx="581" cy="134"/>
                <a:chOff x="614" y="2568"/>
                <a:chExt cx="725" cy="139"/>
              </a:xfrm>
            </p:grpSpPr>
            <p:sp>
              <p:nvSpPr>
                <p:cNvPr id="342" name="AutoShape 260"/>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3" name="AutoShape 261"/>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2" name="Rectangle 262"/>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23" name="Rectangle 263"/>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234" name="Group 264"/>
              <p:cNvGrpSpPr>
                <a:grpSpLocks/>
              </p:cNvGrpSpPr>
              <p:nvPr/>
            </p:nvGrpSpPr>
            <p:grpSpPr bwMode="auto">
              <a:xfrm>
                <a:off x="4735" y="1627"/>
                <a:ext cx="582" cy="151"/>
                <a:chOff x="614" y="2568"/>
                <a:chExt cx="725" cy="139"/>
              </a:xfrm>
            </p:grpSpPr>
            <p:sp>
              <p:nvSpPr>
                <p:cNvPr id="340" name="AutoShape 265"/>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41" name="AutoShape 266"/>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35"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236" name="Group 268"/>
              <p:cNvGrpSpPr>
                <a:grpSpLocks/>
              </p:cNvGrpSpPr>
              <p:nvPr/>
            </p:nvGrpSpPr>
            <p:grpSpPr bwMode="auto">
              <a:xfrm>
                <a:off x="4739" y="1327"/>
                <a:ext cx="582" cy="139"/>
                <a:chOff x="614" y="2568"/>
                <a:chExt cx="725" cy="139"/>
              </a:xfrm>
            </p:grpSpPr>
            <p:sp>
              <p:nvSpPr>
                <p:cNvPr id="338" name="AutoShape 269"/>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9" name="AutoShape 270"/>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327" name="Rectangle 271"/>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38"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39"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0" name="Oval 274"/>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41"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2" name="AutoShape 276"/>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3" name="AutoShape 277"/>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4" name="Oval 278"/>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5" name="Oval 279"/>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336" name="Oval 280"/>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337" name="Rectangle 281"/>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223" name="TextBox 492"/>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800"/>
                </a:lnSpc>
              </a:pPr>
              <a:r>
                <a:rPr lang="en-US" altLang="en-US" sz="1800">
                  <a:latin typeface="Arial Narrow" pitchFamily="34" charset="0"/>
                </a:rPr>
                <a:t>CDN</a:t>
              </a:r>
            </a:p>
            <a:p>
              <a:pPr>
                <a:lnSpc>
                  <a:spcPts val="1800"/>
                </a:lnSpc>
              </a:pPr>
              <a:r>
                <a:rPr lang="en-US" altLang="en-US" sz="1800">
                  <a:latin typeface="Arial Narrow" pitchFamily="34" charset="0"/>
                </a:rPr>
                <a:t>server </a:t>
              </a:r>
            </a:p>
          </p:txBody>
        </p:sp>
      </p:grpSp>
      <p:cxnSp>
        <p:nvCxnSpPr>
          <p:cNvPr id="218128" name="Straight Arrow Connector 495"/>
          <p:cNvCxnSpPr>
            <a:cxnSpLocks noChangeShapeType="1"/>
          </p:cNvCxnSpPr>
          <p:nvPr/>
        </p:nvCxnSpPr>
        <p:spPr bwMode="auto">
          <a:xfrm flipH="1">
            <a:off x="3238500" y="2732088"/>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29" name="Group 500"/>
          <p:cNvGrpSpPr>
            <a:grpSpLocks/>
          </p:cNvGrpSpPr>
          <p:nvPr/>
        </p:nvGrpSpPr>
        <p:grpSpPr bwMode="auto">
          <a:xfrm>
            <a:off x="3079750" y="3705225"/>
            <a:ext cx="317500" cy="369888"/>
            <a:chOff x="1614533" y="4280420"/>
            <a:chExt cx="317511" cy="369332"/>
          </a:xfrm>
        </p:grpSpPr>
        <p:sp>
          <p:nvSpPr>
            <p:cNvPr id="218219" name="Oval 501"/>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218220" name="TextBox 502"/>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t>2</a:t>
              </a:r>
            </a:p>
          </p:txBody>
        </p:sp>
      </p:grpSp>
      <p:sp>
        <p:nvSpPr>
          <p:cNvPr id="218130" name="TextBox 503"/>
          <p:cNvSpPr txBox="1">
            <a:spLocks noChangeArrowheads="1"/>
          </p:cNvSpPr>
          <p:nvPr/>
        </p:nvSpPr>
        <p:spPr bwMode="auto">
          <a:xfrm>
            <a:off x="1814513" y="3398838"/>
            <a:ext cx="2033587" cy="701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dirty="0">
                <a:latin typeface="Arial Narrow" pitchFamily="34" charset="0"/>
              </a:rPr>
              <a:t>2. Rolf browses</a:t>
            </a:r>
          </a:p>
          <a:p>
            <a:r>
              <a:rPr lang="en-US" altLang="en-US" sz="1800" dirty="0">
                <a:latin typeface="Arial Narrow" pitchFamily="34" charset="0"/>
              </a:rPr>
              <a:t>Netflix video</a:t>
            </a:r>
          </a:p>
        </p:txBody>
      </p:sp>
      <p:cxnSp>
        <p:nvCxnSpPr>
          <p:cNvPr id="218131" name="Straight Arrow Connector 504"/>
          <p:cNvCxnSpPr>
            <a:cxnSpLocks noChangeShapeType="1"/>
          </p:cNvCxnSpPr>
          <p:nvPr/>
        </p:nvCxnSpPr>
        <p:spPr bwMode="auto">
          <a:xfrm flipH="1">
            <a:off x="3552825" y="28273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218132" name="Group 506"/>
          <p:cNvGrpSpPr>
            <a:grpSpLocks/>
          </p:cNvGrpSpPr>
          <p:nvPr/>
        </p:nvGrpSpPr>
        <p:grpSpPr bwMode="auto">
          <a:xfrm>
            <a:off x="3379788" y="3862388"/>
            <a:ext cx="317500" cy="369887"/>
            <a:chOff x="1614533" y="4280420"/>
            <a:chExt cx="317511" cy="369332"/>
          </a:xfrm>
        </p:grpSpPr>
        <p:sp>
          <p:nvSpPr>
            <p:cNvPr id="218217" name="Oval 507"/>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sp>
          <p:nvSpPr>
            <p:cNvPr id="218218" name="TextBox 508"/>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t>3</a:t>
              </a:r>
            </a:p>
          </p:txBody>
        </p:sp>
      </p:grpSp>
      <p:sp>
        <p:nvSpPr>
          <p:cNvPr id="218133" name="TextBox 509"/>
          <p:cNvSpPr txBox="1">
            <a:spLocks noChangeArrowheads="1"/>
          </p:cNvSpPr>
          <p:nvPr/>
        </p:nvSpPr>
        <p:spPr bwMode="auto">
          <a:xfrm>
            <a:off x="3565525" y="3038475"/>
            <a:ext cx="178593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latin typeface="Arial Narrow" pitchFamily="34" charset="0"/>
              </a:rPr>
              <a:t>3. Manifest file</a:t>
            </a:r>
          </a:p>
          <a:p>
            <a:r>
              <a:rPr lang="en-US" altLang="en-US" sz="1800">
                <a:latin typeface="Arial Narrow" pitchFamily="34" charset="0"/>
              </a:rPr>
              <a:t>returned for </a:t>
            </a:r>
          </a:p>
          <a:p>
            <a:r>
              <a:rPr lang="en-US" altLang="en-US" sz="1800">
                <a:latin typeface="Arial Narrow" pitchFamily="34" charset="0"/>
              </a:rPr>
              <a:t>requested video</a:t>
            </a:r>
          </a:p>
        </p:txBody>
      </p:sp>
      <p:sp>
        <p:nvSpPr>
          <p:cNvPr id="61446" name="Right Arrow 61445"/>
          <p:cNvSpPr/>
          <p:nvPr/>
        </p:nvSpPr>
        <p:spPr bwMode="auto">
          <a:xfrm rot="10543217">
            <a:off x="3715372" y="5249205"/>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218137" name="Straight Arrow Connector 513"/>
          <p:cNvCxnSpPr>
            <a:cxnSpLocks noChangeShapeType="1"/>
          </p:cNvCxnSpPr>
          <p:nvPr/>
        </p:nvCxnSpPr>
        <p:spPr bwMode="auto">
          <a:xfrm flipV="1">
            <a:off x="3898900" y="5110163"/>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8138" name="TextBox 516"/>
          <p:cNvSpPr txBox="1">
            <a:spLocks noChangeArrowheads="1"/>
          </p:cNvSpPr>
          <p:nvPr/>
        </p:nvSpPr>
        <p:spPr bwMode="auto">
          <a:xfrm>
            <a:off x="4162425" y="5622925"/>
            <a:ext cx="17859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800">
                <a:latin typeface="Arial Narrow" pitchFamily="34" charset="0"/>
              </a:rPr>
              <a:t>4. DASH streaming</a:t>
            </a:r>
          </a:p>
        </p:txBody>
      </p:sp>
      <p:cxnSp>
        <p:nvCxnSpPr>
          <p:cNvPr id="218139" name="Straight Arrow Connector 517"/>
          <p:cNvCxnSpPr>
            <a:cxnSpLocks noChangeShapeType="1"/>
          </p:cNvCxnSpPr>
          <p:nvPr/>
        </p:nvCxnSpPr>
        <p:spPr bwMode="auto">
          <a:xfrm>
            <a:off x="4965700" y="2497138"/>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140" name="Straight Arrow Connector 521"/>
          <p:cNvCxnSpPr>
            <a:cxnSpLocks noChangeShapeType="1"/>
          </p:cNvCxnSpPr>
          <p:nvPr/>
        </p:nvCxnSpPr>
        <p:spPr bwMode="auto">
          <a:xfrm>
            <a:off x="4975225" y="2540000"/>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141" name="Straight Arrow Connector 523"/>
          <p:cNvCxnSpPr>
            <a:cxnSpLocks noChangeShapeType="1"/>
          </p:cNvCxnSpPr>
          <p:nvPr/>
        </p:nvCxnSpPr>
        <p:spPr bwMode="auto">
          <a:xfrm>
            <a:off x="4965700" y="2554288"/>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8142" name="TextBox 527"/>
          <p:cNvSpPr txBox="1">
            <a:spLocks noChangeArrowheads="1"/>
          </p:cNvSpPr>
          <p:nvPr/>
        </p:nvSpPr>
        <p:spPr bwMode="auto">
          <a:xfrm>
            <a:off x="4713288" y="1644650"/>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800"/>
              </a:lnSpc>
            </a:pPr>
            <a:r>
              <a:rPr lang="en-US" altLang="en-US" sz="1800">
                <a:latin typeface="Arial Narrow" pitchFamily="34" charset="0"/>
              </a:rPr>
              <a:t>upload copies of multiple versions of video to CDN servers</a:t>
            </a:r>
          </a:p>
        </p:txBody>
      </p:sp>
      <p:grpSp>
        <p:nvGrpSpPr>
          <p:cNvPr id="218143" name="Group 383"/>
          <p:cNvGrpSpPr>
            <a:grpSpLocks/>
          </p:cNvGrpSpPr>
          <p:nvPr/>
        </p:nvGrpSpPr>
        <p:grpSpPr bwMode="auto">
          <a:xfrm>
            <a:off x="6397625" y="3060700"/>
            <a:ext cx="1374775" cy="1354138"/>
            <a:chOff x="7030938" y="1184076"/>
            <a:chExt cx="1375947" cy="1355492"/>
          </a:xfrm>
        </p:grpSpPr>
        <p:sp>
          <p:nvSpPr>
            <p:cNvPr id="218182" name="Freeform 1287"/>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83" name="Group 249"/>
            <p:cNvGrpSpPr>
              <a:grpSpLocks/>
            </p:cNvGrpSpPr>
            <p:nvPr/>
          </p:nvGrpSpPr>
          <p:grpSpPr bwMode="auto">
            <a:xfrm>
              <a:off x="7191141" y="1665569"/>
              <a:ext cx="365533" cy="637551"/>
              <a:chOff x="4140" y="429"/>
              <a:chExt cx="1425" cy="2396"/>
            </a:xfrm>
          </p:grpSpPr>
          <p:sp>
            <p:nvSpPr>
              <p:cNvPr id="218185"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4" name="Rectangle 251"/>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87"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88"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8" name="Rectangle 254"/>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0" name="Group 255"/>
              <p:cNvGrpSpPr>
                <a:grpSpLocks/>
              </p:cNvGrpSpPr>
              <p:nvPr/>
            </p:nvGrpSpPr>
            <p:grpSpPr bwMode="auto">
              <a:xfrm>
                <a:off x="4749" y="668"/>
                <a:ext cx="581" cy="145"/>
                <a:chOff x="614" y="2568"/>
                <a:chExt cx="725" cy="139"/>
              </a:xfrm>
            </p:grpSpPr>
            <p:sp>
              <p:nvSpPr>
                <p:cNvPr id="466" name="AutoShape 256"/>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7" name="AutoShape 257"/>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01" name="Rectangle 258"/>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2" name="Group 259"/>
              <p:cNvGrpSpPr>
                <a:grpSpLocks/>
              </p:cNvGrpSpPr>
              <p:nvPr/>
            </p:nvGrpSpPr>
            <p:grpSpPr bwMode="auto">
              <a:xfrm>
                <a:off x="4747" y="994"/>
                <a:ext cx="581" cy="134"/>
                <a:chOff x="614" y="2568"/>
                <a:chExt cx="725" cy="139"/>
              </a:xfrm>
            </p:grpSpPr>
            <p:sp>
              <p:nvSpPr>
                <p:cNvPr id="463" name="AutoShape 260"/>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4" name="AutoShape 261"/>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17" name="Rectangle 262"/>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18" name="Rectangle 263"/>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95" name="Group 264"/>
              <p:cNvGrpSpPr>
                <a:grpSpLocks/>
              </p:cNvGrpSpPr>
              <p:nvPr/>
            </p:nvGrpSpPr>
            <p:grpSpPr bwMode="auto">
              <a:xfrm>
                <a:off x="4735" y="1627"/>
                <a:ext cx="582" cy="151"/>
                <a:chOff x="614" y="2568"/>
                <a:chExt cx="725" cy="139"/>
              </a:xfrm>
            </p:grpSpPr>
            <p:sp>
              <p:nvSpPr>
                <p:cNvPr id="459" name="AutoShape 265"/>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2" name="AutoShape 266"/>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96"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97" name="Group 268"/>
              <p:cNvGrpSpPr>
                <a:grpSpLocks/>
              </p:cNvGrpSpPr>
              <p:nvPr/>
            </p:nvGrpSpPr>
            <p:grpSpPr bwMode="auto">
              <a:xfrm>
                <a:off x="4739" y="1327"/>
                <a:ext cx="582" cy="139"/>
                <a:chOff x="614" y="2568"/>
                <a:chExt cx="725" cy="139"/>
              </a:xfrm>
            </p:grpSpPr>
            <p:sp>
              <p:nvSpPr>
                <p:cNvPr id="455" name="AutoShape 269"/>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7" name="AutoShape 270"/>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3" name="Rectangle 271"/>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99"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200"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 name="Oval 274"/>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202"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2" name="AutoShape 276"/>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4" name="AutoShape 277"/>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5" name="Oval 278"/>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7" name="Oval 279"/>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52" name="Oval 280"/>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4" name="Rectangle 281"/>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84" name="TextBox 492"/>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800"/>
                </a:lnSpc>
              </a:pPr>
              <a:r>
                <a:rPr lang="en-US" altLang="en-US" sz="1800">
                  <a:latin typeface="Arial Narrow" pitchFamily="34" charset="0"/>
                </a:rPr>
                <a:t>CDN</a:t>
              </a:r>
            </a:p>
            <a:p>
              <a:pPr>
                <a:lnSpc>
                  <a:spcPts val="1800"/>
                </a:lnSpc>
              </a:pPr>
              <a:r>
                <a:rPr lang="en-US" altLang="en-US" sz="1800">
                  <a:latin typeface="Arial Narrow" pitchFamily="34" charset="0"/>
                </a:rPr>
                <a:t>server </a:t>
              </a:r>
            </a:p>
          </p:txBody>
        </p:sp>
      </p:grpSp>
      <p:grpSp>
        <p:nvGrpSpPr>
          <p:cNvPr id="218144" name="Group 468"/>
          <p:cNvGrpSpPr>
            <a:grpSpLocks/>
          </p:cNvGrpSpPr>
          <p:nvPr/>
        </p:nvGrpSpPr>
        <p:grpSpPr bwMode="auto">
          <a:xfrm>
            <a:off x="6034088" y="4451350"/>
            <a:ext cx="1376362" cy="1355725"/>
            <a:chOff x="7030938" y="1184076"/>
            <a:chExt cx="1375947" cy="1355492"/>
          </a:xfrm>
        </p:grpSpPr>
        <p:sp>
          <p:nvSpPr>
            <p:cNvPr id="218147" name="Freeform 1287"/>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48" name="Group 249"/>
            <p:cNvGrpSpPr>
              <a:grpSpLocks/>
            </p:cNvGrpSpPr>
            <p:nvPr/>
          </p:nvGrpSpPr>
          <p:grpSpPr bwMode="auto">
            <a:xfrm>
              <a:off x="7191141" y="1665569"/>
              <a:ext cx="365533" cy="637551"/>
              <a:chOff x="4140" y="429"/>
              <a:chExt cx="1425" cy="2396"/>
            </a:xfrm>
          </p:grpSpPr>
          <p:sp>
            <p:nvSpPr>
              <p:cNvPr id="218150" name="Freeform 250"/>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8" name="Rectangle 251"/>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52" name="Freeform 252"/>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53" name="Freeform 253"/>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 name="Rectangle 254"/>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55" name="Group 255"/>
              <p:cNvGrpSpPr>
                <a:grpSpLocks/>
              </p:cNvGrpSpPr>
              <p:nvPr/>
            </p:nvGrpSpPr>
            <p:grpSpPr bwMode="auto">
              <a:xfrm>
                <a:off x="4749" y="668"/>
                <a:ext cx="581" cy="145"/>
                <a:chOff x="614" y="2568"/>
                <a:chExt cx="725" cy="139"/>
              </a:xfrm>
            </p:grpSpPr>
            <p:sp>
              <p:nvSpPr>
                <p:cNvPr id="517" name="AutoShape 256"/>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8" name="AutoShape 257"/>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93" name="Rectangle 258"/>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57" name="Group 259"/>
              <p:cNvGrpSpPr>
                <a:grpSpLocks/>
              </p:cNvGrpSpPr>
              <p:nvPr/>
            </p:nvGrpSpPr>
            <p:grpSpPr bwMode="auto">
              <a:xfrm>
                <a:off x="4747" y="994"/>
                <a:ext cx="581" cy="134"/>
                <a:chOff x="614" y="2568"/>
                <a:chExt cx="725" cy="139"/>
              </a:xfrm>
            </p:grpSpPr>
            <p:sp>
              <p:nvSpPr>
                <p:cNvPr id="515" name="AutoShape 260"/>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AutoShape 261"/>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95" name="Rectangle 262"/>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6" name="Rectangle 263"/>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218160" name="Group 264"/>
              <p:cNvGrpSpPr>
                <a:grpSpLocks/>
              </p:cNvGrpSpPr>
              <p:nvPr/>
            </p:nvGrpSpPr>
            <p:grpSpPr bwMode="auto">
              <a:xfrm>
                <a:off x="4735" y="1627"/>
                <a:ext cx="582" cy="151"/>
                <a:chOff x="614" y="2568"/>
                <a:chExt cx="725" cy="139"/>
              </a:xfrm>
            </p:grpSpPr>
            <p:sp>
              <p:nvSpPr>
                <p:cNvPr id="513" name="AutoShape 265"/>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4" name="AutoShape 266"/>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61" name="Freeform 267"/>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8162" name="Group 268"/>
              <p:cNvGrpSpPr>
                <a:grpSpLocks/>
              </p:cNvGrpSpPr>
              <p:nvPr/>
            </p:nvGrpSpPr>
            <p:grpSpPr bwMode="auto">
              <a:xfrm>
                <a:off x="4739" y="1327"/>
                <a:ext cx="582" cy="139"/>
                <a:chOff x="614" y="2568"/>
                <a:chExt cx="725" cy="139"/>
              </a:xfrm>
            </p:grpSpPr>
            <p:sp>
              <p:nvSpPr>
                <p:cNvPr id="511" name="AutoShape 269"/>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2" name="AutoShape 270"/>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0" name="Rectangle 271"/>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64" name="Freeform 272"/>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8165" name="Freeform 273"/>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3" name="Oval 274"/>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218167" name="Freeform 275"/>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5" name="AutoShape 276"/>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6" name="AutoShape 277"/>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7" name="Oval 278"/>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8" name="Oval 279"/>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09" name="Oval 280"/>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Rectangle 281"/>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218149" name="TextBox 492"/>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800"/>
                </a:lnSpc>
              </a:pPr>
              <a:r>
                <a:rPr lang="en-US" altLang="en-US" sz="1800">
                  <a:latin typeface="Arial Narrow" pitchFamily="34" charset="0"/>
                </a:rPr>
                <a:t>CDN</a:t>
              </a:r>
            </a:p>
            <a:p>
              <a:pPr>
                <a:lnSpc>
                  <a:spcPts val="1800"/>
                </a:lnSpc>
              </a:pPr>
              <a:r>
                <a:rPr lang="en-US" altLang="en-US" sz="1800">
                  <a:latin typeface="Arial Narrow" pitchFamily="34" charset="0"/>
                </a:rPr>
                <a:t>server </a:t>
              </a:r>
            </a:p>
          </p:txBody>
        </p:sp>
      </p:grpSp>
      <p:sp>
        <p:nvSpPr>
          <p:cNvPr id="218145" name="Rectangle 7"/>
          <p:cNvSpPr>
            <a:spLocks noGrp="1" noChangeArrowheads="1"/>
          </p:cNvSpPr>
          <p:nvPr>
            <p:ph type="ftr" sz="quarter" idx="11"/>
          </p:nvPr>
        </p:nvSpPr>
        <p:spPr>
          <a:xfrm>
            <a:off x="6924675" y="6454775"/>
            <a:ext cx="1547813" cy="3000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Font typeface="ZapfDingbats" charset="2"/>
              <a:buNone/>
            </a:pPr>
            <a:r>
              <a:rPr lang="en-US" altLang="en-US" sz="1200">
                <a:latin typeface="Tahoma" pitchFamily="34" charset="0"/>
              </a:rPr>
              <a:t>Application Layer</a:t>
            </a:r>
          </a:p>
        </p:txBody>
      </p:sp>
      <p:sp>
        <p:nvSpPr>
          <p:cNvPr id="21814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038698DC-9E00-4314-9C1D-11FF48C73919}" type="slidenum">
              <a:rPr lang="en-US" altLang="en-US" sz="1200">
                <a:latin typeface="Tahoma" pitchFamily="34" charset="0"/>
              </a:rPr>
              <a:pPr/>
              <a:t>93</a:t>
            </a:fld>
            <a:endParaRPr lang="en-US" altLang="en-US" sz="1200">
              <a:latin typeface="Tahoma" pitchFamily="34" charset="0"/>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663" y="1068388"/>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2"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Application Layer</a:t>
            </a:r>
          </a:p>
        </p:txBody>
      </p:sp>
      <p:sp>
        <p:nvSpPr>
          <p:cNvPr id="220163"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latin typeface="Tahoma" pitchFamily="34" charset="0"/>
              </a:rPr>
              <a:t>2-</a:t>
            </a:r>
            <a:fld id="{A1DC2041-7FBF-4E21-8284-324C0DF42147}" type="slidenum">
              <a:rPr lang="en-US" altLang="en-US" sz="1200">
                <a:latin typeface="Tahoma" pitchFamily="34" charset="0"/>
              </a:rPr>
              <a:pPr/>
              <a:t>94</a:t>
            </a:fld>
            <a:endParaRPr lang="en-US" altLang="en-US" sz="1200">
              <a:latin typeface="Tahoma" pitchFamily="34" charset="0"/>
            </a:endParaRPr>
          </a:p>
        </p:txBody>
      </p:sp>
      <p:sp>
        <p:nvSpPr>
          <p:cNvPr id="220164" name="Rectangle 2"/>
          <p:cNvSpPr>
            <a:spLocks noGrp="1" noChangeArrowheads="1"/>
          </p:cNvSpPr>
          <p:nvPr>
            <p:ph type="title"/>
          </p:nvPr>
        </p:nvSpPr>
        <p:spPr/>
        <p:txBody>
          <a:bodyPr/>
          <a:lstStyle/>
          <a:p>
            <a:r>
              <a:rPr lang="en-US" altLang="en-US">
                <a:ea typeface="ＭＳ Ｐゴシック" charset="-128"/>
              </a:rPr>
              <a:t>Chapter 2: outline</a:t>
            </a:r>
          </a:p>
        </p:txBody>
      </p:sp>
      <p:sp>
        <p:nvSpPr>
          <p:cNvPr id="50180" name="Rectangle 3"/>
          <p:cNvSpPr>
            <a:spLocks noGrp="1" noChangeArrowheads="1"/>
          </p:cNvSpPr>
          <p:nvPr>
            <p:ph type="body" sz="half" idx="1"/>
          </p:nvPr>
        </p:nvSpPr>
        <p:spPr>
          <a:xfrm>
            <a:off x="533400" y="1611313"/>
            <a:ext cx="3810000" cy="4648200"/>
          </a:xfrm>
        </p:spPr>
        <p:txBody>
          <a:bodyPr/>
          <a:lstStyle/>
          <a:p>
            <a:pPr marL="512763" indent="-512763">
              <a:lnSpc>
                <a:spcPct val="100000"/>
              </a:lnSpc>
              <a:buFont typeface="Wingdings" charset="0"/>
              <a:buNone/>
              <a:defRPr/>
            </a:pPr>
            <a:r>
              <a:rPr lang="en-US" dirty="0">
                <a:latin typeface="Gill Sans MT" charset="0"/>
              </a:rPr>
              <a:t>2.1 principles of network applications</a:t>
            </a:r>
          </a:p>
          <a:p>
            <a:pPr marL="512763" indent="-512763">
              <a:lnSpc>
                <a:spcPct val="100000"/>
              </a:lnSpc>
              <a:buFont typeface="Wingdings" charset="0"/>
              <a:buNone/>
              <a:defRPr/>
            </a:pPr>
            <a:r>
              <a:rPr lang="en-US" dirty="0">
                <a:latin typeface="Gill Sans MT" charset="0"/>
              </a:rPr>
              <a:t>2.2 Web and HTTP</a:t>
            </a:r>
          </a:p>
          <a:p>
            <a:pPr marL="512763" indent="-512763">
              <a:lnSpc>
                <a:spcPct val="100000"/>
              </a:lnSpc>
              <a:buFont typeface="Wingdings" charset="0"/>
              <a:buNone/>
              <a:defRPr/>
            </a:pPr>
            <a:r>
              <a:rPr lang="en-US" dirty="0">
                <a:latin typeface="Gill Sans MT" charset="0"/>
              </a:rPr>
              <a:t>2.3 electronic mail</a:t>
            </a:r>
          </a:p>
          <a:p>
            <a:pPr marL="738188" lvl="1" indent="-287338">
              <a:lnSpc>
                <a:spcPct val="100000"/>
              </a:lnSpc>
              <a:buFont typeface="Arial"/>
              <a:buChar char="•"/>
              <a:defRPr/>
            </a:pPr>
            <a:r>
              <a:rPr lang="en-US" dirty="0">
                <a:latin typeface="Gill Sans MT" charset="0"/>
              </a:rPr>
              <a:t>SMTP, POP3, IMAP</a:t>
            </a:r>
          </a:p>
          <a:p>
            <a:pPr marL="512763" indent="-512763">
              <a:lnSpc>
                <a:spcPct val="100000"/>
              </a:lnSpc>
              <a:buFont typeface="Wingdings" charset="0"/>
              <a:buNone/>
              <a:defRPr/>
            </a:pPr>
            <a:r>
              <a:rPr lang="en-US" dirty="0">
                <a:latin typeface="Gill Sans MT" charset="0"/>
              </a:rPr>
              <a:t>2.4 DNS</a:t>
            </a:r>
          </a:p>
          <a:p>
            <a:pPr marL="457200" indent="-457200">
              <a:buFont typeface="Wingdings" charset="2"/>
              <a:buChar char="§"/>
              <a:defRPr/>
            </a:pPr>
            <a:endParaRPr lang="en-US" sz="2400" dirty="0">
              <a:latin typeface="Gill Sans MT" charset="0"/>
            </a:endParaRPr>
          </a:p>
        </p:txBody>
      </p:sp>
      <p:sp>
        <p:nvSpPr>
          <p:cNvPr id="220166" name="Rectangle 4"/>
          <p:cNvSpPr>
            <a:spLocks noGrp="1" noChangeArrowheads="1"/>
          </p:cNvSpPr>
          <p:nvPr>
            <p:ph type="body" sz="half" idx="2"/>
          </p:nvPr>
        </p:nvSpPr>
        <p:spPr>
          <a:xfrm>
            <a:off x="4673600" y="1600200"/>
            <a:ext cx="3876675" cy="4648200"/>
          </a:xfrm>
        </p:spPr>
        <p:txBody>
          <a:bodyPr/>
          <a:lstStyle/>
          <a:p>
            <a:pPr marL="512763" indent="-512763">
              <a:lnSpc>
                <a:spcPct val="100000"/>
              </a:lnSpc>
              <a:buFont typeface="Wingdings" pitchFamily="2" charset="2"/>
              <a:buNone/>
            </a:pPr>
            <a:r>
              <a:rPr lang="en-US" altLang="en-US">
                <a:ea typeface="ＭＳ Ｐゴシック" charset="-128"/>
              </a:rPr>
              <a:t>2.5 P2P applications</a:t>
            </a:r>
          </a:p>
          <a:p>
            <a:pPr marL="512763" indent="-512763">
              <a:lnSpc>
                <a:spcPct val="100000"/>
              </a:lnSpc>
              <a:buFont typeface="Wingdings" pitchFamily="2" charset="2"/>
              <a:buNone/>
            </a:pPr>
            <a:r>
              <a:rPr lang="en-US" altLang="en-US">
                <a:ea typeface="ＭＳ Ｐゴシック" charset="-128"/>
              </a:rPr>
              <a:t>2.6 video streaming and content distribution networks</a:t>
            </a:r>
          </a:p>
          <a:p>
            <a:pPr marL="512763" indent="-512763">
              <a:lnSpc>
                <a:spcPct val="100000"/>
              </a:lnSpc>
              <a:buFont typeface="Wingdings" pitchFamily="2" charset="2"/>
              <a:buNone/>
            </a:pPr>
            <a:r>
              <a:rPr lang="en-US" altLang="en-US">
                <a:solidFill>
                  <a:srgbClr val="CC0000"/>
                </a:solidFill>
                <a:ea typeface="ＭＳ Ｐゴシック" charset="-128"/>
              </a:rPr>
              <a:t>2.7 socket programming with UDP and TCP</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612775" y="0"/>
            <a:ext cx="7772400" cy="1143000"/>
          </a:xfrm>
        </p:spPr>
        <p:txBody>
          <a:bodyPr/>
          <a:lstStyle/>
          <a:p>
            <a:r>
              <a:rPr lang="en-US" altLang="en-US" sz="4000">
                <a:ea typeface="ＭＳ Ｐゴシック" charset="-128"/>
              </a:rPr>
              <a:t>Socket programming </a:t>
            </a:r>
            <a:endParaRPr lang="en-US" altLang="en-US">
              <a:ea typeface="ＭＳ Ｐゴシック" charset="-128"/>
            </a:endParaRPr>
          </a:p>
        </p:txBody>
      </p:sp>
      <p:sp>
        <p:nvSpPr>
          <p:cNvPr id="222210" name="Rectangle 3"/>
          <p:cNvSpPr>
            <a:spLocks noGrp="1" noChangeArrowheads="1"/>
          </p:cNvSpPr>
          <p:nvPr>
            <p:ph idx="1"/>
          </p:nvPr>
        </p:nvSpPr>
        <p:spPr>
          <a:xfrm>
            <a:off x="492125" y="1395413"/>
            <a:ext cx="8021638" cy="1533525"/>
          </a:xfrm>
        </p:spPr>
        <p:txBody>
          <a:bodyPr/>
          <a:lstStyle/>
          <a:p>
            <a:pPr>
              <a:buFont typeface="Wingdings" pitchFamily="2" charset="2"/>
              <a:buNone/>
            </a:pPr>
            <a:r>
              <a:rPr lang="en-US" altLang="en-US" i="1">
                <a:solidFill>
                  <a:srgbClr val="CC0000"/>
                </a:solidFill>
                <a:ea typeface="ＭＳ Ｐゴシック" charset="-128"/>
              </a:rPr>
              <a:t>goal:</a:t>
            </a:r>
            <a:r>
              <a:rPr lang="en-US" altLang="en-US">
                <a:solidFill>
                  <a:srgbClr val="000000"/>
                </a:solidFill>
                <a:ea typeface="ＭＳ Ｐゴシック" charset="-128"/>
              </a:rPr>
              <a:t> learn how to build client/server applications that communicate using sockets</a:t>
            </a:r>
            <a:endParaRPr lang="en-US" altLang="en-US" i="1">
              <a:solidFill>
                <a:srgbClr val="CC0000"/>
              </a:solidFill>
              <a:ea typeface="ＭＳ Ｐゴシック" charset="-128"/>
            </a:endParaRPr>
          </a:p>
          <a:p>
            <a:pPr>
              <a:buFont typeface="Wingdings" pitchFamily="2" charset="2"/>
              <a:buNone/>
            </a:pPr>
            <a:r>
              <a:rPr lang="en-US" altLang="en-US" i="1">
                <a:solidFill>
                  <a:srgbClr val="CC0000"/>
                </a:solidFill>
                <a:ea typeface="ＭＳ Ｐゴシック" charset="-128"/>
              </a:rPr>
              <a:t>socket:</a:t>
            </a:r>
            <a:r>
              <a:rPr lang="en-US" altLang="en-US">
                <a:ea typeface="ＭＳ Ｐゴシック" charset="-128"/>
              </a:rPr>
              <a:t> door between application process and end-end-transport protocol </a:t>
            </a:r>
          </a:p>
        </p:txBody>
      </p:sp>
      <p:sp>
        <p:nvSpPr>
          <p:cNvPr id="22221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2212"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5F26A4FD-7121-45ED-A8C5-23B9BA71AEFF}" type="slidenum">
              <a:rPr lang="en-US" altLang="en-US" sz="1200">
                <a:solidFill>
                  <a:srgbClr val="000000"/>
                </a:solidFill>
                <a:latin typeface="Tahoma" pitchFamily="34" charset="0"/>
              </a:rPr>
              <a:pPr/>
              <a:t>95</a:t>
            </a:fld>
            <a:endParaRPr lang="en-US" altLang="en-US" sz="1200">
              <a:solidFill>
                <a:srgbClr val="000000"/>
              </a:solidFill>
              <a:latin typeface="Tahoma" pitchFamily="34" charset="0"/>
            </a:endParaRPr>
          </a:p>
        </p:txBody>
      </p:sp>
      <p:grpSp>
        <p:nvGrpSpPr>
          <p:cNvPr id="222213" name="Group 60"/>
          <p:cNvGrpSpPr>
            <a:grpSpLocks/>
          </p:cNvGrpSpPr>
          <p:nvPr/>
        </p:nvGrpSpPr>
        <p:grpSpPr bwMode="auto">
          <a:xfrm>
            <a:off x="296863" y="3335338"/>
            <a:ext cx="8208962" cy="2536825"/>
            <a:chOff x="358775" y="3459163"/>
            <a:chExt cx="8208963" cy="2536825"/>
          </a:xfrm>
        </p:grpSpPr>
        <p:sp>
          <p:nvSpPr>
            <p:cNvPr id="222215" name="Freeform 44"/>
            <p:cNvSpPr>
              <a:spLocks/>
            </p:cNvSpPr>
            <p:nvPr/>
          </p:nvSpPr>
          <p:spPr bwMode="auto">
            <a:xfrm>
              <a:off x="6654800" y="3468688"/>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222216" name="Freeform 7"/>
            <p:cNvSpPr>
              <a:spLocks/>
            </p:cNvSpPr>
            <p:nvPr/>
          </p:nvSpPr>
          <p:spPr bwMode="auto">
            <a:xfrm>
              <a:off x="3340100" y="4765675"/>
              <a:ext cx="1808163"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2217" name="Text Box 51"/>
            <p:cNvSpPr txBox="1">
              <a:spLocks noChangeArrowheads="1"/>
            </p:cNvSpPr>
            <p:nvPr/>
          </p:nvSpPr>
          <p:spPr bwMode="auto">
            <a:xfrm>
              <a:off x="3778250" y="4897438"/>
              <a:ext cx="874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000000"/>
                  </a:solidFill>
                </a:rPr>
                <a:t>Internet</a:t>
              </a:r>
            </a:p>
          </p:txBody>
        </p:sp>
        <p:sp>
          <p:nvSpPr>
            <p:cNvPr id="222218" name="Line 52"/>
            <p:cNvSpPr>
              <a:spLocks noChangeShapeType="1"/>
            </p:cNvSpPr>
            <p:nvPr/>
          </p:nvSpPr>
          <p:spPr bwMode="auto">
            <a:xfrm>
              <a:off x="3098800" y="5308600"/>
              <a:ext cx="2211388"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2219" name="Text Box 53"/>
            <p:cNvSpPr txBox="1">
              <a:spLocks noChangeArrowheads="1"/>
            </p:cNvSpPr>
            <p:nvPr/>
          </p:nvSpPr>
          <p:spPr bwMode="auto">
            <a:xfrm>
              <a:off x="7119938" y="4533900"/>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600">
                  <a:solidFill>
                    <a:srgbClr val="CC0000"/>
                  </a:solidFill>
                </a:rPr>
                <a:t>controlled</a:t>
              </a:r>
            </a:p>
            <a:p>
              <a:pPr>
                <a:spcBef>
                  <a:spcPct val="0"/>
                </a:spcBef>
                <a:buClrTx/>
                <a:buSzTx/>
                <a:buFontTx/>
                <a:buNone/>
              </a:pPr>
              <a:r>
                <a:rPr lang="en-US" altLang="en-US" sz="1600">
                  <a:solidFill>
                    <a:srgbClr val="CC0000"/>
                  </a:solidFill>
                </a:rPr>
                <a:t>by OS</a:t>
              </a:r>
            </a:p>
            <a:p>
              <a:pPr>
                <a:spcBef>
                  <a:spcPct val="0"/>
                </a:spcBef>
                <a:buClrTx/>
                <a:buSzTx/>
                <a:buFontTx/>
                <a:buNone/>
              </a:pPr>
              <a:endParaRPr lang="en-US" altLang="en-US" sz="1600">
                <a:solidFill>
                  <a:srgbClr val="CC0000"/>
                </a:solidFill>
                <a:latin typeface="Times New Roman" pitchFamily="18" charset="0"/>
              </a:endParaRPr>
            </a:p>
          </p:txBody>
        </p:sp>
        <p:sp>
          <p:nvSpPr>
            <p:cNvPr id="222220" name="Text Box 56"/>
            <p:cNvSpPr txBox="1">
              <a:spLocks noChangeArrowheads="1"/>
            </p:cNvSpPr>
            <p:nvPr/>
          </p:nvSpPr>
          <p:spPr bwMode="auto">
            <a:xfrm>
              <a:off x="7097713" y="3633788"/>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buClrTx/>
                <a:buSzTx/>
                <a:buFontTx/>
                <a:buNone/>
              </a:pPr>
              <a:r>
                <a:rPr lang="en-US" altLang="en-US" sz="1600">
                  <a:solidFill>
                    <a:srgbClr val="CC0000"/>
                  </a:solidFill>
                </a:rPr>
                <a:t>controlled by</a:t>
              </a:r>
            </a:p>
            <a:p>
              <a:pPr>
                <a:lnSpc>
                  <a:spcPct val="90000"/>
                </a:lnSpc>
                <a:spcBef>
                  <a:spcPct val="0"/>
                </a:spcBef>
                <a:buClrTx/>
                <a:buSzTx/>
                <a:buFontTx/>
                <a:buNone/>
              </a:pPr>
              <a:r>
                <a:rPr lang="en-US" altLang="en-US" sz="1600">
                  <a:solidFill>
                    <a:srgbClr val="CC0000"/>
                  </a:solidFill>
                </a:rPr>
                <a:t>app developer</a:t>
              </a:r>
            </a:p>
          </p:txBody>
        </p:sp>
        <p:sp>
          <p:nvSpPr>
            <p:cNvPr id="222221" name="Freeform 50"/>
            <p:cNvSpPr>
              <a:spLocks/>
            </p:cNvSpPr>
            <p:nvPr/>
          </p:nvSpPr>
          <p:spPr bwMode="auto">
            <a:xfrm>
              <a:off x="914400" y="3532188"/>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chemeClr val="bg1"/>
                </a:gs>
                <a:gs pos="100000">
                  <a:schemeClr val="folHlink"/>
                </a:gs>
              </a:gsLst>
              <a:lin ang="0" scaled="1"/>
            </a:gradFill>
            <a:ln w="9525">
              <a:solidFill>
                <a:srgbClr val="DDDDDD"/>
              </a:solidFill>
              <a:round/>
              <a:headEnd/>
              <a:tailEnd/>
            </a:ln>
          </p:spPr>
          <p:txBody>
            <a:bodyPr/>
            <a:lstStyle/>
            <a:p>
              <a:endParaRPr lang="en-US"/>
            </a:p>
          </p:txBody>
        </p:sp>
        <p:sp>
          <p:nvSpPr>
            <p:cNvPr id="222222" name="Rectangle 23"/>
            <p:cNvSpPr>
              <a:spLocks noChangeArrowheads="1"/>
            </p:cNvSpPr>
            <p:nvPr/>
          </p:nvSpPr>
          <p:spPr bwMode="auto">
            <a:xfrm>
              <a:off x="1717675" y="348773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22223" name="Rectangle 24"/>
            <p:cNvSpPr>
              <a:spLocks noChangeArrowheads="1"/>
            </p:cNvSpPr>
            <p:nvPr/>
          </p:nvSpPr>
          <p:spPr bwMode="auto">
            <a:xfrm>
              <a:off x="1679575" y="3541713"/>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22224" name="Line 25"/>
            <p:cNvSpPr>
              <a:spLocks noChangeShapeType="1"/>
            </p:cNvSpPr>
            <p:nvPr/>
          </p:nvSpPr>
          <p:spPr bwMode="auto">
            <a:xfrm>
              <a:off x="1689100" y="430212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5" name="Text Box 26"/>
            <p:cNvSpPr txBox="1">
              <a:spLocks noChangeArrowheads="1"/>
            </p:cNvSpPr>
            <p:nvPr/>
          </p:nvSpPr>
          <p:spPr bwMode="auto">
            <a:xfrm>
              <a:off x="1646238" y="428466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transport</a:t>
              </a:r>
            </a:p>
          </p:txBody>
        </p:sp>
        <p:sp>
          <p:nvSpPr>
            <p:cNvPr id="222226" name="Line 27"/>
            <p:cNvSpPr>
              <a:spLocks noChangeShapeType="1"/>
            </p:cNvSpPr>
            <p:nvPr/>
          </p:nvSpPr>
          <p:spPr bwMode="auto">
            <a:xfrm>
              <a:off x="1697038" y="462280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7" name="Line 28"/>
            <p:cNvSpPr>
              <a:spLocks noChangeShapeType="1"/>
            </p:cNvSpPr>
            <p:nvPr/>
          </p:nvSpPr>
          <p:spPr bwMode="auto">
            <a:xfrm>
              <a:off x="1682750" y="493236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8" name="Line 29"/>
            <p:cNvSpPr>
              <a:spLocks noChangeShapeType="1"/>
            </p:cNvSpPr>
            <p:nvPr/>
          </p:nvSpPr>
          <p:spPr bwMode="auto">
            <a:xfrm>
              <a:off x="1682750" y="5218113"/>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29" name="Text Box 26"/>
            <p:cNvSpPr txBox="1">
              <a:spLocks noChangeArrowheads="1"/>
            </p:cNvSpPr>
            <p:nvPr/>
          </p:nvSpPr>
          <p:spPr bwMode="auto">
            <a:xfrm>
              <a:off x="1681163" y="35321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000000"/>
                  </a:solidFill>
                  <a:latin typeface="Tahoma" pitchFamily="34" charset="0"/>
                </a:rPr>
                <a:t>application</a:t>
              </a:r>
            </a:p>
          </p:txBody>
        </p:sp>
        <p:sp>
          <p:nvSpPr>
            <p:cNvPr id="222230" name="Text Box 26"/>
            <p:cNvSpPr txBox="1">
              <a:spLocks noChangeArrowheads="1"/>
            </p:cNvSpPr>
            <p:nvPr/>
          </p:nvSpPr>
          <p:spPr bwMode="auto">
            <a:xfrm>
              <a:off x="1636713" y="518953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physical</a:t>
              </a:r>
            </a:p>
          </p:txBody>
        </p:sp>
        <p:sp>
          <p:nvSpPr>
            <p:cNvPr id="222231" name="Text Box 26"/>
            <p:cNvSpPr txBox="1">
              <a:spLocks noChangeArrowheads="1"/>
            </p:cNvSpPr>
            <p:nvPr/>
          </p:nvSpPr>
          <p:spPr bwMode="auto">
            <a:xfrm>
              <a:off x="1655763" y="49037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link</a:t>
              </a:r>
            </a:p>
          </p:txBody>
        </p:sp>
        <p:sp>
          <p:nvSpPr>
            <p:cNvPr id="222232" name="Text Box 26"/>
            <p:cNvSpPr txBox="1">
              <a:spLocks noChangeArrowheads="1"/>
            </p:cNvSpPr>
            <p:nvPr/>
          </p:nvSpPr>
          <p:spPr bwMode="auto">
            <a:xfrm>
              <a:off x="1646238" y="460851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network</a:t>
              </a:r>
            </a:p>
          </p:txBody>
        </p:sp>
        <p:sp>
          <p:nvSpPr>
            <p:cNvPr id="222233" name="Oval 62"/>
            <p:cNvSpPr>
              <a:spLocks noChangeArrowheads="1"/>
            </p:cNvSpPr>
            <p:nvPr/>
          </p:nvSpPr>
          <p:spPr bwMode="auto">
            <a:xfrm>
              <a:off x="1814513" y="3806825"/>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000000"/>
                  </a:solidFill>
                </a:rPr>
                <a:t>process</a:t>
              </a:r>
            </a:p>
          </p:txBody>
        </p:sp>
        <p:grpSp>
          <p:nvGrpSpPr>
            <p:cNvPr id="222234" name="Group 63"/>
            <p:cNvGrpSpPr>
              <a:grpSpLocks/>
            </p:cNvGrpSpPr>
            <p:nvPr/>
          </p:nvGrpSpPr>
          <p:grpSpPr bwMode="auto">
            <a:xfrm>
              <a:off x="2062163" y="4167188"/>
              <a:ext cx="546100" cy="225425"/>
              <a:chOff x="1287" y="2524"/>
              <a:chExt cx="260" cy="100"/>
            </a:xfrm>
          </p:grpSpPr>
          <p:sp>
            <p:nvSpPr>
              <p:cNvPr id="222264" name="Rectangle 64"/>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5" name="Rectangle 65"/>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6" name="Rectangle 66"/>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7" name="Rectangle 67"/>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grpSp>
        <p:sp>
          <p:nvSpPr>
            <p:cNvPr id="222235" name="Rectangle 23"/>
            <p:cNvSpPr>
              <a:spLocks noChangeArrowheads="1"/>
            </p:cNvSpPr>
            <p:nvPr/>
          </p:nvSpPr>
          <p:spPr bwMode="auto">
            <a:xfrm>
              <a:off x="5380038" y="345916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22236" name="Rectangle 24"/>
            <p:cNvSpPr>
              <a:spLocks noChangeArrowheads="1"/>
            </p:cNvSpPr>
            <p:nvPr/>
          </p:nvSpPr>
          <p:spPr bwMode="auto">
            <a:xfrm>
              <a:off x="5341938" y="3513138"/>
              <a:ext cx="1273175" cy="1979612"/>
            </a:xfrm>
            <a:prstGeom prst="rect">
              <a:avLst/>
            </a:prstGeom>
            <a:solidFill>
              <a:schemeClr val="bg1"/>
            </a:solidFill>
            <a:ln w="2857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endParaRPr lang="en-US" altLang="en-US" sz="2400">
                <a:solidFill>
                  <a:srgbClr val="000000"/>
                </a:solidFill>
                <a:latin typeface="Times New Roman" pitchFamily="18" charset="0"/>
              </a:endParaRPr>
            </a:p>
          </p:txBody>
        </p:sp>
        <p:sp>
          <p:nvSpPr>
            <p:cNvPr id="222237" name="Line 25"/>
            <p:cNvSpPr>
              <a:spLocks noChangeShapeType="1"/>
            </p:cNvSpPr>
            <p:nvPr/>
          </p:nvSpPr>
          <p:spPr bwMode="auto">
            <a:xfrm>
              <a:off x="5351463" y="4273550"/>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38" name="Text Box 26"/>
            <p:cNvSpPr txBox="1">
              <a:spLocks noChangeArrowheads="1"/>
            </p:cNvSpPr>
            <p:nvPr/>
          </p:nvSpPr>
          <p:spPr bwMode="auto">
            <a:xfrm>
              <a:off x="5308600" y="425608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transport</a:t>
              </a:r>
            </a:p>
          </p:txBody>
        </p:sp>
        <p:sp>
          <p:nvSpPr>
            <p:cNvPr id="222239" name="Line 27"/>
            <p:cNvSpPr>
              <a:spLocks noChangeShapeType="1"/>
            </p:cNvSpPr>
            <p:nvPr/>
          </p:nvSpPr>
          <p:spPr bwMode="auto">
            <a:xfrm>
              <a:off x="5359400" y="4594225"/>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0" name="Line 28"/>
            <p:cNvSpPr>
              <a:spLocks noChangeShapeType="1"/>
            </p:cNvSpPr>
            <p:nvPr/>
          </p:nvSpPr>
          <p:spPr bwMode="auto">
            <a:xfrm>
              <a:off x="5345113" y="490378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1" name="Line 29"/>
            <p:cNvSpPr>
              <a:spLocks noChangeShapeType="1"/>
            </p:cNvSpPr>
            <p:nvPr/>
          </p:nvSpPr>
          <p:spPr bwMode="auto">
            <a:xfrm>
              <a:off x="5345113" y="5189538"/>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2242" name="Text Box 26"/>
            <p:cNvSpPr txBox="1">
              <a:spLocks noChangeArrowheads="1"/>
            </p:cNvSpPr>
            <p:nvPr/>
          </p:nvSpPr>
          <p:spPr bwMode="auto">
            <a:xfrm>
              <a:off x="5343525" y="350361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000000"/>
                  </a:solidFill>
                  <a:latin typeface="Tahoma" pitchFamily="34" charset="0"/>
                </a:rPr>
                <a:t>application</a:t>
              </a:r>
            </a:p>
          </p:txBody>
        </p:sp>
        <p:sp>
          <p:nvSpPr>
            <p:cNvPr id="222243" name="Text Box 26"/>
            <p:cNvSpPr txBox="1">
              <a:spLocks noChangeArrowheads="1"/>
            </p:cNvSpPr>
            <p:nvPr/>
          </p:nvSpPr>
          <p:spPr bwMode="auto">
            <a:xfrm>
              <a:off x="5299075" y="516096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physical</a:t>
              </a:r>
            </a:p>
          </p:txBody>
        </p:sp>
        <p:sp>
          <p:nvSpPr>
            <p:cNvPr id="222244" name="Text Box 26"/>
            <p:cNvSpPr txBox="1">
              <a:spLocks noChangeArrowheads="1"/>
            </p:cNvSpPr>
            <p:nvPr/>
          </p:nvSpPr>
          <p:spPr bwMode="auto">
            <a:xfrm>
              <a:off x="5318125" y="487521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link</a:t>
              </a:r>
            </a:p>
          </p:txBody>
        </p:sp>
        <p:sp>
          <p:nvSpPr>
            <p:cNvPr id="222245" name="Text Box 26"/>
            <p:cNvSpPr txBox="1">
              <a:spLocks noChangeArrowheads="1"/>
            </p:cNvSpPr>
            <p:nvPr/>
          </p:nvSpPr>
          <p:spPr bwMode="auto">
            <a:xfrm>
              <a:off x="5308600" y="457993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lnSpc>
                  <a:spcPct val="110000"/>
                </a:lnSpc>
                <a:spcBef>
                  <a:spcPct val="0"/>
                </a:spcBef>
                <a:buClrTx/>
                <a:buSzTx/>
                <a:buFontTx/>
                <a:buNone/>
              </a:pPr>
              <a:r>
                <a:rPr lang="en-US" altLang="en-US" sz="1400">
                  <a:solidFill>
                    <a:srgbClr val="969696"/>
                  </a:solidFill>
                  <a:latin typeface="Tahoma" pitchFamily="34" charset="0"/>
                </a:rPr>
                <a:t>network</a:t>
              </a:r>
            </a:p>
          </p:txBody>
        </p:sp>
        <p:sp>
          <p:nvSpPr>
            <p:cNvPr id="222246" name="Oval 80"/>
            <p:cNvSpPr>
              <a:spLocks noChangeArrowheads="1"/>
            </p:cNvSpPr>
            <p:nvPr/>
          </p:nvSpPr>
          <p:spPr bwMode="auto">
            <a:xfrm>
              <a:off x="5476875" y="3778250"/>
              <a:ext cx="990600" cy="304800"/>
            </a:xfrm>
            <a:prstGeom prst="ellipse">
              <a:avLst/>
            </a:prstGeom>
            <a:solidFill>
              <a:srgbClr val="CCFFFF"/>
            </a:solidFill>
            <a:ln w="9525">
              <a:solidFill>
                <a:schemeClr val="tx1"/>
              </a:solidFill>
              <a:round/>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0"/>
                </a:spcBef>
                <a:buClrTx/>
                <a:buSzTx/>
                <a:buFontTx/>
                <a:buNone/>
              </a:pPr>
              <a:r>
                <a:rPr lang="en-US" altLang="en-US" sz="1600">
                  <a:solidFill>
                    <a:srgbClr val="000000"/>
                  </a:solidFill>
                </a:rPr>
                <a:t>process</a:t>
              </a:r>
            </a:p>
          </p:txBody>
        </p:sp>
        <p:grpSp>
          <p:nvGrpSpPr>
            <p:cNvPr id="222247" name="Group 81"/>
            <p:cNvGrpSpPr>
              <a:grpSpLocks/>
            </p:cNvGrpSpPr>
            <p:nvPr/>
          </p:nvGrpSpPr>
          <p:grpSpPr bwMode="auto">
            <a:xfrm>
              <a:off x="5724525" y="4138613"/>
              <a:ext cx="546100" cy="225425"/>
              <a:chOff x="1287" y="2524"/>
              <a:chExt cx="260" cy="100"/>
            </a:xfrm>
          </p:grpSpPr>
          <p:sp>
            <p:nvSpPr>
              <p:cNvPr id="222260" name="Rectangle 82"/>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1" name="Rectangle 83"/>
              <p:cNvSpPr>
                <a:spLocks noChangeArrowheads="1"/>
              </p:cNvSpPr>
              <p:nvPr/>
            </p:nvSpPr>
            <p:spPr bwMode="auto">
              <a:xfrm>
                <a:off x="1338" y="2537"/>
                <a:ext cx="156" cy="76"/>
              </a:xfrm>
              <a:prstGeom prst="rect">
                <a:avLst/>
              </a:prstGeom>
              <a:solidFill>
                <a:schemeClr val="bg1"/>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2" name="Rectangle 84"/>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sp>
            <p:nvSpPr>
              <p:cNvPr id="222263" name="Rectangle 85"/>
              <p:cNvSpPr>
                <a:spLocks noChangeArrowheads="1"/>
              </p:cNvSpPr>
              <p:nvPr/>
            </p:nvSpPr>
            <p:spPr bwMode="auto">
              <a:xfrm>
                <a:off x="1298" y="2583"/>
                <a:ext cx="26" cy="27"/>
              </a:xfrm>
              <a:prstGeom prst="rect">
                <a:avLst/>
              </a:prstGeom>
              <a:solidFill>
                <a:srgbClr val="CC9900"/>
              </a:solidFill>
              <a:ln w="9525">
                <a:solidFill>
                  <a:srgbClr val="CC9900"/>
                </a:solidFill>
                <a:miter lim="800000"/>
                <a:headEnd/>
                <a:tailEnd/>
              </a:ln>
            </p:spPr>
            <p:txBody>
              <a:bodyPr wrap="none"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a:solidFill>
                    <a:srgbClr val="000000"/>
                  </a:solidFill>
                </a:endParaRPr>
              </a:p>
            </p:txBody>
          </p:sp>
        </p:grpSp>
        <p:sp>
          <p:nvSpPr>
            <p:cNvPr id="222248" name="Line 87"/>
            <p:cNvSpPr>
              <a:spLocks noChangeShapeType="1"/>
            </p:cNvSpPr>
            <p:nvPr/>
          </p:nvSpPr>
          <p:spPr bwMode="auto">
            <a:xfrm flipH="1">
              <a:off x="6534150" y="3910013"/>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49" name="Line 88"/>
            <p:cNvSpPr>
              <a:spLocks noChangeShapeType="1"/>
            </p:cNvSpPr>
            <p:nvPr/>
          </p:nvSpPr>
          <p:spPr bwMode="auto">
            <a:xfrm>
              <a:off x="6759575" y="4335463"/>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0" name="Line 89"/>
            <p:cNvSpPr>
              <a:spLocks noChangeShapeType="1"/>
            </p:cNvSpPr>
            <p:nvPr/>
          </p:nvSpPr>
          <p:spPr bwMode="auto">
            <a:xfrm flipH="1">
              <a:off x="6783388" y="4835525"/>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1" name="Text Box 56"/>
            <p:cNvSpPr txBox="1">
              <a:spLocks noChangeArrowheads="1"/>
            </p:cNvSpPr>
            <p:nvPr/>
          </p:nvSpPr>
          <p:spPr bwMode="auto">
            <a:xfrm>
              <a:off x="3697288" y="3590925"/>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ct val="90000"/>
                </a:lnSpc>
                <a:spcBef>
                  <a:spcPct val="0"/>
                </a:spcBef>
                <a:buClrTx/>
                <a:buSzTx/>
                <a:buFontTx/>
                <a:buNone/>
              </a:pPr>
              <a:r>
                <a:rPr lang="en-US" altLang="en-US" i="1">
                  <a:solidFill>
                    <a:srgbClr val="CC0000"/>
                  </a:solidFill>
                </a:rPr>
                <a:t>socket</a:t>
              </a:r>
            </a:p>
          </p:txBody>
        </p:sp>
        <p:sp>
          <p:nvSpPr>
            <p:cNvPr id="222252" name="Line 91"/>
            <p:cNvSpPr>
              <a:spLocks noChangeShapeType="1"/>
            </p:cNvSpPr>
            <p:nvPr/>
          </p:nvSpPr>
          <p:spPr bwMode="auto">
            <a:xfrm flipV="1">
              <a:off x="2700338" y="3790950"/>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253" name="Line 92"/>
            <p:cNvSpPr>
              <a:spLocks noChangeShapeType="1"/>
            </p:cNvSpPr>
            <p:nvPr/>
          </p:nvSpPr>
          <p:spPr bwMode="auto">
            <a:xfrm flipH="1" flipV="1">
              <a:off x="4635500" y="3779838"/>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22254" name="Group 93"/>
            <p:cNvGrpSpPr>
              <a:grpSpLocks/>
            </p:cNvGrpSpPr>
            <p:nvPr/>
          </p:nvGrpSpPr>
          <p:grpSpPr bwMode="auto">
            <a:xfrm>
              <a:off x="358775" y="4808538"/>
              <a:ext cx="1035050" cy="904875"/>
              <a:chOff x="-44" y="1473"/>
              <a:chExt cx="981" cy="1105"/>
            </a:xfrm>
          </p:grpSpPr>
          <p:pic>
            <p:nvPicPr>
              <p:cNvPr id="222258" name="Picture 94"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59" name="Freeform 95"/>
              <p:cNvSpPr>
                <a:spLocks/>
              </p:cNvSpPr>
              <p:nvPr/>
            </p:nvSpPr>
            <p:spPr bwMode="auto">
              <a:xfrm flipH="1">
                <a:off x="374" y="1579"/>
                <a:ext cx="477" cy="506"/>
              </a:xfrm>
              <a:custGeom>
                <a:avLst/>
                <a:gdLst>
                  <a:gd name="T0" fmla="*/ 0 w 356"/>
                  <a:gd name="T1" fmla="*/ 0 h 368"/>
                  <a:gd name="T2" fmla="*/ 13459 w 356"/>
                  <a:gd name="T3" fmla="*/ 887 h 368"/>
                  <a:gd name="T4" fmla="*/ 15967 w 356"/>
                  <a:gd name="T5" fmla="*/ 18491 h 368"/>
                  <a:gd name="T6" fmla="*/ 3519 w 356"/>
                  <a:gd name="T7" fmla="*/ 2312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22255" name="Group 96"/>
            <p:cNvGrpSpPr>
              <a:grpSpLocks/>
            </p:cNvGrpSpPr>
            <p:nvPr/>
          </p:nvGrpSpPr>
          <p:grpSpPr bwMode="auto">
            <a:xfrm flipH="1">
              <a:off x="7075488" y="5091113"/>
              <a:ext cx="1035050" cy="904875"/>
              <a:chOff x="-44" y="1473"/>
              <a:chExt cx="981" cy="1105"/>
            </a:xfrm>
          </p:grpSpPr>
          <p:pic>
            <p:nvPicPr>
              <p:cNvPr id="222256" name="Picture 97"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57" name="Freeform 98"/>
              <p:cNvSpPr>
                <a:spLocks/>
              </p:cNvSpPr>
              <p:nvPr/>
            </p:nvSpPr>
            <p:spPr bwMode="auto">
              <a:xfrm flipH="1">
                <a:off x="374" y="1579"/>
                <a:ext cx="477" cy="506"/>
              </a:xfrm>
              <a:custGeom>
                <a:avLst/>
                <a:gdLst>
                  <a:gd name="T0" fmla="*/ 0 w 356"/>
                  <a:gd name="T1" fmla="*/ 0 h 368"/>
                  <a:gd name="T2" fmla="*/ 13459 w 356"/>
                  <a:gd name="T3" fmla="*/ 887 h 368"/>
                  <a:gd name="T4" fmla="*/ 15967 w 356"/>
                  <a:gd name="T5" fmla="*/ 18491 h 368"/>
                  <a:gd name="T6" fmla="*/ 3519 w 356"/>
                  <a:gd name="T7" fmla="*/ 2312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pic>
        <p:nvPicPr>
          <p:cNvPr id="222214" name="Picture 17"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263" y="857250"/>
            <a:ext cx="45704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612775" y="0"/>
            <a:ext cx="7772400" cy="1143000"/>
          </a:xfrm>
        </p:spPr>
        <p:txBody>
          <a:bodyPr/>
          <a:lstStyle/>
          <a:p>
            <a:r>
              <a:rPr lang="en-US" altLang="en-US" sz="4000">
                <a:ea typeface="ＭＳ Ｐゴシック" charset="-128"/>
              </a:rPr>
              <a:t>Socket programming </a:t>
            </a:r>
            <a:endParaRPr lang="en-US" altLang="en-US">
              <a:ea typeface="ＭＳ Ｐゴシック" charset="-128"/>
            </a:endParaRPr>
          </a:p>
        </p:txBody>
      </p:sp>
      <p:sp>
        <p:nvSpPr>
          <p:cNvPr id="223234" name="Rectangle 3"/>
          <p:cNvSpPr>
            <a:spLocks noGrp="1" noChangeArrowheads="1"/>
          </p:cNvSpPr>
          <p:nvPr>
            <p:ph idx="1"/>
          </p:nvPr>
        </p:nvSpPr>
        <p:spPr>
          <a:xfrm>
            <a:off x="492125" y="1395413"/>
            <a:ext cx="8021638" cy="1533525"/>
          </a:xfrm>
        </p:spPr>
        <p:txBody>
          <a:bodyPr/>
          <a:lstStyle/>
          <a:p>
            <a:pPr marL="342900" lvl="1" indent="-342900">
              <a:buSzPct val="65000"/>
              <a:buFont typeface="Wingdings" pitchFamily="2" charset="2"/>
              <a:buNone/>
            </a:pPr>
            <a:r>
              <a:rPr lang="en-US" altLang="en-US" sz="2800" i="1">
                <a:solidFill>
                  <a:srgbClr val="22228B"/>
                </a:solidFill>
                <a:ea typeface="ＭＳ Ｐゴシック" charset="-128"/>
              </a:rPr>
              <a:t>Two socket types for two transport services:</a:t>
            </a:r>
          </a:p>
          <a:p>
            <a:pPr marL="342900" lvl="1" indent="-342900">
              <a:buSzPct val="65000"/>
            </a:pPr>
            <a:r>
              <a:rPr lang="en-US" altLang="en-US" sz="2800" i="1">
                <a:solidFill>
                  <a:srgbClr val="CC0000"/>
                </a:solidFill>
                <a:ea typeface="ＭＳ Ｐゴシック" charset="-128"/>
              </a:rPr>
              <a:t>UDP:</a:t>
            </a:r>
            <a:r>
              <a:rPr lang="en-US" altLang="en-US" sz="2800">
                <a:solidFill>
                  <a:srgbClr val="000000"/>
                </a:solidFill>
                <a:ea typeface="ＭＳ Ｐゴシック" charset="-128"/>
              </a:rPr>
              <a:t> </a:t>
            </a:r>
            <a:r>
              <a:rPr lang="en-US" altLang="en-US" sz="2800">
                <a:ea typeface="ＭＳ Ｐゴシック" charset="-128"/>
              </a:rPr>
              <a:t>unreliable datagram</a:t>
            </a:r>
            <a:endParaRPr lang="en-US" altLang="en-US" i="1">
              <a:solidFill>
                <a:srgbClr val="CC0000"/>
              </a:solidFill>
              <a:ea typeface="ＭＳ Ｐゴシック" charset="-128"/>
            </a:endParaRPr>
          </a:p>
          <a:p>
            <a:pPr marL="342900" lvl="1" indent="-342900">
              <a:buSzPct val="65000"/>
            </a:pPr>
            <a:r>
              <a:rPr lang="en-US" altLang="en-US" sz="2800" i="1">
                <a:solidFill>
                  <a:srgbClr val="CC0000"/>
                </a:solidFill>
                <a:ea typeface="ＭＳ Ｐゴシック" charset="-128"/>
              </a:rPr>
              <a:t>TCP:</a:t>
            </a:r>
            <a:r>
              <a:rPr lang="en-US" altLang="en-US" sz="2800">
                <a:ea typeface="ＭＳ Ｐゴシック" charset="-128"/>
              </a:rPr>
              <a:t> reliable, byte stream-oriented </a:t>
            </a:r>
          </a:p>
          <a:p>
            <a:pPr>
              <a:buFont typeface="Wingdings" pitchFamily="2" charset="2"/>
              <a:buNone/>
            </a:pPr>
            <a:endParaRPr lang="en-US" altLang="en-US">
              <a:ea typeface="ＭＳ Ｐゴシック" charset="-128"/>
            </a:endParaRPr>
          </a:p>
        </p:txBody>
      </p:sp>
      <p:sp>
        <p:nvSpPr>
          <p:cNvPr id="22323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323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9FA67EFB-B9A3-4C90-8C0F-1416182E9507}" type="slidenum">
              <a:rPr lang="en-US" altLang="en-US" sz="1200">
                <a:solidFill>
                  <a:srgbClr val="000000"/>
                </a:solidFill>
                <a:latin typeface="Tahoma" pitchFamily="34" charset="0"/>
              </a:rPr>
              <a:pPr/>
              <a:t>96</a:t>
            </a:fld>
            <a:endParaRPr lang="en-US" altLang="en-US" sz="1200">
              <a:solidFill>
                <a:srgbClr val="000000"/>
              </a:solidFill>
              <a:latin typeface="Tahoma" pitchFamily="34" charset="0"/>
            </a:endParaRPr>
          </a:p>
        </p:txBody>
      </p:sp>
      <p:pic>
        <p:nvPicPr>
          <p:cNvPr id="223237"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263" y="857250"/>
            <a:ext cx="45704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Rectangle 3"/>
          <p:cNvSpPr txBox="1">
            <a:spLocks noChangeArrowheads="1"/>
          </p:cNvSpPr>
          <p:nvPr/>
        </p:nvSpPr>
        <p:spPr bwMode="auto">
          <a:xfrm>
            <a:off x="285750" y="2981325"/>
            <a:ext cx="8021638" cy="1533525"/>
          </a:xfrm>
          <a:prstGeom prst="rect">
            <a:avLst/>
          </a:prstGeom>
          <a:noFill/>
          <a:ln w="9525">
            <a:noFill/>
            <a:miter lim="800000"/>
            <a:headEnd/>
            <a:tailEnd/>
          </a:ln>
        </p:spPr>
        <p:txBody>
          <a:bodyPr/>
          <a:lstStyle/>
          <a:p>
            <a:pPr marL="342900" lvl="1" indent="-342900">
              <a:lnSpc>
                <a:spcPct val="85000"/>
              </a:lnSpc>
              <a:buClr>
                <a:srgbClr val="000099"/>
              </a:buClr>
              <a:buSzPct val="65000"/>
              <a:buFont typeface="Wingdings" pitchFamily="2" charset="2"/>
              <a:buNone/>
              <a:defRPr/>
            </a:pPr>
            <a:r>
              <a:rPr lang="en-US" sz="2800" i="1" kern="0" dirty="0">
                <a:solidFill>
                  <a:schemeClr val="accent6">
                    <a:lumMod val="75000"/>
                  </a:schemeClr>
                </a:solidFill>
                <a:latin typeface="Gill Sans MT" pitchFamily="34" charset="0"/>
                <a:ea typeface="ＭＳ Ｐゴシック" charset="0"/>
              </a:rPr>
              <a:t>Application Example:</a:t>
            </a:r>
          </a:p>
          <a:p>
            <a:pPr marL="514350" indent="-287338">
              <a:lnSpc>
                <a:spcPct val="85000"/>
              </a:lnSpc>
              <a:buClr>
                <a:srgbClr val="000099"/>
              </a:buClr>
              <a:buSzPct val="65000"/>
              <a:buFont typeface="+mj-lt"/>
              <a:buAutoNum type="arabicPeriod"/>
              <a:defRPr/>
            </a:pPr>
            <a:r>
              <a:rPr lang="en-US" sz="2800" kern="0" dirty="0">
                <a:latin typeface="Gill Sans MT" pitchFamily="34" charset="0"/>
                <a:ea typeface="ＭＳ Ｐゴシック" pitchFamily="34" charset="-128"/>
                <a:cs typeface="ＭＳ Ｐゴシック" charset="0"/>
              </a:rPr>
              <a:t>client reads a line of characters (data) from its keyboard and sends data to server</a:t>
            </a:r>
          </a:p>
          <a:p>
            <a:pPr marL="514350" indent="-287338">
              <a:lnSpc>
                <a:spcPct val="85000"/>
              </a:lnSpc>
              <a:buClr>
                <a:srgbClr val="000099"/>
              </a:buClr>
              <a:buSzPct val="65000"/>
              <a:buFont typeface="+mj-lt"/>
              <a:buAutoNum type="arabicPeriod"/>
              <a:defRPr/>
            </a:pPr>
            <a:r>
              <a:rPr lang="en-US" sz="2800" kern="0" dirty="0">
                <a:latin typeface="Gill Sans MT" pitchFamily="34" charset="0"/>
                <a:ea typeface="ＭＳ Ｐゴシック" pitchFamily="34" charset="-128"/>
                <a:cs typeface="ＭＳ Ｐゴシック" charset="0"/>
              </a:rPr>
              <a:t>server receives the data and converts characters to uppercase</a:t>
            </a:r>
          </a:p>
          <a:p>
            <a:pPr marL="514350" indent="-287338">
              <a:lnSpc>
                <a:spcPct val="85000"/>
              </a:lnSpc>
              <a:buClr>
                <a:srgbClr val="000099"/>
              </a:buClr>
              <a:buSzPct val="65000"/>
              <a:buFont typeface="+mj-lt"/>
              <a:buAutoNum type="arabicPeriod"/>
              <a:defRPr/>
            </a:pPr>
            <a:r>
              <a:rPr lang="en-US" sz="2800" kern="0" dirty="0">
                <a:latin typeface="Gill Sans MT" pitchFamily="34" charset="0"/>
                <a:ea typeface="ＭＳ Ｐゴシック" pitchFamily="34" charset="-128"/>
                <a:cs typeface="ＭＳ Ｐゴシック" charset="0"/>
              </a:rPr>
              <a:t>server sends modified data to client</a:t>
            </a:r>
          </a:p>
          <a:p>
            <a:pPr marL="514350" indent="-287338">
              <a:lnSpc>
                <a:spcPct val="85000"/>
              </a:lnSpc>
              <a:buClr>
                <a:srgbClr val="000099"/>
              </a:buClr>
              <a:buSzPct val="65000"/>
              <a:buFont typeface="+mj-lt"/>
              <a:buAutoNum type="arabicPeriod"/>
              <a:defRPr/>
            </a:pPr>
            <a:r>
              <a:rPr lang="en-US" sz="2800" kern="0" dirty="0">
                <a:latin typeface="Gill Sans MT" pitchFamily="34" charset="0"/>
                <a:ea typeface="ＭＳ Ｐゴシック" pitchFamily="34" charset="-128"/>
                <a:cs typeface="ＭＳ Ｐゴシック" charset="0"/>
              </a:rPr>
              <a:t>client receives modified data and displays line on its screen</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Grp="1" noChangeArrowheads="1"/>
          </p:cNvSpPr>
          <p:nvPr>
            <p:ph type="title"/>
          </p:nvPr>
        </p:nvSpPr>
        <p:spPr>
          <a:xfrm>
            <a:off x="511175" y="0"/>
            <a:ext cx="7772400" cy="1143000"/>
          </a:xfrm>
        </p:spPr>
        <p:txBody>
          <a:bodyPr/>
          <a:lstStyle/>
          <a:p>
            <a:r>
              <a:rPr lang="en-US" altLang="en-US" sz="4000">
                <a:ea typeface="ＭＳ Ｐゴシック" charset="-128"/>
              </a:rPr>
              <a:t>Socket programming </a:t>
            </a:r>
            <a:r>
              <a:rPr lang="en-US" altLang="en-US" sz="4000" i="1">
                <a:solidFill>
                  <a:srgbClr val="CC0000"/>
                </a:solidFill>
                <a:ea typeface="ＭＳ Ｐゴシック" charset="-128"/>
              </a:rPr>
              <a:t>with UDP</a:t>
            </a:r>
            <a:endParaRPr lang="en-US" altLang="en-US">
              <a:solidFill>
                <a:srgbClr val="CC0000"/>
              </a:solidFill>
              <a:ea typeface="ＭＳ Ｐゴシック" charset="-128"/>
            </a:endParaRPr>
          </a:p>
        </p:txBody>
      </p:sp>
      <p:sp>
        <p:nvSpPr>
          <p:cNvPr id="224258" name="Rectangle 3"/>
          <p:cNvSpPr>
            <a:spLocks noGrp="1" noChangeArrowheads="1"/>
          </p:cNvSpPr>
          <p:nvPr>
            <p:ph sz="half" idx="1"/>
          </p:nvPr>
        </p:nvSpPr>
        <p:spPr>
          <a:xfrm>
            <a:off x="455613" y="1354138"/>
            <a:ext cx="7265987" cy="4648200"/>
          </a:xfrm>
        </p:spPr>
        <p:txBody>
          <a:bodyPr/>
          <a:lstStyle/>
          <a:p>
            <a:pPr>
              <a:buFont typeface="Wingdings" pitchFamily="2" charset="2"/>
              <a:buNone/>
            </a:pPr>
            <a:r>
              <a:rPr lang="en-US" altLang="en-US" dirty="0">
                <a:solidFill>
                  <a:srgbClr val="CC0000"/>
                </a:solidFill>
                <a:ea typeface="ＭＳ Ｐゴシック" charset="-128"/>
              </a:rPr>
              <a:t>UDP: no “</a:t>
            </a:r>
            <a:r>
              <a:rPr lang="en-US" altLang="ja-JP" dirty="0">
                <a:solidFill>
                  <a:srgbClr val="CC0000"/>
                </a:solidFill>
                <a:ea typeface="ＭＳ Ｐゴシック" charset="-128"/>
              </a:rPr>
              <a:t>connection” between client &amp; server</a:t>
            </a:r>
          </a:p>
          <a:p>
            <a:r>
              <a:rPr lang="en-US" altLang="en-US" sz="2400" dirty="0">
                <a:ea typeface="ＭＳ Ｐゴシック" charset="-128"/>
              </a:rPr>
              <a:t>no handshaking before sending data</a:t>
            </a:r>
          </a:p>
          <a:p>
            <a:r>
              <a:rPr lang="en-US" altLang="en-US" sz="2400" dirty="0">
                <a:ea typeface="ＭＳ Ｐゴシック" charset="-128"/>
              </a:rPr>
              <a:t>sender explicitly attaches IP destination address and port number to each packet</a:t>
            </a:r>
          </a:p>
          <a:p>
            <a:r>
              <a:rPr lang="en-US" altLang="en-US" sz="2400" dirty="0">
                <a:ea typeface="ＭＳ Ｐゴシック" charset="-128"/>
              </a:rPr>
              <a:t>receiver extracts sender IP address and port number from received packet</a:t>
            </a:r>
          </a:p>
          <a:p>
            <a:pPr>
              <a:spcBef>
                <a:spcPct val="50000"/>
              </a:spcBef>
              <a:buFont typeface="Wingdings" pitchFamily="2" charset="2"/>
              <a:buNone/>
            </a:pPr>
            <a:r>
              <a:rPr lang="en-US" altLang="en-US" dirty="0">
                <a:solidFill>
                  <a:srgbClr val="CC0000"/>
                </a:solidFill>
                <a:ea typeface="ＭＳ Ｐゴシック" charset="-128"/>
              </a:rPr>
              <a:t>UDP: transmitted data may be lost or received out of order</a:t>
            </a:r>
          </a:p>
          <a:p>
            <a:pPr>
              <a:spcBef>
                <a:spcPct val="50000"/>
              </a:spcBef>
              <a:buFont typeface="Wingdings" pitchFamily="2" charset="2"/>
              <a:buNone/>
            </a:pPr>
            <a:r>
              <a:rPr lang="en-US" altLang="en-US" dirty="0">
                <a:solidFill>
                  <a:srgbClr val="CC0000"/>
                </a:solidFill>
                <a:ea typeface="ＭＳ Ｐゴシック" charset="-128"/>
              </a:rPr>
              <a:t>Application viewpoint:</a:t>
            </a:r>
          </a:p>
          <a:p>
            <a:pPr>
              <a:lnSpc>
                <a:spcPts val="2800"/>
              </a:lnSpc>
              <a:spcBef>
                <a:spcPct val="0"/>
              </a:spcBef>
              <a:buClrTx/>
              <a:buSzTx/>
            </a:pPr>
            <a:r>
              <a:rPr lang="en-US" altLang="en-US" sz="2400" dirty="0">
                <a:ea typeface="ＭＳ Ｐゴシック" charset="-128"/>
              </a:rPr>
              <a:t>UDP provides </a:t>
            </a:r>
            <a:r>
              <a:rPr lang="en-US" altLang="en-US" sz="2400" i="1" dirty="0">
                <a:ea typeface="ＭＳ Ｐゴシック" charset="-128"/>
              </a:rPr>
              <a:t>unreliable</a:t>
            </a:r>
            <a:r>
              <a:rPr lang="en-US" altLang="en-US" sz="2400" dirty="0">
                <a:ea typeface="ＭＳ Ｐゴシック" charset="-128"/>
              </a:rPr>
              <a:t> transfer of groups of bytes (“</a:t>
            </a:r>
            <a:r>
              <a:rPr lang="en-US" altLang="ja-JP" sz="2400" dirty="0">
                <a:ea typeface="ＭＳ Ｐゴシック" charset="-128"/>
              </a:rPr>
              <a:t>datagrams”)  between client and server</a:t>
            </a: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a:p>
            <a:pPr>
              <a:spcBef>
                <a:spcPct val="50000"/>
              </a:spcBef>
              <a:buFont typeface="Wingdings" pitchFamily="2" charset="2"/>
              <a:buNone/>
            </a:pPr>
            <a:endParaRPr lang="en-US" altLang="en-US" dirty="0">
              <a:solidFill>
                <a:srgbClr val="CC0000"/>
              </a:solidFill>
              <a:ea typeface="ＭＳ Ｐゴシック" charset="-128"/>
            </a:endParaRPr>
          </a:p>
        </p:txBody>
      </p:sp>
      <p:sp>
        <p:nvSpPr>
          <p:cNvPr id="22425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4260"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1068A15F-8859-4672-A82B-4C4A20F9F52F}" type="slidenum">
              <a:rPr lang="en-US" altLang="en-US" sz="1200">
                <a:solidFill>
                  <a:srgbClr val="000000"/>
                </a:solidFill>
                <a:latin typeface="Tahoma" pitchFamily="34" charset="0"/>
              </a:rPr>
              <a:pPr/>
              <a:t>97</a:t>
            </a:fld>
            <a:endParaRPr lang="en-US" altLang="en-US" sz="1200">
              <a:solidFill>
                <a:srgbClr val="000000"/>
              </a:solidFill>
              <a:latin typeface="Tahoma" pitchFamily="34" charset="0"/>
            </a:endParaRPr>
          </a:p>
        </p:txBody>
      </p:sp>
      <p:pic>
        <p:nvPicPr>
          <p:cNvPr id="224261" name="Picture 1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575" y="790575"/>
            <a:ext cx="6399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62" name="Rectangle 7"/>
          <p:cNvSpPr>
            <a:spLocks noChangeArrowheads="1"/>
          </p:cNvSpPr>
          <p:nvPr/>
        </p:nvSpPr>
        <p:spPr bwMode="auto">
          <a:xfrm>
            <a:off x="4995863" y="3198813"/>
            <a:ext cx="18415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buClr>
                <a:srgbClr val="3333CC"/>
              </a:buClr>
            </a:pPr>
            <a:endParaRPr lang="en-US" altLang="en-US" sz="2400">
              <a:solidFill>
                <a:srgbClr val="000000"/>
              </a:solidFill>
              <a:latin typeface="Comic Sans MS" pitchFamily="66" charset="0"/>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488950" y="0"/>
            <a:ext cx="7772400" cy="1143000"/>
          </a:xfrm>
        </p:spPr>
        <p:txBody>
          <a:bodyPr/>
          <a:lstStyle/>
          <a:p>
            <a:r>
              <a:rPr lang="en-US" altLang="en-US" sz="3600">
                <a:ea typeface="ＭＳ Ｐゴシック" charset="-128"/>
              </a:rPr>
              <a:t>Client/server socket interaction: UDP</a:t>
            </a:r>
            <a:endParaRPr lang="en-US" altLang="en-US">
              <a:ea typeface="ＭＳ Ｐゴシック" charset="-128"/>
            </a:endParaRPr>
          </a:p>
        </p:txBody>
      </p:sp>
      <p:grpSp>
        <p:nvGrpSpPr>
          <p:cNvPr id="2" name="Group 4"/>
          <p:cNvGrpSpPr>
            <a:grpSpLocks/>
          </p:cNvGrpSpPr>
          <p:nvPr/>
        </p:nvGrpSpPr>
        <p:grpSpPr bwMode="auto">
          <a:xfrm>
            <a:off x="5510213" y="4081463"/>
            <a:ext cx="2211387" cy="2111375"/>
            <a:chOff x="3485" y="2550"/>
            <a:chExt cx="1393" cy="1330"/>
          </a:xfrm>
        </p:grpSpPr>
        <p:grpSp>
          <p:nvGrpSpPr>
            <p:cNvPr id="225306" name="Group 5"/>
            <p:cNvGrpSpPr>
              <a:grpSpLocks/>
            </p:cNvGrpSpPr>
            <p:nvPr/>
          </p:nvGrpSpPr>
          <p:grpSpPr bwMode="auto">
            <a:xfrm>
              <a:off x="3485" y="2964"/>
              <a:ext cx="1393" cy="916"/>
              <a:chOff x="3485" y="2964"/>
              <a:chExt cx="1393" cy="916"/>
            </a:xfrm>
          </p:grpSpPr>
          <p:sp>
            <p:nvSpPr>
              <p:cNvPr id="225308" name="Text Box 6"/>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close</a:t>
                </a:r>
              </a:p>
              <a:p>
                <a:pPr>
                  <a:spcBef>
                    <a:spcPct val="0"/>
                  </a:spcBef>
                  <a:buClrTx/>
                  <a:buSzTx/>
                  <a:buFontTx/>
                  <a:buNone/>
                </a:pPr>
                <a:r>
                  <a:rPr lang="en-US" altLang="en-US" sz="1800">
                    <a:solidFill>
                      <a:srgbClr val="CC0000"/>
                    </a:solidFill>
                  </a:rPr>
                  <a:t>clientSocke</a:t>
                </a:r>
                <a:r>
                  <a:rPr lang="en-US" altLang="en-US" sz="1800">
                    <a:solidFill>
                      <a:srgbClr val="FF0000"/>
                    </a:solidFill>
                  </a:rPr>
                  <a:t>t</a:t>
                </a:r>
                <a:endParaRPr lang="en-US" altLang="en-US" sz="1800">
                  <a:solidFill>
                    <a:srgbClr val="000000"/>
                  </a:solidFill>
                  <a:latin typeface="Times New Roman" pitchFamily="18" charset="0"/>
                </a:endParaRPr>
              </a:p>
            </p:txBody>
          </p:sp>
          <p:sp>
            <p:nvSpPr>
              <p:cNvPr id="225309" name="Line 7"/>
              <p:cNvSpPr>
                <a:spLocks noChangeShapeType="1"/>
              </p:cNvSpPr>
              <p:nvPr/>
            </p:nvSpPr>
            <p:spPr bwMode="auto">
              <a:xfrm>
                <a:off x="3936" y="3318"/>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310" name="Text Box 8"/>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read datagram from</a:t>
                </a:r>
              </a:p>
              <a:p>
                <a:pPr>
                  <a:spcBef>
                    <a:spcPct val="0"/>
                  </a:spcBef>
                  <a:buClrTx/>
                  <a:buSzTx/>
                  <a:buFontTx/>
                  <a:buNone/>
                </a:pPr>
                <a:r>
                  <a:rPr lang="en-US" altLang="en-US" sz="1800">
                    <a:solidFill>
                      <a:srgbClr val="CC0000"/>
                    </a:solidFill>
                  </a:rPr>
                  <a:t>clientSocket</a:t>
                </a:r>
                <a:endParaRPr lang="en-US" altLang="en-US" sz="1800">
                  <a:solidFill>
                    <a:srgbClr val="CC0000"/>
                  </a:solidFill>
                  <a:latin typeface="Times New Roman" pitchFamily="18" charset="0"/>
                </a:endParaRPr>
              </a:p>
            </p:txBody>
          </p:sp>
        </p:grpSp>
        <p:sp>
          <p:nvSpPr>
            <p:cNvPr id="225307" name="Line 9"/>
            <p:cNvSpPr>
              <a:spLocks noChangeShapeType="1"/>
            </p:cNvSpPr>
            <p:nvPr/>
          </p:nvSpPr>
          <p:spPr bwMode="auto">
            <a:xfrm>
              <a:off x="3864" y="2550"/>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4" name="Group 10"/>
          <p:cNvGrpSpPr>
            <a:grpSpLocks/>
          </p:cNvGrpSpPr>
          <p:nvPr/>
        </p:nvGrpSpPr>
        <p:grpSpPr bwMode="auto">
          <a:xfrm>
            <a:off x="3000375" y="1333500"/>
            <a:ext cx="6203950" cy="2690813"/>
            <a:chOff x="1890" y="840"/>
            <a:chExt cx="3908" cy="1695"/>
          </a:xfrm>
        </p:grpSpPr>
        <p:grpSp>
          <p:nvGrpSpPr>
            <p:cNvPr id="225299" name="Group 11"/>
            <p:cNvGrpSpPr>
              <a:grpSpLocks/>
            </p:cNvGrpSpPr>
            <p:nvPr/>
          </p:nvGrpSpPr>
          <p:grpSpPr bwMode="auto">
            <a:xfrm>
              <a:off x="3397" y="1240"/>
              <a:ext cx="2330" cy="611"/>
              <a:chOff x="3241" y="1750"/>
              <a:chExt cx="2330" cy="611"/>
            </a:xfrm>
          </p:grpSpPr>
          <p:sp>
            <p:nvSpPr>
              <p:cNvPr id="225304" name="Text Box 12"/>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create socket:</a:t>
                </a:r>
              </a:p>
              <a:p>
                <a:pPr>
                  <a:spcBef>
                    <a:spcPct val="0"/>
                  </a:spcBef>
                  <a:buClrTx/>
                  <a:buSzTx/>
                  <a:buFontTx/>
                  <a:buNone/>
                </a:pPr>
                <a:endParaRPr lang="en-US" altLang="en-US" sz="2400">
                  <a:solidFill>
                    <a:srgbClr val="000000"/>
                  </a:solidFill>
                  <a:latin typeface="Times New Roman" pitchFamily="18" charset="0"/>
                </a:endParaRPr>
              </a:p>
            </p:txBody>
          </p:sp>
          <p:sp>
            <p:nvSpPr>
              <p:cNvPr id="225305" name="Text Box 13"/>
              <p:cNvSpPr txBox="1">
                <a:spLocks noChangeArrowheads="1"/>
              </p:cNvSpPr>
              <p:nvPr/>
            </p:nvSpPr>
            <p:spPr bwMode="auto">
              <a:xfrm>
                <a:off x="3241" y="1945"/>
                <a:ext cx="2330" cy="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2000"/>
                  </a:lnSpc>
                </a:pPr>
                <a:r>
                  <a:rPr lang="en-US" altLang="en-US" sz="1800" dirty="0" err="1">
                    <a:solidFill>
                      <a:srgbClr val="CC0000"/>
                    </a:solidFill>
                  </a:rPr>
                  <a:t>clientSocket</a:t>
                </a:r>
                <a:r>
                  <a:rPr lang="en-US" altLang="en-US" sz="1800" dirty="0">
                    <a:solidFill>
                      <a:srgbClr val="CC0000"/>
                    </a:solidFill>
                  </a:rPr>
                  <a:t> =</a:t>
                </a:r>
              </a:p>
              <a:p>
                <a:pPr>
                  <a:lnSpc>
                    <a:spcPts val="2000"/>
                  </a:lnSpc>
                </a:pPr>
                <a:r>
                  <a:rPr lang="en-US" altLang="en-US" sz="1800" dirty="0">
                    <a:solidFill>
                      <a:srgbClr val="CC0000"/>
                    </a:solidFill>
                  </a:rPr>
                  <a:t>socket(</a:t>
                </a:r>
                <a:r>
                  <a:rPr lang="en-US" altLang="en-US" sz="1800" dirty="0" err="1">
                    <a:solidFill>
                      <a:srgbClr val="CC0000"/>
                    </a:solidFill>
                  </a:rPr>
                  <a:t>AF_INET</a:t>
                </a:r>
                <a:r>
                  <a:rPr lang="en-US" altLang="en-US" sz="1800" dirty="0">
                    <a:solidFill>
                      <a:srgbClr val="CC0000"/>
                    </a:solidFill>
                  </a:rPr>
                  <a:t>, </a:t>
                </a:r>
                <a:r>
                  <a:rPr lang="en-US" altLang="en-US" sz="1800" dirty="0" err="1">
                    <a:solidFill>
                      <a:srgbClr val="CC0000"/>
                    </a:solidFill>
                  </a:rPr>
                  <a:t>SOCK_DGRAM</a:t>
                </a:r>
                <a:r>
                  <a:rPr lang="en-US" altLang="en-US" sz="1800" dirty="0">
                    <a:solidFill>
                      <a:srgbClr val="CC0000"/>
                    </a:solidFill>
                  </a:rPr>
                  <a:t>)</a:t>
                </a:r>
                <a:endParaRPr lang="en-US" altLang="en-US" sz="1800" dirty="0">
                  <a:solidFill>
                    <a:srgbClr val="CC0000"/>
                  </a:solidFill>
                  <a:latin typeface="Times New Roman" pitchFamily="18" charset="0"/>
                </a:endParaRPr>
              </a:p>
            </p:txBody>
          </p:sp>
        </p:grpSp>
        <p:sp>
          <p:nvSpPr>
            <p:cNvPr id="225300" name="Text Box 14"/>
            <p:cNvSpPr txBox="1">
              <a:spLocks noChangeArrowheads="1"/>
            </p:cNvSpPr>
            <p:nvPr/>
          </p:nvSpPr>
          <p:spPr bwMode="auto">
            <a:xfrm>
              <a:off x="3570" y="84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50000"/>
                </a:spcBef>
                <a:buClrTx/>
                <a:buSzTx/>
                <a:buFontTx/>
                <a:buNone/>
              </a:pPr>
              <a:endParaRPr lang="en-US" altLang="en-US" sz="2400">
                <a:solidFill>
                  <a:srgbClr val="000000"/>
                </a:solidFill>
                <a:latin typeface="Times New Roman" pitchFamily="18" charset="0"/>
              </a:endParaRPr>
            </a:p>
          </p:txBody>
        </p:sp>
        <p:sp>
          <p:nvSpPr>
            <p:cNvPr id="225301" name="Text Box 15"/>
            <p:cNvSpPr txBox="1">
              <a:spLocks noChangeArrowheads="1"/>
            </p:cNvSpPr>
            <p:nvPr/>
          </p:nvSpPr>
          <p:spPr bwMode="auto">
            <a:xfrm>
              <a:off x="3389" y="1953"/>
              <a:ext cx="2409"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Create datagram with server IP and</a:t>
              </a:r>
            </a:p>
            <a:p>
              <a:pPr>
                <a:spcBef>
                  <a:spcPct val="0"/>
                </a:spcBef>
                <a:buClrTx/>
                <a:buSzTx/>
                <a:buFontTx/>
                <a:buNone/>
              </a:pPr>
              <a:r>
                <a:rPr lang="en-US" altLang="en-US" sz="1800">
                  <a:solidFill>
                    <a:srgbClr val="000000"/>
                  </a:solidFill>
                </a:rPr>
                <a:t>port=x; send datagram via</a:t>
              </a:r>
              <a:br>
                <a:rPr lang="en-US" altLang="en-US" sz="1800">
                  <a:solidFill>
                    <a:srgbClr val="CC0000"/>
                  </a:solidFill>
                </a:rPr>
              </a:br>
              <a:r>
                <a:rPr lang="en-US" altLang="en-US" sz="1800">
                  <a:solidFill>
                    <a:srgbClr val="CC0000"/>
                  </a:solidFill>
                </a:rPr>
                <a:t>clientSocket</a:t>
              </a:r>
              <a:endParaRPr lang="en-US" altLang="en-US" sz="1800">
                <a:solidFill>
                  <a:srgbClr val="CC0000"/>
                </a:solidFill>
                <a:latin typeface="Times New Roman" pitchFamily="18" charset="0"/>
              </a:endParaRPr>
            </a:p>
          </p:txBody>
        </p:sp>
        <p:sp>
          <p:nvSpPr>
            <p:cNvPr id="225302" name="Line 16"/>
            <p:cNvSpPr>
              <a:spLocks noChangeShapeType="1"/>
            </p:cNvSpPr>
            <p:nvPr/>
          </p:nvSpPr>
          <p:spPr bwMode="auto">
            <a:xfrm>
              <a:off x="3828" y="183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303" name="Line 17"/>
            <p:cNvSpPr>
              <a:spLocks noChangeShapeType="1"/>
            </p:cNvSpPr>
            <p:nvPr/>
          </p:nvSpPr>
          <p:spPr bwMode="auto">
            <a:xfrm flipH="1">
              <a:off x="1890" y="2208"/>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225284" name="Text Box 18"/>
          <p:cNvSpPr txBox="1">
            <a:spLocks noChangeArrowheads="1"/>
          </p:cNvSpPr>
          <p:nvPr/>
        </p:nvSpPr>
        <p:spPr bwMode="auto">
          <a:xfrm>
            <a:off x="820738" y="2187853"/>
            <a:ext cx="25250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dirty="0">
                <a:solidFill>
                  <a:srgbClr val="000000"/>
                </a:solidFill>
              </a:rPr>
              <a:t>create socket, port = x:</a:t>
            </a:r>
            <a:endParaRPr lang="en-US" altLang="en-US" sz="1800" dirty="0">
              <a:solidFill>
                <a:srgbClr val="000000"/>
              </a:solidFill>
              <a:latin typeface="Times New Roman" pitchFamily="18" charset="0"/>
            </a:endParaRPr>
          </a:p>
        </p:txBody>
      </p:sp>
      <p:sp>
        <p:nvSpPr>
          <p:cNvPr id="225285" name="Text Box 19"/>
          <p:cNvSpPr txBox="1">
            <a:spLocks noChangeArrowheads="1"/>
          </p:cNvSpPr>
          <p:nvPr/>
        </p:nvSpPr>
        <p:spPr bwMode="auto">
          <a:xfrm>
            <a:off x="833438" y="2484290"/>
            <a:ext cx="3698513" cy="660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2000"/>
              </a:lnSpc>
            </a:pPr>
            <a:r>
              <a:rPr lang="en-US" altLang="en-US" sz="1800" dirty="0" err="1">
                <a:solidFill>
                  <a:srgbClr val="CC0000"/>
                </a:solidFill>
              </a:rPr>
              <a:t>serverSocket</a:t>
            </a:r>
            <a:r>
              <a:rPr lang="en-US" altLang="en-US" sz="1800" dirty="0">
                <a:solidFill>
                  <a:srgbClr val="CC0000"/>
                </a:solidFill>
              </a:rPr>
              <a:t> =</a:t>
            </a:r>
          </a:p>
          <a:p>
            <a:pPr>
              <a:lnSpc>
                <a:spcPts val="2000"/>
              </a:lnSpc>
            </a:pPr>
            <a:r>
              <a:rPr lang="en-US" altLang="en-US" sz="1800" dirty="0">
                <a:solidFill>
                  <a:srgbClr val="CC0000"/>
                </a:solidFill>
              </a:rPr>
              <a:t>socket(</a:t>
            </a:r>
            <a:r>
              <a:rPr lang="en-US" altLang="en-US" sz="1800" dirty="0" err="1">
                <a:solidFill>
                  <a:srgbClr val="CC0000"/>
                </a:solidFill>
              </a:rPr>
              <a:t>AF_INET</a:t>
            </a:r>
            <a:r>
              <a:rPr lang="en-US" altLang="en-US" sz="1800" dirty="0">
                <a:solidFill>
                  <a:srgbClr val="CC0000"/>
                </a:solidFill>
              </a:rPr>
              <a:t>, </a:t>
            </a:r>
            <a:r>
              <a:rPr lang="en-US" altLang="en-US" sz="1800" dirty="0" err="1">
                <a:solidFill>
                  <a:srgbClr val="CC0000"/>
                </a:solidFill>
              </a:rPr>
              <a:t>SOCK_DGRAM</a:t>
            </a:r>
            <a:r>
              <a:rPr lang="en-US" altLang="en-US" sz="1800" dirty="0">
                <a:solidFill>
                  <a:srgbClr val="CC0000"/>
                </a:solidFill>
              </a:rPr>
              <a:t>)</a:t>
            </a:r>
            <a:endParaRPr lang="en-US" altLang="en-US" sz="1800" dirty="0">
              <a:solidFill>
                <a:srgbClr val="CC0000"/>
              </a:solidFill>
              <a:latin typeface="Times New Roman" pitchFamily="18" charset="0"/>
            </a:endParaRPr>
          </a:p>
        </p:txBody>
      </p:sp>
      <p:grpSp>
        <p:nvGrpSpPr>
          <p:cNvPr id="6" name="Group 20"/>
          <p:cNvGrpSpPr>
            <a:grpSpLocks/>
          </p:cNvGrpSpPr>
          <p:nvPr/>
        </p:nvGrpSpPr>
        <p:grpSpPr bwMode="auto">
          <a:xfrm>
            <a:off x="1316038" y="3146425"/>
            <a:ext cx="2211387" cy="1122363"/>
            <a:chOff x="885" y="1982"/>
            <a:chExt cx="1393" cy="707"/>
          </a:xfrm>
        </p:grpSpPr>
        <p:sp>
          <p:nvSpPr>
            <p:cNvPr id="225297" name="Line 21"/>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298" name="Text Box 22"/>
            <p:cNvSpPr txBox="1">
              <a:spLocks noChangeArrowheads="1"/>
            </p:cNvSpPr>
            <p:nvPr/>
          </p:nvSpPr>
          <p:spPr bwMode="auto">
            <a:xfrm>
              <a:off x="885" y="2282"/>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read datagram from</a:t>
              </a:r>
            </a:p>
            <a:p>
              <a:pPr>
                <a:spcBef>
                  <a:spcPct val="0"/>
                </a:spcBef>
                <a:buClrTx/>
                <a:buSzTx/>
                <a:buFontTx/>
                <a:buNone/>
              </a:pPr>
              <a:r>
                <a:rPr lang="en-US" altLang="en-US" sz="1800">
                  <a:solidFill>
                    <a:srgbClr val="CC0000"/>
                  </a:solidFill>
                </a:rPr>
                <a:t>serverSocke</a:t>
              </a:r>
              <a:r>
                <a:rPr lang="en-US" altLang="en-US" sz="1800">
                  <a:solidFill>
                    <a:srgbClr val="FF0000"/>
                  </a:solidFill>
                </a:rPr>
                <a:t>t</a:t>
              </a:r>
              <a:endParaRPr lang="en-US" altLang="en-US" sz="1800">
                <a:solidFill>
                  <a:srgbClr val="000000"/>
                </a:solidFill>
                <a:latin typeface="Times New Roman" pitchFamily="18" charset="0"/>
              </a:endParaRPr>
            </a:p>
          </p:txBody>
        </p:sp>
      </p:grpSp>
      <p:grpSp>
        <p:nvGrpSpPr>
          <p:cNvPr id="7" name="Group 23"/>
          <p:cNvGrpSpPr>
            <a:grpSpLocks/>
          </p:cNvGrpSpPr>
          <p:nvPr/>
        </p:nvGrpSpPr>
        <p:grpSpPr bwMode="auto">
          <a:xfrm>
            <a:off x="1338263" y="4295775"/>
            <a:ext cx="3973512" cy="1660525"/>
            <a:chOff x="899" y="2720"/>
            <a:chExt cx="2503" cy="1046"/>
          </a:xfrm>
        </p:grpSpPr>
        <p:sp>
          <p:nvSpPr>
            <p:cNvPr id="225294" name="Text Box 24"/>
            <p:cNvSpPr txBox="1">
              <a:spLocks noChangeArrowheads="1"/>
            </p:cNvSpPr>
            <p:nvPr/>
          </p:nvSpPr>
          <p:spPr bwMode="auto">
            <a:xfrm>
              <a:off x="899"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1800">
                  <a:solidFill>
                    <a:srgbClr val="000000"/>
                  </a:solidFill>
                </a:rPr>
                <a:t>write reply to</a:t>
              </a:r>
            </a:p>
            <a:p>
              <a:pPr>
                <a:spcBef>
                  <a:spcPct val="0"/>
                </a:spcBef>
                <a:buClrTx/>
                <a:buSzTx/>
                <a:buFontTx/>
                <a:buNone/>
              </a:pPr>
              <a:r>
                <a:rPr lang="en-US" altLang="en-US" sz="1800">
                  <a:solidFill>
                    <a:srgbClr val="CC0000"/>
                  </a:solidFill>
                </a:rPr>
                <a:t>serverSocket</a:t>
              </a:r>
            </a:p>
            <a:p>
              <a:pPr>
                <a:spcBef>
                  <a:spcPct val="0"/>
                </a:spcBef>
                <a:buClrTx/>
                <a:buSzTx/>
                <a:buFontTx/>
                <a:buNone/>
              </a:pPr>
              <a:r>
                <a:rPr lang="en-US" altLang="en-US" sz="1800">
                  <a:solidFill>
                    <a:srgbClr val="000000"/>
                  </a:solidFill>
                </a:rPr>
                <a:t>specifying </a:t>
              </a:r>
              <a:br>
                <a:rPr lang="en-US" altLang="en-US" sz="1800">
                  <a:solidFill>
                    <a:srgbClr val="000000"/>
                  </a:solidFill>
                </a:rPr>
              </a:br>
              <a:r>
                <a:rPr lang="en-US" altLang="en-US" sz="1800">
                  <a:solidFill>
                    <a:srgbClr val="000000"/>
                  </a:solidFill>
                </a:rPr>
                <a:t>client address,</a:t>
              </a:r>
            </a:p>
            <a:p>
              <a:pPr>
                <a:spcBef>
                  <a:spcPct val="0"/>
                </a:spcBef>
                <a:buClrTx/>
                <a:buSzTx/>
                <a:buFontTx/>
                <a:buNone/>
              </a:pPr>
              <a:r>
                <a:rPr lang="en-US" altLang="en-US" sz="1800">
                  <a:solidFill>
                    <a:srgbClr val="000000"/>
                  </a:solidFill>
                </a:rPr>
                <a:t>port number</a:t>
              </a:r>
              <a:endParaRPr lang="en-US" altLang="en-US" sz="1800">
                <a:solidFill>
                  <a:srgbClr val="000000"/>
                </a:solidFill>
                <a:latin typeface="Times New Roman" pitchFamily="18" charset="0"/>
              </a:endParaRPr>
            </a:p>
          </p:txBody>
        </p:sp>
        <p:sp>
          <p:nvSpPr>
            <p:cNvPr id="225295" name="Line 25"/>
            <p:cNvSpPr>
              <a:spLocks noChangeShapeType="1"/>
            </p:cNvSpPr>
            <p:nvPr/>
          </p:nvSpPr>
          <p:spPr bwMode="auto">
            <a:xfrm>
              <a:off x="1302" y="2720"/>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296" name="Line 26"/>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25288" name="Footer Placeholder 2"/>
          <p:cNvSpPr txBox="1">
            <a:spLocks noGrp="1"/>
          </p:cNvSpPr>
          <p:nvPr/>
        </p:nvSpPr>
        <p:spPr bwMode="auto">
          <a:xfrm>
            <a:off x="7618413" y="6532563"/>
            <a:ext cx="14525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r">
              <a:spcBef>
                <a:spcPct val="0"/>
              </a:spcBef>
              <a:buClrTx/>
              <a:buSzTx/>
              <a:buFontTx/>
              <a:buNone/>
            </a:pPr>
            <a:r>
              <a:rPr lang="en-US" altLang="en-US" sz="1200">
                <a:solidFill>
                  <a:srgbClr val="000000"/>
                </a:solidFill>
                <a:cs typeface="Arial" pitchFamily="34" charset="0"/>
              </a:rPr>
              <a:t>Application  2-</a:t>
            </a:r>
            <a:fld id="{5D93384E-C7B0-457F-999F-CE48A66548D6}" type="slidenum">
              <a:rPr lang="en-US" altLang="en-US" sz="1200">
                <a:solidFill>
                  <a:srgbClr val="000000"/>
                </a:solidFill>
                <a:cs typeface="Arial" pitchFamily="34" charset="0"/>
              </a:rPr>
              <a:pPr algn="r">
                <a:spcBef>
                  <a:spcPct val="0"/>
                </a:spcBef>
                <a:buClrTx/>
                <a:buSzTx/>
                <a:buFontTx/>
                <a:buNone/>
              </a:pPr>
              <a:t>98</a:t>
            </a:fld>
            <a:endParaRPr lang="en-US" altLang="en-US" sz="1200">
              <a:solidFill>
                <a:srgbClr val="000000"/>
              </a:solidFill>
              <a:cs typeface="Arial" pitchFamily="34" charset="0"/>
            </a:endParaRPr>
          </a:p>
        </p:txBody>
      </p:sp>
      <p:pic>
        <p:nvPicPr>
          <p:cNvPr id="225289" name="Picture 3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125" y="782638"/>
            <a:ext cx="73136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90" name="Text Box 22"/>
          <p:cNvSpPr txBox="1">
            <a:spLocks noChangeArrowheads="1"/>
          </p:cNvSpPr>
          <p:nvPr/>
        </p:nvSpPr>
        <p:spPr bwMode="auto">
          <a:xfrm>
            <a:off x="626527" y="1335236"/>
            <a:ext cx="3728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50000"/>
              </a:spcBef>
              <a:buClrTx/>
              <a:buSzTx/>
              <a:buFontTx/>
              <a:buNone/>
            </a:pPr>
            <a:r>
              <a:rPr lang="en-US" altLang="en-US" sz="2400" dirty="0">
                <a:solidFill>
                  <a:srgbClr val="000000"/>
                </a:solidFill>
                <a:latin typeface="Gill Sans MT" pitchFamily="34" charset="0"/>
              </a:rPr>
              <a:t>server (running on</a:t>
            </a:r>
            <a:r>
              <a:rPr lang="en-US" altLang="en-US" sz="2400" dirty="0">
                <a:solidFill>
                  <a:srgbClr val="000000"/>
                </a:solidFill>
                <a:latin typeface="Comic Sans MS" pitchFamily="66" charset="0"/>
              </a:rPr>
              <a:t> </a:t>
            </a:r>
            <a:r>
              <a:rPr lang="en-US" altLang="en-US" sz="2400" i="1" dirty="0" err="1">
                <a:solidFill>
                  <a:srgbClr val="000000"/>
                </a:solidFill>
                <a:latin typeface="Gill Sans MT" panose="020B0502020104020203" pitchFamily="34" charset="0"/>
              </a:rPr>
              <a:t>serverIP</a:t>
            </a:r>
            <a:r>
              <a:rPr lang="en-US" altLang="en-US" sz="2400" dirty="0">
                <a:solidFill>
                  <a:srgbClr val="000000"/>
                </a:solidFill>
                <a:latin typeface="Gill Sans MT" pitchFamily="34" charset="0"/>
              </a:rPr>
              <a:t>)</a:t>
            </a:r>
          </a:p>
        </p:txBody>
      </p:sp>
      <p:sp>
        <p:nvSpPr>
          <p:cNvPr id="225291" name="Text Box 23"/>
          <p:cNvSpPr txBox="1">
            <a:spLocks noChangeArrowheads="1"/>
          </p:cNvSpPr>
          <p:nvPr/>
        </p:nvSpPr>
        <p:spPr bwMode="auto">
          <a:xfrm>
            <a:off x="5411788" y="1301750"/>
            <a:ext cx="962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gn="ctr">
              <a:spcBef>
                <a:spcPct val="50000"/>
              </a:spcBef>
              <a:buClrTx/>
              <a:buSzTx/>
              <a:buFontTx/>
              <a:buNone/>
            </a:pPr>
            <a:r>
              <a:rPr lang="en-US" altLang="en-US" sz="2800">
                <a:solidFill>
                  <a:srgbClr val="000000"/>
                </a:solidFill>
                <a:latin typeface="Gill Sans MT" pitchFamily="34" charset="0"/>
              </a:rPr>
              <a:t>client</a:t>
            </a:r>
          </a:p>
        </p:txBody>
      </p:sp>
      <p:sp>
        <p:nvSpPr>
          <p:cNvPr id="225292" name="Line 35"/>
          <p:cNvSpPr>
            <a:spLocks noChangeShapeType="1"/>
          </p:cNvSpPr>
          <p:nvPr/>
        </p:nvSpPr>
        <p:spPr bwMode="auto">
          <a:xfrm>
            <a:off x="804863" y="1755775"/>
            <a:ext cx="3341687"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293" name="Line 36"/>
          <p:cNvSpPr>
            <a:spLocks noChangeShapeType="1"/>
          </p:cNvSpPr>
          <p:nvPr/>
        </p:nvSpPr>
        <p:spPr bwMode="auto">
          <a:xfrm>
            <a:off x="5545138" y="1766888"/>
            <a:ext cx="676275"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Application Layer</a:t>
            </a:r>
          </a:p>
        </p:txBody>
      </p:sp>
      <p:sp>
        <p:nvSpPr>
          <p:cNvPr id="22630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200">
                <a:solidFill>
                  <a:srgbClr val="000000"/>
                </a:solidFill>
                <a:latin typeface="Tahoma" pitchFamily="34" charset="0"/>
              </a:rPr>
              <a:t>2-</a:t>
            </a:r>
            <a:fld id="{B594E75C-5F2F-49E3-B89F-FE3CB6587C4D}" type="slidenum">
              <a:rPr lang="en-US" altLang="en-US" sz="1200">
                <a:solidFill>
                  <a:srgbClr val="000000"/>
                </a:solidFill>
                <a:latin typeface="Tahoma" pitchFamily="34" charset="0"/>
              </a:rPr>
              <a:pPr/>
              <a:t>99</a:t>
            </a:fld>
            <a:endParaRPr lang="en-US" altLang="en-US" sz="1200">
              <a:solidFill>
                <a:srgbClr val="000000"/>
              </a:solidFill>
              <a:latin typeface="Tahoma" pitchFamily="34" charset="0"/>
            </a:endParaRPr>
          </a:p>
        </p:txBody>
      </p:sp>
      <p:sp>
        <p:nvSpPr>
          <p:cNvPr id="226307" name="Rectangle 2"/>
          <p:cNvSpPr>
            <a:spLocks noChangeArrowheads="1"/>
          </p:cNvSpPr>
          <p:nvPr/>
        </p:nvSpPr>
        <p:spPr bwMode="auto">
          <a:xfrm>
            <a:off x="422275" y="88900"/>
            <a:ext cx="77724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spcBef>
                <a:spcPct val="0"/>
              </a:spcBef>
              <a:buClrTx/>
              <a:buSzTx/>
              <a:buFontTx/>
              <a:buNone/>
            </a:pPr>
            <a:r>
              <a:rPr lang="en-US" altLang="en-US" sz="3600">
                <a:solidFill>
                  <a:srgbClr val="000099"/>
                </a:solidFill>
                <a:latin typeface="Gill Sans MT" pitchFamily="34" charset="0"/>
              </a:rPr>
              <a:t>Example app: UDP client</a:t>
            </a:r>
            <a:endParaRPr lang="en-US" altLang="en-US" sz="4400">
              <a:solidFill>
                <a:srgbClr val="000099"/>
              </a:solidFill>
              <a:latin typeface="Gill Sans MT" pitchFamily="34" charset="0"/>
            </a:endParaRPr>
          </a:p>
        </p:txBody>
      </p:sp>
      <p:sp>
        <p:nvSpPr>
          <p:cNvPr id="226308" name="TextBox 1"/>
          <p:cNvSpPr txBox="1">
            <a:spLocks noChangeArrowheads="1"/>
          </p:cNvSpPr>
          <p:nvPr/>
        </p:nvSpPr>
        <p:spPr bwMode="auto">
          <a:xfrm>
            <a:off x="2705100" y="1651000"/>
            <a:ext cx="5894388" cy="496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‘hostname’</a:t>
            </a:r>
          </a:p>
          <a:p>
            <a:pPr>
              <a:lnSpc>
                <a:spcPts val="2800"/>
              </a:lnSpc>
            </a:pPr>
            <a:r>
              <a:rPr lang="en-US" altLang="en-US" dirty="0" err="1"/>
              <a:t>serverPort</a:t>
            </a:r>
            <a:r>
              <a:rPr lang="en-US" altLang="en-US" dirty="0"/>
              <a:t> = 12000</a:t>
            </a:r>
          </a:p>
          <a:p>
            <a:pPr>
              <a:lnSpc>
                <a:spcPts val="2400"/>
              </a:lnSpc>
            </a:pPr>
            <a:r>
              <a:rPr lang="en-US" altLang="en-US" dirty="0" err="1"/>
              <a:t>clientSocket</a:t>
            </a:r>
            <a:r>
              <a:rPr lang="en-US" altLang="en-US" dirty="0"/>
              <a:t> = socket(</a:t>
            </a:r>
            <a:r>
              <a:rPr lang="en-US" altLang="en-US" dirty="0" err="1"/>
              <a:t>AF_INET</a:t>
            </a:r>
            <a:r>
              <a:rPr lang="en-US" altLang="en-US" dirty="0"/>
              <a:t>, </a:t>
            </a:r>
          </a:p>
          <a:p>
            <a:pPr>
              <a:lnSpc>
                <a:spcPts val="2400"/>
              </a:lnSpc>
            </a:pPr>
            <a:r>
              <a:rPr lang="en-US" altLang="en-US" dirty="0"/>
              <a:t>                                   </a:t>
            </a:r>
            <a:r>
              <a:rPr lang="en-US" altLang="en-US" dirty="0" err="1"/>
              <a:t>SOCK_DGRAM</a:t>
            </a:r>
            <a:r>
              <a:rPr lang="en-US" altLang="en-US" dirty="0"/>
              <a:t>)</a:t>
            </a:r>
          </a:p>
          <a:p>
            <a:pPr>
              <a:lnSpc>
                <a:spcPts val="2800"/>
              </a:lnSpc>
            </a:pPr>
            <a:r>
              <a:rPr lang="en-US" altLang="en-US" dirty="0"/>
              <a:t>message = input('Type lowercase sentence: ')</a:t>
            </a:r>
          </a:p>
          <a:p>
            <a:pPr>
              <a:lnSpc>
                <a:spcPts val="2800"/>
              </a:lnSpc>
            </a:pPr>
            <a:r>
              <a:rPr lang="en-US" altLang="en-US" dirty="0" err="1"/>
              <a:t>clientSocket.sendto</a:t>
            </a:r>
            <a:r>
              <a:rPr lang="en-US" altLang="en-US" sz="1800" dirty="0"/>
              <a:t>(</a:t>
            </a:r>
            <a:r>
              <a:rPr lang="en-US" altLang="en-US" sz="1800" dirty="0" err="1"/>
              <a:t>message.encode</a:t>
            </a:r>
            <a:r>
              <a:rPr lang="en-US" altLang="en-US" sz="1800" dirty="0"/>
              <a:t>(),</a:t>
            </a:r>
          </a:p>
          <a:p>
            <a:pPr>
              <a:lnSpc>
                <a:spcPts val="2800"/>
              </a:lnSpc>
            </a:pPr>
            <a:r>
              <a:rPr lang="en-US" altLang="en-US" sz="1800" dirty="0"/>
              <a:t>                                      (</a:t>
            </a:r>
            <a:r>
              <a:rPr lang="en-US" altLang="en-US" sz="1800" dirty="0" err="1"/>
              <a:t>serverName</a:t>
            </a:r>
            <a:r>
              <a:rPr lang="en-US" altLang="en-US" sz="1800" dirty="0"/>
              <a:t>, </a:t>
            </a:r>
            <a:r>
              <a:rPr lang="en-US" altLang="en-US" sz="1800" dirty="0" err="1"/>
              <a:t>serverPort</a:t>
            </a:r>
            <a:r>
              <a:rPr lang="en-US" altLang="en-US" sz="1800" dirty="0"/>
              <a:t>))</a:t>
            </a:r>
          </a:p>
          <a:p>
            <a:pPr>
              <a:lnSpc>
                <a:spcPts val="2800"/>
              </a:lnSpc>
            </a:pPr>
            <a:r>
              <a:rPr lang="en-US" altLang="en-US" dirty="0" err="1"/>
              <a:t>modifiedMessage</a:t>
            </a:r>
            <a:r>
              <a:rPr lang="en-US" altLang="en-US" dirty="0"/>
              <a:t>, </a:t>
            </a:r>
            <a:r>
              <a:rPr lang="en-US" altLang="en-US" dirty="0" err="1"/>
              <a:t>serverAddress</a:t>
            </a:r>
            <a:r>
              <a:rPr lang="en-US" altLang="en-US" dirty="0"/>
              <a:t> = </a:t>
            </a:r>
          </a:p>
          <a:p>
            <a:pPr>
              <a:lnSpc>
                <a:spcPts val="2800"/>
              </a:lnSpc>
            </a:pPr>
            <a:r>
              <a:rPr lang="en-US" altLang="en-US" dirty="0"/>
              <a:t>                                   </a:t>
            </a:r>
            <a:r>
              <a:rPr lang="en-US" altLang="en-US" dirty="0" err="1"/>
              <a:t>clientSocket.recvfrom</a:t>
            </a:r>
            <a:r>
              <a:rPr lang="en-US" altLang="en-US" dirty="0"/>
              <a:t>(2048)</a:t>
            </a:r>
          </a:p>
          <a:p>
            <a:pPr>
              <a:lnSpc>
                <a:spcPts val="2800"/>
              </a:lnSpc>
            </a:pPr>
            <a:r>
              <a:rPr lang="en-US" altLang="en-US" dirty="0"/>
              <a:t>Print(</a:t>
            </a:r>
            <a:r>
              <a:rPr lang="en-US" altLang="en-US" dirty="0" err="1"/>
              <a:t>modifiedMessage.decode</a:t>
            </a:r>
            <a:r>
              <a:rPr lang="en-US" altLang="en-US" dirty="0"/>
              <a:t>())</a:t>
            </a:r>
          </a:p>
          <a:p>
            <a:pPr>
              <a:lnSpc>
                <a:spcPts val="2800"/>
              </a:lnSpc>
            </a:pPr>
            <a:r>
              <a:rPr lang="en-US" altLang="en-US" dirty="0" err="1"/>
              <a:t>clientSocket.close</a:t>
            </a:r>
            <a:r>
              <a:rPr lang="en-US" altLang="en-US" dirty="0"/>
              <a:t>()</a:t>
            </a:r>
          </a:p>
        </p:txBody>
      </p:sp>
      <p:sp>
        <p:nvSpPr>
          <p:cNvPr id="226309" name="TextBox 2"/>
          <p:cNvSpPr txBox="1">
            <a:spLocks noChangeArrowheads="1"/>
          </p:cNvSpPr>
          <p:nvPr/>
        </p:nvSpPr>
        <p:spPr bwMode="auto">
          <a:xfrm>
            <a:off x="2717800" y="1168400"/>
            <a:ext cx="291278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2400" i="1" dirty="0">
                <a:solidFill>
                  <a:srgbClr val="CC0000"/>
                </a:solidFill>
              </a:rPr>
              <a:t>Python3 </a:t>
            </a:r>
            <a:r>
              <a:rPr lang="en-US" altLang="en-US" sz="2400" i="1" dirty="0" err="1">
                <a:solidFill>
                  <a:srgbClr val="CC0000"/>
                </a:solidFill>
              </a:rPr>
              <a:t>UDP</a:t>
            </a:r>
            <a:r>
              <a:rPr lang="en-US" altLang="en-US" sz="2400" i="1" dirty="0">
                <a:solidFill>
                  <a:srgbClr val="CC0000"/>
                </a:solidFill>
              </a:rPr>
              <a:t> Client</a:t>
            </a:r>
          </a:p>
        </p:txBody>
      </p:sp>
      <p:grpSp>
        <p:nvGrpSpPr>
          <p:cNvPr id="2" name="Group 46"/>
          <p:cNvGrpSpPr>
            <a:grpSpLocks/>
          </p:cNvGrpSpPr>
          <p:nvPr/>
        </p:nvGrpSpPr>
        <p:grpSpPr bwMode="auto">
          <a:xfrm>
            <a:off x="228600" y="1606550"/>
            <a:ext cx="2451100" cy="546100"/>
            <a:chOff x="228727" y="1605758"/>
            <a:chExt cx="2450973" cy="547500"/>
          </a:xfrm>
        </p:grpSpPr>
        <p:sp>
          <p:nvSpPr>
            <p:cNvPr id="226328" name="TextBox 3"/>
            <p:cNvSpPr txBox="1">
              <a:spLocks noChangeArrowheads="1"/>
            </p:cNvSpPr>
            <p:nvPr/>
          </p:nvSpPr>
          <p:spPr bwMode="auto">
            <a:xfrm>
              <a:off x="228727" y="1605758"/>
              <a:ext cx="2057612" cy="54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dirty="0">
                  <a:solidFill>
                    <a:srgbClr val="000099"/>
                  </a:solidFill>
                </a:rPr>
                <a:t>include Python’s socket </a:t>
              </a:r>
            </a:p>
            <a:p>
              <a:pPr>
                <a:lnSpc>
                  <a:spcPts val="1600"/>
                </a:lnSpc>
              </a:pPr>
              <a:r>
                <a:rPr lang="en-US" altLang="en-US" sz="1400" dirty="0">
                  <a:solidFill>
                    <a:srgbClr val="000099"/>
                  </a:solidFill>
                </a:rPr>
                <a:t>library</a:t>
              </a:r>
            </a:p>
          </p:txBody>
        </p:sp>
        <p:cxnSp>
          <p:nvCxnSpPr>
            <p:cNvPr id="226329" name="Straight Connector 10"/>
            <p:cNvCxnSpPr>
              <a:cxnSpLocks noChangeShapeType="1"/>
            </p:cNvCxnSpPr>
            <p:nvPr/>
          </p:nvCxnSpPr>
          <p:spPr bwMode="auto">
            <a:xfrm flipV="1">
              <a:off x="952522" y="1930400"/>
              <a:ext cx="1727178" cy="8139"/>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 name="Group 47"/>
          <p:cNvGrpSpPr>
            <a:grpSpLocks/>
          </p:cNvGrpSpPr>
          <p:nvPr/>
        </p:nvGrpSpPr>
        <p:grpSpPr bwMode="auto">
          <a:xfrm>
            <a:off x="190500" y="2917825"/>
            <a:ext cx="2587625" cy="523875"/>
            <a:chOff x="189714" y="2918150"/>
            <a:chExt cx="2587958" cy="523220"/>
          </a:xfrm>
        </p:grpSpPr>
        <p:sp>
          <p:nvSpPr>
            <p:cNvPr id="226326" name="TextBox 31"/>
            <p:cNvSpPr txBox="1">
              <a:spLocks noChangeArrowheads="1"/>
            </p:cNvSpPr>
            <p:nvPr/>
          </p:nvSpPr>
          <p:spPr bwMode="auto">
            <a:xfrm>
              <a:off x="189714" y="2918150"/>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create UDP socket for server</a:t>
              </a:r>
            </a:p>
          </p:txBody>
        </p:sp>
        <p:cxnSp>
          <p:nvCxnSpPr>
            <p:cNvPr id="226327" name="Straight Connector 32"/>
            <p:cNvCxnSpPr>
              <a:cxnSpLocks noChangeShapeType="1"/>
            </p:cNvCxnSpPr>
            <p:nvPr/>
          </p:nvCxnSpPr>
          <p:spPr bwMode="auto">
            <a:xfrm>
              <a:off x="2050143"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4" name="Group 48"/>
          <p:cNvGrpSpPr>
            <a:grpSpLocks/>
          </p:cNvGrpSpPr>
          <p:nvPr/>
        </p:nvGrpSpPr>
        <p:grpSpPr bwMode="auto">
          <a:xfrm>
            <a:off x="215900" y="3530600"/>
            <a:ext cx="2505075" cy="547688"/>
            <a:chOff x="215900" y="3530600"/>
            <a:chExt cx="2505529" cy="547500"/>
          </a:xfrm>
        </p:grpSpPr>
        <p:sp>
          <p:nvSpPr>
            <p:cNvPr id="226324" name="TextBox 34"/>
            <p:cNvSpPr txBox="1">
              <a:spLocks noChangeArrowheads="1"/>
            </p:cNvSpPr>
            <p:nvPr/>
          </p:nvSpPr>
          <p:spPr bwMode="auto">
            <a:xfrm>
              <a:off x="215900" y="3530600"/>
              <a:ext cx="1621833" cy="54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pPr>
                <a:lnSpc>
                  <a:spcPts val="1600"/>
                </a:lnSpc>
              </a:pPr>
              <a:r>
                <a:rPr lang="en-US" altLang="en-US" sz="1400">
                  <a:solidFill>
                    <a:srgbClr val="000099"/>
                  </a:solidFill>
                </a:rPr>
                <a:t>get user keyboard</a:t>
              </a:r>
            </a:p>
            <a:p>
              <a:pPr>
                <a:lnSpc>
                  <a:spcPts val="1600"/>
                </a:lnSpc>
              </a:pPr>
              <a:r>
                <a:rPr lang="en-US" altLang="en-US" sz="1400">
                  <a:solidFill>
                    <a:srgbClr val="000099"/>
                  </a:solidFill>
                </a:rPr>
                <a:t>input </a:t>
              </a:r>
            </a:p>
          </p:txBody>
        </p:sp>
        <p:cxnSp>
          <p:nvCxnSpPr>
            <p:cNvPr id="226325" name="Straight Connector 35"/>
            <p:cNvCxnSpPr>
              <a:cxnSpLocks noChangeShapeType="1"/>
            </p:cNvCxnSpPr>
            <p:nvPr/>
          </p:nvCxnSpPr>
          <p:spPr bwMode="auto">
            <a:xfrm flipV="1">
              <a:off x="762000" y="3968752"/>
              <a:ext cx="1959429" cy="4534"/>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5" name="Group 49"/>
          <p:cNvGrpSpPr>
            <a:grpSpLocks/>
          </p:cNvGrpSpPr>
          <p:nvPr/>
        </p:nvGrpSpPr>
        <p:grpSpPr bwMode="auto">
          <a:xfrm>
            <a:off x="166688" y="4064000"/>
            <a:ext cx="2568575" cy="523875"/>
            <a:chOff x="166472" y="4064002"/>
            <a:chExt cx="2568858" cy="522566"/>
          </a:xfrm>
        </p:grpSpPr>
        <p:sp>
          <p:nvSpPr>
            <p:cNvPr id="226322" name="TextBox 36"/>
            <p:cNvSpPr txBox="1">
              <a:spLocks noChangeArrowheads="1"/>
            </p:cNvSpPr>
            <p:nvPr/>
          </p:nvSpPr>
          <p:spPr bwMode="auto">
            <a:xfrm>
              <a:off x="166472" y="4064002"/>
              <a:ext cx="2349500" cy="522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Attach server name, port to message; send into socket</a:t>
              </a:r>
            </a:p>
          </p:txBody>
        </p:sp>
        <p:cxnSp>
          <p:nvCxnSpPr>
            <p:cNvPr id="226323" name="Straight Connector 39"/>
            <p:cNvCxnSpPr>
              <a:cxnSpLocks noChangeShapeType="1"/>
            </p:cNvCxnSpPr>
            <p:nvPr/>
          </p:nvCxnSpPr>
          <p:spPr bwMode="auto">
            <a:xfrm flipV="1">
              <a:off x="2373914" y="4336506"/>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6" name="Group 55"/>
          <p:cNvGrpSpPr>
            <a:grpSpLocks/>
          </p:cNvGrpSpPr>
          <p:nvPr/>
        </p:nvGrpSpPr>
        <p:grpSpPr bwMode="auto">
          <a:xfrm>
            <a:off x="214313" y="5743575"/>
            <a:ext cx="2511425" cy="523875"/>
            <a:chOff x="214386" y="5472277"/>
            <a:chExt cx="2511708" cy="523220"/>
          </a:xfrm>
        </p:grpSpPr>
        <p:sp>
          <p:nvSpPr>
            <p:cNvPr id="226320" name="TextBox 61"/>
            <p:cNvSpPr txBox="1">
              <a:spLocks noChangeArrowheads="1"/>
            </p:cNvSpPr>
            <p:nvPr/>
          </p:nvSpPr>
          <p:spPr bwMode="auto">
            <a:xfrm>
              <a:off x="214386" y="5472277"/>
              <a:ext cx="23495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print out received string and close socket</a:t>
              </a:r>
            </a:p>
          </p:txBody>
        </p:sp>
        <p:cxnSp>
          <p:nvCxnSpPr>
            <p:cNvPr id="226321" name="Straight Connector 62"/>
            <p:cNvCxnSpPr>
              <a:cxnSpLocks noChangeShapeType="1"/>
            </p:cNvCxnSpPr>
            <p:nvPr/>
          </p:nvCxnSpPr>
          <p:spPr bwMode="auto">
            <a:xfrm>
              <a:off x="2230329" y="5657589"/>
              <a:ext cx="495765" cy="242"/>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7" name="Group 54"/>
          <p:cNvGrpSpPr>
            <a:grpSpLocks/>
          </p:cNvGrpSpPr>
          <p:nvPr/>
        </p:nvGrpSpPr>
        <p:grpSpPr bwMode="auto">
          <a:xfrm>
            <a:off x="-157163" y="4802188"/>
            <a:ext cx="2900363" cy="677862"/>
            <a:chOff x="-157119" y="4530536"/>
            <a:chExt cx="2900123" cy="678317"/>
          </a:xfrm>
        </p:grpSpPr>
        <p:sp>
          <p:nvSpPr>
            <p:cNvPr id="226317" name="TextBox 56"/>
            <p:cNvSpPr txBox="1">
              <a:spLocks noChangeArrowheads="1"/>
            </p:cNvSpPr>
            <p:nvPr/>
          </p:nvSpPr>
          <p:spPr bwMode="auto">
            <a:xfrm>
              <a:off x="192835" y="4642544"/>
              <a:ext cx="2349500" cy="566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r>
                <a:rPr lang="en-US" altLang="en-US" sz="1400">
                  <a:solidFill>
                    <a:srgbClr val="000099"/>
                  </a:solidFill>
                </a:rPr>
                <a:t>read reply characters from</a:t>
              </a:r>
            </a:p>
            <a:p>
              <a:r>
                <a:rPr lang="en-US" altLang="en-US" sz="1400">
                  <a:solidFill>
                    <a:srgbClr val="000099"/>
                  </a:solidFill>
                </a:rPr>
                <a:t>socket into string</a:t>
              </a:r>
            </a:p>
          </p:txBody>
        </p:sp>
        <p:cxnSp>
          <p:nvCxnSpPr>
            <p:cNvPr id="226318" name="Straight Connector 59"/>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226319" name="TextBox 53"/>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itchFamily="34" charset="0"/>
                  <a:ea typeface="ＭＳ Ｐゴシック" charset="-128"/>
                </a:defRPr>
              </a:lvl1pPr>
              <a:lvl2pPr marL="742950" indent="-285750">
                <a:defRPr sz="2000">
                  <a:solidFill>
                    <a:schemeClr val="tx1"/>
                  </a:solidFill>
                  <a:latin typeface="Arial" pitchFamily="34" charset="0"/>
                  <a:ea typeface="ＭＳ Ｐゴシック" charset="-128"/>
                </a:defRPr>
              </a:lvl2pPr>
              <a:lvl3pPr marL="1143000" indent="-228600">
                <a:defRPr sz="2000">
                  <a:solidFill>
                    <a:schemeClr val="tx1"/>
                  </a:solidFill>
                  <a:latin typeface="Arial" pitchFamily="34" charset="0"/>
                  <a:ea typeface="ＭＳ Ｐゴシック" charset="-128"/>
                </a:defRPr>
              </a:lvl3pPr>
              <a:lvl4pPr marL="1600200" indent="-228600">
                <a:defRPr sz="2000">
                  <a:solidFill>
                    <a:schemeClr val="tx1"/>
                  </a:solidFill>
                  <a:latin typeface="Arial" pitchFamily="34" charset="0"/>
                  <a:ea typeface="ＭＳ Ｐゴシック" charset="-128"/>
                </a:defRPr>
              </a:lvl4pPr>
              <a:lvl5pPr marL="2057400" indent="-228600">
                <a:defRPr sz="2000">
                  <a:solidFill>
                    <a:schemeClr val="tx1"/>
                  </a:solidFill>
                  <a:latin typeface="Arial" pitchFamily="34" charset="0"/>
                  <a:ea typeface="ＭＳ Ｐゴシック"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itchFamily="34" charset="0"/>
                  <a:ea typeface="ＭＳ Ｐゴシック" charset="-128"/>
                </a:defRPr>
              </a:lvl9pPr>
            </a:lstStyle>
            <a:p>
              <a:endParaRPr lang="en-US" altLang="en-US"/>
            </a:p>
          </p:txBody>
        </p:sp>
      </p:grpSp>
      <p:pic>
        <p:nvPicPr>
          <p:cNvPr id="226316"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263" y="808038"/>
            <a:ext cx="45704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xit" presetSubtype="0" fill="hold" nodeType="clickEffect">
                                  <p:stCondLst>
                                    <p:cond delay="0"/>
                                  </p:stCondLst>
                                  <p:childTnLst>
                                    <p:animEffect transition="out" filter="dissolve">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dissolve">
                                      <p:cBhvr>
                                        <p:cTn id="23" dur="500"/>
                                        <p:tgtEl>
                                          <p:spTgt spid="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xit" presetSubtype="0" fill="hold" nodeType="clickEffect">
                                  <p:stCondLst>
                                    <p:cond delay="0"/>
                                  </p:stCondLst>
                                  <p:childTnLst>
                                    <p:animEffect transition="out" filter="dissolv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xit" presetSubtype="0" fill="hold" nodeType="click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dissolve">
                                      <p:cBhvr>
                                        <p:cTn id="39" dur="500"/>
                                        <p:tgtEl>
                                          <p:spTgt spid="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xit" presetSubtype="0" fill="hold" nodeType="clickEffect">
                                  <p:stCondLst>
                                    <p:cond delay="0"/>
                                  </p:stCondLst>
                                  <p:childTnLst>
                                    <p:animEffect transition="out" filter="dissolve">
                                      <p:cBhvr>
                                        <p:cTn id="43" dur="500"/>
                                        <p:tgtEl>
                                          <p:spTgt spid="7"/>
                                        </p:tgtEl>
                                      </p:cBhvr>
                                    </p:animEffect>
                                    <p:set>
                                      <p:cBhvr>
                                        <p:cTn id="44" dur="1" fill="hold">
                                          <p:stCondLst>
                                            <p:cond delay="499"/>
                                          </p:stCondLst>
                                        </p:cTn>
                                        <p:tgtEl>
                                          <p:spTgt spid="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dissolve">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0" fontAlgn="base" latinLnBrk="0" hangingPunct="0">
          <a:lnSpc>
            <a:spcPct val="100000"/>
          </a:lnSpc>
          <a:spcBef>
            <a:spcPct val="20000"/>
          </a:spcBef>
          <a:spcAft>
            <a:spcPct val="0"/>
          </a:spcAft>
          <a:buClr>
            <a:schemeClr val="accent2"/>
          </a:buClr>
          <a:buSzPct val="85000"/>
          <a:buFont typeface="ZapfDingbats" pitchFamily="82" charset="2"/>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noFill/>
        <a:ln w="12700" cap="flat" cmpd="sng" algn="ctr">
          <a:solidFill>
            <a:schemeClr val="tx1"/>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2_Default Design">
  <a:themeElements>
    <a:clrScheme name="1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2_Default Design">
      <a:majorFont>
        <a:latin typeface="Gill Sans MT"/>
        <a:ea typeface=""/>
        <a:cs typeface="Arial"/>
      </a:majorFont>
      <a:minorFont>
        <a:latin typeface="Gill Sans MT"/>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accent6"/>
          </a:solidFill>
        </a:ln>
      </a:spPr>
      <a:bodyPr rtlCol="0" anchor="ctr"/>
      <a:lstStyle>
        <a:defPPr algn="ctr">
          <a:defRPr/>
        </a:defPPr>
      </a:lstStyle>
    </a:spDef>
    <a:lnDef>
      <a:spPr bwMode="auto">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a:lstStyle/>
    </a:lnDef>
  </a:objectDefaults>
  <a:extraClrSchemeLst>
    <a:extraClrScheme>
      <a:clrScheme name="12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2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2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2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24821</TotalTime>
  <Words>9898</Words>
  <Application>Microsoft Office PowerPoint</Application>
  <PresentationFormat>On-screen Show (4:3)</PresentationFormat>
  <Paragraphs>2070</Paragraphs>
  <Slides>106</Slides>
  <Notes>106</Notes>
  <HiddenSlides>0</HiddenSlides>
  <MMClips>0</MMClips>
  <ScaleCrop>false</ScaleCrop>
  <HeadingPairs>
    <vt:vector size="8" baseType="variant">
      <vt:variant>
        <vt:lpstr>Fonts Used</vt:lpstr>
      </vt:variant>
      <vt:variant>
        <vt:i4>10</vt:i4>
      </vt:variant>
      <vt:variant>
        <vt:lpstr>Theme</vt:lpstr>
      </vt:variant>
      <vt:variant>
        <vt:i4>2</vt:i4>
      </vt:variant>
      <vt:variant>
        <vt:lpstr>Embedded OLE Servers</vt:lpstr>
      </vt:variant>
      <vt:variant>
        <vt:i4>1</vt:i4>
      </vt:variant>
      <vt:variant>
        <vt:lpstr>Slide Titles</vt:lpstr>
      </vt:variant>
      <vt:variant>
        <vt:i4>106</vt:i4>
      </vt:variant>
    </vt:vector>
  </HeadingPairs>
  <TitlesOfParts>
    <vt:vector size="119" baseType="lpstr">
      <vt:lpstr>Arial</vt:lpstr>
      <vt:lpstr>Arial Narrow</vt:lpstr>
      <vt:lpstr>Comic Sans MS</vt:lpstr>
      <vt:lpstr>Courier New</vt:lpstr>
      <vt:lpstr>Gill Sans MT</vt:lpstr>
      <vt:lpstr>Symbol</vt:lpstr>
      <vt:lpstr>Tahoma</vt:lpstr>
      <vt:lpstr>Times New Roman</vt:lpstr>
      <vt:lpstr>Wingdings</vt:lpstr>
      <vt:lpstr>ZapfDingbats</vt:lpstr>
      <vt:lpstr>Default Design</vt:lpstr>
      <vt:lpstr>12_Default Design</vt:lpstr>
      <vt:lpstr>Chart</vt:lpstr>
      <vt:lpstr>PowerPoint Presentation</vt:lpstr>
      <vt:lpstr>Chapter 2: outline</vt:lpstr>
      <vt:lpstr>Chapter 2: application layer</vt:lpstr>
      <vt:lpstr>Some network apps</vt:lpstr>
      <vt:lpstr>Creating a network app</vt:lpstr>
      <vt:lpstr>Application architectures</vt:lpstr>
      <vt:lpstr>Client-server architecture</vt:lpstr>
      <vt:lpstr>P2P architecture</vt:lpstr>
      <vt:lpstr>Processes communicating</vt:lpstr>
      <vt:lpstr>Sockets</vt:lpstr>
      <vt:lpstr>Addressing processes</vt:lpstr>
      <vt:lpstr>App-layer protocol defines:</vt:lpstr>
      <vt:lpstr>What transport service does an app need?</vt:lpstr>
      <vt:lpstr>Transport service requirements: common apps</vt:lpstr>
      <vt:lpstr>Internet transport protocols services</vt:lpstr>
      <vt:lpstr>Internet apps:  application, transport protocols</vt:lpstr>
      <vt:lpstr>Securing TCP</vt:lpstr>
      <vt:lpstr>Chapter 2: outline</vt:lpstr>
      <vt:lpstr>Web and HTTP</vt:lpstr>
      <vt:lpstr>HTTP overview</vt:lpstr>
      <vt:lpstr>HTTP overview (continued)</vt:lpstr>
      <vt:lpstr>HTTP connections</vt:lpstr>
      <vt:lpstr>Non-persistent HTTP</vt:lpstr>
      <vt:lpstr>Non-persistent HTTP (cont.)</vt:lpstr>
      <vt:lpstr>Non-persistent HTTP: response time</vt:lpstr>
      <vt:lpstr>Persistent HTTP</vt:lpstr>
      <vt:lpstr>HTTP request message</vt:lpstr>
      <vt:lpstr>HTTP request message: general format</vt:lpstr>
      <vt:lpstr>Uploading form input</vt:lpstr>
      <vt:lpstr>Method types</vt:lpstr>
      <vt:lpstr>HTTP response message</vt:lpstr>
      <vt:lpstr>HTTP response status codes</vt:lpstr>
      <vt:lpstr>Trying out HTTP (client side) for yourself</vt:lpstr>
      <vt:lpstr>User-server state: cookies</vt:lpstr>
      <vt:lpstr>Cookies: keeping “state” (cont.)</vt:lpstr>
      <vt:lpstr>Cookies (continued)</vt:lpstr>
      <vt:lpstr>Web caches (proxy server)</vt:lpstr>
      <vt:lpstr>More about Web caching</vt:lpstr>
      <vt:lpstr>Caching example: </vt:lpstr>
      <vt:lpstr>Caching example: fatter access link </vt:lpstr>
      <vt:lpstr>Caching example: install local cache </vt:lpstr>
      <vt:lpstr>Caching example: install local cache </vt:lpstr>
      <vt:lpstr>Conditional GET </vt:lpstr>
      <vt:lpstr>Chapter 2: outline</vt:lpstr>
      <vt:lpstr>Electronic mail</vt:lpstr>
      <vt:lpstr>Electronic mail: mail servers</vt:lpstr>
      <vt:lpstr>Electronic Mail: SMTP [RFC 5321]</vt:lpstr>
      <vt:lpstr>Scenario: Alice sends message to Boris</vt:lpstr>
      <vt:lpstr>Sample SMTP interaction</vt:lpstr>
      <vt:lpstr>Try SMTP interaction for yourself:</vt:lpstr>
      <vt:lpstr>SMTP: (not really) final words</vt:lpstr>
      <vt:lpstr>Mail message format</vt:lpstr>
      <vt:lpstr>Mail access protocols</vt:lpstr>
      <vt:lpstr>POP3 protocol</vt:lpstr>
      <vt:lpstr>POP3 (more) and IMAP</vt:lpstr>
      <vt:lpstr>Chapter 2: outline</vt:lpstr>
      <vt:lpstr>DNS: domain name system</vt:lpstr>
      <vt:lpstr>DNS: services, structure </vt:lpstr>
      <vt:lpstr>DNS: a distributed, hierarchical database</vt:lpstr>
      <vt:lpstr>DNS: root name servers</vt:lpstr>
      <vt:lpstr>TLD, authoritative servers</vt:lpstr>
      <vt:lpstr>Local DNS name server</vt:lpstr>
      <vt:lpstr>DNS name  resolution example</vt:lpstr>
      <vt:lpstr>PowerPoint Presentation</vt:lpstr>
      <vt:lpstr>DNS: caching, updating records</vt:lpstr>
      <vt:lpstr>DNS records</vt:lpstr>
      <vt:lpstr>DNS protocol, messages</vt:lpstr>
      <vt:lpstr>PowerPoint Presentation</vt:lpstr>
      <vt:lpstr>Inserting records into DNS</vt:lpstr>
      <vt:lpstr>Attacking DNS</vt:lpstr>
      <vt:lpstr>Chapter 2: outline</vt:lpstr>
      <vt:lpstr>Pure P2P architecture</vt:lpstr>
      <vt:lpstr>File distribution: client-server vs P2P</vt:lpstr>
      <vt:lpstr>File distribution time: client-server</vt:lpstr>
      <vt:lpstr>File distribution time: P2P</vt:lpstr>
      <vt:lpstr>PowerPoint Presentation</vt:lpstr>
      <vt:lpstr>P2P file distribution: BitTorrent </vt:lpstr>
      <vt:lpstr>PowerPoint Presentation</vt:lpstr>
      <vt:lpstr>BitTorrent: requesting, sending file chunks</vt:lpstr>
      <vt:lpstr>BitTorrent: tit-for-tat</vt:lpstr>
      <vt:lpstr>Chapter 2: outline</vt:lpstr>
      <vt:lpstr>Video Streaming and CDNs: context</vt:lpstr>
      <vt:lpstr>Multimedia: video</vt:lpstr>
      <vt:lpstr>Multimedia: video</vt:lpstr>
      <vt:lpstr>Streaming stored video: </vt:lpstr>
      <vt:lpstr>Streaming multimedia: DASH</vt:lpstr>
      <vt:lpstr>Streaming multimedia: DASH</vt:lpstr>
      <vt:lpstr>Content distribution networks</vt:lpstr>
      <vt:lpstr>Content distribution networks</vt:lpstr>
      <vt:lpstr>PowerPoint Presentation</vt:lpstr>
      <vt:lpstr>PowerPoint Presentation</vt:lpstr>
      <vt:lpstr>CDN content access: a closer look</vt:lpstr>
      <vt:lpstr>Case study: Netflix</vt:lpstr>
      <vt:lpstr>Chapter 2: outline</vt:lpstr>
      <vt:lpstr>Socket programming </vt:lpstr>
      <vt:lpstr>Socket programming </vt:lpstr>
      <vt:lpstr>Socket programming with UDP</vt:lpstr>
      <vt:lpstr>Client/server socket interaction: UDP</vt:lpstr>
      <vt:lpstr>PowerPoint Presentation</vt:lpstr>
      <vt:lpstr>PowerPoint Presentation</vt:lpstr>
      <vt:lpstr>Socket programming with TCP</vt:lpstr>
      <vt:lpstr>Client/server socket interaction: TCP</vt:lpstr>
      <vt:lpstr>PowerPoint Presentation</vt:lpstr>
      <vt:lpstr>PowerPoint Presentation</vt:lpstr>
      <vt:lpstr>Chapter 2: summary</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3rd Edition: Chapter 2</dc:title>
  <dc:creator>Jim Kurose and Keith Ross</dc:creator>
  <cp:lastModifiedBy>Geoffrey Kuenning</cp:lastModifiedBy>
  <cp:revision>388</cp:revision>
  <cp:lastPrinted>2021-09-12T23:28:35Z</cp:lastPrinted>
  <dcterms:created xsi:type="dcterms:W3CDTF">1999-10-08T19:08:27Z</dcterms:created>
  <dcterms:modified xsi:type="dcterms:W3CDTF">2021-12-25T00:55:56Z</dcterms:modified>
</cp:coreProperties>
</file>