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ink/ink1.xml" ContentType="application/inkml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707" r:id="rId3"/>
  </p:sldMasterIdLst>
  <p:notesMasterIdLst>
    <p:notesMasterId r:id="rId80"/>
  </p:notesMasterIdLst>
  <p:handoutMasterIdLst>
    <p:handoutMasterId r:id="rId81"/>
  </p:handoutMasterIdLst>
  <p:sldIdLst>
    <p:sldId id="778" r:id="rId4"/>
    <p:sldId id="751" r:id="rId5"/>
    <p:sldId id="636" r:id="rId6"/>
    <p:sldId id="258" r:id="rId7"/>
    <p:sldId id="523" r:id="rId8"/>
    <p:sldId id="783" r:id="rId9"/>
    <p:sldId id="814" r:id="rId10"/>
    <p:sldId id="815" r:id="rId11"/>
    <p:sldId id="294" r:id="rId12"/>
    <p:sldId id="298" r:id="rId13"/>
    <p:sldId id="784" r:id="rId14"/>
    <p:sldId id="530" r:id="rId15"/>
    <p:sldId id="531" r:id="rId16"/>
    <p:sldId id="785" r:id="rId17"/>
    <p:sldId id="786" r:id="rId18"/>
    <p:sldId id="787" r:id="rId19"/>
    <p:sldId id="788" r:id="rId20"/>
    <p:sldId id="533" r:id="rId21"/>
    <p:sldId id="534" r:id="rId22"/>
    <p:sldId id="535" r:id="rId23"/>
    <p:sldId id="536" r:id="rId24"/>
    <p:sldId id="532" r:id="rId25"/>
    <p:sldId id="776" r:id="rId26"/>
    <p:sldId id="538" r:id="rId27"/>
    <p:sldId id="679" r:id="rId28"/>
    <p:sldId id="789" r:id="rId29"/>
    <p:sldId id="790" r:id="rId30"/>
    <p:sldId id="791" r:id="rId31"/>
    <p:sldId id="792" r:id="rId32"/>
    <p:sldId id="793" r:id="rId33"/>
    <p:sldId id="325" r:id="rId34"/>
    <p:sldId id="642" r:id="rId35"/>
    <p:sldId id="643" r:id="rId36"/>
    <p:sldId id="644" r:id="rId37"/>
    <p:sldId id="794" r:id="rId38"/>
    <p:sldId id="326" r:id="rId39"/>
    <p:sldId id="764" r:id="rId40"/>
    <p:sldId id="327" r:id="rId41"/>
    <p:sldId id="646" r:id="rId42"/>
    <p:sldId id="328" r:id="rId43"/>
    <p:sldId id="330" r:id="rId44"/>
    <p:sldId id="331" r:id="rId45"/>
    <p:sldId id="680" r:id="rId46"/>
    <p:sldId id="681" r:id="rId47"/>
    <p:sldId id="775" r:id="rId48"/>
    <p:sldId id="687" r:id="rId49"/>
    <p:sldId id="688" r:id="rId50"/>
    <p:sldId id="689" r:id="rId51"/>
    <p:sldId id="690" r:id="rId52"/>
    <p:sldId id="391" r:id="rId53"/>
    <p:sldId id="333" r:id="rId54"/>
    <p:sldId id="334" r:id="rId55"/>
    <p:sldId id="335" r:id="rId56"/>
    <p:sldId id="400" r:id="rId57"/>
    <p:sldId id="399" r:id="rId58"/>
    <p:sldId id="401" r:id="rId59"/>
    <p:sldId id="392" r:id="rId60"/>
    <p:sldId id="456" r:id="rId61"/>
    <p:sldId id="795" r:id="rId62"/>
    <p:sldId id="517" r:id="rId63"/>
    <p:sldId id="518" r:id="rId64"/>
    <p:sldId id="519" r:id="rId65"/>
    <p:sldId id="520" r:id="rId66"/>
    <p:sldId id="671" r:id="rId67"/>
    <p:sldId id="672" r:id="rId68"/>
    <p:sldId id="777" r:id="rId69"/>
    <p:sldId id="799" r:id="rId70"/>
    <p:sldId id="800" r:id="rId71"/>
    <p:sldId id="811" r:id="rId72"/>
    <p:sldId id="812" r:id="rId73"/>
    <p:sldId id="804" r:id="rId74"/>
    <p:sldId id="806" r:id="rId75"/>
    <p:sldId id="813" r:id="rId76"/>
    <p:sldId id="807" r:id="rId77"/>
    <p:sldId id="798" r:id="rId78"/>
    <p:sldId id="762" r:id="rId7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DDDDDD"/>
    <a:srgbClr val="FFCCFF"/>
    <a:srgbClr val="000099"/>
    <a:srgbClr val="FF0000"/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presProps" Target="pres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55A0D07A-A2CF-4D32-8C67-439872AC4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5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12T20:42:17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14784 4242 0,'0'0'0,"0"24"94,24 1-78,1 0-16,-25 0 15,25 24-15,0-24 16,24 25 0,26-1-1,-26-24-15,26 25 16,-1-25-16,1-1 15,-1 26-15,1 0 16,24 24-16,-25 50 16,1-49-1,-1-1-15,-24 0 0,24 26 16,0 73-16,1-49 16,-50-25-1,24-24-15,1 49 16,24 74-16,-49-49 15,0-50-15,0-24 16,-25 98-16,0 26 0,0-50 16,0-50-1,0-25-15,0 1 16,-25-26-16,25 1 16,0-25-16,0 0 15</inkml:trace>
  <inkml:trace contextRef="#ctx0" brushRef="#br0" timeOffset="664.33">16594 5085 0,'0'0'0,"0"50"31,0-26-15,0 1-1,0 50 1,-24 24-16,-1 50 15,0-50-15,0-25 32,25-24-32,0-1 15,0-24-15,25 0 16,0-25 0,0-25-16,-1 0 15,26 1 1,0-1-16,-1-25 15,1 1-15,-1-1 0,1 0 16,-25 50-16,0 0 16,-1 0-1,1 0 1,0 75-16,0-26 16,0 26-16,-1-50 15,-24 24-15,25-24 16,-25 0-16,25 25 15,0-50-15,0 24 16</inkml:trace>
  <inkml:trace contextRef="#ctx0" brushRef="#br0" timeOffset="1250.79">17562 5457 0,'0'0'0,"0"74"62,0 1-62,0-1 16,0-24-16,0-1 15,0 1-15,-25-25 32,25 25-32,0-26 15,0 26-15,0-25 16,0-75 31,25 1-32,0-1-15,24-49 0,-24-25 16,49 0-16,-24 24 16,0 26-16,-1 24 15,1 1-15,-25-1 16,-1 25-16,1 25 16,-25-24-1,0 48-15,-25 1 31,1-25-31,24 25 16,-25 0 0,0 0-1,0-25 1,0 24-16,1-24 16,24 25-16,-25 0 15,0 0 1</inkml:trace>
  <inkml:trace contextRef="#ctx0" brushRef="#br0" timeOffset="1937.64">18827 4911 0,'0'0'0,"-25"0"63,0 0-48,0 0-15,1 25 0,-26 0 16,0 25-16,1-1 16,-1 1-16,0-1 15,26-24 1,-1 0-16,0 0 16,25 0-16,-25-1 15,25 1 1,25-25 31,0-25-47,24-24 15,-24-1-15,0 25 16,25-49 0,-1-25-16,1 0 0,0-1 15,-26 1-15,-24 49 16,25 1-16,0-1 15,-25 25-15,0 1 16,0 48 15,0 1-15,0 0-16,0 74 16,0 50-1,0-50-15,0-24 16,0-26-16,0 1 15,0 24-15,0-49 32,0 0-32,0 0 15,0 0-15</inkml:trace>
  <inkml:trace contextRef="#ctx0" brushRef="#br0" timeOffset="2539.36">19273 4961 0,'0'0'0,"0"25"62,0 0-30,-25-25-17,1 24-15,24 1 16,-25-25 0,0 25-16,25 25 0,-25-26 15,0 1-15,25 0 16,0 0-1,0 0 1,0-1 0,25-48 31,0-1-32,0-25-15,0 25 16,-25 1-16,24 24 15,1-25-15,-25 0 16,0 0 0,0 50-1,0 25 1,0-26-16,0 1 16,0 0-1,25 0 1,0 0-1,0-25-15,-25 24 0</inkml:trace>
  <inkml:trace contextRef="#ctx0" brushRef="#br0" timeOffset="2908.85">20092 4341 0,'0'0'0,"0"25"31,0 24-15,-25-24-16,25 25 0,-25-1 15,0 50-15,1 50 16,-26-49-16,25-1 15,25-25-15,-25 50 16,25 25 0,0-25-16,0-25 15,0-24 1,25-51-16,-25 26 16,25-50-1,0 0 1,0-25-16,-25 0 15</inkml:trace>
  <inkml:trace contextRef="#ctx0" brushRef="#br0" timeOffset="3172.16">19596 4837 0,'0'0'0,"25"0"78,-1 0-62,1 0-16,25 0 15,24 0 1,-24 0-16,24 0 0,1 0 15,-1 0 1,-24-25-16,-1 25 16</inkml:trace>
  <inkml:trace contextRef="#ctx0" brushRef="#br0" timeOffset="3773.48">20563 4936 0,'0'0'0,"0"25"32,0 0-17,25-25-15,0 25 16,-1-1 0,1-24-16,0-24 15,25 24-15,-25-25 16,49 25-1,-24-25-15,-26 25 0,1-25 16,25 0-16,-25 1 31,-50 24 1,-25 0-1,25 49-31,-24 1 15,-1 24 1,25-49-16,1 25 16,24-26-16,0 1 15,0 25-15,24-50 16,1 25-16,0-1 16,0-24-16,24 25 15,-24 0-15,25 0 16,-1-25-16</inkml:trace>
  <inkml:trace contextRef="#ctx0" brushRef="#br0" timeOffset="4459.7">22101 5333 0,'0'0'0,"0"-25"47,0 0-47,-25 25 16,25-24-16,-25 24 16,1-25-16,-1 25 15,0-25-15,-25 0 16,26 25-16,-51 25 31,26 0-31,-1-25 16,-25 25-16,26-1 15,-1 1-15,25 0 16,-24-25 0,24 25-16,0 0 15,50-25 16,0 0-15,24 0-16,26-50 16,-1-24-16,26-1 15,-1 26-15,25-125 16,0 25-16,0 25 16,-25 25-16,-25 0 15,-24-50-15,24-25 16,-24 75-16,-25 49 15,0-24-15,-50 24 16,25 26 0,-25-1-16,25 0 15,-25 25 1,0 25-16,1 0 16,-26-1-16,25 51 15,-24 74 1,24-25-16,0-25 15,25 149-15,-25-75 16,25-24-16,0 124 16,0-50-16,25-74 15,-50 99-15,25-49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319E66BF-C554-47C1-BF77-832EEB7DE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45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4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CBR</a:t>
            </a:r>
            <a:r>
              <a:rPr lang="en-US" dirty="0"/>
              <a:t>: Constant bit rate.  </a:t>
            </a:r>
            <a:r>
              <a:rPr lang="en-US" dirty="0" err="1"/>
              <a:t>VBR</a:t>
            </a:r>
            <a:r>
              <a:rPr lang="en-US" dirty="0"/>
              <a:t>: Variable rate, but guaranteed average.  </a:t>
            </a:r>
            <a:r>
              <a:rPr lang="en-US" dirty="0" err="1"/>
              <a:t>ABR</a:t>
            </a:r>
            <a:r>
              <a:rPr lang="en-US" dirty="0"/>
              <a:t>: Available bit rate.  </a:t>
            </a:r>
            <a:r>
              <a:rPr lang="en-US" dirty="0" err="1"/>
              <a:t>UBR</a:t>
            </a:r>
            <a:r>
              <a:rPr lang="en-US" dirty="0"/>
              <a:t>: Unspecified.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1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502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Animations: first text boxes, then connection from processor to input 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598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894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64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574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778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529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378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Animations move packets</a:t>
            </a:r>
            <a:r>
              <a:rPr lang="en-US" baseline="0" dirty="0"/>
              <a:t> into memory, then to 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629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268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244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Animation: diagram on right shows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007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Animations bring up overlay</a:t>
            </a:r>
            <a:r>
              <a:rPr lang="en-US" baseline="0" dirty="0"/>
              <a:t>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52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969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885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EE015B32-7699-4B97-96D5-CEEE84055BB4}" type="slidenum">
              <a:rPr lang="en-US" altLang="en-US" sz="1300">
                <a:latin typeface="Times New Roman" pitchFamily="18" charset="0"/>
              </a:rPr>
              <a:pPr/>
              <a:t>26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DA2F548-7771-4A78-8D71-923902A160EE}" type="slidenum">
              <a:rPr lang="en-US" altLang="en-US" sz="1300">
                <a:latin typeface="Times New Roman" pitchFamily="18" charset="0"/>
              </a:rPr>
              <a:pPr/>
              <a:t>27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charset="-128"/>
              </a:rPr>
              <a:t>Animations: </a:t>
            </a:r>
            <a:r>
              <a:rPr lang="en-US" altLang="en-US" dirty="0" err="1">
                <a:latin typeface="Times New Roman" pitchFamily="18" charset="0"/>
                <a:ea typeface="ＭＳ Ｐゴシック" charset="-128"/>
              </a:rPr>
              <a:t>pkt</a:t>
            </a:r>
            <a:r>
              <a:rPr lang="en-US" altLang="en-US" dirty="0">
                <a:latin typeface="Times New Roman" pitchFamily="18" charset="0"/>
                <a:ea typeface="ＭＳ Ｐゴシック" charset="-128"/>
              </a:rPr>
              <a:t> 1 arrives, 2 arrives while 1 in transit, 3 arrives, 3 goes, 2 goes, 4 arrives while</a:t>
            </a:r>
            <a:r>
              <a:rPr lang="en-US" altLang="en-US" baseline="0" dirty="0">
                <a:latin typeface="Times New Roman" pitchFamily="18" charset="0"/>
                <a:ea typeface="ＭＳ Ｐゴシック" charset="-128"/>
              </a:rPr>
              <a:t> 2 in transit &amp; must wait, 4 goes, 5 goes.</a:t>
            </a:r>
            <a:endParaRPr lang="en-US" altLang="en-US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329FB7F2-12F3-43A8-8486-82935D1DACE1}" type="slidenum">
              <a:rPr lang="en-US" altLang="en-US" sz="1300">
                <a:latin typeface="Times New Roman" pitchFamily="18" charset="0"/>
              </a:rPr>
              <a:pPr/>
              <a:t>28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34F898A1-984F-4C99-AE0D-FD3D0B113ED1}" type="slidenum">
              <a:rPr lang="en-US" altLang="en-US" sz="1300">
                <a:latin typeface="Times New Roman" pitchFamily="18" charset="0"/>
              </a:rPr>
              <a:pPr/>
              <a:t>29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282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629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ICMP</a:t>
            </a:r>
            <a:r>
              <a:rPr lang="en-US" dirty="0"/>
              <a:t> = Internet Control</a:t>
            </a:r>
            <a:r>
              <a:rPr lang="en-US" baseline="0" dirty="0"/>
              <a:t> Message Protocol.  </a:t>
            </a:r>
            <a:r>
              <a:rPr lang="en-US" baseline="0" dirty="0" err="1"/>
              <a:t>OSPF</a:t>
            </a:r>
            <a:r>
              <a:rPr lang="en-US" baseline="0" dirty="0"/>
              <a:t> = Open Shortest-Path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400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Animations pop up explanations of each part of the packet.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923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Animations</a:t>
            </a:r>
            <a:r>
              <a:rPr lang="en-US" baseline="0" dirty="0"/>
              <a:t> demonstrate packet travel, then fragmentation, then more travel and eventually reassembly.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517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Animations show descriptions of fragmentation.  Because the fragment offset field is overloaded with flag bits, the offset is given in 8-byte units.  So after the 20-byte TCP header, you can send 1480 bytes which is 185*8, so you put 185 in the first offset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4298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207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117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Animations pop up sample connections, then “For now”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1235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404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61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</a:t>
            </a:r>
            <a:r>
              <a:rPr lang="en-US" baseline="0" dirty="0"/>
              <a:t> animation brings up five layers in source and destination.  Second brings up three layers in intermediate routers.  Final animation shows packet traveling (weirdly!) through the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9227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7134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6484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9469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C36144A9-0F37-4544-BBE5-15422718D777}" type="slidenum">
              <a:rPr lang="en-US" altLang="en-US" sz="1300">
                <a:latin typeface="Times New Roman" pitchFamily="18" charset="0"/>
              </a:rPr>
              <a:pPr/>
              <a:t>43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7FC2BC5D-9B14-455F-820B-A8D53BCDA661}" type="slidenum">
              <a:rPr lang="en-US" altLang="en-US" sz="1300">
                <a:latin typeface="Times New Roman" pitchFamily="18" charset="0"/>
              </a:rPr>
              <a:pPr/>
              <a:t>44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857E4F1-B958-4AA8-AD87-62898EC2C795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45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charset="-128"/>
              </a:rPr>
              <a:t>Animations show sequence of messages, including message format.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6613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animations, one for each bullet.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89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animations, one for each bullet.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3521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BOOTP (bootstrap protocol) is basically the same as DHCP.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88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045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181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3178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3793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1600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8208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747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25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983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7054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15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7368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0269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5672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happens if packet is corrupted?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9362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pops</a:t>
            </a:r>
            <a:r>
              <a:rPr lang="en-US" baseline="0" dirty="0"/>
              <a:t> up IPv6 embedded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9893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pops up logical</a:t>
            </a:r>
            <a:r>
              <a:rPr lang="en-US" baseline="0" dirty="0"/>
              <a:t>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5390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animations show flow of packets.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7945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4336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6063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2775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12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animation draws routers.  Second is forwarding</a:t>
            </a:r>
            <a:r>
              <a:rPr lang="en-US" baseline="0" dirty="0"/>
              <a:t> table.  Third is routing algorithms.  Fourth shows arrows bringing forwarding tables into data plane.  Final brings up separation of control and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349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2648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9DCCB814-1C40-47A7-AF66-834C505C9FA6}" type="slidenum">
              <a:rPr lang="de-DE" altLang="en-US" sz="1300">
                <a:latin typeface="Times New Roman" pitchFamily="18" charset="0"/>
              </a:rPr>
              <a:pPr/>
              <a:t>71</a:t>
            </a:fld>
            <a:endParaRPr lang="de-DE" altLang="en-US" sz="1300">
              <a:latin typeface="Times New Roman" pitchFamily="18" charset="0"/>
            </a:endParaRPr>
          </a:p>
        </p:txBody>
      </p:sp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82600">
              <a:spcBef>
                <a:spcPct val="0"/>
              </a:spcBef>
            </a:pPr>
            <a:r>
              <a:rPr lang="en-US" altLang="en-US">
                <a:latin typeface="Times New Roman" pitchFamily="18" charset="0"/>
                <a:ea typeface="ＭＳ Ｐゴシック" charset="-128"/>
              </a:rPr>
              <a:t>Now I’ll describe the API that tries to meet these goals.</a:t>
            </a: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fld id="{5219FC98-4750-457F-9319-77F92EDD180D}" type="slidenum">
              <a:rPr lang="en-US" altLang="en-US" sz="1300">
                <a:latin typeface="Calibri" pitchFamily="34" charset="0"/>
              </a:rPr>
              <a:pPr algn="r"/>
              <a:t>71</a:t>
            </a:fld>
            <a:endParaRPr lang="en-US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2665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49131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animations bring up four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2977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ＭＳ Ｐゴシック" charset="-128"/>
              </a:rPr>
              <a:t>Three animations show forwarding</a:t>
            </a:r>
            <a:r>
              <a:rPr lang="en-US" altLang="en-US" baseline="0" dirty="0">
                <a:latin typeface="Times New Roman" pitchFamily="18" charset="0"/>
                <a:ea typeface="ＭＳ Ｐゴシック" charset="-128"/>
              </a:rPr>
              <a:t> steps</a:t>
            </a:r>
            <a:endParaRPr lang="en-US" altLang="en-US" dirty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97C7A59C-883D-4FB8-9A3F-FB2946ED6FB5}" type="slidenum">
              <a:rPr lang="en-US" altLang="en-US" sz="1300">
                <a:latin typeface="Times New Roman" pitchFamily="18" charset="0"/>
              </a:rPr>
              <a:pPr/>
              <a:t>75</a:t>
            </a:fld>
            <a:endParaRPr lang="en-US" alt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7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animations:</a:t>
            </a:r>
            <a:r>
              <a:rPr lang="en-US" baseline="0" dirty="0"/>
              <a:t> expand routers, add controller, and </a:t>
            </a:r>
            <a:r>
              <a:rPr lang="en-US" baseline="0" dirty="0" err="1"/>
              <a:t>CAs</a:t>
            </a:r>
            <a:r>
              <a:rPr lang="en-US" baseline="0" dirty="0"/>
              <a:t> and communication, add routing tables in controller, push routing tables to </a:t>
            </a:r>
            <a:r>
              <a:rPr lang="en-US" baseline="0" dirty="0" err="1"/>
              <a:t>CAs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8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66BF-C554-47C1-BF77-832EEB7DE9C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9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B2C6BB97-6322-4A94-8962-1A03AAADC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84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AB675918-912E-4B36-B5ED-B25B70CA9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03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2FEC1767-0773-4F5A-8AA8-E56695D31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4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484EDC32-1119-4E68-8F27-B65BF61D7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18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F29A8B20-1667-4C01-9242-5B655B6CE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22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05D967BC-E1C8-4204-B031-84E3C54B3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92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3486769A-561D-4416-8452-E09A3D467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6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32FE5F5C-F74B-459C-8412-543B742A2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7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47C3B606-F63F-4F31-964D-2C742D3B7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85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8D4AAA0F-5A5A-4296-B080-54F858DCC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270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C2E41EDD-0CF0-4FC4-A545-6383DC9C8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1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F7C5810A-F044-40F0-9EF6-2FA69FD47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977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04ADDCC0-D8CD-4ADB-8332-F93DC7D88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421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81D01822-BD78-4987-9C07-AA52BE9A4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236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3BAD54E1-0D4C-4345-AA71-CBA235311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967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6E0B26D4-22C9-4634-B0D1-65DE3FEBF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075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40BD1260-855B-4552-B994-EEF063E93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360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9F86468F-6FA0-4DCD-AEF3-691FB1BD0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876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FABDD88B-EF5D-4136-9C2E-F5260F490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366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4AA9D200-E68A-4FF1-96B8-0F8E8A624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955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597EA551-D3E4-4C27-9516-010ACC9A1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13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1FCA2AC1-F722-4699-A3F6-2D50B95EC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90D1BDC3-43F4-4546-B2CA-C1AAFE366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836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2FA03782-5F0A-4AF1-9FC5-3ABABCC3C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89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D5235D04-26B2-41F1-9E09-BB07E936B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530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E07FDD43-8BAA-4FD3-BABA-1A36FD1B2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992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BEBD1C0C-A85C-43E4-B9EC-2B22A195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113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altLang="en-US"/>
              <a:t>3-</a:t>
            </a:r>
            <a:fld id="{236731DC-8BB5-4FD2-A6F2-44B236467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99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3B8A7BE9-829E-4BA1-A05A-14F4B10D7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297E1783-EE68-4706-BDCD-DA2C232A8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7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58DFF2C8-6A1C-4375-BC3E-9E405BDA0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83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524E69B5-74B0-4048-9544-114421557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49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709CA84F-971E-4C5A-89F6-C307979BF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2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8090738D-ED99-4DA9-9C6E-C8D288515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65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r>
              <a:rPr lang="en-US" altLang="en-US"/>
              <a:t>4-</a:t>
            </a:r>
            <a:fld id="{E26254CB-0F72-4A29-8202-835698BFA3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 Layer: Data Plane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en-US" altLang="en-US"/>
              <a:t>3-</a:t>
            </a:r>
            <a:fld id="{81F7E87F-12CA-4AF6-8A5A-A4232D80E9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en-US" altLang="en-US"/>
              <a:t>3-</a:t>
            </a:r>
            <a:fld id="{0A8BEC03-C59A-4305-B84A-C4FF078F4E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3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ustomXml" Target="../ink/ink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3063"/>
              </a:lnSpc>
            </a:pPr>
            <a:r>
              <a:rPr lang="en-US" altLang="en-US" sz="2800" i="1">
                <a:solidFill>
                  <a:srgbClr val="008000"/>
                </a:solidFill>
                <a:cs typeface="Arial" pitchFamily="34" charset="0"/>
              </a:rPr>
              <a:t>Computer Networking: A Top Down Approach </a:t>
            </a:r>
            <a:br>
              <a:rPr lang="en-US" altLang="en-US" sz="2800">
                <a:solidFill>
                  <a:srgbClr val="008000"/>
                </a:solidFill>
                <a:cs typeface="Arial" pitchFamily="34" charset="0"/>
              </a:rPr>
            </a:br>
            <a:endParaRPr lang="en-US" altLang="en-US" sz="200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 dirty="0">
              <a:latin typeface="Gill Sans MT" pitchFamily="34" charset="0"/>
            </a:endParaRPr>
          </a:p>
          <a:p>
            <a:pPr>
              <a:lnSpc>
                <a:spcPct val="85000"/>
              </a:lnSpc>
            </a:pPr>
            <a:endParaRPr lang="en-US" altLang="en-US" sz="1200" dirty="0"/>
          </a:p>
          <a:p>
            <a:r>
              <a:rPr lang="en-US" altLang="en-US" sz="1200" dirty="0"/>
              <a:t>     Copyright 1996-2016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err="1"/>
              <a:t>J.F</a:t>
            </a:r>
            <a:r>
              <a:rPr lang="en-US" altLang="en-US" sz="1200" dirty="0"/>
              <a:t> Kurose and </a:t>
            </a:r>
            <a:r>
              <a:rPr lang="en-US" altLang="en-US" sz="1200" dirty="0" err="1"/>
              <a:t>K.W</a:t>
            </a:r>
            <a:r>
              <a:rPr lang="en-US" altLang="en-US" sz="1200" dirty="0"/>
              <a:t>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780358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7</a:t>
            </a:r>
            <a:r>
              <a:rPr lang="en-US" altLang="en-US" sz="1800" baseline="30000">
                <a:solidFill>
                  <a:srgbClr val="008000"/>
                </a:solidFill>
                <a:cs typeface="Arial" pitchFamily="34" charset="0"/>
              </a:rPr>
              <a:t>th</a:t>
            </a:r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 edition </a:t>
            </a:r>
            <a:br>
              <a:rPr lang="en-US" altLang="en-US" sz="18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Jim Kurose, Keith Ross</a:t>
            </a:r>
            <a:br>
              <a:rPr lang="en-US" altLang="en-US" sz="18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itchFamily="34" charset="0"/>
              </a:rPr>
              <a:t>Pearson/Addison Wesley</a:t>
            </a:r>
            <a:br>
              <a:rPr lang="en-US" altLang="en-US" sz="14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itchFamily="34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Chapter 4</a:t>
            </a:r>
            <a:br>
              <a:rPr lang="en-US" altLang="en-US" sz="48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The Data Plane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22EE1B2-9152-463E-9C17-0FE7951C4791}" type="slidenum">
              <a:rPr lang="en-US" altLang="en-US" sz="1200">
                <a:latin typeface="Tahoma" pitchFamily="34" charset="0"/>
              </a:rPr>
              <a:pPr/>
              <a:t>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097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these slides:</a:t>
            </a:r>
          </a:p>
          <a:p>
            <a:pPr algn="l"/>
            <a:r>
              <a:rPr lang="en-US" altLang="en-US" sz="1200" dirty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57263"/>
            <a:ext cx="7024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7772400" cy="97472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Network layer service models: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9563" y="1506538"/>
            <a:ext cx="15382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/>
              <a:t>Network</a:t>
            </a:r>
          </a:p>
          <a:p>
            <a:pPr algn="r"/>
            <a:r>
              <a:rPr lang="en-US" altLang="en-US" sz="2000"/>
              <a:t>Architecture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Internet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</a:p>
          <a:p>
            <a:pPr algn="r"/>
            <a:endParaRPr lang="en-US" altLang="en-US" sz="2000"/>
          </a:p>
          <a:p>
            <a:pPr algn="r"/>
            <a:r>
              <a:rPr lang="en-US" altLang="en-US" sz="2000"/>
              <a:t>ATM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3096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Service</a:t>
            </a:r>
          </a:p>
          <a:p>
            <a:r>
              <a:rPr lang="en-US" altLang="en-US" sz="2000"/>
              <a:t>Model</a:t>
            </a:r>
          </a:p>
          <a:p>
            <a:endParaRPr lang="en-US" altLang="en-US" sz="2000"/>
          </a:p>
          <a:p>
            <a:r>
              <a:rPr lang="en-US" altLang="en-US" sz="2000"/>
              <a:t>best effort</a:t>
            </a:r>
          </a:p>
          <a:p>
            <a:endParaRPr lang="en-US" altLang="en-US" sz="2000"/>
          </a:p>
          <a:p>
            <a:r>
              <a:rPr lang="en-US" altLang="en-US" sz="2000"/>
              <a:t>CBR</a:t>
            </a:r>
          </a:p>
          <a:p>
            <a:endParaRPr lang="en-US" altLang="en-US" sz="2000"/>
          </a:p>
          <a:p>
            <a:r>
              <a:rPr lang="en-US" altLang="en-US" sz="2000"/>
              <a:t>VBR</a:t>
            </a:r>
          </a:p>
          <a:p>
            <a:endParaRPr lang="en-US" altLang="en-US" sz="2000"/>
          </a:p>
          <a:p>
            <a:r>
              <a:rPr lang="en-US" altLang="en-US" sz="2000"/>
              <a:t>ABR</a:t>
            </a:r>
          </a:p>
          <a:p>
            <a:endParaRPr lang="en-US" altLang="en-US" sz="2000"/>
          </a:p>
          <a:p>
            <a:r>
              <a:rPr lang="en-US" altLang="en-US" sz="2000"/>
              <a:t>UBR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53828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Bandwidth</a:t>
            </a:r>
          </a:p>
          <a:p>
            <a:endParaRPr lang="en-US" altLang="en-US" sz="2000"/>
          </a:p>
          <a:p>
            <a:r>
              <a:rPr lang="en-US" altLang="en-US" sz="2000"/>
              <a:t>none</a:t>
            </a:r>
          </a:p>
          <a:p>
            <a:endParaRPr lang="en-US" altLang="en-US" sz="2000"/>
          </a:p>
          <a:p>
            <a:r>
              <a:rPr lang="en-US" altLang="en-US" sz="2000"/>
              <a:t>constant</a:t>
            </a:r>
          </a:p>
          <a:p>
            <a:r>
              <a:rPr lang="en-US" altLang="en-US" sz="2000"/>
              <a:t>rate</a:t>
            </a:r>
          </a:p>
          <a:p>
            <a:r>
              <a:rPr lang="en-US" altLang="en-US" sz="2000"/>
              <a:t>guaranteed</a:t>
            </a:r>
          </a:p>
          <a:p>
            <a:r>
              <a:rPr lang="en-US" altLang="en-US" sz="2000"/>
              <a:t>rate</a:t>
            </a:r>
          </a:p>
          <a:p>
            <a:r>
              <a:rPr lang="en-US" altLang="en-US" sz="2000"/>
              <a:t>guaranteed </a:t>
            </a:r>
          </a:p>
          <a:p>
            <a:r>
              <a:rPr lang="en-US" altLang="en-US" sz="2000"/>
              <a:t>minimum</a:t>
            </a:r>
          </a:p>
          <a:p>
            <a:r>
              <a:rPr lang="en-US" altLang="en-US" sz="2000"/>
              <a:t>none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4700588" y="1801813"/>
            <a:ext cx="7207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Loss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Order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477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Timing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5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4811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feedback</a:t>
            </a:r>
          </a:p>
          <a:p>
            <a:endParaRPr lang="en-US" altLang="en-US" sz="2000"/>
          </a:p>
          <a:p>
            <a:r>
              <a:rPr lang="en-US" altLang="en-US" sz="2000"/>
              <a:t>no (inferred</a:t>
            </a:r>
          </a:p>
          <a:p>
            <a:r>
              <a:rPr lang="en-US" altLang="en-US" sz="2000"/>
              <a:t>via loss)</a:t>
            </a:r>
          </a:p>
          <a:p>
            <a:r>
              <a:rPr lang="en-US" altLang="en-US" sz="2000"/>
              <a:t>no</a:t>
            </a:r>
          </a:p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no</a:t>
            </a:r>
          </a:p>
          <a:p>
            <a:r>
              <a:rPr lang="en-US" altLang="en-US" sz="2000"/>
              <a:t>congestion</a:t>
            </a:r>
          </a:p>
          <a:p>
            <a:r>
              <a:rPr lang="en-US" altLang="en-US" sz="2000"/>
              <a:t>yes</a:t>
            </a:r>
          </a:p>
          <a:p>
            <a:endParaRPr lang="en-US" altLang="en-US" sz="2000"/>
          </a:p>
          <a:p>
            <a:r>
              <a:rPr lang="en-US" altLang="en-US" sz="2000"/>
              <a:t>no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6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Guarantees ?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7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9"/>
          <p:cNvSpPr>
            <a:spLocks noChangeShapeType="1"/>
          </p:cNvSpPr>
          <p:nvPr/>
        </p:nvSpPr>
        <p:spPr bwMode="auto">
          <a:xfrm>
            <a:off x="646113" y="2308225"/>
            <a:ext cx="79851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Line 25"/>
          <p:cNvSpPr>
            <a:spLocks noChangeShapeType="1"/>
          </p:cNvSpPr>
          <p:nvPr/>
        </p:nvSpPr>
        <p:spPr bwMode="auto">
          <a:xfrm>
            <a:off x="904875" y="30988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0" name="Line 26"/>
          <p:cNvSpPr>
            <a:spLocks noChangeShapeType="1"/>
          </p:cNvSpPr>
          <p:nvPr/>
        </p:nvSpPr>
        <p:spPr bwMode="auto">
          <a:xfrm>
            <a:off x="901700" y="37084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1" name="Line 27"/>
          <p:cNvSpPr>
            <a:spLocks noChangeShapeType="1"/>
          </p:cNvSpPr>
          <p:nvPr/>
        </p:nvSpPr>
        <p:spPr bwMode="auto">
          <a:xfrm>
            <a:off x="898525" y="4329113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Line 28"/>
          <p:cNvSpPr>
            <a:spLocks noChangeShapeType="1"/>
          </p:cNvSpPr>
          <p:nvPr/>
        </p:nvSpPr>
        <p:spPr bwMode="auto">
          <a:xfrm>
            <a:off x="906463" y="4905375"/>
            <a:ext cx="7437437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5C5C5743-2430-4ABC-848E-3A94BE39F445}" type="slidenum">
              <a:rPr lang="en-US" altLang="en-US" sz="1200">
                <a:latin typeface="Tahoma" pitchFamily="34" charset="0"/>
              </a:rPr>
              <a:pPr/>
              <a:t>10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019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4.2 What’</a:t>
            </a:r>
            <a:r>
              <a:rPr lang="en-US" altLang="ja-JP" sz="2400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1D613FEC-3B92-490C-9CF1-9BFC415737E2}" type="slidenum">
              <a:rPr lang="en-US" altLang="en-US" sz="1200">
                <a:latin typeface="Tahoma" pitchFamily="34" charset="0"/>
              </a:rPr>
              <a:pPr/>
              <a:t>11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120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Router architecture overview</a:t>
            </a:r>
            <a:endParaRPr lang="en-US" altLang="en-US">
              <a:ea typeface="ＭＳ Ｐゴシック" charset="-128"/>
            </a:endParaRPr>
          </a:p>
        </p:txBody>
      </p:sp>
      <p:grpSp>
        <p:nvGrpSpPr>
          <p:cNvPr id="52226" name="Group 60"/>
          <p:cNvGrpSpPr>
            <a:grpSpLocks/>
          </p:cNvGrpSpPr>
          <p:nvPr/>
        </p:nvGrpSpPr>
        <p:grpSpPr bwMode="auto">
          <a:xfrm>
            <a:off x="2787650" y="3333750"/>
            <a:ext cx="1609725" cy="2343150"/>
            <a:chOff x="2418" y="1882"/>
            <a:chExt cx="1014" cy="1476"/>
          </a:xfrm>
        </p:grpSpPr>
        <p:sp>
          <p:nvSpPr>
            <p:cNvPr id="52278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9" name="Text Box 48"/>
            <p:cNvSpPr txBox="1">
              <a:spLocks noChangeArrowheads="1"/>
            </p:cNvSpPr>
            <p:nvPr/>
          </p:nvSpPr>
          <p:spPr bwMode="auto">
            <a:xfrm>
              <a:off x="2485" y="2418"/>
              <a:ext cx="87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high-speed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 dirty="0"/>
                <a:t>fabric</a:t>
              </a:r>
            </a:p>
          </p:txBody>
        </p:sp>
      </p:grpSp>
      <p:sp>
        <p:nvSpPr>
          <p:cNvPr id="52227" name="Rectangle 46"/>
          <p:cNvSpPr>
            <a:spLocks noChangeArrowheads="1"/>
          </p:cNvSpPr>
          <p:nvPr/>
        </p:nvSpPr>
        <p:spPr bwMode="auto">
          <a:xfrm>
            <a:off x="2805113" y="2371725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2228" name="Text Box 47"/>
          <p:cNvSpPr txBox="1">
            <a:spLocks noChangeArrowheads="1"/>
          </p:cNvSpPr>
          <p:nvPr/>
        </p:nvSpPr>
        <p:spPr bwMode="auto">
          <a:xfrm>
            <a:off x="2982913" y="2413000"/>
            <a:ext cx="1187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processor</a:t>
            </a:r>
          </a:p>
        </p:txBody>
      </p:sp>
      <p:sp>
        <p:nvSpPr>
          <p:cNvPr id="52229" name="Line 50"/>
          <p:cNvSpPr>
            <a:spLocks noChangeShapeType="1"/>
          </p:cNvSpPr>
          <p:nvPr/>
        </p:nvSpPr>
        <p:spPr bwMode="auto">
          <a:xfrm>
            <a:off x="3533775" y="2890838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2230" name="Group 17"/>
          <p:cNvGrpSpPr>
            <a:grpSpLocks/>
          </p:cNvGrpSpPr>
          <p:nvPr/>
        </p:nvGrpSpPr>
        <p:grpSpPr bwMode="auto">
          <a:xfrm>
            <a:off x="744538" y="3348038"/>
            <a:ext cx="2033587" cy="566737"/>
            <a:chOff x="930" y="1989"/>
            <a:chExt cx="1482" cy="357"/>
          </a:xfrm>
        </p:grpSpPr>
        <p:sp>
          <p:nvSpPr>
            <p:cNvPr id="52273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4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5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6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7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1" name="Group 18"/>
          <p:cNvGrpSpPr>
            <a:grpSpLocks/>
          </p:cNvGrpSpPr>
          <p:nvPr/>
        </p:nvGrpSpPr>
        <p:grpSpPr bwMode="auto">
          <a:xfrm>
            <a:off x="733425" y="5086350"/>
            <a:ext cx="2058988" cy="566738"/>
            <a:chOff x="930" y="1989"/>
            <a:chExt cx="1482" cy="357"/>
          </a:xfrm>
        </p:grpSpPr>
        <p:sp>
          <p:nvSpPr>
            <p:cNvPr id="52268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9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0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1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72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2" name="Group 29"/>
          <p:cNvGrpSpPr>
            <a:grpSpLocks/>
          </p:cNvGrpSpPr>
          <p:nvPr/>
        </p:nvGrpSpPr>
        <p:grpSpPr bwMode="auto">
          <a:xfrm rot="2656396">
            <a:off x="1363663" y="4238625"/>
            <a:ext cx="546100" cy="546100"/>
            <a:chOff x="354" y="2715"/>
            <a:chExt cx="344" cy="344"/>
          </a:xfrm>
        </p:grpSpPr>
        <p:sp>
          <p:nvSpPr>
            <p:cNvPr id="52264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5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6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67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52233" name="Text Box 57"/>
          <p:cNvSpPr txBox="1">
            <a:spLocks noChangeArrowheads="1"/>
          </p:cNvSpPr>
          <p:nvPr/>
        </p:nvSpPr>
        <p:spPr bwMode="auto">
          <a:xfrm>
            <a:off x="639763" y="573246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router input ports</a:t>
            </a:r>
          </a:p>
        </p:txBody>
      </p:sp>
      <p:grpSp>
        <p:nvGrpSpPr>
          <p:cNvPr id="52234" name="Group 37"/>
          <p:cNvGrpSpPr>
            <a:grpSpLocks/>
          </p:cNvGrpSpPr>
          <p:nvPr/>
        </p:nvGrpSpPr>
        <p:grpSpPr bwMode="auto">
          <a:xfrm>
            <a:off x="4344988" y="3352800"/>
            <a:ext cx="1957387" cy="566738"/>
            <a:chOff x="-51" y="2454"/>
            <a:chExt cx="1482" cy="357"/>
          </a:xfrm>
        </p:grpSpPr>
        <p:grpSp>
          <p:nvGrpSpPr>
            <p:cNvPr id="52258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60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1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2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63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5" name="Group 38"/>
          <p:cNvGrpSpPr>
            <a:grpSpLocks/>
          </p:cNvGrpSpPr>
          <p:nvPr/>
        </p:nvGrpSpPr>
        <p:grpSpPr bwMode="auto">
          <a:xfrm>
            <a:off x="4364038" y="5086350"/>
            <a:ext cx="2011362" cy="566738"/>
            <a:chOff x="-51" y="2454"/>
            <a:chExt cx="1482" cy="357"/>
          </a:xfrm>
        </p:grpSpPr>
        <p:grpSp>
          <p:nvGrpSpPr>
            <p:cNvPr id="52252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54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5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6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2257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52253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6" name="Group 51"/>
          <p:cNvGrpSpPr>
            <a:grpSpLocks/>
          </p:cNvGrpSpPr>
          <p:nvPr/>
        </p:nvGrpSpPr>
        <p:grpSpPr bwMode="auto">
          <a:xfrm rot="2656396">
            <a:off x="5230813" y="4229100"/>
            <a:ext cx="546100" cy="546100"/>
            <a:chOff x="354" y="2715"/>
            <a:chExt cx="344" cy="344"/>
          </a:xfrm>
        </p:grpSpPr>
        <p:sp>
          <p:nvSpPr>
            <p:cNvPr id="52248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49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50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251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52237" name="Text Box 58"/>
          <p:cNvSpPr txBox="1">
            <a:spLocks noChangeArrowheads="1"/>
          </p:cNvSpPr>
          <p:nvPr/>
        </p:nvSpPr>
        <p:spPr bwMode="auto">
          <a:xfrm>
            <a:off x="4664075" y="577373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router output ports</a:t>
            </a:r>
          </a:p>
        </p:txBody>
      </p:sp>
      <p:pic>
        <p:nvPicPr>
          <p:cNvPr id="52238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42963"/>
            <a:ext cx="63531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3425" y="3143250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40513" y="3179763"/>
            <a:ext cx="2185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CC0000"/>
                </a:solidFill>
              </a:rPr>
              <a:t>forwarding data plane  </a:t>
            </a:r>
            <a:r>
              <a:rPr lang="en-US" altLang="en-US" sz="1600" dirty="0"/>
              <a:t>(hardware) operates in nanosecond timeframe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53125" y="2076450"/>
            <a:ext cx="2879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600" i="1">
                <a:solidFill>
                  <a:srgbClr val="CC0000"/>
                </a:solidFill>
              </a:rPr>
              <a:t>routing, management</a:t>
            </a:r>
          </a:p>
          <a:p>
            <a:pPr algn="r"/>
            <a:r>
              <a:rPr lang="en-US" altLang="en-US" sz="1600" i="1">
                <a:solidFill>
                  <a:srgbClr val="CC0000"/>
                </a:solidFill>
              </a:rPr>
              <a:t>control plane </a:t>
            </a:r>
            <a:r>
              <a:rPr lang="en-US" altLang="en-US" sz="1600"/>
              <a:t>(software)</a:t>
            </a:r>
          </a:p>
          <a:p>
            <a:pPr algn="r"/>
            <a:r>
              <a:rPr lang="en-US" altLang="en-US" sz="1600"/>
              <a:t>operates in millisecond </a:t>
            </a:r>
          </a:p>
          <a:p>
            <a:pPr algn="r"/>
            <a:r>
              <a:rPr lang="en-US" altLang="en-US" sz="1600"/>
              <a:t>time frame</a:t>
            </a:r>
          </a:p>
        </p:txBody>
      </p:sp>
      <p:sp>
        <p:nvSpPr>
          <p:cNvPr id="52242" name="Freeform 10"/>
          <p:cNvSpPr>
            <a:spLocks/>
          </p:cNvSpPr>
          <p:nvPr/>
        </p:nvSpPr>
        <p:spPr bwMode="auto">
          <a:xfrm>
            <a:off x="2198688" y="2667000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3" name="Freeform 11"/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2106 w 8802811"/>
              <a:gd name="T1" fmla="*/ 0 h 2197979"/>
              <a:gd name="T2" fmla="*/ 8288733 w 8802811"/>
              <a:gd name="T3" fmla="*/ 352707 h 2197979"/>
              <a:gd name="T4" fmla="*/ 8300945 w 8802811"/>
              <a:gd name="T5" fmla="*/ 985142 h 2197979"/>
              <a:gd name="T6" fmla="*/ 8313157 w 8802811"/>
              <a:gd name="T7" fmla="*/ 1204063 h 2197979"/>
              <a:gd name="T8" fmla="*/ 8337573 w 8802811"/>
              <a:gd name="T9" fmla="*/ 1374335 h 2197979"/>
              <a:gd name="T10" fmla="*/ 8313157 w 8802811"/>
              <a:gd name="T11" fmla="*/ 1301360 h 2197979"/>
              <a:gd name="T12" fmla="*/ 8300945 w 8802811"/>
              <a:gd name="T13" fmla="*/ 1216224 h 2197979"/>
              <a:gd name="T14" fmla="*/ 8288733 w 8802811"/>
              <a:gd name="T15" fmla="*/ 1167577 h 2197979"/>
              <a:gd name="T16" fmla="*/ 8252106 w 8802811"/>
              <a:gd name="T17" fmla="*/ 985142 h 2197979"/>
              <a:gd name="T18" fmla="*/ 8239894 w 8802811"/>
              <a:gd name="T19" fmla="*/ 851357 h 2197979"/>
              <a:gd name="T20" fmla="*/ 8215466 w 8802811"/>
              <a:gd name="T21" fmla="*/ 681086 h 2197979"/>
              <a:gd name="T22" fmla="*/ 8203254 w 8802811"/>
              <a:gd name="T23" fmla="*/ 547302 h 2197979"/>
              <a:gd name="T24" fmla="*/ 8178839 w 8802811"/>
              <a:gd name="T25" fmla="*/ 547302 h 2197979"/>
              <a:gd name="T26" fmla="*/ 8178839 w 8802811"/>
              <a:gd name="T27" fmla="*/ 547302 h 2197979"/>
              <a:gd name="T28" fmla="*/ 8410838 w 8802811"/>
              <a:gd name="T29" fmla="*/ 620274 h 2197979"/>
              <a:gd name="T30" fmla="*/ 8471893 w 8802811"/>
              <a:gd name="T31" fmla="*/ 681086 h 2197979"/>
              <a:gd name="T32" fmla="*/ 8557363 w 8802811"/>
              <a:gd name="T33" fmla="*/ 790546 h 2197979"/>
              <a:gd name="T34" fmla="*/ 8581787 w 8802811"/>
              <a:gd name="T35" fmla="*/ 863520 h 2197979"/>
              <a:gd name="T36" fmla="*/ 8618427 w 8802811"/>
              <a:gd name="T37" fmla="*/ 948655 h 2197979"/>
              <a:gd name="T38" fmla="*/ 8691690 w 8802811"/>
              <a:gd name="T39" fmla="*/ 1179738 h 2197979"/>
              <a:gd name="T40" fmla="*/ 8703889 w 8802811"/>
              <a:gd name="T41" fmla="*/ 1252712 h 2197979"/>
              <a:gd name="T42" fmla="*/ 8716105 w 8802811"/>
              <a:gd name="T43" fmla="*/ 1337848 h 2197979"/>
              <a:gd name="T44" fmla="*/ 8740529 w 8802811"/>
              <a:gd name="T45" fmla="*/ 1398658 h 2197979"/>
              <a:gd name="T46" fmla="*/ 8801584 w 8802811"/>
              <a:gd name="T47" fmla="*/ 1398658 h 2197979"/>
              <a:gd name="T48" fmla="*/ 8801584 w 8802811"/>
              <a:gd name="T49" fmla="*/ 1398658 h 2197979"/>
              <a:gd name="T50" fmla="*/ 8789368 w 8802811"/>
              <a:gd name="T51" fmla="*/ 1666229 h 2197979"/>
              <a:gd name="T52" fmla="*/ 8789368 w 8802811"/>
              <a:gd name="T53" fmla="*/ 1666229 h 2197979"/>
              <a:gd name="T54" fmla="*/ 8703889 w 8802811"/>
              <a:gd name="T55" fmla="*/ 1568931 h 2197979"/>
              <a:gd name="T56" fmla="*/ 8642842 w 8802811"/>
              <a:gd name="T57" fmla="*/ 1508118 h 2197979"/>
              <a:gd name="T58" fmla="*/ 8581787 w 8802811"/>
              <a:gd name="T59" fmla="*/ 1410821 h 2197979"/>
              <a:gd name="T60" fmla="*/ 8508524 w 8802811"/>
              <a:gd name="T61" fmla="*/ 1325685 h 2197979"/>
              <a:gd name="T62" fmla="*/ 8435261 w 8802811"/>
              <a:gd name="T63" fmla="*/ 1228387 h 2197979"/>
              <a:gd name="T64" fmla="*/ 8300945 w 8802811"/>
              <a:gd name="T65" fmla="*/ 1033790 h 2197979"/>
              <a:gd name="T66" fmla="*/ 8227678 w 8802811"/>
              <a:gd name="T67" fmla="*/ 912168 h 2197979"/>
              <a:gd name="T68" fmla="*/ 8215466 w 8802811"/>
              <a:gd name="T69" fmla="*/ 875682 h 2197979"/>
              <a:gd name="T70" fmla="*/ 8191051 w 8802811"/>
              <a:gd name="T71" fmla="*/ 839194 h 2197979"/>
              <a:gd name="T72" fmla="*/ 8178839 w 8802811"/>
              <a:gd name="T73" fmla="*/ 790546 h 2197979"/>
              <a:gd name="T74" fmla="*/ 8129991 w 8802811"/>
              <a:gd name="T75" fmla="*/ 717572 h 2197979"/>
              <a:gd name="T76" fmla="*/ 8117788 w 8802811"/>
              <a:gd name="T77" fmla="*/ 705410 h 2197979"/>
              <a:gd name="T78" fmla="*/ 8215466 w 8802811"/>
              <a:gd name="T79" fmla="*/ 778383 h 2197979"/>
              <a:gd name="T80" fmla="*/ 8252106 w 8802811"/>
              <a:gd name="T81" fmla="*/ 814870 h 2197979"/>
              <a:gd name="T82" fmla="*/ 8361996 w 8802811"/>
              <a:gd name="T83" fmla="*/ 912168 h 2197979"/>
              <a:gd name="T84" fmla="*/ 8435261 w 8802811"/>
              <a:gd name="T85" fmla="*/ 1009466 h 2197979"/>
              <a:gd name="T86" fmla="*/ 8471893 w 8802811"/>
              <a:gd name="T87" fmla="*/ 1045954 h 2197979"/>
              <a:gd name="T88" fmla="*/ 8459685 w 8802811"/>
              <a:gd name="T89" fmla="*/ 1033790 h 2197979"/>
              <a:gd name="T90" fmla="*/ 632656 w 8802811"/>
              <a:gd name="T91" fmla="*/ 2152719 h 2197979"/>
              <a:gd name="T92" fmla="*/ 1524038 w 8802811"/>
              <a:gd name="T93" fmla="*/ 2189205 h 2197979"/>
              <a:gd name="T94" fmla="*/ 1035614 w 8802811"/>
              <a:gd name="T95" fmla="*/ 2152719 h 2197979"/>
              <a:gd name="T96" fmla="*/ 547181 w 8802811"/>
              <a:gd name="T97" fmla="*/ 2104070 h 2197979"/>
              <a:gd name="T98" fmla="*/ 70968 w 8802811"/>
              <a:gd name="T99" fmla="*/ 2079746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4" name="Elbow Connector 13"/>
          <p:cNvCxnSpPr>
            <a:cxnSpLocks noChangeShapeType="1"/>
            <a:endCxn id="52271" idx="0"/>
          </p:cNvCxnSpPr>
          <p:nvPr/>
        </p:nvCxnSpPr>
        <p:spPr bwMode="auto">
          <a:xfrm rot="5400000">
            <a:off x="1215231" y="3729832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5" name="Content Placeholder 1"/>
          <p:cNvSpPr>
            <a:spLocks noGrp="1"/>
          </p:cNvSpPr>
          <p:nvPr>
            <p:ph idx="1"/>
          </p:nvPr>
        </p:nvSpPr>
        <p:spPr>
          <a:xfrm>
            <a:off x="533400" y="1287463"/>
            <a:ext cx="7772400" cy="585787"/>
          </a:xfrm>
        </p:spPr>
        <p:txBody>
          <a:bodyPr/>
          <a:lstStyle/>
          <a:p>
            <a:r>
              <a:rPr lang="en-US" altLang="en-US">
                <a:ea typeface="ＭＳ Ｐゴシック" charset="-128"/>
                <a:cs typeface="ＭＳ Ｐゴシック" charset="-128"/>
              </a:rPr>
              <a:t>high-level view of generic router architecture:</a:t>
            </a:r>
          </a:p>
        </p:txBody>
      </p:sp>
      <p:sp>
        <p:nvSpPr>
          <p:cNvPr id="522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C496CBB-911B-4CA1-ACE5-5EB479BADDCE}" type="slidenum">
              <a:rPr lang="en-US" altLang="en-US" sz="1200">
                <a:latin typeface="Tahoma" pitchFamily="34" charset="0"/>
              </a:rPr>
              <a:pPr/>
              <a:t>12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224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1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line</a:t>
            </a:r>
          </a:p>
          <a:p>
            <a:pPr algn="ctr"/>
            <a:r>
              <a:rPr lang="en-US" altLang="en-US" sz="1800"/>
              <a:t>termination</a:t>
            </a:r>
          </a:p>
        </p:txBody>
      </p:sp>
      <p:sp>
        <p:nvSpPr>
          <p:cNvPr id="53252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3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3254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7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8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(receive)</a:t>
            </a:r>
          </a:p>
        </p:txBody>
      </p:sp>
      <p:sp>
        <p:nvSpPr>
          <p:cNvPr id="53259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lookup,</a:t>
            </a:r>
          </a:p>
          <a:p>
            <a:pPr algn="ctr"/>
            <a:r>
              <a:rPr lang="en-US" altLang="en-US" sz="1800"/>
              <a:t>forwarding</a:t>
            </a:r>
          </a:p>
          <a:p>
            <a:pPr algn="ctr"/>
            <a:endParaRPr lang="en-US" altLang="en-US" sz="1800"/>
          </a:p>
          <a:p>
            <a:pPr algn="ctr"/>
            <a:endParaRPr lang="en-US" altLang="en-US" sz="1800"/>
          </a:p>
          <a:p>
            <a:pPr algn="ctr"/>
            <a:r>
              <a:rPr lang="en-US" altLang="en-US" sz="1800"/>
              <a:t>queueing</a:t>
            </a:r>
          </a:p>
        </p:txBody>
      </p:sp>
      <p:sp>
        <p:nvSpPr>
          <p:cNvPr id="53260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Input port functions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532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746500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decentralized switching</a:t>
            </a:r>
            <a:r>
              <a:rPr lang="en-US" altLang="en-US" sz="2400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sz="2400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ea typeface="ＭＳ Ｐゴシック" charset="-128"/>
                <a:cs typeface="ＭＳ Ｐゴシック" charset="-128"/>
              </a:rPr>
              <a:t>using header field values, look up output port using forwarding table in input-port memory </a:t>
            </a:r>
            <a:r>
              <a:rPr lang="en-US" altLang="en-US" sz="2200" i="1" dirty="0">
                <a:ea typeface="ＭＳ Ｐゴシック" charset="-128"/>
                <a:cs typeface="ＭＳ Ｐゴシック" charset="-128"/>
              </a:rPr>
              <a:t>(“match plus action”)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ea typeface="ＭＳ Ｐゴシック" charset="-128"/>
                <a:cs typeface="ＭＳ Ｐゴシック" charset="-128"/>
              </a:rPr>
              <a:t>goal: complete input-port processing at </a:t>
            </a:r>
            <a:r>
              <a:rPr lang="en-US" altLang="ja-JP" sz="2200" dirty="0">
                <a:ea typeface="ＭＳ Ｐゴシック" charset="-128"/>
                <a:cs typeface="ＭＳ Ｐゴシック" charset="-128"/>
              </a:rPr>
              <a:t>‘line speed’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ea typeface="ＭＳ Ｐゴシック" charset="-128"/>
                <a:cs typeface="ＭＳ Ｐゴシック" charset="-128"/>
              </a:rPr>
              <a:t>queuing happens if datagrams arrive faster than forwarding rate into switch fabric</a:t>
            </a:r>
          </a:p>
        </p:txBody>
      </p:sp>
      <p:sp>
        <p:nvSpPr>
          <p:cNvPr id="53262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altLang="en-US" sz="2000"/>
              <a:t>bit-level reception</a:t>
            </a:r>
            <a:endParaRPr lang="en-US" altLang="en-US" sz="1800"/>
          </a:p>
        </p:txBody>
      </p:sp>
      <p:sp>
        <p:nvSpPr>
          <p:cNvPr id="53263" name="Text Box 6"/>
          <p:cNvSpPr txBox="1">
            <a:spLocks noChangeArrowheads="1"/>
          </p:cNvSpPr>
          <p:nvPr/>
        </p:nvSpPr>
        <p:spPr bwMode="auto">
          <a:xfrm>
            <a:off x="538986" y="3783013"/>
            <a:ext cx="18517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dirty="0">
                <a:solidFill>
                  <a:srgbClr val="000099"/>
                </a:solidFill>
              </a:rPr>
              <a:t>data-link layer:</a:t>
            </a:r>
          </a:p>
          <a:p>
            <a:pPr algn="r"/>
            <a:r>
              <a:rPr lang="en-US" altLang="en-US" sz="2000" dirty="0"/>
              <a:t>e.g., Ethernet</a:t>
            </a:r>
          </a:p>
          <a:p>
            <a:pPr algn="r"/>
            <a:r>
              <a:rPr lang="en-US" altLang="en-US" sz="2000" dirty="0"/>
              <a:t>see chapter 5</a:t>
            </a:r>
            <a:endParaRPr lang="en-US" altLang="en-US" sz="1800" dirty="0"/>
          </a:p>
        </p:txBody>
      </p:sp>
      <p:sp>
        <p:nvSpPr>
          <p:cNvPr id="53264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fabric</a:t>
            </a:r>
          </a:p>
        </p:txBody>
      </p:sp>
      <p:grpSp>
        <p:nvGrpSpPr>
          <p:cNvPr id="53266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53272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3273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4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5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6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7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8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9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0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67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8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9" name="Line 60"/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1CE0213-7CF8-4AB2-AC26-D8545CB8EBE5}" type="slidenum">
              <a:rPr lang="en-US" altLang="en-US" sz="1200">
                <a:latin typeface="Tahoma" pitchFamily="34" charset="0"/>
              </a:rPr>
              <a:pPr/>
              <a:t>13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327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5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line</a:t>
            </a:r>
          </a:p>
          <a:p>
            <a:pPr algn="ctr"/>
            <a:r>
              <a:rPr lang="en-US" altLang="en-US" sz="1800"/>
              <a:t>termination</a:t>
            </a:r>
          </a:p>
        </p:txBody>
      </p:sp>
      <p:sp>
        <p:nvSpPr>
          <p:cNvPr id="54276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7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78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9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0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1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2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(receive)</a:t>
            </a:r>
          </a:p>
        </p:txBody>
      </p:sp>
      <p:sp>
        <p:nvSpPr>
          <p:cNvPr id="54283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lookup,</a:t>
            </a:r>
          </a:p>
          <a:p>
            <a:pPr algn="ctr"/>
            <a:r>
              <a:rPr lang="en-US" altLang="en-US" sz="1800"/>
              <a:t>forwarding</a:t>
            </a:r>
          </a:p>
          <a:p>
            <a:pPr algn="ctr"/>
            <a:endParaRPr lang="en-US" altLang="en-US" sz="1800"/>
          </a:p>
          <a:p>
            <a:pPr algn="ctr"/>
            <a:endParaRPr lang="en-US" altLang="en-US" sz="1800"/>
          </a:p>
          <a:p>
            <a:pPr algn="ctr"/>
            <a:r>
              <a:rPr lang="en-US" altLang="en-US" sz="1800"/>
              <a:t>queueing</a:t>
            </a:r>
          </a:p>
        </p:txBody>
      </p:sp>
      <p:sp>
        <p:nvSpPr>
          <p:cNvPr id="54284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Input port functions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542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748973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decentralized switching</a:t>
            </a:r>
            <a:r>
              <a:rPr lang="en-US" altLang="en-US" sz="2400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sz="2400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ea typeface="ＭＳ Ｐゴシック" charset="-128"/>
                <a:cs typeface="ＭＳ Ｐゴシック" charset="-128"/>
              </a:rPr>
              <a:t>using header field values, look up output port using forwarding table in input-port memory </a:t>
            </a:r>
            <a:r>
              <a:rPr lang="en-US" altLang="en-US" sz="2200" i="1" dirty="0">
                <a:ea typeface="ＭＳ Ｐゴシック" charset="-128"/>
                <a:cs typeface="ＭＳ Ｐゴシック" charset="-128"/>
              </a:rPr>
              <a:t>(“match plus action”)</a:t>
            </a:r>
          </a:p>
          <a:p>
            <a:pPr>
              <a:lnSpc>
                <a:spcPct val="90000"/>
              </a:lnSpc>
            </a:pPr>
            <a:r>
              <a:rPr lang="en-US" altLang="en-US" sz="2200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destination-based forwarding: </a:t>
            </a:r>
            <a:r>
              <a:rPr lang="en-US" altLang="en-US" sz="2200" dirty="0">
                <a:ea typeface="ＭＳ Ｐゴシック" charset="-128"/>
                <a:cs typeface="ＭＳ Ｐゴシック" charset="-128"/>
              </a:rPr>
              <a:t>forward based only on destination IP address (traditional)</a:t>
            </a:r>
            <a:endParaRPr lang="en-US" altLang="ja-JP" sz="22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200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generalized forwarding: </a:t>
            </a:r>
            <a:r>
              <a:rPr lang="en-US" altLang="en-US" sz="2200" dirty="0">
                <a:ea typeface="ＭＳ Ｐゴシック" charset="-128"/>
                <a:cs typeface="ＭＳ Ｐゴシック" charset="-128"/>
              </a:rPr>
              <a:t>forward based on any set of header field values</a:t>
            </a:r>
          </a:p>
        </p:txBody>
      </p:sp>
      <p:sp>
        <p:nvSpPr>
          <p:cNvPr id="54286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altLang="en-US" sz="2000"/>
              <a:t>bit-level reception</a:t>
            </a:r>
            <a:endParaRPr lang="en-US" altLang="en-US" sz="1800"/>
          </a:p>
        </p:txBody>
      </p:sp>
      <p:sp>
        <p:nvSpPr>
          <p:cNvPr id="54287" name="Text Box 6"/>
          <p:cNvSpPr txBox="1">
            <a:spLocks noChangeArrowheads="1"/>
          </p:cNvSpPr>
          <p:nvPr/>
        </p:nvSpPr>
        <p:spPr bwMode="auto">
          <a:xfrm>
            <a:off x="538986" y="3783013"/>
            <a:ext cx="18517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dirty="0">
                <a:solidFill>
                  <a:srgbClr val="000099"/>
                </a:solidFill>
              </a:rPr>
              <a:t>data-link layer:</a:t>
            </a:r>
          </a:p>
          <a:p>
            <a:pPr algn="r"/>
            <a:r>
              <a:rPr lang="en-US" altLang="en-US" sz="2000" dirty="0"/>
              <a:t>e.g., Ethernet</a:t>
            </a:r>
          </a:p>
          <a:p>
            <a:pPr algn="r"/>
            <a:r>
              <a:rPr lang="en-US" altLang="en-US" sz="2000" dirty="0"/>
              <a:t>see chapter 5</a:t>
            </a:r>
            <a:endParaRPr lang="en-US" altLang="en-US" sz="1800" dirty="0"/>
          </a:p>
        </p:txBody>
      </p:sp>
      <p:sp>
        <p:nvSpPr>
          <p:cNvPr id="54288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9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800"/>
              <a:t>fabric</a:t>
            </a:r>
          </a:p>
        </p:txBody>
      </p:sp>
      <p:grpSp>
        <p:nvGrpSpPr>
          <p:cNvPr id="54290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54296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297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8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9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0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1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2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3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4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4291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2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A3BF585C-1284-45CD-AA45-103AEFC548B5}" type="slidenum">
              <a:rPr lang="en-US" altLang="en-US" sz="1200">
                <a:latin typeface="Tahoma" pitchFamily="34" charset="0"/>
              </a:rPr>
              <a:pPr/>
              <a:t>14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429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628650" y="1555750"/>
            <a:ext cx="52355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/>
            <a:r>
              <a:rPr lang="en-US" altLang="en-US" sz="1800" b="1">
                <a:cs typeface="Times New Roman" pitchFamily="18" charset="0"/>
              </a:rPr>
              <a:t>Destination Address Range</a:t>
            </a:r>
          </a:p>
          <a:p>
            <a:pPr algn="just"/>
            <a:endParaRPr lang="en-US" altLang="en-US" sz="1800" b="1">
              <a:cs typeface="Times New Roman" pitchFamily="18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11001000 00010111 00010000 00000000</a:t>
            </a:r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through</a:t>
            </a:r>
            <a:r>
              <a:rPr lang="en-US" altLang="en-US" sz="1800">
                <a:latin typeface="Comic Sans MS" pitchFamily="66" charset="0"/>
                <a:cs typeface="Times New Roman" pitchFamily="18" charset="0"/>
              </a:rPr>
              <a:t>                                 </a:t>
            </a:r>
            <a:endParaRPr lang="en-US" altLang="en-US" sz="2000">
              <a:latin typeface="Comic Sans MS" pitchFamily="66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11001000 00010111 00010111 11111111</a:t>
            </a:r>
          </a:p>
          <a:p>
            <a:pPr algn="just"/>
            <a:endParaRPr lang="en-US" altLang="en-US" sz="1800" b="1">
              <a:latin typeface="Courier New" pitchFamily="49" charset="0"/>
              <a:cs typeface="Times New Roman" pitchFamily="18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11001000 00010111 00011000 00000000</a:t>
            </a:r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through</a:t>
            </a:r>
            <a:endParaRPr lang="en-US" altLang="en-US" sz="2000"/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11001000 00010111 00011000 11111111  </a:t>
            </a:r>
          </a:p>
          <a:p>
            <a:pPr algn="just"/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11001000 00010111 00011001 00000000</a:t>
            </a:r>
            <a:endParaRPr lang="en-US" altLang="en-US" sz="2000" b="1">
              <a:latin typeface="Courier New" pitchFamily="49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through</a:t>
            </a:r>
            <a:endParaRPr lang="en-US" altLang="en-US" sz="2000"/>
          </a:p>
          <a:p>
            <a:pPr algn="just"/>
            <a:r>
              <a:rPr lang="en-US" altLang="en-US" sz="1800" b="1">
                <a:latin typeface="Courier New" pitchFamily="49" charset="0"/>
                <a:cs typeface="Times New Roman" pitchFamily="18" charset="0"/>
              </a:rPr>
              <a:t>11001000 00010111 00011111 11111111  </a:t>
            </a:r>
          </a:p>
          <a:p>
            <a:pPr algn="just"/>
            <a:endParaRPr lang="en-US" altLang="en-US" sz="1800"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otherwise</a:t>
            </a:r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6053138" y="1557338"/>
            <a:ext cx="15557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/>
            <a:r>
              <a:rPr lang="en-US" altLang="en-US" sz="1800">
                <a:cs typeface="Times New Roman" pitchFamily="18" charset="0"/>
              </a:rPr>
              <a:t>Link Interface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 u="sng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0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1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2</a:t>
            </a: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endParaRPr lang="en-US" altLang="en-US" sz="1800">
              <a:cs typeface="Times New Roman" pitchFamily="18" charset="0"/>
            </a:endParaRPr>
          </a:p>
          <a:p>
            <a:pPr algn="just"/>
            <a:r>
              <a:rPr lang="en-US" altLang="en-US" sz="1800">
                <a:cs typeface="Times New Roman" pitchFamily="18" charset="0"/>
              </a:rPr>
              <a:t>3  </a:t>
            </a:r>
            <a:endParaRPr lang="en-US" altLang="en-US" sz="2000"/>
          </a:p>
          <a:p>
            <a:pPr algn="just"/>
            <a:endParaRPr lang="en-US" altLang="en-US" sz="1800" b="1">
              <a:cs typeface="Times New Roman" pitchFamily="18" charset="0"/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>
            <a:off x="625475" y="208438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1" name="Line 8"/>
          <p:cNvSpPr>
            <a:spLocks noChangeShapeType="1"/>
          </p:cNvSpPr>
          <p:nvPr/>
        </p:nvSpPr>
        <p:spPr bwMode="auto">
          <a:xfrm>
            <a:off x="652463" y="31194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2" name="Line 9"/>
          <p:cNvSpPr>
            <a:spLocks noChangeShapeType="1"/>
          </p:cNvSpPr>
          <p:nvPr/>
        </p:nvSpPr>
        <p:spPr bwMode="auto">
          <a:xfrm>
            <a:off x="646113" y="42418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>
            <a:off x="639763" y="5343525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5" name="Text Box 12"/>
          <p:cNvSpPr txBox="1">
            <a:spLocks noChangeArrowheads="1"/>
          </p:cNvSpPr>
          <p:nvPr/>
        </p:nvSpPr>
        <p:spPr bwMode="auto">
          <a:xfrm>
            <a:off x="565150" y="6007100"/>
            <a:ext cx="708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altLang="en-US">
                <a:latin typeface="Gill Sans MT" pitchFamily="34" charset="0"/>
              </a:rPr>
              <a:t> but what happens if ranges don</a:t>
            </a:r>
            <a:r>
              <a:rPr lang="ja-JP" altLang="en-US">
                <a:latin typeface="Gill Sans MT" pitchFamily="34" charset="0"/>
              </a:rPr>
              <a:t>’</a:t>
            </a:r>
            <a:r>
              <a:rPr lang="en-US" altLang="ja-JP">
                <a:latin typeface="Gill Sans MT" pitchFamily="34" charset="0"/>
              </a:rPr>
              <a:t>t divide up so nicely? </a:t>
            </a:r>
            <a:endParaRPr lang="en-US" altLang="en-US">
              <a:latin typeface="Gill Sans MT" pitchFamily="34" charset="0"/>
            </a:endParaRPr>
          </a:p>
        </p:txBody>
      </p:sp>
      <p:pic>
        <p:nvPicPr>
          <p:cNvPr id="55306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378575" cy="863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Destination-based forwarding</a:t>
            </a:r>
          </a:p>
        </p:txBody>
      </p:sp>
      <p:sp>
        <p:nvSpPr>
          <p:cNvPr id="55308" name="TextBox 1"/>
          <p:cNvSpPr txBox="1">
            <a:spLocks noChangeArrowheads="1"/>
          </p:cNvSpPr>
          <p:nvPr/>
        </p:nvSpPr>
        <p:spPr bwMode="auto">
          <a:xfrm>
            <a:off x="3405188" y="1036638"/>
            <a:ext cx="20716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</a:rPr>
              <a:t>forwarding table</a:t>
            </a:r>
          </a:p>
        </p:txBody>
      </p:sp>
      <p:sp>
        <p:nvSpPr>
          <p:cNvPr id="55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255D7E3A-C030-48B1-9CC6-0C8052A2574E}" type="slidenum">
              <a:rPr lang="en-US" altLang="en-US" sz="1200">
                <a:latin typeface="Tahoma" pitchFamily="34" charset="0"/>
              </a:rPr>
              <a:pPr/>
              <a:t>15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53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3" name="Rectangle 18"/>
          <p:cNvSpPr>
            <a:spLocks noChangeArrowheads="1"/>
          </p:cNvSpPr>
          <p:nvPr/>
        </p:nvSpPr>
        <p:spPr bwMode="auto">
          <a:xfrm>
            <a:off x="4224528" y="5678424"/>
            <a:ext cx="163036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24" name="Rectangle 17"/>
          <p:cNvSpPr>
            <a:spLocks noChangeArrowheads="1"/>
          </p:cNvSpPr>
          <p:nvPr/>
        </p:nvSpPr>
        <p:spPr bwMode="auto">
          <a:xfrm>
            <a:off x="4224528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Longest-prefix matching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1800">
                <a:cs typeface="Times New Roman" pitchFamily="18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itchFamily="49" charset="0"/>
                <a:cs typeface="Times New Roman" pitchFamily="18" charset="0"/>
              </a:rPr>
              <a:t>11001000 00010111 00010*** ********* </a:t>
            </a:r>
            <a:endParaRPr lang="en-US" alt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itchFamily="49" charset="0"/>
                <a:cs typeface="Times New Roman" pitchFamily="18" charset="0"/>
              </a:rPr>
              <a:t>11001000 00010111 00011000 *********</a:t>
            </a:r>
            <a:endParaRPr lang="en-US" alt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latin typeface="Courier New" pitchFamily="49" charset="0"/>
                <a:cs typeface="Times New Roman" pitchFamily="18" charset="0"/>
              </a:rPr>
              <a:t>11001000 00010111 00011*** *********</a:t>
            </a:r>
            <a:endParaRPr lang="en-US" altLang="en-US" sz="200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>
                <a:cs typeface="Times New Roman" pitchFamily="18" charset="0"/>
              </a:rPr>
              <a:t>otherwise  </a:t>
            </a:r>
            <a:r>
              <a:rPr lang="en-US" altLang="en-US" sz="1800">
                <a:latin typeface="Times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DA: 11001000  00010111  00011000  10101010</a:t>
            </a:r>
            <a:r>
              <a:rPr lang="en-US" altLang="en-US" sz="1800">
                <a:latin typeface="Comic Sans MS" pitchFamily="66" charset="0"/>
              </a:rPr>
              <a:t> 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 dirty="0"/>
              <a:t>DA: 11001000  00010111  00010110  10100001 </a:t>
            </a:r>
          </a:p>
        </p:txBody>
      </p:sp>
      <p:sp>
        <p:nvSpPr>
          <p:cNvPr id="56330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56331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56332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>
                <a:latin typeface="Gill Sans MT" pitchFamily="34" charset="0"/>
              </a:rPr>
              <a:t>when looking for forwarding table entry for given destination address, use </a:t>
            </a:r>
            <a:r>
              <a:rPr lang="en-US" altLang="en-US" sz="2800" i="1">
                <a:solidFill>
                  <a:srgbClr val="000099"/>
                </a:solidFill>
                <a:latin typeface="Gill Sans MT" pitchFamily="34" charset="0"/>
              </a:rPr>
              <a:t>longest</a:t>
            </a:r>
            <a:r>
              <a:rPr lang="en-US" altLang="en-US" sz="2800">
                <a:latin typeface="Gill Sans MT" pitchFamily="34" charset="0"/>
              </a:rPr>
              <a:t> address prefix that matches destination address.</a:t>
            </a:r>
          </a:p>
        </p:txBody>
      </p:sp>
      <p:sp>
        <p:nvSpPr>
          <p:cNvPr id="56333" name="Text Box 22"/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longest-prefix matching</a:t>
            </a:r>
          </a:p>
        </p:txBody>
      </p:sp>
      <p:sp>
        <p:nvSpPr>
          <p:cNvPr id="56334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6335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6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/>
              <a:t>Link interface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0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1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2</a:t>
            </a:r>
          </a:p>
          <a:p>
            <a:pPr>
              <a:lnSpc>
                <a:spcPct val="150000"/>
              </a:lnSpc>
            </a:pPr>
            <a:r>
              <a:rPr lang="en-US" altLang="en-US" sz="1800"/>
              <a:t>3</a:t>
            </a:r>
          </a:p>
        </p:txBody>
      </p:sp>
      <p:sp>
        <p:nvSpPr>
          <p:cNvPr id="56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B03A131-6725-45EC-A9FD-4D6A659DDD77}" type="slidenum">
              <a:rPr lang="en-US" altLang="en-US" sz="1200">
                <a:latin typeface="Tahoma" pitchFamily="34" charset="0"/>
              </a:rPr>
              <a:pPr/>
              <a:t>16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634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-6826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Longest-prefix matching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512763" y="1366838"/>
            <a:ext cx="777240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we’ll see</a:t>
            </a:r>
            <a:r>
              <a:rPr lang="en-US" altLang="en-US" i="1" dirty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why 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longest-prefix matching is used shortly, when we study addressing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longest-prefix matching: often performed using ternary content-addressable memories (</a:t>
            </a:r>
            <a:r>
              <a:rPr lang="en-US" altLang="en-US" dirty="0" err="1">
                <a:ea typeface="ＭＳ Ｐゴシック" charset="-128"/>
                <a:cs typeface="ＭＳ Ｐゴシック" charset="-128"/>
              </a:rPr>
              <a:t>TCAMs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content-addressable: 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present address to TCAM: retrieve address in one clock cycle, regardless of table size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ternary:</a:t>
            </a:r>
            <a:r>
              <a:rPr lang="en-US" altLang="en-US" i="1" dirty="0">
                <a:latin typeface="Gill Sans MT" pitchFamily="34" charset="0"/>
                <a:ea typeface="ＭＳ Ｐゴシック" charset="-128"/>
              </a:rPr>
              <a:t> 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can search for 0, 1, or X (“don’t care”)</a:t>
            </a:r>
            <a:endParaRPr lang="en-US" altLang="en-US" i="1" dirty="0">
              <a:latin typeface="Gill Sans MT" pitchFamily="34" charset="0"/>
              <a:ea typeface="ＭＳ Ｐゴシック" charset="-128"/>
            </a:endParaRP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Cisco Catalyst: can keep ~1M routing table entries in 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TCAM</a:t>
            </a:r>
            <a:endParaRPr lang="en-US" altLang="en-US" dirty="0">
              <a:latin typeface="Gill Sans MT" pitchFamily="34" charset="0"/>
              <a:ea typeface="ＭＳ Ｐゴシック" charset="-128"/>
            </a:endParaRPr>
          </a:p>
        </p:txBody>
      </p:sp>
      <p:pic>
        <p:nvPicPr>
          <p:cNvPr id="57347" name="Picture 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58ADBC7-CE69-4A80-81D4-304244DD3340}" type="slidenum">
              <a:rPr lang="en-US" altLang="en-US" sz="1200">
                <a:latin typeface="Tahoma" pitchFamily="34" charset="0"/>
              </a:rPr>
              <a:pPr/>
              <a:t>17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734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7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00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441325" y="247650"/>
            <a:ext cx="7772400" cy="6858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Switching fabrics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1675" y="1177925"/>
            <a:ext cx="77724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transfer packet from input buffer to appropriate output buffer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switching rate: rate at which packets can be transfer from inputs to outputs</a:t>
            </a:r>
          </a:p>
          <a:p>
            <a:pPr lvl="1">
              <a:buFont typeface="Arial"/>
              <a:buChar char="•"/>
              <a:defRPr/>
            </a:pPr>
            <a:r>
              <a:rPr lang="en-US" sz="2000"/>
              <a:t>often measured as multiple of input/output line rate</a:t>
            </a:r>
          </a:p>
          <a:p>
            <a:pPr lvl="1">
              <a:buFont typeface="Arial"/>
              <a:buChar char="•"/>
              <a:defRPr/>
            </a:pPr>
            <a:r>
              <a:rPr lang="en-US" sz="2000"/>
              <a:t>N inputs: switching rate N times line rate desirable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three types of switching fabrics</a:t>
            </a:r>
          </a:p>
        </p:txBody>
      </p:sp>
      <p:grpSp>
        <p:nvGrpSpPr>
          <p:cNvPr id="58372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58502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3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4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5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6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3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58497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8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9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0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501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4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58492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3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4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5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6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5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58376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58487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8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9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0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91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7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58482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3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4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5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6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8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58477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8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9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0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81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9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memory</a:t>
            </a:r>
          </a:p>
        </p:txBody>
      </p:sp>
      <p:sp>
        <p:nvSpPr>
          <p:cNvPr id="58380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memory</a:t>
            </a:r>
          </a:p>
        </p:txBody>
      </p:sp>
      <p:grpSp>
        <p:nvGrpSpPr>
          <p:cNvPr id="58381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58472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3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4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5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6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2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58467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8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9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0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71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3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58462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3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4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5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6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4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8385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58457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8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9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0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61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6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58452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3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4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5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6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7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58447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8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9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0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51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8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bus</a:t>
            </a:r>
          </a:p>
        </p:txBody>
      </p:sp>
      <p:grpSp>
        <p:nvGrpSpPr>
          <p:cNvPr id="58389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58442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3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4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5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6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0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58437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8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9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0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41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1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58432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3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4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5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8436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2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58414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58427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8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9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30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31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5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58422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3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4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5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6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6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58417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18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19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0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8421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8393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4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5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6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7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8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9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0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1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2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3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4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5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6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7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8408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crossbar</a:t>
            </a:r>
          </a:p>
        </p:txBody>
      </p:sp>
      <p:sp>
        <p:nvSpPr>
          <p:cNvPr id="58409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0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1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4A63670-3DC3-4570-AB26-5D7D6DBA4A4E}" type="slidenum">
              <a:rPr lang="en-US" altLang="en-US" sz="1200">
                <a:latin typeface="Tahoma" pitchFamily="34" charset="0"/>
              </a:rPr>
              <a:pPr/>
              <a:t>18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84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8105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63525"/>
            <a:ext cx="7772400" cy="6096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Switching via memory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7925"/>
            <a:ext cx="7848600" cy="1066800"/>
          </a:xfrm>
        </p:spPr>
        <p:txBody>
          <a:bodyPr/>
          <a:lstStyle/>
          <a:p>
            <a:pPr marL="234950" indent="-234950"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first-generation routers:</a:t>
            </a:r>
          </a:p>
          <a:p>
            <a:pPr marL="234950" indent="-234950"/>
            <a:r>
              <a:rPr lang="en-US" altLang="en-US" sz="2400" dirty="0">
                <a:ea typeface="ＭＳ Ｐゴシック" charset="-128"/>
                <a:cs typeface="ＭＳ Ｐゴシック" charset="-128"/>
              </a:rPr>
              <a:t>traditional computers with switching under direct control of CPU</a:t>
            </a:r>
          </a:p>
          <a:p>
            <a:pPr marL="234950" indent="-234950"/>
            <a:r>
              <a:rPr lang="en-US" altLang="en-US" sz="2400" dirty="0">
                <a:ea typeface="ＭＳ Ｐゴシック" charset="-128"/>
                <a:cs typeface="ＭＳ Ｐゴシック" charset="-128"/>
              </a:rPr>
              <a:t>packet copied to system</a:t>
            </a:r>
            <a:r>
              <a:rPr lang="ja-JP" altLang="en-US" sz="2400" dirty="0">
                <a:ea typeface="ＭＳ Ｐゴシック" charset="-128"/>
                <a:cs typeface="ＭＳ Ｐゴシック" charset="-128"/>
              </a:rPr>
              <a:t>’</a:t>
            </a:r>
            <a:r>
              <a:rPr lang="en-US" altLang="ja-JP" sz="2400" dirty="0">
                <a:ea typeface="ＭＳ Ｐゴシック" charset="-128"/>
                <a:cs typeface="ＭＳ Ｐゴシック" charset="-128"/>
              </a:rPr>
              <a:t>s memory</a:t>
            </a:r>
          </a:p>
          <a:p>
            <a:pPr marL="234950" indent="-234950"/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speed limited by memory bandwidth (2 bus crossings per datagram)</a:t>
            </a:r>
            <a:endParaRPr lang="en-US" altLang="en-US" sz="1800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9396" name="Group 42"/>
          <p:cNvGrpSpPr>
            <a:grpSpLocks/>
          </p:cNvGrpSpPr>
          <p:nvPr/>
        </p:nvGrpSpPr>
        <p:grpSpPr bwMode="auto">
          <a:xfrm>
            <a:off x="1560513" y="4032250"/>
            <a:ext cx="6611937" cy="1787525"/>
            <a:chOff x="983" y="2540"/>
            <a:chExt cx="4165" cy="1126"/>
          </a:xfrm>
        </p:grpSpPr>
        <p:sp>
          <p:nvSpPr>
            <p:cNvPr id="59403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4" name="Text Box 31"/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input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Ethernet)</a:t>
              </a:r>
            </a:p>
          </p:txBody>
        </p:sp>
        <p:sp>
          <p:nvSpPr>
            <p:cNvPr id="59405" name="Text Box 32"/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memory</a:t>
              </a:r>
            </a:p>
          </p:txBody>
        </p:sp>
        <p:sp>
          <p:nvSpPr>
            <p:cNvPr id="59406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7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9408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/>
                <a:t>output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/>
                <a:t>Ethernet)</a:t>
              </a:r>
            </a:p>
          </p:txBody>
        </p:sp>
        <p:sp>
          <p:nvSpPr>
            <p:cNvPr id="59409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0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1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2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3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system bus</a:t>
              </a:r>
            </a:p>
          </p:txBody>
        </p:sp>
      </p:grpSp>
      <p:pic>
        <p:nvPicPr>
          <p:cNvPr id="59397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225925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940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77E66DF-847C-40E8-AC6C-0FEA88E30B6A}" type="slidenum">
              <a:rPr lang="en-US" altLang="en-US" sz="1200">
                <a:latin typeface="Tahoma" pitchFamily="34" charset="0"/>
              </a:rPr>
              <a:pPr/>
              <a:t>19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5940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4.2 What’</a:t>
            </a:r>
            <a:r>
              <a:rPr lang="en-US" altLang="ja-JP" sz="2400" dirty="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8AA880B-F600-4B24-B9CE-F031AC448B09}" type="slidenum">
              <a:rPr lang="en-US" altLang="en-US" sz="1200">
                <a:latin typeface="Tahoma" pitchFamily="34" charset="0"/>
              </a:rPr>
              <a:pPr/>
              <a:t>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52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>
          <a:xfrm>
            <a:off x="449263" y="385763"/>
            <a:ext cx="7772400" cy="6858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Switching via a bus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1825" y="1530350"/>
            <a:ext cx="5608638" cy="4071938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datagram goes from input-port memory to output-port memory via a shared bus</a:t>
            </a:r>
          </a:p>
          <a:p>
            <a:pPr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bus contention:</a:t>
            </a:r>
            <a:r>
              <a:rPr lang="en-US" dirty="0">
                <a:cs typeface="+mn-cs"/>
              </a:rPr>
              <a:t> switching speed limited by bus bandwidth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32 </a:t>
            </a:r>
            <a:r>
              <a:rPr lang="en-US" dirty="0" err="1">
                <a:cs typeface="+mn-cs"/>
              </a:rPr>
              <a:t>Gbps</a:t>
            </a:r>
            <a:r>
              <a:rPr lang="en-US" dirty="0">
                <a:cs typeface="+mn-cs"/>
              </a:rPr>
              <a:t> bus, Cisco 5600: sufficient speed for access and enterprise routers</a:t>
            </a:r>
          </a:p>
        </p:txBody>
      </p:sp>
      <p:grpSp>
        <p:nvGrpSpPr>
          <p:cNvPr id="60420" name="Group 8"/>
          <p:cNvGrpSpPr>
            <a:grpSpLocks/>
          </p:cNvGrpSpPr>
          <p:nvPr/>
        </p:nvGrpSpPr>
        <p:grpSpPr bwMode="auto">
          <a:xfrm>
            <a:off x="6408738" y="2435225"/>
            <a:ext cx="890587" cy="215900"/>
            <a:chOff x="876" y="2800"/>
            <a:chExt cx="642" cy="175"/>
          </a:xfrm>
        </p:grpSpPr>
        <p:sp>
          <p:nvSpPr>
            <p:cNvPr id="60456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7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8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9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60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1" name="Group 14"/>
          <p:cNvGrpSpPr>
            <a:grpSpLocks/>
          </p:cNvGrpSpPr>
          <p:nvPr/>
        </p:nvGrpSpPr>
        <p:grpSpPr bwMode="auto">
          <a:xfrm>
            <a:off x="6407150" y="2830513"/>
            <a:ext cx="890588" cy="215900"/>
            <a:chOff x="876" y="2800"/>
            <a:chExt cx="642" cy="175"/>
          </a:xfrm>
        </p:grpSpPr>
        <p:sp>
          <p:nvSpPr>
            <p:cNvPr id="60451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2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3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4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5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2" name="Group 20"/>
          <p:cNvGrpSpPr>
            <a:grpSpLocks/>
          </p:cNvGrpSpPr>
          <p:nvPr/>
        </p:nvGrpSpPr>
        <p:grpSpPr bwMode="auto">
          <a:xfrm>
            <a:off x="6402388" y="3257550"/>
            <a:ext cx="890587" cy="215900"/>
            <a:chOff x="876" y="2800"/>
            <a:chExt cx="642" cy="175"/>
          </a:xfrm>
        </p:grpSpPr>
        <p:sp>
          <p:nvSpPr>
            <p:cNvPr id="60446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7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8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9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50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3" name="Line 26"/>
          <p:cNvSpPr>
            <a:spLocks noChangeShapeType="1"/>
          </p:cNvSpPr>
          <p:nvPr/>
        </p:nvSpPr>
        <p:spPr bwMode="auto">
          <a:xfrm>
            <a:off x="7310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24" name="Group 27"/>
          <p:cNvGrpSpPr>
            <a:grpSpLocks/>
          </p:cNvGrpSpPr>
          <p:nvPr/>
        </p:nvGrpSpPr>
        <p:grpSpPr bwMode="auto">
          <a:xfrm>
            <a:off x="7364413" y="2422525"/>
            <a:ext cx="890587" cy="215900"/>
            <a:chOff x="455" y="3463"/>
            <a:chExt cx="561" cy="136"/>
          </a:xfrm>
        </p:grpSpPr>
        <p:sp>
          <p:nvSpPr>
            <p:cNvPr id="60441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2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3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4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5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5" name="Group 33"/>
          <p:cNvGrpSpPr>
            <a:grpSpLocks/>
          </p:cNvGrpSpPr>
          <p:nvPr/>
        </p:nvGrpSpPr>
        <p:grpSpPr bwMode="auto">
          <a:xfrm>
            <a:off x="7369175" y="2814638"/>
            <a:ext cx="890588" cy="215900"/>
            <a:chOff x="455" y="3463"/>
            <a:chExt cx="561" cy="136"/>
          </a:xfrm>
        </p:grpSpPr>
        <p:sp>
          <p:nvSpPr>
            <p:cNvPr id="60436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7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8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9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40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6" name="Group 39"/>
          <p:cNvGrpSpPr>
            <a:grpSpLocks/>
          </p:cNvGrpSpPr>
          <p:nvPr/>
        </p:nvGrpSpPr>
        <p:grpSpPr bwMode="auto">
          <a:xfrm>
            <a:off x="7364413" y="3241675"/>
            <a:ext cx="890587" cy="215900"/>
            <a:chOff x="455" y="3463"/>
            <a:chExt cx="561" cy="136"/>
          </a:xfrm>
        </p:grpSpPr>
        <p:sp>
          <p:nvSpPr>
            <p:cNvPr id="60431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2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3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4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0435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7" name="Text Box 45"/>
          <p:cNvSpPr txBox="1">
            <a:spLocks noChangeArrowheads="1"/>
          </p:cNvSpPr>
          <p:nvPr/>
        </p:nvSpPr>
        <p:spPr bwMode="auto">
          <a:xfrm>
            <a:off x="7046913" y="3678238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bus</a:t>
            </a:r>
          </a:p>
        </p:txBody>
      </p:sp>
      <p:sp>
        <p:nvSpPr>
          <p:cNvPr id="60428" name="Freeform 46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C158662-B8BE-473B-A0AD-BC2D546AB616}" type="slidenum">
              <a:rPr lang="en-US" altLang="en-US" sz="1200">
                <a:latin typeface="Tahoma" pitchFamily="34" charset="0"/>
              </a:rPr>
              <a:pPr/>
              <a:t>20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043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493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41300"/>
            <a:ext cx="7772400" cy="8540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Switching via interconnection network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325563"/>
            <a:ext cx="5934075" cy="4411662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overcome bus-bandwidth limitations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banyan networks, crossbar, other interconnection nets initially developed to connect processors in multiprocessor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advanced design: fragmenting datagram into fixed length cells, switch cells through the fabric.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Cisco 12000: switches 60 </a:t>
            </a:r>
            <a:r>
              <a:rPr lang="en-US" dirty="0" err="1">
                <a:cs typeface="+mn-cs"/>
              </a:rPr>
              <a:t>Gbps</a:t>
            </a:r>
            <a:r>
              <a:rPr lang="en-US" dirty="0">
                <a:cs typeface="+mn-cs"/>
              </a:rPr>
              <a:t> through the interconnection network</a:t>
            </a:r>
          </a:p>
        </p:txBody>
      </p:sp>
      <p:grpSp>
        <p:nvGrpSpPr>
          <p:cNvPr id="61444" name="Group 58"/>
          <p:cNvGrpSpPr>
            <a:grpSpLocks/>
          </p:cNvGrpSpPr>
          <p:nvPr/>
        </p:nvGrpSpPr>
        <p:grpSpPr bwMode="auto">
          <a:xfrm>
            <a:off x="6184900" y="2535238"/>
            <a:ext cx="2252663" cy="2066925"/>
            <a:chOff x="3812" y="2763"/>
            <a:chExt cx="1419" cy="1302"/>
          </a:xfrm>
        </p:grpSpPr>
        <p:grpSp>
          <p:nvGrpSpPr>
            <p:cNvPr id="61447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61496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7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8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9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500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8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61491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2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3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4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5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9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61486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7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8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89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1490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50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61468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61481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2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3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69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61476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7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8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9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8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70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61471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2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3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4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47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451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2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3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4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5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6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7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58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59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0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1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2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3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4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5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1466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/>
                <a:t>crossbar</a:t>
              </a:r>
            </a:p>
          </p:txBody>
        </p:sp>
        <p:sp>
          <p:nvSpPr>
            <p:cNvPr id="61467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308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4C5AB49-A69E-4F04-86E9-49F404A57AF5}" type="slidenum">
              <a:rPr lang="en-US" altLang="en-US" sz="1200">
                <a:latin typeface="Tahoma" pitchFamily="34" charset="0"/>
              </a:rPr>
              <a:pPr/>
              <a:t>21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144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7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112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4572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Input-port queuing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2649538"/>
          </a:xfrm>
        </p:spPr>
        <p:txBody>
          <a:bodyPr/>
          <a:lstStyle/>
          <a:p>
            <a:r>
              <a:rPr lang="en-US" altLang="en-US" sz="2400" dirty="0">
                <a:ea typeface="ＭＳ Ｐゴシック" charset="-128"/>
                <a:cs typeface="ＭＳ Ｐゴシック" charset="-128"/>
              </a:rPr>
              <a:t>fabric slower than input ports combined </a:t>
            </a:r>
            <a:r>
              <a:rPr lang="en-US" altLang="en-US" sz="2400" dirty="0">
                <a:ea typeface="ＭＳ Ｐゴシック" charset="-128"/>
                <a:cs typeface="ＭＳ Ｐゴシック" charset="-128"/>
                <a:sym typeface="Symbol"/>
              </a:rPr>
              <a:t>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queueing may occur at input 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queueing delay and loss due to input-buffer overflow!</a:t>
            </a:r>
            <a:endParaRPr lang="en-US" altLang="en-US" dirty="0">
              <a:solidFill>
                <a:srgbClr val="CC0000"/>
              </a:solidFill>
              <a:latin typeface="Gill Sans MT" pitchFamily="34" charset="0"/>
              <a:ea typeface="ＭＳ Ｐゴシック" charset="-128"/>
            </a:endParaRPr>
          </a:p>
          <a:p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Head-of-the-Line (</a:t>
            </a:r>
            <a:r>
              <a:rPr lang="en-US" altLang="en-US" sz="2400" dirty="0" err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HOL</a:t>
            </a: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) blocking: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queued datagram at front of queue prevents others in queue from moving forward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1389063" y="3194050"/>
            <a:ext cx="3027362" cy="1809750"/>
            <a:chOff x="523" y="976"/>
            <a:chExt cx="2099" cy="1356"/>
          </a:xfrm>
        </p:grpSpPr>
        <p:sp>
          <p:nvSpPr>
            <p:cNvPr id="62515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2516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62535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6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7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2517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62532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3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2534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62518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19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0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1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2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3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2524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62529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0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1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25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62526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7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8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2469" name="Rectangle 55"/>
          <p:cNvSpPr>
            <a:spLocks noChangeArrowheads="1"/>
          </p:cNvSpPr>
          <p:nvPr/>
        </p:nvSpPr>
        <p:spPr bwMode="auto">
          <a:xfrm>
            <a:off x="1841500" y="3190875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0" name="Rectangle 56"/>
          <p:cNvSpPr>
            <a:spLocks noChangeArrowheads="1"/>
          </p:cNvSpPr>
          <p:nvPr/>
        </p:nvSpPr>
        <p:spPr bwMode="auto">
          <a:xfrm>
            <a:off x="1827213" y="3922713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1" name="Rectangle 57"/>
          <p:cNvSpPr>
            <a:spLocks noChangeArrowheads="1"/>
          </p:cNvSpPr>
          <p:nvPr/>
        </p:nvSpPr>
        <p:spPr bwMode="auto">
          <a:xfrm>
            <a:off x="1825625" y="4557713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2" name="Rectangle 58"/>
          <p:cNvSpPr>
            <a:spLocks noChangeArrowheads="1"/>
          </p:cNvSpPr>
          <p:nvPr/>
        </p:nvSpPr>
        <p:spPr bwMode="auto">
          <a:xfrm>
            <a:off x="1482725" y="3186113"/>
            <a:ext cx="252413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3" name="Rectangle 59"/>
          <p:cNvSpPr>
            <a:spLocks noChangeArrowheads="1"/>
          </p:cNvSpPr>
          <p:nvPr/>
        </p:nvSpPr>
        <p:spPr bwMode="auto">
          <a:xfrm>
            <a:off x="1477963" y="4546600"/>
            <a:ext cx="252412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2474" name="Line 60"/>
          <p:cNvSpPr>
            <a:spLocks noChangeShapeType="1"/>
          </p:cNvSpPr>
          <p:nvPr/>
        </p:nvSpPr>
        <p:spPr bwMode="auto">
          <a:xfrm>
            <a:off x="2133600" y="3246438"/>
            <a:ext cx="1479550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Freeform 61"/>
          <p:cNvSpPr>
            <a:spLocks/>
          </p:cNvSpPr>
          <p:nvPr/>
        </p:nvSpPr>
        <p:spPr bwMode="auto">
          <a:xfrm>
            <a:off x="2178050" y="3644900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Text Box 62"/>
          <p:cNvSpPr txBox="1">
            <a:spLocks noChangeArrowheads="1"/>
          </p:cNvSpPr>
          <p:nvPr/>
        </p:nvSpPr>
        <p:spPr bwMode="auto">
          <a:xfrm>
            <a:off x="1349375" y="5100638"/>
            <a:ext cx="339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dirty="0">
                <a:latin typeface="Gill Sans MT" pitchFamily="34" charset="0"/>
              </a:rPr>
              <a:t>output-port contention:</a:t>
            </a:r>
          </a:p>
          <a:p>
            <a:pPr algn="ctr"/>
            <a:r>
              <a:rPr lang="en-US" altLang="en-US" sz="1800" dirty="0">
                <a:latin typeface="Gill Sans MT" pitchFamily="34" charset="0"/>
              </a:rPr>
              <a:t>only one red datagram can be transferred.</a:t>
            </a:r>
            <a:br>
              <a:rPr lang="en-US" altLang="en-US" sz="1800" dirty="0">
                <a:latin typeface="Gill Sans MT" pitchFamily="34" charset="0"/>
              </a:rPr>
            </a:br>
            <a:r>
              <a:rPr lang="en-US" altLang="en-US" sz="1800" i="1" dirty="0">
                <a:latin typeface="Gill Sans MT" pitchFamily="34" charset="0"/>
              </a:rPr>
              <a:t>lower red packet is blocked</a:t>
            </a:r>
          </a:p>
        </p:txBody>
      </p:sp>
      <p:sp>
        <p:nvSpPr>
          <p:cNvPr id="62477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switch</a:t>
            </a:r>
          </a:p>
          <a:p>
            <a:r>
              <a:rPr lang="en-US" altLang="en-US" sz="1600"/>
              <a:t>fabric</a:t>
            </a:r>
          </a:p>
        </p:txBody>
      </p:sp>
      <p:sp>
        <p:nvSpPr>
          <p:cNvPr id="62478" name="Line 73"/>
          <p:cNvSpPr>
            <a:spLocks noChangeShapeType="1"/>
          </p:cNvSpPr>
          <p:nvPr/>
        </p:nvSpPr>
        <p:spPr bwMode="auto">
          <a:xfrm>
            <a:off x="2124075" y="399097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879975" y="3214688"/>
            <a:ext cx="3027363" cy="3086100"/>
            <a:chOff x="3074" y="2025"/>
            <a:chExt cx="1907" cy="1944"/>
          </a:xfrm>
        </p:grpSpPr>
        <p:grpSp>
          <p:nvGrpSpPr>
            <p:cNvPr id="62482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62492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2493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2512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3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4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2494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2509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510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/>
                </a:p>
              </p:txBody>
            </p:sp>
            <p:sp>
              <p:nvSpPr>
                <p:cNvPr id="62511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2495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6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7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8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9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00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2501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2506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7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8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2502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2503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4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5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2483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latin typeface="Gill Sans MT" pitchFamily="34" charset="0"/>
                </a:rPr>
                <a:t>one packet time later: green packet experiences HOL blocking</a:t>
              </a:r>
              <a:endParaRPr lang="en-US" altLang="en-US" sz="1800" i="1">
                <a:latin typeface="Gill Sans MT" pitchFamily="34" charset="0"/>
              </a:endParaRPr>
            </a:p>
          </p:txBody>
        </p:sp>
        <p:sp>
          <p:nvSpPr>
            <p:cNvPr id="62484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2485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6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7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88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65 h 735"/>
                <a:gd name="T2" fmla="*/ 134 w 967"/>
                <a:gd name="T3" fmla="*/ 65 h 735"/>
                <a:gd name="T4" fmla="*/ 251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89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90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2491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624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3566B044-A785-473B-9812-71553B5604F9}" type="slidenum">
              <a:rPr lang="en-US" altLang="en-US" sz="1200">
                <a:latin typeface="Tahoma" pitchFamily="34" charset="0"/>
              </a:rPr>
              <a:pPr/>
              <a:t>22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248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22325"/>
            <a:ext cx="2970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7772400" cy="6858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Output ports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946525"/>
            <a:ext cx="7772400" cy="9144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buffering</a:t>
            </a:r>
            <a:r>
              <a:rPr lang="en-US" dirty="0">
                <a:cs typeface="+mn-cs"/>
              </a:rPr>
              <a:t> required when datagrams arrive from fabric faster than the transmission rate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scheduling discipline</a:t>
            </a:r>
            <a:r>
              <a:rPr lang="en-US" dirty="0">
                <a:cs typeface="+mn-cs"/>
              </a:rPr>
              <a:t> chooses among queued datagrams for transmission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line</a:t>
            </a:r>
          </a:p>
          <a:p>
            <a:pPr algn="ctr"/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termination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1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layer 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(send)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switch</a:t>
            </a:r>
          </a:p>
          <a:p>
            <a:pPr algn="ctr">
              <a:lnSpc>
                <a:spcPct val="90000"/>
              </a:lnSpc>
            </a:pPr>
            <a:r>
              <a:rPr lang="en-US" altLang="en-US" sz="1600">
                <a:solidFill>
                  <a:srgbClr val="000000"/>
                </a:solidFill>
                <a:latin typeface="Tahoma" pitchFamily="34" charset="0"/>
              </a:rPr>
              <a:t>fabric</a:t>
            </a:r>
          </a:p>
        </p:txBody>
      </p:sp>
      <p:grpSp>
        <p:nvGrpSpPr>
          <p:cNvPr id="63500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63508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3509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datagram</a:t>
              </a:r>
            </a:p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buffer</a:t>
              </a:r>
            </a:p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queueing</a:t>
              </a:r>
            </a:p>
          </p:txBody>
        </p:sp>
        <p:grpSp>
          <p:nvGrpSpPr>
            <p:cNvPr id="63510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63511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3512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3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4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5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6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7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8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9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3501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2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3" name="TextBox 1"/>
          <p:cNvSpPr txBox="1">
            <a:spLocks noChangeArrowheads="1"/>
          </p:cNvSpPr>
          <p:nvPr/>
        </p:nvSpPr>
        <p:spPr bwMode="auto">
          <a:xfrm>
            <a:off x="4285178" y="293688"/>
            <a:ext cx="4463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 dirty="0">
                <a:solidFill>
                  <a:srgbClr val="CC0000"/>
                </a:solidFill>
                <a:latin typeface="Tahoma" pitchFamily="34" charset="0"/>
              </a:rPr>
              <a:t>This slide is HUGELY important!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7638" y="3219718"/>
            <a:ext cx="4822825" cy="830262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Tahoma" pitchFamily="34" charset="0"/>
              </a:rPr>
              <a:t>Datagrams (packets) can be lost due to congestion, lack of buffers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74938" y="4680749"/>
            <a:ext cx="6124575" cy="831850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0000"/>
                </a:solidFill>
                <a:latin typeface="Tahoma" pitchFamily="34" charset="0"/>
              </a:rPr>
              <a:t>Priority scheduling—who gets best performance; network neutrality</a:t>
            </a:r>
          </a:p>
        </p:txBody>
      </p:sp>
      <p:sp>
        <p:nvSpPr>
          <p:cNvPr id="63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0514EB5-BEEE-4990-A826-F33C468F09DE}" type="slidenum">
              <a:rPr lang="en-US" altLang="en-US" sz="1200">
                <a:latin typeface="Tahoma" pitchFamily="34" charset="0"/>
              </a:rPr>
              <a:pPr/>
              <a:t>23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350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42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6850"/>
            <a:ext cx="7772400" cy="730250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Output-port queueing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4602163"/>
            <a:ext cx="7772400" cy="119062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buffering when arrival rate via switch exceeds output line speed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queueing (delay) and loss due to output-port buffer overflow!</a:t>
            </a:r>
            <a:endParaRPr lang="en-US" altLang="en-US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4516" name="Group 78"/>
          <p:cNvGrpSpPr>
            <a:grpSpLocks/>
          </p:cNvGrpSpPr>
          <p:nvPr/>
        </p:nvGrpSpPr>
        <p:grpSpPr bwMode="auto">
          <a:xfrm>
            <a:off x="884238" y="1477963"/>
            <a:ext cx="7412037" cy="2870200"/>
            <a:chOff x="550" y="931"/>
            <a:chExt cx="4669" cy="1808"/>
          </a:xfrm>
        </p:grpSpPr>
        <p:grpSp>
          <p:nvGrpSpPr>
            <p:cNvPr id="64519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64565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4566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85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6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7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4567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82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3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84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4568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69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0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1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2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3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74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79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0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1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75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76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7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8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520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64542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64543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62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3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4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64544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59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560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800"/>
                </a:p>
              </p:txBody>
            </p:sp>
            <p:sp>
              <p:nvSpPr>
                <p:cNvPr id="64561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4545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6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7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8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9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50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51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56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7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8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52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53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4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5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4521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2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3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4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5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26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7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8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/>
                <a:t>at </a:t>
              </a:r>
              <a:r>
                <a:rPr lang="en-US" altLang="en-US" sz="1800" i="1" dirty="0"/>
                <a:t>t,</a:t>
              </a:r>
              <a:r>
                <a:rPr lang="en-US" altLang="en-US" sz="1800" dirty="0"/>
                <a:t> packets move</a:t>
              </a:r>
            </a:p>
            <a:p>
              <a:pPr algn="ctr"/>
              <a:r>
                <a:rPr lang="en-US" altLang="en-US" sz="1800" dirty="0"/>
                <a:t>from input to output</a:t>
              </a:r>
              <a:endParaRPr lang="en-US" altLang="en-US" sz="1800" i="1" dirty="0"/>
            </a:p>
          </p:txBody>
        </p:sp>
        <p:sp>
          <p:nvSpPr>
            <p:cNvPr id="64529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one packet time later</a:t>
              </a:r>
              <a:endParaRPr lang="en-US" altLang="en-US" sz="1800" i="1"/>
            </a:p>
          </p:txBody>
        </p:sp>
        <p:sp>
          <p:nvSpPr>
            <p:cNvPr id="64530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4531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switch</a:t>
              </a:r>
            </a:p>
            <a:p>
              <a:r>
                <a:rPr lang="en-US" altLang="en-US" sz="1600"/>
                <a:t>fabric</a:t>
              </a:r>
            </a:p>
          </p:txBody>
        </p:sp>
        <p:sp>
          <p:nvSpPr>
            <p:cNvPr id="64532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3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4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5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6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37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8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29707 h 480"/>
                <a:gd name="T2" fmla="*/ 429 w 1002"/>
                <a:gd name="T3" fmla="*/ 0 h 480"/>
                <a:gd name="T4" fmla="*/ 822 w 1002"/>
                <a:gd name="T5" fmla="*/ 689256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9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0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4541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2AA2A78-8FB0-4339-A718-360F1065AE02}" type="slidenum">
              <a:rPr lang="en-US" altLang="en-US" sz="1200">
                <a:latin typeface="Tahoma" pitchFamily="34" charset="0"/>
              </a:rPr>
              <a:pPr/>
              <a:t>24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451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398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much buffering?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  <a:cs typeface="ＭＳ Ｐゴシック" charset="-128"/>
              </a:rPr>
              <a:t>RFC 3439 rule of thumb: average buffering equal to 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“</a:t>
            </a:r>
            <a:r>
              <a:rPr lang="en-US" altLang="ja-JP">
                <a:ea typeface="ＭＳ Ｐゴシック" charset="-128"/>
                <a:cs typeface="ＭＳ Ｐゴシック" charset="-128"/>
              </a:rPr>
              <a:t>typical</a:t>
            </a:r>
            <a:r>
              <a:rPr lang="ja-JP" altLang="en-US"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ja-JP">
                <a:ea typeface="ＭＳ Ｐゴシック" charset="-128"/>
                <a:cs typeface="ＭＳ Ｐゴシック" charset="-128"/>
              </a:rPr>
              <a:t> RTT (say 250 msec) times link capacity C</a:t>
            </a:r>
          </a:p>
          <a:p>
            <a:pPr lvl="1"/>
            <a:r>
              <a:rPr lang="en-US" altLang="en-US">
                <a:latin typeface="Gill Sans MT" pitchFamily="34" charset="0"/>
                <a:ea typeface="ＭＳ Ｐゴシック" charset="-128"/>
              </a:rPr>
              <a:t>e.g., C = 10 Gpbs link: 2.5 Gbit buffer</a:t>
            </a:r>
          </a:p>
          <a:p>
            <a:r>
              <a:rPr lang="en-US" altLang="en-US">
                <a:ea typeface="ＭＳ Ｐゴシック" charset="-128"/>
                <a:cs typeface="ＭＳ Ｐゴシック" charset="-128"/>
              </a:rPr>
              <a:t>recent recommendation: with </a:t>
            </a:r>
            <a:r>
              <a:rPr lang="en-US" altLang="en-US" i="1">
                <a:ea typeface="ＭＳ Ｐゴシック" charset="-128"/>
                <a:cs typeface="ＭＳ Ｐゴシック" charset="-128"/>
              </a:rPr>
              <a:t>N</a:t>
            </a:r>
            <a:r>
              <a:rPr lang="en-US" altLang="en-US">
                <a:ea typeface="ＭＳ Ｐゴシック" charset="-128"/>
                <a:cs typeface="ＭＳ Ｐゴシック" charset="-128"/>
              </a:rPr>
              <a:t> flows, buffering equal to </a:t>
            </a:r>
          </a:p>
        </p:txBody>
      </p:sp>
      <p:grpSp>
        <p:nvGrpSpPr>
          <p:cNvPr id="65540" name="Group 9"/>
          <p:cNvGrpSpPr>
            <a:grpSpLocks/>
          </p:cNvGrpSpPr>
          <p:nvPr/>
        </p:nvGrpSpPr>
        <p:grpSpPr bwMode="auto">
          <a:xfrm>
            <a:off x="4167188" y="3717925"/>
            <a:ext cx="1165225" cy="1109663"/>
            <a:chOff x="1923" y="2801"/>
            <a:chExt cx="734" cy="699"/>
          </a:xfrm>
        </p:grpSpPr>
        <p:sp>
          <p:nvSpPr>
            <p:cNvPr id="65543" name="Text Box 4"/>
            <p:cNvSpPr txBox="1">
              <a:spLocks noChangeArrowheads="1"/>
            </p:cNvSpPr>
            <p:nvPr/>
          </p:nvSpPr>
          <p:spPr bwMode="auto">
            <a:xfrm>
              <a:off x="1923" y="2918"/>
              <a:ext cx="7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RTT  C</a:t>
              </a:r>
            </a:p>
          </p:txBody>
        </p:sp>
        <p:sp>
          <p:nvSpPr>
            <p:cNvPr id="65544" name="Text Box 5"/>
            <p:cNvSpPr txBox="1">
              <a:spLocks noChangeArrowheads="1"/>
            </p:cNvSpPr>
            <p:nvPr/>
          </p:nvSpPr>
          <p:spPr bwMode="auto">
            <a:xfrm>
              <a:off x="2309" y="2801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3200"/>
                <a:t>.</a:t>
              </a:r>
            </a:p>
          </p:txBody>
        </p:sp>
        <p:sp>
          <p:nvSpPr>
            <p:cNvPr id="65545" name="Line 6"/>
            <p:cNvSpPr>
              <a:spLocks noChangeShapeType="1"/>
            </p:cNvSpPr>
            <p:nvPr/>
          </p:nvSpPr>
          <p:spPr bwMode="auto">
            <a:xfrm>
              <a:off x="1929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46" name="Text Box 7"/>
            <p:cNvSpPr txBox="1">
              <a:spLocks noChangeArrowheads="1"/>
            </p:cNvSpPr>
            <p:nvPr/>
          </p:nvSpPr>
          <p:spPr bwMode="auto">
            <a:xfrm>
              <a:off x="2091" y="321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</a:t>
              </a:r>
            </a:p>
          </p:txBody>
        </p:sp>
        <p:sp>
          <p:nvSpPr>
            <p:cNvPr id="65547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09"/>
                <a:gd name="T17" fmla="*/ 279 w 27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CEF5671D-425E-4E7C-8A47-72DC8A37DFB8}" type="slidenum">
              <a:rPr lang="en-US" altLang="en-US" sz="1200">
                <a:latin typeface="Tahoma" pitchFamily="34" charset="0"/>
              </a:rPr>
              <a:pPr/>
              <a:t>25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554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Scheduling mechanisms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262938" cy="3582988"/>
          </a:xfrm>
        </p:spPr>
        <p:txBody>
          <a:bodyPr/>
          <a:lstStyle/>
          <a:p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scheduling: 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choose next packet to send on link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FIFO (first in first out) scheduling: 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send in order of arrival to queue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real-world example?</a:t>
            </a:r>
          </a:p>
          <a:p>
            <a:pPr lvl="1"/>
            <a:r>
              <a:rPr lang="en-US" altLang="en-US" i="1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discard policy: 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if packet arrives to full queue: whom to discard?</a:t>
            </a:r>
          </a:p>
          <a:p>
            <a:pPr lvl="2">
              <a:lnSpc>
                <a:spcPts val="2275"/>
              </a:lnSpc>
            </a:pPr>
            <a:r>
              <a:rPr lang="en-US" altLang="en-US" sz="2400" i="1" dirty="0">
                <a:solidFill>
                  <a:srgbClr val="000099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tail drop: </a:t>
            </a:r>
            <a:r>
              <a:rPr lang="en-US" altLang="en-US" sz="2400" dirty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drop arriving packet</a:t>
            </a:r>
          </a:p>
          <a:p>
            <a:pPr lvl="2">
              <a:lnSpc>
                <a:spcPts val="2275"/>
              </a:lnSpc>
            </a:pPr>
            <a:r>
              <a:rPr lang="en-US" altLang="en-US" sz="2400" i="1" dirty="0">
                <a:solidFill>
                  <a:srgbClr val="000099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priority: </a:t>
            </a:r>
            <a:r>
              <a:rPr lang="en-US" altLang="en-US" sz="2400" dirty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drop/remove on priority basis</a:t>
            </a:r>
          </a:p>
          <a:p>
            <a:pPr lvl="2">
              <a:lnSpc>
                <a:spcPts val="2275"/>
              </a:lnSpc>
            </a:pPr>
            <a:r>
              <a:rPr lang="en-US" altLang="en-US" sz="2400" i="1" dirty="0">
                <a:solidFill>
                  <a:srgbClr val="000099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random: </a:t>
            </a:r>
            <a:r>
              <a:rPr lang="en-US" altLang="en-US" sz="2400" dirty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drop/remove randomly</a:t>
            </a:r>
          </a:p>
        </p:txBody>
      </p:sp>
      <p:pic>
        <p:nvPicPr>
          <p:cNvPr id="6656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26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4" name="Group 25"/>
          <p:cNvGrpSpPr>
            <a:grpSpLocks/>
          </p:cNvGrpSpPr>
          <p:nvPr/>
        </p:nvGrpSpPr>
        <p:grpSpPr bwMode="auto">
          <a:xfrm>
            <a:off x="3771900" y="5132388"/>
            <a:ext cx="939800" cy="565150"/>
            <a:chOff x="1670312" y="2562997"/>
            <a:chExt cx="940317" cy="565219"/>
          </a:xfrm>
        </p:grpSpPr>
        <p:grpSp>
          <p:nvGrpSpPr>
            <p:cNvPr id="66575" name="Group 28"/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66577" name="Rectangle 30"/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cxnSp>
            <p:nvCxnSpPr>
              <p:cNvPr id="66578" name="Straight Connector 31"/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79" name="Straight Connector 32"/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0" name="Straight Connector 33"/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1" name="Straight Connector 34"/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2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3" name="Straight Connector 36"/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4" name="Straight Connector 37"/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6576" name="Rectangle 29"/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000099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66565" name="Oval 27"/>
          <p:cNvSpPr>
            <a:spLocks noChangeArrowheads="1"/>
          </p:cNvSpPr>
          <p:nvPr/>
        </p:nvSpPr>
        <p:spPr bwMode="auto">
          <a:xfrm>
            <a:off x="4799013" y="5103813"/>
            <a:ext cx="631825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66566" name="Straight Arrow Connector 11"/>
          <p:cNvCxnSpPr>
            <a:cxnSpLocks noChangeShapeType="1"/>
          </p:cNvCxnSpPr>
          <p:nvPr/>
        </p:nvCxnSpPr>
        <p:spPr bwMode="auto">
          <a:xfrm>
            <a:off x="2532063" y="5414963"/>
            <a:ext cx="1054100" cy="0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67" name="TextBox 17"/>
          <p:cNvSpPr txBox="1">
            <a:spLocks noChangeArrowheads="1"/>
          </p:cNvSpPr>
          <p:nvPr/>
        </p:nvSpPr>
        <p:spPr bwMode="auto">
          <a:xfrm>
            <a:off x="3514725" y="5699125"/>
            <a:ext cx="127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queue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(waiting area)</a:t>
            </a:r>
          </a:p>
        </p:txBody>
      </p:sp>
      <p:sp>
        <p:nvSpPr>
          <p:cNvPr id="66568" name="TextBox 18"/>
          <p:cNvSpPr txBox="1">
            <a:spLocks noChangeArrowheads="1"/>
          </p:cNvSpPr>
          <p:nvPr/>
        </p:nvSpPr>
        <p:spPr bwMode="auto">
          <a:xfrm>
            <a:off x="2673350" y="5459413"/>
            <a:ext cx="763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packet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arrivals</a:t>
            </a:r>
          </a:p>
        </p:txBody>
      </p:sp>
      <p:cxnSp>
        <p:nvCxnSpPr>
          <p:cNvPr id="66569" name="Straight Arrow Connector 20"/>
          <p:cNvCxnSpPr>
            <a:cxnSpLocks noChangeShapeType="1"/>
          </p:cNvCxnSpPr>
          <p:nvPr/>
        </p:nvCxnSpPr>
        <p:spPr bwMode="auto">
          <a:xfrm>
            <a:off x="5632450" y="5400675"/>
            <a:ext cx="906463" cy="4763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0" name="TextBox 22"/>
          <p:cNvSpPr txBox="1">
            <a:spLocks noChangeArrowheads="1"/>
          </p:cNvSpPr>
          <p:nvPr/>
        </p:nvSpPr>
        <p:spPr bwMode="auto">
          <a:xfrm>
            <a:off x="5724525" y="5508625"/>
            <a:ext cx="1042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packet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departures</a:t>
            </a:r>
          </a:p>
        </p:txBody>
      </p:sp>
      <p:sp>
        <p:nvSpPr>
          <p:cNvPr id="66571" name="TextBox 23"/>
          <p:cNvSpPr txBox="1">
            <a:spLocks noChangeArrowheads="1"/>
          </p:cNvSpPr>
          <p:nvPr/>
        </p:nvSpPr>
        <p:spPr bwMode="auto">
          <a:xfrm>
            <a:off x="4714875" y="5703888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link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 (server)</a:t>
            </a:r>
          </a:p>
        </p:txBody>
      </p:sp>
      <p:cxnSp>
        <p:nvCxnSpPr>
          <p:cNvPr id="66572" name="Straight Arrow Connector 52"/>
          <p:cNvCxnSpPr>
            <a:cxnSpLocks noChangeShapeType="1"/>
            <a:stCxn id="66576" idx="3"/>
            <a:endCxn id="66565" idx="2"/>
          </p:cNvCxnSpPr>
          <p:nvPr/>
        </p:nvCxnSpPr>
        <p:spPr bwMode="auto">
          <a:xfrm>
            <a:off x="4711700" y="5414963"/>
            <a:ext cx="87313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3BEC4A3-A1D3-473A-8932-63C1FFA0F256}" type="slidenum">
              <a:rPr lang="en-US" altLang="en-US" sz="1200">
                <a:latin typeface="Tahoma" pitchFamily="34" charset="0"/>
              </a:rPr>
              <a:pPr/>
              <a:t>26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657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3185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Scheduling policies: priority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289050"/>
            <a:ext cx="3705225" cy="5103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priority scheduling: 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send highest-priority queued packet 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multiple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classes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, with different priorities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class may depend on marking or other header info, e.g. IP source, destination, port numbers, etc.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real-world example? </a:t>
            </a:r>
          </a:p>
        </p:txBody>
      </p:sp>
      <p:grpSp>
        <p:nvGrpSpPr>
          <p:cNvPr id="68612" name="Group 8"/>
          <p:cNvGrpSpPr>
            <a:grpSpLocks/>
          </p:cNvGrpSpPr>
          <p:nvPr/>
        </p:nvGrpSpPr>
        <p:grpSpPr bwMode="auto">
          <a:xfrm>
            <a:off x="4683125" y="1214438"/>
            <a:ext cx="4051300" cy="2263775"/>
            <a:chOff x="251257" y="1325350"/>
            <a:chExt cx="4051177" cy="2263278"/>
          </a:xfrm>
        </p:grpSpPr>
        <p:grpSp>
          <p:nvGrpSpPr>
            <p:cNvPr id="68695" name="Group 9"/>
            <p:cNvGrpSpPr>
              <a:grpSpLocks/>
            </p:cNvGrpSpPr>
            <p:nvPr/>
          </p:nvGrpSpPr>
          <p:grpSpPr bwMode="auto">
            <a:xfrm>
              <a:off x="1008970" y="1860956"/>
              <a:ext cx="2431250" cy="1240418"/>
              <a:chOff x="5418640" y="1702302"/>
              <a:chExt cx="2431250" cy="1240418"/>
            </a:xfrm>
          </p:grpSpPr>
          <p:grpSp>
            <p:nvGrpSpPr>
              <p:cNvPr id="68711" name="Group 25"/>
              <p:cNvGrpSpPr>
                <a:grpSpLocks/>
              </p:cNvGrpSpPr>
              <p:nvPr/>
            </p:nvGrpSpPr>
            <p:grpSpPr bwMode="auto">
              <a:xfrm>
                <a:off x="6179876" y="2377501"/>
                <a:ext cx="929822" cy="565219"/>
                <a:chOff x="1670312" y="2562997"/>
                <a:chExt cx="929822" cy="565219"/>
              </a:xfrm>
            </p:grpSpPr>
            <p:grpSp>
              <p:nvGrpSpPr>
                <p:cNvPr id="68725" name="Group 39"/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2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cxnSp>
                <p:nvCxnSpPr>
                  <p:cNvPr id="68730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1" name="Straight Connector 4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2" name="Straight Connector 4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3" name="Straight Connector 4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4" name="Straight Connector 4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5" name="Straight Connector 4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6" name="Straight Connector 4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41" name="Rectangle 40"/>
                <p:cNvSpPr/>
                <p:nvPr/>
              </p:nvSpPr>
              <p:spPr>
                <a:xfrm>
                  <a:off x="2254738" y="2571262"/>
                  <a:ext cx="336062" cy="547076"/>
                </a:xfrm>
                <a:prstGeom prst="rect">
                  <a:avLst/>
                </a:prstGeom>
                <a:gradFill flip="none" rotWithShape="1">
                  <a:gsLst>
                    <a:gs pos="99000">
                      <a:srgbClr val="006633">
                        <a:alpha val="71000"/>
                      </a:srgb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5875">
                  <a:noFill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pitchFamily="66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68712" name="Group 26"/>
              <p:cNvGrpSpPr>
                <a:grpSpLocks/>
              </p:cNvGrpSpPr>
              <p:nvPr/>
            </p:nvGrpSpPr>
            <p:grpSpPr bwMode="auto">
              <a:xfrm>
                <a:off x="6146757" y="1702302"/>
                <a:ext cx="940317" cy="565219"/>
                <a:chOff x="1670312" y="2562997"/>
                <a:chExt cx="940317" cy="565219"/>
              </a:xfrm>
            </p:grpSpPr>
            <p:grpSp>
              <p:nvGrpSpPr>
                <p:cNvPr id="68715" name="Group 29"/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1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cxnSp>
                <p:nvCxnSpPr>
                  <p:cNvPr id="68718" name="Straight Connector 3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19" name="Straight Connector 3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0" name="Straight Connector 3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1" name="Straight Connector 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2" name="Straight Connector 3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3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4" name="Straight Connector 3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8716" name="Rectangle 30"/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47076"/>
                </a:xfrm>
                <a:prstGeom prst="rect">
                  <a:avLst/>
                </a:prstGeom>
                <a:solidFill>
                  <a:srgbClr val="CC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68713" name="Isosceles Triangle 27"/>
              <p:cNvSpPr>
                <a:spLocks noChangeArrowheads="1"/>
              </p:cNvSpPr>
              <p:nvPr/>
            </p:nvSpPr>
            <p:spPr bwMode="auto">
              <a:xfrm rot="5400000">
                <a:off x="5346244" y="2083057"/>
                <a:ext cx="575027" cy="4302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714" name="Oval 28"/>
              <p:cNvSpPr>
                <a:spLocks noChangeArrowheads="1"/>
              </p:cNvSpPr>
              <p:nvPr/>
            </p:nvSpPr>
            <p:spPr bwMode="auto">
              <a:xfrm>
                <a:off x="7216951" y="2016897"/>
                <a:ext cx="632939" cy="6288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cxnSp>
          <p:nvCxnSpPr>
            <p:cNvPr id="68696" name="Straight Arrow Connector 10"/>
            <p:cNvCxnSpPr>
              <a:cxnSpLocks noChangeShapeType="1"/>
              <a:stCxn id="68713" idx="0"/>
              <a:endCxn id="68717" idx="1"/>
            </p:cNvCxnSpPr>
            <p:nvPr/>
          </p:nvCxnSpPr>
          <p:spPr bwMode="auto">
            <a:xfrm flipV="1">
              <a:off x="1439206" y="2142535"/>
              <a:ext cx="297881" cy="314295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7" name="Straight Arrow Connector 11"/>
            <p:cNvCxnSpPr>
              <a:cxnSpLocks noChangeShapeType="1"/>
              <a:stCxn id="68713" idx="0"/>
              <a:endCxn id="68729" idx="1"/>
            </p:cNvCxnSpPr>
            <p:nvPr/>
          </p:nvCxnSpPr>
          <p:spPr bwMode="auto">
            <a:xfrm>
              <a:off x="1439206" y="2456830"/>
              <a:ext cx="331000" cy="360904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8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4946" y="2332657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9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413380" y="2589841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0" name="Straight Arrow Connector 14"/>
            <p:cNvCxnSpPr>
              <a:cxnSpLocks noChangeShapeType="1"/>
              <a:endCxn id="68714" idx="1"/>
            </p:cNvCxnSpPr>
            <p:nvPr/>
          </p:nvCxnSpPr>
          <p:spPr bwMode="auto">
            <a:xfrm>
              <a:off x="2675605" y="2143260"/>
              <a:ext cx="224368" cy="124379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1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699077" y="2677595"/>
              <a:ext cx="185641" cy="157128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2" name="Straight Arrow Connector 16"/>
            <p:cNvCxnSpPr>
              <a:cxnSpLocks noChangeShapeType="1"/>
            </p:cNvCxnSpPr>
            <p:nvPr/>
          </p:nvCxnSpPr>
          <p:spPr bwMode="auto">
            <a:xfrm>
              <a:off x="3435754" y="2488459"/>
              <a:ext cx="390968" cy="11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3" name="TextBox 17"/>
            <p:cNvSpPr txBox="1">
              <a:spLocks noChangeArrowheads="1"/>
            </p:cNvSpPr>
            <p:nvPr/>
          </p:nvSpPr>
          <p:spPr bwMode="auto">
            <a:xfrm>
              <a:off x="1165573" y="1325350"/>
              <a:ext cx="1665790" cy="52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cs typeface="Arial" pitchFamily="34" charset="0"/>
                </a:rPr>
                <a:t>high-priority queue</a:t>
              </a:r>
            </a:p>
            <a:p>
              <a:pPr algn="ctr"/>
              <a:r>
                <a:rPr lang="en-US" altLang="en-US" sz="1400" dirty="0">
                  <a:cs typeface="Arial" pitchFamily="34" charset="0"/>
                </a:rPr>
                <a:t>(waiting area)</a:t>
              </a:r>
            </a:p>
          </p:txBody>
        </p:sp>
        <p:sp>
          <p:nvSpPr>
            <p:cNvPr id="68704" name="TextBox 18"/>
            <p:cNvSpPr txBox="1">
              <a:spLocks noChangeArrowheads="1"/>
            </p:cNvSpPr>
            <p:nvPr/>
          </p:nvSpPr>
          <p:spPr bwMode="auto">
            <a:xfrm>
              <a:off x="1272157" y="3065408"/>
              <a:ext cx="15917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cs typeface="Arial" pitchFamily="34" charset="0"/>
                </a:rPr>
                <a:t>low-priority queue</a:t>
              </a:r>
            </a:p>
            <a:p>
              <a:pPr algn="ctr"/>
              <a:r>
                <a:rPr lang="en-US" altLang="en-US" sz="1400" dirty="0">
                  <a:cs typeface="Arial" pitchFamily="34" charset="0"/>
                </a:rPr>
                <a:t>(waiting area)</a:t>
              </a:r>
            </a:p>
          </p:txBody>
        </p:sp>
        <p:sp>
          <p:nvSpPr>
            <p:cNvPr id="68705" name="TextBox 19"/>
            <p:cNvSpPr txBox="1">
              <a:spLocks noChangeArrowheads="1"/>
            </p:cNvSpPr>
            <p:nvPr/>
          </p:nvSpPr>
          <p:spPr bwMode="auto">
            <a:xfrm>
              <a:off x="251257" y="2002904"/>
              <a:ext cx="763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arrivals</a:t>
              </a:r>
            </a:p>
          </p:txBody>
        </p:sp>
        <p:sp>
          <p:nvSpPr>
            <p:cNvPr id="68706" name="TextBox 20"/>
            <p:cNvSpPr txBox="1">
              <a:spLocks noChangeArrowheads="1"/>
            </p:cNvSpPr>
            <p:nvPr/>
          </p:nvSpPr>
          <p:spPr bwMode="auto">
            <a:xfrm>
              <a:off x="778235" y="2735146"/>
              <a:ext cx="7873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classify</a:t>
              </a:r>
            </a:p>
          </p:txBody>
        </p:sp>
        <p:cxnSp>
          <p:nvCxnSpPr>
            <p:cNvPr id="68707" name="Straight Arrow Connector 21"/>
            <p:cNvCxnSpPr>
              <a:cxnSpLocks noChangeShapeType="1"/>
            </p:cNvCxnSpPr>
            <p:nvPr/>
          </p:nvCxnSpPr>
          <p:spPr bwMode="auto">
            <a:xfrm flipV="1">
              <a:off x="3563003" y="2333194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8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3561437" y="2590378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9" name="TextBox 23"/>
            <p:cNvSpPr txBox="1">
              <a:spLocks noChangeArrowheads="1"/>
            </p:cNvSpPr>
            <p:nvPr/>
          </p:nvSpPr>
          <p:spPr bwMode="auto">
            <a:xfrm>
              <a:off x="3259448" y="2003441"/>
              <a:ext cx="1042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departures</a:t>
              </a:r>
            </a:p>
          </p:txBody>
        </p:sp>
        <p:sp>
          <p:nvSpPr>
            <p:cNvPr id="68710" name="TextBox 24"/>
            <p:cNvSpPr txBox="1">
              <a:spLocks noChangeArrowheads="1"/>
            </p:cNvSpPr>
            <p:nvPr/>
          </p:nvSpPr>
          <p:spPr bwMode="auto">
            <a:xfrm>
              <a:off x="2706310" y="2735682"/>
              <a:ext cx="8529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cs typeface="Arial" pitchFamily="34" charset="0"/>
                </a:rPr>
                <a:t>link</a:t>
              </a:r>
            </a:p>
            <a:p>
              <a:pPr algn="ctr"/>
              <a:r>
                <a:rPr lang="en-US" altLang="en-US" sz="1400">
                  <a:cs typeface="Arial" pitchFamily="34" charset="0"/>
                </a:rPr>
                <a:t> (server)</a:t>
              </a:r>
            </a:p>
          </p:txBody>
        </p:sp>
      </p:grpSp>
      <p:cxnSp>
        <p:nvCxnSpPr>
          <p:cNvPr id="68613" name="Straight Connector 49"/>
          <p:cNvCxnSpPr>
            <a:cxnSpLocks noChangeShapeType="1"/>
          </p:cNvCxnSpPr>
          <p:nvPr/>
        </p:nvCxnSpPr>
        <p:spPr bwMode="auto">
          <a:xfrm>
            <a:off x="5489575" y="4460875"/>
            <a:ext cx="3230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614" name="Straight Connector 50"/>
          <p:cNvCxnSpPr>
            <a:cxnSpLocks noChangeShapeType="1"/>
          </p:cNvCxnSpPr>
          <p:nvPr/>
        </p:nvCxnSpPr>
        <p:spPr bwMode="auto">
          <a:xfrm>
            <a:off x="5491163" y="5232400"/>
            <a:ext cx="3230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599113" y="4467225"/>
            <a:ext cx="347662" cy="754063"/>
            <a:chOff x="2797204" y="2989241"/>
            <a:chExt cx="347099" cy="755477"/>
          </a:xfrm>
        </p:grpSpPr>
        <p:sp>
          <p:nvSpPr>
            <p:cNvPr id="68691" name="Rectangle 52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92" name="Group 53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93" name="Oval 5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94" name="TextBox 5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5948363" y="4471988"/>
            <a:ext cx="346075" cy="755650"/>
            <a:chOff x="2797204" y="2989241"/>
            <a:chExt cx="347099" cy="755477"/>
          </a:xfrm>
        </p:grpSpPr>
        <p:sp>
          <p:nvSpPr>
            <p:cNvPr id="68687" name="Rectangle 57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8" name="Group 58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89" name="Oval 59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90" name="TextBox 60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6299200" y="4467225"/>
            <a:ext cx="346075" cy="755650"/>
            <a:chOff x="997686" y="3954289"/>
            <a:chExt cx="347099" cy="755477"/>
          </a:xfrm>
        </p:grpSpPr>
        <p:sp>
          <p:nvSpPr>
            <p:cNvPr id="68683" name="Rectangle 62"/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4" name="Group 63"/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68685" name="Oval 6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86" name="TextBox 6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6654800" y="4465638"/>
            <a:ext cx="347663" cy="754062"/>
            <a:chOff x="2797204" y="2989241"/>
            <a:chExt cx="347099" cy="755477"/>
          </a:xfrm>
        </p:grpSpPr>
        <p:sp>
          <p:nvSpPr>
            <p:cNvPr id="68679" name="Rectangle 67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80" name="Group 68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81" name="Oval 69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82" name="TextBox 70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7716838" y="4473575"/>
            <a:ext cx="347662" cy="755650"/>
            <a:chOff x="997686" y="3954289"/>
            <a:chExt cx="347099" cy="755477"/>
          </a:xfrm>
        </p:grpSpPr>
        <p:sp>
          <p:nvSpPr>
            <p:cNvPr id="68675" name="Rectangle 72"/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68676" name="Group 73"/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68677" name="Oval 7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8" name="TextBox 7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562850" y="3776663"/>
            <a:ext cx="298450" cy="657225"/>
            <a:chOff x="4760251" y="2300242"/>
            <a:chExt cx="298780" cy="656159"/>
          </a:xfrm>
        </p:grpSpPr>
        <p:cxnSp>
          <p:nvCxnSpPr>
            <p:cNvPr id="68671" name="Straight Connector 77"/>
            <p:cNvCxnSpPr>
              <a:cxnSpLocks noChangeShapeType="1"/>
            </p:cNvCxnSpPr>
            <p:nvPr/>
          </p:nvCxnSpPr>
          <p:spPr bwMode="auto">
            <a:xfrm>
              <a:off x="4912310" y="2592956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72" name="Group 78"/>
            <p:cNvGrpSpPr>
              <a:grpSpLocks/>
            </p:cNvGrpSpPr>
            <p:nvPr/>
          </p:nvGrpSpPr>
          <p:grpSpPr bwMode="auto">
            <a:xfrm>
              <a:off x="4760251" y="2300242"/>
              <a:ext cx="298780" cy="338554"/>
              <a:chOff x="6623318" y="3519940"/>
              <a:chExt cx="298780" cy="338554"/>
            </a:xfrm>
          </p:grpSpPr>
          <p:sp>
            <p:nvSpPr>
              <p:cNvPr id="68673" name="Oval 79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4" name="TextBox 80"/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7921625" y="5243513"/>
            <a:ext cx="298450" cy="677862"/>
            <a:chOff x="5119335" y="3766271"/>
            <a:chExt cx="298780" cy="677232"/>
          </a:xfrm>
        </p:grpSpPr>
        <p:cxnSp>
          <p:nvCxnSpPr>
            <p:cNvPr id="68667" name="Straight Connector 82"/>
            <p:cNvCxnSpPr>
              <a:cxnSpLocks noChangeShapeType="1"/>
            </p:cNvCxnSpPr>
            <p:nvPr/>
          </p:nvCxnSpPr>
          <p:spPr bwMode="auto">
            <a:xfrm>
              <a:off x="5256634" y="3766271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8" name="Group 83"/>
            <p:cNvGrpSpPr>
              <a:grpSpLocks/>
            </p:cNvGrpSpPr>
            <p:nvPr/>
          </p:nvGrpSpPr>
          <p:grpSpPr bwMode="auto">
            <a:xfrm>
              <a:off x="5119335" y="4104949"/>
              <a:ext cx="298780" cy="338554"/>
              <a:chOff x="6623318" y="3519940"/>
              <a:chExt cx="298780" cy="338554"/>
            </a:xfrm>
          </p:grpSpPr>
          <p:sp>
            <p:nvSpPr>
              <p:cNvPr id="68669" name="Oval 84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70" name="TextBox 85"/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5576888" y="3505200"/>
            <a:ext cx="298450" cy="936625"/>
            <a:chOff x="2774212" y="2028763"/>
            <a:chExt cx="298780" cy="935975"/>
          </a:xfrm>
        </p:grpSpPr>
        <p:cxnSp>
          <p:nvCxnSpPr>
            <p:cNvPr id="68663" name="Straight Connector 87"/>
            <p:cNvCxnSpPr>
              <a:cxnSpLocks noChangeShapeType="1"/>
            </p:cNvCxnSpPr>
            <p:nvPr/>
          </p:nvCxnSpPr>
          <p:spPr bwMode="auto">
            <a:xfrm>
              <a:off x="2916985" y="2311177"/>
              <a:ext cx="12403" cy="653561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4" name="Group 88"/>
            <p:cNvGrpSpPr>
              <a:grpSpLocks/>
            </p:cNvGrpSpPr>
            <p:nvPr/>
          </p:nvGrpSpPr>
          <p:grpSpPr bwMode="auto">
            <a:xfrm>
              <a:off x="2774212" y="2028763"/>
              <a:ext cx="298780" cy="338554"/>
              <a:chOff x="6631486" y="3519940"/>
              <a:chExt cx="298780" cy="338554"/>
            </a:xfrm>
          </p:grpSpPr>
          <p:sp>
            <p:nvSpPr>
              <p:cNvPr id="68665" name="Oval 89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66" name="TextBox 90"/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6518275" y="5246688"/>
            <a:ext cx="298450" cy="674687"/>
            <a:chOff x="3715481" y="3769050"/>
            <a:chExt cx="298780" cy="675327"/>
          </a:xfrm>
        </p:grpSpPr>
        <p:cxnSp>
          <p:nvCxnSpPr>
            <p:cNvPr id="68659" name="Straight Connector 92"/>
            <p:cNvCxnSpPr>
              <a:cxnSpLocks noChangeShapeType="1"/>
            </p:cNvCxnSpPr>
            <p:nvPr/>
          </p:nvCxnSpPr>
          <p:spPr bwMode="auto">
            <a:xfrm>
              <a:off x="3846513" y="3769050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0" name="Group 93"/>
            <p:cNvGrpSpPr>
              <a:grpSpLocks/>
            </p:cNvGrpSpPr>
            <p:nvPr/>
          </p:nvGrpSpPr>
          <p:grpSpPr bwMode="auto">
            <a:xfrm>
              <a:off x="3715481" y="4105823"/>
              <a:ext cx="298780" cy="338554"/>
              <a:chOff x="6631486" y="3519940"/>
              <a:chExt cx="298780" cy="338554"/>
            </a:xfrm>
          </p:grpSpPr>
          <p:sp>
            <p:nvSpPr>
              <p:cNvPr id="68661" name="Oval 94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62" name="TextBox 95"/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5427663" y="3794125"/>
            <a:ext cx="298450" cy="641350"/>
            <a:chOff x="2625635" y="2316906"/>
            <a:chExt cx="298780" cy="640969"/>
          </a:xfrm>
        </p:grpSpPr>
        <p:cxnSp>
          <p:nvCxnSpPr>
            <p:cNvPr id="68655" name="Straight Connector 97"/>
            <p:cNvCxnSpPr>
              <a:cxnSpLocks noChangeShapeType="1"/>
            </p:cNvCxnSpPr>
            <p:nvPr/>
          </p:nvCxnSpPr>
          <p:spPr bwMode="auto">
            <a:xfrm>
              <a:off x="2774013" y="25944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6" name="Group 98"/>
            <p:cNvGrpSpPr>
              <a:grpSpLocks/>
            </p:cNvGrpSpPr>
            <p:nvPr/>
          </p:nvGrpSpPr>
          <p:grpSpPr bwMode="auto">
            <a:xfrm>
              <a:off x="2625635" y="2316906"/>
              <a:ext cx="298780" cy="338554"/>
              <a:chOff x="7118580" y="4088704"/>
              <a:chExt cx="298780" cy="338554"/>
            </a:xfrm>
          </p:grpSpPr>
          <p:sp>
            <p:nvSpPr>
              <p:cNvPr id="68657" name="Oval 9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8" name="TextBox 100"/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5810250" y="5253038"/>
            <a:ext cx="298450" cy="660400"/>
            <a:chOff x="3007422" y="3776327"/>
            <a:chExt cx="298780" cy="659661"/>
          </a:xfrm>
        </p:grpSpPr>
        <p:cxnSp>
          <p:nvCxnSpPr>
            <p:cNvPr id="68651" name="Straight Connector 102"/>
            <p:cNvCxnSpPr>
              <a:cxnSpLocks noChangeShapeType="1"/>
            </p:cNvCxnSpPr>
            <p:nvPr/>
          </p:nvCxnSpPr>
          <p:spPr bwMode="auto">
            <a:xfrm>
              <a:off x="3148837" y="3776327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2" name="Group 103"/>
            <p:cNvGrpSpPr>
              <a:grpSpLocks/>
            </p:cNvGrpSpPr>
            <p:nvPr/>
          </p:nvGrpSpPr>
          <p:grpSpPr bwMode="auto">
            <a:xfrm>
              <a:off x="3007422" y="4097434"/>
              <a:ext cx="298780" cy="338554"/>
              <a:chOff x="7118580" y="4088704"/>
              <a:chExt cx="298780" cy="338554"/>
            </a:xfrm>
          </p:grpSpPr>
          <p:sp>
            <p:nvSpPr>
              <p:cNvPr id="68653" name="Oval 10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4" name="TextBox 105"/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5708650" y="3810000"/>
            <a:ext cx="298450" cy="642938"/>
            <a:chOff x="2905934" y="2332859"/>
            <a:chExt cx="298780" cy="642655"/>
          </a:xfrm>
        </p:grpSpPr>
        <p:cxnSp>
          <p:nvCxnSpPr>
            <p:cNvPr id="68647" name="Straight Connector 107"/>
            <p:cNvCxnSpPr>
              <a:cxnSpLocks noChangeShapeType="1"/>
            </p:cNvCxnSpPr>
            <p:nvPr/>
          </p:nvCxnSpPr>
          <p:spPr bwMode="auto">
            <a:xfrm>
              <a:off x="3044835" y="261206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8" name="Group 108"/>
            <p:cNvGrpSpPr>
              <a:grpSpLocks/>
            </p:cNvGrpSpPr>
            <p:nvPr/>
          </p:nvGrpSpPr>
          <p:grpSpPr bwMode="auto">
            <a:xfrm>
              <a:off x="2905934" y="2332859"/>
              <a:ext cx="298780" cy="338554"/>
              <a:chOff x="7126748" y="4088704"/>
              <a:chExt cx="298780" cy="338554"/>
            </a:xfrm>
          </p:grpSpPr>
          <p:sp>
            <p:nvSpPr>
              <p:cNvPr id="68649" name="Oval 10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50" name="TextBox 110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6169025" y="5248275"/>
            <a:ext cx="298450" cy="669925"/>
            <a:chOff x="3366049" y="3770526"/>
            <a:chExt cx="298780" cy="670225"/>
          </a:xfrm>
        </p:grpSpPr>
        <p:cxnSp>
          <p:nvCxnSpPr>
            <p:cNvPr id="68643" name="Straight Connector 112"/>
            <p:cNvCxnSpPr>
              <a:cxnSpLocks noChangeShapeType="1"/>
            </p:cNvCxnSpPr>
            <p:nvPr/>
          </p:nvCxnSpPr>
          <p:spPr bwMode="auto">
            <a:xfrm>
              <a:off x="3496795" y="3770526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4" name="Group 113"/>
            <p:cNvGrpSpPr>
              <a:grpSpLocks/>
            </p:cNvGrpSpPr>
            <p:nvPr/>
          </p:nvGrpSpPr>
          <p:grpSpPr bwMode="auto">
            <a:xfrm>
              <a:off x="3366049" y="4102197"/>
              <a:ext cx="298780" cy="338554"/>
              <a:chOff x="7126748" y="4088704"/>
              <a:chExt cx="298780" cy="338554"/>
            </a:xfrm>
          </p:grpSpPr>
          <p:sp>
            <p:nvSpPr>
              <p:cNvPr id="68645" name="Oval 11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46" name="TextBox 115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6865938" y="5237163"/>
            <a:ext cx="300037" cy="679450"/>
            <a:chOff x="4064326" y="3759579"/>
            <a:chExt cx="298780" cy="680611"/>
          </a:xfrm>
        </p:grpSpPr>
        <p:cxnSp>
          <p:nvCxnSpPr>
            <p:cNvPr id="68639" name="Straight Connector 117"/>
            <p:cNvCxnSpPr>
              <a:cxnSpLocks noChangeShapeType="1"/>
            </p:cNvCxnSpPr>
            <p:nvPr/>
          </p:nvCxnSpPr>
          <p:spPr bwMode="auto">
            <a:xfrm>
              <a:off x="4196385" y="375957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0" name="Group 118"/>
            <p:cNvGrpSpPr>
              <a:grpSpLocks/>
            </p:cNvGrpSpPr>
            <p:nvPr/>
          </p:nvGrpSpPr>
          <p:grpSpPr bwMode="auto">
            <a:xfrm>
              <a:off x="4064326" y="4101636"/>
              <a:ext cx="298780" cy="338554"/>
              <a:chOff x="7126748" y="4088704"/>
              <a:chExt cx="298780" cy="338554"/>
            </a:xfrm>
          </p:grpSpPr>
          <p:sp>
            <p:nvSpPr>
              <p:cNvPr id="68641" name="Oval 11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42" name="TextBox 120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6330950" y="3789363"/>
            <a:ext cx="298450" cy="647700"/>
            <a:chOff x="3528567" y="2312591"/>
            <a:chExt cx="298780" cy="646584"/>
          </a:xfrm>
        </p:grpSpPr>
        <p:cxnSp>
          <p:nvCxnSpPr>
            <p:cNvPr id="68635" name="Straight Connector 122"/>
            <p:cNvCxnSpPr>
              <a:cxnSpLocks noChangeShapeType="1"/>
            </p:cNvCxnSpPr>
            <p:nvPr/>
          </p:nvCxnSpPr>
          <p:spPr bwMode="auto">
            <a:xfrm>
              <a:off x="3677779" y="25957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36" name="Group 123"/>
            <p:cNvGrpSpPr>
              <a:grpSpLocks/>
            </p:cNvGrpSpPr>
            <p:nvPr/>
          </p:nvGrpSpPr>
          <p:grpSpPr bwMode="auto">
            <a:xfrm>
              <a:off x="3528567" y="2312591"/>
              <a:ext cx="298780" cy="338554"/>
              <a:chOff x="7126748" y="4088704"/>
              <a:chExt cx="298780" cy="338554"/>
            </a:xfrm>
          </p:grpSpPr>
          <p:sp>
            <p:nvSpPr>
              <p:cNvPr id="68637" name="Oval 12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8638" name="TextBox 125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>
                    <a:cs typeface="Arial" pitchFamily="34" charset="0"/>
                  </a:rPr>
                  <a:t>4</a:t>
                </a:r>
              </a:p>
            </p:txBody>
          </p:sp>
        </p:grpSp>
      </p:grpSp>
      <p:sp>
        <p:nvSpPr>
          <p:cNvPr id="68630" name="TextBox 126"/>
          <p:cNvSpPr txBox="1">
            <a:spLocks noChangeArrowheads="1"/>
          </p:cNvSpPr>
          <p:nvPr/>
        </p:nvSpPr>
        <p:spPr bwMode="auto">
          <a:xfrm>
            <a:off x="4743450" y="4062413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 i="1">
                <a:cs typeface="Arial" pitchFamily="34" charset="0"/>
              </a:rPr>
              <a:t>arrivals</a:t>
            </a:r>
          </a:p>
        </p:txBody>
      </p:sp>
      <p:sp>
        <p:nvSpPr>
          <p:cNvPr id="68631" name="TextBox 127"/>
          <p:cNvSpPr txBox="1">
            <a:spLocks noChangeArrowheads="1"/>
          </p:cNvSpPr>
          <p:nvPr/>
        </p:nvSpPr>
        <p:spPr bwMode="auto">
          <a:xfrm>
            <a:off x="4767263" y="5260975"/>
            <a:ext cx="1087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 i="1">
                <a:cs typeface="Arial" pitchFamily="34" charset="0"/>
              </a:rPr>
              <a:t>departures</a:t>
            </a:r>
          </a:p>
        </p:txBody>
      </p:sp>
      <p:sp>
        <p:nvSpPr>
          <p:cNvPr id="68632" name="TextBox 128"/>
          <p:cNvSpPr txBox="1">
            <a:spLocks noChangeArrowheads="1"/>
          </p:cNvSpPr>
          <p:nvPr/>
        </p:nvSpPr>
        <p:spPr bwMode="auto">
          <a:xfrm>
            <a:off x="4789488" y="4567238"/>
            <a:ext cx="860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1275"/>
              </a:lnSpc>
            </a:pPr>
            <a:r>
              <a:rPr lang="en-US" altLang="en-US" sz="1400" i="1">
                <a:cs typeface="Arial" pitchFamily="34" charset="0"/>
              </a:rPr>
              <a:t>packet in service</a:t>
            </a:r>
          </a:p>
        </p:txBody>
      </p:sp>
      <p:sp>
        <p:nvSpPr>
          <p:cNvPr id="686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135A9B5E-1CAC-4D66-B914-A2DB89DF2DFC}" type="slidenum">
              <a:rPr lang="en-US" altLang="en-US" sz="1200">
                <a:latin typeface="Tahoma" pitchFamily="34" charset="0"/>
              </a:rPr>
              <a:pPr/>
              <a:t>27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6863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8461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Scheduling policies: still more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214438"/>
            <a:ext cx="7772400" cy="755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Round-Robin (RR) scheduling: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multiple classes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cyclically scan class queues, sending one complete packet from each class (if available)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real-world example?</a:t>
            </a:r>
          </a:p>
        </p:txBody>
      </p:sp>
      <p:grpSp>
        <p:nvGrpSpPr>
          <p:cNvPr id="70660" name="Group 1"/>
          <p:cNvGrpSpPr>
            <a:grpSpLocks/>
          </p:cNvGrpSpPr>
          <p:nvPr/>
        </p:nvGrpSpPr>
        <p:grpSpPr bwMode="auto">
          <a:xfrm>
            <a:off x="2132013" y="3421063"/>
            <a:ext cx="3978275" cy="2414587"/>
            <a:chOff x="4743786" y="3505977"/>
            <a:chExt cx="3978331" cy="2414740"/>
          </a:xfrm>
        </p:grpSpPr>
        <p:cxnSp>
          <p:nvCxnSpPr>
            <p:cNvPr id="70663" name="Straight Connector 6"/>
            <p:cNvCxnSpPr>
              <a:cxnSpLocks noChangeShapeType="1"/>
            </p:cNvCxnSpPr>
            <p:nvPr/>
          </p:nvCxnSpPr>
          <p:spPr bwMode="auto">
            <a:xfrm>
              <a:off x="5489275" y="4460807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64" name="Straight Connector 7"/>
            <p:cNvCxnSpPr>
              <a:cxnSpLocks noChangeShapeType="1"/>
            </p:cNvCxnSpPr>
            <p:nvPr/>
          </p:nvCxnSpPr>
          <p:spPr bwMode="auto">
            <a:xfrm>
              <a:off x="5491778" y="5232334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0665" name="Group 8"/>
            <p:cNvGrpSpPr>
              <a:grpSpLocks/>
            </p:cNvGrpSpPr>
            <p:nvPr/>
          </p:nvGrpSpPr>
          <p:grpSpPr bwMode="auto">
            <a:xfrm>
              <a:off x="5599591" y="4466455"/>
              <a:ext cx="347099" cy="755477"/>
              <a:chOff x="2797204" y="2989241"/>
              <a:chExt cx="347099" cy="755477"/>
            </a:xfrm>
          </p:grpSpPr>
          <p:sp>
            <p:nvSpPr>
              <p:cNvPr id="70733" name="Rectangle 9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34" name="Group 10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35" name="Oval 1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36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70666" name="Group 13"/>
            <p:cNvGrpSpPr>
              <a:grpSpLocks/>
            </p:cNvGrpSpPr>
            <p:nvPr/>
          </p:nvGrpSpPr>
          <p:grpSpPr bwMode="auto">
            <a:xfrm>
              <a:off x="6300545" y="4463205"/>
              <a:ext cx="347099" cy="755477"/>
              <a:chOff x="2797204" y="2989241"/>
              <a:chExt cx="347099" cy="755477"/>
            </a:xfrm>
          </p:grpSpPr>
          <p:sp>
            <p:nvSpPr>
              <p:cNvPr id="70729" name="Rectangle 14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30" name="Group 15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31" name="Oval 16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32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70667" name="Group 18"/>
            <p:cNvGrpSpPr>
              <a:grpSpLocks/>
            </p:cNvGrpSpPr>
            <p:nvPr/>
          </p:nvGrpSpPr>
          <p:grpSpPr bwMode="auto">
            <a:xfrm>
              <a:off x="5949418" y="4467757"/>
              <a:ext cx="347099" cy="755477"/>
              <a:chOff x="997686" y="3954289"/>
              <a:chExt cx="347099" cy="755477"/>
            </a:xfrm>
          </p:grpSpPr>
          <p:sp>
            <p:nvSpPr>
              <p:cNvPr id="70725" name="Rectangle 19"/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26" name="Group 20"/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27" name="Oval 2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8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70668" name="Group 23"/>
            <p:cNvGrpSpPr>
              <a:grpSpLocks/>
            </p:cNvGrpSpPr>
            <p:nvPr/>
          </p:nvGrpSpPr>
          <p:grpSpPr bwMode="auto">
            <a:xfrm>
              <a:off x="6655307" y="4464973"/>
              <a:ext cx="347099" cy="755477"/>
              <a:chOff x="2797204" y="2989241"/>
              <a:chExt cx="347099" cy="755477"/>
            </a:xfrm>
          </p:grpSpPr>
          <p:sp>
            <p:nvSpPr>
              <p:cNvPr id="70721" name="Rectangle 24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22" name="Group 25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23" name="Oval 26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4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4</a:t>
                  </a:r>
                </a:p>
              </p:txBody>
            </p:sp>
          </p:grpSp>
        </p:grpSp>
        <p:grpSp>
          <p:nvGrpSpPr>
            <p:cNvPr id="70669" name="Group 28"/>
            <p:cNvGrpSpPr>
              <a:grpSpLocks/>
            </p:cNvGrpSpPr>
            <p:nvPr/>
          </p:nvGrpSpPr>
          <p:grpSpPr bwMode="auto">
            <a:xfrm>
              <a:off x="7717471" y="4473145"/>
              <a:ext cx="347099" cy="755477"/>
              <a:chOff x="997686" y="3954289"/>
              <a:chExt cx="347099" cy="755477"/>
            </a:xfrm>
          </p:grpSpPr>
          <p:sp>
            <p:nvSpPr>
              <p:cNvPr id="70717" name="Rectangle 29"/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70718" name="Group 30"/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19" name="Oval 3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20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grpSp>
          <p:nvGrpSpPr>
            <p:cNvPr id="70670" name="Group 33"/>
            <p:cNvGrpSpPr>
              <a:grpSpLocks/>
            </p:cNvGrpSpPr>
            <p:nvPr/>
          </p:nvGrpSpPr>
          <p:grpSpPr bwMode="auto">
            <a:xfrm>
              <a:off x="7562638" y="3777456"/>
              <a:ext cx="298780" cy="656159"/>
              <a:chOff x="4760251" y="2300242"/>
              <a:chExt cx="298780" cy="656159"/>
            </a:xfrm>
          </p:grpSpPr>
          <p:cxnSp>
            <p:nvCxnSpPr>
              <p:cNvPr id="70713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4912310" y="259295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4" name="Group 35"/>
              <p:cNvGrpSpPr>
                <a:grpSpLocks/>
              </p:cNvGrpSpPr>
              <p:nvPr/>
            </p:nvGrpSpPr>
            <p:grpSpPr bwMode="auto">
              <a:xfrm>
                <a:off x="4760251" y="2300242"/>
                <a:ext cx="298780" cy="338554"/>
                <a:chOff x="6623318" y="3519940"/>
                <a:chExt cx="298780" cy="338554"/>
              </a:xfrm>
            </p:grpSpPr>
            <p:sp>
              <p:nvSpPr>
                <p:cNvPr id="70715" name="Oval 36"/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16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grpSp>
          <p:nvGrpSpPr>
            <p:cNvPr id="70671" name="Group 38"/>
            <p:cNvGrpSpPr>
              <a:grpSpLocks/>
            </p:cNvGrpSpPr>
            <p:nvPr/>
          </p:nvGrpSpPr>
          <p:grpSpPr bwMode="auto">
            <a:xfrm>
              <a:off x="7921722" y="5243485"/>
              <a:ext cx="298780" cy="677232"/>
              <a:chOff x="5119335" y="3766271"/>
              <a:chExt cx="298780" cy="677232"/>
            </a:xfrm>
          </p:grpSpPr>
          <p:cxnSp>
            <p:nvCxnSpPr>
              <p:cNvPr id="70709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256634" y="3766271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0" name="Group 40"/>
              <p:cNvGrpSpPr>
                <a:grpSpLocks/>
              </p:cNvGrpSpPr>
              <p:nvPr/>
            </p:nvGrpSpPr>
            <p:grpSpPr bwMode="auto">
              <a:xfrm>
                <a:off x="5119335" y="4104949"/>
                <a:ext cx="298780" cy="338554"/>
                <a:chOff x="6623318" y="3519940"/>
                <a:chExt cx="298780" cy="338554"/>
              </a:xfrm>
            </p:grpSpPr>
            <p:sp>
              <p:nvSpPr>
                <p:cNvPr id="70711" name="Oval 41"/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12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cxnSp>
          <p:nvCxnSpPr>
            <p:cNvPr id="70672" name="Straight Connector 44"/>
            <p:cNvCxnSpPr>
              <a:cxnSpLocks noChangeShapeType="1"/>
            </p:cNvCxnSpPr>
            <p:nvPr/>
          </p:nvCxnSpPr>
          <p:spPr bwMode="auto">
            <a:xfrm>
              <a:off x="5719372" y="3788391"/>
              <a:ext cx="12403" cy="653561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3" name="Oval 46"/>
            <p:cNvSpPr>
              <a:spLocks noChangeArrowheads="1"/>
            </p:cNvSpPr>
            <p:nvPr/>
          </p:nvSpPr>
          <p:spPr bwMode="auto">
            <a:xfrm>
              <a:off x="5613334" y="3583570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74" name="TextBox 47"/>
            <p:cNvSpPr txBox="1">
              <a:spLocks noChangeArrowheads="1"/>
            </p:cNvSpPr>
            <p:nvPr/>
          </p:nvSpPr>
          <p:spPr bwMode="auto">
            <a:xfrm>
              <a:off x="5580789" y="3505977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cs typeface="Arial" pitchFamily="34" charset="0"/>
                </a:rPr>
                <a:t>2</a:t>
              </a:r>
            </a:p>
          </p:txBody>
        </p:sp>
        <p:cxnSp>
          <p:nvCxnSpPr>
            <p:cNvPr id="70675" name="Straight Connector 49"/>
            <p:cNvCxnSpPr>
              <a:cxnSpLocks noChangeShapeType="1"/>
            </p:cNvCxnSpPr>
            <p:nvPr/>
          </p:nvCxnSpPr>
          <p:spPr bwMode="auto">
            <a:xfrm>
              <a:off x="6296825" y="524207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6" name="Oval 51"/>
            <p:cNvSpPr>
              <a:spLocks noChangeArrowheads="1"/>
            </p:cNvSpPr>
            <p:nvPr/>
          </p:nvSpPr>
          <p:spPr bwMode="auto">
            <a:xfrm>
              <a:off x="6202528" y="5656439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77" name="TextBox 52"/>
            <p:cNvSpPr txBox="1">
              <a:spLocks noChangeArrowheads="1"/>
            </p:cNvSpPr>
            <p:nvPr/>
          </p:nvSpPr>
          <p:spPr bwMode="auto">
            <a:xfrm>
              <a:off x="6165793" y="5578846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cs typeface="Arial" pitchFamily="34" charset="0"/>
                </a:rPr>
                <a:t>3</a:t>
              </a:r>
            </a:p>
          </p:txBody>
        </p:sp>
        <p:grpSp>
          <p:nvGrpSpPr>
            <p:cNvPr id="70678" name="Group 53"/>
            <p:cNvGrpSpPr>
              <a:grpSpLocks/>
            </p:cNvGrpSpPr>
            <p:nvPr/>
          </p:nvGrpSpPr>
          <p:grpSpPr bwMode="auto">
            <a:xfrm>
              <a:off x="5428022" y="3794120"/>
              <a:ext cx="298780" cy="640969"/>
              <a:chOff x="2625635" y="2316906"/>
              <a:chExt cx="298780" cy="640969"/>
            </a:xfrm>
          </p:grpSpPr>
          <p:cxnSp>
            <p:nvCxnSpPr>
              <p:cNvPr id="70705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2774013" y="25944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6" name="Group 55"/>
              <p:cNvGrpSpPr>
                <a:grpSpLocks/>
              </p:cNvGrpSpPr>
              <p:nvPr/>
            </p:nvGrpSpPr>
            <p:grpSpPr bwMode="auto">
              <a:xfrm>
                <a:off x="2625635" y="2316906"/>
                <a:ext cx="298780" cy="338554"/>
                <a:chOff x="7118580" y="4088704"/>
                <a:chExt cx="298780" cy="338554"/>
              </a:xfrm>
            </p:grpSpPr>
            <p:sp>
              <p:nvSpPr>
                <p:cNvPr id="70707" name="Oval 56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8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70679" name="Group 58"/>
            <p:cNvGrpSpPr>
              <a:grpSpLocks/>
            </p:cNvGrpSpPr>
            <p:nvPr/>
          </p:nvGrpSpPr>
          <p:grpSpPr bwMode="auto">
            <a:xfrm>
              <a:off x="5809809" y="5253541"/>
              <a:ext cx="298780" cy="659661"/>
              <a:chOff x="3007422" y="3776327"/>
              <a:chExt cx="298780" cy="659661"/>
            </a:xfrm>
          </p:grpSpPr>
          <p:cxnSp>
            <p:nvCxnSpPr>
              <p:cNvPr id="70701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3148837" y="3776327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2" name="Group 60"/>
              <p:cNvGrpSpPr>
                <a:grpSpLocks/>
              </p:cNvGrpSpPr>
              <p:nvPr/>
            </p:nvGrpSpPr>
            <p:grpSpPr bwMode="auto">
              <a:xfrm>
                <a:off x="3007422" y="4097434"/>
                <a:ext cx="298780" cy="338554"/>
                <a:chOff x="7118580" y="4088704"/>
                <a:chExt cx="298780" cy="338554"/>
              </a:xfrm>
            </p:grpSpPr>
            <p:sp>
              <p:nvSpPr>
                <p:cNvPr id="70703" name="Oval 6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cxnSp>
          <p:nvCxnSpPr>
            <p:cNvPr id="70680" name="Straight Connector 64"/>
            <p:cNvCxnSpPr>
              <a:cxnSpLocks noChangeShapeType="1"/>
            </p:cNvCxnSpPr>
            <p:nvPr/>
          </p:nvCxnSpPr>
          <p:spPr bwMode="auto">
            <a:xfrm>
              <a:off x="5847222" y="408928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81" name="Oval 66"/>
            <p:cNvSpPr>
              <a:spLocks noChangeArrowheads="1"/>
            </p:cNvSpPr>
            <p:nvPr/>
          </p:nvSpPr>
          <p:spPr bwMode="auto">
            <a:xfrm>
              <a:off x="5745055" y="3887666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682" name="TextBox 67"/>
            <p:cNvSpPr txBox="1">
              <a:spLocks noChangeArrowheads="1"/>
            </p:cNvSpPr>
            <p:nvPr/>
          </p:nvSpPr>
          <p:spPr bwMode="auto">
            <a:xfrm>
              <a:off x="5712513" y="381426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cs typeface="Arial" pitchFamily="34" charset="0"/>
                </a:rPr>
                <a:t>3</a:t>
              </a:r>
            </a:p>
          </p:txBody>
        </p:sp>
        <p:grpSp>
          <p:nvGrpSpPr>
            <p:cNvPr id="70683" name="Group 68"/>
            <p:cNvGrpSpPr>
              <a:grpSpLocks/>
            </p:cNvGrpSpPr>
            <p:nvPr/>
          </p:nvGrpSpPr>
          <p:grpSpPr bwMode="auto">
            <a:xfrm>
              <a:off x="6527391" y="5239838"/>
              <a:ext cx="298780" cy="670225"/>
              <a:chOff x="3366049" y="3770526"/>
              <a:chExt cx="298780" cy="670225"/>
            </a:xfrm>
          </p:grpSpPr>
          <p:cxnSp>
            <p:nvCxnSpPr>
              <p:cNvPr id="70697" name="Straight Connector 69"/>
              <p:cNvCxnSpPr>
                <a:cxnSpLocks noChangeShapeType="1"/>
              </p:cNvCxnSpPr>
              <p:nvPr/>
            </p:nvCxnSpPr>
            <p:spPr bwMode="auto">
              <a:xfrm>
                <a:off x="3496795" y="377052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8" name="Group 70"/>
              <p:cNvGrpSpPr>
                <a:grpSpLocks/>
              </p:cNvGrpSpPr>
              <p:nvPr/>
            </p:nvGrpSpPr>
            <p:grpSpPr bwMode="auto">
              <a:xfrm>
                <a:off x="3366049" y="4102197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9" name="Oval 7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700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70684" name="Group 73"/>
            <p:cNvGrpSpPr>
              <a:grpSpLocks/>
            </p:cNvGrpSpPr>
            <p:nvPr/>
          </p:nvGrpSpPr>
          <p:grpSpPr bwMode="auto">
            <a:xfrm>
              <a:off x="6866713" y="5236793"/>
              <a:ext cx="298780" cy="680611"/>
              <a:chOff x="4064326" y="3759579"/>
              <a:chExt cx="298780" cy="680611"/>
            </a:xfrm>
          </p:grpSpPr>
          <p:cxnSp>
            <p:nvCxnSpPr>
              <p:cNvPr id="70693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4196385" y="3759579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4" name="Group 75"/>
              <p:cNvGrpSpPr>
                <a:grpSpLocks/>
              </p:cNvGrpSpPr>
              <p:nvPr/>
            </p:nvGrpSpPr>
            <p:grpSpPr bwMode="auto">
              <a:xfrm>
                <a:off x="4064326" y="4101636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5" name="Oval 76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696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4</a:t>
                  </a:r>
                </a:p>
              </p:txBody>
            </p:sp>
          </p:grpSp>
        </p:grpSp>
        <p:grpSp>
          <p:nvGrpSpPr>
            <p:cNvPr id="70685" name="Group 78"/>
            <p:cNvGrpSpPr>
              <a:grpSpLocks/>
            </p:cNvGrpSpPr>
            <p:nvPr/>
          </p:nvGrpSpPr>
          <p:grpSpPr bwMode="auto">
            <a:xfrm>
              <a:off x="6330954" y="3789805"/>
              <a:ext cx="298780" cy="646584"/>
              <a:chOff x="3528567" y="2312591"/>
              <a:chExt cx="298780" cy="646584"/>
            </a:xfrm>
          </p:grpSpPr>
          <p:cxnSp>
            <p:nvCxnSpPr>
              <p:cNvPr id="70689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3677779" y="25957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0" name="Group 80"/>
              <p:cNvGrpSpPr>
                <a:grpSpLocks/>
              </p:cNvGrpSpPr>
              <p:nvPr/>
            </p:nvGrpSpPr>
            <p:grpSpPr bwMode="auto">
              <a:xfrm>
                <a:off x="3528567" y="2312591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1" name="Oval 8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692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600">
                      <a:cs typeface="Arial" pitchFamily="34" charset="0"/>
                    </a:rPr>
                    <a:t>4</a:t>
                  </a:r>
                </a:p>
              </p:txBody>
            </p:sp>
          </p:grpSp>
        </p:grpSp>
        <p:sp>
          <p:nvSpPr>
            <p:cNvPr id="70686" name="TextBox 83"/>
            <p:cNvSpPr txBox="1">
              <a:spLocks noChangeArrowheads="1"/>
            </p:cNvSpPr>
            <p:nvPr/>
          </p:nvSpPr>
          <p:spPr bwMode="auto">
            <a:xfrm>
              <a:off x="4743786" y="4062076"/>
              <a:ext cx="8067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 i="1">
                  <a:cs typeface="Arial" pitchFamily="34" charset="0"/>
                </a:rPr>
                <a:t>arrivals</a:t>
              </a:r>
            </a:p>
          </p:txBody>
        </p:sp>
        <p:sp>
          <p:nvSpPr>
            <p:cNvPr id="70687" name="TextBox 84"/>
            <p:cNvSpPr txBox="1">
              <a:spLocks noChangeArrowheads="1"/>
            </p:cNvSpPr>
            <p:nvPr/>
          </p:nvSpPr>
          <p:spPr bwMode="auto">
            <a:xfrm>
              <a:off x="4767502" y="5260730"/>
              <a:ext cx="10865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 i="1">
                  <a:cs typeface="Arial" pitchFamily="34" charset="0"/>
                </a:rPr>
                <a:t>departures</a:t>
              </a:r>
            </a:p>
          </p:txBody>
        </p:sp>
        <p:sp>
          <p:nvSpPr>
            <p:cNvPr id="70688" name="TextBox 85"/>
            <p:cNvSpPr txBox="1">
              <a:spLocks noChangeArrowheads="1"/>
            </p:cNvSpPr>
            <p:nvPr/>
          </p:nvSpPr>
          <p:spPr bwMode="auto">
            <a:xfrm>
              <a:off x="4789885" y="4566958"/>
              <a:ext cx="860255" cy="59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275"/>
                </a:lnSpc>
              </a:pPr>
              <a:r>
                <a:rPr lang="en-US" altLang="en-US" sz="1400" i="1">
                  <a:cs typeface="Arial" pitchFamily="34" charset="0"/>
                </a:rPr>
                <a:t>packet in service</a:t>
              </a:r>
            </a:p>
          </p:txBody>
        </p:sp>
      </p:grpSp>
      <p:sp>
        <p:nvSpPr>
          <p:cNvPr id="706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6067843-765E-48CB-8B67-EF18F1E6910F}" type="slidenum">
              <a:rPr lang="en-US" altLang="en-US" sz="1200">
                <a:latin typeface="Tahoma" pitchFamily="34" charset="0"/>
              </a:rPr>
              <a:pPr/>
              <a:t>28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066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6350"/>
            <a:ext cx="7772400" cy="4908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Weighted Fair Queuing (WFQ): 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generalized Round-Robin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each class gets weighted amount of service in each cycle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real-world example?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2706" name="Picture 4" descr="666 WF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844925"/>
            <a:ext cx="52435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8461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Scheduling policies: still more</a:t>
            </a:r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5E13D2DA-31BD-4D9A-A57F-64E2EBD03DA2}" type="slidenum">
              <a:rPr lang="en-US" altLang="en-US" sz="1200">
                <a:latin typeface="Tahoma" pitchFamily="34" charset="0"/>
              </a:rPr>
              <a:pPr/>
              <a:t>29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27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4: network 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understand principles behind network layer services, focusing on data plane: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network layer service models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forwarding versus routing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how a router works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generalized forwarding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instantiation, implementation in the Internet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283CF7A2-7A77-4FB4-A69F-95157A75F9F1}" type="slidenum">
              <a:rPr lang="en-US" altLang="en-US" sz="1200">
                <a:latin typeface="Tahoma" pitchFamily="34" charset="0"/>
              </a:rPr>
              <a:pPr/>
              <a:t>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30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4.2 What’</a:t>
            </a:r>
            <a:r>
              <a:rPr lang="en-US" altLang="ja-JP" sz="2400" dirty="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A6AA3C2-3159-4AFC-9D29-992B10C0C874}" type="slidenum">
              <a:rPr lang="en-US" altLang="en-US" sz="1200">
                <a:latin typeface="Tahoma" pitchFamily="34" charset="0"/>
              </a:rPr>
              <a:pPr/>
              <a:t>30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475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The Internet network layer</a:t>
            </a:r>
            <a:endParaRPr lang="en-US" altLang="en-US">
              <a:ea typeface="ＭＳ Ｐゴシック" charset="-128"/>
            </a:endParaRPr>
          </a:p>
        </p:txBody>
      </p: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75805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6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7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forwarding</a:t>
              </a:r>
            </a:p>
            <a:p>
              <a:pPr algn="ctr"/>
              <a:r>
                <a:rPr lang="en-US" altLang="en-US" sz="1800"/>
                <a:t>table</a:t>
              </a:r>
            </a:p>
          </p:txBody>
        </p:sp>
        <p:sp>
          <p:nvSpPr>
            <p:cNvPr id="75808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0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host, router network-layer functions:</a:t>
            </a:r>
          </a:p>
        </p:txBody>
      </p:sp>
      <p:sp>
        <p:nvSpPr>
          <p:cNvPr id="75782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85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86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 i="1">
                <a:solidFill>
                  <a:srgbClr val="CC0000"/>
                </a:solidFill>
                <a:latin typeface="Gill Sans MT" pitchFamily="34" charset="0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altLang="en-US" sz="1600"/>
              <a:t> path selection</a:t>
            </a:r>
          </a:p>
          <a:p>
            <a:pPr>
              <a:buFontTx/>
              <a:buChar char="•"/>
            </a:pPr>
            <a:r>
              <a:rPr lang="en-US" altLang="en-US" sz="1600"/>
              <a:t> RIP, OSPF, BGP</a:t>
            </a:r>
            <a:endParaRPr lang="en-US" altLang="en-US" sz="1800"/>
          </a:p>
        </p:txBody>
      </p:sp>
      <p:sp>
        <p:nvSpPr>
          <p:cNvPr id="75787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88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75802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3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804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34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 dirty="0">
                  <a:solidFill>
                    <a:srgbClr val="CC0000"/>
                  </a:solidFill>
                  <a:latin typeface="Gill Sans MT" pitchFamily="34" charset="0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altLang="en-US" sz="1600" dirty="0"/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altLang="en-US" sz="1600" dirty="0"/>
                <a:t> datagram format</a:t>
              </a:r>
            </a:p>
            <a:p>
              <a:pPr>
                <a:buFontTx/>
                <a:buChar char="•"/>
              </a:pPr>
              <a:r>
                <a:rPr lang="en-US" altLang="en-US" sz="1600" dirty="0"/>
                <a:t> packet-handling conventions</a:t>
              </a:r>
              <a:endParaRPr lang="en-US" altLang="en-US" sz="1800" dirty="0"/>
            </a:p>
          </p:txBody>
        </p:sp>
      </p:grpSp>
      <p:sp>
        <p:nvSpPr>
          <p:cNvPr id="75789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90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5791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 i="1" dirty="0">
                <a:solidFill>
                  <a:srgbClr val="CC0000"/>
                </a:solidFill>
                <a:latin typeface="Gill Sans MT" pitchFamily="34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altLang="en-US" sz="1600" dirty="0"/>
              <a:t> error reporting</a:t>
            </a:r>
          </a:p>
          <a:p>
            <a:pPr>
              <a:buFontTx/>
              <a:buChar char="•"/>
            </a:pPr>
            <a:r>
              <a:rPr lang="en-US" altLang="en-US" sz="1600" dirty="0"/>
              <a:t> router “</a:t>
            </a:r>
            <a:r>
              <a:rPr lang="en-US" altLang="ja-JP" sz="1600" dirty="0"/>
              <a:t>signaling”</a:t>
            </a:r>
            <a:endParaRPr lang="en-US" altLang="en-US" sz="1800" dirty="0"/>
          </a:p>
        </p:txBody>
      </p:sp>
      <p:sp>
        <p:nvSpPr>
          <p:cNvPr id="75792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transport layer: TCP, UDP</a:t>
            </a:r>
            <a:endParaRPr lang="en-US" altLang="en-US" sz="1800"/>
          </a:p>
        </p:txBody>
      </p:sp>
      <p:sp>
        <p:nvSpPr>
          <p:cNvPr id="75794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link layer</a:t>
            </a:r>
            <a:endParaRPr lang="en-US" altLang="en-US" sz="1800"/>
          </a:p>
        </p:txBody>
      </p:sp>
      <p:sp>
        <p:nvSpPr>
          <p:cNvPr id="75795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physical layer</a:t>
            </a:r>
            <a:endParaRPr lang="en-US" altLang="en-US" sz="1800"/>
          </a:p>
        </p:txBody>
      </p:sp>
      <p:sp>
        <p:nvSpPr>
          <p:cNvPr id="75796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 altLang="en-US">
                <a:solidFill>
                  <a:srgbClr val="CC0000"/>
                </a:solidFill>
              </a:rPr>
              <a:t>layer</a:t>
            </a:r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75797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99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163A9E6-C0BC-435C-85C8-590691F4D5B2}" type="slidenum">
              <a:rPr lang="en-US" altLang="en-US" sz="1200">
                <a:latin typeface="Tahoma" pitchFamily="34" charset="0"/>
              </a:rPr>
              <a:pPr/>
              <a:t>31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580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76832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6833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76834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ver</a:t>
              </a:r>
              <a:endParaRPr lang="en-US" altLang="en-US"/>
            </a:p>
          </p:txBody>
        </p:sp>
        <p:sp>
          <p:nvSpPr>
            <p:cNvPr id="76835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length</a:t>
              </a:r>
            </a:p>
          </p:txBody>
        </p:sp>
        <p:sp>
          <p:nvSpPr>
            <p:cNvPr id="76836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7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8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32 bits</a:t>
              </a:r>
              <a:endParaRPr lang="en-US" altLang="en-US"/>
            </a:p>
          </p:txBody>
        </p:sp>
        <p:sp>
          <p:nvSpPr>
            <p:cNvPr id="76839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0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1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dirty="0"/>
                <a:t>data </a:t>
              </a:r>
            </a:p>
            <a:p>
              <a:pPr algn="ctr"/>
              <a:r>
                <a:rPr lang="en-US" altLang="en-US" sz="2000" dirty="0"/>
                <a:t>(variable-length,</a:t>
              </a:r>
            </a:p>
            <a:p>
              <a:pPr algn="ctr"/>
              <a:r>
                <a:rPr lang="en-US" altLang="en-US" sz="2000" dirty="0"/>
                <a:t>typically a TCP </a:t>
              </a:r>
            </a:p>
            <a:p>
              <a:pPr algn="ctr"/>
              <a:r>
                <a:rPr lang="en-US" altLang="en-US" sz="2000" dirty="0"/>
                <a:t>or UDP segment)</a:t>
              </a:r>
              <a:endParaRPr lang="en-US" altLang="en-US" dirty="0"/>
            </a:p>
          </p:txBody>
        </p:sp>
        <p:sp>
          <p:nvSpPr>
            <p:cNvPr id="76842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16-bit identifier</a:t>
              </a:r>
              <a:endParaRPr lang="en-US" altLang="en-US" sz="2000"/>
            </a:p>
          </p:txBody>
        </p:sp>
        <p:sp>
          <p:nvSpPr>
            <p:cNvPr id="76843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4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5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header</a:t>
              </a:r>
            </a:p>
            <a:p>
              <a:pPr algn="ctr"/>
              <a:r>
                <a:rPr lang="en-US" altLang="en-US" sz="1800"/>
                <a:t> checksum</a:t>
              </a: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time to</a:t>
              </a:r>
            </a:p>
            <a:p>
              <a:pPr algn="ctr"/>
              <a:r>
                <a:rPr lang="en-US" altLang="en-US" sz="1800"/>
                <a:t>live</a:t>
              </a:r>
            </a:p>
          </p:txBody>
        </p:sp>
        <p:sp>
          <p:nvSpPr>
            <p:cNvPr id="76847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32 bit source IP address</a:t>
              </a:r>
              <a:endParaRPr lang="en-US" altLang="en-US"/>
            </a:p>
          </p:txBody>
        </p:sp>
        <p:sp>
          <p:nvSpPr>
            <p:cNvPr id="76848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head.</a:t>
              </a:r>
            </a:p>
            <a:p>
              <a:pPr algn="ctr"/>
              <a:r>
                <a:rPr lang="en-US" altLang="en-US" sz="1800"/>
                <a:t>len</a:t>
              </a:r>
              <a:endParaRPr lang="en-US" altLang="en-US"/>
            </a:p>
          </p:txBody>
        </p:sp>
        <p:sp>
          <p:nvSpPr>
            <p:cNvPr id="76849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type of</a:t>
              </a:r>
            </a:p>
            <a:p>
              <a:pPr algn="ctr"/>
              <a:r>
                <a:rPr lang="en-US" altLang="en-US" sz="1800"/>
                <a:t>service</a:t>
              </a:r>
              <a:endParaRPr lang="en-US" altLang="en-US"/>
            </a:p>
          </p:txBody>
        </p:sp>
        <p:sp>
          <p:nvSpPr>
            <p:cNvPr id="76850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1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2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3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flgs</a:t>
              </a:r>
              <a:endParaRPr lang="en-US" altLang="en-US" sz="2000"/>
            </a:p>
          </p:txBody>
        </p:sp>
        <p:sp>
          <p:nvSpPr>
            <p:cNvPr id="76854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5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fragment</a:t>
              </a:r>
            </a:p>
            <a:p>
              <a:pPr algn="ctr"/>
              <a:r>
                <a:rPr lang="en-US" altLang="en-US" sz="1800"/>
                <a:t> offset</a:t>
              </a:r>
              <a:endParaRPr lang="en-US" altLang="en-US" sz="2000"/>
            </a:p>
          </p:txBody>
        </p:sp>
        <p:sp>
          <p:nvSpPr>
            <p:cNvPr id="76856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7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8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9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upper</a:t>
              </a:r>
            </a:p>
            <a:p>
              <a:pPr algn="ctr"/>
              <a:r>
                <a:rPr lang="en-US" altLang="en-US" sz="1800"/>
                <a:t> layer</a:t>
              </a:r>
            </a:p>
          </p:txBody>
        </p:sp>
        <p:sp>
          <p:nvSpPr>
            <p:cNvPr id="76860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1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32 bit destination IP address</a:t>
              </a:r>
              <a:endParaRPr lang="en-US" altLang="en-US"/>
            </a:p>
          </p:txBody>
        </p:sp>
        <p:sp>
          <p:nvSpPr>
            <p:cNvPr id="76862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3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options (if any)</a:t>
              </a:r>
              <a:endParaRPr lang="en-US" alt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IP datagram format</a:t>
            </a:r>
            <a:endParaRPr lang="en-US" altLang="en-US">
              <a:ea typeface="ＭＳ Ｐゴシック" charset="-128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76830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1800"/>
                <a:t>IP protocol version</a:t>
              </a:r>
            </a:p>
            <a:p>
              <a:pPr algn="r"/>
              <a:r>
                <a:rPr lang="en-US" altLang="en-US" sz="1800"/>
                <a:t>number</a:t>
              </a:r>
              <a:endParaRPr lang="en-US" altLang="en-US" sz="1000"/>
            </a:p>
          </p:txBody>
        </p:sp>
        <p:sp>
          <p:nvSpPr>
            <p:cNvPr id="76831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76828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1800"/>
                <a:t>header length</a:t>
              </a:r>
            </a:p>
            <a:p>
              <a:pPr algn="r"/>
              <a:r>
                <a:rPr lang="en-US" altLang="en-US" sz="1800"/>
                <a:t> (bytes)</a:t>
              </a:r>
              <a:endParaRPr lang="en-US" altLang="en-US" sz="1000"/>
            </a:p>
          </p:txBody>
        </p:sp>
        <p:sp>
          <p:nvSpPr>
            <p:cNvPr id="76829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76826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1800" dirty="0"/>
                <a:t>upper-layer protocol</a:t>
              </a:r>
            </a:p>
            <a:p>
              <a:pPr algn="r"/>
              <a:r>
                <a:rPr lang="en-US" altLang="en-US" sz="1800" dirty="0"/>
                <a:t>to deliver payload to</a:t>
              </a:r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76824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total datagram</a:t>
              </a:r>
            </a:p>
            <a:p>
              <a:r>
                <a:rPr lang="en-US" altLang="en-US" sz="1800"/>
                <a:t>length (bytes)</a:t>
              </a:r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279526" y="1760538"/>
            <a:ext cx="3043238" cy="568325"/>
            <a:chOff x="806" y="1109"/>
            <a:chExt cx="1917" cy="358"/>
          </a:xfrm>
        </p:grpSpPr>
        <p:sp>
          <p:nvSpPr>
            <p:cNvPr id="76822" name="Text Box 35"/>
            <p:cNvSpPr txBox="1">
              <a:spLocks noChangeArrowheads="1"/>
            </p:cNvSpPr>
            <p:nvPr/>
          </p:nvSpPr>
          <p:spPr bwMode="auto">
            <a:xfrm>
              <a:off x="806" y="1234"/>
              <a:ext cx="10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ja-JP" sz="1800" dirty="0"/>
                <a:t>“type” of data </a:t>
              </a:r>
              <a:endParaRPr lang="en-US" altLang="en-US" sz="1000" dirty="0"/>
            </a:p>
          </p:txBody>
        </p:sp>
        <p:sp>
          <p:nvSpPr>
            <p:cNvPr id="76823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76818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for</a:t>
              </a:r>
            </a:p>
            <a:p>
              <a:r>
                <a:rPr lang="en-US" altLang="en-US" sz="1800"/>
                <a:t>fragmentation/</a:t>
              </a:r>
            </a:p>
            <a:p>
              <a:r>
                <a:rPr lang="en-US" altLang="en-US" sz="1800"/>
                <a:t>reassembly</a:t>
              </a:r>
            </a:p>
          </p:txBody>
        </p:sp>
        <p:sp>
          <p:nvSpPr>
            <p:cNvPr id="76819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sz="1800"/>
                <a:t>max number</a:t>
              </a:r>
            </a:p>
            <a:p>
              <a:pPr algn="r"/>
              <a:r>
                <a:rPr lang="en-US" altLang="en-US" sz="1800"/>
                <a:t>remaining hops</a:t>
              </a:r>
            </a:p>
            <a:p>
              <a:pPr algn="r"/>
              <a:r>
                <a:rPr lang="en-US" altLang="en-US" sz="1800"/>
                <a:t>(decremented at </a:t>
              </a:r>
            </a:p>
            <a:p>
              <a:pPr algn="r"/>
              <a:r>
                <a:rPr lang="en-US" altLang="en-US" sz="1800"/>
                <a:t>each router)</a:t>
              </a:r>
            </a:p>
          </p:txBody>
        </p:sp>
        <p:sp>
          <p:nvSpPr>
            <p:cNvPr id="76817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76814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e.g. timestamp,</a:t>
              </a:r>
            </a:p>
            <a:p>
              <a:r>
                <a:rPr lang="en-US" altLang="en-US" sz="1800"/>
                <a:t>record route</a:t>
              </a:r>
            </a:p>
            <a:p>
              <a:r>
                <a:rPr lang="en-US" altLang="en-US" sz="1800"/>
                <a:t>taken, specify</a:t>
              </a:r>
            </a:p>
            <a:p>
              <a:r>
                <a:rPr lang="en-US" altLang="en-US" sz="1800"/>
                <a:t>list of routers </a:t>
              </a:r>
            </a:p>
            <a:p>
              <a:r>
                <a:rPr lang="en-US" altLang="en-US" sz="1800"/>
                <a:t>to visit.</a:t>
              </a:r>
            </a:p>
          </p:txBody>
        </p:sp>
        <p:sp>
          <p:nvSpPr>
            <p:cNvPr id="76815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000" i="1">
                <a:solidFill>
                  <a:srgbClr val="CC0000"/>
                </a:solidFill>
              </a:rPr>
              <a:t>how much overhead?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/>
              <a:t>20 bytes of TCP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/>
              <a:t>20 bytes of IP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/>
              <a:t>= 40 bytes + app layer overhead</a:t>
            </a:r>
          </a:p>
        </p:txBody>
      </p:sp>
      <p:sp>
        <p:nvSpPr>
          <p:cNvPr id="768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A6969275-B4D4-47F5-A47A-763E39644365}" type="slidenum">
              <a:rPr lang="en-US" altLang="en-US" sz="1200">
                <a:latin typeface="Tahoma" pitchFamily="34" charset="0"/>
              </a:rPr>
              <a:pPr/>
              <a:t>32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68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IP fragmentation and reassembly</a:t>
            </a:r>
            <a:endParaRPr lang="en-US" altLang="en-US" sz="4800" dirty="0">
              <a:ea typeface="ＭＳ Ｐゴシック" charset="-128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/>
          <a:lstStyle/>
          <a:p>
            <a:r>
              <a:rPr lang="en-US" altLang="en-US" sz="2400" dirty="0">
                <a:ea typeface="ＭＳ Ｐゴシック" charset="-128"/>
                <a:cs typeface="ＭＳ Ｐゴシック" charset="-128"/>
              </a:rPr>
              <a:t>network links have MTU (maximum transfer unit)—largest possible link-level frame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different link types, different 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MTUs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 </a:t>
            </a:r>
          </a:p>
          <a:p>
            <a:r>
              <a:rPr lang="en-US" altLang="en-US" sz="2400" dirty="0">
                <a:ea typeface="ＭＳ Ｐゴシック" charset="-128"/>
                <a:cs typeface="ＭＳ Ｐゴシック" charset="-128"/>
              </a:rPr>
              <a:t>large IP datagram divided (“</a:t>
            </a:r>
            <a:r>
              <a:rPr lang="en-US" altLang="ja-JP" sz="2400" dirty="0">
                <a:ea typeface="ＭＳ Ｐゴシック" charset="-128"/>
                <a:cs typeface="ＭＳ Ｐゴシック" charset="-128"/>
              </a:rPr>
              <a:t>fragmented”) within net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one datagram becomes several</a:t>
            </a:r>
          </a:p>
          <a:p>
            <a:pPr lvl="1"/>
            <a:r>
              <a:rPr lang="en-US" altLang="ja-JP" dirty="0">
                <a:latin typeface="Gill Sans MT" pitchFamily="34" charset="0"/>
                <a:ea typeface="ＭＳ Ｐゴシック" charset="-128"/>
              </a:rPr>
              <a:t>“reassembled” only at final destination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IP header bits used to identify, order related fragments</a:t>
            </a:r>
          </a:p>
        </p:txBody>
      </p:sp>
      <p:sp>
        <p:nvSpPr>
          <p:cNvPr id="77827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77954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77956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7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955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i="1">
                <a:solidFill>
                  <a:srgbClr val="CC0000"/>
                </a:solidFill>
              </a:rPr>
              <a:t>fragmentation:</a:t>
            </a:r>
            <a:r>
              <a:rPr lang="en-US" altLang="en-US" sz="1600"/>
              <a:t> </a:t>
            </a:r>
          </a:p>
          <a:p>
            <a:r>
              <a:rPr lang="en-US" altLang="en-US" sz="1600" b="1" i="1">
                <a:solidFill>
                  <a:srgbClr val="000099"/>
                </a:solidFill>
              </a:rPr>
              <a:t>in:</a:t>
            </a:r>
            <a:r>
              <a:rPr lang="en-US" altLang="en-US" sz="1600"/>
              <a:t> one large datagram</a:t>
            </a:r>
          </a:p>
          <a:p>
            <a:r>
              <a:rPr lang="en-US" altLang="en-US" sz="1600" b="1" i="1">
                <a:solidFill>
                  <a:srgbClr val="000099"/>
                </a:solidFill>
              </a:rPr>
              <a:t>out:</a:t>
            </a:r>
            <a:r>
              <a:rPr lang="en-US" altLang="en-US" sz="1600"/>
              <a:t> 3 smaller datagrams</a:t>
            </a:r>
            <a:endParaRPr lang="en-US" altLang="en-US" sz="1800"/>
          </a:p>
        </p:txBody>
      </p:sp>
      <p:sp>
        <p:nvSpPr>
          <p:cNvPr id="77841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77942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77952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3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943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77950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51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944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77948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949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945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6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47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77936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77938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77940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7941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77939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937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i="1">
                  <a:solidFill>
                    <a:srgbClr val="CC0000"/>
                  </a:solidFill>
                </a:rPr>
                <a:t>reassembly</a:t>
              </a:r>
              <a:endParaRPr lang="en-US" altLang="en-US" sz="1800" i="1">
                <a:solidFill>
                  <a:srgbClr val="CC0000"/>
                </a:solidFill>
              </a:endParaRPr>
            </a:p>
          </p:txBody>
        </p:sp>
      </p:grpSp>
      <p:pic>
        <p:nvPicPr>
          <p:cNvPr id="77844" name="Picture 15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5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77926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7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28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929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934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5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930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77931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932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3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7846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779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921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24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5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22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23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7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7791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1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1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913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16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7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14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5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8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7790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0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90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905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8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06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07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49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7789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9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9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897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0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1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98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9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77882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77892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93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883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77890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91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7884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77888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7889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7885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6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87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851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778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877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80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1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8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2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778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78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7869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72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3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0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3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77856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7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8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59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864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5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860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77861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862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3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778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436950D-2D6F-41A3-813B-5BB789C85381}" type="slidenum">
              <a:rPr lang="en-US" altLang="en-US" sz="1200">
                <a:latin typeface="Tahoma" pitchFamily="34" charset="0"/>
              </a:rPr>
              <a:pPr/>
              <a:t>33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785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78903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  <p:sp>
          <p:nvSpPr>
            <p:cNvPr id="78904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8905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ID</a:t>
              </a:r>
            </a:p>
            <a:p>
              <a:r>
                <a:rPr lang="en-US" altLang="en-US" sz="1800"/>
                <a:t>=x</a:t>
              </a:r>
            </a:p>
          </p:txBody>
        </p:sp>
        <p:sp>
          <p:nvSpPr>
            <p:cNvPr id="78906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offset</a:t>
              </a:r>
            </a:p>
            <a:p>
              <a:pPr algn="ctr"/>
              <a:r>
                <a:rPr lang="en-US" altLang="en-US" sz="1800"/>
                <a:t>=0</a:t>
              </a:r>
            </a:p>
          </p:txBody>
        </p:sp>
        <p:sp>
          <p:nvSpPr>
            <p:cNvPr id="78907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/>
                <a:t>fragflag</a:t>
              </a:r>
            </a:p>
            <a:p>
              <a:pPr algn="ctr"/>
              <a:r>
                <a:rPr lang="en-US" altLang="en-US" sz="1800"/>
                <a:t>=0</a:t>
              </a:r>
            </a:p>
          </p:txBody>
        </p:sp>
        <p:sp>
          <p:nvSpPr>
            <p:cNvPr id="78908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length</a:t>
              </a:r>
            </a:p>
            <a:p>
              <a:r>
                <a:rPr lang="en-US" altLang="en-US" sz="1800"/>
                <a:t>=4000</a:t>
              </a:r>
            </a:p>
          </p:txBody>
        </p:sp>
        <p:sp>
          <p:nvSpPr>
            <p:cNvPr id="78909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0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2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3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78860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78891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92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93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94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offset</a:t>
                </a:r>
              </a:p>
              <a:p>
                <a:pPr algn="ctr"/>
                <a:r>
                  <a:rPr lang="en-US" altLang="en-US" sz="1800"/>
                  <a:t>=0</a:t>
                </a:r>
              </a:p>
            </p:txBody>
          </p:sp>
          <p:sp>
            <p:nvSpPr>
              <p:cNvPr id="78895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fragflag</a:t>
                </a:r>
              </a:p>
              <a:p>
                <a:pPr algn="ctr"/>
                <a:r>
                  <a:rPr lang="en-US" altLang="en-US" sz="1800"/>
                  <a:t>=1</a:t>
                </a:r>
              </a:p>
            </p:txBody>
          </p:sp>
          <p:sp>
            <p:nvSpPr>
              <p:cNvPr id="78896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length</a:t>
                </a:r>
              </a:p>
              <a:p>
                <a:r>
                  <a:rPr lang="en-US" altLang="en-US" sz="1800"/>
                  <a:t>=1500</a:t>
                </a:r>
              </a:p>
            </p:txBody>
          </p:sp>
          <p:sp>
            <p:nvSpPr>
              <p:cNvPr id="78897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8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9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0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1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2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8861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78879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82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offset</a:t>
                </a:r>
              </a:p>
              <a:p>
                <a:pPr algn="ctr"/>
                <a:r>
                  <a:rPr lang="en-US" altLang="en-US" sz="1800"/>
                  <a:t>=185</a:t>
                </a:r>
              </a:p>
            </p:txBody>
          </p:sp>
          <p:sp>
            <p:nvSpPr>
              <p:cNvPr id="78883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fragflag</a:t>
                </a:r>
              </a:p>
              <a:p>
                <a:pPr algn="ctr"/>
                <a:r>
                  <a:rPr lang="en-US" altLang="en-US" sz="1800"/>
                  <a:t>=1</a:t>
                </a:r>
              </a:p>
            </p:txBody>
          </p:sp>
          <p:sp>
            <p:nvSpPr>
              <p:cNvPr id="78884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length</a:t>
                </a:r>
              </a:p>
              <a:p>
                <a:r>
                  <a:rPr lang="en-US" altLang="en-US" sz="1800"/>
                  <a:t>=1500</a:t>
                </a:r>
              </a:p>
            </p:txBody>
          </p:sp>
          <p:sp>
            <p:nvSpPr>
              <p:cNvPr id="78885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6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8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0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78862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78867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/>
              </a:p>
            </p:txBody>
          </p:sp>
          <p:sp>
            <p:nvSpPr>
              <p:cNvPr id="78868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8869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ID</a:t>
                </a:r>
              </a:p>
              <a:p>
                <a:r>
                  <a:rPr lang="en-US" altLang="en-US" sz="1800"/>
                  <a:t>=x</a:t>
                </a:r>
              </a:p>
            </p:txBody>
          </p:sp>
          <p:sp>
            <p:nvSpPr>
              <p:cNvPr id="78870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offset</a:t>
                </a:r>
              </a:p>
              <a:p>
                <a:pPr algn="ctr"/>
                <a:r>
                  <a:rPr lang="en-US" altLang="en-US" sz="1800"/>
                  <a:t>=370</a:t>
                </a:r>
              </a:p>
            </p:txBody>
          </p:sp>
          <p:sp>
            <p:nvSpPr>
              <p:cNvPr id="78871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/>
                  <a:t>fragflag</a:t>
                </a:r>
              </a:p>
              <a:p>
                <a:pPr algn="ctr"/>
                <a:r>
                  <a:rPr lang="en-US" altLang="en-US" sz="1800"/>
                  <a:t>=0</a:t>
                </a:r>
              </a:p>
            </p:txBody>
          </p:sp>
          <p:sp>
            <p:nvSpPr>
              <p:cNvPr id="78872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length</a:t>
                </a:r>
              </a:p>
              <a:p>
                <a:r>
                  <a:rPr lang="en-US" altLang="en-US" sz="1800"/>
                  <a:t>=1040</a:t>
                </a:r>
              </a:p>
            </p:txBody>
          </p:sp>
          <p:sp>
            <p:nvSpPr>
              <p:cNvPr id="78873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4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5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6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8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8863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i="1">
                  <a:solidFill>
                    <a:srgbClr val="CC0000"/>
                  </a:solidFill>
                </a:rPr>
                <a:t>one large datagram becomes</a:t>
              </a:r>
            </a:p>
            <a:p>
              <a:r>
                <a:rPr lang="en-US" altLang="en-US" sz="1800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78851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i="1">
                <a:solidFill>
                  <a:srgbClr val="CC0000"/>
                </a:solidFill>
                <a:latin typeface="Gill Sans MT" pitchFamily="34" charset="0"/>
              </a:rPr>
              <a:t>example: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>
                <a:latin typeface="Gill Sans MT" pitchFamily="34" charset="0"/>
              </a:rPr>
              <a:t>4000 byte datagram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en-US" sz="2000">
                <a:latin typeface="Gill Sans MT" pitchFamily="34" charset="0"/>
              </a:rPr>
              <a:t>MTU = 1500 bytes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000">
              <a:latin typeface="Gill Sans MT" pitchFamily="34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1480 bytes in </a:t>
            </a:r>
            <a:br>
              <a:rPr lang="en-US" altLang="en-US" sz="1800"/>
            </a:br>
            <a:r>
              <a:rPr lang="en-US" altLang="en-US" sz="1800"/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offset =</a:t>
            </a:r>
          </a:p>
          <a:p>
            <a:r>
              <a:rPr lang="en-US" altLang="en-US" sz="1800"/>
              <a:t>1480/8 </a:t>
            </a:r>
          </a:p>
        </p:txBody>
      </p:sp>
      <p:sp>
        <p:nvSpPr>
          <p:cNvPr id="36873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 fragmentation and reassembly</a:t>
            </a:r>
          </a:p>
        </p:txBody>
      </p:sp>
      <p:pic>
        <p:nvPicPr>
          <p:cNvPr id="78855" name="Picture 6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3C64A405-AF64-40C9-A3C1-C73CEC11D99B}" type="slidenum">
              <a:rPr lang="en-US" altLang="en-US" sz="1200">
                <a:latin typeface="Tahoma" pitchFamily="34" charset="0"/>
              </a:rPr>
              <a:pPr/>
              <a:t>34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88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  <p:bldP spid="577604" grpId="0" animBg="1"/>
      <p:bldP spid="57760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4.2 What’</a:t>
            </a:r>
            <a:r>
              <a:rPr lang="en-US" altLang="ja-JP" sz="2400" dirty="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87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452AA97-DEAE-4859-AC6A-200027067783}" type="slidenum">
              <a:rPr lang="en-US" altLang="en-US" sz="1200">
                <a:latin typeface="Tahoma" pitchFamily="34" charset="0"/>
              </a:rPr>
              <a:pPr/>
              <a:t>35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987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IP addressing: introduction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/>
          <a:lstStyle/>
          <a:p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IP address: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32-bit identifier for host or router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interface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interface: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connection between host or router and physical link</a:t>
            </a:r>
          </a:p>
          <a:p>
            <a:pPr lvl="1"/>
            <a:r>
              <a:rPr lang="en-US" altLang="en-US" sz="2000" dirty="0">
                <a:latin typeface="Gill Sans MT" pitchFamily="34" charset="0"/>
                <a:ea typeface="ＭＳ Ｐゴシック" charset="-128"/>
              </a:rPr>
              <a:t>router</a:t>
            </a:r>
            <a:r>
              <a:rPr lang="en-US" altLang="ja-JP" sz="2000" dirty="0">
                <a:latin typeface="Gill Sans MT" pitchFamily="34" charset="0"/>
                <a:ea typeface="ＭＳ Ｐゴシック" charset="-128"/>
              </a:rPr>
              <a:t>s typically have multiple interfaces</a:t>
            </a:r>
          </a:p>
          <a:p>
            <a:pPr lvl="1"/>
            <a:r>
              <a:rPr lang="en-US" altLang="en-US" sz="2000" dirty="0">
                <a:latin typeface="Gill Sans MT" pitchFamily="34" charset="0"/>
                <a:ea typeface="ＭＳ Ｐゴシック" charset="-128"/>
              </a:rPr>
              <a:t>host typically has 1–8 interfaces (e.g., wired Ethernet, wireless 802.11)</a:t>
            </a:r>
          </a:p>
          <a:p>
            <a:r>
              <a:rPr lang="en-US" altLang="en-US" sz="2400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IP addresses associated with each interface</a:t>
            </a:r>
          </a:p>
        </p:txBody>
      </p:sp>
      <p:sp>
        <p:nvSpPr>
          <p:cNvPr id="80902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0903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80966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0967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223.1.1.2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sp>
        <p:nvSpPr>
          <p:cNvPr id="80904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223.1.1.3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05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223.1.1.4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06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223.1.2.9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08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11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223.1.2.1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12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223.1.3.2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0916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223.1.3.1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0917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80964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0965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223.1.3.27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sp>
        <p:nvSpPr>
          <p:cNvPr id="80919" name="Freeform 61"/>
          <p:cNvSpPr>
            <a:spLocks/>
          </p:cNvSpPr>
          <p:nvPr/>
        </p:nvSpPr>
        <p:spPr bwMode="auto">
          <a:xfrm>
            <a:off x="5162550" y="5622925"/>
            <a:ext cx="841375" cy="76200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0" name="Freeform 62"/>
          <p:cNvSpPr>
            <a:spLocks/>
          </p:cNvSpPr>
          <p:nvPr/>
        </p:nvSpPr>
        <p:spPr bwMode="auto">
          <a:xfrm>
            <a:off x="6057670" y="5616575"/>
            <a:ext cx="872922" cy="8572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1" name="Freeform 63"/>
          <p:cNvSpPr>
            <a:spLocks/>
          </p:cNvSpPr>
          <p:nvPr/>
        </p:nvSpPr>
        <p:spPr bwMode="auto">
          <a:xfrm>
            <a:off x="7011718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Freeform 64"/>
          <p:cNvSpPr>
            <a:spLocks/>
          </p:cNvSpPr>
          <p:nvPr/>
        </p:nvSpPr>
        <p:spPr bwMode="auto">
          <a:xfrm>
            <a:off x="7965767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3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223</a:t>
            </a:r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80924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0925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0926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</a:t>
            </a:r>
            <a:endParaRPr lang="en-US" altLang="en-US" sz="1800">
              <a:latin typeface="Comic Sans MS" pitchFamily="66" charset="0"/>
            </a:endParaRPr>
          </a:p>
        </p:txBody>
      </p:sp>
      <p:grpSp>
        <p:nvGrpSpPr>
          <p:cNvPr id="80927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80962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3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8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0960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1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9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0958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0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80956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1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80954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2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0952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3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3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0950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1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4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094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094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094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0945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48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46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0935" name="Picture 10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6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7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8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9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81DEE29-9D5B-44F8-A9D4-1F2025AF7888}" type="slidenum">
              <a:rPr lang="en-US" altLang="en-US" sz="1200">
                <a:latin typeface="Tahoma" pitchFamily="34" charset="0"/>
              </a:rPr>
              <a:pPr/>
              <a:t>36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094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2139" y="5308000"/>
            <a:ext cx="5015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223.1.1.1 = 11011111 00000001 00000001 00000001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2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IP addressing: introduction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16811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 how are interfaces actually connected?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A: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we’ll learn about that in chapters 5 &amp; 6.</a:t>
            </a: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1931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81993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1994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223.1.1.2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sp>
        <p:nvSpPr>
          <p:cNvPr id="81932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223.1.1.3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3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223.1.1.4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4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223.1.2.9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6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39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223.1.2.1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40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223.1.3.2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81944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223.1.3.1</a:t>
            </a:r>
            <a:endParaRPr lang="en-US" altLang="en-US" sz="1200">
              <a:latin typeface="Comic Sans MS" pitchFamily="66" charset="0"/>
            </a:endParaRPr>
          </a:p>
        </p:txBody>
      </p:sp>
      <p:grpSp>
        <p:nvGrpSpPr>
          <p:cNvPr id="81945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8199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8199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223.1.3.27</a:t>
              </a:r>
              <a:endParaRPr lang="en-US" altLang="en-US" sz="1200">
                <a:latin typeface="Comic Sans MS" pitchFamily="66" charset="0"/>
              </a:endParaRPr>
            </a:p>
          </p:txBody>
        </p:sp>
      </p:grpSp>
      <p:grpSp>
        <p:nvGrpSpPr>
          <p:cNvPr id="81946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81989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0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7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1987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8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8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1985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6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49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81983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4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0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81981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2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1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1979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0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2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1977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8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53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196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197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197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1972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1975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6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7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54" name="Picture 10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8196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1967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68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14338" y="2616200"/>
            <a:ext cx="5080000" cy="1751013"/>
            <a:chOff x="414922" y="2615565"/>
            <a:chExt cx="5079651" cy="1751597"/>
          </a:xfrm>
        </p:grpSpPr>
        <p:sp>
          <p:nvSpPr>
            <p:cNvPr id="81964" name="TextBox 10"/>
            <p:cNvSpPr txBox="1">
              <a:spLocks noChangeArrowheads="1"/>
            </p:cNvSpPr>
            <p:nvPr/>
          </p:nvSpPr>
          <p:spPr bwMode="auto">
            <a:xfrm>
              <a:off x="414922" y="3659276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wired Ethernet interfaces connected by Ethernet switches</a:t>
              </a:r>
            </a:p>
          </p:txBody>
        </p:sp>
        <p:cxnSp>
          <p:nvCxnSpPr>
            <p:cNvPr id="81965" name="Straight Connector 12"/>
            <p:cNvCxnSpPr>
              <a:cxnSpLocks noChangeShapeType="1"/>
            </p:cNvCxnSpPr>
            <p:nvPr/>
          </p:nvCxnSpPr>
          <p:spPr bwMode="auto">
            <a:xfrm flipH="1">
              <a:off x="4061206" y="2615565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4329113" y="3790950"/>
            <a:ext cx="4298950" cy="2451100"/>
            <a:chOff x="4328727" y="3790332"/>
            <a:chExt cx="4300100" cy="2450981"/>
          </a:xfrm>
        </p:grpSpPr>
        <p:pic>
          <p:nvPicPr>
            <p:cNvPr id="8196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2" name="TextBox 89"/>
            <p:cNvSpPr txBox="1">
              <a:spLocks noChangeArrowheads="1"/>
            </p:cNvSpPr>
            <p:nvPr/>
          </p:nvSpPr>
          <p:spPr bwMode="auto">
            <a:xfrm>
              <a:off x="4328727" y="5533427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wireless WiFi interfaces connected by WiFi base station</a:t>
              </a:r>
            </a:p>
          </p:txBody>
        </p:sp>
        <p:cxnSp>
          <p:nvCxnSpPr>
            <p:cNvPr id="81963" name="Straight Connector 90"/>
            <p:cNvCxnSpPr>
              <a:cxnSpLocks noChangeShapeType="1"/>
            </p:cNvCxnSpPr>
            <p:nvPr/>
          </p:nvCxnSpPr>
          <p:spPr bwMode="auto">
            <a:xfrm flipH="1">
              <a:off x="4982985" y="4208863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9738" y="4775200"/>
            <a:ext cx="3797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 i="1" dirty="0">
                <a:solidFill>
                  <a:srgbClr val="CC0000"/>
                </a:solidFill>
              </a:rPr>
              <a:t>For now: </a:t>
            </a:r>
            <a:r>
              <a:rPr lang="en-US" altLang="en-US" sz="2000" dirty="0"/>
              <a:t>don</a:t>
            </a:r>
            <a:r>
              <a:rPr lang="fr-FR" altLang="en-US" sz="2000" dirty="0"/>
              <a:t>’</a:t>
            </a:r>
            <a:r>
              <a:rPr lang="en-US" altLang="ja-JP" sz="2000" dirty="0"/>
              <a:t>t need to worry about how one interface is connected to another (with no intervening router) </a:t>
            </a:r>
            <a:endParaRPr lang="en-US" altLang="en-US" sz="2000" dirty="0"/>
          </a:p>
        </p:txBody>
      </p:sp>
      <p:sp>
        <p:nvSpPr>
          <p:cNvPr id="819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E510207-1998-4DB4-9E08-63C1F41B5560}" type="slidenum">
              <a:rPr lang="en-US" altLang="en-US" sz="1200">
                <a:latin typeface="Tahoma" pitchFamily="34" charset="0"/>
              </a:rPr>
              <a:pPr/>
              <a:t>37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196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sp>
        <p:nvSpPr>
          <p:cNvPr id="829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 marL="234950" indent="-234950"/>
            <a:r>
              <a:rPr lang="en-US" altLang="en-US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IP address: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512763" lvl="1" indent="-163513"/>
            <a:r>
              <a:rPr lang="en-US" altLang="en-US" dirty="0">
                <a:latin typeface="Gill Sans MT" pitchFamily="34" charset="0"/>
                <a:ea typeface="ＭＳ Ｐゴシック" charset="-128"/>
              </a:rPr>
              <a:t>subnet part: high-order bits</a:t>
            </a:r>
          </a:p>
          <a:p>
            <a:pPr marL="512763" lvl="1" indent="-163513"/>
            <a:r>
              <a:rPr lang="en-US" altLang="en-US" dirty="0">
                <a:latin typeface="Gill Sans MT" pitchFamily="34" charset="0"/>
                <a:ea typeface="ＭＳ Ｐゴシック" charset="-128"/>
              </a:rPr>
              <a:t>host part: low-order bits </a:t>
            </a:r>
          </a:p>
          <a:p>
            <a:pPr marL="234950" indent="-234950"/>
            <a:r>
              <a:rPr lang="en-US" altLang="en-US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what’</a:t>
            </a:r>
            <a:r>
              <a:rPr lang="en-US" altLang="ja-JP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s a subnet ?</a:t>
            </a:r>
          </a:p>
          <a:p>
            <a:pPr marL="512763" lvl="1" indent="-163513"/>
            <a:r>
              <a:rPr lang="en-US" altLang="en-US" dirty="0">
                <a:latin typeface="Gill Sans MT" pitchFamily="34" charset="0"/>
                <a:ea typeface="ＭＳ Ｐゴシック" charset="-128"/>
              </a:rPr>
              <a:t>device interfaces with same subnet part of IP address</a:t>
            </a:r>
          </a:p>
          <a:p>
            <a:pPr marL="512763" lvl="1" indent="-163513"/>
            <a:r>
              <a:rPr lang="en-US" altLang="en-US" dirty="0">
                <a:latin typeface="Gill Sans MT" pitchFamily="34" charset="0"/>
                <a:ea typeface="ＭＳ Ｐゴシック" charset="-128"/>
              </a:rPr>
              <a:t>can physically reach each other </a:t>
            </a:r>
            <a:r>
              <a:rPr lang="en-US" altLang="en-US" i="1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without intervening router</a:t>
            </a:r>
          </a:p>
        </p:txBody>
      </p:sp>
      <p:sp>
        <p:nvSpPr>
          <p:cNvPr id="82947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/>
              <a:t>network consisting of 3 subnets</a:t>
            </a:r>
          </a:p>
        </p:txBody>
      </p:sp>
      <p:pic>
        <p:nvPicPr>
          <p:cNvPr id="82948" name="Picture 5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50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143"/>
          <p:cNvSpPr>
            <a:spLocks noChangeShapeType="1"/>
          </p:cNvSpPr>
          <p:nvPr/>
        </p:nvSpPr>
        <p:spPr bwMode="auto">
          <a:xfrm>
            <a:off x="5016500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46"/>
          <p:cNvSpPr>
            <a:spLocks noChangeShapeType="1"/>
          </p:cNvSpPr>
          <p:nvPr/>
        </p:nvSpPr>
        <p:spPr bwMode="auto">
          <a:xfrm>
            <a:off x="502602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Text Box 148"/>
          <p:cNvSpPr txBox="1">
            <a:spLocks noChangeArrowheads="1"/>
          </p:cNvSpPr>
          <p:nvPr/>
        </p:nvSpPr>
        <p:spPr bwMode="auto">
          <a:xfrm>
            <a:off x="4974336" y="1490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223.1.1.1</a:t>
            </a:r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82958" name="Text Box 149"/>
          <p:cNvSpPr txBox="1">
            <a:spLocks noChangeArrowheads="1"/>
          </p:cNvSpPr>
          <p:nvPr/>
        </p:nvSpPr>
        <p:spPr bwMode="auto">
          <a:xfrm>
            <a:off x="4974336" y="2782441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223.1.1.3</a:t>
            </a:r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82959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223.1.1.4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60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223.1.2.9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62" name="Line 154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68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223.1.3.1</a:t>
            </a:r>
            <a:endParaRPr lang="en-US" altLang="en-US" sz="1800">
              <a:latin typeface="Comic Sans MS" pitchFamily="66" charset="0"/>
            </a:endParaRPr>
          </a:p>
        </p:txBody>
      </p:sp>
      <p:grpSp>
        <p:nvGrpSpPr>
          <p:cNvPr id="82969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83010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11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0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3008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9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1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3006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7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2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83004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5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3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83002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3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4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3000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1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5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2998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99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6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299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9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9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2993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2996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7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94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5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977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82988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82989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78" name="Rectangle 195"/>
          <p:cNvSpPr>
            <a:spLocks noChangeArrowheads="1"/>
          </p:cNvSpPr>
          <p:nvPr/>
        </p:nvSpPr>
        <p:spPr bwMode="auto">
          <a:xfrm>
            <a:off x="5130800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79" name="Text Box 196"/>
          <p:cNvSpPr txBox="1">
            <a:spLocks noChangeArrowheads="1"/>
          </p:cNvSpPr>
          <p:nvPr/>
        </p:nvSpPr>
        <p:spPr bwMode="auto">
          <a:xfrm>
            <a:off x="4974336" y="21336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80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81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82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2983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223.1.3.27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2984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223.1.2.2</a:t>
            </a:r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82985" name="Text Box 202"/>
          <p:cNvSpPr txBox="1">
            <a:spLocks noChangeArrowheads="1"/>
          </p:cNvSpPr>
          <p:nvPr/>
        </p:nvSpPr>
        <p:spPr bwMode="auto">
          <a:xfrm>
            <a:off x="7187184" y="164986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223.1.2.1</a:t>
            </a:r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829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FF4D9471-6FAC-4F1F-BB1B-0B0F9648E055}" type="slidenum">
              <a:rPr lang="en-US" altLang="en-US" sz="1200">
                <a:latin typeface="Tahoma" pitchFamily="34" charset="0"/>
              </a:rPr>
              <a:pPr/>
              <a:t>38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298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altLang="en-US" sz="2400">
              <a:ea typeface="ＭＳ Ｐゴシック" charset="-128"/>
              <a:cs typeface="ＭＳ Ｐゴシック" charset="-128"/>
            </a:endParaRPr>
          </a:p>
          <a:p>
            <a:endParaRPr lang="en-US" alt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5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recipe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each isolated network is called a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subnet</a:t>
            </a: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note that subnet can still include a switch or wireless access point (</a:t>
            </a:r>
            <a:r>
              <a:rPr lang="en-US" dirty="0" err="1">
                <a:cs typeface="+mn-cs"/>
              </a:rPr>
              <a:t>WAP</a:t>
            </a:r>
            <a:r>
              <a:rPr lang="en-US" dirty="0">
                <a:cs typeface="+mn-cs"/>
              </a:rPr>
              <a:t>)</a:t>
            </a:r>
          </a:p>
        </p:txBody>
      </p:sp>
      <p:sp>
        <p:nvSpPr>
          <p:cNvPr id="83971" name="Text Box 61"/>
          <p:cNvSpPr txBox="1">
            <a:spLocks noChangeArrowheads="1"/>
          </p:cNvSpPr>
          <p:nvPr/>
        </p:nvSpPr>
        <p:spPr bwMode="auto">
          <a:xfrm>
            <a:off x="5557838" y="5781675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subnet mask: /24</a:t>
            </a:r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83973" name="Picture 18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4" name="Group 190"/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83980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83981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83982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83983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3984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03"/>
            <p:cNvSpPr txBox="1">
              <a:spLocks noChangeArrowheads="1"/>
            </p:cNvSpPr>
            <p:nvPr/>
          </p:nvSpPr>
          <p:spPr bwMode="auto">
            <a:xfrm>
              <a:off x="3133" y="93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/>
                <a:t>223.1.1.1</a:t>
              </a:r>
              <a:endParaRPr lang="en-US" altLang="en-US" sz="1800" dirty="0">
                <a:latin typeface="Comic Sans MS" pitchFamily="66" charset="0"/>
              </a:endParaRPr>
            </a:p>
          </p:txBody>
        </p:sp>
        <p:sp>
          <p:nvSpPr>
            <p:cNvPr id="83991" name="Text Box 204"/>
            <p:cNvSpPr txBox="1">
              <a:spLocks noChangeArrowheads="1"/>
            </p:cNvSpPr>
            <p:nvPr/>
          </p:nvSpPr>
          <p:spPr bwMode="auto">
            <a:xfrm>
              <a:off x="3133" y="175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223.1.1.3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3992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/>
                <a:t>223.1.1.4</a:t>
              </a:r>
              <a:endParaRPr lang="en-US" altLang="en-US" sz="1800" dirty="0">
                <a:latin typeface="Comic Sans MS" pitchFamily="66" charset="0"/>
              </a:endParaRPr>
            </a:p>
          </p:txBody>
        </p:sp>
        <p:sp>
          <p:nvSpPr>
            <p:cNvPr id="83993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223.1.2.9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3994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223.1.3.2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3999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223.1.3.1</a:t>
              </a:r>
              <a:endParaRPr lang="en-US" altLang="en-US" sz="1800">
                <a:latin typeface="Comic Sans MS" pitchFamily="66" charset="0"/>
              </a:endParaRPr>
            </a:p>
          </p:txBody>
        </p:sp>
        <p:grpSp>
          <p:nvGrpSpPr>
            <p:cNvPr id="84000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84039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40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1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84037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8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2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84035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6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3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84033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4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4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84031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2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5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84029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30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6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84027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028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07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8401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402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402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84022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4025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26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023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4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008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84017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84018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09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0" name="Text Box 251"/>
            <p:cNvSpPr txBox="1">
              <a:spLocks noChangeArrowheads="1"/>
            </p:cNvSpPr>
            <p:nvPr/>
          </p:nvSpPr>
          <p:spPr bwMode="auto">
            <a:xfrm>
              <a:off x="3133" y="134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223.1.1.2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4011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2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3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4014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223.1.3.27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4015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223.1.2.2</a:t>
              </a:r>
              <a:endParaRPr lang="en-US" altLang="en-US" sz="1800">
                <a:latin typeface="Comic Sans MS" pitchFamily="66" charset="0"/>
              </a:endParaRPr>
            </a:p>
          </p:txBody>
        </p:sp>
        <p:sp>
          <p:nvSpPr>
            <p:cNvPr id="84016" name="Text Box 257"/>
            <p:cNvSpPr txBox="1">
              <a:spLocks noChangeArrowheads="1"/>
            </p:cNvSpPr>
            <p:nvPr/>
          </p:nvSpPr>
          <p:spPr bwMode="auto">
            <a:xfrm>
              <a:off x="4527" y="1037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/>
                <a:t>223.1.2.1</a:t>
              </a:r>
              <a:endParaRPr lang="en-US" altLang="en-US" sz="1800" dirty="0">
                <a:latin typeface="Comic Sans MS" pitchFamily="66" charset="0"/>
              </a:endParaRPr>
            </a:p>
          </p:txBody>
        </p:sp>
      </p:grpSp>
      <p:sp>
        <p:nvSpPr>
          <p:cNvPr id="83975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CE987E6-CA0A-4B32-9B3D-6A433B6EE81E}" type="slidenum">
              <a:rPr lang="en-US" altLang="en-US" sz="1200">
                <a:latin typeface="Tahoma" pitchFamily="34" charset="0"/>
              </a:rPr>
              <a:pPr/>
              <a:t>39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397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6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465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65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44037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6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44652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3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7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44650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1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8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44648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9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9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44646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7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4070" name="Picture 1336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1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44644" name="Picture 1338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45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72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446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39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42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3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40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1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3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4462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2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3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31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34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5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32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3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4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4462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2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2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23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26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7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2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5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446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15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8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9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16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7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76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77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446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6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607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0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1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8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9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8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4459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9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9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99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02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3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0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1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9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4458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8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9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91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94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5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92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3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0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445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83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86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7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84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5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1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445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75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8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9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76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7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2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4456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6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6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67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0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1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3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4455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5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5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59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62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3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0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1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4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4454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4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55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551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54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2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3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5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44546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7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6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44544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5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7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44526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452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4527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528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8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44494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5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96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7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8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99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524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5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0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1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522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3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2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3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504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520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21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5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506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18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519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507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08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9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0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1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2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3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4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5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516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517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89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4446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6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9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6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6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9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9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447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8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7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8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48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4447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7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48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48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4090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44439" name="Picture 1541" descr="antenna_stylized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40" name="Picture 1542" descr="laptop_keyboar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1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42" name="Picture 1544" descr="scree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3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4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5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6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7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8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49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56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7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8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9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0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1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50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1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2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3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4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5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1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44416" name="Picture 156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17" name="Picture 1566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18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19" name="Picture 1568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20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1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2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3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4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5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26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33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4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5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6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7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8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27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8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9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0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1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2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2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44393" name="Picture 1589" descr="antenna_stylized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94" name="Picture 1590" descr="laptop_keyboar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5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96" name="Picture 1592" descr="screen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7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03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10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1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2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3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4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5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04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7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3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44391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2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94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44368" name="Picture 1616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69" name="Picture 1617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0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71" name="Picture 1619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2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78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385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7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8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79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95" name="Picture 1283" descr="underline_base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34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2225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Network layer</a:t>
            </a:r>
          </a:p>
        </p:txBody>
      </p:sp>
      <p:sp>
        <p:nvSpPr>
          <p:cNvPr id="440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transport segment from sending to receiving host 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on sending side, encapsulates segments into datagrams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on receiving side, delivers segments to transport layer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network-layer protocols in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every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host, router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router examines header fields in all IP datagrams passing through it</a:t>
            </a:r>
            <a:endParaRPr lang="en-US" altLang="en-US" sz="2000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76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44358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59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60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1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2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63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64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5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6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7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44348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49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50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1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2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53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000"/>
                  <a:t>application</a:t>
                </a:r>
              </a:p>
              <a:p>
                <a:pPr algn="ctr"/>
                <a:r>
                  <a:rPr lang="en-US" altLang="en-US" sz="1000"/>
                  <a:t>transport</a:t>
                </a:r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  <a:endParaRPr lang="en-US" altLang="en-US" sz="1000"/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  <p:sp>
            <p:nvSpPr>
              <p:cNvPr id="44354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5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6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7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44106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4327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8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9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0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1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2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33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34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45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6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7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35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4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3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4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36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7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38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9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0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solidFill>
                    <a:srgbClr val="CC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4341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7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4306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7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8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09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0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1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312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313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24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5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6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14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21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2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3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15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6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17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8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9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320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8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4285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6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7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88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9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0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91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92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03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4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5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93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00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1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2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94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5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6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7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8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99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09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4264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5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6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67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8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9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70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71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82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3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4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72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7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0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1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73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4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5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6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7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78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0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4243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4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5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46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7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8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49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50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61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2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3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51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58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59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0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52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3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4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5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6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57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1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4222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3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4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25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6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7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28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29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40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1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2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30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37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8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9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31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2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3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4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5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36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2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4201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2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3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04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5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6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207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208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19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0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1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09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16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7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8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10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1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2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3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4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215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3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80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1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2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83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4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5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86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87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98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9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00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88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95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6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7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89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0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1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2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3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94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4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4159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0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1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2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3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4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65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66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77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8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9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67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74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5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6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68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69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0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1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2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73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5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4138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1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44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45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5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7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8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6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53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4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5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47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8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49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0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1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52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  <p:grpSp>
          <p:nvGrpSpPr>
            <p:cNvPr id="44116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4117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0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44123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4124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35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25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3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3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4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26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7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28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4131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000"/>
              </a:p>
              <a:p>
                <a:pPr algn="ctr"/>
                <a:r>
                  <a:rPr lang="en-US" alt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altLang="en-US" sz="1000"/>
                  <a:t>data link</a:t>
                </a:r>
              </a:p>
              <a:p>
                <a:pPr algn="ctr"/>
                <a:r>
                  <a:rPr lang="en-US" altLang="en-US" sz="1000"/>
                  <a:t>physical</a:t>
                </a:r>
                <a:endParaRPr lang="en-US" altLang="en-US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4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C40223A-1CBC-4C9F-B3FB-04FF00F59037}" type="slidenum">
              <a:rPr lang="en-US" altLang="en-US" sz="1200">
                <a:latin typeface="Tahoma" pitchFamily="34" charset="0"/>
              </a:rPr>
              <a:pPr/>
              <a:t>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410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Freeform 5"/>
          <p:cNvSpPr>
            <a:spLocks/>
          </p:cNvSpPr>
          <p:nvPr/>
        </p:nvSpPr>
        <p:spPr bwMode="auto">
          <a:xfrm rot="5265760">
            <a:off x="5276851" y="506412"/>
            <a:ext cx="1612900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336675"/>
            <a:ext cx="36957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000099"/>
                </a:solidFill>
                <a:cs typeface="+mn-cs"/>
              </a:rPr>
              <a:t>how many?</a:t>
            </a: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Line 14"/>
          <p:cNvSpPr>
            <a:spLocks noChangeShapeType="1"/>
          </p:cNvSpPr>
          <p:nvPr/>
        </p:nvSpPr>
        <p:spPr bwMode="auto">
          <a:xfrm flipH="1">
            <a:off x="5856288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02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5003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223.1.1.3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04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223.1.1.4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05" name="Freeform 19"/>
          <p:cNvSpPr>
            <a:spLocks/>
          </p:cNvSpPr>
          <p:nvPr/>
        </p:nvSpPr>
        <p:spPr bwMode="auto">
          <a:xfrm>
            <a:off x="3622675" y="4437063"/>
            <a:ext cx="1539875" cy="165893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34"/>
          <p:cNvSpPr>
            <a:spLocks noChangeShapeType="1"/>
          </p:cNvSpPr>
          <p:nvPr/>
        </p:nvSpPr>
        <p:spPr bwMode="auto">
          <a:xfrm>
            <a:off x="4378325" y="4667250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223.1.2.2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10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223.1.2.1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11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5012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223.1.2.6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13" name="Freeform 45"/>
          <p:cNvSpPr>
            <a:spLocks/>
          </p:cNvSpPr>
          <p:nvPr/>
        </p:nvSpPr>
        <p:spPr bwMode="auto">
          <a:xfrm>
            <a:off x="6640513" y="4416425"/>
            <a:ext cx="1539875" cy="1670050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4" name="Line 60"/>
          <p:cNvSpPr>
            <a:spLocks noChangeShapeType="1"/>
          </p:cNvSpPr>
          <p:nvPr/>
        </p:nvSpPr>
        <p:spPr bwMode="auto">
          <a:xfrm>
            <a:off x="7407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5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18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19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5020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223.1.3.27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21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223.1.1.2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85023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4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5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40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223.1.7.2</a:t>
            </a:r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85027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223.1.7.1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28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223.1.8.0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29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223.1.8.1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30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223.1.9.1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85031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223.1.9.2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42031" name="Rectangle 98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85033" name="Picture 9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34" name="Group 100"/>
          <p:cNvGrpSpPr>
            <a:grpSpLocks/>
          </p:cNvGrpSpPr>
          <p:nvPr/>
        </p:nvGrpSpPr>
        <p:grpSpPr bwMode="auto">
          <a:xfrm>
            <a:off x="5545138" y="2379663"/>
            <a:ext cx="742950" cy="388937"/>
            <a:chOff x="4396" y="1245"/>
            <a:chExt cx="672" cy="248"/>
          </a:xfrm>
        </p:grpSpPr>
        <p:sp>
          <p:nvSpPr>
            <p:cNvPr id="8507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7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7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5079" name="Group 10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82" name="Freeform 1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83" name="Freeform 1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80" name="Line 10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1" name="Line 108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5" name="Group 109"/>
          <p:cNvGrpSpPr>
            <a:grpSpLocks/>
          </p:cNvGrpSpPr>
          <p:nvPr/>
        </p:nvGrpSpPr>
        <p:grpSpPr bwMode="auto">
          <a:xfrm>
            <a:off x="7080250" y="4271963"/>
            <a:ext cx="742950" cy="388937"/>
            <a:chOff x="4396" y="1245"/>
            <a:chExt cx="672" cy="248"/>
          </a:xfrm>
        </p:grpSpPr>
        <p:sp>
          <p:nvSpPr>
            <p:cNvPr id="8506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6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7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5071" name="Group 11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74" name="Freeform 1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5" name="Freeform 1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72" name="Line 11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3" name="Line 117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6" name="Group 118"/>
          <p:cNvGrpSpPr>
            <a:grpSpLocks/>
          </p:cNvGrpSpPr>
          <p:nvPr/>
        </p:nvGrpSpPr>
        <p:grpSpPr bwMode="auto">
          <a:xfrm>
            <a:off x="4087813" y="4279900"/>
            <a:ext cx="742950" cy="388938"/>
            <a:chOff x="4396" y="1245"/>
            <a:chExt cx="672" cy="248"/>
          </a:xfrm>
        </p:grpSpPr>
        <p:sp>
          <p:nvSpPr>
            <p:cNvPr id="850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50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5063" name="Group 12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5066" name="Freeform 1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7" name="Freeform 1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64" name="Line 12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5" name="Line 126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37" name="Group 127"/>
          <p:cNvGrpSpPr>
            <a:grpSpLocks/>
          </p:cNvGrpSpPr>
          <p:nvPr/>
        </p:nvGrpSpPr>
        <p:grpSpPr bwMode="auto">
          <a:xfrm>
            <a:off x="6315075" y="881063"/>
            <a:ext cx="641350" cy="558800"/>
            <a:chOff x="-44" y="1473"/>
            <a:chExt cx="981" cy="1105"/>
          </a:xfrm>
        </p:grpSpPr>
        <p:pic>
          <p:nvPicPr>
            <p:cNvPr id="85058" name="Picture 12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9" name="Freeform 1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38" name="Group 130"/>
          <p:cNvGrpSpPr>
            <a:grpSpLocks/>
          </p:cNvGrpSpPr>
          <p:nvPr/>
        </p:nvGrpSpPr>
        <p:grpSpPr bwMode="auto">
          <a:xfrm>
            <a:off x="4918075" y="898525"/>
            <a:ext cx="641350" cy="558800"/>
            <a:chOff x="-44" y="1473"/>
            <a:chExt cx="981" cy="1105"/>
          </a:xfrm>
        </p:grpSpPr>
        <p:pic>
          <p:nvPicPr>
            <p:cNvPr id="85056" name="Picture 13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7" name="Freeform 1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39" name="Group 133"/>
          <p:cNvGrpSpPr>
            <a:grpSpLocks/>
          </p:cNvGrpSpPr>
          <p:nvPr/>
        </p:nvGrpSpPr>
        <p:grpSpPr bwMode="auto">
          <a:xfrm>
            <a:off x="5749925" y="849313"/>
            <a:ext cx="641350" cy="558800"/>
            <a:chOff x="-44" y="1473"/>
            <a:chExt cx="981" cy="1105"/>
          </a:xfrm>
        </p:grpSpPr>
        <p:pic>
          <p:nvPicPr>
            <p:cNvPr id="85054" name="Picture 13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5" name="Freeform 13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0" name="Group 136"/>
          <p:cNvGrpSpPr>
            <a:grpSpLocks/>
          </p:cNvGrpSpPr>
          <p:nvPr/>
        </p:nvGrpSpPr>
        <p:grpSpPr bwMode="auto">
          <a:xfrm>
            <a:off x="7473950" y="5551488"/>
            <a:ext cx="641350" cy="558800"/>
            <a:chOff x="-44" y="1473"/>
            <a:chExt cx="981" cy="1105"/>
          </a:xfrm>
        </p:grpSpPr>
        <p:pic>
          <p:nvPicPr>
            <p:cNvPr id="85052" name="Picture 13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13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1" name="Group 139"/>
          <p:cNvGrpSpPr>
            <a:grpSpLocks/>
          </p:cNvGrpSpPr>
          <p:nvPr/>
        </p:nvGrpSpPr>
        <p:grpSpPr bwMode="auto">
          <a:xfrm>
            <a:off x="6523038" y="5514975"/>
            <a:ext cx="641350" cy="558800"/>
            <a:chOff x="-44" y="1473"/>
            <a:chExt cx="981" cy="1105"/>
          </a:xfrm>
        </p:grpSpPr>
        <p:pic>
          <p:nvPicPr>
            <p:cNvPr id="85050" name="Picture 14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1" name="Freeform 14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2" name="Group 142"/>
          <p:cNvGrpSpPr>
            <a:grpSpLocks/>
          </p:cNvGrpSpPr>
          <p:nvPr/>
        </p:nvGrpSpPr>
        <p:grpSpPr bwMode="auto">
          <a:xfrm>
            <a:off x="3497263" y="5522913"/>
            <a:ext cx="641350" cy="558800"/>
            <a:chOff x="-44" y="1473"/>
            <a:chExt cx="981" cy="1105"/>
          </a:xfrm>
        </p:grpSpPr>
        <p:pic>
          <p:nvPicPr>
            <p:cNvPr id="85048" name="Picture 14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9" name="Freeform 14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3" name="Group 145"/>
          <p:cNvGrpSpPr>
            <a:grpSpLocks/>
          </p:cNvGrpSpPr>
          <p:nvPr/>
        </p:nvGrpSpPr>
        <p:grpSpPr bwMode="auto">
          <a:xfrm>
            <a:off x="4419600" y="5564188"/>
            <a:ext cx="641350" cy="558800"/>
            <a:chOff x="-44" y="1473"/>
            <a:chExt cx="981" cy="1105"/>
          </a:xfrm>
        </p:grpSpPr>
        <p:pic>
          <p:nvPicPr>
            <p:cNvPr id="85046" name="Picture 14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7" name="Freeform 14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50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1303C09-0A4E-41AA-BB58-80BFAD323E0C}" type="slidenum">
              <a:rPr lang="en-US" altLang="en-US" sz="1200">
                <a:latin typeface="Tahoma" pitchFamily="34" charset="0"/>
              </a:rPr>
              <a:pPr/>
              <a:t>40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504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731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11001000  00010111  0001000</a:t>
            </a:r>
            <a:r>
              <a:rPr lang="en-US" altLang="en-US"/>
              <a:t>0  00000000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 altLang="en-US" sz="180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host</a:t>
            </a:r>
          </a:p>
          <a:p>
            <a:pPr algn="ctr"/>
            <a:r>
              <a:rPr lang="en-US" altLang="en-US" sz="1800"/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200.23.16.0/23</a:t>
            </a:r>
            <a:endParaRPr lang="en-US" altLang="en-US" sz="1800"/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74BC8D8-92A8-423E-B529-D5B29C9C1461}" type="slidenum">
              <a:rPr lang="en-US" altLang="en-US" sz="1200">
                <a:latin typeface="Tahoma" pitchFamily="34" charset="0"/>
              </a:rPr>
              <a:pPr/>
              <a:t>41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602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580101" y="4403533"/>
            <a:ext cx="0" cy="585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4775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3359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IP address?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Windows: control 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panel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  <a:sym typeface="Symbol"/>
              </a:rPr>
              <a:t>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network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  <a:sym typeface="Symbol"/>
              </a:rPr>
              <a:t>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configuration</a:t>
            </a:r>
            <a:r>
              <a:rPr lang="en-US" altLang="en-US" dirty="0">
                <a:latin typeface="Gill Sans MT" pitchFamily="34" charset="0"/>
                <a:ea typeface="ＭＳ Ｐゴシック" charset="-128"/>
                <a:sym typeface="Symbol"/>
              </a:rPr>
              <a:t></a:t>
            </a:r>
            <a:br>
              <a:rPr lang="en-US" altLang="en-US" dirty="0">
                <a:latin typeface="Gill Sans MT" pitchFamily="34" charset="0"/>
                <a:ea typeface="ＭＳ Ｐゴシック" charset="-128"/>
                <a:sym typeface="Symbol"/>
              </a:rPr>
            </a:br>
            <a:r>
              <a:rPr lang="en-US" altLang="en-US" dirty="0">
                <a:latin typeface="Gill Sans MT" pitchFamily="34" charset="0"/>
                <a:ea typeface="ＭＳ Ｐゴシック" charset="-128"/>
              </a:rPr>
              <a:t>TCP/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IP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  <a:sym typeface="Symbol"/>
              </a:rPr>
              <a:t>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properties</a:t>
            </a:r>
            <a:endParaRPr lang="en-US" altLang="en-US" dirty="0">
              <a:latin typeface="Gill Sans MT" pitchFamily="34" charset="0"/>
              <a:ea typeface="ＭＳ Ｐゴシック" charset="-128"/>
            </a:endParaRP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Mac: [something similar; sorry I don’t know details]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UNIX: /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etc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/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rc.config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 or other /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etc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 </a:t>
            </a:r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config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 file</a:t>
            </a:r>
          </a:p>
          <a:p>
            <a:r>
              <a:rPr lang="en-US" altLang="en-US" dirty="0" err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en-US" altLang="ja-JP" dirty="0">
                <a:latin typeface="Gill Sans MT" pitchFamily="34" charset="0"/>
                <a:ea typeface="ＭＳ Ｐゴシック" charset="-128"/>
              </a:rPr>
              <a:t>“plug-and-play”</a:t>
            </a:r>
            <a:r>
              <a:rPr lang="en-US" altLang="ja-JP" sz="2800" dirty="0">
                <a:latin typeface="Gill Sans MT" pitchFamily="34" charset="0"/>
                <a:ea typeface="ＭＳ Ｐゴシック" charset="-128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 dirty="0">
                <a:latin typeface="Tahoma" pitchFamily="34" charset="0"/>
              </a:rPr>
              <a:t>4-</a:t>
            </a:r>
            <a:fld id="{8271E28F-CDE7-421D-9659-B152A5FA13B9}" type="slidenum">
              <a:rPr lang="en-US" altLang="en-US" sz="1200">
                <a:latin typeface="Tahoma" pitchFamily="34" charset="0"/>
              </a:rPr>
              <a:pPr/>
              <a:t>42</a:t>
            </a:fld>
            <a:endParaRPr lang="en-US" altLang="en-US" sz="1200" dirty="0">
              <a:latin typeface="Tahoma" pitchFamily="34" charset="0"/>
            </a:endParaRPr>
          </a:p>
        </p:txBody>
      </p:sp>
      <p:sp>
        <p:nvSpPr>
          <p:cNvPr id="8704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87500"/>
            <a:ext cx="8632825" cy="3359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allows reuse of addresses (only hold address while connected and “</a:t>
            </a:r>
            <a:r>
              <a:rPr lang="en-US" altLang="ja-JP" dirty="0">
                <a:latin typeface="Gill Sans MT" pitchFamily="34" charset="0"/>
                <a:ea typeface="ＭＳ Ｐゴシック" charset="-128"/>
              </a:rPr>
              <a:t>on”)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support for mobile users who want to join network (more shortly)</a:t>
            </a:r>
          </a:p>
          <a:p>
            <a:pPr>
              <a:buFont typeface="Wingdings" pitchFamily="2" charset="2"/>
              <a:buNone/>
            </a:pPr>
            <a:r>
              <a:rPr lang="en-US" altLang="en-US" i="1" dirty="0" err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 overview: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host broadcasts </a:t>
            </a:r>
            <a:r>
              <a:rPr lang="en-US" altLang="ja-JP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“DHCP discover”</a:t>
            </a:r>
            <a:r>
              <a:rPr lang="en-US" altLang="ja-JP" dirty="0">
                <a:latin typeface="Gill Sans MT" pitchFamily="34" charset="0"/>
                <a:ea typeface="ＭＳ Ｐゴシック" charset="-128"/>
              </a:rPr>
              <a:t> message [optional]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DHCP server responds with </a:t>
            </a:r>
            <a:r>
              <a:rPr lang="en-US" altLang="ja-JP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“DHCP offer”</a:t>
            </a:r>
            <a:r>
              <a:rPr lang="en-US" altLang="ja-JP" dirty="0">
                <a:latin typeface="Gill Sans MT" pitchFamily="34" charset="0"/>
                <a:ea typeface="ＭＳ Ｐゴシック" charset="-128"/>
              </a:rPr>
              <a:t> message [optional]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host requests IP address: </a:t>
            </a:r>
            <a:r>
              <a:rPr lang="en-US" altLang="ja-JP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“DHCP request”</a:t>
            </a:r>
            <a:r>
              <a:rPr lang="en-US" altLang="ja-JP" dirty="0">
                <a:latin typeface="Gill Sans MT" pitchFamily="34" charset="0"/>
                <a:ea typeface="ＭＳ Ｐゴシック" charset="-128"/>
              </a:rPr>
              <a:t> message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DHCP server sends address: </a:t>
            </a:r>
            <a:r>
              <a:rPr lang="en-US" altLang="ja-JP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“DHCP ack”</a:t>
            </a:r>
            <a:r>
              <a:rPr lang="en-US" altLang="ja-JP" dirty="0">
                <a:latin typeface="Gill Sans MT" pitchFamily="34" charset="0"/>
                <a:ea typeface="ＭＳ Ｐゴシック" charset="-128"/>
              </a:rPr>
              <a:t> message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294A82D-C865-4156-AA32-7CAD41A3B20E}" type="slidenum">
              <a:rPr lang="en-US" altLang="en-US" sz="1200">
                <a:latin typeface="Tahoma" pitchFamily="34" charset="0"/>
              </a:rPr>
              <a:pPr/>
              <a:t>43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806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b="1" i="1"/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b="1" i="1"/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 b="1" i="1"/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223.1.1.1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223.1.1.3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223.1.1.4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223.1.2.9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223.1.3.2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223.1.3.1</a:t>
            </a:r>
            <a:endParaRPr lang="en-US" altLang="en-US" sz="1400">
              <a:latin typeface="Comic Sans MS" pitchFamily="66" charset="0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223.1.1.2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223.1.3.27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223.1.2.2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223.1.2.1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/>
              <a:t>arriving </a:t>
            </a: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client</a:t>
            </a:r>
            <a:r>
              <a:rPr lang="en-US" altLang="en-US" sz="2000" i="1"/>
              <a:t> needs 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address in this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874EB94-AD4C-4BA6-86CF-EC49832DAEA0}" type="slidenum">
              <a:rPr lang="en-US" altLang="en-US" sz="1200">
                <a:latin typeface="Tahoma" pitchFamily="34" charset="0"/>
              </a:rPr>
              <a:pPr/>
              <a:t>44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016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92162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 client</a:t>
            </a:r>
          </a:p>
        </p:txBody>
      </p:sp>
      <p:sp>
        <p:nvSpPr>
          <p:cNvPr id="92163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60550" y="1343025"/>
            <a:ext cx="4395788" cy="1401763"/>
            <a:chOff x="1860550" y="1343025"/>
            <a:chExt cx="4395788" cy="1401763"/>
          </a:xfrm>
        </p:grpSpPr>
        <p:sp>
          <p:nvSpPr>
            <p:cNvPr id="92250" name="Line 9"/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51" name="Group 23"/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92252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DHCP discover</a:t>
                </a:r>
                <a:endParaRPr lang="en-US" altLang="en-US" sz="1200" b="1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2253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src : 0.0.0.0, 68     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dest.: 255.255.255.255,67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yiaddr:    0.0.0.0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transaction ID: 654</a:t>
                </a:r>
                <a:endParaRPr lang="en-US" altLang="en-US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34825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562350" y="2579688"/>
            <a:ext cx="2520950" cy="1217612"/>
            <a:chOff x="3562350" y="2579688"/>
            <a:chExt cx="2520950" cy="1217612"/>
          </a:xfrm>
        </p:grpSpPr>
        <p:sp>
          <p:nvSpPr>
            <p:cNvPr id="92248" name="Text Box 27"/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offer</a:t>
              </a:r>
              <a:endParaRPr lang="en-US" alt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249" name="Text Box 28"/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src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223.1.2.5, 67      </a:t>
              </a:r>
            </a:p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dest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 255.255.255.255, 68</a:t>
              </a:r>
            </a:p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yiaddr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223.1.2.4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transaction ID: 654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lifetime: 3600 secs</a:t>
              </a:r>
              <a:endParaRPr lang="en-US" altLang="en-US" sz="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34828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966913" y="3765550"/>
            <a:ext cx="2887662" cy="1260475"/>
            <a:chOff x="1966913" y="3765550"/>
            <a:chExt cx="2887662" cy="1260475"/>
          </a:xfrm>
        </p:grpSpPr>
        <p:sp>
          <p:nvSpPr>
            <p:cNvPr id="92246" name="Text Box 30"/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request</a:t>
              </a:r>
              <a:endParaRPr lang="en-US" alt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247" name="Text Box 31"/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src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 0.0.0.0, 68     </a:t>
              </a:r>
            </a:p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dest</a:t>
              </a:r>
              <a:r>
                <a:rPr lang="en-US" altLang="en-US" sz="1200" dirty="0">
                  <a:solidFill>
                    <a:srgbClr val="000000"/>
                  </a:solidFill>
                </a:rPr>
                <a:t>::  255.255.255.255, 67</a:t>
              </a:r>
            </a:p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yiaddr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223.1.2.4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lifetime: 3600 secs</a:t>
              </a:r>
              <a:endParaRPr lang="en-US" altLang="en-US" sz="16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34831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519488" y="5168900"/>
            <a:ext cx="2509837" cy="1271588"/>
            <a:chOff x="3519488" y="5168900"/>
            <a:chExt cx="2509837" cy="1271588"/>
          </a:xfrm>
        </p:grpSpPr>
        <p:sp>
          <p:nvSpPr>
            <p:cNvPr id="92244" name="Text Box 33"/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ACK</a:t>
              </a:r>
              <a:endParaRPr lang="en-US" alt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245" name="Text Box 34"/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src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223.1.2.5, 67      </a:t>
              </a:r>
            </a:p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dest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 255.255.255.255, 68</a:t>
              </a:r>
            </a:p>
            <a:p>
              <a:pPr algn="ctr"/>
              <a:r>
                <a:rPr lang="en-US" altLang="en-US" sz="1200" dirty="0" err="1">
                  <a:solidFill>
                    <a:srgbClr val="000000"/>
                  </a:solidFill>
                </a:rPr>
                <a:t>yiaddr</a:t>
              </a:r>
              <a:r>
                <a:rPr lang="en-US" altLang="en-US" sz="1200" dirty="0">
                  <a:solidFill>
                    <a:srgbClr val="000000"/>
                  </a:solidFill>
                </a:rPr>
                <a:t>: 223.1.2.4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 dirty="0">
                  <a:solidFill>
                    <a:srgbClr val="000000"/>
                  </a:solidFill>
                </a:rPr>
                <a:t>lifetime: 3600 secs</a:t>
              </a:r>
              <a:endParaRPr lang="en-US" altLang="en-US" sz="1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2172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92222" name="Picture 37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3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224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5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6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7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9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0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31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2238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9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0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1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2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3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32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3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4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3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92190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1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92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3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4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92195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0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21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196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92197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18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19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198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99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92200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16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17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201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02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14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92215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92203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04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5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6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07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8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09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10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11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FF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2212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213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 client-server scenario</a:t>
            </a:r>
          </a:p>
        </p:txBody>
      </p:sp>
      <p:pic>
        <p:nvPicPr>
          <p:cNvPr id="92175" name="Picture 9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05200" y="1663700"/>
            <a:ext cx="2540000" cy="733425"/>
            <a:chOff x="7333085" y="2736938"/>
            <a:chExt cx="2539755" cy="733428"/>
          </a:xfrm>
        </p:grpSpPr>
        <p:sp>
          <p:nvSpPr>
            <p:cNvPr id="92188" name="Rectangle 2"/>
            <p:cNvSpPr>
              <a:spLocks noChangeArrowheads="1"/>
            </p:cNvSpPr>
            <p:nvPr/>
          </p:nvSpPr>
          <p:spPr bwMode="auto">
            <a:xfrm>
              <a:off x="7333085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9" name="TextBox 1"/>
            <p:cNvSpPr txBox="1">
              <a:spLocks noChangeArrowheads="1"/>
            </p:cNvSpPr>
            <p:nvPr/>
          </p:nvSpPr>
          <p:spPr bwMode="auto">
            <a:xfrm>
              <a:off x="7344917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FF0000"/>
                  </a:solidFill>
                  <a:latin typeface="Tahoma" pitchFamily="34" charset="0"/>
                </a:rPr>
                <a:t>Broadcast: is there a </a:t>
              </a:r>
              <a:r>
                <a:rPr lang="en-US" altLang="en-US" sz="1600" dirty="0" err="1">
                  <a:solidFill>
                    <a:srgbClr val="FF0000"/>
                  </a:solidFill>
                  <a:latin typeface="Tahoma" pitchFamily="34" charset="0"/>
                </a:rPr>
                <a:t>DHCP</a:t>
              </a:r>
              <a:r>
                <a:rPr lang="en-US" altLang="en-US" sz="1600" dirty="0">
                  <a:solidFill>
                    <a:srgbClr val="FF0000"/>
                  </a:solidFill>
                  <a:latin typeface="Tahoma" pitchFamily="34" charset="0"/>
                </a:rPr>
                <a:t> server out there?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70300" y="2871788"/>
            <a:ext cx="2528888" cy="884237"/>
            <a:chOff x="9144000" y="3229217"/>
            <a:chExt cx="2527923" cy="885135"/>
          </a:xfrm>
        </p:grpSpPr>
        <p:sp>
          <p:nvSpPr>
            <p:cNvPr id="92186" name="Rectangle 87"/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7" name="TextBox 88"/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FF0000"/>
                  </a:solidFill>
                  <a:latin typeface="Tahoma" pitchFamily="34" charset="0"/>
                </a:rPr>
                <a:t>Broadcast: I’m a </a:t>
              </a:r>
              <a:r>
                <a:rPr lang="en-US" altLang="en-US" sz="1600" dirty="0" err="1">
                  <a:solidFill>
                    <a:srgbClr val="FF0000"/>
                  </a:solidFill>
                  <a:latin typeface="Tahoma" pitchFamily="34" charset="0"/>
                </a:rPr>
                <a:t>DHCP</a:t>
              </a:r>
              <a:r>
                <a:rPr lang="en-US" altLang="en-US" sz="1600" dirty="0">
                  <a:solidFill>
                    <a:srgbClr val="FF0000"/>
                  </a:solidFill>
                  <a:latin typeface="Tahoma" pitchFamily="34" charset="0"/>
                </a:rPr>
                <a:t> server! Here’s an IP address you can use 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6000" y="4097338"/>
            <a:ext cx="2527300" cy="884237"/>
            <a:chOff x="8956574" y="4615923"/>
            <a:chExt cx="2527923" cy="885135"/>
          </a:xfrm>
        </p:grpSpPr>
        <p:sp>
          <p:nvSpPr>
            <p:cNvPr id="92184" name="Rectangle 89"/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5" name="TextBox 90"/>
            <p:cNvSpPr txBox="1">
              <a:spLocks noChangeArrowheads="1"/>
            </p:cNvSpPr>
            <p:nvPr/>
          </p:nvSpPr>
          <p:spPr bwMode="auto">
            <a:xfrm>
              <a:off x="8956574" y="4765817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itchFamily="34" charset="0"/>
                </a:rPr>
                <a:t>Broadcast: OK.  I’ll take that IP address!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652838" y="5465763"/>
            <a:ext cx="2528887" cy="885825"/>
            <a:chOff x="9144000" y="5555417"/>
            <a:chExt cx="2527923" cy="885135"/>
          </a:xfrm>
        </p:grpSpPr>
        <p:sp>
          <p:nvSpPr>
            <p:cNvPr id="92182" name="Rectangle 91"/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2183" name="TextBox 92"/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pitchFamily="34" charset="0"/>
                </a:rPr>
                <a:t>Broadcast: OK.  You’ve got that IP address!</a:t>
              </a:r>
            </a:p>
          </p:txBody>
        </p:sp>
      </p:grpSp>
      <p:sp>
        <p:nvSpPr>
          <p:cNvPr id="921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ADFB6F6-CB09-49CF-A245-CB6747D43CDE}" type="slidenum">
              <a:rPr lang="en-US" altLang="en-US" sz="1200">
                <a:latin typeface="Tahoma" pitchFamily="34" charset="0"/>
              </a:rPr>
              <a:pPr/>
              <a:t>45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21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00" y="6475413"/>
            <a:ext cx="2178050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8" grpId="0" animBg="1"/>
      <p:bldP spid="348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77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59FF38C-B4E1-4396-A060-9C36892EEF98}" type="slidenum">
              <a:rPr lang="en-US" altLang="en-US" sz="1200">
                <a:latin typeface="Tahoma" pitchFamily="34" charset="0"/>
              </a:rPr>
              <a:pPr/>
              <a:t>46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421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284288"/>
            <a:ext cx="3514724" cy="1262062"/>
          </a:xfrm>
        </p:spPr>
        <p:txBody>
          <a:bodyPr/>
          <a:lstStyle/>
          <a:p>
            <a:pPr marL="233363" indent="-233363">
              <a:buFont typeface="Wingdings" charset="2"/>
              <a:buChar char="§"/>
              <a:defRPr/>
            </a:pPr>
            <a:r>
              <a:rPr lang="en-US" sz="2200" dirty="0">
                <a:cs typeface="+mn-cs"/>
              </a:rPr>
              <a:t>connecting laptop needs its IP address, address of first-hop router, address of DNS server: use DHCP</a:t>
            </a:r>
          </a:p>
        </p:txBody>
      </p:sp>
      <p:sp>
        <p:nvSpPr>
          <p:cNvPr id="95234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Text Box 44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 i="1"/>
              <a:t>router with DHCP </a:t>
            </a:r>
          </a:p>
          <a:p>
            <a:r>
              <a:rPr lang="en-US" altLang="en-US" sz="1800" i="1"/>
              <a:t>server built into </a:t>
            </a:r>
          </a:p>
          <a:p>
            <a:r>
              <a:rPr lang="en-US" altLang="en-US" sz="1800" i="1"/>
              <a:t>router</a:t>
            </a:r>
          </a:p>
        </p:txBody>
      </p: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574925"/>
            <a:ext cx="38925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Gill Sans MT" pitchFamily="34" charset="0"/>
              </a:rPr>
              <a:t>DHCP request encapsulated in UDP, encapsulated in IP, encapsulated in 802.1 Ethernet</a:t>
            </a:r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56188" y="3821113"/>
            <a:ext cx="39243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 dirty="0">
                <a:latin typeface="Gill Sans MT" pitchFamily="34" charset="0"/>
              </a:rPr>
              <a:t>Ethernet frame broadcast (destination: </a:t>
            </a:r>
            <a:r>
              <a:rPr lang="en-US" altLang="en-US" sz="1600" dirty="0">
                <a:latin typeface="Gill Sans MT" pitchFamily="34" charset="0"/>
              </a:rPr>
              <a:t>FFFFFFFFFFFF</a:t>
            </a:r>
            <a:r>
              <a:rPr lang="en-US" altLang="en-US" sz="2200" dirty="0">
                <a:latin typeface="Gill Sans MT" pitchFamily="34" charset="0"/>
              </a:rPr>
              <a:t>) on LAN, received at router running DHCP server</a:t>
            </a:r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157788"/>
            <a:ext cx="38020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Gill Sans MT" pitchFamily="34" charset="0"/>
              </a:rPr>
              <a:t>Ethernet demuxed to IP demuxed, UDP demuxed to DHCP </a:t>
            </a:r>
          </a:p>
        </p:txBody>
      </p:sp>
      <p:sp>
        <p:nvSpPr>
          <p:cNvPr id="95243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168.1.1.1</a:t>
            </a:r>
          </a:p>
          <a:p>
            <a:endParaRPr lang="en-US" altLang="en-US" sz="1400"/>
          </a:p>
        </p:txBody>
      </p:sp>
      <p:grpSp>
        <p:nvGrpSpPr>
          <p:cNvPr id="95244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95422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23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24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25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426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5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9541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541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541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5417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5420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21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418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46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95382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3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84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5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6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87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2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13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88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89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0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11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0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1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392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8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09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3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94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6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407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95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6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7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8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99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0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1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2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3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5404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405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95247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95360" name="Picture 235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1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5362" name="Picture 237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3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4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5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6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8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69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5376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7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8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9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0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1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370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1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2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3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4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5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95352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353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5354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55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5356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7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8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9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95350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51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95318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5320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345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348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9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346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47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321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339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4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40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4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4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5322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337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38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323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324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32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331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335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336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332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333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334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532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3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5325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26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327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5319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8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95305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5309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5312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1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17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13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1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31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sp>
            <p:nvSpPr>
              <p:cNvPr id="95310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11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5306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07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308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49314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95297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298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5299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300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5301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2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3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4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9317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95262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5267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292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29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96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293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94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268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286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29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91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287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28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8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5269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284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85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5270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271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275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278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282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283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279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280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5281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5276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5277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5272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7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274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5263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5264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5265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5266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49350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95260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5261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pic>
        <p:nvPicPr>
          <p:cNvPr id="95256" name="Picture 25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0" name="Rectangle 259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  <p:sp>
        <p:nvSpPr>
          <p:cNvPr id="952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61F5E3C-BB4D-4F25-A9BF-0FFFD3EAF2CC}" type="slidenum">
              <a:rPr lang="en-US" altLang="en-US" sz="1200">
                <a:latin typeface="Tahoma" pitchFamily="34" charset="0"/>
              </a:rPr>
              <a:pPr/>
              <a:t>47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52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  <p:bldP spid="64822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2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3363" indent="-233363"/>
            <a:r>
              <a:rPr lang="en-US" altLang="en-US" sz="2200" dirty="0">
                <a:ea typeface="ＭＳ Ｐゴシック" charset="-128"/>
                <a:cs typeface="ＭＳ Ｐゴシック" charset="-128"/>
              </a:rPr>
              <a:t>DCP server formulates DHCP ACK containing client’</a:t>
            </a:r>
            <a:r>
              <a:rPr lang="en-US" altLang="ja-JP" sz="2200" dirty="0">
                <a:ea typeface="ＭＳ Ｐゴシック" charset="-128"/>
                <a:cs typeface="ＭＳ Ｐゴシック" charset="-128"/>
              </a:rPr>
              <a:t>s IP address, IP address of first-hop router for client, name &amp; IP address of DNS server</a:t>
            </a:r>
          </a:p>
          <a:p>
            <a:pPr marL="233363" indent="-233363"/>
            <a:endParaRPr lang="en-US" altLang="en-US" sz="1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6259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2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5030788" y="2930525"/>
            <a:ext cx="34210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200">
                <a:latin typeface="Gill Sans MT" pitchFamily="34" charset="0"/>
              </a:rPr>
              <a:t>encapsulation of DHCP server, frame forwarded to client, demuxing up to DHCP at client</a:t>
            </a:r>
          </a:p>
        </p:txBody>
      </p:sp>
      <p:sp>
        <p:nvSpPr>
          <p:cNvPr id="50188" name="Rectangle 152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  <p:grpSp>
        <p:nvGrpSpPr>
          <p:cNvPr id="96266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96424" name="Picture 154" descr="laptop_keyboar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5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6426" name="Picture 156" descr="scre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7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8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9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0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1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2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433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6440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1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3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4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5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34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5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6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7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8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39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7" name="Text Box 176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 i="1"/>
              <a:t>router with DHCP </a:t>
            </a:r>
          </a:p>
          <a:p>
            <a:r>
              <a:rPr lang="en-US" altLang="en-US" sz="1800" i="1"/>
              <a:t>server built into </a:t>
            </a:r>
          </a:p>
          <a:p>
            <a:r>
              <a:rPr lang="en-US" altLang="en-US" sz="1800" i="1"/>
              <a:t>router</a:t>
            </a:r>
          </a:p>
        </p:txBody>
      </p:sp>
      <p:grpSp>
        <p:nvGrpSpPr>
          <p:cNvPr id="96268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9641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641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641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6419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6422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3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420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21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269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96384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5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6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7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88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89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414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5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0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91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412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3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2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93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394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410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11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5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96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408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409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97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98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99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0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1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02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3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4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5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6406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407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96270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71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96379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0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81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2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83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96347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6349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74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7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75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76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350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68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7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3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69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7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7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6351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66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67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352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353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357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36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64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65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361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362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63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635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5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6354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55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56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6348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96334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338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341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4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46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42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4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4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sp>
            <p:nvSpPr>
              <p:cNvPr id="96339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40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96335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36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37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0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96326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27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6328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29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6330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1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2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3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16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96324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6325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9217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96316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317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631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319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600"/>
                  <a:t>DHCP</a:t>
                </a:r>
              </a:p>
              <a:p>
                <a:pPr algn="ctr"/>
                <a:r>
                  <a:rPr lang="en-US" altLang="en-US" sz="1600"/>
                  <a:t>UDP</a:t>
                </a:r>
              </a:p>
              <a:p>
                <a:pPr algn="ctr"/>
                <a:r>
                  <a:rPr lang="en-US" altLang="en-US" sz="1600"/>
                  <a:t>IP</a:t>
                </a:r>
              </a:p>
              <a:p>
                <a:pPr algn="ctr"/>
                <a:r>
                  <a:rPr lang="en-US" altLang="en-US" sz="1600"/>
                  <a:t>Eth</a:t>
                </a:r>
              </a:p>
              <a:p>
                <a:pPr algn="ctr"/>
                <a:r>
                  <a:rPr lang="en-US" altLang="en-US" sz="1600"/>
                  <a:t>Phy</a:t>
                </a:r>
              </a:p>
            </p:txBody>
          </p:sp>
          <p:sp>
            <p:nvSpPr>
              <p:cNvPr id="9632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49220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96281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6286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11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1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15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12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13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287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05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0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10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r>
                      <a:rPr lang="en-US" alt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06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07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30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</p:grpSp>
          <p:grpSp>
            <p:nvGrpSpPr>
              <p:cNvPr id="96288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03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304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96289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290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294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297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01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02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r>
                          <a:rPr lang="en-US" alt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298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299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  <p:sp>
                    <p:nvSpPr>
                      <p:cNvPr id="96300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charset="-128"/>
                          </a:defRPr>
                        </a:lvl9pPr>
                      </a:lstStyle>
                      <a:p>
                        <a:endParaRPr lang="en-US" altLang="en-US" sz="1800"/>
                      </a:p>
                    </p:txBody>
                  </p:sp>
                </p:grpSp>
              </p:grpSp>
              <p:sp>
                <p:nvSpPr>
                  <p:cNvPr id="96295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  <p:sp>
                <p:nvSpPr>
                  <p:cNvPr id="96296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/>
                  </a:p>
                </p:txBody>
              </p:sp>
            </p:grpSp>
            <p:sp>
              <p:nvSpPr>
                <p:cNvPr id="96291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292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293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96282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96283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6284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285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sp>
        <p:nvSpPr>
          <p:cNvPr id="649442" name="Rectangle 226"/>
          <p:cNvSpPr>
            <a:spLocks noChangeArrowheads="1"/>
          </p:cNvSpPr>
          <p:nvPr/>
        </p:nvSpPr>
        <p:spPr bwMode="auto">
          <a:xfrm>
            <a:off x="5026025" y="4230688"/>
            <a:ext cx="34210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ea typeface="ＭＳ Ｐゴシック" charset="0"/>
                <a:cs typeface="ＭＳ Ｐゴシック" charset="0"/>
              </a:rPr>
              <a:t>client now knows its IP address, name and IP address of DNS server, IP address of its first-hop router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28AEEB6-B5AA-4D65-85D0-177AC218DB94}" type="slidenum">
              <a:rPr lang="en-US" altLang="en-US" sz="1200">
                <a:latin typeface="Tahoma" pitchFamily="34" charset="0"/>
              </a:rPr>
              <a:pPr/>
              <a:t>48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628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017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74625"/>
            <a:ext cx="3703638" cy="1143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3600">
                <a:cs typeface="+mj-cs"/>
              </a:rPr>
              <a:t>DHCP: Wireshark output </a:t>
            </a:r>
            <a:r>
              <a:rPr lang="en-US" sz="3200">
                <a:cs typeface="+mj-cs"/>
              </a:rPr>
              <a:t>(home LAN)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4570413" y="500063"/>
            <a:ext cx="44926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/>
              <a:t>Message type: </a:t>
            </a:r>
            <a:r>
              <a:rPr lang="en-US" altLang="en-US" sz="1200" b="1">
                <a:solidFill>
                  <a:srgbClr val="FF0000"/>
                </a:solidFill>
              </a:rPr>
              <a:t>Boot Reply (2)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Client IP address: 192.168.1.101 (192.168.1.101)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Next server IP address: 192.168.1.1 (192.168.1.1)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(t=53,l=1) DHCP Message Type = DHCP ACK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(t=54,l=4) Server Identifier = 192.168.1.1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(t=1,l=4) Subnet Mask = 255.255.255.0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(t=3,l=4) Router = 192.168.1.1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(6) Domain Name Server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Length: 12; Value: 445747E2445749F244574092; 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68.87.71.226;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68.87.73.242; 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 IP Address: 68.87.64.146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(t=15,l=20) Domain Name = "hsd1.ma.comcast.net."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</p:txBody>
      </p:sp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4522788" y="298450"/>
            <a:ext cx="9525" cy="6276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7634288" y="485775"/>
            <a:ext cx="84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reply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157163" y="1506538"/>
            <a:ext cx="43942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/>
              <a:t>Message type: </a:t>
            </a:r>
            <a:r>
              <a:rPr lang="en-US" altLang="en-US" sz="1200" b="1" u="sng">
                <a:solidFill>
                  <a:srgbClr val="FF0000"/>
                </a:solidFill>
              </a:rPr>
              <a:t>Boot Request (1)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Client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Next server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(t=53,l=1) </a:t>
            </a:r>
            <a:r>
              <a:rPr lang="en-US" altLang="en-US" sz="1200" b="1">
                <a:solidFill>
                  <a:srgbClr val="FF0000"/>
                </a:solidFill>
              </a:rPr>
              <a:t>DHCP Message Type = DHCP Request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(61) Client identifier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Length: 7; Value: 010016D323688A; 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Hardware type: Ethernet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(t=50,l=4) Requested IP Address = 192.168.1.101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Option: (t=12,l=5) Host Name = "nomad"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Option: (55) Parameter Request List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Length: 11; Value: 010F03062C2E2F1F21F92B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</a:t>
            </a:r>
            <a:r>
              <a:rPr lang="en-US" altLang="en-US" sz="1200" b="1">
                <a:solidFill>
                  <a:srgbClr val="FF0000"/>
                </a:solidFill>
              </a:rPr>
              <a:t>1 = Subnet Mask; 15 = Domain Name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solidFill>
                  <a:srgbClr val="FF0000"/>
                </a:solidFill>
              </a:rPr>
              <a:t>     3 = Router; 6 = Domain Name Server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44 = NetBIOS over TCP/IP Name Server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     ……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2613025" y="1885950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request</a:t>
            </a:r>
          </a:p>
        </p:txBody>
      </p:sp>
      <p:sp>
        <p:nvSpPr>
          <p:cNvPr id="97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929DC97-3493-4851-B92C-F4C22CE27052}" type="slidenum">
              <a:rPr lang="en-US" altLang="en-US" sz="1200">
                <a:latin typeface="Tahoma" pitchFamily="34" charset="0"/>
              </a:rPr>
              <a:pPr/>
              <a:t>49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728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Two key 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905000"/>
            <a:ext cx="4192588" cy="3754438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network-layer functions: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forwarding: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move packets from router’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  <a:cs typeface="ＭＳ Ｐゴシック" charset="-128"/>
              </a:rPr>
              <a:t>routing: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i="1" dirty="0">
                <a:latin typeface="Gill Sans MT" pitchFamily="34" charset="0"/>
                <a:ea typeface="ＭＳ Ｐゴシック" charset="-128"/>
              </a:rPr>
              <a:t>routing algorithms</a:t>
            </a:r>
            <a:endParaRPr lang="en-US" altLang="en-US" dirty="0">
              <a:latin typeface="Gill Sans MT" pitchFamily="34" charset="0"/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846638" y="1884363"/>
            <a:ext cx="41925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forwarding</a:t>
            </a:r>
            <a:r>
              <a:rPr lang="en-US" sz="2800" i="1" dirty="0">
                <a:solidFill>
                  <a:schemeClr val="accent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getting through single freeway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87900" y="3881438"/>
            <a:ext cx="419258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Gill Sans MT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62615AB-DA62-4DF5-AE0A-539F5C01BF18}" type="slidenum">
              <a:rPr lang="en-US" altLang="en-US" sz="1200">
                <a:latin typeface="Tahoma" pitchFamily="34" charset="0"/>
              </a:rPr>
              <a:pPr/>
              <a:t>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506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572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9302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network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subnet part of IP </a:t>
            </a:r>
            <a:r>
              <a:rPr lang="en-US" altLang="en-US" dirty="0" err="1">
                <a:ea typeface="ＭＳ Ｐゴシック" charset="-128"/>
                <a:cs typeface="ＭＳ Ｐゴシック" charset="-128"/>
              </a:rPr>
              <a:t>addr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A: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gets allocated portion of its provider ISP’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s address space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</a:t>
            </a:r>
            <a:endParaRPr lang="en-US" altLang="en-US" sz="2400" i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000099"/>
                </a:solidFill>
              </a:rPr>
              <a:t>ISP's block          </a:t>
            </a:r>
            <a:r>
              <a:rPr lang="en-US" altLang="en-US" sz="1800" u="sng" dirty="0">
                <a:solidFill>
                  <a:srgbClr val="000099"/>
                </a:solidFill>
              </a:rPr>
              <a:t>11001000  00010111  00010000</a:t>
            </a:r>
            <a:r>
              <a:rPr lang="en-US" altLang="en-US" sz="1800" dirty="0">
                <a:solidFill>
                  <a:srgbClr val="000099"/>
                </a:solidFill>
              </a:rPr>
              <a:t>  00000000    200.23.16.0/20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</a:p>
          <a:p>
            <a:endParaRPr lang="en-US" altLang="en-US" sz="1800" dirty="0"/>
          </a:p>
          <a:p>
            <a:r>
              <a:rPr lang="en-US" altLang="en-US" sz="1800" dirty="0"/>
              <a:t>Organization 0    </a:t>
            </a:r>
            <a:r>
              <a:rPr lang="en-US" altLang="en-US" sz="1800" u="sng" dirty="0"/>
              <a:t>11001000  00010111  0001000</a:t>
            </a:r>
            <a:r>
              <a:rPr lang="en-US" altLang="en-US" sz="1800" dirty="0"/>
              <a:t>0  00000000    200.23.16.0/23 </a:t>
            </a:r>
          </a:p>
          <a:p>
            <a:r>
              <a:rPr lang="en-US" altLang="en-US" sz="1800" dirty="0"/>
              <a:t>Organization 1    </a:t>
            </a:r>
            <a:r>
              <a:rPr lang="en-US" altLang="en-US" sz="1800" u="sng" dirty="0"/>
              <a:t>11001000  00010111  0001001</a:t>
            </a:r>
            <a:r>
              <a:rPr lang="en-US" altLang="en-US" sz="1800" dirty="0"/>
              <a:t>0  00000000    200.23.18.0/23 </a:t>
            </a:r>
          </a:p>
          <a:p>
            <a:r>
              <a:rPr lang="en-US" altLang="en-US" sz="1800" dirty="0"/>
              <a:t>Organization 2    </a:t>
            </a:r>
            <a:r>
              <a:rPr lang="en-US" altLang="en-US" sz="1800" u="sng" dirty="0"/>
              <a:t>11001000  00010111  0001010</a:t>
            </a:r>
            <a:r>
              <a:rPr lang="en-US" altLang="en-US" sz="1800" dirty="0"/>
              <a:t>0  00000000    200.23.20.0/23 </a:t>
            </a:r>
          </a:p>
          <a:p>
            <a:r>
              <a:rPr lang="en-US" altLang="en-US" sz="1800" dirty="0"/>
              <a:t>   ...                                          …..                                   ….                ….</a:t>
            </a:r>
          </a:p>
          <a:p>
            <a:r>
              <a:rPr lang="en-US" altLang="en-US" sz="1800" dirty="0"/>
              <a:t>Organization 7    </a:t>
            </a:r>
            <a:r>
              <a:rPr lang="en-US" altLang="en-US" sz="1800" u="sng" dirty="0"/>
              <a:t>11001000  00010111  0001111</a:t>
            </a:r>
            <a:r>
              <a:rPr lang="en-US" altLang="en-US" sz="1800" dirty="0"/>
              <a:t>0  00000000    200.23.30.0/23</a:t>
            </a:r>
            <a:r>
              <a:rPr lang="en-US" altLang="en-US" dirty="0">
                <a:latin typeface="Times New Roman" pitchFamily="18" charset="0"/>
              </a:rPr>
              <a:t> </a:t>
            </a:r>
          </a:p>
          <a:p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98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1B14EA51-1212-427B-8C5F-E8E876D27AE1}" type="slidenum">
              <a:rPr lang="en-US" altLang="en-US" sz="1200">
                <a:latin typeface="Tahoma" pitchFamily="34" charset="0"/>
              </a:rPr>
              <a:pPr/>
              <a:t>50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83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8316913" cy="985837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Hierarchical addressing: route aggregation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99330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5407025" y="3294063"/>
            <a:ext cx="16866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ja-JP" sz="1400" dirty="0"/>
              <a:t>“Send me anything</a:t>
            </a:r>
          </a:p>
          <a:p>
            <a:r>
              <a:rPr lang="en-US" altLang="en-US" sz="1400" dirty="0"/>
              <a:t>with addresses </a:t>
            </a:r>
          </a:p>
          <a:p>
            <a:r>
              <a:rPr lang="en-US" altLang="en-US" sz="1400" dirty="0"/>
              <a:t>beginning </a:t>
            </a:r>
          </a:p>
          <a:p>
            <a:r>
              <a:rPr lang="en-US" altLang="en-US" sz="1400" dirty="0"/>
              <a:t>200.23.16.0/20”</a:t>
            </a:r>
          </a:p>
        </p:txBody>
      </p:sp>
      <p:grpSp>
        <p:nvGrpSpPr>
          <p:cNvPr id="99336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99372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3" name="Text Box 11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200.23.16.0/23</a:t>
              </a:r>
              <a:endParaRPr lang="en-US" altLang="en-US" sz="1800"/>
            </a:p>
          </p:txBody>
        </p:sp>
      </p:grpSp>
      <p:grpSp>
        <p:nvGrpSpPr>
          <p:cNvPr id="99337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99370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1" name="Text Box 1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200.23.18.0/23</a:t>
              </a:r>
              <a:endParaRPr lang="en-US" altLang="en-US" sz="1800"/>
            </a:p>
          </p:txBody>
        </p:sp>
      </p:grpSp>
      <p:grpSp>
        <p:nvGrpSpPr>
          <p:cNvPr id="99338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99368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9" name="Text Box 17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200.23.30.0/23</a:t>
              </a:r>
              <a:endParaRPr lang="en-US" altLang="en-US" sz="1800"/>
            </a:p>
          </p:txBody>
        </p:sp>
      </p:grpSp>
      <p:sp>
        <p:nvSpPr>
          <p:cNvPr id="99339" name="Text Box 18"/>
          <p:cNvSpPr txBox="1">
            <a:spLocks noChangeArrowheads="1"/>
          </p:cNvSpPr>
          <p:nvPr/>
        </p:nvSpPr>
        <p:spPr bwMode="auto">
          <a:xfrm>
            <a:off x="3606800" y="3998913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Fly-By-Night-ISP</a:t>
            </a:r>
            <a:endParaRPr lang="en-US" altLang="en-US" sz="1800"/>
          </a:p>
        </p:txBody>
      </p:sp>
      <p:sp>
        <p:nvSpPr>
          <p:cNvPr id="99340" name="Freeform 19"/>
          <p:cNvSpPr>
            <a:spLocks/>
          </p:cNvSpPr>
          <p:nvPr/>
        </p:nvSpPr>
        <p:spPr bwMode="auto">
          <a:xfrm>
            <a:off x="7169150" y="3095625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Text Box 20"/>
          <p:cNvSpPr txBox="1">
            <a:spLocks noChangeArrowheads="1"/>
          </p:cNvSpPr>
          <p:nvPr/>
        </p:nvSpPr>
        <p:spPr bwMode="auto">
          <a:xfrm>
            <a:off x="758825" y="25034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0</a:t>
            </a:r>
          </a:p>
        </p:txBody>
      </p:sp>
      <p:sp>
        <p:nvSpPr>
          <p:cNvPr id="99342" name="Text Box 21"/>
          <p:cNvSpPr txBox="1">
            <a:spLocks noChangeArrowheads="1"/>
          </p:cNvSpPr>
          <p:nvPr/>
        </p:nvSpPr>
        <p:spPr bwMode="auto">
          <a:xfrm>
            <a:off x="787400" y="451326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7</a:t>
            </a:r>
          </a:p>
        </p:txBody>
      </p:sp>
      <p:sp>
        <p:nvSpPr>
          <p:cNvPr id="99343" name="Text Box 22"/>
          <p:cNvSpPr txBox="1">
            <a:spLocks noChangeArrowheads="1"/>
          </p:cNvSpPr>
          <p:nvPr/>
        </p:nvSpPr>
        <p:spPr bwMode="auto">
          <a:xfrm>
            <a:off x="7407275" y="4322763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Internet</a:t>
            </a:r>
          </a:p>
        </p:txBody>
      </p:sp>
      <p:sp>
        <p:nvSpPr>
          <p:cNvPr id="99344" name="Text Box 23"/>
          <p:cNvSpPr txBox="1">
            <a:spLocks noChangeArrowheads="1"/>
          </p:cNvSpPr>
          <p:nvPr/>
        </p:nvSpPr>
        <p:spPr bwMode="auto">
          <a:xfrm>
            <a:off x="768350" y="31511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1</a:t>
            </a:r>
          </a:p>
        </p:txBody>
      </p:sp>
      <p:sp>
        <p:nvSpPr>
          <p:cNvPr id="99345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5"/>
          <p:cNvSpPr txBox="1">
            <a:spLocks noChangeArrowheads="1"/>
          </p:cNvSpPr>
          <p:nvPr/>
        </p:nvSpPr>
        <p:spPr bwMode="auto">
          <a:xfrm>
            <a:off x="3816350" y="525621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ISPs-R-Us</a:t>
            </a:r>
            <a:endParaRPr lang="en-US" altLang="en-US" sz="1800"/>
          </a:p>
        </p:txBody>
      </p:sp>
      <p:sp>
        <p:nvSpPr>
          <p:cNvPr id="99347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Text Box 30"/>
          <p:cNvSpPr txBox="1">
            <a:spLocks noChangeArrowheads="1"/>
          </p:cNvSpPr>
          <p:nvPr/>
        </p:nvSpPr>
        <p:spPr bwMode="auto">
          <a:xfrm>
            <a:off x="5530850" y="5151438"/>
            <a:ext cx="16866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ja-JP" sz="1400" dirty="0"/>
              <a:t>“Send me anything</a:t>
            </a:r>
          </a:p>
          <a:p>
            <a:r>
              <a:rPr lang="en-US" altLang="en-US" sz="1400" dirty="0"/>
              <a:t>with addresses </a:t>
            </a:r>
          </a:p>
          <a:p>
            <a:r>
              <a:rPr lang="en-US" altLang="en-US" sz="1400" dirty="0"/>
              <a:t>beginning </a:t>
            </a:r>
          </a:p>
          <a:p>
            <a:r>
              <a:rPr lang="en-US" altLang="en-US" sz="1400" dirty="0"/>
              <a:t>199.31.0.0/16”</a:t>
            </a:r>
          </a:p>
        </p:txBody>
      </p:sp>
      <p:grpSp>
        <p:nvGrpSpPr>
          <p:cNvPr id="99352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99366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7" name="Text Box 33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200.23.20.0/23</a:t>
              </a:r>
              <a:endParaRPr lang="en-US" altLang="en-US" sz="1800"/>
            </a:p>
          </p:txBody>
        </p:sp>
      </p:grpSp>
      <p:sp>
        <p:nvSpPr>
          <p:cNvPr id="99353" name="Text Box 34"/>
          <p:cNvSpPr txBox="1">
            <a:spLocks noChangeArrowheads="1"/>
          </p:cNvSpPr>
          <p:nvPr/>
        </p:nvSpPr>
        <p:spPr bwMode="auto">
          <a:xfrm>
            <a:off x="787400" y="374173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2</a:t>
            </a:r>
          </a:p>
        </p:txBody>
      </p:sp>
      <p:grpSp>
        <p:nvGrpSpPr>
          <p:cNvPr id="99354" name="Group 35"/>
          <p:cNvGrpSpPr>
            <a:grpSpLocks/>
          </p:cNvGrpSpPr>
          <p:nvPr/>
        </p:nvGrpSpPr>
        <p:grpSpPr bwMode="auto">
          <a:xfrm>
            <a:off x="2155825" y="4198938"/>
            <a:ext cx="257175" cy="663575"/>
            <a:chOff x="870" y="2941"/>
            <a:chExt cx="162" cy="418"/>
          </a:xfrm>
        </p:grpSpPr>
        <p:sp>
          <p:nvSpPr>
            <p:cNvPr id="99363" name="Text Box 36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4" name="Text Box 37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5" name="Text Box 38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grpSp>
        <p:nvGrpSpPr>
          <p:cNvPr id="99355" name="Group 39"/>
          <p:cNvGrpSpPr>
            <a:grpSpLocks/>
          </p:cNvGrpSpPr>
          <p:nvPr/>
        </p:nvGrpSpPr>
        <p:grpSpPr bwMode="auto">
          <a:xfrm>
            <a:off x="3184525" y="3903663"/>
            <a:ext cx="257175" cy="663575"/>
            <a:chOff x="870" y="2941"/>
            <a:chExt cx="162" cy="418"/>
          </a:xfrm>
        </p:grpSpPr>
        <p:sp>
          <p:nvSpPr>
            <p:cNvPr id="99360" name="Text Box 40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1" name="Text Box 41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99362" name="Text Box 42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sp>
        <p:nvSpPr>
          <p:cNvPr id="99356" name="Text Box 43"/>
          <p:cNvSpPr txBox="1">
            <a:spLocks noChangeArrowheads="1"/>
          </p:cNvSpPr>
          <p:nvPr/>
        </p:nvSpPr>
        <p:spPr bwMode="auto">
          <a:xfrm>
            <a:off x="566738" y="1357313"/>
            <a:ext cx="8107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Gill Sans MT" pitchFamily="34" charset="0"/>
              </a:rPr>
              <a:t>hierarchical addressing allows efficient advertisement of routing </a:t>
            </a:r>
          </a:p>
          <a:p>
            <a:r>
              <a:rPr lang="en-US" altLang="en-US">
                <a:latin typeface="Gill Sans MT" pitchFamily="34" charset="0"/>
              </a:rPr>
              <a:t>information:</a:t>
            </a:r>
          </a:p>
        </p:txBody>
      </p:sp>
      <p:pic>
        <p:nvPicPr>
          <p:cNvPr id="99357" name="Picture 4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E960802-DBF8-4623-BF2C-EC7C6D2375C1}" type="slidenum">
              <a:rPr lang="en-US" altLang="en-US" sz="1200">
                <a:latin typeface="Tahoma" pitchFamily="34" charset="0"/>
              </a:rPr>
              <a:pPr/>
              <a:t>51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993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reeform 45"/>
          <p:cNvSpPr>
            <a:spLocks/>
          </p:cNvSpPr>
          <p:nvPr/>
        </p:nvSpPr>
        <p:spPr bwMode="auto">
          <a:xfrm>
            <a:off x="7180263" y="3084513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671513" y="1463675"/>
            <a:ext cx="686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Gill Sans MT" pitchFamily="34" charset="0"/>
              </a:rPr>
              <a:t>ISPs-R-Us has a more specific route to Organization 1</a:t>
            </a:r>
          </a:p>
        </p:txBody>
      </p:sp>
      <p:sp>
        <p:nvSpPr>
          <p:cNvPr id="100355" name="Freeform 4"/>
          <p:cNvSpPr>
            <a:spLocks/>
          </p:cNvSpPr>
          <p:nvPr/>
        </p:nvSpPr>
        <p:spPr bwMode="auto">
          <a:xfrm>
            <a:off x="5175250" y="41148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Line 5"/>
          <p:cNvSpPr>
            <a:spLocks noChangeShapeType="1"/>
          </p:cNvSpPr>
          <p:nvPr/>
        </p:nvSpPr>
        <p:spPr bwMode="auto">
          <a:xfrm flipV="1">
            <a:off x="2832100" y="439102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 flipV="1">
            <a:off x="3194050" y="5667375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Line 7"/>
          <p:cNvSpPr>
            <a:spLocks noChangeShapeType="1"/>
          </p:cNvSpPr>
          <p:nvPr/>
        </p:nvSpPr>
        <p:spPr bwMode="auto">
          <a:xfrm>
            <a:off x="2927350" y="298132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Freeform 8"/>
          <p:cNvSpPr>
            <a:spLocks/>
          </p:cNvSpPr>
          <p:nvPr/>
        </p:nvSpPr>
        <p:spPr bwMode="auto">
          <a:xfrm>
            <a:off x="3573463" y="35607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Text Box 9"/>
          <p:cNvSpPr txBox="1">
            <a:spLocks noChangeArrowheads="1"/>
          </p:cNvSpPr>
          <p:nvPr/>
        </p:nvSpPr>
        <p:spPr bwMode="auto">
          <a:xfrm>
            <a:off x="5407025" y="3287713"/>
            <a:ext cx="16866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ja-JP" sz="1400" dirty="0"/>
              <a:t>“Send me anything</a:t>
            </a:r>
          </a:p>
          <a:p>
            <a:r>
              <a:rPr lang="en-US" altLang="en-US" sz="1400" dirty="0"/>
              <a:t>with addresses </a:t>
            </a:r>
          </a:p>
          <a:p>
            <a:r>
              <a:rPr lang="en-US" altLang="en-US" sz="1400" dirty="0"/>
              <a:t>beginning </a:t>
            </a:r>
          </a:p>
          <a:p>
            <a:r>
              <a:rPr lang="en-US" altLang="en-US" sz="1400" u="sng" dirty="0">
                <a:solidFill>
                  <a:srgbClr val="CC0000"/>
                </a:solidFill>
              </a:rPr>
              <a:t>200.23.16.0/20</a:t>
            </a:r>
            <a:r>
              <a:rPr lang="en-US" altLang="en-US" sz="1400" u="sng" dirty="0"/>
              <a:t>”</a:t>
            </a:r>
            <a:endParaRPr lang="en-US" altLang="en-US" sz="1400" dirty="0"/>
          </a:p>
        </p:txBody>
      </p:sp>
      <p:grpSp>
        <p:nvGrpSpPr>
          <p:cNvPr id="100361" name="Group 10"/>
          <p:cNvGrpSpPr>
            <a:grpSpLocks/>
          </p:cNvGrpSpPr>
          <p:nvPr/>
        </p:nvGrpSpPr>
        <p:grpSpPr bwMode="auto">
          <a:xfrm>
            <a:off x="758825" y="2754313"/>
            <a:ext cx="2338388" cy="404812"/>
            <a:chOff x="1004" y="1639"/>
            <a:chExt cx="1473" cy="255"/>
          </a:xfrm>
        </p:grpSpPr>
        <p:sp>
          <p:nvSpPr>
            <p:cNvPr id="100396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7" name="Text Box 12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200.23.16.0/23</a:t>
              </a:r>
              <a:endParaRPr lang="en-US" altLang="en-US" sz="1800"/>
            </a:p>
          </p:txBody>
        </p:sp>
      </p:grpSp>
      <p:grpSp>
        <p:nvGrpSpPr>
          <p:cNvPr id="100362" name="Group 13"/>
          <p:cNvGrpSpPr>
            <a:grpSpLocks/>
          </p:cNvGrpSpPr>
          <p:nvPr/>
        </p:nvGrpSpPr>
        <p:grpSpPr bwMode="auto">
          <a:xfrm>
            <a:off x="968375" y="5830888"/>
            <a:ext cx="2338388" cy="404812"/>
            <a:chOff x="1004" y="1639"/>
            <a:chExt cx="1473" cy="255"/>
          </a:xfrm>
        </p:grpSpPr>
        <p:sp>
          <p:nvSpPr>
            <p:cNvPr id="100394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5" name="Text Box 15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200.23.18.0/23</a:t>
              </a:r>
              <a:endParaRPr lang="en-US" altLang="en-US" sz="1800"/>
            </a:p>
          </p:txBody>
        </p:sp>
      </p:grpSp>
      <p:grpSp>
        <p:nvGrpSpPr>
          <p:cNvPr id="100363" name="Group 16"/>
          <p:cNvGrpSpPr>
            <a:grpSpLocks/>
          </p:cNvGrpSpPr>
          <p:nvPr/>
        </p:nvGrpSpPr>
        <p:grpSpPr bwMode="auto">
          <a:xfrm>
            <a:off x="701675" y="4764088"/>
            <a:ext cx="2338388" cy="404812"/>
            <a:chOff x="1004" y="1639"/>
            <a:chExt cx="1473" cy="255"/>
          </a:xfrm>
        </p:grpSpPr>
        <p:sp>
          <p:nvSpPr>
            <p:cNvPr id="100392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3" name="Text Box 18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200.23.30.0/23</a:t>
              </a:r>
              <a:endParaRPr lang="en-US" altLang="en-US" sz="1800"/>
            </a:p>
          </p:txBody>
        </p:sp>
      </p:grpSp>
      <p:sp>
        <p:nvSpPr>
          <p:cNvPr id="100364" name="Text Box 19"/>
          <p:cNvSpPr txBox="1">
            <a:spLocks noChangeArrowheads="1"/>
          </p:cNvSpPr>
          <p:nvPr/>
        </p:nvSpPr>
        <p:spPr bwMode="auto">
          <a:xfrm>
            <a:off x="3606800" y="3992563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Fly-By-Night-ISP</a:t>
            </a:r>
            <a:endParaRPr lang="en-US" altLang="en-US" sz="1800"/>
          </a:p>
        </p:txBody>
      </p:sp>
      <p:sp>
        <p:nvSpPr>
          <p:cNvPr id="100365" name="Text Box 21"/>
          <p:cNvSpPr txBox="1">
            <a:spLocks noChangeArrowheads="1"/>
          </p:cNvSpPr>
          <p:nvPr/>
        </p:nvSpPr>
        <p:spPr bwMode="auto">
          <a:xfrm>
            <a:off x="758825" y="249713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0</a:t>
            </a:r>
          </a:p>
        </p:txBody>
      </p:sp>
      <p:sp>
        <p:nvSpPr>
          <p:cNvPr id="100366" name="Text Box 22"/>
          <p:cNvSpPr txBox="1">
            <a:spLocks noChangeArrowheads="1"/>
          </p:cNvSpPr>
          <p:nvPr/>
        </p:nvSpPr>
        <p:spPr bwMode="auto">
          <a:xfrm>
            <a:off x="787400" y="450691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7</a:t>
            </a:r>
          </a:p>
        </p:txBody>
      </p:sp>
      <p:sp>
        <p:nvSpPr>
          <p:cNvPr id="100367" name="Text Box 23"/>
          <p:cNvSpPr txBox="1">
            <a:spLocks noChangeArrowheads="1"/>
          </p:cNvSpPr>
          <p:nvPr/>
        </p:nvSpPr>
        <p:spPr bwMode="auto">
          <a:xfrm>
            <a:off x="7407275" y="4316413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Internet</a:t>
            </a:r>
          </a:p>
        </p:txBody>
      </p:sp>
      <p:sp>
        <p:nvSpPr>
          <p:cNvPr id="100368" name="Text Box 24"/>
          <p:cNvSpPr txBox="1">
            <a:spLocks noChangeArrowheads="1"/>
          </p:cNvSpPr>
          <p:nvPr/>
        </p:nvSpPr>
        <p:spPr bwMode="auto">
          <a:xfrm>
            <a:off x="949325" y="563086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1</a:t>
            </a:r>
          </a:p>
        </p:txBody>
      </p:sp>
      <p:sp>
        <p:nvSpPr>
          <p:cNvPr id="100369" name="Freeform 25"/>
          <p:cNvSpPr>
            <a:spLocks/>
          </p:cNvSpPr>
          <p:nvPr/>
        </p:nvSpPr>
        <p:spPr bwMode="auto">
          <a:xfrm>
            <a:off x="3516313" y="48752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Text Box 26"/>
          <p:cNvSpPr txBox="1">
            <a:spLocks noChangeArrowheads="1"/>
          </p:cNvSpPr>
          <p:nvPr/>
        </p:nvSpPr>
        <p:spPr bwMode="auto">
          <a:xfrm>
            <a:off x="3816350" y="52498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ISPs-R-Us</a:t>
            </a:r>
            <a:endParaRPr lang="en-US" altLang="en-US" sz="1800"/>
          </a:p>
        </p:txBody>
      </p:sp>
      <p:sp>
        <p:nvSpPr>
          <p:cNvPr id="100371" name="Freeform 27"/>
          <p:cNvSpPr>
            <a:spLocks/>
          </p:cNvSpPr>
          <p:nvPr/>
        </p:nvSpPr>
        <p:spPr bwMode="auto">
          <a:xfrm flipV="1">
            <a:off x="5241925" y="48958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Line 28"/>
          <p:cNvSpPr>
            <a:spLocks noChangeShapeType="1"/>
          </p:cNvSpPr>
          <p:nvPr/>
        </p:nvSpPr>
        <p:spPr bwMode="auto">
          <a:xfrm>
            <a:off x="3032125" y="543877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Line 29"/>
          <p:cNvSpPr>
            <a:spLocks noChangeShapeType="1"/>
          </p:cNvSpPr>
          <p:nvPr/>
        </p:nvSpPr>
        <p:spPr bwMode="auto">
          <a:xfrm flipV="1">
            <a:off x="2879725" y="550545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Line 30"/>
          <p:cNvSpPr>
            <a:spLocks noChangeShapeType="1"/>
          </p:cNvSpPr>
          <p:nvPr/>
        </p:nvSpPr>
        <p:spPr bwMode="auto">
          <a:xfrm flipV="1">
            <a:off x="3317875" y="575310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Text Box 31"/>
          <p:cNvSpPr txBox="1">
            <a:spLocks noChangeArrowheads="1"/>
          </p:cNvSpPr>
          <p:nvPr/>
        </p:nvSpPr>
        <p:spPr bwMode="auto">
          <a:xfrm>
            <a:off x="5530850" y="5145088"/>
            <a:ext cx="21034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ja-JP" sz="1400" dirty="0"/>
              <a:t>“Send me anything</a:t>
            </a:r>
          </a:p>
          <a:p>
            <a:r>
              <a:rPr lang="en-US" altLang="en-US" sz="1400" dirty="0"/>
              <a:t>with addresses </a:t>
            </a:r>
          </a:p>
          <a:p>
            <a:r>
              <a:rPr lang="en-US" altLang="en-US" sz="1400" dirty="0"/>
              <a:t>beginning 199.31.0.0/16</a:t>
            </a:r>
          </a:p>
          <a:p>
            <a:r>
              <a:rPr lang="en-US" altLang="en-US" sz="1400" dirty="0"/>
              <a:t>or </a:t>
            </a:r>
            <a:r>
              <a:rPr lang="en-US" altLang="en-US" sz="1400" u="sng" dirty="0">
                <a:solidFill>
                  <a:srgbClr val="CC0000"/>
                </a:solidFill>
              </a:rPr>
              <a:t>200.23.18.0/23</a:t>
            </a:r>
            <a:r>
              <a:rPr lang="en-US" altLang="en-US" sz="1400" u="sng" dirty="0"/>
              <a:t>”</a:t>
            </a:r>
            <a:endParaRPr lang="en-US" altLang="en-US" sz="1400" dirty="0"/>
          </a:p>
        </p:txBody>
      </p:sp>
      <p:grpSp>
        <p:nvGrpSpPr>
          <p:cNvPr id="100376" name="Group 32"/>
          <p:cNvGrpSpPr>
            <a:grpSpLocks/>
          </p:cNvGrpSpPr>
          <p:nvPr/>
        </p:nvGrpSpPr>
        <p:grpSpPr bwMode="auto">
          <a:xfrm>
            <a:off x="806450" y="3935413"/>
            <a:ext cx="2338388" cy="404812"/>
            <a:chOff x="1004" y="1639"/>
            <a:chExt cx="1473" cy="255"/>
          </a:xfrm>
        </p:grpSpPr>
        <p:sp>
          <p:nvSpPr>
            <p:cNvPr id="100390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1" name="Text Box 3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200.23.20.0/23</a:t>
              </a:r>
              <a:endParaRPr lang="en-US" altLang="en-US" sz="1800"/>
            </a:p>
          </p:txBody>
        </p:sp>
      </p:grpSp>
      <p:sp>
        <p:nvSpPr>
          <p:cNvPr id="100377" name="Text Box 35"/>
          <p:cNvSpPr txBox="1">
            <a:spLocks noChangeArrowheads="1"/>
          </p:cNvSpPr>
          <p:nvPr/>
        </p:nvSpPr>
        <p:spPr bwMode="auto">
          <a:xfrm>
            <a:off x="787400" y="3735388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Organization 2</a:t>
            </a:r>
          </a:p>
        </p:txBody>
      </p:sp>
      <p:grpSp>
        <p:nvGrpSpPr>
          <p:cNvPr id="100378" name="Group 36"/>
          <p:cNvGrpSpPr>
            <a:grpSpLocks/>
          </p:cNvGrpSpPr>
          <p:nvPr/>
        </p:nvGrpSpPr>
        <p:grpSpPr bwMode="auto">
          <a:xfrm>
            <a:off x="2155825" y="4192588"/>
            <a:ext cx="257175" cy="663575"/>
            <a:chOff x="870" y="2941"/>
            <a:chExt cx="162" cy="418"/>
          </a:xfrm>
        </p:grpSpPr>
        <p:sp>
          <p:nvSpPr>
            <p:cNvPr id="100387" name="Text Box 37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8" name="Text Box 38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9" name="Text Box 39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grpSp>
        <p:nvGrpSpPr>
          <p:cNvPr id="100379" name="Group 40"/>
          <p:cNvGrpSpPr>
            <a:grpSpLocks/>
          </p:cNvGrpSpPr>
          <p:nvPr/>
        </p:nvGrpSpPr>
        <p:grpSpPr bwMode="auto">
          <a:xfrm>
            <a:off x="3184525" y="3897313"/>
            <a:ext cx="257175" cy="663575"/>
            <a:chOff x="870" y="2941"/>
            <a:chExt cx="162" cy="418"/>
          </a:xfrm>
        </p:grpSpPr>
        <p:sp>
          <p:nvSpPr>
            <p:cNvPr id="100384" name="Text Box 41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5" name="Text Box 42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  <p:sp>
          <p:nvSpPr>
            <p:cNvPr id="100386" name="Text Box 43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2000" b="1"/>
                <a:t>.</a:t>
              </a:r>
              <a:endParaRPr lang="en-US" altLang="en-US" sz="2000"/>
            </a:p>
          </p:txBody>
        </p:sp>
      </p:grpSp>
      <p:pic>
        <p:nvPicPr>
          <p:cNvPr id="100380" name="Picture 4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41300"/>
            <a:ext cx="8462963" cy="931863"/>
          </a:xfrm>
        </p:spPr>
        <p:txBody>
          <a:bodyPr/>
          <a:lstStyle/>
          <a:p>
            <a:pPr>
              <a:defRPr/>
            </a:pPr>
            <a:r>
              <a:rPr lang="en-US" sz="3400">
                <a:cs typeface="+mj-cs"/>
              </a:rPr>
              <a:t>Hierarchical addressing: more specific routes</a:t>
            </a:r>
          </a:p>
        </p:txBody>
      </p:sp>
      <p:sp>
        <p:nvSpPr>
          <p:cNvPr id="1003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F5B47808-5A48-44E3-B045-5C936A17482F}" type="slidenum">
              <a:rPr lang="en-US" altLang="en-US" sz="1200">
                <a:latin typeface="Tahoma" pitchFamily="34" charset="0"/>
              </a:rPr>
              <a:pPr/>
              <a:t>52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03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001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IP addressing: the last word...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Q:</a:t>
            </a:r>
            <a:r>
              <a:rPr lang="en-US">
                <a:cs typeface="+mn-cs"/>
              </a:rPr>
              <a:t> how does an ISP get block of addresses?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solidFill>
                  <a:srgbClr val="000099"/>
                </a:solidFill>
                <a:cs typeface="+mn-cs"/>
              </a:rPr>
              <a:t>ICANN</a:t>
            </a:r>
            <a:r>
              <a:rPr lang="en-US">
                <a:cs typeface="+mn-cs"/>
              </a:rPr>
              <a:t>: </a:t>
            </a:r>
            <a:r>
              <a:rPr lang="en-US">
                <a:solidFill>
                  <a:srgbClr val="000099"/>
                </a:solidFill>
                <a:cs typeface="+mn-cs"/>
              </a:rPr>
              <a:t>I</a:t>
            </a:r>
            <a:r>
              <a:rPr lang="en-US">
                <a:cs typeface="+mn-cs"/>
              </a:rPr>
              <a:t>nternet </a:t>
            </a:r>
            <a:r>
              <a:rPr lang="en-US">
                <a:solidFill>
                  <a:srgbClr val="000099"/>
                </a:solidFill>
                <a:cs typeface="+mn-cs"/>
              </a:rPr>
              <a:t>C</a:t>
            </a:r>
            <a:r>
              <a:rPr lang="en-US">
                <a:cs typeface="+mn-cs"/>
              </a:rPr>
              <a:t>orporation for </a:t>
            </a:r>
            <a:r>
              <a:rPr lang="en-US">
                <a:solidFill>
                  <a:srgbClr val="000099"/>
                </a:solidFill>
                <a:cs typeface="+mn-cs"/>
              </a:rPr>
              <a:t>A</a:t>
            </a:r>
            <a:r>
              <a:rPr lang="en-US">
                <a:cs typeface="+mn-cs"/>
              </a:rPr>
              <a:t>ssigned 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ames and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umbers http://www.icann.org/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allocates addresses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manages DNS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assigns domain names, resolves disputes</a:t>
            </a:r>
          </a:p>
        </p:txBody>
      </p:sp>
      <p:sp>
        <p:nvSpPr>
          <p:cNvPr id="1013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14A23D14-AA63-44AA-BCB3-F437832D89F6}" type="slidenum">
              <a:rPr lang="en-US" altLang="en-US" sz="1200">
                <a:latin typeface="Tahoma" pitchFamily="34" charset="0"/>
              </a:rPr>
              <a:pPr/>
              <a:t>53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138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motivation: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local network uses just one IP address as far as outside world is concerned: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latin typeface="Gill Sans MT" pitchFamily="34" charset="0"/>
                <a:ea typeface="ＭＳ Ｐゴシック" charset="-128"/>
              </a:rPr>
              <a:t>range of addresses not needed from ISP:  just one IP address for all devices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latin typeface="Gill Sans MT" pitchFamily="34" charset="0"/>
                <a:ea typeface="ＭＳ Ｐゴシック" charset="-128"/>
              </a:rPr>
              <a:t>can change addresses of devices in local network without notifying outside world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latin typeface="Gill Sans MT" pitchFamily="34" charset="0"/>
                <a:ea typeface="ＭＳ Ｐゴシック" charset="-128"/>
              </a:rPr>
              <a:t>can change ISP without changing addresses of devices in local network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>
                <a:latin typeface="Gill Sans MT" pitchFamily="34" charset="0"/>
                <a:ea typeface="ＭＳ Ｐゴシック" charset="-128"/>
              </a:rPr>
              <a:t>devices inside local net not explicitly addressable or visible by outside world (a security plus)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NAT: network-address translation</a:t>
            </a:r>
          </a:p>
        </p:txBody>
      </p:sp>
      <p:pic>
        <p:nvPicPr>
          <p:cNvPr id="10342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37C3C5E-07AB-4F15-89D4-D755DA9E5308}" type="slidenum">
              <a:rPr lang="en-US" altLang="en-US" sz="1200">
                <a:latin typeface="Tahoma" pitchFamily="34" charset="0"/>
              </a:rPr>
              <a:pPr/>
              <a:t>54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342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NAT: network-address translation</a:t>
            </a:r>
          </a:p>
        </p:txBody>
      </p:sp>
      <p:sp>
        <p:nvSpPr>
          <p:cNvPr id="102403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5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10.0.0.1</a:t>
            </a:r>
          </a:p>
        </p:txBody>
      </p:sp>
      <p:sp>
        <p:nvSpPr>
          <p:cNvPr id="102409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10.0.0.2</a:t>
            </a:r>
          </a:p>
        </p:txBody>
      </p:sp>
      <p:sp>
        <p:nvSpPr>
          <p:cNvPr id="102410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10.0.0.3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10.0.0.4</a:t>
            </a:r>
          </a:p>
        </p:txBody>
      </p:sp>
      <p:sp>
        <p:nvSpPr>
          <p:cNvPr id="102412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138.76.29.7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5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6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local network</a:t>
            </a:r>
          </a:p>
          <a:p>
            <a:pPr algn="ctr"/>
            <a:r>
              <a:rPr lang="en-US" altLang="en-US" sz="1800"/>
              <a:t>(e.g., home network)</a:t>
            </a:r>
          </a:p>
          <a:p>
            <a:pPr algn="ctr"/>
            <a:r>
              <a:rPr lang="en-US" altLang="en-US" sz="1800"/>
              <a:t>10.0.0/24</a:t>
            </a:r>
          </a:p>
        </p:txBody>
      </p:sp>
      <p:sp>
        <p:nvSpPr>
          <p:cNvPr id="102417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8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19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0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1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2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rest of</a:t>
            </a:r>
          </a:p>
          <a:p>
            <a:pPr algn="ctr"/>
            <a:r>
              <a:rPr lang="en-US" altLang="en-US" sz="1800"/>
              <a:t>Internet</a:t>
            </a:r>
          </a:p>
        </p:txBody>
      </p:sp>
      <p:sp>
        <p:nvSpPr>
          <p:cNvPr id="102423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7639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datagrams with source or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destination in this network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have 10.0.0/24 address for </a:t>
            </a:r>
          </a:p>
          <a:p>
            <a:pPr>
              <a:lnSpc>
                <a:spcPct val="85000"/>
              </a:lnSpc>
            </a:pPr>
            <a:r>
              <a:rPr lang="en-US" altLang="en-US">
                <a:latin typeface="Gill Sans MT" pitchFamily="34" charset="0"/>
              </a:rPr>
              <a:t>source, destination (as usual)</a:t>
            </a:r>
          </a:p>
        </p:txBody>
      </p:sp>
      <p:sp>
        <p:nvSpPr>
          <p:cNvPr id="102424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i="1" dirty="0">
                <a:solidFill>
                  <a:srgbClr val="CC0000"/>
                </a:solidFill>
                <a:latin typeface="Gill Sans MT" pitchFamily="34" charset="0"/>
              </a:rPr>
              <a:t>all</a:t>
            </a:r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altLang="en-US" dirty="0">
                <a:latin typeface="Gill Sans MT" pitchFamily="34" charset="0"/>
              </a:rPr>
              <a:t>datagrams </a:t>
            </a:r>
            <a:r>
              <a:rPr lang="en-US" altLang="en-US" i="1" dirty="0">
                <a:solidFill>
                  <a:srgbClr val="CC0000"/>
                </a:solidFill>
                <a:latin typeface="Gill Sans MT" pitchFamily="34" charset="0"/>
              </a:rPr>
              <a:t>leaving</a:t>
            </a:r>
            <a:r>
              <a:rPr lang="en-US" altLang="en-US" dirty="0">
                <a:latin typeface="Gill Sans MT" pitchFamily="34" charset="0"/>
              </a:rPr>
              <a:t> local</a:t>
            </a:r>
          </a:p>
          <a:p>
            <a:pPr algn="r">
              <a:lnSpc>
                <a:spcPct val="85000"/>
              </a:lnSpc>
            </a:pPr>
            <a:r>
              <a:rPr lang="en-US" altLang="en-US" dirty="0">
                <a:latin typeface="Gill Sans MT" pitchFamily="34" charset="0"/>
              </a:rPr>
              <a:t>network have </a:t>
            </a:r>
            <a:r>
              <a:rPr lang="en-US" altLang="en-US" i="1" dirty="0">
                <a:solidFill>
                  <a:srgbClr val="CC0000"/>
                </a:solidFill>
                <a:latin typeface="Gill Sans MT" pitchFamily="34" charset="0"/>
              </a:rPr>
              <a:t>same</a:t>
            </a:r>
            <a:r>
              <a:rPr lang="en-US" altLang="en-US" dirty="0">
                <a:latin typeface="Gill Sans MT" pitchFamily="34" charset="0"/>
              </a:rPr>
              <a:t> single source NAT IP address: 138.76.29.7, different source port numbers</a:t>
            </a:r>
          </a:p>
        </p:txBody>
      </p:sp>
      <p:pic>
        <p:nvPicPr>
          <p:cNvPr id="102425" name="Picture 9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27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2428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24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24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24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02443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7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44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5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29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2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0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2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1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2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4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743A1E7-1C79-4066-9BF7-776EE1039B6A}" type="slidenum">
              <a:rPr lang="en-US" altLang="en-US" sz="1200">
                <a:latin typeface="Tahoma" pitchFamily="34" charset="0"/>
              </a:rPr>
              <a:pPr/>
              <a:t>55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243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implementation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NAT router must:</a:t>
            </a:r>
            <a:br>
              <a:rPr lang="en-US" altLang="en-US" dirty="0">
                <a:ea typeface="ＭＳ Ｐゴシック" charset="-128"/>
                <a:cs typeface="ＭＳ Ｐゴシック" charset="-128"/>
              </a:rPr>
            </a:b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outgoing datagrams:</a:t>
            </a:r>
            <a:r>
              <a:rPr lang="en-US" altLang="en-US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replace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 (source IP address, port #) of every outgoing datagram with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. . . remote clients/servers will respond using (NAT IP address, new port #) as destination </a:t>
            </a:r>
            <a:r>
              <a:rPr lang="en-US" altLang="en-US" sz="2400" dirty="0" err="1">
                <a:latin typeface="Gill Sans MT" pitchFamily="34" charset="0"/>
                <a:ea typeface="Gill Sans MT" pitchFamily="34" charset="0"/>
                <a:cs typeface="Gill Sans MT" pitchFamily="34" charset="0"/>
              </a:rPr>
              <a:t>addr</a:t>
            </a:r>
            <a:br>
              <a:rPr lang="en-US" altLang="en-US" sz="2400" dirty="0">
                <a:latin typeface="Gill Sans MT" pitchFamily="34" charset="0"/>
                <a:ea typeface="Gill Sans MT" pitchFamily="34" charset="0"/>
                <a:cs typeface="Gill Sans MT" pitchFamily="34" charset="0"/>
              </a:rPr>
            </a:br>
            <a:endParaRPr lang="en-US" altLang="en-US" sz="2400" dirty="0">
              <a:latin typeface="Gill Sans MT" pitchFamily="34" charset="0"/>
              <a:ea typeface="Gill Sans MT" pitchFamily="34" charset="0"/>
              <a:cs typeface="Gill Sans MT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remember (in NAT translation table)</a:t>
            </a:r>
            <a:r>
              <a:rPr lang="en-US" altLang="en-US" i="1" dirty="0">
                <a:solidFill>
                  <a:schemeClr val="accent2"/>
                </a:solidFill>
                <a:latin typeface="Gill Sans MT" pitchFamily="34" charset="0"/>
                <a:ea typeface="ＭＳ Ｐゴシック" charset="-128"/>
              </a:rPr>
              <a:t> 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every (source IP address, port #)  to (NAT IP address, new port #) translation pair</a:t>
            </a:r>
            <a:br>
              <a:rPr lang="en-US" altLang="en-US" dirty="0">
                <a:latin typeface="Gill Sans MT" pitchFamily="34" charset="0"/>
                <a:ea typeface="ＭＳ Ｐゴシック" charset="-128"/>
              </a:rPr>
            </a:br>
            <a:endParaRPr lang="en-US" altLang="en-US" dirty="0">
              <a:latin typeface="Gill Sans MT" pitchFamily="34" charset="0"/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incoming datagrams:</a:t>
            </a:r>
            <a:r>
              <a:rPr lang="en-US" altLang="en-US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latin typeface="Gill Sans MT" pitchFamily="34" charset="0"/>
                <a:ea typeface="ＭＳ Ｐゴシック" charset="-128"/>
              </a:rPr>
              <a:t>replace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 (NAT IP address, new port #) in destination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latin typeface="Gill Sans MT" pitchFamily="34" charset="0"/>
              <a:ea typeface="ＭＳ Ｐゴシック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NAT: network-address 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635AB98-D4AA-4A07-9A6A-74E9B9EACFC0}" type="slidenum">
              <a:rPr lang="en-US" altLang="en-US" sz="1200">
                <a:latin typeface="Tahoma" pitchFamily="34" charset="0"/>
              </a:rPr>
              <a:pPr/>
              <a:t>56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445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4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8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10.0.0.1</a:t>
            </a:r>
          </a:p>
        </p:txBody>
      </p:sp>
      <p:sp>
        <p:nvSpPr>
          <p:cNvPr id="105479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10.0.0.2</a:t>
            </a: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0557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8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200"/>
                  <a:t>S: 10.0.0.1, 3345</a:t>
                </a:r>
              </a:p>
              <a:p>
                <a:r>
                  <a:rPr lang="en-US" altLang="en-US" sz="1200"/>
                  <a:t>D: 128.119.40.186, 80</a:t>
                </a:r>
              </a:p>
            </p:txBody>
          </p:sp>
          <p:grpSp>
            <p:nvGrpSpPr>
              <p:cNvPr id="10558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558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8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57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7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0557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7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105482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10.0.0.4</a:t>
            </a:r>
          </a:p>
        </p:txBody>
      </p:sp>
      <p:sp>
        <p:nvSpPr>
          <p:cNvPr id="105483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84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138.76.29.7</a:t>
            </a:r>
          </a:p>
        </p:txBody>
      </p:sp>
      <p:sp>
        <p:nvSpPr>
          <p:cNvPr id="105485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10557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 i="1">
                  <a:solidFill>
                    <a:srgbClr val="CC0000"/>
                  </a:solidFill>
                </a:rPr>
                <a:t>1:</a:t>
              </a:r>
              <a:r>
                <a:rPr lang="en-US" altLang="en-US" sz="1800">
                  <a:solidFill>
                    <a:srgbClr val="FF0000"/>
                  </a:solidFill>
                </a:rPr>
                <a:t> </a:t>
              </a:r>
              <a:r>
                <a:rPr lang="en-US" altLang="en-US" sz="1800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10557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487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5488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5489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NAT translation table</a:t>
            </a:r>
          </a:p>
          <a:p>
            <a:pPr algn="ctr"/>
            <a:r>
              <a:rPr lang="en-US" altLang="en-US" sz="1800"/>
              <a:t>WAN side addr        LAN side addr</a:t>
            </a:r>
          </a:p>
        </p:txBody>
      </p:sp>
      <p:sp>
        <p:nvSpPr>
          <p:cNvPr id="105490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91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92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 altLang="en-US" sz="1800"/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0555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555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S: 128.119.40.186, 80 </a:t>
              </a:r>
            </a:p>
            <a:p>
              <a:r>
                <a:rPr lang="en-US" altLang="en-US" sz="1200"/>
                <a:t>D: 10.0.0.1, 3345</a:t>
              </a:r>
            </a:p>
            <a:p>
              <a:endParaRPr lang="en-US" altLang="en-US" sz="1200"/>
            </a:p>
          </p:txBody>
        </p:sp>
        <p:grpSp>
          <p:nvGrpSpPr>
            <p:cNvPr id="10556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7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7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556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6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6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556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6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0556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6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0554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4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200"/>
                  <a:t>S: 138.76.29.7, 5001</a:t>
                </a:r>
              </a:p>
              <a:p>
                <a:r>
                  <a:rPr lang="en-US" altLang="en-US" sz="1200"/>
                  <a:t>D: 128.119.40.186, 80</a:t>
                </a:r>
              </a:p>
            </p:txBody>
          </p:sp>
          <p:grpSp>
            <p:nvGrpSpPr>
              <p:cNvPr id="10555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555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555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54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4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0554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4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105539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441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altLang="en-US" sz="1800" b="1" i="1" dirty="0">
                  <a:solidFill>
                    <a:srgbClr val="CC0000"/>
                  </a:solidFill>
                </a:rPr>
                <a:t>2:</a:t>
              </a:r>
              <a:r>
                <a:rPr lang="en-US" altLang="en-US" sz="1800" dirty="0">
                  <a:solidFill>
                    <a:srgbClr val="FF0000"/>
                  </a:solidFill>
                </a:rPr>
                <a:t> </a:t>
              </a:r>
              <a:r>
                <a:rPr lang="en-US" altLang="en-US" sz="1800" dirty="0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 dirty="0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 dirty="0">
                  <a:solidFill>
                    <a:srgbClr val="000099"/>
                  </a:solidFill>
                </a:rPr>
                <a:t>source address from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 dirty="0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 dirty="0">
                  <a:solidFill>
                    <a:srgbClr val="000099"/>
                  </a:solidFill>
                </a:rPr>
                <a:t>138.76.29.7, 5001;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1800" dirty="0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10554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4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0552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552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S: 128.119.40.186, 80 </a:t>
              </a:r>
            </a:p>
            <a:p>
              <a:r>
                <a:rPr lang="en-US" altLang="en-US" sz="1200"/>
                <a:t>D: 138.76.29.7, 5001</a:t>
              </a:r>
            </a:p>
            <a:p>
              <a:endParaRPr lang="en-US" altLang="en-US" sz="1200"/>
            </a:p>
          </p:txBody>
        </p:sp>
        <p:grpSp>
          <p:nvGrpSpPr>
            <p:cNvPr id="10552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552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53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552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553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0553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53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313454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800" b="1" i="1" dirty="0">
                <a:solidFill>
                  <a:srgbClr val="CC0000"/>
                </a:solidFill>
              </a:rPr>
              <a:t>3: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</a:pPr>
            <a:r>
              <a:rPr lang="en-US" altLang="en-US" sz="1800" dirty="0">
                <a:solidFill>
                  <a:srgbClr val="000099"/>
                </a:solidFill>
              </a:rPr>
              <a:t> destination address:</a:t>
            </a:r>
          </a:p>
          <a:p>
            <a:pPr>
              <a:lnSpc>
                <a:spcPct val="85000"/>
              </a:lnSpc>
            </a:pPr>
            <a:r>
              <a:rPr lang="en-US" altLang="en-US" sz="1800" dirty="0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800" b="1" i="1" dirty="0">
                <a:solidFill>
                  <a:srgbClr val="CC0000"/>
                </a:solidFill>
              </a:rPr>
              <a:t>4: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</a:pPr>
            <a:r>
              <a:rPr lang="en-US" altLang="en-US" sz="1800" dirty="0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</a:pPr>
            <a:r>
              <a:rPr lang="en-US" altLang="en-US" sz="1800" dirty="0">
                <a:solidFill>
                  <a:srgbClr val="000099"/>
                </a:solidFill>
              </a:rPr>
              <a:t>destination address from</a:t>
            </a:r>
          </a:p>
          <a:p>
            <a:pPr>
              <a:lnSpc>
                <a:spcPct val="85000"/>
              </a:lnSpc>
            </a:pPr>
            <a:r>
              <a:rPr lang="en-US" altLang="en-US" sz="1800" dirty="0">
                <a:solidFill>
                  <a:srgbClr val="000099"/>
                </a:solidFill>
              </a:rPr>
              <a:t>138.76.29.7, 5001 to 10.0.0.1, 3345 </a:t>
            </a:r>
          </a:p>
          <a:p>
            <a:endParaRPr lang="en-US" altLang="en-US" sz="1800" dirty="0">
              <a:solidFill>
                <a:srgbClr val="000099"/>
              </a:solidFill>
            </a:endParaRPr>
          </a:p>
        </p:txBody>
      </p:sp>
      <p:sp>
        <p:nvSpPr>
          <p:cNvPr id="10550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NAT: network-address translation</a:t>
            </a:r>
          </a:p>
        </p:txBody>
      </p:sp>
      <p:pic>
        <p:nvPicPr>
          <p:cNvPr id="105502" name="Picture 14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055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55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55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0552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52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04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0551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05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0551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06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0551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50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5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5AB16B11-AFC7-46C3-B911-B8B0DE234A79}" type="slidenum">
              <a:rPr lang="en-US" altLang="en-US" sz="1200">
                <a:latin typeface="Tahoma" pitchFamily="34" charset="0"/>
              </a:rPr>
              <a:pPr/>
              <a:t>57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550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105510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* Check out the online interactive exercises for more examples: h</a:t>
            </a:r>
            <a:r>
              <a:rPr lang="en-US" altLang="en-US" sz="1200"/>
              <a:t>ttp://gaia.cs.umass.edu/kurose_ross/interactive/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777240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16-bit port-number field: </a:t>
            </a:r>
          </a:p>
          <a:p>
            <a:pPr lvl="1"/>
            <a:r>
              <a:rPr lang="en-US" altLang="en-US" sz="2800" dirty="0">
                <a:latin typeface="Gill Sans MT" pitchFamily="34" charset="0"/>
                <a:ea typeface="ＭＳ Ｐゴシック" charset="-128"/>
              </a:rPr>
              <a:t>65K-ish simultaneous connections with a single LAN-side address!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NAT somewhat controversial:</a:t>
            </a:r>
          </a:p>
          <a:p>
            <a:pPr lvl="1"/>
            <a:r>
              <a:rPr lang="en-US" altLang="en-US" sz="2800" dirty="0">
                <a:latin typeface="Gill Sans MT" pitchFamily="34" charset="0"/>
                <a:ea typeface="ＭＳ Ｐゴシック" charset="-128"/>
              </a:rPr>
              <a:t>routers should only process up to layer 3</a:t>
            </a:r>
          </a:p>
          <a:p>
            <a:pPr lvl="1"/>
            <a:r>
              <a:rPr lang="en-US" altLang="en-US" sz="2800" dirty="0">
                <a:latin typeface="Gill Sans MT" pitchFamily="34" charset="0"/>
                <a:ea typeface="ＭＳ Ｐゴシック" charset="-128"/>
              </a:rPr>
              <a:t>address shortage should be solved by IPv6</a:t>
            </a:r>
          </a:p>
          <a:p>
            <a:pPr lvl="1"/>
            <a:r>
              <a:rPr lang="en-US" altLang="en-US" sz="2800" dirty="0">
                <a:latin typeface="Gill Sans MT" pitchFamily="34" charset="0"/>
                <a:ea typeface="ＭＳ Ｐゴシック" charset="-128"/>
              </a:rPr>
              <a:t>violates end-to-end argument</a:t>
            </a:r>
          </a:p>
          <a:p>
            <a:pPr lvl="2"/>
            <a:r>
              <a:rPr lang="en-US" altLang="en-US" sz="2400" dirty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NAT possibility must be taken into account by application designers, e.g., P2P applications</a:t>
            </a:r>
          </a:p>
          <a:p>
            <a:pPr lvl="1"/>
            <a:r>
              <a:rPr lang="en-US" altLang="en-US" sz="2800" dirty="0">
                <a:latin typeface="Gill Sans MT" pitchFamily="34" charset="0"/>
                <a:ea typeface="ＭＳ Ｐゴシック" charset="-128"/>
              </a:rPr>
              <a:t>NAT traversal: what if client wants to connect to server behind NAT?</a:t>
            </a:r>
          </a:p>
          <a:p>
            <a:pPr lvl="2"/>
            <a:r>
              <a:rPr lang="en-US" altLang="en-US" dirty="0">
                <a:latin typeface="Gill Sans MT" pitchFamily="34" charset="0"/>
                <a:ea typeface="Gill Sans MT" pitchFamily="34" charset="0"/>
                <a:cs typeface="Gill Sans MT" pitchFamily="34" charset="0"/>
              </a:rPr>
              <a:t>some applications break (ftp, games)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NAT: network-address translation</a:t>
            </a: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6F206D7-9995-43FF-8D83-47F123272B91}" type="slidenum">
              <a:rPr lang="en-US" altLang="en-US" sz="1200">
                <a:latin typeface="Tahoma" pitchFamily="34" charset="0"/>
              </a:rPr>
              <a:pPr/>
              <a:t>58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650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4.2 What’</a:t>
            </a:r>
            <a:r>
              <a:rPr lang="en-US" altLang="ja-JP" sz="2400" dirty="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10752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2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1075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80780BA-FCBF-44E2-85D7-B0C06B381F30}" type="slidenum">
              <a:rPr lang="en-US" altLang="en-US" sz="1200">
                <a:latin typeface="Tahoma" pitchFamily="34" charset="0"/>
              </a:rPr>
              <a:pPr/>
              <a:t>59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752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322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Network layer: data plane, control plane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3825875" cy="4648200"/>
          </a:xfrm>
        </p:spPr>
        <p:txBody>
          <a:bodyPr/>
          <a:lstStyle/>
          <a:p>
            <a:pPr marL="0" indent="0">
              <a:buFont typeface="Wingdings" charset="2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Data plane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/>
              <a:t>local, per-router function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/>
              <a:t>determines how datagram arriving on router input port is forwarded to router output port</a:t>
            </a:r>
          </a:p>
          <a:p>
            <a:pPr marL="292100" indent="-292100">
              <a:buFont typeface="Wingdings" charset="2"/>
              <a:buChar char="§"/>
              <a:defRPr/>
            </a:pPr>
            <a:r>
              <a:rPr lang="en-US" sz="2400" dirty="0"/>
              <a:t>forwarding function</a:t>
            </a:r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78313" y="1611313"/>
            <a:ext cx="44910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Control plane</a:t>
            </a:r>
          </a:p>
          <a:p>
            <a:pPr marL="228600" indent="-228600">
              <a:defRPr/>
            </a:pPr>
            <a:r>
              <a:rPr lang="en-US" sz="2400" dirty="0"/>
              <a:t>network-wide logic</a:t>
            </a:r>
          </a:p>
          <a:p>
            <a:pPr marL="228600" indent="-228600">
              <a:defRPr/>
            </a:pPr>
            <a:r>
              <a:rPr lang="en-US" sz="2400" dirty="0"/>
              <a:t>determines how datagram is routed among routers along end-end path from source host to destination host</a:t>
            </a:r>
          </a:p>
          <a:p>
            <a:pPr marL="228600" indent="-228600">
              <a:defRPr/>
            </a:pPr>
            <a:r>
              <a:rPr lang="en-US" sz="2400" dirty="0"/>
              <a:t>two control-plane approaches: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Gill Sans MT" charset="0"/>
              </a:rPr>
              <a:t>traditional routing algorithms: </a:t>
            </a:r>
            <a:r>
              <a:rPr lang="en-US" dirty="0">
                <a:latin typeface="Gill Sans MT" charset="0"/>
              </a:rPr>
              <a:t>implemented in routers</a:t>
            </a:r>
          </a:p>
          <a:p>
            <a:pPr lvl="1">
              <a:defRPr/>
            </a:pPr>
            <a:r>
              <a:rPr lang="en-US" i="1" dirty="0">
                <a:solidFill>
                  <a:srgbClr val="000090"/>
                </a:solidFill>
                <a:latin typeface="Gill Sans MT" charset="0"/>
              </a:rPr>
              <a:t>software-defined networking (SDN)</a:t>
            </a:r>
            <a:r>
              <a:rPr lang="en-US" dirty="0">
                <a:latin typeface="Gill Sans MT" charset="0"/>
              </a:rPr>
              <a:t>: implemented in (remote) servers</a:t>
            </a:r>
          </a:p>
          <a:p>
            <a:pPr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</p:txBody>
      </p:sp>
      <p:grpSp>
        <p:nvGrpSpPr>
          <p:cNvPr id="46085" name="Group 8"/>
          <p:cNvGrpSpPr>
            <a:grpSpLocks/>
          </p:cNvGrpSpPr>
          <p:nvPr/>
        </p:nvGrpSpPr>
        <p:grpSpPr bwMode="auto">
          <a:xfrm>
            <a:off x="596900" y="4378325"/>
            <a:ext cx="3643313" cy="1582738"/>
            <a:chOff x="842050" y="4767952"/>
            <a:chExt cx="3644169" cy="1582996"/>
          </a:xfrm>
        </p:grpSpPr>
        <p:sp>
          <p:nvSpPr>
            <p:cNvPr id="10" name="Freeform 2"/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93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46094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46095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46096" name="Group 5"/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46109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0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1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6113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200"/>
                  <a:t>0111</a:t>
                </a:r>
              </a:p>
            </p:txBody>
          </p:sp>
          <p:sp>
            <p:nvSpPr>
              <p:cNvPr id="46114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97" name="TextBox 6"/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values in arriving </a:t>
              </a:r>
            </a:p>
            <a:p>
              <a:r>
                <a:rPr lang="en-US" altLang="en-US" sz="1400"/>
                <a:t>packet header</a:t>
              </a:r>
              <a:endParaRPr lang="en-US" altLang="en-US" sz="1800"/>
            </a:p>
          </p:txBody>
        </p:sp>
        <p:grpSp>
          <p:nvGrpSpPr>
            <p:cNvPr id="46098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9" name="Straight Connector 28"/>
              <p:cNvCxnSpPr>
                <a:cxnSpLocks noChangeShapeType="1"/>
                <a:endCxn id="24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099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0C226FE1-471A-4289-90FF-D08701595785}" type="slidenum">
              <a:rPr lang="en-US" altLang="en-US" sz="1200">
                <a:latin typeface="Tahoma" pitchFamily="34" charset="0"/>
              </a:rPr>
              <a:pPr/>
              <a:t>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608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IPv6: motivation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4027487"/>
          </a:xfrm>
        </p:spPr>
        <p:txBody>
          <a:bodyPr/>
          <a:lstStyle/>
          <a:p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initial motivations: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charset="-128"/>
                <a:cs typeface="ＭＳ Ｐゴシック" charset="-128"/>
              </a:rPr>
              <a:t>32-bit address space would soon be completely allocated</a:t>
            </a:r>
          </a:p>
          <a:p>
            <a:pPr lvl="1"/>
            <a:r>
              <a:rPr lang="en-US" altLang="en-US" dirty="0">
                <a:ea typeface="ＭＳ Ｐゴシック" charset="-128"/>
                <a:cs typeface="ＭＳ Ｐゴシック" charset="-128"/>
              </a:rPr>
              <a:t>flaws discovered in IPv4 design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additional motivation: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header format helps speed processing and forwarding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header changes to facilitate QoS* </a:t>
            </a:r>
          </a:p>
          <a:p>
            <a:pPr lvl="1"/>
            <a:endParaRPr lang="en-US" altLang="en-US" dirty="0">
              <a:latin typeface="Gill Sans MT" pitchFamily="34" charset="0"/>
              <a:ea typeface="ＭＳ Ｐゴシック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IPv6 datagram format: 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fixed-length 40 byte header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no fragmentation allowed</a:t>
            </a:r>
            <a:endParaRPr lang="en-US" altLang="en-US" i="1" dirty="0">
              <a:latin typeface="Gill Sans MT" pitchFamily="34" charset="0"/>
              <a:ea typeface="ＭＳ Ｐゴシック" charset="-128"/>
            </a:endParaRPr>
          </a:p>
        </p:txBody>
      </p:sp>
      <p:pic>
        <p:nvPicPr>
          <p:cNvPr id="10854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33F998F2-4D4F-46BD-8613-F166BE8AEC0C}" type="slidenum">
              <a:rPr lang="en-US" altLang="en-US" sz="1200">
                <a:latin typeface="Tahoma" pitchFamily="34" charset="0"/>
              </a:rPr>
              <a:pPr/>
              <a:t>60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854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F1404-6B7D-401F-8678-0B92EFE7F7C3}"/>
              </a:ext>
            </a:extLst>
          </p:cNvPr>
          <p:cNvSpPr txBox="1"/>
          <p:nvPr/>
        </p:nvSpPr>
        <p:spPr>
          <a:xfrm>
            <a:off x="685800" y="6189785"/>
            <a:ext cx="264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*QoS = Quality of Service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8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715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datagram format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79425" y="1306513"/>
            <a:ext cx="76888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priority:</a:t>
            </a:r>
            <a:r>
              <a:rPr lang="en-US" altLang="en-US" sz="2800" dirty="0">
                <a:latin typeface="Gill Sans MT" pitchFamily="34" charset="0"/>
              </a:rPr>
              <a:t>  identify priority among datagrams in flow</a:t>
            </a:r>
          </a:p>
          <a:p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flow Label:</a:t>
            </a:r>
            <a:r>
              <a:rPr lang="en-US" altLang="en-US" sz="2800" dirty="0">
                <a:latin typeface="Gill Sans MT" pitchFamily="34" charset="0"/>
              </a:rPr>
              <a:t> identify datagrams in same “</a:t>
            </a:r>
            <a:r>
              <a:rPr lang="en-US" altLang="ja-JP" sz="2800" dirty="0">
                <a:latin typeface="Gill Sans MT" pitchFamily="34" charset="0"/>
              </a:rPr>
              <a:t>flow” </a:t>
            </a:r>
          </a:p>
          <a:p>
            <a:r>
              <a:rPr lang="en-US" altLang="en-US" sz="2800" dirty="0">
                <a:latin typeface="Gill Sans MT" pitchFamily="34" charset="0"/>
              </a:rPr>
              <a:t>                    (concept of “</a:t>
            </a:r>
            <a:r>
              <a:rPr lang="en-US" altLang="ja-JP" sz="2800" dirty="0">
                <a:latin typeface="Gill Sans MT" pitchFamily="34" charset="0"/>
              </a:rPr>
              <a:t>flow” not well-defined).</a:t>
            </a:r>
          </a:p>
          <a:p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next header:</a:t>
            </a:r>
            <a:r>
              <a:rPr lang="en-US" altLang="en-US" sz="2800" dirty="0">
                <a:latin typeface="Gill Sans MT" pitchFamily="34" charset="0"/>
              </a:rPr>
              <a:t> identify upper-layer protocol for data</a:t>
            </a:r>
            <a:r>
              <a:rPr lang="en-US" alt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109573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9574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5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6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7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8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9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0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1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82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data</a:t>
            </a:r>
          </a:p>
        </p:txBody>
      </p:sp>
      <p:sp>
        <p:nvSpPr>
          <p:cNvPr id="109583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(128 bits)</a:t>
            </a:r>
          </a:p>
        </p:txBody>
      </p:sp>
      <p:sp>
        <p:nvSpPr>
          <p:cNvPr id="109584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(128 bits)</a:t>
            </a:r>
          </a:p>
        </p:txBody>
      </p:sp>
      <p:sp>
        <p:nvSpPr>
          <p:cNvPr id="109585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payload len</a:t>
            </a:r>
          </a:p>
        </p:txBody>
      </p:sp>
      <p:sp>
        <p:nvSpPr>
          <p:cNvPr id="109586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next hdr</a:t>
            </a:r>
          </a:p>
        </p:txBody>
      </p:sp>
      <p:sp>
        <p:nvSpPr>
          <p:cNvPr id="109587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hop limit</a:t>
            </a:r>
          </a:p>
        </p:txBody>
      </p:sp>
      <p:sp>
        <p:nvSpPr>
          <p:cNvPr id="109588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flow label</a:t>
            </a:r>
          </a:p>
        </p:txBody>
      </p:sp>
      <p:sp>
        <p:nvSpPr>
          <p:cNvPr id="109589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pri</a:t>
            </a:r>
          </a:p>
        </p:txBody>
      </p:sp>
      <p:sp>
        <p:nvSpPr>
          <p:cNvPr id="109590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ver</a:t>
            </a:r>
          </a:p>
        </p:txBody>
      </p:sp>
      <p:sp>
        <p:nvSpPr>
          <p:cNvPr id="109591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92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32 bits</a:t>
            </a:r>
          </a:p>
        </p:txBody>
      </p:sp>
      <p:sp>
        <p:nvSpPr>
          <p:cNvPr id="1095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BD4F387-34F1-49F4-ADFC-94A03F3ED67E}" type="slidenum">
              <a:rPr lang="en-US" altLang="en-US" sz="1200">
                <a:latin typeface="Tahoma" pitchFamily="34" charset="0"/>
              </a:rPr>
              <a:pPr/>
              <a:t>61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959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42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Other changes from IPv4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checksum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removed entirely to reduce processing time at each hop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options: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allowed, but outside of header, indicated by “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Next Header” field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ICMPv6: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new version of </a:t>
            </a:r>
            <a:r>
              <a:rPr lang="en-US" altLang="en-US" dirty="0" err="1">
                <a:ea typeface="ＭＳ Ｐゴシック" charset="-128"/>
                <a:cs typeface="ＭＳ Ｐゴシック" charset="-128"/>
              </a:rPr>
              <a:t>ICMP</a:t>
            </a: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additional message types, e.g. “</a:t>
            </a:r>
            <a:r>
              <a:rPr lang="en-US" altLang="ja-JP" dirty="0">
                <a:latin typeface="Gill Sans MT" pitchFamily="34" charset="0"/>
                <a:ea typeface="ＭＳ Ｐゴシック" charset="-128"/>
              </a:rPr>
              <a:t>Packet Too Big”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multicast-group management functions</a:t>
            </a:r>
          </a:p>
        </p:txBody>
      </p:sp>
      <p:sp>
        <p:nvSpPr>
          <p:cNvPr id="1105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2576E0E8-3DC6-4B31-88EF-7B67496EB2E6}" type="slidenum">
              <a:rPr lang="en-US" altLang="en-US" sz="1200">
                <a:latin typeface="Tahoma" pitchFamily="34" charset="0"/>
              </a:rPr>
              <a:pPr/>
              <a:t>62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059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Transition from IPv4 to IPv6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charset="-128"/>
                <a:cs typeface="ＭＳ Ｐゴシック" charset="-128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</a:pPr>
            <a:r>
              <a:rPr lang="en-US" altLang="en-US" sz="2800" dirty="0">
                <a:latin typeface="Gill Sans MT" pitchFamily="34" charset="0"/>
                <a:ea typeface="ＭＳ Ｐゴシック" charset="-128"/>
              </a:rPr>
              <a:t>no “</a:t>
            </a:r>
            <a:r>
              <a:rPr lang="en-US" altLang="ja-JP" sz="2800" dirty="0">
                <a:latin typeface="Gill Sans MT" pitchFamily="34" charset="0"/>
                <a:ea typeface="ＭＳ Ｐゴシック" charset="-128"/>
              </a:rPr>
              <a:t>flag days”</a:t>
            </a:r>
          </a:p>
          <a:p>
            <a:pPr lvl="1">
              <a:lnSpc>
                <a:spcPct val="75000"/>
              </a:lnSpc>
            </a:pPr>
            <a:r>
              <a:rPr lang="en-US" altLang="en-US" sz="2800" dirty="0">
                <a:latin typeface="Gill Sans MT" pitchFamily="34" charset="0"/>
                <a:ea typeface="ＭＳ Ｐゴシック" charset="-128"/>
              </a:rPr>
              <a:t>how will network operate with mixed IPv4 and IPv6 routers? 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tunneling: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IPv6 datagram carried as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payload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in IPv4 datagram among IPv4 routers</a:t>
            </a:r>
          </a:p>
        </p:txBody>
      </p:sp>
      <p:pic>
        <p:nvPicPr>
          <p:cNvPr id="11161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55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0" name="Group 47"/>
          <p:cNvGrpSpPr>
            <a:grpSpLocks/>
          </p:cNvGrpSpPr>
          <p:nvPr/>
        </p:nvGrpSpPr>
        <p:grpSpPr bwMode="auto">
          <a:xfrm>
            <a:off x="2101850" y="5176838"/>
            <a:ext cx="4854575" cy="473075"/>
            <a:chOff x="1163" y="3504"/>
            <a:chExt cx="3058" cy="298"/>
          </a:xfrm>
        </p:grpSpPr>
        <p:sp>
          <p:nvSpPr>
            <p:cNvPr id="111655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1656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7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8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9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0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1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2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3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4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5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6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7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8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69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70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21" name="Text Box 48"/>
          <p:cNvSpPr txBox="1">
            <a:spLocks noChangeArrowheads="1"/>
          </p:cNvSpPr>
          <p:nvPr/>
        </p:nvSpPr>
        <p:spPr bwMode="auto">
          <a:xfrm>
            <a:off x="1597025" y="437515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IPv4 source, dest addr </a:t>
            </a:r>
          </a:p>
        </p:txBody>
      </p:sp>
      <p:sp>
        <p:nvSpPr>
          <p:cNvPr id="111622" name="Text Box 50"/>
          <p:cNvSpPr txBox="1">
            <a:spLocks noChangeArrowheads="1"/>
          </p:cNvSpPr>
          <p:nvPr/>
        </p:nvSpPr>
        <p:spPr bwMode="auto">
          <a:xfrm>
            <a:off x="1303338" y="4143375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IPv4 header fields </a:t>
            </a:r>
          </a:p>
        </p:txBody>
      </p:sp>
      <p:sp>
        <p:nvSpPr>
          <p:cNvPr id="111623" name="Line 55"/>
          <p:cNvSpPr>
            <a:spLocks noChangeShapeType="1"/>
          </p:cNvSpPr>
          <p:nvPr/>
        </p:nvSpPr>
        <p:spPr bwMode="auto">
          <a:xfrm>
            <a:off x="2855913" y="4633913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4" name="Line 56"/>
          <p:cNvSpPr>
            <a:spLocks noChangeShapeType="1"/>
          </p:cNvSpPr>
          <p:nvPr/>
        </p:nvSpPr>
        <p:spPr bwMode="auto">
          <a:xfrm>
            <a:off x="2860675" y="4629150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5" name="Line 57"/>
          <p:cNvSpPr>
            <a:spLocks noChangeShapeType="1"/>
          </p:cNvSpPr>
          <p:nvPr/>
        </p:nvSpPr>
        <p:spPr bwMode="auto">
          <a:xfrm>
            <a:off x="2260600" y="4386263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6" name="Text Box 23"/>
          <p:cNvSpPr txBox="1">
            <a:spLocks noChangeArrowheads="1"/>
          </p:cNvSpPr>
          <p:nvPr/>
        </p:nvSpPr>
        <p:spPr bwMode="auto">
          <a:xfrm>
            <a:off x="3663950" y="600392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IPv4 datagram</a:t>
            </a:r>
          </a:p>
        </p:txBody>
      </p:sp>
      <p:sp>
        <p:nvSpPr>
          <p:cNvPr id="111627" name="Line 24"/>
          <p:cNvSpPr>
            <a:spLocks noChangeShapeType="1"/>
          </p:cNvSpPr>
          <p:nvPr/>
        </p:nvSpPr>
        <p:spPr bwMode="auto">
          <a:xfrm>
            <a:off x="5284788" y="6192838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8" name="Line 25"/>
          <p:cNvSpPr>
            <a:spLocks noChangeShapeType="1"/>
          </p:cNvSpPr>
          <p:nvPr/>
        </p:nvSpPr>
        <p:spPr bwMode="auto">
          <a:xfrm flipH="1">
            <a:off x="2095500" y="6192838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65467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824538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824538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32" name="Rectangle 69"/>
          <p:cNvSpPr>
            <a:spLocks noChangeArrowheads="1"/>
          </p:cNvSpPr>
          <p:nvPr/>
        </p:nvSpPr>
        <p:spPr bwMode="auto">
          <a:xfrm>
            <a:off x="3490913" y="5211763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4552950" y="4241800"/>
            <a:ext cx="3379788" cy="1109663"/>
            <a:chOff x="2868" y="2782"/>
            <a:chExt cx="2129" cy="699"/>
          </a:xfrm>
        </p:grpSpPr>
        <p:sp>
          <p:nvSpPr>
            <p:cNvPr id="111653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IPv4 payload </a:t>
              </a:r>
            </a:p>
          </p:txBody>
        </p:sp>
        <p:sp>
          <p:nvSpPr>
            <p:cNvPr id="111654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506788" y="4146550"/>
            <a:ext cx="3402012" cy="1476375"/>
            <a:chOff x="2280" y="1247"/>
            <a:chExt cx="2143" cy="930"/>
          </a:xfrm>
        </p:grpSpPr>
        <p:sp>
          <p:nvSpPr>
            <p:cNvPr id="111637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1638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39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0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1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2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3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4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5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6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UDP/TCP payload</a:t>
              </a:r>
            </a:p>
          </p:txBody>
        </p:sp>
        <p:sp>
          <p:nvSpPr>
            <p:cNvPr id="111647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400"/>
                <a:t>IPv6 source dest addr</a:t>
              </a:r>
            </a:p>
          </p:txBody>
        </p:sp>
        <p:sp>
          <p:nvSpPr>
            <p:cNvPr id="111648" name="Text Box 18"/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400"/>
                <a:t>IPv6 header fields</a:t>
              </a:r>
            </a:p>
          </p:txBody>
        </p:sp>
        <p:sp>
          <p:nvSpPr>
            <p:cNvPr id="111649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0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1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52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4396023A-4726-4FBE-9D45-736E83294251}" type="slidenum">
              <a:rPr lang="en-US" altLang="en-US" sz="1200">
                <a:latin typeface="Tahoma" pitchFamily="34" charset="0"/>
              </a:rPr>
              <a:pPr/>
              <a:t>63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163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  <p:bldP spid="418881" grpId="0" animBg="1"/>
      <p:bldP spid="41888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35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112643" name="Text Box 76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physical view:</a:t>
            </a:r>
          </a:p>
        </p:txBody>
      </p:sp>
      <p:sp>
        <p:nvSpPr>
          <p:cNvPr id="112644" name="Line 147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45" name="Text Box 18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2646" name="Text Box 18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112647" name="Group 254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1276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6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6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2764" name="Group 25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67" name="Freeform 2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8" name="Freeform 2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65" name="Line 26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6" name="Line 262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48" name="Group 328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12738" name="Text Box 92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A</a:t>
              </a:r>
            </a:p>
          </p:txBody>
        </p:sp>
        <p:sp>
          <p:nvSpPr>
            <p:cNvPr id="112739" name="Text Box 108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B</a:t>
              </a:r>
            </a:p>
          </p:txBody>
        </p:sp>
        <p:sp>
          <p:nvSpPr>
            <p:cNvPr id="112740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1" name="Text Box 143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2742" name="Text Box 144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2743" name="Group 245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275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5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5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56" name="Group 24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9" name="Freeform 2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60" name="Freeform 2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57" name="Line 25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8" name="Line 25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44" name="Group 263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274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4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4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48" name="Group 26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1" name="Freeform 2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52" name="Freeform 2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49" name="Line 2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0" name="Line 27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2649" name="Group 272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1273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3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3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2733" name="Group 2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36" name="Freeform 2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7" name="Freeform 2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4" name="Line 2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5" name="Line 280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50" name="Group 303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12707" name="Text Box 50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E</a:t>
              </a:r>
            </a:p>
          </p:txBody>
        </p:sp>
        <p:sp>
          <p:nvSpPr>
            <p:cNvPr id="112708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09" name="Text Box 145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2710" name="Text Box 146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2711" name="Group 281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272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2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2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25" name="Group 28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8" name="Freeform 28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9" name="Freeform 28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26" name="Line 28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7" name="Line 289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12" name="Group 290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271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1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271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2717" name="Group 29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0" name="Freeform 29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1" name="Freeform 29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18" name="Line 29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9" name="Line 298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13" name="Text Box 299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F</a:t>
              </a:r>
            </a:p>
          </p:txBody>
        </p:sp>
      </p:grpSp>
      <p:sp>
        <p:nvSpPr>
          <p:cNvPr id="112651" name="Text Box 300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</a:t>
            </a:r>
          </a:p>
        </p:txBody>
      </p:sp>
      <p:sp>
        <p:nvSpPr>
          <p:cNvPr id="112652" name="Text Box 301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D</a:t>
            </a:r>
          </a:p>
        </p:txBody>
      </p:sp>
      <p:grpSp>
        <p:nvGrpSpPr>
          <p:cNvPr id="16" name="Group 354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12656" name="Rectangle 6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2657" name="Text Box 75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logical view:</a:t>
              </a:r>
            </a:p>
          </p:txBody>
        </p:sp>
        <p:sp>
          <p:nvSpPr>
            <p:cNvPr id="112658" name="Text Box 244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2659" name="Group 304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12684" name="Text Box 305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E</a:t>
                </a:r>
              </a:p>
            </p:txBody>
          </p:sp>
          <p:sp>
            <p:nvSpPr>
              <p:cNvPr id="112685" name="Line 306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686" name="Text Box 307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2687" name="Text Box 308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2688" name="Group 309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269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70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70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702" name="Group 31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705" name="Freeform 31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06" name="Freeform 31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703" name="Line 31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04" name="Line 31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689" name="Group 318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269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9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9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694" name="Group 32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97" name="Freeform 32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98" name="Freeform 32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95" name="Line 325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96" name="Line 326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690" name="Text Box 327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F</a:t>
                </a:r>
              </a:p>
            </p:txBody>
          </p:sp>
        </p:grpSp>
        <p:grpSp>
          <p:nvGrpSpPr>
            <p:cNvPr id="112660" name="Group 329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12661" name="Text Box 330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A</a:t>
                </a:r>
              </a:p>
            </p:txBody>
          </p:sp>
          <p:sp>
            <p:nvSpPr>
              <p:cNvPr id="112662" name="Text Box 331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B</a:t>
                </a:r>
              </a:p>
            </p:txBody>
          </p:sp>
          <p:sp>
            <p:nvSpPr>
              <p:cNvPr id="112663" name="Line 332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664" name="Text Box 333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2665" name="Text Box 334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2666" name="Group 335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267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7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7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679" name="Group 33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82" name="Freeform 3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83" name="Freeform 3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80" name="Line 34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81" name="Line 34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667" name="Group 344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266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267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2671" name="Group 34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74" name="Freeform 34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675" name="Freeform 35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72" name="Line 35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73" name="Line 35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6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A7A525D-C533-4E75-BC5D-723DB6303F11}" type="slidenum">
              <a:rPr lang="en-US" altLang="en-US" sz="1200">
                <a:latin typeface="Tahoma" pitchFamily="34" charset="0"/>
              </a:rPr>
              <a:pPr/>
              <a:t>64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265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113821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113825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826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flow: X</a:t>
                </a:r>
              </a:p>
              <a:p>
                <a:r>
                  <a:rPr lang="en-US" altLang="en-US" sz="1400"/>
                  <a:t>src: A</a:t>
                </a:r>
              </a:p>
              <a:p>
                <a:r>
                  <a:rPr lang="en-US" altLang="en-US" sz="1400"/>
                  <a:t>dest: F</a:t>
                </a:r>
              </a:p>
              <a:p>
                <a:endParaRPr lang="en-US" altLang="en-US" sz="1400"/>
              </a:p>
              <a:p>
                <a:endParaRPr lang="en-US" altLang="en-US" sz="1400"/>
              </a:p>
              <a:p>
                <a:r>
                  <a:rPr lang="en-US" altLang="en-US" sz="1400"/>
                  <a:t>data</a:t>
                </a:r>
              </a:p>
            </p:txBody>
          </p:sp>
        </p:grpSp>
        <p:sp>
          <p:nvSpPr>
            <p:cNvPr id="113822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23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A-to-B: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</a:t>
              </a:r>
            </a:p>
          </p:txBody>
        </p:sp>
        <p:sp>
          <p:nvSpPr>
            <p:cNvPr id="113824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113812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113816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3817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3819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3820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400"/>
                    <a:t>Flow: X</a:t>
                  </a:r>
                </a:p>
                <a:p>
                  <a:r>
                    <a:rPr lang="en-US" altLang="en-US" sz="1400"/>
                    <a:t>Src: A</a:t>
                  </a:r>
                </a:p>
                <a:p>
                  <a:r>
                    <a:rPr lang="en-US" altLang="en-US" sz="1400"/>
                    <a:t>Dest: F</a:t>
                  </a:r>
                </a:p>
                <a:p>
                  <a:endParaRPr lang="en-US" altLang="en-US" sz="1400"/>
                </a:p>
                <a:p>
                  <a:endParaRPr lang="en-US" altLang="en-US" sz="1400"/>
                </a:p>
                <a:p>
                  <a:r>
                    <a:rPr lang="en-US" altLang="en-US" sz="1400"/>
                    <a:t>data</a:t>
                  </a:r>
                </a:p>
              </p:txBody>
            </p:sp>
          </p:grpSp>
          <p:sp>
            <p:nvSpPr>
              <p:cNvPr id="113818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altLang="en-US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113813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14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IPv4</a:t>
              </a:r>
            </a:p>
          </p:txBody>
        </p:sp>
        <p:sp>
          <p:nvSpPr>
            <p:cNvPr id="113815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113806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807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E-to-F: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IPv6</a:t>
              </a:r>
            </a:p>
          </p:txBody>
        </p:sp>
        <p:sp>
          <p:nvSpPr>
            <p:cNvPr id="113808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3809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113810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3811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flow: X</a:t>
                </a:r>
              </a:p>
              <a:p>
                <a:r>
                  <a:rPr lang="en-US" altLang="en-US" sz="1400"/>
                  <a:t>src: A</a:t>
                </a:r>
              </a:p>
              <a:p>
                <a:r>
                  <a:rPr lang="en-US" altLang="en-US" sz="1400"/>
                  <a:t>dest: F</a:t>
                </a:r>
              </a:p>
              <a:p>
                <a:endParaRPr lang="en-US" altLang="en-US" sz="1400"/>
              </a:p>
              <a:p>
                <a:endParaRPr lang="en-US" altLang="en-US" sz="1400"/>
              </a:p>
              <a:p>
                <a:r>
                  <a:rPr lang="en-US" altLang="en-US" sz="1400"/>
                  <a:t>data</a:t>
                </a:r>
              </a:p>
            </p:txBody>
          </p:sp>
        </p:grpSp>
      </p:grp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113797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98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 dirty="0"/>
                <a:t>D-to-E: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 dirty="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 dirty="0"/>
                <a:t>IPv4</a:t>
              </a:r>
            </a:p>
          </p:txBody>
        </p:sp>
        <p:sp>
          <p:nvSpPr>
            <p:cNvPr id="113799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3800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113801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113802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3804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3805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400"/>
                    <a:t>Flow: X</a:t>
                  </a:r>
                </a:p>
                <a:p>
                  <a:r>
                    <a:rPr lang="en-US" altLang="en-US" sz="1400"/>
                    <a:t>Src: A</a:t>
                  </a:r>
                </a:p>
                <a:p>
                  <a:r>
                    <a:rPr lang="en-US" altLang="en-US" sz="1400"/>
                    <a:t>Dest: F</a:t>
                  </a:r>
                </a:p>
                <a:p>
                  <a:endParaRPr lang="en-US" altLang="en-US" sz="1400"/>
                </a:p>
                <a:p>
                  <a:endParaRPr lang="en-US" altLang="en-US" sz="1400"/>
                </a:p>
                <a:p>
                  <a:r>
                    <a:rPr lang="en-US" altLang="en-US" sz="1400"/>
                    <a:t>data</a:t>
                  </a:r>
                </a:p>
              </p:txBody>
            </p:sp>
          </p:grpSp>
          <p:sp>
            <p:nvSpPr>
              <p:cNvPr id="113803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altLang="en-US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113669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physical view:</a:t>
            </a:r>
          </a:p>
        </p:txBody>
      </p:sp>
      <p:sp>
        <p:nvSpPr>
          <p:cNvPr id="113670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3671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1378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9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9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3792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95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6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93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94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2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13766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A</a:t>
              </a:r>
            </a:p>
          </p:txBody>
        </p:sp>
        <p:sp>
          <p:nvSpPr>
            <p:cNvPr id="113767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B</a:t>
              </a:r>
            </a:p>
          </p:txBody>
        </p:sp>
        <p:sp>
          <p:nvSpPr>
            <p:cNvPr id="113768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69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3770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3771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378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8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8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84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87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8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85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6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72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377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7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7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76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79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0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77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8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3673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1375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5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1376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3761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64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5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62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3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4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13735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E</a:t>
              </a:r>
            </a:p>
          </p:txBody>
        </p:sp>
        <p:sp>
          <p:nvSpPr>
            <p:cNvPr id="113736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737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sp>
          <p:nvSpPr>
            <p:cNvPr id="113738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IPv6</a:t>
              </a:r>
            </a:p>
          </p:txBody>
        </p:sp>
        <p:grpSp>
          <p:nvGrpSpPr>
            <p:cNvPr id="113739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375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5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5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53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56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57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54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5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740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374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4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374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13745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48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49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46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7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41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F</a:t>
              </a:r>
            </a:p>
          </p:txBody>
        </p:sp>
      </p:grpSp>
      <p:sp>
        <p:nvSpPr>
          <p:cNvPr id="113675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</a:t>
            </a:r>
          </a:p>
        </p:txBody>
      </p:sp>
      <p:sp>
        <p:nvSpPr>
          <p:cNvPr id="113676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D</a:t>
            </a:r>
          </a:p>
        </p:txBody>
      </p:sp>
      <p:grpSp>
        <p:nvGrpSpPr>
          <p:cNvPr id="113677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13684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3685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logical view:</a:t>
              </a:r>
            </a:p>
          </p:txBody>
        </p:sp>
        <p:sp>
          <p:nvSpPr>
            <p:cNvPr id="113686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3687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13712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E</a:t>
                </a:r>
              </a:p>
            </p:txBody>
          </p:sp>
          <p:sp>
            <p:nvSpPr>
              <p:cNvPr id="113713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714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3715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3716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372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730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33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34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31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32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17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371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2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722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25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26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23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24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18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F</a:t>
                </a:r>
              </a:p>
            </p:txBody>
          </p:sp>
        </p:grpSp>
        <p:grpSp>
          <p:nvGrpSpPr>
            <p:cNvPr id="113688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13689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A</a:t>
                </a:r>
              </a:p>
            </p:txBody>
          </p:sp>
          <p:sp>
            <p:nvSpPr>
              <p:cNvPr id="113690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B</a:t>
                </a:r>
              </a:p>
            </p:txBody>
          </p:sp>
          <p:sp>
            <p:nvSpPr>
              <p:cNvPr id="113691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692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sp>
            <p:nvSpPr>
              <p:cNvPr id="113693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IPv6</a:t>
                </a:r>
              </a:p>
            </p:txBody>
          </p:sp>
          <p:grpSp>
            <p:nvGrpSpPr>
              <p:cNvPr id="113694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370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0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70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707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10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11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08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9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695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369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69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369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13699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02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03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700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1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13678" name="Picture 34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113680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3681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36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EB1F2521-1504-45DE-970E-233961D8FF2E}" type="slidenum">
              <a:rPr lang="en-US" altLang="en-US" sz="1200">
                <a:latin typeface="Tahoma" pitchFamily="34" charset="0"/>
              </a:rPr>
              <a:pPr/>
              <a:t>65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36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3589338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adoption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30363"/>
            <a:ext cx="8205788" cy="48768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Google: 8% of clients access services via IPv6</a:t>
            </a:r>
          </a:p>
          <a:p>
            <a:r>
              <a:rPr lang="en-US" altLang="en-US" dirty="0" err="1">
                <a:ea typeface="ＭＳ Ｐゴシック" charset="-128"/>
                <a:cs typeface="ＭＳ Ｐゴシック" charset="-128"/>
              </a:rPr>
              <a:t>NIST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: 1/3 of all US government domains are IPv6 capable</a:t>
            </a:r>
          </a:p>
          <a:p>
            <a:pPr marL="457200" lvl="1" indent="0">
              <a:buFont typeface="Wingdings" pitchFamily="2" charset="2"/>
              <a:buNone/>
            </a:pPr>
            <a:endParaRPr lang="en-US" altLang="en-US" dirty="0">
              <a:latin typeface="Gill Sans MT" pitchFamily="34" charset="0"/>
              <a:ea typeface="ＭＳ Ｐゴシック" charset="-128"/>
            </a:endParaRP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Long (long!) time for deployment and use</a:t>
            </a:r>
          </a:p>
          <a:p>
            <a:pPr marL="457200" lvl="1" indent="0"/>
            <a:r>
              <a:rPr lang="en-US" altLang="en-US" dirty="0">
                <a:latin typeface="Gill Sans MT" pitchFamily="34" charset="0"/>
                <a:ea typeface="ＭＳ Ｐゴシック" charset="-128"/>
              </a:rPr>
              <a:t>25 years and counting!</a:t>
            </a:r>
          </a:p>
          <a:p>
            <a:pPr marL="457200" lvl="1" indent="0"/>
            <a:r>
              <a:rPr lang="en-US" altLang="en-US" dirty="0">
                <a:latin typeface="Gill Sans MT" pitchFamily="34" charset="0"/>
                <a:ea typeface="ＭＳ Ｐゴシック" charset="-128"/>
              </a:rPr>
              <a:t>think of application-level changes in last 20 years: WWW, Facebook, streaming media, Skype, …</a:t>
            </a:r>
          </a:p>
          <a:p>
            <a:pPr marL="457200" lvl="1" indent="0"/>
            <a:r>
              <a:rPr lang="en-US" altLang="en-US" i="1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Why?</a:t>
            </a:r>
          </a:p>
        </p:txBody>
      </p:sp>
      <p:pic>
        <p:nvPicPr>
          <p:cNvPr id="11469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267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DB3CB509-03E8-4EFA-92FA-8B58252188D3}" type="slidenum">
              <a:rPr lang="en-US" altLang="en-US" sz="1200">
                <a:latin typeface="Tahoma" pitchFamily="34" charset="0"/>
              </a:rPr>
              <a:pPr/>
              <a:t>66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469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798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4.2 What’</a:t>
            </a:r>
            <a:r>
              <a:rPr lang="en-US" altLang="ja-JP" sz="2400" dirty="0">
                <a:ea typeface="ＭＳ Ｐゴシック" charset="-128"/>
                <a:cs typeface="ＭＳ Ｐゴシック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4.3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network-address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charset="-128"/>
              </a:rPr>
              <a:t>IPv6</a:t>
            </a:r>
          </a:p>
        </p:txBody>
      </p:sp>
      <p:sp>
        <p:nvSpPr>
          <p:cNvPr id="1157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4.4 Generalized Forwarding and </a:t>
            </a:r>
            <a:r>
              <a:rPr lang="en-US" altLang="en-US" sz="2400" dirty="0" err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SDN</a:t>
            </a:r>
            <a:endParaRPr lang="en-US" altLang="en-US" sz="24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match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action</a:t>
            </a:r>
          </a:p>
          <a:p>
            <a:pPr lvl="1"/>
            <a:r>
              <a:rPr lang="en-US" altLang="en-US" dirty="0" err="1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OpenFlow</a:t>
            </a:r>
            <a:r>
              <a:rPr lang="en-US" altLang="en-US" dirty="0">
                <a:solidFill>
                  <a:srgbClr val="CC0000"/>
                </a:solidFill>
                <a:latin typeface="Gill Sans MT" pitchFamily="34" charset="0"/>
                <a:ea typeface="ＭＳ Ｐゴシック" charset="-128"/>
              </a:rPr>
              <a:t> examples of match-plus-action in action</a:t>
            </a: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outline</a:t>
            </a:r>
          </a:p>
        </p:txBody>
      </p:sp>
      <p:sp>
        <p:nvSpPr>
          <p:cNvPr id="1157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859DD3E-EF68-4215-950A-15E4C8347BAC}" type="slidenum">
              <a:rPr lang="en-US" altLang="en-US" sz="1200">
                <a:latin typeface="Tahoma" pitchFamily="34" charset="0"/>
              </a:rPr>
              <a:pPr/>
              <a:t>67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571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779463"/>
            <a:ext cx="7721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Title 1"/>
          <p:cNvSpPr txBox="1">
            <a:spLocks/>
          </p:cNvSpPr>
          <p:nvPr/>
        </p:nvSpPr>
        <p:spPr bwMode="auto">
          <a:xfrm>
            <a:off x="371475" y="1793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Generalized Forwarding and SDN</a:t>
            </a: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 flipV="1">
            <a:off x="3057525" y="2017713"/>
            <a:ext cx="4065588" cy="9826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0" name="Freeform 2"/>
          <p:cNvSpPr>
            <a:spLocks/>
          </p:cNvSpPr>
          <p:nvPr/>
        </p:nvSpPr>
        <p:spPr bwMode="auto">
          <a:xfrm>
            <a:off x="3503613" y="5022850"/>
            <a:ext cx="2847975" cy="1579563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Freeform 6"/>
          <p:cNvSpPr>
            <a:spLocks/>
          </p:cNvSpPr>
          <p:nvPr/>
        </p:nvSpPr>
        <p:spPr bwMode="auto">
          <a:xfrm>
            <a:off x="4141788" y="5326063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Freeform 91"/>
          <p:cNvSpPr>
            <a:spLocks/>
          </p:cNvSpPr>
          <p:nvPr/>
        </p:nvSpPr>
        <p:spPr bwMode="auto">
          <a:xfrm>
            <a:off x="5183188" y="5319713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Freeform 92"/>
          <p:cNvSpPr>
            <a:spLocks/>
          </p:cNvSpPr>
          <p:nvPr/>
        </p:nvSpPr>
        <p:spPr bwMode="auto">
          <a:xfrm>
            <a:off x="4117975" y="5711825"/>
            <a:ext cx="1227138" cy="3444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Freeform 93"/>
          <p:cNvSpPr>
            <a:spLocks/>
          </p:cNvSpPr>
          <p:nvPr/>
        </p:nvSpPr>
        <p:spPr bwMode="auto">
          <a:xfrm>
            <a:off x="4464050" y="5635625"/>
            <a:ext cx="992188" cy="6413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Freeform 94"/>
          <p:cNvSpPr>
            <a:spLocks/>
          </p:cNvSpPr>
          <p:nvPr/>
        </p:nvSpPr>
        <p:spPr bwMode="auto">
          <a:xfrm>
            <a:off x="5557838" y="5699125"/>
            <a:ext cx="80962" cy="414338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Freeform 95"/>
          <p:cNvSpPr>
            <a:spLocks/>
          </p:cNvSpPr>
          <p:nvPr/>
        </p:nvSpPr>
        <p:spPr bwMode="auto">
          <a:xfrm flipV="1">
            <a:off x="4497388" y="6132513"/>
            <a:ext cx="796925" cy="203200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Freeform 96"/>
          <p:cNvSpPr>
            <a:spLocks/>
          </p:cNvSpPr>
          <p:nvPr/>
        </p:nvSpPr>
        <p:spPr bwMode="auto">
          <a:xfrm>
            <a:off x="3960813" y="5735638"/>
            <a:ext cx="222250" cy="506412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97"/>
          <p:cNvSpPr>
            <a:spLocks noChangeArrowheads="1"/>
          </p:cNvSpPr>
          <p:nvPr/>
        </p:nvSpPr>
        <p:spPr bwMode="auto">
          <a:xfrm>
            <a:off x="1916113" y="5449888"/>
            <a:ext cx="12065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9" name="Rectangle 98"/>
          <p:cNvSpPr>
            <a:spLocks noChangeArrowheads="1"/>
          </p:cNvSpPr>
          <p:nvPr/>
        </p:nvSpPr>
        <p:spPr bwMode="auto">
          <a:xfrm>
            <a:off x="1882775" y="5473700"/>
            <a:ext cx="1208088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0" name="Line 99"/>
          <p:cNvSpPr>
            <a:spLocks noChangeShapeType="1"/>
          </p:cNvSpPr>
          <p:nvPr/>
        </p:nvSpPr>
        <p:spPr bwMode="auto">
          <a:xfrm>
            <a:off x="3154363" y="5624513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Text Box 101"/>
          <p:cNvSpPr txBox="1">
            <a:spLocks noChangeArrowheads="1"/>
          </p:cNvSpPr>
          <p:nvPr/>
        </p:nvSpPr>
        <p:spPr bwMode="auto">
          <a:xfrm>
            <a:off x="3987800" y="56594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752" name="Text Box 102"/>
          <p:cNvSpPr txBox="1">
            <a:spLocks noChangeArrowheads="1"/>
          </p:cNvSpPr>
          <p:nvPr/>
        </p:nvSpPr>
        <p:spPr bwMode="auto">
          <a:xfrm>
            <a:off x="3736975" y="57324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753" name="Rectangle 104"/>
          <p:cNvSpPr>
            <a:spLocks noChangeArrowheads="1"/>
          </p:cNvSpPr>
          <p:nvPr/>
        </p:nvSpPr>
        <p:spPr bwMode="auto">
          <a:xfrm>
            <a:off x="2352675" y="5476875"/>
            <a:ext cx="73818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4" name="Text Box 105"/>
          <p:cNvSpPr txBox="1">
            <a:spLocks noChangeArrowheads="1"/>
          </p:cNvSpPr>
          <p:nvPr/>
        </p:nvSpPr>
        <p:spPr bwMode="auto">
          <a:xfrm>
            <a:off x="2279650" y="5467350"/>
            <a:ext cx="944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0100 1101</a:t>
            </a:r>
          </a:p>
        </p:txBody>
      </p:sp>
      <p:sp>
        <p:nvSpPr>
          <p:cNvPr id="116755" name="Text Box 106"/>
          <p:cNvSpPr txBox="1">
            <a:spLocks noChangeArrowheads="1"/>
          </p:cNvSpPr>
          <p:nvPr/>
        </p:nvSpPr>
        <p:spPr bwMode="auto">
          <a:xfrm>
            <a:off x="1931988" y="6105525"/>
            <a:ext cx="154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values in arriving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packet’</a:t>
            </a:r>
            <a:r>
              <a:rPr lang="en-US" altLang="ja-JP" sz="1400" dirty="0">
                <a:solidFill>
                  <a:srgbClr val="000000"/>
                </a:solidFill>
              </a:rPr>
              <a:t>s header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grpSp>
        <p:nvGrpSpPr>
          <p:cNvPr id="116756" name="Group 25"/>
          <p:cNvGrpSpPr>
            <a:grpSpLocks/>
          </p:cNvGrpSpPr>
          <p:nvPr/>
        </p:nvGrpSpPr>
        <p:grpSpPr bwMode="auto">
          <a:xfrm>
            <a:off x="2879725" y="2162175"/>
            <a:ext cx="4376738" cy="392113"/>
            <a:chOff x="2876479" y="1379891"/>
            <a:chExt cx="4376824" cy="393056"/>
          </a:xfrm>
        </p:grpSpPr>
        <p:sp>
          <p:nvSpPr>
            <p:cNvPr id="116977" name="Oval 5"/>
            <p:cNvSpPr>
              <a:spLocks noChangeArrowheads="1"/>
            </p:cNvSpPr>
            <p:nvPr/>
          </p:nvSpPr>
          <p:spPr bwMode="auto">
            <a:xfrm>
              <a:off x="3143886" y="1379891"/>
              <a:ext cx="3785019" cy="393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78" name="Text Box 108"/>
            <p:cNvSpPr txBox="1">
              <a:spLocks noChangeArrowheads="1"/>
            </p:cNvSpPr>
            <p:nvPr/>
          </p:nvSpPr>
          <p:spPr bwMode="auto">
            <a:xfrm>
              <a:off x="2876479" y="1408113"/>
              <a:ext cx="4376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logically-centralized routing controller</a:t>
              </a:r>
            </a:p>
          </p:txBody>
        </p:sp>
      </p:grpSp>
      <p:sp>
        <p:nvSpPr>
          <p:cNvPr id="116757" name="Line 119"/>
          <p:cNvSpPr>
            <a:spLocks noChangeShapeType="1"/>
          </p:cNvSpPr>
          <p:nvPr/>
        </p:nvSpPr>
        <p:spPr bwMode="auto">
          <a:xfrm flipH="1" flipV="1">
            <a:off x="2744788" y="577215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"/>
          <p:cNvSpPr>
            <a:spLocks/>
          </p:cNvSpPr>
          <p:nvPr/>
        </p:nvSpPr>
        <p:spPr bwMode="auto">
          <a:xfrm flipH="1">
            <a:off x="4852988" y="4848225"/>
            <a:ext cx="407987" cy="3714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Freeform 122"/>
          <p:cNvSpPr>
            <a:spLocks/>
          </p:cNvSpPr>
          <p:nvPr/>
        </p:nvSpPr>
        <p:spPr bwMode="auto">
          <a:xfrm flipH="1">
            <a:off x="5418138" y="5053013"/>
            <a:ext cx="396875" cy="471487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2860 h 12638"/>
              <a:gd name="connsiteX1" fmla="*/ 7457 w 12434"/>
              <a:gd name="connsiteY1" fmla="*/ 12443 h 12638"/>
              <a:gd name="connsiteX2" fmla="*/ 9148 w 12434"/>
              <a:gd name="connsiteY2" fmla="*/ 12517 h 12638"/>
              <a:gd name="connsiteX3" fmla="*/ 12434 w 12434"/>
              <a:gd name="connsiteY3" fmla="*/ 0 h 12638"/>
              <a:gd name="connsiteX4" fmla="*/ 0 w 12434"/>
              <a:gd name="connsiteY4" fmla="*/ 2860 h 12638"/>
              <a:gd name="connsiteX0" fmla="*/ 0 w 6870"/>
              <a:gd name="connsiteY0" fmla="*/ 0 h 12699"/>
              <a:gd name="connsiteX1" fmla="*/ 1893 w 6870"/>
              <a:gd name="connsiteY1" fmla="*/ 12504 h 12699"/>
              <a:gd name="connsiteX2" fmla="*/ 3584 w 6870"/>
              <a:gd name="connsiteY2" fmla="*/ 12578 h 12699"/>
              <a:gd name="connsiteX3" fmla="*/ 6870 w 6870"/>
              <a:gd name="connsiteY3" fmla="*/ 61 h 12699"/>
              <a:gd name="connsiteX4" fmla="*/ 0 w 6870"/>
              <a:gd name="connsiteY4" fmla="*/ 0 h 12699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229" y="5733"/>
                  <a:pt x="2358" y="5470"/>
                  <a:pt x="2755" y="9846"/>
                </a:cubicBezTo>
                <a:cubicBezTo>
                  <a:pt x="3854" y="9780"/>
                  <a:pt x="4208" y="10175"/>
                  <a:pt x="5217" y="9905"/>
                </a:cubicBezTo>
                <a:cubicBezTo>
                  <a:pt x="5361" y="4711"/>
                  <a:pt x="8316" y="3397"/>
                  <a:pt x="10000" y="4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0" name="Group 77"/>
          <p:cNvGrpSpPr>
            <a:grpSpLocks/>
          </p:cNvGrpSpPr>
          <p:nvPr/>
        </p:nvGrpSpPr>
        <p:grpSpPr bwMode="auto">
          <a:xfrm>
            <a:off x="5345113" y="5478463"/>
            <a:ext cx="501650" cy="233362"/>
            <a:chOff x="3600" y="219"/>
            <a:chExt cx="360" cy="175"/>
          </a:xfrm>
        </p:grpSpPr>
        <p:sp>
          <p:nvSpPr>
            <p:cNvPr id="116964" name="Oval 7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65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6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7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68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69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74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5" name="Line 8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6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70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71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2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3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" name="Freeform 122"/>
          <p:cNvSpPr>
            <a:spLocks/>
          </p:cNvSpPr>
          <p:nvPr/>
        </p:nvSpPr>
        <p:spPr bwMode="auto">
          <a:xfrm flipH="1">
            <a:off x="5708650" y="5572125"/>
            <a:ext cx="347663" cy="560388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2711">
                <a:moveTo>
                  <a:pt x="174" y="9049"/>
                </a:moveTo>
                <a:cubicBezTo>
                  <a:pt x="4475" y="9662"/>
                  <a:pt x="4372" y="8900"/>
                  <a:pt x="9897" y="12711"/>
                </a:cubicBezTo>
                <a:cubicBezTo>
                  <a:pt x="9952" y="11889"/>
                  <a:pt x="9533" y="10766"/>
                  <a:pt x="10174" y="10500"/>
                </a:cubicBezTo>
                <a:cubicBezTo>
                  <a:pt x="2742" y="6806"/>
                  <a:pt x="2583" y="3892"/>
                  <a:pt x="53" y="0"/>
                </a:cubicBezTo>
                <a:cubicBezTo>
                  <a:pt x="-167" y="3529"/>
                  <a:pt x="382" y="5436"/>
                  <a:pt x="174" y="9049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Freeform 122"/>
          <p:cNvSpPr>
            <a:spLocks/>
          </p:cNvSpPr>
          <p:nvPr/>
        </p:nvSpPr>
        <p:spPr bwMode="auto">
          <a:xfrm flipH="1">
            <a:off x="2563813" y="5051425"/>
            <a:ext cx="2146300" cy="45402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0151"/>
              <a:gd name="connsiteY0" fmla="*/ 0 h 10495"/>
              <a:gd name="connsiteX1" fmla="*/ 7457 w 10151"/>
              <a:gd name="connsiteY1" fmla="*/ 9583 h 10495"/>
              <a:gd name="connsiteX2" fmla="*/ 10151 w 10151"/>
              <a:gd name="connsiteY2" fmla="*/ 10437 h 10495"/>
              <a:gd name="connsiteX3" fmla="*/ 10000 w 10151"/>
              <a:gd name="connsiteY3" fmla="*/ 61 h 10495"/>
              <a:gd name="connsiteX4" fmla="*/ 0 w 10151"/>
              <a:gd name="connsiteY4" fmla="*/ 0 h 10495"/>
              <a:gd name="connsiteX0" fmla="*/ 0 w 10151"/>
              <a:gd name="connsiteY0" fmla="*/ 0 h 10515"/>
              <a:gd name="connsiteX1" fmla="*/ 6036 w 10151"/>
              <a:gd name="connsiteY1" fmla="*/ 9973 h 10515"/>
              <a:gd name="connsiteX2" fmla="*/ 10151 w 10151"/>
              <a:gd name="connsiteY2" fmla="*/ 10437 h 10515"/>
              <a:gd name="connsiteX3" fmla="*/ 10000 w 10151"/>
              <a:gd name="connsiteY3" fmla="*/ 61 h 10515"/>
              <a:gd name="connsiteX4" fmla="*/ 0 w 10151"/>
              <a:gd name="connsiteY4" fmla="*/ 0 h 10515"/>
              <a:gd name="connsiteX0" fmla="*/ 0 w 11989"/>
              <a:gd name="connsiteY0" fmla="*/ 0 h 15715"/>
              <a:gd name="connsiteX1" fmla="*/ 7874 w 11989"/>
              <a:gd name="connsiteY1" fmla="*/ 15173 h 15715"/>
              <a:gd name="connsiteX2" fmla="*/ 11989 w 11989"/>
              <a:gd name="connsiteY2" fmla="*/ 15637 h 15715"/>
              <a:gd name="connsiteX3" fmla="*/ 11838 w 11989"/>
              <a:gd name="connsiteY3" fmla="*/ 5261 h 15715"/>
              <a:gd name="connsiteX4" fmla="*/ 0 w 11989"/>
              <a:gd name="connsiteY4" fmla="*/ 0 h 15715"/>
              <a:gd name="connsiteX0" fmla="*/ 0 w 13760"/>
              <a:gd name="connsiteY0" fmla="*/ 0 h 15715"/>
              <a:gd name="connsiteX1" fmla="*/ 7874 w 13760"/>
              <a:gd name="connsiteY1" fmla="*/ 15173 h 15715"/>
              <a:gd name="connsiteX2" fmla="*/ 11989 w 13760"/>
              <a:gd name="connsiteY2" fmla="*/ 15637 h 15715"/>
              <a:gd name="connsiteX3" fmla="*/ 13760 w 13760"/>
              <a:gd name="connsiteY3" fmla="*/ 61 h 15715"/>
              <a:gd name="connsiteX4" fmla="*/ 0 w 13760"/>
              <a:gd name="connsiteY4" fmla="*/ 0 h 15715"/>
              <a:gd name="connsiteX0" fmla="*/ 0 w 13760"/>
              <a:gd name="connsiteY0" fmla="*/ 0 h 15758"/>
              <a:gd name="connsiteX1" fmla="*/ 8292 w 13760"/>
              <a:gd name="connsiteY1" fmla="*/ 15563 h 15758"/>
              <a:gd name="connsiteX2" fmla="*/ 11989 w 13760"/>
              <a:gd name="connsiteY2" fmla="*/ 15637 h 15758"/>
              <a:gd name="connsiteX3" fmla="*/ 13760 w 13760"/>
              <a:gd name="connsiteY3" fmla="*/ 61 h 15758"/>
              <a:gd name="connsiteX4" fmla="*/ 0 w 13760"/>
              <a:gd name="connsiteY4" fmla="*/ 0 h 15758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8801"/>
              <a:gd name="connsiteY0" fmla="*/ 0 h 18057"/>
              <a:gd name="connsiteX1" fmla="*/ 12469 w 28801"/>
              <a:gd name="connsiteY1" fmla="*/ 17862 h 18057"/>
              <a:gd name="connsiteX2" fmla="*/ 16166 w 28801"/>
              <a:gd name="connsiteY2" fmla="*/ 17936 h 18057"/>
              <a:gd name="connsiteX3" fmla="*/ 28801 w 28801"/>
              <a:gd name="connsiteY3" fmla="*/ 1450 h 18057"/>
              <a:gd name="connsiteX4" fmla="*/ 0 w 28801"/>
              <a:gd name="connsiteY4" fmla="*/ 0 h 18057"/>
              <a:gd name="connsiteX0" fmla="*/ 0 w 37155"/>
              <a:gd name="connsiteY0" fmla="*/ 0 h 18057"/>
              <a:gd name="connsiteX1" fmla="*/ 12469 w 37155"/>
              <a:gd name="connsiteY1" fmla="*/ 17862 h 18057"/>
              <a:gd name="connsiteX2" fmla="*/ 16166 w 37155"/>
              <a:gd name="connsiteY2" fmla="*/ 17936 h 18057"/>
              <a:gd name="connsiteX3" fmla="*/ 37155 w 37155"/>
              <a:gd name="connsiteY3" fmla="*/ 50 h 18057"/>
              <a:gd name="connsiteX4" fmla="*/ 0 w 37155"/>
              <a:gd name="connsiteY4" fmla="*/ 0 h 1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5" h="18057">
                <a:moveTo>
                  <a:pt x="0" y="0"/>
                </a:moveTo>
                <a:cubicBezTo>
                  <a:pt x="3957" y="3493"/>
                  <a:pt x="10944" y="13279"/>
                  <a:pt x="12469" y="17862"/>
                </a:cubicBezTo>
                <a:cubicBezTo>
                  <a:pt x="13224" y="17777"/>
                  <a:pt x="15473" y="18279"/>
                  <a:pt x="16166" y="17936"/>
                </a:cubicBezTo>
                <a:cubicBezTo>
                  <a:pt x="15778" y="12531"/>
                  <a:pt x="29146" y="3783"/>
                  <a:pt x="37155" y="5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3" name="Text Box 100"/>
          <p:cNvSpPr txBox="1">
            <a:spLocks noChangeArrowheads="1"/>
          </p:cNvSpPr>
          <p:nvPr/>
        </p:nvSpPr>
        <p:spPr bwMode="auto">
          <a:xfrm>
            <a:off x="4073525" y="5221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16764" name="Group 7"/>
          <p:cNvGrpSpPr>
            <a:grpSpLocks/>
          </p:cNvGrpSpPr>
          <p:nvPr/>
        </p:nvGrpSpPr>
        <p:grpSpPr bwMode="auto">
          <a:xfrm>
            <a:off x="3648075" y="5500688"/>
            <a:ext cx="501650" cy="233362"/>
            <a:chOff x="3600" y="219"/>
            <a:chExt cx="360" cy="175"/>
          </a:xfrm>
        </p:grpSpPr>
        <p:sp>
          <p:nvSpPr>
            <p:cNvPr id="116951" name="Oval 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52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3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4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55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5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6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2" name="Line 1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5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58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9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0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65" name="Freeform 120"/>
          <p:cNvSpPr>
            <a:spLocks/>
          </p:cNvSpPr>
          <p:nvPr/>
        </p:nvSpPr>
        <p:spPr bwMode="auto">
          <a:xfrm>
            <a:off x="3581400" y="5621338"/>
            <a:ext cx="982663" cy="215900"/>
          </a:xfrm>
          <a:custGeom>
            <a:avLst/>
            <a:gdLst>
              <a:gd name="T0" fmla="*/ 0 w 10042"/>
              <a:gd name="T1" fmla="*/ 25234610 h 10522"/>
              <a:gd name="T2" fmla="*/ 2147483647 w 10042"/>
              <a:gd name="T3" fmla="*/ 301708329 h 10522"/>
              <a:gd name="T4" fmla="*/ 2147483647 w 10042"/>
              <a:gd name="T5" fmla="*/ 1869572549 h 105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42" h="10522">
                <a:moveTo>
                  <a:pt x="0" y="142"/>
                </a:moveTo>
                <a:cubicBezTo>
                  <a:pt x="3431" y="-228"/>
                  <a:pt x="4080" y="76"/>
                  <a:pt x="5443" y="1698"/>
                </a:cubicBezTo>
                <a:cubicBezTo>
                  <a:pt x="6937" y="3705"/>
                  <a:pt x="9198" y="6895"/>
                  <a:pt x="10042" y="1052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6766" name="Straight Connector 65"/>
          <p:cNvCxnSpPr>
            <a:cxnSpLocks noChangeShapeType="1"/>
          </p:cNvCxnSpPr>
          <p:nvPr/>
        </p:nvCxnSpPr>
        <p:spPr bwMode="auto">
          <a:xfrm>
            <a:off x="2736850" y="5473700"/>
            <a:ext cx="793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Freeform 122"/>
          <p:cNvSpPr>
            <a:spLocks/>
          </p:cNvSpPr>
          <p:nvPr/>
        </p:nvSpPr>
        <p:spPr bwMode="auto">
          <a:xfrm flipH="1">
            <a:off x="4479925" y="6084888"/>
            <a:ext cx="2181225" cy="3968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  <a:gd name="connsiteX0" fmla="*/ 174 w 45742"/>
              <a:gd name="connsiteY0" fmla="*/ 9049 h 10516"/>
              <a:gd name="connsiteX1" fmla="*/ 45742 w 45742"/>
              <a:gd name="connsiteY1" fmla="*/ 8442 h 10516"/>
              <a:gd name="connsiteX2" fmla="*/ 10174 w 45742"/>
              <a:gd name="connsiteY2" fmla="*/ 10500 h 10516"/>
              <a:gd name="connsiteX3" fmla="*/ 53 w 45742"/>
              <a:gd name="connsiteY3" fmla="*/ 0 h 10516"/>
              <a:gd name="connsiteX4" fmla="*/ 174 w 45742"/>
              <a:gd name="connsiteY4" fmla="*/ 9049 h 10516"/>
              <a:gd name="connsiteX0" fmla="*/ 174 w 45743"/>
              <a:gd name="connsiteY0" fmla="*/ 9049 h 9101"/>
              <a:gd name="connsiteX1" fmla="*/ 45742 w 45743"/>
              <a:gd name="connsiteY1" fmla="*/ 8442 h 9101"/>
              <a:gd name="connsiteX2" fmla="*/ 45245 w 45743"/>
              <a:gd name="connsiteY2" fmla="*/ 6829 h 9101"/>
              <a:gd name="connsiteX3" fmla="*/ 53 w 45743"/>
              <a:gd name="connsiteY3" fmla="*/ 0 h 9101"/>
              <a:gd name="connsiteX4" fmla="*/ 174 w 45743"/>
              <a:gd name="connsiteY4" fmla="*/ 9049 h 9101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0 w 10041"/>
              <a:gd name="connsiteY0" fmla="*/ 9005 h 9117"/>
              <a:gd name="connsiteX1" fmla="*/ 10000 w 10041"/>
              <a:gd name="connsiteY1" fmla="*/ 8150 h 9117"/>
              <a:gd name="connsiteX2" fmla="*/ 10041 w 10041"/>
              <a:gd name="connsiteY2" fmla="*/ 6191 h 9117"/>
              <a:gd name="connsiteX3" fmla="*/ 613 w 10041"/>
              <a:gd name="connsiteY3" fmla="*/ 0 h 9117"/>
              <a:gd name="connsiteX4" fmla="*/ 0 w 10041"/>
              <a:gd name="connsiteY4" fmla="*/ 9005 h 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" h="9117">
                <a:moveTo>
                  <a:pt x="0" y="9005"/>
                </a:moveTo>
                <a:cubicBezTo>
                  <a:pt x="940" y="9678"/>
                  <a:pt x="2065" y="7058"/>
                  <a:pt x="10000" y="8150"/>
                </a:cubicBezTo>
                <a:cubicBezTo>
                  <a:pt x="10012" y="7247"/>
                  <a:pt x="9901" y="6483"/>
                  <a:pt x="10041" y="6191"/>
                </a:cubicBezTo>
                <a:cubicBezTo>
                  <a:pt x="3022" y="5602"/>
                  <a:pt x="1166" y="4276"/>
                  <a:pt x="613" y="0"/>
                </a:cubicBezTo>
                <a:cubicBezTo>
                  <a:pt x="564" y="3878"/>
                  <a:pt x="46" y="5035"/>
                  <a:pt x="0" y="900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  <a:alpha val="61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8" name="Group 21"/>
          <p:cNvGrpSpPr>
            <a:grpSpLocks/>
          </p:cNvGrpSpPr>
          <p:nvPr/>
        </p:nvGrpSpPr>
        <p:grpSpPr bwMode="auto">
          <a:xfrm>
            <a:off x="4000500" y="6242050"/>
            <a:ext cx="501650" cy="233363"/>
            <a:chOff x="3600" y="219"/>
            <a:chExt cx="360" cy="175"/>
          </a:xfrm>
        </p:grpSpPr>
        <p:sp>
          <p:nvSpPr>
            <p:cNvPr id="116938" name="Oval 2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39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0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1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42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43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48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9" name="Line 2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0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44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45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6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7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16769" name="Straight Connector 81"/>
          <p:cNvCxnSpPr>
            <a:cxnSpLocks noChangeShapeType="1"/>
          </p:cNvCxnSpPr>
          <p:nvPr/>
        </p:nvCxnSpPr>
        <p:spPr bwMode="auto">
          <a:xfrm>
            <a:off x="1362075" y="3262313"/>
            <a:ext cx="58562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70" name="Text Box 106"/>
          <p:cNvSpPr txBox="1">
            <a:spLocks noChangeArrowheads="1"/>
          </p:cNvSpPr>
          <p:nvPr/>
        </p:nvSpPr>
        <p:spPr bwMode="auto">
          <a:xfrm>
            <a:off x="1203325" y="2827338"/>
            <a:ext cx="1358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control plane</a:t>
            </a:r>
          </a:p>
        </p:txBody>
      </p:sp>
      <p:sp>
        <p:nvSpPr>
          <p:cNvPr id="116771" name="Text Box 106"/>
          <p:cNvSpPr txBox="1">
            <a:spLocks noChangeArrowheads="1"/>
          </p:cNvSpPr>
          <p:nvPr/>
        </p:nvSpPr>
        <p:spPr bwMode="auto">
          <a:xfrm>
            <a:off x="1217613" y="331311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data plane</a:t>
            </a:r>
          </a:p>
        </p:txBody>
      </p:sp>
      <p:sp>
        <p:nvSpPr>
          <p:cNvPr id="85" name="AutoShape 118"/>
          <p:cNvSpPr>
            <a:spLocks noChangeArrowheads="1"/>
          </p:cNvSpPr>
          <p:nvPr/>
        </p:nvSpPr>
        <p:spPr bwMode="auto">
          <a:xfrm rot="5400000">
            <a:off x="3175000" y="3048000"/>
            <a:ext cx="992188" cy="122238"/>
          </a:xfrm>
          <a:prstGeom prst="rightArrow">
            <a:avLst>
              <a:gd name="adj1" fmla="val 51167"/>
              <a:gd name="adj2" fmla="val 83902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73" name="Freeform 91"/>
          <p:cNvSpPr>
            <a:spLocks/>
          </p:cNvSpPr>
          <p:nvPr/>
        </p:nvSpPr>
        <p:spPr bwMode="auto">
          <a:xfrm>
            <a:off x="4968875" y="5416550"/>
            <a:ext cx="474663" cy="582613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74" name="Group 35"/>
          <p:cNvGrpSpPr>
            <a:grpSpLocks/>
          </p:cNvGrpSpPr>
          <p:nvPr/>
        </p:nvGrpSpPr>
        <p:grpSpPr bwMode="auto">
          <a:xfrm>
            <a:off x="4675188" y="5195888"/>
            <a:ext cx="501650" cy="233362"/>
            <a:chOff x="3600" y="219"/>
            <a:chExt cx="360" cy="175"/>
          </a:xfrm>
        </p:grpSpPr>
        <p:sp>
          <p:nvSpPr>
            <p:cNvPr id="116925" name="Oval 3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26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7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8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29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30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35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6" name="Line 4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7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31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32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3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4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6775" name="Group 63"/>
          <p:cNvGrpSpPr>
            <a:grpSpLocks/>
          </p:cNvGrpSpPr>
          <p:nvPr/>
        </p:nvGrpSpPr>
        <p:grpSpPr bwMode="auto">
          <a:xfrm>
            <a:off x="5226050" y="5962650"/>
            <a:ext cx="501650" cy="233363"/>
            <a:chOff x="3600" y="219"/>
            <a:chExt cx="360" cy="175"/>
          </a:xfrm>
        </p:grpSpPr>
        <p:sp>
          <p:nvSpPr>
            <p:cNvPr id="116912" name="Oval 6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13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4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5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16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17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22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3" name="Line 7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4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18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19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0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1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76" name="TextBox 114"/>
          <p:cNvSpPr txBox="1">
            <a:spLocks noChangeArrowheads="1"/>
          </p:cNvSpPr>
          <p:nvPr/>
        </p:nvSpPr>
        <p:spPr bwMode="auto">
          <a:xfrm>
            <a:off x="401638" y="1087438"/>
            <a:ext cx="7832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latin typeface="Gill Sans MT" pitchFamily="34" charset="0"/>
              </a:rPr>
              <a:t>Each router contains a </a:t>
            </a:r>
            <a:r>
              <a:rPr lang="en-US" altLang="en-US" i="1">
                <a:solidFill>
                  <a:srgbClr val="CC0000"/>
                </a:solidFill>
                <a:latin typeface="Gill Sans MT" pitchFamily="34" charset="0"/>
              </a:rPr>
              <a:t>flow table </a:t>
            </a:r>
            <a:r>
              <a:rPr lang="en-US" altLang="en-US">
                <a:latin typeface="Gill Sans MT" pitchFamily="34" charset="0"/>
              </a:rPr>
              <a:t>that is computed and distributed by a </a:t>
            </a:r>
            <a:r>
              <a:rPr lang="en-US" altLang="en-US" i="1">
                <a:latin typeface="Gill Sans MT" pitchFamily="34" charset="0"/>
              </a:rPr>
              <a:t>logically centralized </a:t>
            </a:r>
            <a:r>
              <a:rPr lang="en-US" altLang="en-US">
                <a:latin typeface="Gill Sans MT" pitchFamily="34" charset="0"/>
              </a:rPr>
              <a:t>routing controller</a:t>
            </a:r>
          </a:p>
        </p:txBody>
      </p:sp>
      <p:grpSp>
        <p:nvGrpSpPr>
          <p:cNvPr id="116777" name="Group 115"/>
          <p:cNvGrpSpPr>
            <a:grpSpLocks/>
          </p:cNvGrpSpPr>
          <p:nvPr/>
        </p:nvGrpSpPr>
        <p:grpSpPr bwMode="auto">
          <a:xfrm>
            <a:off x="3498850" y="2647950"/>
            <a:ext cx="328613" cy="247650"/>
            <a:chOff x="8481778" y="1650237"/>
            <a:chExt cx="327460" cy="247650"/>
          </a:xfrm>
        </p:grpSpPr>
        <p:sp>
          <p:nvSpPr>
            <p:cNvPr id="116907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08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09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0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1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78" name="Group 121"/>
          <p:cNvGrpSpPr>
            <a:grpSpLocks/>
          </p:cNvGrpSpPr>
          <p:nvPr/>
        </p:nvGrpSpPr>
        <p:grpSpPr bwMode="auto">
          <a:xfrm>
            <a:off x="2700338" y="3592513"/>
            <a:ext cx="2005012" cy="1449387"/>
            <a:chOff x="1215873" y="2346199"/>
            <a:chExt cx="2004836" cy="1450803"/>
          </a:xfrm>
        </p:grpSpPr>
        <p:sp>
          <p:nvSpPr>
            <p:cNvPr id="116853" name="Rectangle 4"/>
            <p:cNvSpPr>
              <a:spLocks noChangeArrowheads="1"/>
            </p:cNvSpPr>
            <p:nvPr/>
          </p:nvSpPr>
          <p:spPr bwMode="auto">
            <a:xfrm>
              <a:off x="1230309" y="2346199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933360" y="2662420"/>
              <a:ext cx="661929" cy="10614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1307940" y="2665598"/>
              <a:ext cx="622245" cy="10583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56" name="Rectangle 125"/>
            <p:cNvSpPr>
              <a:spLocks noChangeArrowheads="1"/>
            </p:cNvSpPr>
            <p:nvPr/>
          </p:nvSpPr>
          <p:spPr bwMode="auto">
            <a:xfrm>
              <a:off x="1302231" y="2412920"/>
              <a:ext cx="1855396" cy="248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7" name="Text Box 110"/>
            <p:cNvSpPr txBox="1">
              <a:spLocks noChangeArrowheads="1"/>
            </p:cNvSpPr>
            <p:nvPr/>
          </p:nvSpPr>
          <p:spPr bwMode="auto">
            <a:xfrm>
              <a:off x="1509902" y="2374246"/>
              <a:ext cx="13622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local flow table</a:t>
              </a:r>
            </a:p>
          </p:txBody>
        </p:sp>
        <p:sp>
          <p:nvSpPr>
            <p:cNvPr id="116858" name="Rectangle 127"/>
            <p:cNvSpPr>
              <a:spLocks noChangeArrowheads="1"/>
            </p:cNvSpPr>
            <p:nvPr/>
          </p:nvSpPr>
          <p:spPr bwMode="auto">
            <a:xfrm>
              <a:off x="2607523" y="2660713"/>
              <a:ext cx="542081" cy="106070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9" name="Text Box 111"/>
            <p:cNvSpPr txBox="1">
              <a:spLocks noChangeArrowheads="1"/>
            </p:cNvSpPr>
            <p:nvPr/>
          </p:nvSpPr>
          <p:spPr bwMode="auto">
            <a:xfrm>
              <a:off x="1215873" y="2656551"/>
              <a:ext cx="20048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headers  counters  actions</a:t>
              </a:r>
            </a:p>
          </p:txBody>
        </p:sp>
        <p:sp>
          <p:nvSpPr>
            <p:cNvPr id="116860" name="Line 116"/>
            <p:cNvSpPr>
              <a:spLocks noChangeShapeType="1"/>
            </p:cNvSpPr>
            <p:nvPr/>
          </p:nvSpPr>
          <p:spPr bwMode="auto">
            <a:xfrm>
              <a:off x="1297142" y="2927136"/>
              <a:ext cx="18604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861" name="Group 130"/>
            <p:cNvGrpSpPr>
              <a:grpSpLocks/>
            </p:cNvGrpSpPr>
            <p:nvPr/>
          </p:nvGrpSpPr>
          <p:grpSpPr bwMode="auto">
            <a:xfrm>
              <a:off x="1302231" y="2965801"/>
              <a:ext cx="1840959" cy="207818"/>
              <a:chOff x="1302231" y="2991457"/>
              <a:chExt cx="1840959" cy="207818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96" name="Straight Connector 195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95" name="Group 182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4" name="Oval 19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5" name="Oval 19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6" name="Oval 19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6" name="Group 183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1" name="Oval 188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2" name="Oval 189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3" name="Oval 190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7" name="Group 184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8" name="Oval 185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9" name="Oval 186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0" name="Oval 187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2" name="Group 131"/>
            <p:cNvGrpSpPr>
              <a:grpSpLocks/>
            </p:cNvGrpSpPr>
            <p:nvPr/>
          </p:nvGrpSpPr>
          <p:grpSpPr bwMode="auto">
            <a:xfrm>
              <a:off x="1300350" y="3205689"/>
              <a:ext cx="1840959" cy="207818"/>
              <a:chOff x="1302231" y="2991457"/>
              <a:chExt cx="1840959" cy="207818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9" name="Straight Connector 178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82" name="Group 160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1" name="Oval 169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2" name="Oval 170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3" name="Oval 171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3" name="Group 161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8" name="Oval 166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9" name="Oval 167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0" name="Oval 168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4" name="Group 162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5" name="Oval 163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6" name="Oval 164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7" name="Oval 165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3" name="Group 132"/>
            <p:cNvGrpSpPr>
              <a:grpSpLocks/>
            </p:cNvGrpSpPr>
            <p:nvPr/>
          </p:nvGrpSpPr>
          <p:grpSpPr bwMode="auto">
            <a:xfrm>
              <a:off x="1305438" y="3513599"/>
              <a:ext cx="1840959" cy="207818"/>
              <a:chOff x="1302231" y="2991457"/>
              <a:chExt cx="1840959" cy="207818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51" name="Rectangle 150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69" name="Group 138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8" name="Oval 147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9" name="Oval 148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0" name="Oval 149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0" name="Group 139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5" name="Oval 144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6" name="Oval 145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7" name="Oval 146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1" name="Group 140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2" name="Oval 14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3" name="Oval 14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4" name="Oval 14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116864" name="Line 113"/>
            <p:cNvSpPr>
              <a:spLocks noChangeShapeType="1"/>
            </p:cNvSpPr>
            <p:nvPr/>
          </p:nvSpPr>
          <p:spPr bwMode="auto">
            <a:xfrm>
              <a:off x="1924568" y="2656551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5" name="Line 113"/>
            <p:cNvSpPr>
              <a:spLocks noChangeShapeType="1"/>
            </p:cNvSpPr>
            <p:nvPr/>
          </p:nvSpPr>
          <p:spPr bwMode="auto">
            <a:xfrm>
              <a:off x="2595717" y="2661363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6" name="Line 117"/>
            <p:cNvSpPr>
              <a:spLocks noChangeShapeType="1"/>
            </p:cNvSpPr>
            <p:nvPr/>
          </p:nvSpPr>
          <p:spPr bwMode="auto">
            <a:xfrm flipV="1">
              <a:off x="1297142" y="2661362"/>
              <a:ext cx="186048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7" name="Rectangle 109"/>
            <p:cNvSpPr>
              <a:spLocks noChangeArrowheads="1"/>
            </p:cNvSpPr>
            <p:nvPr/>
          </p:nvSpPr>
          <p:spPr bwMode="auto">
            <a:xfrm>
              <a:off x="1297143" y="2412920"/>
              <a:ext cx="1860484" cy="1315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79" name="Group 203"/>
          <p:cNvGrpSpPr>
            <a:grpSpLocks/>
          </p:cNvGrpSpPr>
          <p:nvPr/>
        </p:nvGrpSpPr>
        <p:grpSpPr bwMode="auto">
          <a:xfrm>
            <a:off x="5392738" y="4759325"/>
            <a:ext cx="430212" cy="306388"/>
            <a:chOff x="355958" y="2437424"/>
            <a:chExt cx="1990400" cy="1450803"/>
          </a:xfrm>
        </p:grpSpPr>
        <p:sp>
          <p:nvSpPr>
            <p:cNvPr id="11684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061045" y="2753142"/>
              <a:ext cx="661019" cy="10599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29405" y="2760662"/>
              <a:ext cx="624294" cy="10523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46" name="Rectangle 207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7" name="Rectangle 208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0" name="Group 214"/>
          <p:cNvGrpSpPr>
            <a:grpSpLocks/>
          </p:cNvGrpSpPr>
          <p:nvPr/>
        </p:nvGrpSpPr>
        <p:grpSpPr bwMode="auto">
          <a:xfrm>
            <a:off x="6053138" y="5583238"/>
            <a:ext cx="430212" cy="376237"/>
            <a:chOff x="355958" y="2437424"/>
            <a:chExt cx="1990400" cy="1450803"/>
          </a:xfrm>
        </p:grpSpPr>
        <p:sp>
          <p:nvSpPr>
            <p:cNvPr id="11683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061045" y="2755744"/>
              <a:ext cx="661019" cy="10590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429405" y="2755744"/>
              <a:ext cx="624294" cy="1059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36" name="Rectangle 218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7" name="Rectangle 219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1" name="Group 225"/>
          <p:cNvGrpSpPr>
            <a:grpSpLocks/>
          </p:cNvGrpSpPr>
          <p:nvPr/>
        </p:nvGrpSpPr>
        <p:grpSpPr bwMode="auto">
          <a:xfrm>
            <a:off x="6483350" y="6132513"/>
            <a:ext cx="431800" cy="374650"/>
            <a:chOff x="355958" y="2437424"/>
            <a:chExt cx="1990400" cy="1450803"/>
          </a:xfrm>
        </p:grpSpPr>
        <p:sp>
          <p:nvSpPr>
            <p:cNvPr id="11682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058452" y="2750943"/>
              <a:ext cx="665908" cy="10635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36454" y="2757092"/>
              <a:ext cx="621998" cy="1057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26" name="Rectangle 229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7" name="Rectangle 230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2" name="Group 236"/>
          <p:cNvGrpSpPr>
            <a:grpSpLocks/>
          </p:cNvGrpSpPr>
          <p:nvPr/>
        </p:nvGrpSpPr>
        <p:grpSpPr bwMode="auto">
          <a:xfrm>
            <a:off x="4835525" y="4545013"/>
            <a:ext cx="431800" cy="306387"/>
            <a:chOff x="355958" y="2437424"/>
            <a:chExt cx="1990400" cy="1450803"/>
          </a:xfrm>
        </p:grpSpPr>
        <p:sp>
          <p:nvSpPr>
            <p:cNvPr id="11681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1058452" y="2753143"/>
              <a:ext cx="665908" cy="10599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36454" y="2760658"/>
              <a:ext cx="621998" cy="1052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816" name="Rectangle 240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7" name="Rectangle 241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cxnSp>
        <p:nvCxnSpPr>
          <p:cNvPr id="248" name="Straight Arrow Connector 247"/>
          <p:cNvCxnSpPr>
            <a:cxnSpLocks noChangeShapeType="1"/>
            <a:stCxn id="116793" idx="2"/>
          </p:cNvCxnSpPr>
          <p:nvPr/>
        </p:nvCxnSpPr>
        <p:spPr bwMode="auto">
          <a:xfrm>
            <a:off x="5051425" y="2895600"/>
            <a:ext cx="1588" cy="1895475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Straight Arrow Connector 248"/>
          <p:cNvCxnSpPr>
            <a:cxnSpLocks noChangeShapeType="1"/>
          </p:cNvCxnSpPr>
          <p:nvPr/>
        </p:nvCxnSpPr>
        <p:spPr bwMode="auto">
          <a:xfrm>
            <a:off x="5564188" y="2903538"/>
            <a:ext cx="44450" cy="2119312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0" name="Straight Arrow Connector 249"/>
          <p:cNvCxnSpPr>
            <a:cxnSpLocks noChangeShapeType="1"/>
          </p:cNvCxnSpPr>
          <p:nvPr/>
        </p:nvCxnSpPr>
        <p:spPr bwMode="auto">
          <a:xfrm>
            <a:off x="6196013" y="2895600"/>
            <a:ext cx="63500" cy="2944813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Straight Arrow Connector 250"/>
          <p:cNvCxnSpPr>
            <a:cxnSpLocks noChangeShapeType="1"/>
            <a:stCxn id="116808" idx="2"/>
          </p:cNvCxnSpPr>
          <p:nvPr/>
        </p:nvCxnSpPr>
        <p:spPr bwMode="auto">
          <a:xfrm>
            <a:off x="6669088" y="2895600"/>
            <a:ext cx="22225" cy="3492500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6787" name="Group 251"/>
          <p:cNvGrpSpPr>
            <a:grpSpLocks/>
          </p:cNvGrpSpPr>
          <p:nvPr/>
        </p:nvGrpSpPr>
        <p:grpSpPr bwMode="auto">
          <a:xfrm>
            <a:off x="6505575" y="2647950"/>
            <a:ext cx="327025" cy="247650"/>
            <a:chOff x="8481778" y="1650237"/>
            <a:chExt cx="327460" cy="247650"/>
          </a:xfrm>
        </p:grpSpPr>
        <p:sp>
          <p:nvSpPr>
            <p:cNvPr id="11680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8" name="Group 257"/>
          <p:cNvGrpSpPr>
            <a:grpSpLocks/>
          </p:cNvGrpSpPr>
          <p:nvPr/>
        </p:nvGrpSpPr>
        <p:grpSpPr bwMode="auto">
          <a:xfrm>
            <a:off x="6015038" y="2647950"/>
            <a:ext cx="327025" cy="247650"/>
            <a:chOff x="8481778" y="1650237"/>
            <a:chExt cx="327460" cy="247650"/>
          </a:xfrm>
        </p:grpSpPr>
        <p:sp>
          <p:nvSpPr>
            <p:cNvPr id="11680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9" name="Group 263"/>
          <p:cNvGrpSpPr>
            <a:grpSpLocks/>
          </p:cNvGrpSpPr>
          <p:nvPr/>
        </p:nvGrpSpPr>
        <p:grpSpPr bwMode="auto">
          <a:xfrm>
            <a:off x="5386388" y="2647950"/>
            <a:ext cx="327025" cy="247650"/>
            <a:chOff x="8481778" y="1650237"/>
            <a:chExt cx="327460" cy="247650"/>
          </a:xfrm>
        </p:grpSpPr>
        <p:sp>
          <p:nvSpPr>
            <p:cNvPr id="11679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90" name="Group 269"/>
          <p:cNvGrpSpPr>
            <a:grpSpLocks/>
          </p:cNvGrpSpPr>
          <p:nvPr/>
        </p:nvGrpSpPr>
        <p:grpSpPr bwMode="auto">
          <a:xfrm>
            <a:off x="4886325" y="2647950"/>
            <a:ext cx="328613" cy="247650"/>
            <a:chOff x="8481778" y="1650237"/>
            <a:chExt cx="327460" cy="247650"/>
          </a:xfrm>
        </p:grpSpPr>
        <p:sp>
          <p:nvSpPr>
            <p:cNvPr id="11679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61D35E7A-C2AC-4292-A850-3E48ED7B025A}" type="slidenum">
              <a:rPr lang="en-US" altLang="en-US" sz="1200">
                <a:latin typeface="Tahoma" pitchFamily="34" charset="0"/>
              </a:rPr>
              <a:pPr/>
              <a:t>68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679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 altLang="en-US" dirty="0" err="1">
                <a:latin typeface="Calibri" pitchFamily="34" charset="0"/>
                <a:ea typeface="ＭＳ Ｐゴシック" charset="-128"/>
              </a:rPr>
              <a:t>OpenFlow</a:t>
            </a:r>
            <a:r>
              <a:rPr lang="en-US" altLang="en-US" dirty="0">
                <a:latin typeface="Calibri" pitchFamily="34" charset="0"/>
                <a:ea typeface="ＭＳ Ｐゴシック" charset="-128"/>
              </a:rPr>
              <a:t> data-plane abstraction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en-US" i="1" dirty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flow</a:t>
            </a:r>
            <a:r>
              <a:rPr lang="en-US" altLang="en-US" dirty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: defined by header fields</a:t>
            </a:r>
          </a:p>
          <a:p>
            <a:r>
              <a:rPr lang="en-US" altLang="en-US" dirty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generalized forwarding: simple packet-handling rules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Pattern</a:t>
            </a:r>
            <a:r>
              <a:rPr lang="en-US" altLang="en-US" i="1" dirty="0">
                <a:solidFill>
                  <a:srgbClr val="000090"/>
                </a:solidFill>
                <a:latin typeface="Calibri" pitchFamily="34" charset="0"/>
                <a:ea typeface="ＭＳ Ｐゴシック" charset="-128"/>
              </a:rPr>
              <a:t>: </a:t>
            </a:r>
            <a:r>
              <a:rPr lang="en-US" altLang="en-US" dirty="0">
                <a:solidFill>
                  <a:srgbClr val="000090"/>
                </a:solidFill>
                <a:latin typeface="Calibri" pitchFamily="34" charset="0"/>
                <a:ea typeface="ＭＳ Ｐゴシック" charset="-128"/>
              </a:rPr>
              <a:t>match </a:t>
            </a:r>
            <a:r>
              <a:rPr lang="en-US" altLang="en-US" dirty="0">
                <a:latin typeface="Calibri" pitchFamily="34" charset="0"/>
                <a:ea typeface="ＭＳ Ｐゴシック" charset="-128"/>
              </a:rPr>
              <a:t>values in packet header fields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Actions: for matched packet: </a:t>
            </a:r>
            <a:r>
              <a:rPr lang="en-US" altLang="en-US" dirty="0">
                <a:latin typeface="Calibri" pitchFamily="34" charset="0"/>
                <a:ea typeface="ＭＳ Ｐゴシック" charset="-128"/>
              </a:rPr>
              <a:t>drop, forward, or modify matched packet; or send matched packet to controller 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Priority</a:t>
            </a:r>
            <a:r>
              <a:rPr lang="en-US" altLang="en-US" dirty="0">
                <a:latin typeface="Calibri" pitchFamily="34" charset="0"/>
                <a:ea typeface="ＭＳ Ｐゴシック" charset="-128"/>
              </a:rPr>
              <a:t>: disambiguate overlapping patterns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Counters: </a:t>
            </a:r>
            <a:r>
              <a:rPr lang="en-US" altLang="en-US" dirty="0">
                <a:latin typeface="Calibri" pitchFamily="34" charset="0"/>
                <a:ea typeface="ＭＳ Ｐゴシック" charset="-128"/>
              </a:rPr>
              <a:t>#bytes and #packets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7766" name="Group 7"/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9" name="TextBox 8"/>
          <p:cNvSpPr txBox="1">
            <a:spLocks noChangeArrowheads="1"/>
          </p:cNvSpPr>
          <p:nvPr/>
        </p:nvSpPr>
        <p:spPr bwMode="auto">
          <a:xfrm>
            <a:off x="952500" y="5691188"/>
            <a:ext cx="7810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i="1" dirty="0"/>
              <a:t>Flow table in a router (computed and distributed by controller) defines router’s </a:t>
            </a:r>
            <a:r>
              <a:rPr lang="en-US" altLang="en-US" i="1" dirty="0" err="1"/>
              <a:t>match+action</a:t>
            </a:r>
            <a:r>
              <a:rPr lang="en-US" altLang="en-US" i="1" dirty="0"/>
              <a:t> rules</a:t>
            </a:r>
          </a:p>
        </p:txBody>
      </p:sp>
      <p:sp>
        <p:nvSpPr>
          <p:cNvPr id="117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D576C08-DEDE-4B65-BEE7-B6DB427A416C}" type="slidenum">
              <a:rPr lang="en-US" altLang="en-US" sz="1200">
                <a:latin typeface="Tahoma" pitchFamily="34" charset="0"/>
              </a:rPr>
              <a:pPr/>
              <a:t>69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777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819150"/>
            <a:ext cx="47275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Freeform 2"/>
          <p:cNvSpPr>
            <a:spLocks/>
          </p:cNvSpPr>
          <p:nvPr/>
        </p:nvSpPr>
        <p:spPr bwMode="auto">
          <a:xfrm>
            <a:off x="2592388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5881688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621338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5803900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/>
          <p:cNvGrpSpPr>
            <a:grpSpLocks/>
          </p:cNvGrpSpPr>
          <p:nvPr/>
        </p:nvGrpSpPr>
        <p:grpSpPr bwMode="auto">
          <a:xfrm>
            <a:off x="3681413" y="6015038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/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/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/>
          <p:cNvGrpSpPr>
            <a:grpSpLocks/>
          </p:cNvGrpSpPr>
          <p:nvPr/>
        </p:nvGrpSpPr>
        <p:grpSpPr bwMode="auto">
          <a:xfrm>
            <a:off x="4376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/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/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/>
          <p:cNvGrpSpPr>
            <a:grpSpLocks/>
          </p:cNvGrpSpPr>
          <p:nvPr/>
        </p:nvGrpSpPr>
        <p:grpSpPr bwMode="auto">
          <a:xfrm>
            <a:off x="5019675" y="5927725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/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/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/>
          <p:cNvGrpSpPr>
            <a:grpSpLocks/>
          </p:cNvGrpSpPr>
          <p:nvPr/>
        </p:nvGrpSpPr>
        <p:grpSpPr bwMode="auto">
          <a:xfrm>
            <a:off x="5741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/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757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/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/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/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/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/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/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/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/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/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/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/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/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/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/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/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7120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  <a:latin typeface="Gill Sans MT" pitchFamily="34" charset="0"/>
              </a:rPr>
              <a:t>Per-router control plane</a:t>
            </a:r>
          </a:p>
        </p:txBody>
      </p:sp>
      <p:grpSp>
        <p:nvGrpSpPr>
          <p:cNvPr id="229" name="Group 228"/>
          <p:cNvGrpSpPr>
            <a:grpSpLocks/>
          </p:cNvGrpSpPr>
          <p:nvPr/>
        </p:nvGrpSpPr>
        <p:grpSpPr bwMode="auto">
          <a:xfrm>
            <a:off x="1828800" y="2686050"/>
            <a:ext cx="5111750" cy="879475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/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/>
          <p:cNvSpPr txBox="1">
            <a:spLocks noChangeArrowheads="1"/>
          </p:cNvSpPr>
          <p:nvPr/>
        </p:nvSpPr>
        <p:spPr bwMode="auto">
          <a:xfrm>
            <a:off x="635000" y="1154113"/>
            <a:ext cx="8158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Individual routing algorithm components </a:t>
            </a:r>
            <a:r>
              <a:rPr lang="en-US" altLang="en-US" i="1">
                <a:solidFill>
                  <a:srgbClr val="000090"/>
                </a:solidFill>
              </a:rPr>
              <a:t>in each and every router </a:t>
            </a:r>
            <a:r>
              <a:rPr lang="en-US" altLang="en-US"/>
              <a:t>interact in the control plane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557338" y="3074988"/>
            <a:ext cx="6375400" cy="1047750"/>
            <a:chOff x="1557338" y="3074988"/>
            <a:chExt cx="6375400" cy="1047750"/>
          </a:xfrm>
        </p:grpSpPr>
        <p:sp>
          <p:nvSpPr>
            <p:cNvPr id="47178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828800" y="3702050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/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2825" y="2882900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/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/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/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5-</a:t>
            </a:r>
            <a:fld id="{60855B81-6501-4893-86C0-CDC5AB250401}" type="slidenum">
              <a:rPr lang="en-US" altLang="en-US" sz="1200">
                <a:latin typeface="Tahoma" pitchFamily="34" charset="0"/>
              </a:rPr>
              <a:pPr/>
              <a:t>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712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Control Plane</a:t>
            </a:r>
          </a:p>
        </p:txBody>
      </p:sp>
      <p:cxnSp>
        <p:nvCxnSpPr>
          <p:cNvPr id="227" name="Straight Connector 226"/>
          <p:cNvCxnSpPr/>
          <p:nvPr/>
        </p:nvCxnSpPr>
        <p:spPr>
          <a:xfrm flipH="1">
            <a:off x="1282700" y="5802313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/>
          <p:cNvSpPr txBox="1">
            <a:spLocks noChangeArrowheads="1"/>
          </p:cNvSpPr>
          <p:nvPr/>
        </p:nvSpPr>
        <p:spPr bwMode="auto">
          <a:xfrm>
            <a:off x="3198813" y="5473700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/>
          <p:cNvSpPr txBox="1">
            <a:spLocks noChangeArrowheads="1"/>
          </p:cNvSpPr>
          <p:nvPr/>
        </p:nvSpPr>
        <p:spPr bwMode="auto">
          <a:xfrm>
            <a:off x="3373438" y="5761038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/>
          <p:cNvGrpSpPr>
            <a:grpSpLocks/>
          </p:cNvGrpSpPr>
          <p:nvPr/>
        </p:nvGrpSpPr>
        <p:grpSpPr bwMode="auto">
          <a:xfrm>
            <a:off x="938213" y="5237163"/>
            <a:ext cx="1616075" cy="487362"/>
            <a:chOff x="-4079003" y="2717403"/>
            <a:chExt cx="1616718" cy="488475"/>
          </a:xfrm>
        </p:grpSpPr>
        <p:sp>
          <p:nvSpPr>
            <p:cNvPr id="47145" name="Rectangle 97"/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/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/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/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/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/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/>
          <p:cNvSpPr>
            <a:spLocks/>
          </p:cNvSpPr>
          <p:nvPr/>
        </p:nvSpPr>
        <p:spPr bwMode="auto">
          <a:xfrm>
            <a:off x="2493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/>
          <p:cNvGrpSpPr>
            <a:grpSpLocks/>
          </p:cNvGrpSpPr>
          <p:nvPr/>
        </p:nvGrpSpPr>
        <p:grpSpPr bwMode="auto">
          <a:xfrm>
            <a:off x="2714625" y="5659438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/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values in arriving </a:t>
            </a:r>
          </a:p>
          <a:p>
            <a:r>
              <a:rPr lang="en-US" altLang="en-US" sz="1400"/>
              <a:t>packet header</a:t>
            </a:r>
            <a:endParaRPr lang="en-US" altLang="en-US" sz="1800"/>
          </a:p>
        </p:txBody>
      </p:sp>
      <p:sp>
        <p:nvSpPr>
          <p:cNvPr id="47135" name="TextBox 282"/>
          <p:cNvSpPr txBox="1">
            <a:spLocks noChangeArrowheads="1"/>
          </p:cNvSpPr>
          <p:nvPr/>
        </p:nvSpPr>
        <p:spPr bwMode="auto">
          <a:xfrm>
            <a:off x="3068638" y="5862638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 altLang="en-US">
                <a:latin typeface="Calibri" pitchFamily="34" charset="0"/>
                <a:ea typeface="ＭＳ Ｐゴシック" charset="-128"/>
              </a:rPr>
              <a:t>OpenFlow data plane abstraction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en-US" i="1" dirty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flow</a:t>
            </a:r>
            <a:r>
              <a:rPr lang="en-US" altLang="en-US" dirty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: defined by header fields</a:t>
            </a:r>
          </a:p>
          <a:p>
            <a:r>
              <a:rPr lang="en-US" altLang="en-US" dirty="0">
                <a:solidFill>
                  <a:srgbClr val="000090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generalized forwarding: simple packet-handling rules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Pattern</a:t>
            </a:r>
            <a:r>
              <a:rPr lang="en-US" altLang="en-US" i="1" dirty="0">
                <a:solidFill>
                  <a:srgbClr val="000090"/>
                </a:solidFill>
                <a:latin typeface="Calibri" pitchFamily="34" charset="0"/>
                <a:ea typeface="ＭＳ Ｐゴシック" charset="-128"/>
              </a:rPr>
              <a:t>: </a:t>
            </a:r>
            <a:r>
              <a:rPr lang="en-US" altLang="en-US" dirty="0">
                <a:solidFill>
                  <a:srgbClr val="000090"/>
                </a:solidFill>
                <a:latin typeface="Calibri" pitchFamily="34" charset="0"/>
                <a:ea typeface="ＭＳ Ｐゴシック" charset="-128"/>
              </a:rPr>
              <a:t>match </a:t>
            </a:r>
            <a:r>
              <a:rPr lang="en-US" altLang="en-US" dirty="0">
                <a:latin typeface="Calibri" pitchFamily="34" charset="0"/>
                <a:ea typeface="ＭＳ Ｐゴシック" charset="-128"/>
              </a:rPr>
              <a:t>values in packet header fields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Actions: for matched packet: </a:t>
            </a:r>
            <a:r>
              <a:rPr lang="en-US" altLang="en-US" dirty="0">
                <a:latin typeface="Calibri" pitchFamily="34" charset="0"/>
                <a:ea typeface="ＭＳ Ｐゴシック" charset="-128"/>
              </a:rPr>
              <a:t>drop, forward, or modify matched packet; or send matched packet to controller 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Priority</a:t>
            </a:r>
            <a:r>
              <a:rPr lang="en-US" altLang="en-US" dirty="0">
                <a:latin typeface="Calibri" pitchFamily="34" charset="0"/>
                <a:ea typeface="ＭＳ Ｐゴシック" charset="-128"/>
              </a:rPr>
              <a:t>: disambiguate overlapping patterns</a:t>
            </a:r>
          </a:p>
          <a:p>
            <a:pPr lvl="1"/>
            <a:r>
              <a:rPr lang="en-US" altLang="en-US" i="1" dirty="0">
                <a:solidFill>
                  <a:srgbClr val="CC0000"/>
                </a:solidFill>
                <a:latin typeface="Calibri" pitchFamily="34" charset="0"/>
                <a:ea typeface="ＭＳ Ｐゴシック" charset="-128"/>
              </a:rPr>
              <a:t>Counters: </a:t>
            </a:r>
            <a:r>
              <a:rPr lang="en-US" altLang="en-US" dirty="0">
                <a:latin typeface="Calibri" pitchFamily="34" charset="0"/>
                <a:ea typeface="ＭＳ Ｐゴシック" charset="-128"/>
              </a:rPr>
              <a:t>#bytes and #packets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8790" name="Group 7"/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33500" y="5468938"/>
            <a:ext cx="6553200" cy="1200150"/>
          </a:xfrm>
          <a:prstGeom prst="rect">
            <a:avLst/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src=1.2.*.*, dest=3.4.5.*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 = *.*.*.*, dest=3.4.*.*  forward(2)</a:t>
            </a:r>
          </a:p>
          <a:p>
            <a:pPr marL="457200" indent="-457200"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src=10.1.2.3, dest=*.*.*.*  send to controller</a:t>
            </a:r>
            <a:endParaRPr lang="en-US" sz="240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8794" name="TextBox 32"/>
          <p:cNvSpPr txBox="1">
            <a:spLocks noChangeArrowheads="1"/>
          </p:cNvSpPr>
          <p:nvPr/>
        </p:nvSpPr>
        <p:spPr bwMode="auto">
          <a:xfrm>
            <a:off x="6735763" y="5106988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/>
              <a:t>* : wildcard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35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OpenFlow: Flow Table Entries</a:t>
            </a:r>
          </a:p>
        </p:txBody>
      </p:sp>
      <p:sp>
        <p:nvSpPr>
          <p:cNvPr id="119810" name="Rectangle 2"/>
          <p:cNvSpPr>
            <a:spLocks/>
          </p:cNvSpPr>
          <p:nvPr/>
        </p:nvSpPr>
        <p:spPr bwMode="auto">
          <a:xfrm>
            <a:off x="768350" y="5356225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1" name="Rectangle 3"/>
          <p:cNvSpPr>
            <a:spLocks/>
          </p:cNvSpPr>
          <p:nvPr/>
        </p:nvSpPr>
        <p:spPr bwMode="auto">
          <a:xfrm>
            <a:off x="819150" y="5345113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Switch</a:t>
            </a:r>
          </a:p>
          <a:p>
            <a:r>
              <a:rPr lang="en-US" altLang="en-US" sz="1700">
                <a:latin typeface="Calibri" pitchFamily="34" charset="0"/>
              </a:rPr>
              <a:t>Port</a:t>
            </a:r>
          </a:p>
        </p:txBody>
      </p:sp>
      <p:sp>
        <p:nvSpPr>
          <p:cNvPr id="119812" name="Rectangle 4"/>
          <p:cNvSpPr>
            <a:spLocks/>
          </p:cNvSpPr>
          <p:nvPr/>
        </p:nvSpPr>
        <p:spPr bwMode="auto">
          <a:xfrm>
            <a:off x="2279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3" name="Rectangle 5"/>
          <p:cNvSpPr>
            <a:spLocks/>
          </p:cNvSpPr>
          <p:nvPr/>
        </p:nvSpPr>
        <p:spPr bwMode="auto">
          <a:xfrm>
            <a:off x="2392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MAC</a:t>
            </a:r>
          </a:p>
          <a:p>
            <a:r>
              <a:rPr lang="en-US" altLang="en-US" sz="1700">
                <a:latin typeface="Calibri" pitchFamily="34" charset="0"/>
              </a:rPr>
              <a:t>src</a:t>
            </a:r>
          </a:p>
        </p:txBody>
      </p:sp>
      <p:sp>
        <p:nvSpPr>
          <p:cNvPr id="119814" name="Rectangle 6"/>
          <p:cNvSpPr>
            <a:spLocks/>
          </p:cNvSpPr>
          <p:nvPr/>
        </p:nvSpPr>
        <p:spPr bwMode="auto">
          <a:xfrm>
            <a:off x="30384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5" name="Rectangle 7"/>
          <p:cNvSpPr>
            <a:spLocks/>
          </p:cNvSpPr>
          <p:nvPr/>
        </p:nvSpPr>
        <p:spPr bwMode="auto">
          <a:xfrm>
            <a:off x="3154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MAC</a:t>
            </a:r>
          </a:p>
          <a:p>
            <a:r>
              <a:rPr lang="en-US" altLang="en-US" sz="1700">
                <a:latin typeface="Calibri" pitchFamily="34" charset="0"/>
              </a:rPr>
              <a:t>dst</a:t>
            </a:r>
          </a:p>
        </p:txBody>
      </p:sp>
      <p:sp>
        <p:nvSpPr>
          <p:cNvPr id="119816" name="Rectangle 8"/>
          <p:cNvSpPr>
            <a:spLocks/>
          </p:cNvSpPr>
          <p:nvPr/>
        </p:nvSpPr>
        <p:spPr bwMode="auto">
          <a:xfrm>
            <a:off x="37687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7" name="Rectangle 9"/>
          <p:cNvSpPr>
            <a:spLocks/>
          </p:cNvSpPr>
          <p:nvPr/>
        </p:nvSpPr>
        <p:spPr bwMode="auto">
          <a:xfrm>
            <a:off x="3956050" y="5327650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Eth</a:t>
            </a:r>
          </a:p>
          <a:p>
            <a:r>
              <a:rPr lang="en-US" altLang="en-US" sz="1700">
                <a:latin typeface="Calibri" pitchFamily="34" charset="0"/>
              </a:rPr>
              <a:t>type</a:t>
            </a:r>
          </a:p>
        </p:txBody>
      </p:sp>
      <p:sp>
        <p:nvSpPr>
          <p:cNvPr id="119818" name="Rectangle 10"/>
          <p:cNvSpPr>
            <a:spLocks/>
          </p:cNvSpPr>
          <p:nvPr/>
        </p:nvSpPr>
        <p:spPr bwMode="auto">
          <a:xfrm>
            <a:off x="1517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9" name="Rectangle 11"/>
          <p:cNvSpPr>
            <a:spLocks/>
          </p:cNvSpPr>
          <p:nvPr/>
        </p:nvSpPr>
        <p:spPr bwMode="auto">
          <a:xfrm>
            <a:off x="1598613" y="5381625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VLAN</a:t>
            </a:r>
          </a:p>
          <a:p>
            <a:r>
              <a:rPr lang="en-US" altLang="en-US" sz="1700">
                <a:latin typeface="Calibri" pitchFamily="34" charset="0"/>
              </a:rPr>
              <a:t>ID</a:t>
            </a:r>
          </a:p>
        </p:txBody>
      </p:sp>
      <p:sp>
        <p:nvSpPr>
          <p:cNvPr id="119820" name="Rectangle 12"/>
          <p:cNvSpPr>
            <a:spLocks/>
          </p:cNvSpPr>
          <p:nvPr/>
        </p:nvSpPr>
        <p:spPr bwMode="auto">
          <a:xfrm>
            <a:off x="4518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1" name="Rectangle 13"/>
          <p:cNvSpPr>
            <a:spLocks/>
          </p:cNvSpPr>
          <p:nvPr/>
        </p:nvSpPr>
        <p:spPr bwMode="auto">
          <a:xfrm>
            <a:off x="4724400" y="5364163"/>
            <a:ext cx="26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IP</a:t>
            </a:r>
          </a:p>
          <a:p>
            <a:r>
              <a:rPr lang="en-US" altLang="en-US" sz="1700">
                <a:latin typeface="Calibri" pitchFamily="34" charset="0"/>
              </a:rPr>
              <a:t>Src</a:t>
            </a:r>
          </a:p>
        </p:txBody>
      </p:sp>
      <p:sp>
        <p:nvSpPr>
          <p:cNvPr id="119822" name="Rectangle 14"/>
          <p:cNvSpPr>
            <a:spLocks/>
          </p:cNvSpPr>
          <p:nvPr/>
        </p:nvSpPr>
        <p:spPr bwMode="auto">
          <a:xfrm>
            <a:off x="5286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3" name="Rectangle 15"/>
          <p:cNvSpPr>
            <a:spLocks/>
          </p:cNvSpPr>
          <p:nvPr/>
        </p:nvSpPr>
        <p:spPr bwMode="auto">
          <a:xfrm>
            <a:off x="5465763" y="5364163"/>
            <a:ext cx="29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IP</a:t>
            </a:r>
          </a:p>
          <a:p>
            <a:r>
              <a:rPr lang="en-US" altLang="en-US" sz="1700">
                <a:latin typeface="Calibri" pitchFamily="34" charset="0"/>
              </a:rPr>
              <a:t>Dst</a:t>
            </a:r>
          </a:p>
        </p:txBody>
      </p:sp>
      <p:sp>
        <p:nvSpPr>
          <p:cNvPr id="119824" name="Rectangle 16"/>
          <p:cNvSpPr>
            <a:spLocks/>
          </p:cNvSpPr>
          <p:nvPr/>
        </p:nvSpPr>
        <p:spPr bwMode="auto">
          <a:xfrm>
            <a:off x="604520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5" name="Rectangle 17"/>
          <p:cNvSpPr>
            <a:spLocks/>
          </p:cNvSpPr>
          <p:nvPr/>
        </p:nvSpPr>
        <p:spPr bwMode="auto">
          <a:xfrm>
            <a:off x="6196013" y="5364490"/>
            <a:ext cx="486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 dirty="0">
                <a:latin typeface="Calibri" pitchFamily="34" charset="0"/>
              </a:rPr>
              <a:t>IP</a:t>
            </a:r>
          </a:p>
          <a:p>
            <a:r>
              <a:rPr lang="en-US" altLang="en-US" sz="1700" dirty="0">
                <a:latin typeface="Calibri" pitchFamily="34" charset="0"/>
              </a:rPr>
              <a:t>Proto</a:t>
            </a:r>
          </a:p>
        </p:txBody>
      </p:sp>
      <p:sp>
        <p:nvSpPr>
          <p:cNvPr id="119826" name="Rectangle 18"/>
          <p:cNvSpPr>
            <a:spLocks/>
          </p:cNvSpPr>
          <p:nvPr/>
        </p:nvSpPr>
        <p:spPr bwMode="auto">
          <a:xfrm>
            <a:off x="6804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7" name="Rectangle 19"/>
          <p:cNvSpPr>
            <a:spLocks/>
          </p:cNvSpPr>
          <p:nvPr/>
        </p:nvSpPr>
        <p:spPr bwMode="auto">
          <a:xfrm>
            <a:off x="6911975" y="5364163"/>
            <a:ext cx="46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TCP</a:t>
            </a:r>
          </a:p>
          <a:p>
            <a:r>
              <a:rPr lang="en-US" altLang="en-US" sz="1700">
                <a:latin typeface="Calibri" pitchFamily="34" charset="0"/>
              </a:rPr>
              <a:t>sport</a:t>
            </a:r>
          </a:p>
        </p:txBody>
      </p:sp>
      <p:sp>
        <p:nvSpPr>
          <p:cNvPr id="119828" name="Rectangle 20"/>
          <p:cNvSpPr>
            <a:spLocks/>
          </p:cNvSpPr>
          <p:nvPr/>
        </p:nvSpPr>
        <p:spPr bwMode="auto">
          <a:xfrm>
            <a:off x="7572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9" name="Rectangle 21"/>
          <p:cNvSpPr>
            <a:spLocks/>
          </p:cNvSpPr>
          <p:nvPr/>
        </p:nvSpPr>
        <p:spPr bwMode="auto">
          <a:xfrm>
            <a:off x="7661275" y="53641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TCP</a:t>
            </a:r>
          </a:p>
          <a:p>
            <a:r>
              <a:rPr lang="en-US" altLang="en-US" sz="1700">
                <a:latin typeface="Calibri" pitchFamily="34" charset="0"/>
              </a:rPr>
              <a:t>dport</a:t>
            </a:r>
          </a:p>
        </p:txBody>
      </p:sp>
      <p:sp>
        <p:nvSpPr>
          <p:cNvPr id="119830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1" name="Rectangle 23"/>
          <p:cNvSpPr>
            <a:spLocks/>
          </p:cNvSpPr>
          <p:nvPr/>
        </p:nvSpPr>
        <p:spPr bwMode="auto">
          <a:xfrm>
            <a:off x="1127125" y="1890713"/>
            <a:ext cx="414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Rule</a:t>
            </a:r>
          </a:p>
        </p:txBody>
      </p:sp>
      <p:sp>
        <p:nvSpPr>
          <p:cNvPr id="119832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3" name="Rectangle 25"/>
          <p:cNvSpPr>
            <a:spLocks/>
          </p:cNvSpPr>
          <p:nvPr/>
        </p:nvSpPr>
        <p:spPr bwMode="auto">
          <a:xfrm>
            <a:off x="2405063" y="189071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Action</a:t>
            </a:r>
          </a:p>
        </p:txBody>
      </p:sp>
      <p:sp>
        <p:nvSpPr>
          <p:cNvPr id="119834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5" name="Rectangle 27"/>
          <p:cNvSpPr>
            <a:spLocks/>
          </p:cNvSpPr>
          <p:nvPr/>
        </p:nvSpPr>
        <p:spPr bwMode="auto">
          <a:xfrm>
            <a:off x="3998913" y="1891119"/>
            <a:ext cx="8228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Statistics</a:t>
            </a:r>
          </a:p>
        </p:txBody>
      </p:sp>
      <p:sp>
        <p:nvSpPr>
          <p:cNvPr id="119836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357188" indent="-3302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Forward packet to port(s)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Encapsulate and forward to controller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Drop packet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Send to normal processing pipeline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Modify Fields</a:t>
            </a:r>
          </a:p>
        </p:txBody>
      </p:sp>
      <p:sp>
        <p:nvSpPr>
          <p:cNvPr id="119837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8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9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40" name="Rectangle 33"/>
          <p:cNvSpPr>
            <a:spLocks/>
          </p:cNvSpPr>
          <p:nvPr/>
        </p:nvSpPr>
        <p:spPr bwMode="auto">
          <a:xfrm>
            <a:off x="3973513" y="2647742"/>
            <a:ext cx="26332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200" dirty="0">
                <a:latin typeface="Calibri" pitchFamily="34" charset="0"/>
              </a:rPr>
              <a:t>Packet &amp; byte counters</a:t>
            </a:r>
          </a:p>
        </p:txBody>
      </p:sp>
      <p:sp>
        <p:nvSpPr>
          <p:cNvPr id="119841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119842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835025"/>
            <a:ext cx="69659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43" name="文字方塊 29"/>
          <p:cNvSpPr txBox="1">
            <a:spLocks noChangeArrowheads="1"/>
          </p:cNvSpPr>
          <p:nvPr/>
        </p:nvSpPr>
        <p:spPr bwMode="auto">
          <a:xfrm>
            <a:off x="2454275" y="6291263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Link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19844" name="Group 37"/>
          <p:cNvGrpSpPr>
            <a:grpSpLocks/>
          </p:cNvGrpSpPr>
          <p:nvPr/>
        </p:nvGrpSpPr>
        <p:grpSpPr bwMode="auto">
          <a:xfrm>
            <a:off x="1550988" y="6029325"/>
            <a:ext cx="2917825" cy="234950"/>
            <a:chOff x="1392851" y="2310653"/>
            <a:chExt cx="3302446" cy="234913"/>
          </a:xfrm>
        </p:grpSpPr>
        <p:cxnSp>
          <p:nvCxnSpPr>
            <p:cNvPr id="119857" name="Straight Connector 3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8" name="Straight Connector 3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9" name="Straight Connector 4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60" name="Straight Connector 4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5" name="Group 42"/>
          <p:cNvGrpSpPr>
            <a:grpSpLocks/>
          </p:cNvGrpSpPr>
          <p:nvPr/>
        </p:nvGrpSpPr>
        <p:grpSpPr bwMode="auto">
          <a:xfrm>
            <a:off x="4564063" y="6030913"/>
            <a:ext cx="2211387" cy="234950"/>
            <a:chOff x="1392851" y="2310653"/>
            <a:chExt cx="3302446" cy="234913"/>
          </a:xfrm>
        </p:grpSpPr>
        <p:cxnSp>
          <p:nvCxnSpPr>
            <p:cNvPr id="119853" name="Straight Connector 43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4" name="Straight Connector 44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5" name="Straight Connector 45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6" name="Straight Connector 46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6" name="Group 47"/>
          <p:cNvGrpSpPr>
            <a:grpSpLocks/>
          </p:cNvGrpSpPr>
          <p:nvPr/>
        </p:nvGrpSpPr>
        <p:grpSpPr bwMode="auto">
          <a:xfrm>
            <a:off x="6942138" y="6029325"/>
            <a:ext cx="1376362" cy="214313"/>
            <a:chOff x="1392851" y="2310653"/>
            <a:chExt cx="3302446" cy="234913"/>
          </a:xfrm>
        </p:grpSpPr>
        <p:cxnSp>
          <p:nvCxnSpPr>
            <p:cNvPr id="119849" name="Straight Connector 4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0" name="Straight Connector 4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1" name="Straight Connector 5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2" name="Straight Connector 5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847" name="文字方塊 29"/>
          <p:cNvSpPr txBox="1">
            <a:spLocks noChangeArrowheads="1"/>
          </p:cNvSpPr>
          <p:nvPr/>
        </p:nvSpPr>
        <p:spPr bwMode="auto">
          <a:xfrm>
            <a:off x="4845050" y="628332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Network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9848" name="文字方塊 29"/>
          <p:cNvSpPr txBox="1">
            <a:spLocks noChangeArrowheads="1"/>
          </p:cNvSpPr>
          <p:nvPr/>
        </p:nvSpPr>
        <p:spPr bwMode="auto">
          <a:xfrm>
            <a:off x="6392863" y="6232525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Transport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9B3A47-3543-4C8D-B798-62F1C3050AC1}"/>
                  </a:ext>
                </a:extLst>
              </p14:cNvPr>
              <p14:cNvContentPartPr/>
              <p14:nvPr/>
            </p14:nvContentPartPr>
            <p14:xfrm>
              <a:off x="5322240" y="1375200"/>
              <a:ext cx="2831040" cy="1250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9B3A47-3543-4C8D-B798-62F1C3050A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2880" y="1365840"/>
                <a:ext cx="2849760" cy="126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/>
          </p:cNvSpPr>
          <p:nvPr/>
        </p:nvSpPr>
        <p:spPr bwMode="auto">
          <a:xfrm>
            <a:off x="669925" y="11938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itchFamily="34" charset="0"/>
              </a:rPr>
              <a:t>Destination-based forwarding:</a:t>
            </a:r>
          </a:p>
        </p:txBody>
      </p:sp>
      <p:sp>
        <p:nvSpPr>
          <p:cNvPr id="121858" name="Rectangle 3"/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59" name="Group 4"/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1944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5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46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7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48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9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50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1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52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3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54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5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56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7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58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9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 dirty="0">
                  <a:latin typeface="Calibri" pitchFamily="34" charset="0"/>
                </a:rPr>
                <a:t>IP</a:t>
              </a:r>
            </a:p>
            <a:p>
              <a:r>
                <a:rPr lang="en-US" altLang="en-US" sz="1700" dirty="0">
                  <a:latin typeface="Calibri" pitchFamily="34" charset="0"/>
                </a:rPr>
                <a:t>Proto</a:t>
              </a:r>
            </a:p>
          </p:txBody>
        </p:sp>
        <p:sp>
          <p:nvSpPr>
            <p:cNvPr id="121960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1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62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3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64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5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121860" name="Rectangle 27"/>
          <p:cNvSpPr>
            <a:spLocks/>
          </p:cNvSpPr>
          <p:nvPr/>
        </p:nvSpPr>
        <p:spPr bwMode="auto">
          <a:xfrm>
            <a:off x="13462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1" name="Rectangle 28"/>
          <p:cNvSpPr>
            <a:spLocks/>
          </p:cNvSpPr>
          <p:nvPr/>
        </p:nvSpPr>
        <p:spPr bwMode="auto">
          <a:xfrm>
            <a:off x="1774825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2" name="Rectangle 29"/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3" name="Rectangle 30"/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4" name="Rectangle 31"/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5" name="Rectangle 32"/>
          <p:cNvSpPr>
            <a:spLocks/>
          </p:cNvSpPr>
          <p:nvPr/>
        </p:nvSpPr>
        <p:spPr bwMode="auto">
          <a:xfrm>
            <a:off x="4649788" y="2276475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Calibri" pitchFamily="34" charset="0"/>
              </a:rPr>
              <a:t>51.6.0.8</a:t>
            </a:r>
          </a:p>
        </p:txBody>
      </p:sp>
      <p:sp>
        <p:nvSpPr>
          <p:cNvPr id="121866" name="Rectangle 33"/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7" name="Rectangle 34"/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8" name="Rectangle 35"/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9" name="Rectangle 36"/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port6</a:t>
            </a:r>
          </a:p>
        </p:txBody>
      </p:sp>
      <p:pic>
        <p:nvPicPr>
          <p:cNvPr id="121870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14388"/>
            <a:ext cx="23542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1" name="Rectangle 1"/>
          <p:cNvSpPr txBox="1">
            <a:spLocks noChangeArrowheads="1"/>
          </p:cNvSpPr>
          <p:nvPr/>
        </p:nvSpPr>
        <p:spPr bwMode="auto">
          <a:xfrm>
            <a:off x="533400" y="-12700"/>
            <a:ext cx="281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Examples</a:t>
            </a:r>
            <a:endParaRPr lang="en-US" altLang="en-US" sz="39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21872" name="Rectangle 2"/>
          <p:cNvSpPr>
            <a:spLocks/>
          </p:cNvSpPr>
          <p:nvPr/>
        </p:nvSpPr>
        <p:spPr bwMode="auto">
          <a:xfrm>
            <a:off x="3048000" y="2671763"/>
            <a:ext cx="5122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i="1" dirty="0">
                <a:latin typeface="Gill Sans MT" pitchFamily="34" charset="0"/>
              </a:rPr>
              <a:t>IP datagrams destined for IP address  51.6.0.8 should be forwarded to router output port </a:t>
            </a:r>
            <a:r>
              <a:rPr lang="en-US" altLang="en-US" sz="2000" dirty="0">
                <a:latin typeface="Gill Sans MT" pitchFamily="34" charset="0"/>
              </a:rPr>
              <a:t>6 </a:t>
            </a:r>
          </a:p>
        </p:txBody>
      </p:sp>
      <p:sp>
        <p:nvSpPr>
          <p:cNvPr id="121873" name="Rectangle 73"/>
          <p:cNvSpPr>
            <a:spLocks/>
          </p:cNvSpPr>
          <p:nvPr/>
        </p:nvSpPr>
        <p:spPr bwMode="auto">
          <a:xfrm>
            <a:off x="6858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74" name="Group 74"/>
          <p:cNvGrpSpPr>
            <a:grpSpLocks/>
          </p:cNvGrpSpPr>
          <p:nvPr/>
        </p:nvGrpSpPr>
        <p:grpSpPr bwMode="auto">
          <a:xfrm>
            <a:off x="687388" y="3684588"/>
            <a:ext cx="7483475" cy="571500"/>
            <a:chOff x="0" y="0"/>
            <a:chExt cx="6704" cy="512"/>
          </a:xfrm>
        </p:grpSpPr>
        <p:sp>
          <p:nvSpPr>
            <p:cNvPr id="121922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3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24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5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26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7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28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9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30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1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32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3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34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5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36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7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 dirty="0">
                  <a:latin typeface="Calibri" pitchFamily="34" charset="0"/>
                </a:rPr>
                <a:t>IP</a:t>
              </a:r>
            </a:p>
            <a:p>
              <a:r>
                <a:rPr lang="en-US" altLang="en-US" sz="1700" dirty="0">
                  <a:latin typeface="Calibri" pitchFamily="34" charset="0"/>
                </a:rPr>
                <a:t>Proto</a:t>
              </a:r>
            </a:p>
          </p:txBody>
        </p:sp>
        <p:sp>
          <p:nvSpPr>
            <p:cNvPr id="121938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9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40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1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42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3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Forward</a:t>
              </a:r>
            </a:p>
          </p:txBody>
        </p:sp>
      </p:grpSp>
      <p:sp>
        <p:nvSpPr>
          <p:cNvPr id="121875" name="Rectangle 97"/>
          <p:cNvSpPr>
            <a:spLocks/>
          </p:cNvSpPr>
          <p:nvPr/>
        </p:nvSpPr>
        <p:spPr bwMode="auto">
          <a:xfrm>
            <a:off x="13462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6" name="Rectangle 98"/>
          <p:cNvSpPr>
            <a:spLocks/>
          </p:cNvSpPr>
          <p:nvPr/>
        </p:nvSpPr>
        <p:spPr bwMode="auto">
          <a:xfrm>
            <a:off x="1774825" y="43513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7" name="Rectangle 99"/>
          <p:cNvSpPr>
            <a:spLocks/>
          </p:cNvSpPr>
          <p:nvPr/>
        </p:nvSpPr>
        <p:spPr bwMode="auto">
          <a:xfrm>
            <a:off x="2667000" y="4351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8" name="Rectangle 100"/>
          <p:cNvSpPr>
            <a:spLocks/>
          </p:cNvSpPr>
          <p:nvPr/>
        </p:nvSpPr>
        <p:spPr bwMode="auto">
          <a:xfrm>
            <a:off x="33289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9" name="Rectangle 101"/>
          <p:cNvSpPr>
            <a:spLocks/>
          </p:cNvSpPr>
          <p:nvPr/>
        </p:nvSpPr>
        <p:spPr bwMode="auto">
          <a:xfrm>
            <a:off x="39893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0" name="Rectangle 102"/>
          <p:cNvSpPr>
            <a:spLocks/>
          </p:cNvSpPr>
          <p:nvPr/>
        </p:nvSpPr>
        <p:spPr bwMode="auto">
          <a:xfrm>
            <a:off x="46497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1" name="Rectangle 103"/>
          <p:cNvSpPr>
            <a:spLocks/>
          </p:cNvSpPr>
          <p:nvPr/>
        </p:nvSpPr>
        <p:spPr bwMode="auto">
          <a:xfrm>
            <a:off x="5319713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2" name="Rectangle 104"/>
          <p:cNvSpPr>
            <a:spLocks/>
          </p:cNvSpPr>
          <p:nvPr/>
        </p:nvSpPr>
        <p:spPr bwMode="auto">
          <a:xfrm>
            <a:off x="5980113" y="4351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3" name="Rectangle 105"/>
          <p:cNvSpPr>
            <a:spLocks/>
          </p:cNvSpPr>
          <p:nvPr/>
        </p:nvSpPr>
        <p:spPr bwMode="auto">
          <a:xfrm>
            <a:off x="66421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 dirty="0">
                <a:latin typeface="Calibri" pitchFamily="34" charset="0"/>
              </a:rPr>
              <a:t>21</a:t>
            </a:r>
          </a:p>
        </p:txBody>
      </p:sp>
      <p:sp>
        <p:nvSpPr>
          <p:cNvPr id="121884" name="Rectangle 106"/>
          <p:cNvSpPr>
            <a:spLocks/>
          </p:cNvSpPr>
          <p:nvPr/>
        </p:nvSpPr>
        <p:spPr bwMode="auto">
          <a:xfrm>
            <a:off x="7400925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drop</a:t>
            </a:r>
          </a:p>
        </p:txBody>
      </p:sp>
      <p:sp>
        <p:nvSpPr>
          <p:cNvPr id="121885" name="Rectangle 2"/>
          <p:cNvSpPr>
            <a:spLocks/>
          </p:cNvSpPr>
          <p:nvPr/>
        </p:nvSpPr>
        <p:spPr bwMode="auto">
          <a:xfrm>
            <a:off x="673100" y="31877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itchFamily="34" charset="0"/>
              </a:rPr>
              <a:t>Firewall:</a:t>
            </a:r>
          </a:p>
        </p:txBody>
      </p:sp>
      <p:sp>
        <p:nvSpPr>
          <p:cNvPr id="121886" name="Rectangle 2"/>
          <p:cNvSpPr>
            <a:spLocks/>
          </p:cNvSpPr>
          <p:nvPr/>
        </p:nvSpPr>
        <p:spPr bwMode="auto">
          <a:xfrm>
            <a:off x="1757363" y="4672013"/>
            <a:ext cx="643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i="1" dirty="0">
                <a:latin typeface="Gill Sans MT" pitchFamily="34" charset="0"/>
              </a:rPr>
              <a:t>do not forward (i.e., block) datagrams destined for TCP  port 21</a:t>
            </a:r>
          </a:p>
        </p:txBody>
      </p:sp>
      <p:sp>
        <p:nvSpPr>
          <p:cNvPr id="121887" name="Rectangle 73"/>
          <p:cNvSpPr>
            <a:spLocks/>
          </p:cNvSpPr>
          <p:nvPr/>
        </p:nvSpPr>
        <p:spPr bwMode="auto">
          <a:xfrm>
            <a:off x="6477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88" name="Group 74"/>
          <p:cNvGrpSpPr>
            <a:grpSpLocks/>
          </p:cNvGrpSpPr>
          <p:nvPr/>
        </p:nvGrpSpPr>
        <p:grpSpPr bwMode="auto">
          <a:xfrm>
            <a:off x="649288" y="5372100"/>
            <a:ext cx="7483475" cy="571500"/>
            <a:chOff x="0" y="0"/>
            <a:chExt cx="6704" cy="512"/>
          </a:xfrm>
        </p:grpSpPr>
        <p:sp>
          <p:nvSpPr>
            <p:cNvPr id="121900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1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02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3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04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5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06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7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08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9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10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1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12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3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14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5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 dirty="0">
                  <a:latin typeface="Calibri" pitchFamily="34" charset="0"/>
                </a:rPr>
                <a:t>IP</a:t>
              </a:r>
            </a:p>
            <a:p>
              <a:r>
                <a:rPr lang="en-US" altLang="en-US" sz="1700" dirty="0">
                  <a:latin typeface="Calibri" pitchFamily="34" charset="0"/>
                </a:rPr>
                <a:t>Proto</a:t>
              </a:r>
            </a:p>
          </p:txBody>
        </p:sp>
        <p:sp>
          <p:nvSpPr>
            <p:cNvPr id="121916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7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18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9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20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1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Forward</a:t>
              </a:r>
            </a:p>
          </p:txBody>
        </p:sp>
      </p:grpSp>
      <p:sp>
        <p:nvSpPr>
          <p:cNvPr id="121889" name="Rectangle 97"/>
          <p:cNvSpPr>
            <a:spLocks/>
          </p:cNvSpPr>
          <p:nvPr/>
        </p:nvSpPr>
        <p:spPr bwMode="auto">
          <a:xfrm>
            <a:off x="13081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0" name="Rectangle 98"/>
          <p:cNvSpPr>
            <a:spLocks/>
          </p:cNvSpPr>
          <p:nvPr/>
        </p:nvSpPr>
        <p:spPr bwMode="auto">
          <a:xfrm>
            <a:off x="1736725" y="6038850"/>
            <a:ext cx="1133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1" name="Rectangle 99"/>
          <p:cNvSpPr>
            <a:spLocks/>
          </p:cNvSpPr>
          <p:nvPr/>
        </p:nvSpPr>
        <p:spPr bwMode="auto">
          <a:xfrm>
            <a:off x="2628900" y="6038850"/>
            <a:ext cx="6619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2" name="Rectangle 100"/>
          <p:cNvSpPr>
            <a:spLocks/>
          </p:cNvSpPr>
          <p:nvPr/>
        </p:nvSpPr>
        <p:spPr bwMode="auto">
          <a:xfrm>
            <a:off x="32908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3" name="Rectangle 101"/>
          <p:cNvSpPr>
            <a:spLocks/>
          </p:cNvSpPr>
          <p:nvPr/>
        </p:nvSpPr>
        <p:spPr bwMode="auto">
          <a:xfrm>
            <a:off x="3948113" y="6021388"/>
            <a:ext cx="598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900">
                <a:latin typeface="Calibri" pitchFamily="34" charset="0"/>
              </a:rPr>
              <a:t>128.119.1.1</a:t>
            </a:r>
          </a:p>
        </p:txBody>
      </p:sp>
      <p:sp>
        <p:nvSpPr>
          <p:cNvPr id="121894" name="Rectangle 102"/>
          <p:cNvSpPr>
            <a:spLocks/>
          </p:cNvSpPr>
          <p:nvPr/>
        </p:nvSpPr>
        <p:spPr bwMode="auto">
          <a:xfrm>
            <a:off x="46116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5" name="Rectangle 103"/>
          <p:cNvSpPr>
            <a:spLocks/>
          </p:cNvSpPr>
          <p:nvPr/>
        </p:nvSpPr>
        <p:spPr bwMode="auto">
          <a:xfrm>
            <a:off x="5281613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6" name="Rectangle 104"/>
          <p:cNvSpPr>
            <a:spLocks/>
          </p:cNvSpPr>
          <p:nvPr/>
        </p:nvSpPr>
        <p:spPr bwMode="auto">
          <a:xfrm>
            <a:off x="5942013" y="6038850"/>
            <a:ext cx="661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7" name="Rectangle 105"/>
          <p:cNvSpPr>
            <a:spLocks/>
          </p:cNvSpPr>
          <p:nvPr/>
        </p:nvSpPr>
        <p:spPr bwMode="auto">
          <a:xfrm>
            <a:off x="66040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8" name="Rectangle 106"/>
          <p:cNvSpPr>
            <a:spLocks/>
          </p:cNvSpPr>
          <p:nvPr/>
        </p:nvSpPr>
        <p:spPr bwMode="auto">
          <a:xfrm>
            <a:off x="7362825" y="59753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drop</a:t>
            </a:r>
          </a:p>
        </p:txBody>
      </p:sp>
      <p:sp>
        <p:nvSpPr>
          <p:cNvPr id="121899" name="Rectangle 2"/>
          <p:cNvSpPr>
            <a:spLocks/>
          </p:cNvSpPr>
          <p:nvPr/>
        </p:nvSpPr>
        <p:spPr bwMode="auto">
          <a:xfrm>
            <a:off x="2036763" y="6296025"/>
            <a:ext cx="618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i="1" dirty="0">
                <a:latin typeface="Gill Sans MT" pitchFamily="34" charset="0"/>
              </a:rPr>
              <a:t>do not forward (i.e., block) datagrams sent by host 128.119.1.1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/>
          </p:cNvSpPr>
          <p:nvPr/>
        </p:nvSpPr>
        <p:spPr bwMode="auto">
          <a:xfrm>
            <a:off x="669925" y="1193800"/>
            <a:ext cx="570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000090"/>
                </a:solidFill>
                <a:latin typeface="Gill Sans MT" pitchFamily="34" charset="0"/>
              </a:rPr>
              <a:t>Destination-based layer-2 (switch) forwarding:</a:t>
            </a:r>
          </a:p>
        </p:txBody>
      </p:sp>
      <p:sp>
        <p:nvSpPr>
          <p:cNvPr id="122882" name="Rectangle 3"/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2883" name="Group 4"/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2899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0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2901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2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2903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4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2905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6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2907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08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2909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0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2911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2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2913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4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 dirty="0">
                  <a:latin typeface="Calibri" pitchFamily="34" charset="0"/>
                </a:rPr>
                <a:t>IP</a:t>
              </a:r>
            </a:p>
            <a:p>
              <a:r>
                <a:rPr lang="en-US" altLang="en-US" sz="1700" dirty="0">
                  <a:latin typeface="Calibri" pitchFamily="34" charset="0"/>
                </a:rPr>
                <a:t>Proto</a:t>
              </a:r>
            </a:p>
          </p:txBody>
        </p:sp>
        <p:sp>
          <p:nvSpPr>
            <p:cNvPr id="122915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6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2917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18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2919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2920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122884" name="Rectangle 28"/>
          <p:cNvSpPr>
            <a:spLocks/>
          </p:cNvSpPr>
          <p:nvPr/>
        </p:nvSpPr>
        <p:spPr bwMode="auto">
          <a:xfrm>
            <a:off x="2008188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5" name="Rectangle 29"/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6" name="Rectangle 30"/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7" name="Rectangle 31"/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8" name="Rectangle 32"/>
          <p:cNvSpPr>
            <a:spLocks/>
          </p:cNvSpPr>
          <p:nvPr/>
        </p:nvSpPr>
        <p:spPr bwMode="auto">
          <a:xfrm>
            <a:off x="46497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89" name="Rectangle 33"/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90" name="Rectangle 34"/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91" name="Rectangle 35"/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2892" name="Rectangle 36"/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port3</a:t>
            </a:r>
          </a:p>
        </p:txBody>
      </p:sp>
      <p:pic>
        <p:nvPicPr>
          <p:cNvPr id="122893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14388"/>
            <a:ext cx="23542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4" name="Rectangle 1"/>
          <p:cNvSpPr txBox="1">
            <a:spLocks noChangeArrowheads="1"/>
          </p:cNvSpPr>
          <p:nvPr/>
        </p:nvSpPr>
        <p:spPr bwMode="auto">
          <a:xfrm>
            <a:off x="533400" y="-12700"/>
            <a:ext cx="281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Examples</a:t>
            </a:r>
            <a:endParaRPr lang="en-US" altLang="en-US" sz="39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22895" name="Rectangle 2"/>
          <p:cNvSpPr>
            <a:spLocks/>
          </p:cNvSpPr>
          <p:nvPr/>
        </p:nvSpPr>
        <p:spPr bwMode="auto">
          <a:xfrm>
            <a:off x="2814638" y="2692400"/>
            <a:ext cx="5356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 i="1" dirty="0">
                <a:latin typeface="Gill Sans MT" pitchFamily="34" charset="0"/>
              </a:rPr>
              <a:t>layer-2 frames from MAC address 22:A7:23:11:E1:02 should be forwarded to output port 3</a:t>
            </a:r>
            <a:r>
              <a:rPr lang="en-US" altLang="en-US" sz="2000" dirty="0">
                <a:latin typeface="Gill Sans MT" pitchFamily="34" charset="0"/>
              </a:rPr>
              <a:t> </a:t>
            </a:r>
          </a:p>
        </p:txBody>
      </p:sp>
      <p:sp>
        <p:nvSpPr>
          <p:cNvPr id="122896" name="Rectangle 28"/>
          <p:cNvSpPr>
            <a:spLocks/>
          </p:cNvSpPr>
          <p:nvPr/>
        </p:nvSpPr>
        <p:spPr bwMode="auto">
          <a:xfrm>
            <a:off x="1320800" y="2298700"/>
            <a:ext cx="6588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100">
                <a:latin typeface="Calibri" pitchFamily="34" charset="0"/>
              </a:rPr>
              <a:t>22:A7:23:</a:t>
            </a:r>
          </a:p>
          <a:p>
            <a:r>
              <a:rPr lang="en-US" altLang="en-US" sz="1100">
                <a:latin typeface="Calibri" pitchFamily="34" charset="0"/>
              </a:rPr>
              <a:t>11:E1:02</a:t>
            </a:r>
          </a:p>
        </p:txBody>
      </p:sp>
      <p:sp>
        <p:nvSpPr>
          <p:cNvPr id="1228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55F0805-EB68-42A1-AF90-FE44F4C1E6D7}" type="slidenum">
              <a:rPr lang="en-US" altLang="en-US" sz="1200">
                <a:latin typeface="Tahoma" pitchFamily="34" charset="0"/>
              </a:rPr>
              <a:pPr/>
              <a:t>73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289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08038"/>
            <a:ext cx="51720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en-US">
                <a:latin typeface="Calibri" pitchFamily="34" charset="0"/>
                <a:ea typeface="ＭＳ Ｐゴシック" charset="-128"/>
              </a:rPr>
              <a:t>OpenFlow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54200"/>
            <a:ext cx="3810000" cy="46482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Router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match: </a:t>
            </a:r>
            <a:r>
              <a:rPr lang="en-US" sz="2800" dirty="0">
                <a:latin typeface="Calibri" charset="0"/>
              </a:rPr>
              <a:t>longest destination IP prefix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action: </a:t>
            </a:r>
            <a:r>
              <a:rPr lang="en-US" sz="2800" dirty="0">
                <a:latin typeface="Calibri" charset="0"/>
              </a:rPr>
              <a:t>forward on an outward link</a:t>
            </a:r>
          </a:p>
          <a:p>
            <a:pPr marL="338138" indent="-338138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Switch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match: </a:t>
            </a:r>
            <a:r>
              <a:rPr lang="en-US" sz="2800" dirty="0">
                <a:latin typeface="Calibri" charset="0"/>
              </a:rPr>
              <a:t>destination MAC address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action: </a:t>
            </a:r>
            <a:r>
              <a:rPr lang="en-US" sz="2800" dirty="0">
                <a:latin typeface="Calibri" charset="0"/>
              </a:rPr>
              <a:t>forward or flood (broadcast)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874838"/>
            <a:ext cx="3810000" cy="4648200"/>
          </a:xfrm>
        </p:spPr>
        <p:txBody>
          <a:bodyPr/>
          <a:lstStyle/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Firewall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dirty="0">
                <a:latin typeface="Calibri" charset="0"/>
              </a:rPr>
              <a:t>: IP addresses and TCP/UDP port numbers</a:t>
            </a:r>
          </a:p>
          <a:p>
            <a:pPr marL="508000" lvl="1" indent="-219075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action: </a:t>
            </a:r>
            <a:r>
              <a:rPr lang="en-US" sz="2800" dirty="0">
                <a:latin typeface="Calibri" charset="0"/>
              </a:rPr>
              <a:t>permit or deny </a:t>
            </a:r>
          </a:p>
          <a:p>
            <a:pPr marL="296863" indent="-296863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</a:rPr>
              <a:t>NAT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match: </a:t>
            </a:r>
            <a:r>
              <a:rPr lang="en-US" sz="2800" dirty="0">
                <a:latin typeface="Calibri" charset="0"/>
              </a:rPr>
              <a:t>IP address and port</a:t>
            </a:r>
          </a:p>
          <a:p>
            <a:pPr marL="519113" lvl="1" indent="-230188">
              <a:spcBef>
                <a:spcPts val="0"/>
              </a:spcBef>
              <a:buClr>
                <a:srgbClr val="000090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action: </a:t>
            </a:r>
            <a:r>
              <a:rPr lang="en-US" sz="2800" dirty="0">
                <a:latin typeface="Calibri" charset="0"/>
              </a:rPr>
              <a:t>rewrite address and port</a:t>
            </a:r>
          </a:p>
          <a:p>
            <a:pPr marL="0">
              <a:spcBef>
                <a:spcPts val="0"/>
              </a:spcBef>
              <a:buFont typeface="Wingdings" charset="0"/>
              <a:buChar char="§"/>
              <a:defRPr/>
            </a:pPr>
            <a:endParaRPr lang="en-US" sz="3200" dirty="0">
              <a:latin typeface="Calibri" charset="0"/>
            </a:endParaRPr>
          </a:p>
        </p:txBody>
      </p:sp>
      <p:sp>
        <p:nvSpPr>
          <p:cNvPr id="123909" name="TextBox 1"/>
          <p:cNvSpPr txBox="1">
            <a:spLocks noChangeArrowheads="1"/>
          </p:cNvSpPr>
          <p:nvPr/>
        </p:nvSpPr>
        <p:spPr bwMode="auto">
          <a:xfrm>
            <a:off x="541338" y="1214438"/>
            <a:ext cx="7519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buClr>
                <a:srgbClr val="000090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>
                <a:solidFill>
                  <a:srgbClr val="CC0000"/>
                </a:solidFill>
                <a:latin typeface="Calibri" pitchFamily="34" charset="0"/>
              </a:rPr>
              <a:t>match+action: </a:t>
            </a:r>
            <a:r>
              <a:rPr lang="en-US" altLang="en-US" sz="2800">
                <a:latin typeface="Calibri" pitchFamily="34" charset="0"/>
              </a:rPr>
              <a:t>unifies different kinds of devices</a:t>
            </a:r>
            <a:endParaRPr lang="en-US" altLang="en-US" sz="2800"/>
          </a:p>
        </p:txBody>
      </p:sp>
      <p:sp>
        <p:nvSpPr>
          <p:cNvPr id="1239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9FCAB6F5-F7B4-446F-BB00-367375C8A107}" type="slidenum">
              <a:rPr lang="en-US" altLang="en-US" sz="1200">
                <a:latin typeface="Tahoma" pitchFamily="34" charset="0"/>
              </a:rPr>
              <a:pPr/>
              <a:t>74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39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638175" y="1263650"/>
            <a:ext cx="2997200" cy="1262063"/>
            <a:chOff x="637575" y="1263648"/>
            <a:chExt cx="2998252" cy="1261939"/>
          </a:xfrm>
        </p:grpSpPr>
        <p:sp>
          <p:nvSpPr>
            <p:cNvPr id="197" name="Freeform 196"/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75" name="Group 188"/>
            <p:cNvGrpSpPr>
              <a:grpSpLocks/>
            </p:cNvGrpSpPr>
            <p:nvPr/>
          </p:nvGrpSpPr>
          <p:grpSpPr bwMode="auto">
            <a:xfrm>
              <a:off x="637575" y="1263648"/>
              <a:ext cx="2833213" cy="916517"/>
              <a:chOff x="-994833" y="4042832"/>
              <a:chExt cx="2833213" cy="916517"/>
            </a:xfrm>
          </p:grpSpPr>
          <p:sp>
            <p:nvSpPr>
              <p:cNvPr id="190" name="Rectangle 189"/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77" name="TextBox 190"/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6465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78" name="TextBox 191"/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79" name="Straight Connector 192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80" name="TextBox 193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81" name="TextBox 194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82" name="Straight Connector 195"/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5956300" y="4510088"/>
            <a:ext cx="2894013" cy="2022475"/>
            <a:chOff x="5956617" y="4509743"/>
            <a:chExt cx="2893901" cy="2022127"/>
          </a:xfrm>
        </p:grpSpPr>
        <p:sp>
          <p:nvSpPr>
            <p:cNvPr id="208" name="Freeform 207"/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64" name="Group 197"/>
            <p:cNvGrpSpPr>
              <a:grpSpLocks/>
            </p:cNvGrpSpPr>
            <p:nvPr/>
          </p:nvGrpSpPr>
          <p:grpSpPr bwMode="auto">
            <a:xfrm>
              <a:off x="6031592" y="5137149"/>
              <a:ext cx="2818926" cy="1394721"/>
              <a:chOff x="-999973" y="4042833"/>
              <a:chExt cx="2818926" cy="1394721"/>
            </a:xfrm>
          </p:grpSpPr>
          <p:sp>
            <p:nvSpPr>
              <p:cNvPr id="199" name="Rectangle 198"/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66" name="TextBox 199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715033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10.2.0.3</a:t>
                </a:r>
              </a:p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10.2.0.4</a:t>
                </a:r>
              </a:p>
            </p:txBody>
          </p:sp>
          <p:sp>
            <p:nvSpPr>
              <p:cNvPr id="125067" name="TextBox 200"/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68" name="Straight Connector 201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9" name="TextBox 202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70" name="TextBox 203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71" name="Straight Connector 204"/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072" name="Straight Connector 205"/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73" name="TextBox 206"/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</p:grp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587375" y="4570413"/>
            <a:ext cx="3089275" cy="2001837"/>
            <a:chOff x="587526" y="4569769"/>
            <a:chExt cx="3089750" cy="2002482"/>
          </a:xfrm>
        </p:grpSpPr>
        <p:sp>
          <p:nvSpPr>
            <p:cNvPr id="52" name="Freeform 51"/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55" name="Group 50"/>
            <p:cNvGrpSpPr>
              <a:grpSpLocks/>
            </p:cNvGrpSpPr>
            <p:nvPr/>
          </p:nvGrpSpPr>
          <p:grpSpPr bwMode="auto">
            <a:xfrm>
              <a:off x="587526" y="5408083"/>
              <a:ext cx="2799140" cy="1164168"/>
              <a:chOff x="-999973" y="4042832"/>
              <a:chExt cx="2799140" cy="1164168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057" name="TextBox 8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6465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ingress port = 1</a:t>
                </a:r>
              </a:p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58" name="TextBox 183"/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  <p:cxnSp>
            <p:nvCxnSpPr>
              <p:cNvPr id="12505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0" name="TextBox 185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61" name="TextBox 186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62" name="Straight Connector 187"/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24932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08038"/>
            <a:ext cx="44592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itle 1"/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en-US">
                <a:latin typeface="Calibri" pitchFamily="34" charset="0"/>
                <a:ea typeface="ＭＳ Ｐゴシック" charset="-128"/>
              </a:rPr>
              <a:t>OpenFlow example</a:t>
            </a:r>
          </a:p>
        </p:txBody>
      </p:sp>
      <p:cxnSp>
        <p:nvCxnSpPr>
          <p:cNvPr id="124934" name="Straight Connector 13"/>
          <p:cNvCxnSpPr>
            <a:cxnSpLocks noChangeShapeType="1"/>
          </p:cNvCxnSpPr>
          <p:nvPr/>
        </p:nvCxnSpPr>
        <p:spPr bwMode="auto">
          <a:xfrm>
            <a:off x="3760788" y="2562225"/>
            <a:ext cx="2157412" cy="184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5" name="Straight Connector 11"/>
          <p:cNvCxnSpPr>
            <a:cxnSpLocks noChangeShapeType="1"/>
          </p:cNvCxnSpPr>
          <p:nvPr/>
        </p:nvCxnSpPr>
        <p:spPr bwMode="auto">
          <a:xfrm>
            <a:off x="4040188" y="4497388"/>
            <a:ext cx="2046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6" name="Straight Connector 6"/>
          <p:cNvCxnSpPr>
            <a:cxnSpLocks noChangeShapeType="1"/>
          </p:cNvCxnSpPr>
          <p:nvPr/>
        </p:nvCxnSpPr>
        <p:spPr bwMode="auto">
          <a:xfrm>
            <a:off x="3841750" y="2690813"/>
            <a:ext cx="0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7" name="Straight Connector 64"/>
          <p:cNvCxnSpPr>
            <a:cxnSpLocks noChangeShapeType="1"/>
          </p:cNvCxnSpPr>
          <p:nvPr/>
        </p:nvCxnSpPr>
        <p:spPr bwMode="auto">
          <a:xfrm flipH="1">
            <a:off x="3962400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>
          <a:xfrm flipH="1" flipV="1">
            <a:off x="3910013" y="4567238"/>
            <a:ext cx="6350" cy="65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54338" y="452437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0" name="Group 44"/>
          <p:cNvGrpSpPr>
            <a:grpSpLocks/>
          </p:cNvGrpSpPr>
          <p:nvPr/>
        </p:nvGrpSpPr>
        <p:grpSpPr bwMode="auto">
          <a:xfrm>
            <a:off x="2355850" y="4043363"/>
            <a:ext cx="757238" cy="628650"/>
            <a:chOff x="-44" y="1473"/>
            <a:chExt cx="981" cy="1105"/>
          </a:xfrm>
        </p:grpSpPr>
        <p:pic>
          <p:nvPicPr>
            <p:cNvPr id="12505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1" name="Group 44"/>
          <p:cNvGrpSpPr>
            <a:grpSpLocks/>
          </p:cNvGrpSpPr>
          <p:nvPr/>
        </p:nvGrpSpPr>
        <p:grpSpPr bwMode="auto">
          <a:xfrm>
            <a:off x="3419475" y="4892675"/>
            <a:ext cx="757238" cy="628650"/>
            <a:chOff x="188" y="1473"/>
            <a:chExt cx="981" cy="1105"/>
          </a:xfrm>
        </p:grpSpPr>
        <p:pic>
          <p:nvPicPr>
            <p:cNvPr id="12505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1" name="Freeform 46"/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2" name="TextBox 9"/>
          <p:cNvSpPr txBox="1">
            <a:spLocks noChangeArrowheads="1"/>
          </p:cNvSpPr>
          <p:nvPr/>
        </p:nvSpPr>
        <p:spPr bwMode="auto">
          <a:xfrm>
            <a:off x="2500313" y="4548188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h1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10.1.0.1</a:t>
            </a:r>
          </a:p>
          <a:p>
            <a:pPr algn="ctr"/>
            <a:endParaRPr lang="en-US" altLang="en-US" sz="1400">
              <a:cs typeface="Arial" pitchFamily="34" charset="0"/>
            </a:endParaRPr>
          </a:p>
        </p:txBody>
      </p:sp>
      <p:sp>
        <p:nvSpPr>
          <p:cNvPr id="124943" name="TextBox 58"/>
          <p:cNvSpPr txBox="1">
            <a:spLocks noChangeArrowheads="1"/>
          </p:cNvSpPr>
          <p:nvPr/>
        </p:nvSpPr>
        <p:spPr bwMode="auto">
          <a:xfrm>
            <a:off x="4102100" y="4949825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h2</a:t>
            </a:r>
          </a:p>
          <a:p>
            <a:r>
              <a:rPr lang="en-US" altLang="en-US" sz="1400">
                <a:cs typeface="Arial" pitchFamily="34" charset="0"/>
              </a:rPr>
              <a:t>10.1.0.2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5608638" y="4568825"/>
            <a:ext cx="306387" cy="490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62700" y="4448175"/>
            <a:ext cx="53181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6" name="Group 44"/>
          <p:cNvGrpSpPr>
            <a:grpSpLocks/>
          </p:cNvGrpSpPr>
          <p:nvPr/>
        </p:nvGrpSpPr>
        <p:grpSpPr bwMode="auto">
          <a:xfrm>
            <a:off x="6569075" y="4221163"/>
            <a:ext cx="757238" cy="628650"/>
            <a:chOff x="-44" y="1473"/>
            <a:chExt cx="981" cy="1105"/>
          </a:xfrm>
        </p:grpSpPr>
        <p:pic>
          <p:nvPicPr>
            <p:cNvPr id="1250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7" name="Group 44"/>
          <p:cNvGrpSpPr>
            <a:grpSpLocks/>
          </p:cNvGrpSpPr>
          <p:nvPr/>
        </p:nvGrpSpPr>
        <p:grpSpPr bwMode="auto">
          <a:xfrm>
            <a:off x="5091113" y="4835525"/>
            <a:ext cx="757237" cy="628650"/>
            <a:chOff x="-44" y="1473"/>
            <a:chExt cx="981" cy="1105"/>
          </a:xfrm>
        </p:grpSpPr>
        <p:pic>
          <p:nvPicPr>
            <p:cNvPr id="12504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8" name="TextBox 70"/>
          <p:cNvSpPr txBox="1">
            <a:spLocks noChangeArrowheads="1"/>
          </p:cNvSpPr>
          <p:nvPr/>
        </p:nvSpPr>
        <p:spPr bwMode="auto">
          <a:xfrm>
            <a:off x="7327900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h4</a:t>
            </a:r>
          </a:p>
          <a:p>
            <a:r>
              <a:rPr lang="en-US" altLang="en-US" sz="1400">
                <a:cs typeface="Arial" pitchFamily="34" charset="0"/>
              </a:rPr>
              <a:t>10.2.0.4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sp>
        <p:nvSpPr>
          <p:cNvPr id="124949" name="TextBox 71"/>
          <p:cNvSpPr txBox="1">
            <a:spLocks noChangeArrowheads="1"/>
          </p:cNvSpPr>
          <p:nvPr/>
        </p:nvSpPr>
        <p:spPr bwMode="auto">
          <a:xfrm>
            <a:off x="4981575" y="5389563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h3</a:t>
            </a:r>
          </a:p>
          <a:p>
            <a:r>
              <a:rPr lang="en-US" altLang="en-US" sz="1400">
                <a:cs typeface="Arial" pitchFamily="34" charset="0"/>
              </a:rPr>
              <a:t>10.2.0.3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2965450" y="2681288"/>
            <a:ext cx="7064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943350" y="2014538"/>
            <a:ext cx="0" cy="4746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52" name="Group 44"/>
          <p:cNvGrpSpPr>
            <a:grpSpLocks/>
          </p:cNvGrpSpPr>
          <p:nvPr/>
        </p:nvGrpSpPr>
        <p:grpSpPr bwMode="auto">
          <a:xfrm>
            <a:off x="3462338" y="1622425"/>
            <a:ext cx="757237" cy="628650"/>
            <a:chOff x="-44" y="1473"/>
            <a:chExt cx="981" cy="1105"/>
          </a:xfrm>
        </p:grpSpPr>
        <p:pic>
          <p:nvPicPr>
            <p:cNvPr id="12504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53" name="Group 44"/>
          <p:cNvGrpSpPr>
            <a:grpSpLocks/>
          </p:cNvGrpSpPr>
          <p:nvPr/>
        </p:nvGrpSpPr>
        <p:grpSpPr bwMode="auto">
          <a:xfrm>
            <a:off x="2408238" y="2455863"/>
            <a:ext cx="757237" cy="628650"/>
            <a:chOff x="-44" y="1473"/>
            <a:chExt cx="981" cy="1105"/>
          </a:xfrm>
        </p:grpSpPr>
        <p:pic>
          <p:nvPicPr>
            <p:cNvPr id="12504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54" name="TextBox 83"/>
          <p:cNvSpPr txBox="1">
            <a:spLocks noChangeArrowheads="1"/>
          </p:cNvSpPr>
          <p:nvPr/>
        </p:nvSpPr>
        <p:spPr bwMode="auto">
          <a:xfrm>
            <a:off x="2497138" y="2959100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h5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10.3.0.5</a:t>
            </a:r>
          </a:p>
        </p:txBody>
      </p:sp>
      <p:sp>
        <p:nvSpPr>
          <p:cNvPr id="124955" name="TextBox 92"/>
          <p:cNvSpPr txBox="1">
            <a:spLocks noChangeArrowheads="1"/>
          </p:cNvSpPr>
          <p:nvPr/>
        </p:nvSpPr>
        <p:spPr bwMode="auto">
          <a:xfrm>
            <a:off x="3905250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s1</a:t>
            </a:r>
          </a:p>
        </p:txBody>
      </p:sp>
      <p:sp>
        <p:nvSpPr>
          <p:cNvPr id="124956" name="TextBox 93"/>
          <p:cNvSpPr txBox="1">
            <a:spLocks noChangeArrowheads="1"/>
          </p:cNvSpPr>
          <p:nvPr/>
        </p:nvSpPr>
        <p:spPr bwMode="auto">
          <a:xfrm>
            <a:off x="6065838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s2</a:t>
            </a:r>
          </a:p>
        </p:txBody>
      </p:sp>
      <p:sp>
        <p:nvSpPr>
          <p:cNvPr id="124957" name="TextBox 94"/>
          <p:cNvSpPr txBox="1">
            <a:spLocks noChangeArrowheads="1"/>
          </p:cNvSpPr>
          <p:nvPr/>
        </p:nvSpPr>
        <p:spPr bwMode="auto">
          <a:xfrm>
            <a:off x="4122738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s3</a:t>
            </a:r>
          </a:p>
        </p:txBody>
      </p:sp>
      <p:cxnSp>
        <p:nvCxnSpPr>
          <p:cNvPr id="124958" name="Straight Connector 99"/>
          <p:cNvCxnSpPr>
            <a:cxnSpLocks noChangeShapeType="1"/>
          </p:cNvCxnSpPr>
          <p:nvPr/>
        </p:nvCxnSpPr>
        <p:spPr bwMode="auto">
          <a:xfrm>
            <a:off x="3962400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59" name="Straight Connector 102"/>
          <p:cNvCxnSpPr>
            <a:cxnSpLocks noChangeShapeType="1"/>
          </p:cNvCxnSpPr>
          <p:nvPr/>
        </p:nvCxnSpPr>
        <p:spPr bwMode="auto">
          <a:xfrm>
            <a:off x="5440363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60" name="TextBox 108"/>
          <p:cNvSpPr txBox="1">
            <a:spLocks noChangeArrowheads="1"/>
          </p:cNvSpPr>
          <p:nvPr/>
        </p:nvSpPr>
        <p:spPr bwMode="auto">
          <a:xfrm>
            <a:off x="3733800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1" name="TextBox 109"/>
          <p:cNvSpPr txBox="1">
            <a:spLocks noChangeArrowheads="1"/>
          </p:cNvSpPr>
          <p:nvPr/>
        </p:nvSpPr>
        <p:spPr bwMode="auto">
          <a:xfrm>
            <a:off x="3265488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62" name="TextBox 110"/>
          <p:cNvSpPr txBox="1">
            <a:spLocks noChangeArrowheads="1"/>
          </p:cNvSpPr>
          <p:nvPr/>
        </p:nvSpPr>
        <p:spPr bwMode="auto">
          <a:xfrm>
            <a:off x="3633788" y="27511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63" name="TextBox 111"/>
          <p:cNvSpPr txBox="1">
            <a:spLocks noChangeArrowheads="1"/>
          </p:cNvSpPr>
          <p:nvPr/>
        </p:nvSpPr>
        <p:spPr bwMode="auto">
          <a:xfrm>
            <a:off x="4111625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64" name="TextBox 112"/>
          <p:cNvSpPr txBox="1">
            <a:spLocks noChangeArrowheads="1"/>
          </p:cNvSpPr>
          <p:nvPr/>
        </p:nvSpPr>
        <p:spPr bwMode="auto">
          <a:xfrm>
            <a:off x="3636963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5" name="TextBox 113"/>
          <p:cNvSpPr txBox="1">
            <a:spLocks noChangeArrowheads="1"/>
          </p:cNvSpPr>
          <p:nvPr/>
        </p:nvSpPr>
        <p:spPr bwMode="auto">
          <a:xfrm>
            <a:off x="3279775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66" name="TextBox 114"/>
          <p:cNvSpPr txBox="1">
            <a:spLocks noChangeArrowheads="1"/>
          </p:cNvSpPr>
          <p:nvPr/>
        </p:nvSpPr>
        <p:spPr bwMode="auto">
          <a:xfrm>
            <a:off x="3662363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67" name="TextBox 115"/>
          <p:cNvSpPr txBox="1">
            <a:spLocks noChangeArrowheads="1"/>
          </p:cNvSpPr>
          <p:nvPr/>
        </p:nvSpPr>
        <p:spPr bwMode="auto">
          <a:xfrm>
            <a:off x="4170363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68" name="TextBox 117"/>
          <p:cNvSpPr txBox="1">
            <a:spLocks noChangeArrowheads="1"/>
          </p:cNvSpPr>
          <p:nvPr/>
        </p:nvSpPr>
        <p:spPr bwMode="auto">
          <a:xfrm>
            <a:off x="5427663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9" name="TextBox 118"/>
          <p:cNvSpPr txBox="1">
            <a:spLocks noChangeArrowheads="1"/>
          </p:cNvSpPr>
          <p:nvPr/>
        </p:nvSpPr>
        <p:spPr bwMode="auto">
          <a:xfrm>
            <a:off x="5399088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70" name="TextBox 119"/>
          <p:cNvSpPr txBox="1">
            <a:spLocks noChangeArrowheads="1"/>
          </p:cNvSpPr>
          <p:nvPr/>
        </p:nvSpPr>
        <p:spPr bwMode="auto">
          <a:xfrm>
            <a:off x="5765800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71" name="TextBox 120"/>
          <p:cNvSpPr txBox="1">
            <a:spLocks noChangeArrowheads="1"/>
          </p:cNvSpPr>
          <p:nvPr/>
        </p:nvSpPr>
        <p:spPr bwMode="auto">
          <a:xfrm>
            <a:off x="6324600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72" name="TextBox 150"/>
          <p:cNvSpPr txBox="1">
            <a:spLocks noChangeArrowheads="1"/>
          </p:cNvSpPr>
          <p:nvPr/>
        </p:nvSpPr>
        <p:spPr bwMode="auto">
          <a:xfrm>
            <a:off x="4191000" y="1639888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h6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10.3.0.6</a:t>
            </a:r>
          </a:p>
        </p:txBody>
      </p:sp>
      <p:grpSp>
        <p:nvGrpSpPr>
          <p:cNvPr id="124973" name="Group 7"/>
          <p:cNvGrpSpPr>
            <a:grpSpLocks/>
          </p:cNvGrpSpPr>
          <p:nvPr/>
        </p:nvGrpSpPr>
        <p:grpSpPr bwMode="auto">
          <a:xfrm>
            <a:off x="3511550" y="4257675"/>
            <a:ext cx="700088" cy="398463"/>
            <a:chOff x="1871277" y="1576300"/>
            <a:chExt cx="1128371" cy="437861"/>
          </a:xfrm>
        </p:grpSpPr>
        <p:sp>
          <p:nvSpPr>
            <p:cNvPr id="155" name="Oval 154"/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62" name="Straight Connector 161"/>
            <p:cNvCxnSpPr>
              <a:cxnSpLocks noChangeShapeType="1"/>
              <a:endCxn id="15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traight Connector 162"/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4" name="Group 7"/>
          <p:cNvGrpSpPr>
            <a:grpSpLocks/>
          </p:cNvGrpSpPr>
          <p:nvPr/>
        </p:nvGrpSpPr>
        <p:grpSpPr bwMode="auto">
          <a:xfrm>
            <a:off x="5611813" y="4262438"/>
            <a:ext cx="700087" cy="398462"/>
            <a:chOff x="1871277" y="1576300"/>
            <a:chExt cx="1128371" cy="437861"/>
          </a:xfrm>
        </p:grpSpPr>
        <p:sp>
          <p:nvSpPr>
            <p:cNvPr id="165" name="Oval 164"/>
            <p:cNvSpPr>
              <a:spLocks noChangeArrowheads="1"/>
            </p:cNvSpPr>
            <p:nvPr/>
          </p:nvSpPr>
          <p:spPr bwMode="auto">
            <a:xfrm flipV="1">
              <a:off x="1873835" y="1694924"/>
              <a:ext cx="1125813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3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160405" y="1673990"/>
              <a:ext cx="547555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104115" y="1633867"/>
              <a:ext cx="660136" cy="109902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4 w 3723451"/>
                <a:gd name="T5" fmla="*/ 61322 h 932950"/>
                <a:gd name="T6" fmla="*/ 532082 w 3723451"/>
                <a:gd name="T7" fmla="*/ 0 h 932950"/>
                <a:gd name="T8" fmla="*/ 660136 w 3723451"/>
                <a:gd name="T9" fmla="*/ 24402 h 932950"/>
                <a:gd name="T10" fmla="*/ 564865 w 3723451"/>
                <a:gd name="T11" fmla="*/ 54409 h 932950"/>
                <a:gd name="T12" fmla="*/ 534191 w 3723451"/>
                <a:gd name="T13" fmla="*/ 46319 h 932950"/>
                <a:gd name="T14" fmla="*/ 332754 w 3723451"/>
                <a:gd name="T15" fmla="*/ 109902 h 932950"/>
                <a:gd name="T16" fmla="*/ 126163 w 3723451"/>
                <a:gd name="T17" fmla="*/ 48658 h 932950"/>
                <a:gd name="T18" fmla="*/ 92761 w 3723451"/>
                <a:gd name="T19" fmla="*/ 55268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539088" y="1728068"/>
              <a:ext cx="240515" cy="95946"/>
            </a:xfrm>
            <a:custGeom>
              <a:avLst/>
              <a:gdLst>
                <a:gd name="T0" fmla="*/ 0 w 1366596"/>
                <a:gd name="T1" fmla="*/ 0 h 809868"/>
                <a:gd name="T2" fmla="*/ 240515 w 1366596"/>
                <a:gd name="T3" fmla="*/ 74140 h 809868"/>
                <a:gd name="T4" fmla="*/ 152245 w 1366596"/>
                <a:gd name="T5" fmla="*/ 95946 h 809868"/>
                <a:gd name="T6" fmla="*/ 810 w 1366596"/>
                <a:gd name="T7" fmla="*/ 506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091322" y="1729813"/>
              <a:ext cx="237955" cy="97690"/>
            </a:xfrm>
            <a:custGeom>
              <a:avLst/>
              <a:gdLst>
                <a:gd name="T0" fmla="*/ 234707 w 1348191"/>
                <a:gd name="T1" fmla="*/ 0 h 791462"/>
                <a:gd name="T2" fmla="*/ 237955 w 1348191"/>
                <a:gd name="T3" fmla="*/ 47141 h 791462"/>
                <a:gd name="T4" fmla="*/ 86086 w 1348191"/>
                <a:gd name="T5" fmla="*/ 97690 h 791462"/>
                <a:gd name="T6" fmla="*/ 0 w 1348191"/>
                <a:gd name="T7" fmla="*/ 75539 h 791462"/>
                <a:gd name="T8" fmla="*/ 234707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72" name="Straight Connector 171"/>
            <p:cNvCxnSpPr>
              <a:cxnSpLocks noChangeShapeType="1"/>
              <a:endCxn id="167" idx="2"/>
            </p:cNvCxnSpPr>
            <p:nvPr/>
          </p:nvCxnSpPr>
          <p:spPr bwMode="auto">
            <a:xfrm flipH="1" flipV="1">
              <a:off x="1871277" y="1736791"/>
              <a:ext cx="2558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</p:cNvCxnSpPr>
            <p:nvPr/>
          </p:nvCxnSpPr>
          <p:spPr bwMode="auto">
            <a:xfrm flipH="1" flipV="1">
              <a:off x="2997090" y="1735046"/>
              <a:ext cx="2558" cy="1221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5" name="Group 7"/>
          <p:cNvGrpSpPr>
            <a:grpSpLocks/>
          </p:cNvGrpSpPr>
          <p:nvPr/>
        </p:nvGrpSpPr>
        <p:grpSpPr bwMode="auto">
          <a:xfrm>
            <a:off x="3562350" y="2403475"/>
            <a:ext cx="700088" cy="398463"/>
            <a:chOff x="1871277" y="1576300"/>
            <a:chExt cx="1128371" cy="437861"/>
          </a:xfrm>
        </p:grpSpPr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2" name="Straight Connector 181"/>
            <p:cNvCxnSpPr>
              <a:cxnSpLocks noChangeShapeType="1"/>
              <a:endCxn id="17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6" name="Group 88"/>
          <p:cNvGrpSpPr>
            <a:grpSpLocks/>
          </p:cNvGrpSpPr>
          <p:nvPr/>
        </p:nvGrpSpPr>
        <p:grpSpPr bwMode="auto">
          <a:xfrm>
            <a:off x="5016500" y="1862138"/>
            <a:ext cx="1270000" cy="1482725"/>
            <a:chOff x="5418667" y="1587500"/>
            <a:chExt cx="1270000" cy="1481667"/>
          </a:xfrm>
        </p:grpSpPr>
        <p:grpSp>
          <p:nvGrpSpPr>
            <p:cNvPr id="124978" name="Group 79"/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124980" name="Group 950"/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124983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4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85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6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7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88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25013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4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89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90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25011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2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1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92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93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25009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0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4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995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25007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08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6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97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8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9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0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1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2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3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4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5005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6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</p:grpSp>
          <p:pic>
            <p:nvPicPr>
              <p:cNvPr id="124981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82" name="TextBox 149"/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cs typeface="Arial" pitchFamily="34" charset="0"/>
                  </a:rPr>
                  <a:t>controller</a:t>
                </a:r>
              </a:p>
              <a:p>
                <a:endParaRPr lang="en-US" altLang="en-US" sz="1800">
                  <a:cs typeface="Arial" pitchFamily="34" charset="0"/>
                </a:endParaRPr>
              </a:p>
            </p:txBody>
          </p:sp>
        </p:grpSp>
        <p:sp>
          <p:nvSpPr>
            <p:cNvPr id="124979" name="Rectangle 82"/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24977" name="TextBox 211"/>
          <p:cNvSpPr txBox="1">
            <a:spLocks noChangeArrowheads="1"/>
          </p:cNvSpPr>
          <p:nvPr/>
        </p:nvSpPr>
        <p:spPr bwMode="auto">
          <a:xfrm>
            <a:off x="5608638" y="317500"/>
            <a:ext cx="3133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2000" i="1" dirty="0">
                <a:solidFill>
                  <a:srgbClr val="CC0000"/>
                </a:solidFill>
              </a:rPr>
              <a:t>Example: </a:t>
            </a:r>
            <a:r>
              <a:rPr lang="en-US" altLang="en-US" sz="2000" dirty="0"/>
              <a:t>datagrams from hosts h5 and h6 should be sent to h3 or h4, going via s1 and then s2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Chapter 4: </a:t>
            </a:r>
            <a:r>
              <a:rPr lang="en-US" altLang="en-US" sz="4400" i="1">
                <a:solidFill>
                  <a:srgbClr val="000099"/>
                </a:solidFill>
                <a:latin typeface="Gill Sans MT" pitchFamily="34" charset="0"/>
              </a:rPr>
              <a:t>done!</a:t>
            </a:r>
          </a:p>
        </p:txBody>
      </p:sp>
      <p:pic>
        <p:nvPicPr>
          <p:cNvPr id="126978" name="Picture 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556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Content Placeholder 1"/>
          <p:cNvSpPr>
            <a:spLocks noGrp="1"/>
          </p:cNvSpPr>
          <p:nvPr>
            <p:ph sz="half" idx="1"/>
          </p:nvPr>
        </p:nvSpPr>
        <p:spPr>
          <a:xfrm>
            <a:off x="4233863" y="3873500"/>
            <a:ext cx="4572000" cy="17986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Question: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how are forwarding tables (destination-based forwarding) or flow tables (generalized forwarding) computed?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Answer: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by the control plane (next chapter)</a:t>
            </a:r>
          </a:p>
        </p:txBody>
      </p:sp>
      <p:sp>
        <p:nvSpPr>
          <p:cNvPr id="12698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3879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 dirty="0">
                <a:latin typeface="Gill Sans MT" pitchFamily="34" charset="0"/>
              </a:rPr>
              <a:t>4.1 Overview of Network layer: data plane and control plane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 dirty="0">
                <a:latin typeface="Gill Sans MT" pitchFamily="34" charset="0"/>
              </a:rPr>
              <a:t>4.2 What’</a:t>
            </a:r>
            <a:r>
              <a:rPr lang="en-US" altLang="ja-JP" dirty="0">
                <a:latin typeface="Gill Sans MT" pitchFamily="34" charset="0"/>
              </a:rPr>
              <a:t>s inside a router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 dirty="0">
                <a:latin typeface="Gill Sans MT" pitchFamily="34" charset="0"/>
              </a:rPr>
              <a:t>4.3 IP: Internet Protocol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dirty="0">
                <a:latin typeface="Gill Sans MT" pitchFamily="34" charset="0"/>
              </a:rPr>
              <a:t>datagram format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dirty="0">
                <a:latin typeface="Gill Sans MT" pitchFamily="34" charset="0"/>
              </a:rPr>
              <a:t>fragmentation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dirty="0">
                <a:latin typeface="Gill Sans MT" pitchFamily="34" charset="0"/>
              </a:rPr>
              <a:t>IPv4 addressing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dirty="0">
                <a:latin typeface="Gill Sans MT" pitchFamily="34" charset="0"/>
              </a:rPr>
              <a:t>NAT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dirty="0">
                <a:latin typeface="Gill Sans MT" pitchFamily="34" charset="0"/>
              </a:rPr>
              <a:t>IPv6</a:t>
            </a:r>
          </a:p>
        </p:txBody>
      </p:sp>
      <p:sp>
        <p:nvSpPr>
          <p:cNvPr id="126981" name="Rectangle 4"/>
          <p:cNvSpPr txBox="1">
            <a:spLocks noChangeArrowheads="1"/>
          </p:cNvSpPr>
          <p:nvPr/>
        </p:nvSpPr>
        <p:spPr bwMode="auto">
          <a:xfrm>
            <a:off x="4495800" y="1600200"/>
            <a:ext cx="3810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688975" indent="-231775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None/>
            </a:pPr>
            <a:r>
              <a:rPr lang="en-US" altLang="en-US" dirty="0">
                <a:latin typeface="Gill Sans MT" pitchFamily="34" charset="0"/>
              </a:rPr>
              <a:t>4.4 Generalized Forwarding and </a:t>
            </a:r>
            <a:r>
              <a:rPr lang="en-US" altLang="en-US" dirty="0" err="1">
                <a:latin typeface="Gill Sans MT" pitchFamily="34" charset="0"/>
              </a:rPr>
              <a:t>SDN</a:t>
            </a:r>
            <a:endParaRPr lang="en-US" altLang="en-US" dirty="0">
              <a:latin typeface="Gill Sans MT" pitchFamily="34" charset="0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dirty="0">
                <a:latin typeface="Gill Sans MT" pitchFamily="34" charset="0"/>
              </a:rPr>
              <a:t>match plus action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dirty="0" err="1">
                <a:latin typeface="Gill Sans MT" pitchFamily="34" charset="0"/>
              </a:rPr>
              <a:t>OpenFlow</a:t>
            </a:r>
            <a:r>
              <a:rPr lang="en-US" altLang="en-US" dirty="0">
                <a:latin typeface="Gill Sans MT" pitchFamily="34" charset="0"/>
              </a:rPr>
              <a:t> example</a:t>
            </a:r>
          </a:p>
        </p:txBody>
      </p:sp>
      <p:sp>
        <p:nvSpPr>
          <p:cNvPr id="1269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561975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BFC6B3C1-900C-4DFC-A049-17D1F72B9642}" type="slidenum">
              <a:rPr lang="en-US" altLang="en-US" sz="1200">
                <a:latin typeface="Tahoma" pitchFamily="34" charset="0"/>
              </a:rPr>
              <a:pPr/>
              <a:t>76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698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454150" y="2020888"/>
            <a:ext cx="6027738" cy="1439862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421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455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6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57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8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9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0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85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6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1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2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83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4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3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64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65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81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2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6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67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79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80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68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69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0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1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2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3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4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5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6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77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78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48422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423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4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25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6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7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28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453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4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29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30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451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2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1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32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grpSp>
            <p:nvGrpSpPr>
              <p:cNvPr id="48433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449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50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4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35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447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448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48436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37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8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9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0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41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2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3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4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8445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446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48130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313" y="5900738"/>
            <a:ext cx="1316037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188" y="6088063"/>
            <a:ext cx="2259012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3888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1475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1875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5913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063" y="6116638"/>
            <a:ext cx="588962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5813" y="5900738"/>
            <a:ext cx="814387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>
            <a:grpSpLocks/>
          </p:cNvGrpSpPr>
          <p:nvPr/>
        </p:nvGrpSpPr>
        <p:grpSpPr bwMode="auto">
          <a:xfrm>
            <a:off x="1525588" y="3003550"/>
            <a:ext cx="6978650" cy="1096963"/>
            <a:chOff x="1526216" y="3003498"/>
            <a:chExt cx="6978041" cy="1096962"/>
          </a:xfrm>
        </p:grpSpPr>
        <p:sp>
          <p:nvSpPr>
            <p:cNvPr id="48415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8416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436813" y="2735263"/>
            <a:ext cx="4295775" cy="320675"/>
            <a:chOff x="2433511" y="2792111"/>
            <a:chExt cx="4296530" cy="320561"/>
          </a:xfrm>
        </p:grpSpPr>
        <p:grpSp>
          <p:nvGrpSpPr>
            <p:cNvPr id="48390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1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2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3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94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>
            <a:grpSpLocks/>
          </p:cNvGrpSpPr>
          <p:nvPr/>
        </p:nvGrpSpPr>
        <p:grpSpPr bwMode="auto">
          <a:xfrm>
            <a:off x="1855788" y="3709988"/>
            <a:ext cx="5211762" cy="2740025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8277" name="Group 28"/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371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75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1" name="Freeform 510"/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2" name="Freeform 511"/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cxnSpLocks noChangeShapeType="1"/>
                  <a:endCxn id="508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4" name="Straight Connector 5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8" name="Group 29"/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2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55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5" name="Freeform 544"/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6" name="Freeform 545"/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cxnSpLocks noChangeShapeType="1"/>
                  <a:endCxn id="542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8" name="Straight Connector 54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79" name="Group 30"/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0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33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75" name="Freeform 574"/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76" name="Freeform 575"/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cxnSpLocks noChangeShapeType="1"/>
                  <a:endCxn id="572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8" name="Straight Connector 57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0" name="Group 48257"/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08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31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02" name="Freeform 601"/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03" name="Freeform 602"/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cxnSpLocks noChangeShapeType="1"/>
                  <a:endCxn id="599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" name="Straight Connector 60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8281" name="Group 48258"/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6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89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cxnSpLocks noChangeShapeType="1"/>
                  <a:endCxn id="626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2" name="Straight Connector 63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381250" y="2476500"/>
            <a:ext cx="4416425" cy="2314575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43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  <a:latin typeface="Gill Sans MT" pitchFamily="34" charset="0"/>
              </a:rPr>
              <a:t>Logically centralized control plane</a:t>
            </a:r>
          </a:p>
        </p:txBody>
      </p:sp>
      <p:pic>
        <p:nvPicPr>
          <p:cNvPr id="48144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3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TextBox 335"/>
          <p:cNvSpPr txBox="1">
            <a:spLocks noChangeArrowheads="1"/>
          </p:cNvSpPr>
          <p:nvPr/>
        </p:nvSpPr>
        <p:spPr bwMode="auto">
          <a:xfrm>
            <a:off x="630238" y="1063625"/>
            <a:ext cx="8456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A distinct (typically remote) controller interacts with local control agents (CAs)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55813" y="4687888"/>
            <a:ext cx="4957762" cy="693737"/>
            <a:chOff x="2055070" y="4690247"/>
            <a:chExt cx="4956877" cy="694339"/>
          </a:xfrm>
        </p:grpSpPr>
        <p:grpSp>
          <p:nvGrpSpPr>
            <p:cNvPr id="48242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3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4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6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147" name="Group 347"/>
          <p:cNvGrpSpPr>
            <a:grpSpLocks/>
          </p:cNvGrpSpPr>
          <p:nvPr/>
        </p:nvGrpSpPr>
        <p:grpSpPr bwMode="auto">
          <a:xfrm>
            <a:off x="5856288" y="5943600"/>
            <a:ext cx="588962" cy="242888"/>
            <a:chOff x="1871277" y="1576300"/>
            <a:chExt cx="1128371" cy="437861"/>
          </a:xfrm>
        </p:grpSpPr>
        <p:sp>
          <p:nvSpPr>
            <p:cNvPr id="363" name="Oval 362"/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70" name="Straight Connector 369"/>
            <p:cNvCxnSpPr>
              <a:cxnSpLocks noChangeShapeType="1"/>
              <a:endCxn id="365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1" name="Straight Connector 370"/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8" name="Group 347"/>
          <p:cNvGrpSpPr>
            <a:grpSpLocks/>
          </p:cNvGrpSpPr>
          <p:nvPr/>
        </p:nvGrpSpPr>
        <p:grpSpPr bwMode="auto">
          <a:xfrm>
            <a:off x="4375150" y="5802313"/>
            <a:ext cx="588963" cy="242887"/>
            <a:chOff x="1871277" y="1576300"/>
            <a:chExt cx="1128371" cy="437861"/>
          </a:xfrm>
        </p:grpSpPr>
        <p:sp>
          <p:nvSpPr>
            <p:cNvPr id="373" name="Oval 372"/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80" name="Straight Connector 379"/>
            <p:cNvCxnSpPr>
              <a:cxnSpLocks noChangeShapeType="1"/>
              <a:endCxn id="375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1" name="Straight Connector 380"/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49" name="Group 347"/>
          <p:cNvGrpSpPr>
            <a:grpSpLocks/>
          </p:cNvGrpSpPr>
          <p:nvPr/>
        </p:nvGrpSpPr>
        <p:grpSpPr bwMode="auto">
          <a:xfrm>
            <a:off x="5167313" y="6262688"/>
            <a:ext cx="588962" cy="242887"/>
            <a:chOff x="1871277" y="1576300"/>
            <a:chExt cx="1128371" cy="437861"/>
          </a:xfrm>
        </p:grpSpPr>
        <p:sp>
          <p:nvSpPr>
            <p:cNvPr id="402" name="Oval 40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29" name="Straight Connector 428"/>
            <p:cNvCxnSpPr>
              <a:cxnSpLocks noChangeShapeType="1"/>
              <a:endCxn id="41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" name="Straight Connector 42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50" name="Group 347"/>
          <p:cNvGrpSpPr>
            <a:grpSpLocks/>
          </p:cNvGrpSpPr>
          <p:nvPr/>
        </p:nvGrpSpPr>
        <p:grpSpPr bwMode="auto">
          <a:xfrm>
            <a:off x="3703638" y="6354763"/>
            <a:ext cx="588962" cy="242887"/>
            <a:chOff x="1871277" y="1576300"/>
            <a:chExt cx="1128371" cy="437861"/>
          </a:xfrm>
        </p:grpSpPr>
        <p:sp>
          <p:nvSpPr>
            <p:cNvPr id="432" name="Oval 431"/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39" name="Straight Connector 438"/>
            <p:cNvCxnSpPr>
              <a:cxnSpLocks noChangeShapeType="1"/>
              <a:endCxn id="434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" name="Straight Connector 439"/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925638" y="2220913"/>
            <a:ext cx="5095875" cy="2832100"/>
            <a:chOff x="1925876" y="2212958"/>
            <a:chExt cx="5095391" cy="2833288"/>
          </a:xfrm>
        </p:grpSpPr>
        <p:grpSp>
          <p:nvGrpSpPr>
            <p:cNvPr id="48178" name="Group 11"/>
            <p:cNvGrpSpPr>
              <a:grpSpLocks/>
            </p:cNvGrpSpPr>
            <p:nvPr/>
          </p:nvGrpSpPr>
          <p:grpSpPr bwMode="auto"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092" y="2011398"/>
                <a:ext cx="3581060" cy="492331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4632" y="2012986"/>
                <a:ext cx="3581060" cy="492331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5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8179" name="Group 441"/>
            <p:cNvGrpSpPr>
              <a:grpSpLocks/>
            </p:cNvGrpSpPr>
            <p:nvPr/>
          </p:nvGrpSpPr>
          <p:grpSpPr bwMode="auto"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202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48180" name="Group 16"/>
            <p:cNvGrpSpPr>
              <a:grpSpLocks/>
            </p:cNvGrpSpPr>
            <p:nvPr/>
          </p:nvGrpSpPr>
          <p:grpSpPr bwMode="auto"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48196" name="Group 12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7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1" name="Group 450"/>
            <p:cNvGrpSpPr>
              <a:grpSpLocks/>
            </p:cNvGrpSpPr>
            <p:nvPr/>
          </p:nvGrpSpPr>
          <p:grpSpPr bwMode="auto"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8192" name="Group 45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9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2" name="Group 455"/>
            <p:cNvGrpSpPr>
              <a:grpSpLocks/>
            </p:cNvGrpSpPr>
            <p:nvPr/>
          </p:nvGrpSpPr>
          <p:grpSpPr bwMode="auto"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8188" name="Group 456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183" name="Group 460"/>
            <p:cNvGrpSpPr>
              <a:grpSpLocks/>
            </p:cNvGrpSpPr>
            <p:nvPr/>
          </p:nvGrpSpPr>
          <p:grpSpPr bwMode="auto"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8184" name="Group 461"/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8185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altLang="en-US" sz="1400">
                    <a:solidFill>
                      <a:schemeClr val="bg1"/>
                    </a:solidFill>
                  </a:rPr>
                  <a:t>CA</a:t>
                </a: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5-</a:t>
            </a:r>
            <a:fld id="{370914CD-F38C-4D99-BC9A-78C82A681BF8}" type="slidenum">
              <a:rPr lang="en-US" altLang="en-US" sz="1200">
                <a:latin typeface="Tahoma" pitchFamily="34" charset="0"/>
              </a:rPr>
              <a:pPr/>
              <a:t>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815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Control Plane</a:t>
            </a:r>
          </a:p>
        </p:txBody>
      </p:sp>
      <p:grpSp>
        <p:nvGrpSpPr>
          <p:cNvPr id="48154" name="Group 1"/>
          <p:cNvGrpSpPr>
            <a:grpSpLocks/>
          </p:cNvGrpSpPr>
          <p:nvPr/>
        </p:nvGrpSpPr>
        <p:grpSpPr bwMode="auto">
          <a:xfrm>
            <a:off x="938213" y="5527675"/>
            <a:ext cx="2698750" cy="903288"/>
            <a:chOff x="938213" y="5237163"/>
            <a:chExt cx="2698750" cy="903287"/>
          </a:xfrm>
        </p:grpSpPr>
        <p:cxnSp>
          <p:nvCxnSpPr>
            <p:cNvPr id="339" name="Straight Connector 338"/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57" name="TextBox 265"/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48158" name="TextBox 281"/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grpSp>
          <p:nvGrpSpPr>
            <p:cNvPr id="48159" name="Group 5"/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48172" name="Rectangle 97"/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3" name="Rectangle 98"/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4" name="Line 99"/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5" name="Rectangle 104"/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8176" name="Text Box 105"/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200"/>
                  <a:t>0111</a:t>
                </a:r>
              </a:p>
            </p:txBody>
          </p:sp>
          <p:sp>
            <p:nvSpPr>
              <p:cNvPr id="48177" name="Line 119"/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60" name="Freeform 120"/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61" name="Group 357"/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352" name="Oval 351"/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450" name="Straight Connector 449"/>
              <p:cNvCxnSpPr>
                <a:cxnSpLocks noChangeShapeType="1"/>
                <a:endCxn id="354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8" name="Straight Connector 467"/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162" name="TextBox 282"/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</p:grpSp>
      <p:sp>
        <p:nvSpPr>
          <p:cNvPr id="48155" name="TextBox 6"/>
          <p:cNvSpPr txBox="1">
            <a:spLocks noChangeArrowheads="1"/>
          </p:cNvSpPr>
          <p:nvPr/>
        </p:nvSpPr>
        <p:spPr bwMode="auto">
          <a:xfrm>
            <a:off x="196850" y="4903788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values in arriving </a:t>
            </a:r>
          </a:p>
          <a:p>
            <a:r>
              <a:rPr lang="en-US" altLang="en-US" sz="1400"/>
              <a:t>packet header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Network service model</a:t>
            </a:r>
          </a:p>
        </p:txBody>
      </p:sp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609600" y="1430338"/>
            <a:ext cx="7554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2"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altLang="en-US" sz="2800" dirty="0">
                <a:latin typeface="Gill Sans MT" pitchFamily="34" charset="0"/>
              </a:rPr>
              <a:t> What </a:t>
            </a:r>
            <a:r>
              <a:rPr lang="en-US" altLang="en-US" sz="2800" i="1" dirty="0">
                <a:solidFill>
                  <a:srgbClr val="000099"/>
                </a:solidFill>
                <a:latin typeface="Gill Sans MT" pitchFamily="34" charset="0"/>
              </a:rPr>
              <a:t>service model</a:t>
            </a:r>
            <a:r>
              <a:rPr lang="en-US" altLang="en-US" sz="2800" dirty="0">
                <a:latin typeface="Gill Sans MT" pitchFamily="34" charset="0"/>
              </a:rPr>
              <a:t> for “</a:t>
            </a:r>
            <a:r>
              <a:rPr lang="en-US" altLang="ja-JP" sz="2800" dirty="0">
                <a:latin typeface="Gill Sans MT" pitchFamily="34" charset="0"/>
              </a:rPr>
              <a:t>channel” transporting datagrams from sender to receiver?</a:t>
            </a:r>
            <a:endParaRPr lang="en-US" altLang="en-US" sz="2800" dirty="0">
              <a:latin typeface="Gill Sans MT" pitchFamily="34" charset="0"/>
            </a:endParaRP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587625"/>
            <a:ext cx="3810000" cy="25288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example services for individual datagrams: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guaranteed delivery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guaranteed delivery with less than 40 msec delay</a:t>
            </a:r>
          </a:p>
        </p:txBody>
      </p:sp>
      <p:sp>
        <p:nvSpPr>
          <p:cNvPr id="4915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579688"/>
            <a:ext cx="3810000" cy="3686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example services for a flow of datagrams:</a:t>
            </a:r>
          </a:p>
          <a:p>
            <a:r>
              <a:rPr lang="en-US" altLang="en-US" sz="2400">
                <a:ea typeface="ＭＳ Ｐゴシック" charset="-128"/>
                <a:cs typeface="ＭＳ Ｐゴシック" charset="-128"/>
              </a:rPr>
              <a:t>in-order datagram delivery</a:t>
            </a:r>
          </a:p>
          <a:p>
            <a:r>
              <a:rPr lang="en-US" altLang="en-US" sz="2400">
                <a:ea typeface="ＭＳ Ｐゴシック" charset="-128"/>
                <a:cs typeface="ＭＳ Ｐゴシック" charset="-128"/>
              </a:rPr>
              <a:t>guaranteed minimum bandwidth to flow</a:t>
            </a:r>
          </a:p>
          <a:p>
            <a:r>
              <a:rPr lang="en-US" altLang="en-US" sz="2400">
                <a:ea typeface="ＭＳ Ｐゴシック" charset="-128"/>
                <a:cs typeface="ＭＳ Ｐゴシック" charset="-128"/>
              </a:rPr>
              <a:t>restrictions on changes in inter-packet spacing</a:t>
            </a:r>
          </a:p>
          <a:p>
            <a:endParaRPr lang="en-US" altLang="en-US" sz="24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9157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334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7D872A79-F9D0-4B25-8C72-A0CC3DADD9CA}" type="slidenum">
              <a:rPr lang="en-US" altLang="en-US" sz="1200">
                <a:latin typeface="Tahoma" pitchFamily="34" charset="0"/>
              </a:rPr>
              <a:pPr/>
              <a:t>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91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375400" y="6475413"/>
            <a:ext cx="2178050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29805</TotalTime>
  <Words>6383</Words>
  <Application>Microsoft Office PowerPoint</Application>
  <PresentationFormat>On-screen Show (4:3)</PresentationFormat>
  <Paragraphs>1828</Paragraphs>
  <Slides>76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Arial</vt:lpstr>
      <vt:lpstr>Calibri</vt:lpstr>
      <vt:lpstr>Comic Sans MS</vt:lpstr>
      <vt:lpstr>Courier New</vt:lpstr>
      <vt:lpstr>Gill Sans MT</vt:lpstr>
      <vt:lpstr>Tahoma</vt:lpstr>
      <vt:lpstr>Times</vt:lpstr>
      <vt:lpstr>Times New Roman</vt:lpstr>
      <vt:lpstr>Wingdings</vt:lpstr>
      <vt:lpstr>ZapfDingbats</vt:lpstr>
      <vt:lpstr>Default Design</vt:lpstr>
      <vt:lpstr>1_Default Design</vt:lpstr>
      <vt:lpstr>2_Default Design</vt:lpstr>
      <vt:lpstr>PowerPoint Presentation</vt:lpstr>
      <vt:lpstr>PowerPoint Presentation</vt:lpstr>
      <vt:lpstr>Chapter 4: network layer</vt:lpstr>
      <vt:lpstr>Network layer</vt:lpstr>
      <vt:lpstr>Two key network-layer functions</vt:lpstr>
      <vt:lpstr>Network layer: data plane, control plane</vt:lpstr>
      <vt:lpstr>PowerPoint Presentation</vt:lpstr>
      <vt:lpstr>PowerPoint Presentation</vt:lpstr>
      <vt:lpstr>Network service model</vt:lpstr>
      <vt:lpstr>Network layer service models:</vt:lpstr>
      <vt:lpstr>PowerPoint Presentation</vt:lpstr>
      <vt:lpstr>Router architecture overview</vt:lpstr>
      <vt:lpstr>Input port functions</vt:lpstr>
      <vt:lpstr>Input port functions</vt:lpstr>
      <vt:lpstr>Destination-based forwarding</vt:lpstr>
      <vt:lpstr>Longest-prefix matching</vt:lpstr>
      <vt:lpstr>Longest-prefix matching</vt:lpstr>
      <vt:lpstr>Switching fabrics</vt:lpstr>
      <vt:lpstr>Switching via memory</vt:lpstr>
      <vt:lpstr>Switching via a bus</vt:lpstr>
      <vt:lpstr>Switching via interconnection network</vt:lpstr>
      <vt:lpstr>Input-port queuing</vt:lpstr>
      <vt:lpstr>Output ports</vt:lpstr>
      <vt:lpstr>Output-port queueing</vt:lpstr>
      <vt:lpstr>How much buffering?</vt:lpstr>
      <vt:lpstr>Scheduling mechanisms</vt:lpstr>
      <vt:lpstr>Scheduling policies: priority</vt:lpstr>
      <vt:lpstr>Scheduling policies: still more</vt:lpstr>
      <vt:lpstr>Scheduling policies: still more</vt:lpstr>
      <vt:lpstr>PowerPoint Presentation</vt:lpstr>
      <vt:lpstr>The Internet network layer</vt:lpstr>
      <vt:lpstr>IP datagram format</vt:lpstr>
      <vt:lpstr>IP fragmentation and reassembly</vt:lpstr>
      <vt:lpstr>IP fragmentation and reassembly</vt:lpstr>
      <vt:lpstr>PowerPoint Presentation</vt:lpstr>
      <vt:lpstr>IP addressing: introduction</vt:lpstr>
      <vt:lpstr>IP addressing: introduction</vt:lpstr>
      <vt:lpstr>Subnets</vt:lpstr>
      <vt:lpstr>Subnets</vt:lpstr>
      <vt:lpstr>Subnets</vt:lpstr>
      <vt:lpstr>IP addressing: CIDR</vt:lpstr>
      <vt:lpstr>IP addresses: how to get one?</vt:lpstr>
      <vt:lpstr>DHCP: Dynamic Host Configuration Protocol</vt:lpstr>
      <vt:lpstr>DHCP client-server scenario</vt:lpstr>
      <vt:lpstr>DHCP client-server scenario</vt:lpstr>
      <vt:lpstr>DHCP: more than IP addresses</vt:lpstr>
      <vt:lpstr>DHCP: example</vt:lpstr>
      <vt:lpstr>DHCP: example</vt:lpstr>
      <vt:lpstr>DHCP: Wireshark output (home LAN)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network-address translation</vt:lpstr>
      <vt:lpstr>NAT: network-address translation</vt:lpstr>
      <vt:lpstr>NAT: network-address translation</vt:lpstr>
      <vt:lpstr>NAT: network-address translation</vt:lpstr>
      <vt:lpstr>NAT: network-address translation</vt:lpstr>
      <vt:lpstr>PowerPoint Presentation</vt:lpstr>
      <vt:lpstr>IPv6: motivation</vt:lpstr>
      <vt:lpstr>IPv6 datagram format</vt:lpstr>
      <vt:lpstr>Other changes from IPv4</vt:lpstr>
      <vt:lpstr>Transition from IPv4 to IPv6</vt:lpstr>
      <vt:lpstr>Tunneling</vt:lpstr>
      <vt:lpstr>Tunneling</vt:lpstr>
      <vt:lpstr>IPv6: adoption</vt:lpstr>
      <vt:lpstr>PowerPoint Presentation</vt:lpstr>
      <vt:lpstr>PowerPoint Presentation</vt:lpstr>
      <vt:lpstr>OpenFlow data-plane abstraction</vt:lpstr>
      <vt:lpstr>OpenFlow data plane abstraction</vt:lpstr>
      <vt:lpstr>OpenFlow: Flow Table Entries</vt:lpstr>
      <vt:lpstr>PowerPoint Presentation</vt:lpstr>
      <vt:lpstr>PowerPoint Presentation</vt:lpstr>
      <vt:lpstr>OpenFlow abstraction</vt:lpstr>
      <vt:lpstr>OpenFlow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Geoffrey Kuenning</cp:lastModifiedBy>
  <cp:revision>428</cp:revision>
  <cp:lastPrinted>2021-10-05T01:35:07Z</cp:lastPrinted>
  <dcterms:created xsi:type="dcterms:W3CDTF">1999-10-08T19:08:27Z</dcterms:created>
  <dcterms:modified xsi:type="dcterms:W3CDTF">2021-12-25T02:26:44Z</dcterms:modified>
</cp:coreProperties>
</file>