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ink/ink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.xml" ContentType="application/inkml+xml"/>
  <Override PartName="/ppt/notesSlides/notesSlide26.xml" ContentType="application/vnd.openxmlformats-officedocument.presentationml.notesSlide+xml"/>
  <Override PartName="/ppt/ink/ink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5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866" r:id="rId90"/>
    <p:sldId id="867" r:id="rId91"/>
    <p:sldId id="868" r:id="rId92"/>
    <p:sldId id="869" r:id="rId93"/>
    <p:sldId id="870" r:id="rId94"/>
    <p:sldId id="871" r:id="rId95"/>
    <p:sldId id="872" r:id="rId96"/>
    <p:sldId id="873" r:id="rId97"/>
    <p:sldId id="874" r:id="rId98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653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0653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01T19:08:53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13320 16346 0,'0'0'0,"-25"0"94,1 0-79,-1 0 1,0 0 0,0 0-16,-49 0 15,24 0 1,-49 0-1,24 0-15,-73 0 32,-1 0-32,25 0 31,49 0-31,-198 25 31,199-25-31,-199 25 31,199 0-15,-100 24 0,125-24-16,-125 74 31,124-49-15,26-25-1,-26 24-15,25 1 0,0-25 16,-24 0-16,49-1 15,-25 1 1,0-25-16,25 75 31,0-1-31,0-24 16,0 74 15,25-75-31,24 100 16,-24-124-1,0 24-15,124 51 63,49-1-63,-123-99 0,-26 25 16,572 0 46,-522-125-62,50 26 16,-50-1-1,174-73 1,-174 98-16,-25-24 0,25-50 16,-49 24-1,0 26-15,-25 24 16,-1-49-16,1-25 15,0-25 1,-25 50 0,-25 25-16,25-1 15,-25 1-15,-24-1 16,-1 1-16,-24 24 16,-26 1-16,1-1 15</inkml:trace>
  <inkml:trace contextRef="#ctx0" brushRef="#br0" timeOffset="879.65">12824 17190 0,'0'0'0,"-25"0"78,0 0-47,1 0-15,-1 0-1,-25 0 17,50 24-1,50 125 0,-25-99-31,-1-1 16,1-24-1,99 124 1,0 0 15,-25-75-31,-24-49 16,322 25 0,-248-50-1,-25 0 1</inkml:trace>
  <inkml:trace contextRef="#ctx0" brushRef="#br0" timeOffset="2064.42">15329 17711 0,'0'0'0,"0"-25"46,-25 25-30,25-25-16,-24 25 16,24-25-1,-25 25-15,0 0 16,0 0-16,-24 0 16,24 25-1,0-25 1,-25 25-16,1-25 15,-1 25-15,25-25 16,-24 24-16,24-24 16,0 0-16,-24 0 15,24 25 1,0 0-16,-25 49 0,26 1 16,-26-1-16,25-24 15,25-1-15,-25-24 16,25 0-16,0 25 15,0-26 1,0 1-16,25 0 16,-25 0-16,25 0 0,0-1 31,0-24-31,-1 25 16,26 0-1,148 0 1,-98-50-1,73-99 1,-98 50-16,-26 24 16,26-24-1,-50 49-15,24-25 32,-49 25-32,-49-74 31,49 74-31,-25-24 0,0 24 15,0 0 1,0 25-16,0 0 16</inkml:trace>
  <inkml:trace contextRef="#ctx0" brushRef="#br0" timeOffset="2665.45">16272 17115 0,'0'0'0,"-25"0"63,0 25-63,25 0 15,-25 24-15,25 26 16,-24-26-16,-1 1 15,25 24-15,-25 75 16,0 0-16,-24-25 16,49-49-16,-25-26 15,25 1-15,-25 24 16,25 1-16,-25-26 31,0 26-31,25-26 16,0 1-1,0 24-15,0-49 16</inkml:trace>
  <inkml:trace contextRef="#ctx0" brushRef="#br0" timeOffset="3520.03">16173 17338 0,'0'0'0,"0"-24"63,0-1-48,24 25 1,-24-25-16,25 25 16,0-25-1,0 25 1,0-25-16,-1 25 15,26-24-15,0 24 16,-1 0-16,-24 0 16,25 0-16,-25 24 15,-1 1 1,-24 0-16,0 25 16,0-1-16,0 1 15,-24-1-15,24-24 16,-25 0-1,-25 0-15,-24 25 32,74-26-17,-25 1 1,0 0 0,-25 0-1,75 24 48,25 150-48,-25-150 1,0 26 0,24-26-16,1 26 15,24 24-15,1 25 16,49 0-16,-50-25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01T19:10:38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13915 4167 0,'0'0'0,"-24"0"63,-1 0-32,0 0-31,0 0 16,0 0-1,1 0 1,-1 0-16,-25 0 0,25 0 15,-24 0 1,-1 0-16,1 0 16,-1 0-16,-74 0 31,74 50-31,1-1 0,-75 100 31,74-124-31,25 25 16,-24 49-1,24-25 1,25 224 0,0-248-1,49 148 1,-24-99-16,25-24 16,-1-26-16,1-24 15,-25 0-15,25-25 16,-1 0-16,50 0 15,1-75 1,-1 1-16,0-25 16,25-50-1,-25-49-15,0 49 16,25-124-16,-74 50 16,-25 99-1,-25 24-15,-25-24 16,-49 25-16,-26 25 15,-24 24-15,-49 0 16,-50 26-16,-25 24 16,-621 74-16</inkml:trace>
  <inkml:trace contextRef="#ctx0" brushRef="#br0" timeOffset="1198.22">17016 4167 0,'0'0'0,"-25"0"94,25-25-78,-49 25-16,24 0 15,0 0-15,0 0 16,0 0-1,1 0-15,-26 25 16,-24 50-16,24 24 16,-24-25-1,49-24 1,-25-1-16,1 26 16,24-26-16,0 1 15,0-25-15,25 24 16,25-24-16,-25 0 15,25 25 1,49-25-16,1 49 0,-1-24 16,25-1-16,100 26 31,-125-51-31,199-123 31,-199 74-31,50-148 16,-74 73-16,-25 26 15,-50-149 17,-25 148-32,-24-24 15,-50 25 17</inkml:trace>
  <inkml:trace contextRef="#ctx0" brushRef="#br0" timeOffset="2278.62">19571 2853 0,'0'0'0,"-25"0"94,0 0-78,0-25-16,-24 25 15,-26 0-15,-24 0 16,0 25-16,0 24 0,-50 50 16,50-24-16,24-26 15,-24 51 1,25-1-16,24 25 16,0-25-1,26-25-15,24-24 0,24 0 16,1-1-16,25-24 15,0 25-15,24-1 16,0 1-16,26-25 16,-1 0-16,25-1 15,-25-24 1,-25-49-16,26-1 16,-51 1-1,-24-1 1,0 0-16,24-297 15,-49 223 1,-24-74 0,-1 49-16,-25 50 0</inkml:trace>
  <inkml:trace contextRef="#ctx0" brushRef="#br0" timeOffset="25989.29">16842 6201 0,'0'0'0,"-24"0"234,-1 0-218,0 0-16,0 0 0,-24 0 15,24 0 1,-25 0-16,1 0 16,24 25-16,-25-25 15,1 50-15,24-26 16,0 51-16,0-26 15,0 1-15,0-25 16,25 0-16,0-1 16,0 1-16,0 0 15,0 0 1,25 24 0,0 1-16,-25 0 15,25-26 1,-25 1-16,25 0 15,0-25-15,-1 0 16,1 0 0,25 0-16,-1 0 31,1 0-31,0 0 0,49-74 31,-50 24-31,-24-24 0,-25-1 31,0 50-31,0 1 0,-49-26 32,-26-24-17,1-75 17,49 74-32,25 1 0,0-25 31,0 49-31</inkml:trace>
  <inkml:trace contextRef="#ctx0" brushRef="#br0" timeOffset="26874.56">17512 6176 0,'0'0'0,"-25"0"109,0 0-77,1 0-17,-1 0-15,0 0 16,0 0-16,-24 0 16,24 0-16,0 0 15,0 0-15,0 25 16,1 0-16,-1 49 15,0-24-15,25 0 16,0-1-16,0-24 16,0 0-16,0 24 15,25-49-15,0 25 16,-1-25-16,26 25 16,-25-25-1,24 0 1,1-25-16,0 0 15,-1 1-15,26-1 16,-26 0-16,51-25 31,-76 26-31,1-1 32,-50 25-17,25-25-15,-49 25 0,-26-50 16,51 50-1,-1-24 1</inkml:trace>
  <inkml:trace contextRef="#ctx0" brushRef="#br0" timeOffset="45232.51">21357 8285 0,'0'0'0,"-25"0"78,0 0-63,0 0-15,1 0 16,-26 0 0,25 0-16,0 0 15,1 0 1,-1 0 0,25-25-1,-25 0 1,-49-74 46,74 74-62,0 0 0,0-74 47,24 99-47,373-174 94,-322 174-94,24-24 16,0-1-16,0 25 15,1 0-15,24 0 16,0 0-1,0 0-15,-25 0 16,25 0-16,-25 0 16,0 25-16,1-25 0,-1 0 15,0 24 1,0-24-16,0 25 16,1 0-16,-26 0 15,0 24-15</inkml:trace>
  <inkml:trace contextRef="#ctx0" brushRef="#br0" timeOffset="45980.33">20811 7962 0,'0'0'0,"25"0"63,-25-25-47,25 1-16,0-1 15,24 0-15,1-25 16,24 26-16,25-1 15,-24 0-15,24 0 16,0 0-16,0 1 16,1 24-16,24-25 15,-25 0-15,0 25 16,50 0-16,-50 0 16,-74 0-16,25 0 15</inkml:trace>
  <inkml:trace contextRef="#ctx0" brushRef="#br0" timeOffset="46533.93">20662 7590 0,'0'0'0,"50"75"78,-25-26-78,0 26 0,24-51 16,26 51-1,24-1-15,248 199 16,-198-149-16,74 0 15,25 0-15,-49-74 16</inkml:trace>
  <inkml:trace contextRef="#ctx0" brushRef="#br0" timeOffset="53705.75">23465 14337 0,'0'0'0,"-25"0"125,1 0-93,-1-25-17,0 25 1,25-25-16,-25 25 15,0-24-15,1-1 16,-1 25 0,-50-25-16,26-25 15,-26 26-15,1-51 0,0 50 16,-26-24-16,26 24 16,-25 0-1,-1 0-15,1-24 16,-99 24-1,99 25-15,-1 0 16,-24 0 0,-99 25-16,74 0 15,25 24-15,0 1 16,-99 74 0,124-99-16,-75 49 46,100-49-46,-1 24 0,-49 76 32,25-26-32,-50 74 31,124-98-31,1 24 16,-1 25-16,0 0 15,25-50-15,0 1 16,25-1-16,0 50 15,24 50-15,1-50 16,24 0-16,1-50 16,49 1-16,-25-1 15,75 1-15,-50-1 32,24-49-32,26 24 15,-25-24-15,74-25 16,25 25-16,-25-25 15,-49 0-15,-25 0 16,0-25 0,372-198-1,-348 173-15,75-49 32,-124 25-32,100-199 31,-200 199-31,-48-323 47,-26 273-47,-149-273 31,100 174-31,-25 98 0,-49-23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02T18:13:18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6821 2753 0,'0'0'0,"-49"0"79,24 0-64,-99 0 16,-223-24-15,74 24 15,174 0-31,24 0 32,-173 49-17,149 1 1,-224 198 15,224-199-31,-25 51 31,-248 371-15,298-372 0,-75 248-1,-25 199 16,125-422-31,-26 323 32,50-274-32,25-49 15,0 323 1,0-298 15,0 148-31,25-148 16,25 273-1,-25-373 1,49 299 15,-24-249-31,74 124 32,-75-173-17,1-1 1,24 50-1,1-74-15,73 50 16,-73-50 0,173-1-1,-149 1 1,-24-50 0,123-24-1,-124-26 1,174-49-1,-173 99 1,123-123 15,-123 48-15,74-148 0,-100 124-1,75-297 1,-99 371 15,49-223-31,-49 100 0,0-125 31,-25 224-31,0-75 32,0-124-32,0 174 0,0-50 46,-50-223-46,50 272 0,-74-396 32,24 372-32,1 0 15,-100-521 1,99 472-16,-24-26 16,-25-73-1,0 172 1,24 26-1</inkml:trace>
  <inkml:trace contextRef="#ctx0" brushRef="#br0" timeOffset="19803.66">8731 4018 0,'0'0'0,"0"-49"47,0 24-47,0-25 15,0 1 1,0-1-16,0 25 31,-25 25 0</inkml:trace>
  <inkml:trace contextRef="#ctx0" brushRef="#br0" timeOffset="20911.3">8806 3473 0,'0'0'0,"-50"0"141,25 0-141,-74-25 31,-124-25 1,148 25-1,-73 25-16,48 0 1,-73 50 15,123-50-31,-198 99 47,174-24-16,-50 148 1,99-173-17,-50 322-15,51-298 32,24 100-32,0-50 0,49 248 31,-49-323-16,25 199 1,25-99 0,-1 50 15,-24-75-15,0-75-16,49 125 31,-24-124-31,49 198 31,-49-174-31,-26-24 16,51 49-1,-50-74-15,124 74 32,-100-74-32,125-75 31,-100 0-31,125-49 31,-125 50-31,0-1 31,174-248-15,-198 224 15,0 0-31,-25-1 0,49-49 0,50-198 31,-74 148-15,24-173 0,-49 74-1,-25 25 1,-25-25-16,-99-25 31,74 174-31,-247-248 31,173 273-31,0 25 16,-25 24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02T18:16:00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6970 14163 0,'0'0'0,"-25"0"93,1 0-77,-1 0 0,0 0-1,0 0 235,-25 0-219,-24-24 1,49-1-17,0 25 1,-24-50-16,24 50 0,-124-49 31,124 49-15,-99-50-1,75 50-15,-125 0 47,100 0-47,-100-50 32,124 26-32,-98-26 31,98 50-16,0-25 1,-74 0-16,-74-24 31,148 49-31,-173 0 32,149 0-32,-150 0 46,150 0-46,-100 0 32,125 0-32,-125 0 31,125 0-31,-1 25 16,-74 24-1,50-24-15,-75 49 31,74-49-31,-98 50 32,123-51-32,0 1 31,-74 50-31,75-51 0,-100 26 31,99-25-31,-74 24 31,75-49-31,-50 25 47,49-25-47,-49 25 32,74-25-32,-74 50 31,74-25-16,-50 99 1,-24 49 15,74-148-31,1 49 32,-1 1-32,-50 148 46,75-149-46,-24 75 32,24-124-32,0 25 31,0-1-31,0 1 31,0-25-15,0 0 15,0-1-31,74 26 31,-49-25-15,0-25-16,49 49 16,-49-24-16,24 25 15,1-1 1,49 51-1,-49-26-15,24-24 32,100 49-17,-25-50 1,-100 1 0,175 0 15,-150-50-31,149 49 31,-124-24-31,174-25 16,-173 0-1,-1 0 1,74 0 0,-98 0-1,222 0 1,-197 0 15,173 0-31,49 0 31,-223 0-15,224 0 0,-199 0-1,173 0 1,-173 0-1,-24 0-15,98 0 16,-99 0 0,100-50-1,-125 1 1,199-100 0,-199 99-16,-24 1 15,24 24-15,50-74 31,0-75-15,-24-24 31,-76 148-47,-24 1 31,50-26-31,0-123 16,-50 74-16,24 49 15,-24-74 1,0 125 15,0-1-31,-24-74 16,-274-422 31,224 446 15,-1167-718-30,423 544-32</inkml:trace>
  <inkml:trace contextRef="#ctx0" brushRef="#br0" timeOffset="28472.76">9971 16222 0,'0'0'0,"0"25"31,-24 0 1,-1-25-17,-25 0 16,25 0-15,-24 25 0,24-25-1,-49 0 17,49 0-32,-25 0 15,-24 0 16,49 0-15,-149-50 31,150 25-47,-274-99 47,248 99-47,-24-24 15,-50-1 1,74 50 0,-123-49-1,123 24-15,-124 0 32,125 0-17,-100 0 1,75 25-1,-100 0 1,124 0 0,1 0-1,-100-24-15,74 24 16,-49 0 0,50 0-1,-100 0 16,125 0-31,-125 0 32,100 0-17,24 24-15,-49-24 32,-348 248-17,373-223 1,-124 74 15,173-74-31,-74 25 47,74-50-47,-25 25 31,25-25-31,-49 49 31,49-49-31,-49 75 32,49-26-32,-50 125 31,75-124-31,0 24 31,0-24-31,25 49 31,25 25-31,24 49 32,-24-98-32,99 98 31,-100-123-31,175 49 47,-175-74-47,199 25 31,-149-50-31,224 49 31,-224-24-31,248 25 32,1 99-1,-224-75-31,322-24 31,-297-50-31,273-100 31,-274 76-15,-23-1 0,98-25-1,-99 50-15,223-273 31,-248 199-31,100-125 32,-125 100-32,1-25 15,24-49 1,-74 98-16,-1-49 31,-24 25-31,-124-199 31,50 199-15,-373-223 0,224 123-16,-843-421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02T18:21:36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14759 7491 0,'0'0'0,"0"-25"250,0-24-219,0 24-31,-25-50 16,-25 26-1,50 24 1,-49-74 15,24 74-31,0 25 16,0-25 15,-74-24-31,25-1 31,-75-24 1,99 24-32,1 25 15,-51-25-15,51 26 16,-1-1-16,-74 0 15,75 0-15,-75 25 32,49 0-32,-148 25 31,173 0-31,-24-25 31,-174 0-15,25 49 15,173-24-31,-124-25 31,125 0-31,-26 0 32,-73 0-32,23 0 31,76 0-31,-1 0 31,-49 0-31,49 0 16,-123 50 15,98-25-31,-73 49 31,123-24-15,0-50-1,-25 25-15,26-1 16,-1 51 0,0-26 15,-25 51-31,-24 48 31,24 26 16,50-124-47,-25 98 31,25-123-31,0 74 32,25-99-17,0 50 1,0-50-16,49 50 31,-49-25-15,25-1-1,49 76-15,-49-51 16,74 75 0,-75-74-1,75-1 1,-74-49-1,-1 25-15,150 25 32,-100-50-17,174 25 1,-174-25 0,-24 0-1,98 0 1,100 0 15,-199 0-31,199-50 16,-173 25-1,-26 0 1,75-24 0,-75 24-16,125-25 31,-150 50-16,150-49 17,-150 24-32,26 0 15,49-99 1,-75 75-16,75-125 31,-49 50-31,24-223 31,-99 247-31,0-371 32,-74 372-32,-323-149 31,149 198-31,-869-173 31</inkml:trace>
  <inkml:trace contextRef="#ctx0" brushRef="#br0" timeOffset="3733.69">18107 7218 0,'0'0'0,"0"-25"78,0 1-47,0-1-31,0 0 31,-24 0-31,24 0 16,-25 1 0,0 24-1,25-25 16,-50 25-15,26 0 0,-1-50-1,0 50 1,-25-25 15,1 1-31,-1 24 0,-99-50 16,100 25-1,-125 0 1,149 0 0,-74 1 31,-25-1-47,74 25 0,1 0 31,-75 0-31,74 0 15,-123 49 1,123-24 0,-74-25-1,0 0 1,49 0-16,-49 0 31,50 0-31,-124 0 31,123 25-31,-173 0 32,174 0-32,-150 49 31,150-24-31,-100 74 31,150-75-31,-125 51 47,124-76-47,-74 26 31,99-25-31,-25-25 32,0 99-32,25 0 0,25 75 31,0-125-31,99 175 31,-50-100-31,25 0 16,149 99-1,-99-173 1,323 123 15,-299-123-31,199-25 31,0-125-15,-173 1 0,173-50-1,-174 75-15,348-348 16,-372 224 15,-50 24-31,0-99 0,-99 75 16,-75-75-1,-49 149 1,-472-149 0,249 199-16,-646-100 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4032"/>
            <a:ext cx="5123546" cy="41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8064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08064"/>
            <a:ext cx="3027136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 defTabSz="928987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9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Note that the first XOR is an OR because D*2</a:t>
            </a:r>
            <a:r>
              <a:rPr lang="en-US" baseline="30000" dirty="0">
                <a:latin typeface="Times New Roman" charset="0"/>
                <a:cs typeface="+mn-cs"/>
              </a:rPr>
              <a:t>r</a:t>
            </a:r>
            <a:r>
              <a:rPr lang="en-US" dirty="0">
                <a:latin typeface="Times New Roman" charset="0"/>
                <a:cs typeface="+mn-cs"/>
              </a:rPr>
              <a:t> is zero in the bottom r bits.  In the long division, “subtraction” is done with XOR.  We don’t care about the quotient (it’s just n, which we throw away).  That means we can get the remainder by a series of shifts and XORs.  That can be done efficiently in hardware.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err="1">
                <a:latin typeface="Times New Roman" charset="0"/>
                <a:cs typeface="+mn-cs"/>
              </a:rPr>
              <a:t>HFC</a:t>
            </a:r>
            <a:r>
              <a:rPr lang="en-US" dirty="0">
                <a:latin typeface="Times New Roman" charset="0"/>
                <a:cs typeface="+mn-cs"/>
              </a:rPr>
              <a:t> = hybrid fiber-coaxial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C = collision, E = empty, S = success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There are four animations showing the propagation delays.  Note that packet size is represented by time on the vertical axis.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Note that the overlap is less here because both nodes stop transmitting.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Why K*512?  Because 512 bits = 64 bytes, which is big enough for a minimal packet.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The derivation is complex; see the Kleinrock paper.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There are two animations showing two poll/response actions.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Three animations showing token and data movement.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animations showing the two arrows and the bullets.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960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= managed access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9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CSMA/CA means wait a random time after carrier goes away before transmitting; this is important in wireless where you can’t send and listen at same time.</a:t>
            </a:r>
          </a:p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FDDI = Fiber Distributed Data Interface (for LANs, obsoleted by Fast Ethernet)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Note that MAC addresses don’t imply a topology.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Text on right pops up.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Text on right pops up.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Two animations.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Two more animations continuing the story.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In modern star network, there are four wires so it’s a full-duplex connection.  That wasn’t true in the original bus.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Two animations to show the two kinds of physical layer.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Framing is just like packet encapsulation; the only difference is in terminology.</a:t>
            </a:r>
          </a:p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MAC == “Medium Access Control” (medium == wire or radio)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Each bullet is animated.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Three animations show A/A’ pair going into switch table.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Seven animations to show the process.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First animation pops up S</a:t>
            </a:r>
            <a:r>
              <a:rPr lang="en-US" baseline="-25000" dirty="0">
                <a:latin typeface="Times New Roman" charset="0"/>
                <a:cs typeface="+mn-cs"/>
              </a:rPr>
              <a:t>2</a:t>
            </a:r>
            <a:r>
              <a:rPr lang="en-US" dirty="0">
                <a:latin typeface="Times New Roman" charset="0"/>
                <a:cs typeface="+mn-cs"/>
              </a:rPr>
              <a:t>, S</a:t>
            </a:r>
            <a:r>
              <a:rPr lang="en-US" baseline="-25000" dirty="0">
                <a:latin typeface="Times New Roman" charset="0"/>
                <a:cs typeface="+mn-cs"/>
              </a:rPr>
              <a:t>3</a:t>
            </a:r>
            <a:r>
              <a:rPr lang="en-US" dirty="0">
                <a:latin typeface="Times New Roman" charset="0"/>
                <a:cs typeface="+mn-cs"/>
              </a:rPr>
              <a:t>, S4.  Second shows Q&amp;A.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1154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animation.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3676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animations pop up last two bullets.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393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animation pops up bullets and trunk 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625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636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Most modern NICs are “smart” and we’re considering offloading ever more work onto them.</a:t>
            </a:r>
          </a:p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The layers are animated.</a:t>
            </a:r>
          </a:p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Two animations: first shows modified flooding, second RSVP-TE &amp; second bullet.</a:t>
            </a:r>
          </a:p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RSVP-TE is Resource Reservation Protocol - Traffic Engineering.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cs typeface="+mn-cs"/>
              </a:rPr>
              <a:t>When a packet is forwarded, the label is rewritten to the “out label”.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83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7461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84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animations show path of request from Internet to server, to second server, and back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2496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890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87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</a:t>
            </a:r>
            <a:r>
              <a:rPr lang="en-US" dirty="0" err="1"/>
              <a:t>gonna</a:t>
            </a:r>
            <a:r>
              <a:rPr lang="en-US" dirty="0"/>
              <a:t> be complicated…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1650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animations show outline of what will happen.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4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6430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animations show returning DHCP ACK (OFFER) and </a:t>
            </a:r>
            <a:r>
              <a:rPr lang="en-US" dirty="0" err="1"/>
              <a:t>demuxing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1343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4330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2089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animations!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1460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more animations, ending with Google’s front page popping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480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96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13901" indent="-274577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98309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37632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76956" indent="-219662" defTabSz="928987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16279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55603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94926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734250" indent="-219662" defTabSz="92898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customXml" Target="../ink/ink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customXml" Target="../ink/ink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10" Type="http://schemas.openxmlformats.org/officeDocument/2006/relationships/image" Target="../media/image16.png"/><Relationship Id="rId4" Type="http://schemas.openxmlformats.org/officeDocument/2006/relationships/image" Target="../media/image45.gif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ustomXml" Target="../ink/ink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customXml" Target="../ink/ink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4.png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790632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6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these slides:</a:t>
            </a:r>
          </a:p>
          <a:p>
            <a:pPr algn="l"/>
            <a:r>
              <a:rPr lang="en-US" altLang="en-US" sz="1200" dirty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 dirty="0">
              <a:latin typeface="Gill Sans MT" pitchFamily="34" charset="0"/>
            </a:endParaRPr>
          </a:p>
          <a:p>
            <a:pPr>
              <a:lnSpc>
                <a:spcPct val="85000"/>
              </a:lnSpc>
            </a:pPr>
            <a:endParaRPr lang="en-US" altLang="en-US" sz="1200" dirty="0"/>
          </a:p>
          <a:p>
            <a:r>
              <a:rPr lang="en-US" altLang="en-US" sz="1200" dirty="0"/>
              <a:t>     Copyright 1996-2016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6.2 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multiple-access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data-center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D     = Data protected by error checking, may include header fields </a:t>
            </a:r>
            <a:br>
              <a:rPr lang="en-US" sz="2000" i="0" dirty="0">
                <a:latin typeface="Arial" charset="0"/>
                <a:cs typeface="+mn-cs"/>
              </a:rPr>
            </a:br>
            <a:endParaRPr lang="en-US" sz="2000" i="0" dirty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protocol may miss some errors (but rarely)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FEFAC1-09BF-42E8-8FD8-558451E7A28F}"/>
              </a:ext>
            </a:extLst>
          </p:cNvPr>
          <p:cNvSpPr txBox="1"/>
          <p:nvPr/>
        </p:nvSpPr>
        <p:spPr>
          <a:xfrm>
            <a:off x="3827500" y="5979562"/>
            <a:ext cx="26962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Arial" charset="0"/>
                <a:cs typeface="+mn-cs"/>
              </a:rPr>
              <a:t>detect single-bit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Arial" charset="0"/>
                <a:cs typeface="+mn-cs"/>
              </a:rPr>
              <a:t> detect and correct single-bit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(1’s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TCP or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NO—error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YES—no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“errors”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B13E46-CCCE-4180-BAE9-3A6EDF8753FA}"/>
                  </a:ext>
                </a:extLst>
              </p14:cNvPr>
              <p14:cNvContentPartPr/>
              <p14:nvPr/>
            </p14:nvContentPartPr>
            <p14:xfrm>
              <a:off x="3973680" y="5706000"/>
              <a:ext cx="2107800" cy="100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B13E46-CCCE-4180-BAE9-3A6EDF8753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4320" y="5696640"/>
                <a:ext cx="2126520" cy="10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+mn-cs"/>
              </a:rPr>
              <a:t>R</a:t>
            </a:r>
            <a:r>
              <a:rPr lang="en-US" dirty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+mn-cs"/>
              </a:rPr>
              <a:t>D</a:t>
            </a:r>
            <a:r>
              <a:rPr lang="en-US" sz="2400" baseline="26000" dirty="0">
                <a:latin typeface="Arial" charset="0"/>
                <a:cs typeface="+mn-cs"/>
              </a:rPr>
              <a:t>.</a:t>
            </a:r>
            <a:r>
              <a:rPr lang="en-US" sz="2400" dirty="0">
                <a:latin typeface="Arial" charset="0"/>
                <a:cs typeface="+mn-cs"/>
              </a:rPr>
              <a:t>2</a:t>
            </a:r>
            <a:r>
              <a:rPr lang="en-US" sz="2400" baseline="30000" dirty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499F21-6EA7-47FD-BA28-6A59C1332FE9}"/>
                  </a:ext>
                </a:extLst>
              </p14:cNvPr>
              <p14:cNvContentPartPr/>
              <p14:nvPr/>
            </p14:nvContentPartPr>
            <p14:xfrm>
              <a:off x="4464720" y="1018080"/>
              <a:ext cx="4161600" cy="487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499F21-6EA7-47FD-BA28-6A59C1332F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55360" y="1008720"/>
                <a:ext cx="4180320" cy="48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6.3 multiple-access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data-center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“links”: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Multiple-access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 will cause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multiple-access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coordination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multiple-access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we want: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 (implies #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)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Link layer and LANs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“pieces”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“recover”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“taking turns”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time-division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“rounds”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fixed-length slot (length = packet transmission 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LAN. 1,3,4 have packets to send; 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frequency-division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goes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packet to send; 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Random-access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“collision”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random-access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random-access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equal-size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at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slot, with probability p,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331356-8CD5-42C3-9E2F-6400E135DC0A}"/>
                  </a:ext>
                </a:extLst>
              </p14:cNvPr>
              <p14:cNvContentPartPr/>
              <p14:nvPr/>
            </p14:nvContentPartPr>
            <p14:xfrm>
              <a:off x="1446480" y="919800"/>
              <a:ext cx="1947240" cy="200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331356-8CD5-42C3-9E2F-6400E135DC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7120" y="910440"/>
                <a:ext cx="1965960" cy="20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send;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probability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maximum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which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>
                <a:latin typeface="Gill Sans MT" charset="0"/>
                <a:cs typeface="+mn-cs"/>
              </a:rPr>
              <a:t>: long-run </a:t>
            </a:r>
            <a:br>
              <a:rPr lang="en-US" sz="2400" i="0" dirty="0">
                <a:latin typeface="Gill Sans MT" charset="0"/>
                <a:cs typeface="+mn-cs"/>
              </a:rPr>
            </a:br>
            <a:r>
              <a:rPr lang="en-US" sz="2400" i="0" dirty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>
                <a:latin typeface="Gill Sans MT" charset="0"/>
                <a:cs typeface="+mn-cs"/>
              </a:rPr>
            </a:br>
            <a:r>
              <a:rPr lang="en-US" sz="2400" i="0" dirty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118C48-C8B7-434B-94F9-D3CD5BA9D23F}"/>
                  </a:ext>
                </a:extLst>
              </p14:cNvPr>
              <p14:cNvContentPartPr/>
              <p14:nvPr/>
            </p14:nvContentPartPr>
            <p14:xfrm>
              <a:off x="750240" y="4687920"/>
              <a:ext cx="2982600" cy="182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118C48-C8B7-434B-94F9-D3CD5BA9D2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880" y="4678560"/>
                <a:ext cx="3001320" cy="18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arrives, </a:t>
            </a:r>
            <a:r>
              <a:rPr lang="en-US" sz="2400" dirty="0">
                <a:latin typeface="Gill Sans MT" charset="0"/>
              </a:rPr>
              <a:t>transmit immediately</a:t>
            </a:r>
            <a:r>
              <a:rPr lang="en-US" dirty="0">
                <a:latin typeface="Gill Sans MT" charset="0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 </a:t>
            </a:r>
            <a:r>
              <a:rPr lang="en-US" baseline="16000" dirty="0">
                <a:latin typeface="Gill Sans MT" charset="0"/>
                <a:cs typeface="+mn-cs"/>
                <a:sym typeface="Symbol"/>
              </a:rPr>
              <a:t>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0.18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4796" y="1613044"/>
            <a:ext cx="47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1694" y="1282566"/>
            <a:ext cx="47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8788" y="3595955"/>
            <a:ext cx="83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sym typeface="Symbol"/>
              </a:rPr>
              <a:t>∞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630F75-0885-47CD-9D93-86BA5C868062}"/>
                  </a:ext>
                </a:extLst>
              </p14:cNvPr>
              <p14:cNvContentPartPr/>
              <p14:nvPr/>
            </p14:nvContentPartPr>
            <p14:xfrm>
              <a:off x="4000320" y="2232360"/>
              <a:ext cx="2697480" cy="93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630F75-0885-47CD-9D93-86BA5C8680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0960" y="2223000"/>
                <a:ext cx="2716200" cy="9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don’t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6.1 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latin typeface="Gill Sans MT" charset="0"/>
                <a:cs typeface="+mn-cs"/>
              </a:rPr>
              <a:t> 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multiple-access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data-center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other’s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transmission. If NIC senses channel busy, waits until channel idle, then transmits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binary (exponential) backoff: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>
                <a:latin typeface="Gill Sans MT" charset="0"/>
              </a:rPr>
              <a:t>{0,1,2, …, 2</a:t>
            </a:r>
            <a:r>
              <a:rPr lang="en-US" b="1" i="1" baseline="30000" dirty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×</a:t>
            </a:r>
            <a:r>
              <a:rPr lang="en-US" dirty="0">
                <a:latin typeface="Gill Sans MT" charset="0"/>
              </a:rPr>
              <a:t>512 bit times, returns to Step 2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longer backoff interval with more collisions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8936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maximum propagation delay between 2 nodes in LAN</a:t>
            </a:r>
          </a:p>
          <a:p>
            <a:pPr marL="238125" indent="-238125">
              <a:defRPr/>
            </a:pPr>
            <a:r>
              <a:rPr lang="en-US" sz="2400" dirty="0" err="1">
                <a:latin typeface="Gill Sans MT" charset="0"/>
                <a:cs typeface="+mn-cs"/>
              </a:rPr>
              <a:t>t</a:t>
            </a:r>
            <a:r>
              <a:rPr lang="en-US" sz="2400" baseline="-25000" dirty="0" err="1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ALOHA—and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37408"/>
              </p:ext>
            </p:extLst>
          </p:nvPr>
        </p:nvGraphicFramePr>
        <p:xfrm>
          <a:off x="2795588" y="2571416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571416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“Taking turns”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channel-partitioning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access;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random-access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“taking turns”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leader node “invites” follower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“dumb” follower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(leader)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leader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1197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followers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“Taking turns”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is in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 owner)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“Taking turns”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 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multiple-access: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 to individuals)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Cable-access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Internet frames, TV channels, control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Internet frames, TV control,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810472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specification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 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Cable-access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to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>
                <a:latin typeface="Gill Sans MT" charset="0"/>
                <a:cs typeface="+mn-cs"/>
              </a:rPr>
              <a:t> node over a link</a:t>
            </a:r>
            <a:endParaRPr lang="en-US" i="0" dirty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Bluetooth, FDDI, 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multiple-access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data-center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or 128-bit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address for interface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used for layer-3 (network layer) forwarding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used ‘locally”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48-bit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 (or 1A:2F:BB:76:09:AD)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space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>
                <a:latin typeface="Gill Sans MT" charset="0"/>
                <a:cs typeface="+mn-cs"/>
              </a:rPr>
              <a:t>each IP node (host, router) on LAN has 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minutes)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B’s MAC address not in A’s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B’s IP address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destination 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nodes on 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(B’s)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A’s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“plug-and-play”: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focus on addressing—at IP (datagram) and MAC (frame) layers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B’s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IP address of first-hop router, R (how?)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R’s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R’s MAC address as destination address;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reliable data transport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Claremont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Claremont to LAX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LAX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B’s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B’s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B’s MAC address as destination address,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multiple-access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data-center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altLang="ja-JP" sz="2400" dirty="0"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ominant wired-LAN technology: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chip, multiple speeds (e.g., Broadcom BCM5761)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simple, cheap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/>
                <a:cs typeface="Arial"/>
              </a:rPr>
              <a:t>Metcalfe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physical topology</a:t>
            </a: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bus: </a:t>
            </a:r>
            <a:r>
              <a:rPr lang="en-US" dirty="0">
                <a:latin typeface="Gill Sans MT" charset="0"/>
                <a:cs typeface="+mn-cs"/>
              </a:rPr>
              <a:t>popular through mid-90s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star: </a:t>
            </a:r>
            <a:r>
              <a:rPr lang="en-US" dirty="0">
                <a:latin typeface="Gill Sans MT" charset="0"/>
                <a:cs typeface="+mn-cs"/>
              </a:rPr>
              <a:t>prevails today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“spoke”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sending 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preamble: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6-byte source, destination MAC addresses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network-layer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higher-layer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>
                <a:latin typeface="Gill Sans MT" charset="0"/>
                <a:cs typeface="+mn-cs"/>
              </a:rPr>
              <a:t>cyclic redundancy check at receiver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error detected, frame is dropped</a:t>
            </a: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>
                <a:latin typeface="Gill Sans MT" charset="0"/>
                <a:cs typeface="+mn-cs"/>
              </a:rPr>
              <a:t>no 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doesn’t send acks or </a:t>
            </a:r>
            <a:r>
              <a:rPr lang="en-US" dirty="0" err="1">
                <a:latin typeface="Gill Sans MT" charset="0"/>
                <a:cs typeface="+mn-cs"/>
              </a:rPr>
              <a:t>naks</a:t>
            </a:r>
            <a:r>
              <a:rPr lang="en-US" dirty="0">
                <a:latin typeface="Gill Sans MT" charset="0"/>
                <a:cs typeface="+mn-cs"/>
              </a:rPr>
              <a:t>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data in dropped frames recovered only if initial sender uses higher layer reliable data transport (e.g., TCP); otherwise dropped data lost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Ethernet’s MAC protocol: unslotted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CSMA/CD with binary exponential backoff</a:t>
            </a: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10 Gbps, 40 Gbps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(twisted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“MAC” addresses used in frame headers to identify source, destination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links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multiple-access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data-center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stores and forwards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examines incoming frame’s MAC address;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forwards frame to one or more outgoing links when frame is to be forwarded on segment;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full-duplex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A-to-A' and B-to-B' can transmit simultaneously,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599812"/>
              <a:chOff x="731524" y="1819788"/>
              <a:chExt cx="3661504" cy="3599812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81912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A'</a:t>
                </a: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81912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B'</a:t>
                </a: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394739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C'</a:t>
                </a: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forwarding table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how does switch know A' reachable via interface 4, B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 reachable via interface 5?</a:t>
            </a: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599812"/>
              <a:chOff x="731524" y="1819788"/>
              <a:chExt cx="3661504" cy="3599812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81912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A'</a:t>
                </a: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81912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B'</a:t>
                </a: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394739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C'</a:t>
                </a: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each switch has a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 table</a:t>
            </a:r>
            <a:r>
              <a:rPr lang="en-US" dirty="0">
                <a:latin typeface="Gill Sans MT" charset="0"/>
              </a:rPr>
              <a:t>;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something like a routing protocol?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599895"/>
            <a:chOff x="731524" y="1819788"/>
            <a:chExt cx="3661504" cy="3599779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81912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A'</a:t>
              </a: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81912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B'</a:t>
              </a: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394739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C'</a:t>
              </a: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“learns”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i="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'</a:t>
              </a: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5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A'</a:t>
              </a: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when a frame is received at switch:</a:t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destination 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		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dest</a:t>
            </a:r>
            <a:r>
              <a:rPr lang="en-US" dirty="0">
                <a:latin typeface="Gill Sans MT" charset="0"/>
              </a:rPr>
              <a:t> 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	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frame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	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               interface */</a:t>
            </a: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599895"/>
            <a:chOff x="731524" y="1819788"/>
            <a:chExt cx="3661504" cy="3599779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81912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A'</a:t>
              </a: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81912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B'</a:t>
              </a: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394739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C'</a:t>
              </a: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i="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'</a:t>
              </a: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5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A'</a:t>
              </a: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i="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i="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'</a:t>
              </a: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destination, A', location unknown: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A'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7825"/>
            <a:chOff x="2376" y="3383"/>
            <a:chExt cx="1557" cy="238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A'</a:t>
              </a: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self-learning switches can be connected together: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G—how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A &amp; G send frame to I, I responds to them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3C8BD-EEEE-4100-9A23-A24C7AD3178F}"/>
              </a:ext>
            </a:extLst>
          </p:cNvPr>
          <p:cNvSpPr txBox="1"/>
          <p:nvPr/>
        </p:nvSpPr>
        <p:spPr>
          <a:xfrm>
            <a:off x="1705465" y="277419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B8C74C7-B81F-4AFE-856E-D0F7FF174775}"/>
              </a:ext>
            </a:extLst>
          </p:cNvPr>
          <p:cNvSpPr txBox="1"/>
          <p:nvPr/>
        </p:nvSpPr>
        <p:spPr>
          <a:xfrm>
            <a:off x="1847650" y="308804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535C2EE-02C9-42A2-8634-EFB18C36A27A}"/>
              </a:ext>
            </a:extLst>
          </p:cNvPr>
          <p:cNvSpPr txBox="1"/>
          <p:nvPr/>
        </p:nvSpPr>
        <p:spPr>
          <a:xfrm>
            <a:off x="4466437" y="23172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63FD6F6-229E-4B49-A684-C671FF54F850}"/>
              </a:ext>
            </a:extLst>
          </p:cNvPr>
          <p:cNvSpPr txBox="1"/>
          <p:nvPr/>
        </p:nvSpPr>
        <p:spPr>
          <a:xfrm>
            <a:off x="2605088" y="26867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55875B8-A574-46B0-B67A-59D5B86E6C32}"/>
              </a:ext>
            </a:extLst>
          </p:cNvPr>
          <p:cNvSpPr txBox="1"/>
          <p:nvPr/>
        </p:nvSpPr>
        <p:spPr>
          <a:xfrm>
            <a:off x="3622909" y="21558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776EA1-456E-421D-9D76-0F77AAF8412A}"/>
              </a:ext>
            </a:extLst>
          </p:cNvPr>
          <p:cNvSpPr txBox="1"/>
          <p:nvPr/>
        </p:nvSpPr>
        <p:spPr>
          <a:xfrm>
            <a:off x="3994329" y="31069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217A79-5A7A-47D4-BF98-31E2A5370E43}"/>
              </a:ext>
            </a:extLst>
          </p:cNvPr>
          <p:cNvSpPr txBox="1"/>
          <p:nvPr/>
        </p:nvSpPr>
        <p:spPr>
          <a:xfrm>
            <a:off x="2369189" y="309701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A0CAC3D-9933-4835-B8A2-9B2EFB6E6B50}"/>
              </a:ext>
            </a:extLst>
          </p:cNvPr>
          <p:cNvSpPr txBox="1"/>
          <p:nvPr/>
        </p:nvSpPr>
        <p:spPr>
          <a:xfrm>
            <a:off x="3692649" y="30982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292B843-7B66-46F7-A6E7-7578F69D9209}"/>
              </a:ext>
            </a:extLst>
          </p:cNvPr>
          <p:cNvSpPr txBox="1"/>
          <p:nvPr/>
        </p:nvSpPr>
        <p:spPr>
          <a:xfrm>
            <a:off x="3993257" y="23559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6173F8-4AD9-4ECB-B783-A28151C5E63F}"/>
              </a:ext>
            </a:extLst>
          </p:cNvPr>
          <p:cNvSpPr txBox="1"/>
          <p:nvPr/>
        </p:nvSpPr>
        <p:spPr>
          <a:xfrm>
            <a:off x="4329947" y="30750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2ADCCD-2EA6-4D91-B61C-D87417FAB4B0}"/>
              </a:ext>
            </a:extLst>
          </p:cNvPr>
          <p:cNvSpPr txBox="1"/>
          <p:nvPr/>
        </p:nvSpPr>
        <p:spPr>
          <a:xfrm>
            <a:off x="3991824" y="25914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982045-D1C5-4EF6-9C6E-D036DFDA7B1D}"/>
              </a:ext>
            </a:extLst>
          </p:cNvPr>
          <p:cNvSpPr txBox="1"/>
          <p:nvPr/>
        </p:nvSpPr>
        <p:spPr>
          <a:xfrm>
            <a:off x="5594406" y="26476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7BAE759-E999-4F50-8D66-72D585AC37E6}"/>
              </a:ext>
            </a:extLst>
          </p:cNvPr>
          <p:cNvSpPr txBox="1"/>
          <p:nvPr/>
        </p:nvSpPr>
        <p:spPr>
          <a:xfrm>
            <a:off x="5460830" y="30270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A6AE9A0-33EE-43C4-A931-8DFDB82F8F2E}"/>
              </a:ext>
            </a:extLst>
          </p:cNvPr>
          <p:cNvSpPr txBox="1"/>
          <p:nvPr/>
        </p:nvSpPr>
        <p:spPr>
          <a:xfrm>
            <a:off x="5840523" y="315614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A5DF75-10B9-41D9-87E4-BBF3F5BE78E8}"/>
              </a:ext>
            </a:extLst>
          </p:cNvPr>
          <p:cNvSpPr txBox="1"/>
          <p:nvPr/>
        </p:nvSpPr>
        <p:spPr>
          <a:xfrm>
            <a:off x="6375190" y="312741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routers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are store-and-forward: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>
                <a:latin typeface="Gill Sans MT" charset="0"/>
                <a:cs typeface="+mn-cs"/>
              </a:rPr>
              <a:t>: </a:t>
            </a:r>
            <a:r>
              <a:rPr lang="en-US" sz="2400" dirty="0">
                <a:latin typeface="Gill Sans MT" charset="0"/>
                <a:cs typeface="+mn-cs"/>
              </a:rPr>
              <a:t>link-layer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switches: </a:t>
            </a:r>
            <a:r>
              <a:rPr lang="en-US" sz="2400" dirty="0">
                <a:latin typeface="Gill Sans MT" charset="0"/>
                <a:cs typeface="+mn-cs"/>
              </a:rPr>
              <a:t>learn forwarding table using flooding, learning, MAC addresses </a:t>
            </a: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>
                <a:latin typeface="Gill Sans MT" charset="0"/>
                <a:cs typeface="+mn-cs"/>
              </a:rPr>
              <a:t>: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Parsons (Engineering), but wants connection to CS switch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DHCP, unknown location of destination MAC address) must cross entire LAN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security, privacy, efficiency issues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00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5822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Math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port-based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849537" y="3132138"/>
            <a:ext cx="1337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8440"/>
            <a:chOff x="3902075" y="3695700"/>
            <a:chExt cx="5334289" cy="2598440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511363" y="5832475"/>
              <a:ext cx="13372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5036862" y="4090988"/>
            <a:ext cx="1337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practice, vendors sell devices that are switches </a:t>
              </a:r>
              <a:r>
                <a:rPr lang="en-US" sz="2000" i="1" dirty="0">
                  <a:solidFill>
                    <a:srgbClr val="000000"/>
                  </a:solidFill>
                  <a:latin typeface="Gill Sans MT" charset="0"/>
                  <a:cs typeface="+mn-cs"/>
                </a:rPr>
                <a:t>cum </a:t>
              </a:r>
              <a:r>
                <a:rPr lang="en-US" sz="200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can’t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 additional header fields for frames forwarded between trunk ports (&amp; removes a few others)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720450" y="3130550"/>
            <a:ext cx="1337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</a:t>
            </a:r>
            <a:r>
              <a:rPr lang="en-US" sz="1200" i="0" dirty="0" err="1">
                <a:solidFill>
                  <a:srgbClr val="000000"/>
                </a:solidFill>
                <a:latin typeface="Arial" charset="0"/>
              </a:rPr>
              <a:t>Eng</a:t>
            </a: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 </a:t>
            </a:r>
            <a:r>
              <a:rPr lang="en-US" sz="4000" i="0" dirty="0" err="1">
                <a:solidFill>
                  <a:srgbClr val="000099"/>
                </a:solidFill>
                <a:latin typeface="Gill Sans MT" charset="0"/>
                <a:cs typeface="+mn-cs"/>
              </a:rPr>
              <a:t>VLAN</a:t>
            </a: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693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multiple-access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6.5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data-center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fixed-length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fixed-length identifier (rather than longest-prefix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MPLS-capable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don’t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note similarity to </a:t>
            </a:r>
            <a:r>
              <a:rPr lang="en-US" dirty="0" err="1">
                <a:latin typeface="Gill Sans MT" charset="0"/>
              </a:rPr>
              <a:t>SDN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81" name="Text Box 84"/>
          <p:cNvSpPr txBox="1">
            <a:spLocks noChangeArrowheads="1"/>
          </p:cNvSpPr>
          <p:nvPr/>
        </p:nvSpPr>
        <p:spPr bwMode="auto">
          <a:xfrm>
            <a:off x="5949140" y="3656639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“adaptor”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NIC) or on a chip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card; Ethernet chipset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host’s 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destination 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“reserved”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multiple-access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6.6 data-center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Data-center networks 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10,000s to 100,000s of hosts, often closely coupled, and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e-business (e.g. Amazon)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content servers (e.g., YouTube, Akamai, Apple, Microsoft)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managing and balancing load, avoiding bottlenecks in processing, networking, and data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Data-center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data-center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Data-center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 and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multiple-access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data-center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6.7 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our journey down protocol stack is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 it all 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a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a laptop to campus network, then requests and 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etc.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side</a:t>
            </a: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address of first-hop router, address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IP, </a:t>
            </a:r>
            <a:r>
              <a:rPr lang="en-US" sz="2200" i="0" dirty="0" err="1">
                <a:solidFill>
                  <a:srgbClr val="000000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UDP,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204207" y="5260975"/>
            <a:ext cx="69943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address of DNS 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643" grpId="0" build="p"/>
      <p:bldP spid="703644" grpId="0"/>
      <p:bldP spid="70364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Ethernet.  To send frame to router, need MAC address of router interface: 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first-hop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</a:t>
            </a:r>
            <a:r>
              <a:rPr lang="en-US" sz="2200" dirty="0">
                <a:latin typeface="+mn-lt"/>
                <a:ea typeface="+mn-ea"/>
                <a:cs typeface="+mn-cs"/>
              </a:rPr>
              <a:t>first-</a:t>
            </a:r>
            <a:r>
              <a:rPr lang="en-US" sz="2200" i="0" dirty="0">
                <a:latin typeface="+mn-lt"/>
                <a:ea typeface="+mn-ea"/>
                <a:cs typeface="+mn-cs"/>
              </a:rPr>
              <a:t>hop router</a:t>
            </a: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Comcast 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IS-IS,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demux</a:t>
            </a:r>
            <a:r>
              <a:rPr lang="en-US" altLang="ja-JP" sz="2200" i="0" dirty="0">
                <a:latin typeface="Gill Sans MT" charset="0"/>
              </a:rPr>
              <a:t>ed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principles behind data-link-layer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let’s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our journey down the protocol stack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the physical layer…)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 and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we could stop here…but there are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38022</TotalTime>
  <Words>7725</Words>
  <Application>Microsoft Office PowerPoint</Application>
  <PresentationFormat>On-screen Show (4:3)</PresentationFormat>
  <Paragraphs>1864</Paragraphs>
  <Slides>97</Slides>
  <Notes>97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8" baseType="lpstr">
      <vt:lpstr>MS Mincho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Default Design</vt:lpstr>
      <vt:lpstr>Equation</vt:lpstr>
      <vt:lpstr>PowerPoint Presentation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Multiple-access protocols</vt:lpstr>
      <vt:lpstr>An ideal multiple-access protocol</vt:lpstr>
      <vt:lpstr>MAC protocols: taxonomy</vt:lpstr>
      <vt:lpstr>Channel partitioning MAC protocols: TDMA</vt:lpstr>
      <vt:lpstr>Channel partitioning MAC protocols: FDMA</vt:lpstr>
      <vt:lpstr>Random-access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MPLS-capable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Data-center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 Kuenning</cp:lastModifiedBy>
  <cp:revision>537</cp:revision>
  <cp:lastPrinted>2021-10-31T04:10:54Z</cp:lastPrinted>
  <dcterms:created xsi:type="dcterms:W3CDTF">1999-10-08T19:08:27Z</dcterms:created>
  <dcterms:modified xsi:type="dcterms:W3CDTF">2021-12-24T01:17:53Z</dcterms:modified>
</cp:coreProperties>
</file>