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.xml" ContentType="application/inkml+xml"/>
  <Override PartName="/ppt/notesSlides/notesSlide29.xml" ContentType="application/vnd.openxmlformats-officedocument.presentationml.notesSlide+xml"/>
  <Override PartName="/ppt/ink/ink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8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ink/ink9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ink/ink10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ink/ink11.xml" ContentType="application/inkml+xml"/>
  <Override PartName="/ppt/notesSlides/notesSlide68.xml" ContentType="application/vnd.openxmlformats-officedocument.presentationml.notesSlide+xml"/>
  <Override PartName="/ppt/ink/ink12.xml" ContentType="application/inkml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778" r:id="rId2"/>
    <p:sldId id="779" r:id="rId3"/>
    <p:sldId id="780" r:id="rId4"/>
    <p:sldId id="782" r:id="rId5"/>
    <p:sldId id="783" r:id="rId6"/>
    <p:sldId id="784" r:id="rId7"/>
    <p:sldId id="785" r:id="rId8"/>
    <p:sldId id="786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795" r:id="rId18"/>
    <p:sldId id="796" r:id="rId19"/>
    <p:sldId id="797" r:id="rId20"/>
    <p:sldId id="798" r:id="rId21"/>
    <p:sldId id="799" r:id="rId22"/>
    <p:sldId id="800" r:id="rId23"/>
    <p:sldId id="801" r:id="rId24"/>
    <p:sldId id="802" r:id="rId25"/>
    <p:sldId id="803" r:id="rId26"/>
    <p:sldId id="804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816" r:id="rId39"/>
    <p:sldId id="817" r:id="rId40"/>
    <p:sldId id="847" r:id="rId41"/>
    <p:sldId id="848" r:id="rId42"/>
    <p:sldId id="849" r:id="rId43"/>
    <p:sldId id="855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56" r:id="rId52"/>
    <p:sldId id="823" r:id="rId53"/>
    <p:sldId id="854" r:id="rId54"/>
    <p:sldId id="825" r:id="rId55"/>
    <p:sldId id="826" r:id="rId56"/>
    <p:sldId id="827" r:id="rId57"/>
    <p:sldId id="828" r:id="rId58"/>
    <p:sldId id="829" r:id="rId59"/>
    <p:sldId id="830" r:id="rId60"/>
    <p:sldId id="831" r:id="rId61"/>
    <p:sldId id="832" r:id="rId62"/>
    <p:sldId id="833" r:id="rId63"/>
    <p:sldId id="834" r:id="rId64"/>
    <p:sldId id="835" r:id="rId65"/>
    <p:sldId id="836" r:id="rId66"/>
    <p:sldId id="837" r:id="rId67"/>
    <p:sldId id="838" r:id="rId68"/>
    <p:sldId id="839" r:id="rId69"/>
    <p:sldId id="840" r:id="rId70"/>
    <p:sldId id="841" r:id="rId71"/>
    <p:sldId id="842" r:id="rId72"/>
    <p:sldId id="843" r:id="rId73"/>
    <p:sldId id="853" r:id="rId74"/>
    <p:sldId id="844" r:id="rId75"/>
    <p:sldId id="845" r:id="rId76"/>
    <p:sldId id="846" r:id="rId77"/>
  </p:sldIdLst>
  <p:sldSz cx="9144000" cy="6858000" type="screen4x3"/>
  <p:notesSz cx="7315200" cy="96012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5"/>
        <p:sld r:id="rId46"/>
        <p:sld r:id="rId47"/>
        <p:sld r:id="rId48"/>
        <p:sld r:id="rId49"/>
        <p:sld r:id="rId50"/>
        <p:sld r:id="rId51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4"/>
        <p:sld r:id="rId45"/>
        <p:sld r:id="rId46"/>
        <p:sld r:id="rId47"/>
        <p:sld r:id="rId48"/>
        <p:sld r:id="rId49"/>
        <p:sld r:id="rId50"/>
        <p:sld r:id="rId52"/>
        <p:sld r:id="rId53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 snapToGrid="0">
      <p:cViewPr varScale="1">
        <p:scale>
          <a:sx n="93" d="100"/>
          <a:sy n="93" d="100"/>
        </p:scale>
        <p:origin x="5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0T19:50:42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19397 5904 0,'0'0'0,"0"-25"94,0 0-78,0 0-1,0 0 1,0 0 0,0 1-16,-25-1 15,1 0 17,-26 25-32,25-25 15,-24 0-15,24 25 0,-25-24 16,1 24-1,24-25-15,-25 25 16,25-25-16,-24 0 16,-1 0-16,-24 25 15,-25-24-15,-25-1 16,24 25 0,1-25-16,0 25 15,24 0 1,1 0-16,0 0 15,-1 0-15,1 0 16,24 0-16,-297 99 47,223-49-31,99-1-16,-25 1 15,26 0-15,-1-1 16,0-24-1,25 25-15,-50 49 16,1 149 15,24-174-31,25 1 16,0-26-16,0 1 16,0 0-1,0 24-15,50 0 0,-26 26 16,26-1-16,-25 0 15,74 50 1,-25-75-16,1-24 16,-25 0-16,49-26 15,0 26-15,25 0 16,-25-26-16,50 1 16,0 0-1,-25 0 1,0-25-16,0-25 15,0-25-15,25-24 16,-25 0-16,-25-1 16,0 26-1,25-100-15,-49-25 16,-1 75-16,-49 24 16,0-49-16,0-49 15,-50 24-15,0 25 16,0 50-16,-25-26 15,1 1-15,-1-50 16,1 25-16,-1 25 16,25 0-16,-49 24 15,49 26-15,-49-1 16,-1 1-16,-24-1 16,-25 25-16,-25-24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7T20:08:57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21481 9351 0,'25'-74'0,"-1"0"31,-24 49-31,0 0 16,0 0 0,0 0-1,0 1-15,-24-1 16,-1 0-16,25-25 15,-25 1-15,-25 24 32,-49-50-17,25 51-15,-1-1 16,1-25-16,0 50 16,-26-25-16,1 25 15,0 0-15,0 0 16,-50 0-1,0 25-15,0 0 0,0 0 16,-24-25-16,24 25 16,0-1-1,-25-24-15,1 25 16,-26 0-16,1-25 16,-25 25-16,24-25 31,1 0-31,-25 0 15,-1 0-15,-24 0 16,0 0-16,25 0 16,-25 0-16,25 0 15,-25 0 1,0 25-16,24-25 16,1 0-16,0 0 0,-25 0 15,0 24-15,-25 1 16,50-25-16,-1 0 15,26 25 1,-75 0-16,0 49 16,50-24-16,-25 0 15,50-1 1,-26-24 0,1 0-16,-25 0 15,0-1-15,25-24 16,24 25-16,1-25 15,-1 0-15,-24 0 16,0 0-16,25 0 16,-1 0-16,1-25 15,49 25-15,-50-49 16,26-1-16,-1 1 16,1 24-16,24-25 15,0 25 1,25 1-16,0-1 15,25 0-15,-1 25 0,-24-25 16,0 25 0,0-25-16,-25 25 15,1 0-15,-1 0 16,0 0-16,25 0 16,-25 0-16,25 0 15,-25 0 1,25 0-1,0 0-15,0 0 16,-25 0-16,25 0 16,0 0-16,0 0 15,25 0-15,-25 0 16,-25 25 0,25 0-16,-25 25 0,1-26 15,-1 26-15,0 0 16,0-1-1,25 1-15,25-1 16,0-24-16,-1 0 16,1 25-16,0-26 15,0-24 1,0 25 0,-1 0-16,26-25 15,-1 25-15,-24 24 16,25 1-16,-1-25 15,1 0-15,24-1 16,1 1-16,24 0 16,-25 25-16,26-26 15,-1 26-15,0 0 16,0-26-16,25 1 16,-25 0-1,25 0-15,-24-25 16,-1 25-16,25 0 15,-25-25-15,25 24 0,0 1 32,0 0-17,25 0-15,0 0 16,-1 24-16,1 1 16,25 24-16,-1-24 31,1-1-31,0 26 15,-1-50-15,26-1 16,-26 26-16,26-25 16,-1 0-16,0-1 15,26 1-15,-1 0 16,25 25-16,0-50 16,0 24-16,-25-24 15,50 25-15,-50-25 16,0 25-1,1 0-15,-1-25 16,25 25-16,25-25 16,0 0-16,-25 0 15,24 0 1,1 0 0,0 0-16,-25 0 15,0 0-15,25 0 16,-25 0-16,25 0 15,0 0-15,-1 0 16,-23 0 0,48 0-16,-24 0 0,-25 0 15,25 0-15,24 0 16,1 0-16,-25-25 16,25 25-1,-26 0-15,26 0 16,-25 0-16,0 0 15,-1 0-15,-23 0 0,48 0 16,-24-25 0,-25 0-16,50 25 15,-50 0-15,24-25 16,1 25-16,0-24 16,0 24-16,0-25 31,0 0-31,24 25 15,1 0-15,-25 0 16,0 0-16,-1 0 16,-24 0-16,0 25 15,25 0 1,0-25-16,0 0 16,25 0-16,-26 0 0,26-25 15,-25 0-15,24 25 16,-49 0-1,50 0-15,0 0 16,-1 0-16,-24 25 16,0 0-16,25-25 15,-26 0 1,-23 0 0,73 0-16,-24 0 15,24 0-15,-24 0 16,24 0-16,1 0 15,-26 0-15,26 24 16,-1-24 0,-24 0-16,24 0 0,1 0 15,-1 0-15,0 0 16,1 0-16,-1 0 16,1-24-1,24 24-15,-25 0 16,-24-25-16,0 0 31,-1 0-31,26 0 16,-1-24-16,1 24 15,-26-25-15,26 1 16,-26 24-16,-24 0 16,25 0-16,-1 1 15,-24 24 1,0-25-16,50 0 0,-51 25 15,1-25-15,0 25 16,0-25-16,-50 25 16,25 0-16,0 0 15,-25 0 1,1 0-16,-26-24 16,-24 24-16,24 0 0,-24 0 15,-26 0 1,1-25-16,0 0 15,0-74-15,0 24 16,-25 26-16,0-1 16,0-49-16,0-75 31,-25 50-31,25 25 16,-50 0-16,25 24 15,-49-49-15,-50 0 16,-25 25-16,-49 49 15,-50 26 1,-571-100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7T20:18:2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13915 12055 0,'0'0'0,"0"25"16,0 0-1,0-1 17,0 1 14,-24-25 142,-1 0-172,0-25 15,0 1-31,0-1 15,1 0-15,-26 0 16,0 0-16,1 1 16,24-1-1,-49-25 1,-1 25 0,-123 1-1,148-1-15,0 0 16,1 25-16,-1-25 15,25 25-15,-24-25 16,-1 1-16,25 24 16,-123 0-1,98 0 1,0 0-16,1-25 16,-26 25-1,26 0-15,-1 0 16,-24 0-16,24 0 0,-24 0 15,-1 0-15,1 0 16,24 0 0,-24 0-1,24 0-15,1 0 16,-26 0 0,26 0-16,-1 0 15,0 0-15,26 0 16,-1 0-16,0 0 15,0 0-15,0 0 16,1 0 15,-26 25-15,25-25-16,25 24 0,-25 1 16,1-25-16,24 25 15,-25 0-15,25 0 16,-25 24-1,25 1-15,-25-25 16,0-1-16,25 1 16,-24 0-1,24 0-15,-25 24 16,25 1 0,-25 25-16,0 24 15,0 0-15,25-25 16,-25-24-16,1 0 15,24-26-15,-25 51 16,25 24-16,-25 0 16,25 0-16,-25 1 15,0-51-15,25 1 16,0 0-16,0-1 16,0 26-1,0 49-15,0 24 16,25-48-1,0-26-15,-25 0 16,0-24 0,0 74-16,0 0 15,0-25-15,0 1 16,25-1-16,-25-50 16,0 1-16,0 0 15,0-26-15,0 1 16,0 25-16,0-1 15,0 26-15,0-1 16,0 1-16,0-26 16,-25 26-1,25-51-15,0 26 16,0-25-16,0 0 0,0 24 16,0-24-1,0 0 1,0 0-1,0 0 1,0-1 15,25-24 110,0 25-125,-25 0-1,24-25-15,1 25 16,0-25-1,0 25-15,0-25 16,0 24 0,-1 1-16,26-25 15,-25 25-15,0-25 16,24 25-16,1-25 16,-1 25-16,-24-25 15,25 24-15,-1-24 16,1 0-16,24 0 15,-24 0-15,0 0 16,24 0-16,-24 0 16,24 0-1,25 25-15,1-25 16,-1 0-16,0 0 0,0 0 16,25 0-1,-25 0-15,25 0 16,0 0-16,-24 0 15,24 0-15,-25 0 16,50 0-16,-25 25 16,25-25-1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7T20:22:3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7045 11807 0,'0'0'0,"-25"0"78,0 0-62,0 0-1,25-25 64,0 0-64,0 1 1,0-1-1,0 0-15,25 0 16,0-49 0,0 24-16,-1 25 15,1 1-15,25-26 16,-25 0 0,24 1-16,1 24 15,-25-25-15,49 26 0,-24-1 16,-1 0-1,224-99 32,-223 124-47,24-25 0,-24 25 32,49-25-32,-25 0 15,1 25-15,24-24 16,-25 24-16,1-25 15,-1 25-15,1 0 16,-26 0-16,26 0 16,-26 0-1,1 0-15,-1 0 0,1 0 16,-25 0-16,24 0 16,51 0-1,-75 0 1,24 0-16,-24 0 15,0 0-15,24 25 16,-24-25 0,0 24-1,25 26-15,-26-25 16,1 49-16,0-24 16,0 0-1,0-26-15,-1 26 0,1-25 16,-25 0-1,25-25-15,-25 24 0,25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0T20:08:53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 6871 0,'0'0'0,"0"99"156,0-49-156,0-1 16,0 26-16,0-26 16,0-24-16,0 0 0,0 0 15,0 0-15,0-1 16,0 1-1,0 0 1,0 0 0,0 0 15,0-50 0,25-25-31,-25 1 16,50-1-16,-25 25 15,24-24 1,50-75 0,-24 49-16,-26 1 0,26 24 15,-25 0-15,-1 26 16,-24 24-16,0 0 16,-25 24-1</inkml:trace>
  <inkml:trace contextRef="#ctx0" brushRef="#br0" timeOffset="1105.81">1984 6201 0,'0'0'0,"25"0"125,0 0-94,0 0-15,0 0-16,-1 0 15,1 0-15,25 0 16,-25 0-16,-1 0 15,1 0 1,0 25-16,-25 0 16,0 0-1,0 24-15,-25-24 16,0 0-16,25 0 16,0-1-16,0 1 15,0 0 1,25-25-1,0 25 1,0-25-16,24 49 16,-24-24-1,25 0-15,-1 0 16,-24 0-16,25-1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5T19:13:26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23292 10294 0,'0'0'0,"-25"0"47,0 0-32,0 0 1,0 0-1,25-25-15,-24 25 16,24-25-16,-25 1 16,0-1 15,0 25 0,25-25-15,-25 0-16,1 0 15,-1 1-15,0-1 16,-25 0-16,1 0 16,-26 0-1,1 0-15,-1 1 16,1 24-16,0 0 16,-26 0-16,26-25 0,-25 25 15,24-25 1,-24 25-16,0-50 15,0 26-15,-174-26 32,124 25-32,-25 0 0,26 25 31,-1-24-31,-25 24 16,-24-25-16,-1 25 15,-24 0-15,25 0 16,-26 0-16,26 0 15,-75 0-15,50 0 16,-50 0 0,25 0-16,0 0 0,-273 0 31,223 49-31,1 1 0,-26 24 16,26 1-1,-26-1-15,1 1 16,-1-26-16,50 1 15,-49 0-15,-1-26 16,26 1-16,-26 0 16,1-25-16,-1 0 15,26 25-15,-1-25 16,0 0-16,1 25 16,-26-1-16,50-24 31,50 0-31,-25 0 15,-25 0-15,50 0 16,-50 0-16,25 0 16,0 0-16,-25 0 15,0 0 1,1 0-16,23 0 16,26-24-16,-25 24 0,-25 0 15,25 0 1,0 0-16,25 0 15,-25 0-15,25 0 16,-25 0-16,24 0 16,-24 0-16,0 24 31,25 1-31,-25 50 16,-25 24-16,25-50 15,50 26-15,24-26 16,25-24-16,0 0 15,1 25 1,48-50-16,-24 24 16,25-24-16,0 25 0,0-25 15,-1 50-15,1-25 16,-25 49 0,25 25-16,0-24 15,24-26-15,1 1 16,49 0-16,-24-26 15,24 1-15,25 0 16,-25-25-16,25 25 16,0 0-16,0-1 15,25 1-15,0 50 16,49-1-16,0-24 16,1 24-16,24-24 31,25-26-31,25 1 15,0-25-15,74-49 16,-25-1-16,50 25 16,-24 0-16,24 1 15,25 24 1,-1 0-16,26 0 16,-50 0-16,25 0 0,74 24 15,-24 1 1,-26-25-16,1 0 15,49 0-15,25 25 16,-49-25-16,-1 0 16,75 25-16,-25 0 31,0-1-31,-49 1 16,74 0-16,-25 0 15,0-25-15,0 0 16,25 0-16,-25 0 15,0 0 1,0 0-16,25 0 16,0 25-16,-25-1 0,25 26 15,-25-25 1,0 0-16,25 24 16,-1-24-16,-23 0 15,-26-25-15,50 0 16,0 0-16,-25 0 15,0-25 1,49-25 0,-49 1-16,-24-1 15,49-49-15,24 25 16,-73 24-16,-26 0 16,-24 26-16,74-26 15,-99-24 1,-25-26-16,-25-24 0,-74 50 15,74-25-15,0-1 16,-24-73-16,-26 49 16,-74 49-1,1 1 1,-51-50-16,1-25 0,-50 25 16,0 50-16,-75-25 0,-73 24 15,-175-24 1,-98 0-16,-596-100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5T19:15:47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8136 13692 0,'0'0'0</inkml:trace>
  <inkml:trace contextRef="#ctx0" brushRef="#br0" timeOffset="1371.28">8434 13072 0,'0'0'0,"0"25"188,0 0-172,0 74-1,0 0 1,0-49-1,0-25 1,0-1 0,0 1-1,0 0 1,24-25 0,-24 25-16,0 0 15,0-1 1,0 1-1,0 0 1,0 0 0,0 0-1,0-1 1,25-24 46,0 0-46,-25-24 62,0-1-62,0-25-16,25-24 15,-25 49-15,25-25 16,-25 1-16,24 24 16,1 0-16,-25 0 15,0 1 1,-25 48 15,1 1-15,24 0-1,-25 0-15,25 0 16,0-1-16,0 1 16,0 0-1,0 0 17,0 49-32,-25 25 15,25 1-15,-25-26 16,0 0-16,25-49 15,0 25-15,-24-25 16,24-1-16,0 1 16,0 0-16,0 0 15,-25 0 1,25-1 0,-25-48 15,0-1-16,25 0-15,0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5T19:38:53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6052 9302 0,'0'0'0</inkml:trace>
  <inkml:trace contextRef="#ctx0" brushRef="#br0" timeOffset="1820.94">6722 8930 0,'0'0'0,"-25"0"93,0 0-77,1 0 0,-1 0-1,0 0 1,-25 0-16,26-25 16,-26 25-16,0-25 15,1 0-15,-26 0 16,26 1-16,-1-26 15,1 0-15,-26 1 16,26 24-16,-1-25 16,-24 26-1,24-1-15,0 0 0,1-25 16,-1 26-16,0 24 16,26-25-16,-26 25 15,0-25 1,1 0-16,-1 25 15,1-25-15,-1 25 16,-24 0 0,24 0-1,0 0-15,-24 0 16,24 25-16,-24 0 16,0 0-16,-1 0 15,1-1-15,24 26 16,0 0-1,-24-1-15,24-24 0,1 0 16,-1 24-16,25-24 16,1-25-16,-1 25 15,-25 0-15,25-25 16,1 25-16,-26 24 16,25 1-16,-24 24 15,24 1-15,0-26 16,25 1-1,-25 0-15,0-26 16,25 1-16,0 0 16,0 0-16,0 0 15,0 24 17,0 26-32,0 49 15,0-25-15,0 0 16,0-49-16,0 24 15,0-49-15,0 0 16,0 24 0,0-24-16,0 0 0,0 25 15,25-26-15,0 51 16,0-1 0,0-24-16,-1 24 15,1 1-15,0-26 16,0 1-16,24-25 15,-24-1-15,0 1 32,0 0-32,0 0 15,-1 24-15,26-49 16,0 25-16,-1-25 16,-24 25-16,25-25 15,-1 25-15,1 0 16,-1-25-1,1 24-15,25-24 0,-26 25 16,26-25-16,-1 0 16,0 0-16,1 0 15,24 0 1,-25 0-16,1-25 16,-1 1-16,25-26 15,-24-24 1,24 24-16,0 0 15,-24 1 1,24-26-16,0-24 16,0-50-16,1 50 15,-51 25-15,26 24 16,-26-24-16,1-50 16,24-25-16,-24 25 15,-1 49-15,-24 1 16,25-25-16,-50-50 15,0 0-15,0 25 16,0 25 0,-25 24-16,-25 1 15,1 0-15,-50-26 0,-50 1 16,-74 0-16,-25 0 16,-25 74-1,-149 0-15,-595 0 16</inkml:trace>
  <inkml:trace contextRef="#ctx0" brushRef="#br0" timeOffset="11411.9">6152 10344 0,'0'0'0,"24"0"172,1 0-156,0 0-1,0 0-15,0 0 16,24 0-16,1 0 16,49 0-16,25 0 15,-25 0-15,25-25 32,25 25-32,-25 0 15,25 0-15,-25 0 16,-25 0-16,0 0 15,25 0-15,-24 0 16,-26 0 0,0 0-16,1 0 15,-1 0-15,1 0 0,-26 0 16,1 0 0,-25 0-16,0 0 15,-1 0-15,1 0 16,0 0-1,-50 0 48,0 0-47,-24 0-16,-1 0 15,-49 0 1,-25 0-16,-25 0 15,0 0-15,-24 0 0,24 0 16,25 0-16,0 0 16,49-25-16,-24 25 15,25-25 1,24-24-16,0 24 16,1-25-16,24 1 15,0-1 1,0 25-16,1 0 15,-1-24-15,25 24 16,-25 0 0,0 0-1,0 0-15,25 1 16,0-1 0,0 0-1,25 25 32,0 25-31,49 0-16,26-25 15,24 24-15,25 1 0,-1 0 16,1 0-16,-25-25 16,-25 25-16,25-1 15,-24 1 1,-1 0-16,-25 0 15,1 25-15,-26-26 16,1-24 0,-25 25-1,0-25-15,-1 25 16,1-25-16,-50 0 31,1 25-15,-26-25-1,-49 25-15,-25-25 0,0 24 16,-25-24-16,0 25 16,25-25-16,0 0 15,25 0 1,-25 0-16,0 0 16,24 0-16,26 0 15,24 0 1,1 0-16,24 0 15,0 0 1,0 0-16,1 0 16,-1 0-1,50 0 17,24 0-17,26 0 1,49 25-16,25-25 15,-1 0-15,26 0 16,-50 0 0,25 0-16,-25 0 15,-25 0-15,-25 0 0,1 25 16,-1-25 0,-49 25-16,0-25 15,0 0-15,0 0 16,-50 0 31,0 0-32,0 0-15,-49 0 16,-26 0-16,-24 0 16,-24-25-16,24 25 15,0 0-15,0 0 16,0-25-1,0 0-15,24 0 0,26-24 16,-25-1-16,24 1 31,1-1-31,24 0 16,1 1-16,-1 24 16,25 0-16,0 25 15,25-25 1,0 0-16,0 1 15,25 24 1,25 24-16,49 26 16,124 0-16,50 24 15,25-24-15,-1-1 16,51 1-16,594 74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5T20:02:59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7144 6201 0,'0'0'0,"25"0"172,-1 0-157,26 0-15,-25 25 16,99 0-1,-50 0-15,1-1 16,-1 26 0,0 0-16,-24-1 0,24-24 31,26 25-31,-26-1 16,25-24-16,-24 25 15,-1-26-15,25 26 16,100-25 15,-150 0-31,1-25 16,0 24-16,-1 1 0,1-25 15,-25 0-15,-1 0 16,1 0 0,0 0-16,0 0 15,0 0-15,-1 0 16,1 0 15,0-25 16,-25-24-47,25 24 16,0-25-16,-25 1 15,0 24 1,0 0-16,0 0 0,0-24 15,-25-1 1,0 1-16,25-1 16,-25-24-16,0-26 15,-24 26 1,49 0-16,-25 24 16,25 0-1,-25 1-15,0 24 16,25 0-16,-24 0 15,24-24 1,-25 49-16,25-25 16,-25 25-16,0-25 15,0 0 1,25 0-16,-24 25 62,-26 25-46,25 25 0,-24 24-16,-1-49 0,0 25 15,1-1-15,-1-24 16,25 0-16,-49 0 16,24 0-1,1 24-15,-26 1 16,26 24-16,-1 1 15,0-1 1,26-49 0,-1 0-16</inkml:trace>
  <inkml:trace contextRef="#ctx0" brushRef="#br0" timeOffset="533.26">9004 5407 0,'0'0'0,"50"25"125,-25-25-109,49 50-16,0 24 15,26 25-15,-51-24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5T20:04:01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21109 5953 0,'0'0'0,"0"25"32,0 0-17,-25-25 1,0 0-1,0 0 1,1 0-16,-1 0 31,-25 0-31,25 0 16,1 0-16,-1 0 16,0 0-1,0 0 1,-24 0-16,-1 0 15,0-25-15,1 0 16,-1 0-16,0 1 16,1-26-16,24 25 15,-49 0-15,49 0 16,-25 1-16,1-1 16,-1 0-16,0 25 15,1-25-15,-26 25 16,26 0-16,-26 25 15,1-25 1,24 25-16,-24 0 16,0 24-1,-1 1-15,25 0 16,1-26-16,-1 1 0,25 0 16,1 0-16,-26-25 15,25 25-15,0-1 16,-24 26-16,24 24 15,-25 1 1,26 24 0,-1-49-16,25-1 15,-25-24-15,0 25 16,25-1-16,0 1 16,0-1-16,25 26 15,0-1 1,0 26-16,-1-51 15,26 26-15,0-1 0,24 0 16,25-24 0,-24 0-16,24-26 15,0 26-15,25 0 16,0-26-16,0-24 16,0 25-16,25 0 31,-25-50-31,25-24 15,0-51-15,-50 26 16,50 24-16,-50-24 16,25-25-16,-25-25 15,-49 0 1,-1 74-16,-24-24 16,-50 24-16,-24-49 0,-50-25 15,-50-25-15,-25 50 16,-24 49-1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6T19:06:16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21282 9475 0,'0'0'0,"0"-24"125,0-1-109,0 0-1,0 0 1,-24 0 0,24-24-16,-25 24 15,0 25-15,0-25 32,0 0-32,-24 1 15,-1-1-15,-24 0 16,24 0-16,1 0 15,-26 25-15,26-24 16,24 24-16,-25-25 16,0 0-1,-49 0 1,50 25-16,-1-25 0,-24 25 16,24 0-16,0-25 15,-24 1-15,-25-1 16,0 0-1,24-25-15,-24 26 16,25-1-16,-26-25 16,26 25-16,-25 1 15,24-1 1,1 25-16,-1-25 16,1 25-1,0 0 1,-26 0-16,1 0 0,-25 25 15,0 0-15,25-1 16,0 1-16,-1 25 16,1-25-16,25-25 15,-25 24-15,24-24 16,1 25-16,24 0 16,1-25-16,-26 25 15,1-25 1,24 25-16,-24 24 15,-1-24 1,1 25-16,24-1 16,-24 1-1,24 0-15,1-1 16,-26 1-16,26-25 16,-1-1-16,-24 1 15,24 0-15,0 0 16,26 0-16,-26-25 15,0 24 1,26-24-16,-1 25 0,0 0 16,-25-25-16,26 0 31,-1 0-15,0 0-16,0 0 15,25 25 126,25-25-126,0 0-15,0 0 16,24 25 0,1-25-16,49 24 0,-25 1 15,1-25-15,24 0 16,0 0-16,0 0 16,1 0-16,-1 0 15,50 0 1,-25 0-16,25 0 15,-25 0 1,24 0-16,-48 0 16,24 0-16,-25 0 15,0 0 1,25 0-16,-25 0 16,25 0-16,0 0 15,-24 0-15,-1 25 16,0-25-16,25 25 15,0-25-15,-25 25 16,1-1-16,24-24 16,0 25-16,0-25 31,24 25-31,-24-25 16,50 50-16,-25-26 15,-25-24-15,-25 25 16,25 0-16,-25-25 15,-24 0-15,-1 0 16,-24 0 0,24-25-16,-49 0 15,25 1-15,-26-1 16,1 0-16,-25 0 16,0 0-1,0-24-15,0-50 16,-25-1-16,-24 26 15,-1 24-15,1-24 16,-26-50-16,1-25 16,-1 25-16,1 25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17T19:48:34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14784 10344 0,'0'0'0,"-25"0"63,0 0-47,-49 0-16,-1 0 15,-24 0-15,0 0 16,-25 0-1,0 0-15,0 0 0,-50 0 16,0 24-16,-24 1 16,-50 74-16,0-24 15,25 24 1,24-49-16,1-1 16,49-24-16,-25 49 15,25 50 1,25 25-1,25-74-15,0 123 16,49 1-16,26-100 16,24 74-16,24 51 15,26-51-15,0-49 16,-1-24 0,100 48-1,0-73-15,24-26 0,51-24 16,49-99-16,-25-1 15,49 1 1,1 0-16,49-100 16,-24 0-16,-50 50 15,-1 0 1,26-124-16,-75 75 16,-24 49-1,-50 0-15,-1-75 16,-73 100-16,-26 0 15,-49 49-15,-49 0 16,-1-49-16,-99 25 16,-74-75-16,-75 50 15,-74 0-15,-570-150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Animation pops up right column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M is number of bits in chipping code.  5 animations show encoding of individual bits.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Codes are orthogonal: dot product</a:t>
            </a:r>
            <a:r>
              <a:rPr lang="en-US" baseline="0" dirty="0">
                <a:latin typeface="Times New Roman" charset="0"/>
                <a:cs typeface="+mn-cs"/>
              </a:rPr>
              <a:t> is zero.  (Dot product: multiply corresponding elements and then sum result.)</a:t>
            </a:r>
          </a:p>
          <a:p>
            <a:pPr>
              <a:defRPr/>
            </a:pPr>
            <a:r>
              <a:rPr lang="en-US" baseline="0" dirty="0">
                <a:latin typeface="Times New Roman" charset="0"/>
                <a:cs typeface="+mn-cs"/>
              </a:rPr>
              <a:t>This approach requires synchronized clocks.  Unsynchronized clocks are impossible, but we can get close enough with well chosen random codes.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Probe request can optionally specify SSID.  This is how hidden SSIDs are implemented.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Animation brings up right column.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Animation shows data and ACK (all on one click)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3 animations.  B defers because of CTS.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animations bring up the 802.11 frame and 802.3 frame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 third address here is so the router knows the AP to send to.  It’s not entirely clear to me why the router can’t just treat the AP as a switch.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 bottom expansion </a:t>
            </a:r>
            <a:r>
              <a:rPr lang="en-US" dirty="0" err="1">
                <a:latin typeface="Times New Roman" charset="0"/>
                <a:cs typeface="+mn-cs"/>
              </a:rPr>
              <a:t>isin</a:t>
            </a:r>
            <a:r>
              <a:rPr lang="en-US" dirty="0">
                <a:latin typeface="Times New Roman" charset="0"/>
                <a:cs typeface="+mn-cs"/>
              </a:rPr>
              <a:t> bits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animations move where the dot (operating point) is.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animations bring up boxes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2G and 3G are being dropped in January-June 2022 to make room for 5G.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12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MME</a:t>
            </a:r>
            <a:r>
              <a:rPr lang="en-US" dirty="0"/>
              <a:t> = Mobility Management Entity</a:t>
            </a:r>
          </a:p>
          <a:p>
            <a:r>
              <a:rPr lang="en-US" dirty="0"/>
              <a:t>HSS</a:t>
            </a:r>
            <a:r>
              <a:rPr lang="en-US" baseline="0" dirty="0"/>
              <a:t> = Home Subscriber Server</a:t>
            </a:r>
          </a:p>
          <a:p>
            <a:r>
              <a:rPr lang="en-US" baseline="0" dirty="0"/>
              <a:t>S-</a:t>
            </a:r>
            <a:r>
              <a:rPr lang="en-US" baseline="0" dirty="0" err="1"/>
              <a:t>GW</a:t>
            </a:r>
            <a:r>
              <a:rPr lang="en-US" baseline="0" dirty="0"/>
              <a:t>: Serving Gateway</a:t>
            </a:r>
          </a:p>
          <a:p>
            <a:r>
              <a:rPr lang="en-US" baseline="0" dirty="0"/>
              <a:t>P-</a:t>
            </a:r>
            <a:r>
              <a:rPr lang="en-US" baseline="0" dirty="0" err="1"/>
              <a:t>GW</a:t>
            </a:r>
            <a:r>
              <a:rPr lang="en-US" baseline="0" dirty="0"/>
              <a:t>: Packet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34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stuff (MME &amp; HSS) pops up.</a:t>
            </a:r>
            <a:br>
              <a:rPr lang="en-US" dirty="0"/>
            </a:br>
            <a:r>
              <a:rPr lang="en-US" dirty="0"/>
              <a:t>HLR = Home Location Register; VLR = Visitor 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 5 aliens pop up.</a:t>
            </a:r>
          </a:p>
          <a:p>
            <a:r>
              <a:rPr lang="en-US" dirty="0"/>
              <a:t>UTRAN = universal terrestrial radio access network</a:t>
            </a:r>
          </a:p>
          <a:p>
            <a:r>
              <a:rPr lang="en-US" dirty="0"/>
              <a:t>EPC = evolved/enhanced packet core</a:t>
            </a:r>
          </a:p>
          <a:p>
            <a:r>
              <a:rPr lang="en-US" dirty="0"/>
              <a:t>RRM =</a:t>
            </a:r>
          </a:p>
          <a:p>
            <a:r>
              <a:rPr lang="en-US" dirty="0"/>
              <a:t>RB =</a:t>
            </a:r>
          </a:p>
          <a:p>
            <a:r>
              <a:rPr lang="en-US" dirty="0" err="1"/>
              <a:t>eNB</a:t>
            </a:r>
            <a:r>
              <a:rPr lang="en-US" dirty="0"/>
              <a:t> = </a:t>
            </a:r>
            <a:r>
              <a:rPr lang="en-US" dirty="0" err="1"/>
              <a:t>eNodeB</a:t>
            </a:r>
            <a:r>
              <a:rPr lang="en-US" dirty="0"/>
              <a:t> (left blue block)</a:t>
            </a:r>
          </a:p>
          <a:p>
            <a:r>
              <a:rPr lang="en-US" dirty="0"/>
              <a:t>UE = user equipment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44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728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14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Aliens pop up.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Aliens pop up.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685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Next slide pops up “not scalable”.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Three animations show two steps and end result.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Four animations show four steps.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Three animations: bottom to top.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5 animations.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Registration request and reply are forwarded unchanged.  Why?  Because recipients need to know contents.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4 animations showing 4 steps.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8 animations, one for each step.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BSS = base station (set); book uses just “BS”.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72</a:t>
            </a:fld>
            <a:endParaRPr lang="en-US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5G peaks at 20Gbps and can do 100+ Mbps sustained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802.15 is WPANs, including Bluetooth, Zigbee, and others.  Zigbee is low-power, low-data-rate.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828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76</a:t>
            </a:fld>
            <a:endParaRPr lang="en-US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5.xml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68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63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openxmlformats.org/officeDocument/2006/relationships/image" Target="../media/image7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4.png"/><Relationship Id="rId4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7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4.png"/><Relationship Id="rId4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wmf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40.xml"/><Relationship Id="rId20" Type="http://schemas.openxmlformats.org/officeDocument/2006/relationships/image" Target="../media/image8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0.xml"/><Relationship Id="rId19" Type="http://schemas.openxmlformats.org/officeDocument/2006/relationships/image" Target="../media/image8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customXml" Target="../ink/ink8.xml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4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97.png"/><Relationship Id="rId3" Type="http://schemas.openxmlformats.org/officeDocument/2006/relationships/tags" Target="../tags/tag17.xml"/><Relationship Id="rId21" Type="http://schemas.openxmlformats.org/officeDocument/2006/relationships/image" Target="../media/image83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96.png"/><Relationship Id="rId2" Type="http://schemas.openxmlformats.org/officeDocument/2006/relationships/tags" Target="../tags/tag16.xml"/><Relationship Id="rId16" Type="http://schemas.openxmlformats.org/officeDocument/2006/relationships/notesSlide" Target="../notesSlides/notesSlide47.xml"/><Relationship Id="rId20" Type="http://schemas.openxmlformats.org/officeDocument/2006/relationships/image" Target="../media/image98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24.xml"/><Relationship Id="rId19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4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2.png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4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15.png"/><Relationship Id="rId10" Type="http://schemas.openxmlformats.org/officeDocument/2006/relationships/image" Target="../media/image116.png"/><Relationship Id="rId4" Type="http://schemas.openxmlformats.org/officeDocument/2006/relationships/image" Target="../media/image114.png"/><Relationship Id="rId9" Type="http://schemas.openxmlformats.org/officeDocument/2006/relationships/customXml" Target="../ink/ink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3.png"/><Relationship Id="rId4" Type="http://schemas.openxmlformats.org/officeDocument/2006/relationships/customXml" Target="../ink/ink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2.wmf"/><Relationship Id="rId4" Type="http://schemas.openxmlformats.org/officeDocument/2006/relationships/image" Target="../media/image7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image" Target="../media/image4.png"/><Relationship Id="rId4" Type="http://schemas.openxmlformats.org/officeDocument/2006/relationships/image" Target="../media/image7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71.wmf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4.png"/><Relationship Id="rId4" Type="http://schemas.openxmlformats.org/officeDocument/2006/relationships/image" Target="../media/image12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1.wmf"/><Relationship Id="rId4" Type="http://schemas.openxmlformats.org/officeDocument/2006/relationships/image" Target="../media/image12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wmf"/><Relationship Id="rId4" Type="http://schemas.openxmlformats.org/officeDocument/2006/relationships/image" Target="../media/image12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4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87282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these slides:</a:t>
            </a:r>
          </a:p>
          <a:p>
            <a:pPr algn="l"/>
            <a:r>
              <a:rPr lang="en-US" altLang="en-US" sz="1200" dirty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Copyright 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ad-hoc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Internet: </a:t>
            </a:r>
            <a:r>
              <a:rPr lang="en-US" i="1" dirty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to reach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MANET, VANET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7.2 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(“Wi-Fi”)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link…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non-communicating devices (e.g., 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around, arriving at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…all make communication across (even a point-to-point) wireless link much more “difficult”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D8ECEA-F848-4101-A82C-9D24E9EEEF81}"/>
                  </a:ext>
                </a:extLst>
              </p14:cNvPr>
              <p14:cNvContentPartPr/>
              <p14:nvPr/>
            </p14:nvContentPartPr>
            <p14:xfrm>
              <a:off x="437400" y="2232360"/>
              <a:ext cx="482760" cy="43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D8ECEA-F848-4101-A82C-9D24E9EEE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040" y="2223000"/>
                <a:ext cx="50148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SNR—easier to extract signal from noise (a “good thing”)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</a:t>
            </a:r>
            <a:r>
              <a:rPr lang="en-US" sz="2000" dirty="0">
                <a:latin typeface="Gill Sans MT" charset="0"/>
                <a:sym typeface="Symbol"/>
              </a:rPr>
              <a:t></a:t>
            </a:r>
            <a:r>
              <a:rPr lang="en-US" sz="2000" dirty="0">
                <a:latin typeface="Gill Sans MT" charset="0"/>
              </a:rPr>
              <a:t> increase SNR </a:t>
            </a:r>
            <a:r>
              <a:rPr lang="en-US" sz="2000" dirty="0">
                <a:latin typeface="Gill Sans MT" charset="0"/>
                <a:sym typeface="Symbol"/>
              </a:rPr>
              <a:t> </a:t>
            </a:r>
            <a:r>
              <a:rPr lang="en-US" sz="2000" dirty="0">
                <a:latin typeface="Gill Sans MT" charset="0"/>
              </a:rPr>
              <a:t>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throughput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Hidden-terminal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other—means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46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A’s signal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C’s signal</a:t>
            </a:r>
          </a:p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“code”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“chipping”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chipping sequence is higher frequency (each bit gets separately chipped)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“coexist” and transmit simultaneously with minimal interference (if codes are orthogonal: dot product is zero)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 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A285DC-6457-4C8F-852C-E6083FACA00C}"/>
                  </a:ext>
                </a:extLst>
              </p14:cNvPr>
              <p14:cNvContentPartPr/>
              <p14:nvPr/>
            </p14:nvContentPartPr>
            <p14:xfrm>
              <a:off x="1009080" y="3464640"/>
              <a:ext cx="7590600" cy="9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A285DC-6457-4C8F-852C-E6083FACA0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720" y="3455280"/>
                <a:ext cx="7609320" cy="9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Z</a:t>
            </a:r>
            <a:r>
              <a:rPr lang="en-US" baseline="-25000" dirty="0">
                <a:latin typeface="Arial" charset="0"/>
                <a:cs typeface="Arial" charset="0"/>
              </a:rPr>
              <a:t>i,m</a:t>
            </a:r>
            <a:r>
              <a:rPr lang="en-US" dirty="0">
                <a:latin typeface="Arial" charset="0"/>
                <a:cs typeface="Arial" charset="0"/>
              </a:rPr>
              <a:t>= d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sz="2400" baseline="30000" dirty="0">
                <a:latin typeface="Arial" charset="0"/>
                <a:cs typeface="Arial" charset="0"/>
              </a:rPr>
              <a:t>.</a:t>
            </a:r>
            <a:r>
              <a:rPr lang="en-US" dirty="0">
                <a:latin typeface="Arial" charset="0"/>
                <a:cs typeface="Arial" charset="0"/>
              </a:rPr>
              <a:t>c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</a:t>
              </a:r>
              <a:r>
                <a:rPr lang="en-US" baseline="-25000" dirty="0">
                  <a:latin typeface="Arial" charset="0"/>
                  <a:cs typeface="Arial" charset="0"/>
                </a:rPr>
                <a:t>i </a:t>
              </a:r>
              <a:r>
                <a:rPr lang="en-US" dirty="0">
                  <a:latin typeface="Arial" charset="0"/>
                  <a:cs typeface="Arial" charset="0"/>
                </a:rPr>
                <a:t>= </a:t>
              </a:r>
              <a:r>
                <a:rPr lang="en-US" sz="2800" dirty="0">
                  <a:latin typeface="Symbol" charset="0"/>
                  <a:cs typeface="Arial" charset="0"/>
                </a:rPr>
                <a:t>S</a:t>
              </a:r>
              <a:r>
                <a:rPr lang="en-US" baseline="-25000" dirty="0"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Z</a:t>
              </a:r>
              <a:r>
                <a:rPr lang="en-US" baseline="-25000" dirty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>
                  <a:latin typeface="Arial" charset="0"/>
                  <a:cs typeface="Arial" charset="0"/>
                </a:rPr>
                <a:t>.</a:t>
              </a:r>
              <a:r>
                <a:rPr lang="en-US" dirty="0">
                  <a:latin typeface="Arial" charset="0"/>
                  <a:cs typeface="Arial" charset="0"/>
                </a:rPr>
                <a:t>c</a:t>
              </a:r>
              <a:r>
                <a:rPr lang="en-US" baseline="-25000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F38A7F-EE80-42F5-BF4E-768DAE8F04A2}"/>
                  </a:ext>
                </a:extLst>
              </p14:cNvPr>
              <p14:cNvContentPartPr/>
              <p14:nvPr/>
            </p14:nvContentPartPr>
            <p14:xfrm>
              <a:off x="2928960" y="4705920"/>
              <a:ext cx="169920" cy="39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F38A7F-EE80-42F5-BF4E-768DAE8F04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9600" y="4696560"/>
                <a:ext cx="18864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7.3 IEEE 802.11 wireless LANs (“Wi-Fi”)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5723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Number of wireless (mobile) phone subscribers now exceeds count of wired subscribers (over 5 to 1)!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Number of wireless Internet-connected devices exceeds wireline ones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“any time”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link(s)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CF18E7-D911-41C7-894B-B4C08EB3F202}"/>
                  </a:ext>
                </a:extLst>
              </p14:cNvPr>
              <p14:cNvContentPartPr/>
              <p14:nvPr/>
            </p14:nvContentPartPr>
            <p14:xfrm>
              <a:off x="6170400" y="1803960"/>
              <a:ext cx="893520" cy="90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CF18E7-D911-41C7-894B-B4C08EB3F2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040" y="1794600"/>
                <a:ext cx="912240" cy="9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“cell”)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ad-hoc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ACA84D-0E26-4C39-9F14-319555939FB9}"/>
                  </a:ext>
                </a:extLst>
              </p14:cNvPr>
              <p14:cNvContentPartPr/>
              <p14:nvPr/>
            </p14:nvContentPartPr>
            <p14:xfrm>
              <a:off x="1446480" y="2910960"/>
              <a:ext cx="1741680" cy="100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ACA84D-0E26-4C39-9F14-319555939F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7120" y="2901600"/>
                <a:ext cx="1760400" cy="10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2.4GHz–2.485GHz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AP’s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AP’s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Request frame sent: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  <a:cs typeface="+mn-cs"/>
              </a:rPr>
              <a:t>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Response frame sent from  selected AP to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active scanning</a:t>
              </a:r>
              <a:r>
                <a:rPr lang="en-US" sz="24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</a:t>
            </a:r>
            <a:r>
              <a:rPr lang="en-US" sz="2400" dirty="0" err="1">
                <a:latin typeface="Gill Sans MT" charset="0"/>
                <a:cs typeface="+mn-cs"/>
                <a:sym typeface="Symbol" charset="0"/>
              </a:rPr>
              <a:t>CSMA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—sense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don’t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can’t sense all collisions in any case: hidden terminals,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985502" cy="1536700"/>
            <a:chOff x="4821555" y="4226560"/>
            <a:chExt cx="3767521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1042518" cy="60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A’s signal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1067035" cy="60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C’s signal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Distributed Inter-Frame Space (</a:t>
            </a:r>
            <a:r>
              <a:rPr lang="en-US" sz="2000" dirty="0" err="1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)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Short Inter-Frame Space (</a:t>
            </a:r>
            <a:r>
              <a:rPr lang="en-US" sz="2000" dirty="0" err="1">
                <a:latin typeface="Arial" charset="0"/>
                <a:cs typeface="Arial" charset="0"/>
              </a:rPr>
              <a:t>SIFS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(ACK needed due to hidden-terminal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“reserve” channel rather than randomly send data frames: avoid collisions of long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they’re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nodes, names particular sender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794577" y="5203825"/>
            <a:ext cx="54818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avoids data-frame collisions completely 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by 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>
                <a:latin typeface="Gill Sans MT" charset="0"/>
                <a:cs typeface="+mn-cs"/>
              </a:rPr>
              <a:t>used only in ad-hoc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AP MAC addr  H1 MAC </a:t>
              </a:r>
              <a:r>
                <a:rPr lang="en-US" dirty="0" err="1">
                  <a:latin typeface="Arial" charset="0"/>
                  <a:cs typeface="Arial" charset="0"/>
                </a:rPr>
                <a:t>addr</a:t>
              </a:r>
              <a:r>
                <a:rPr lang="en-US" dirty="0">
                  <a:latin typeface="Arial" charset="0"/>
                  <a:cs typeface="Arial" charset="0"/>
                </a:rPr>
                <a:t> 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6D9506-84F7-4947-9D21-8F990EB72B2F}"/>
                  </a:ext>
                </a:extLst>
              </p14:cNvPr>
              <p14:cNvContentPartPr/>
              <p14:nvPr/>
            </p14:nvContentPartPr>
            <p14:xfrm>
              <a:off x="2571840" y="1946520"/>
              <a:ext cx="803880" cy="509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6D9506-84F7-4947-9D21-8F990EB72B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2480" y="1937160"/>
                <a:ext cx="822600" cy="5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7F4857-084D-47D6-B0E7-820BFB939ABF}"/>
                  </a:ext>
                </a:extLst>
              </p14:cNvPr>
              <p14:cNvContentPartPr/>
              <p14:nvPr/>
            </p14:nvContentPartPr>
            <p14:xfrm>
              <a:off x="6849000" y="2044800"/>
              <a:ext cx="866520" cy="65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7F4857-084D-47D6-B0E7-820BFB939A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9640" y="2035440"/>
                <a:ext cx="885240" cy="6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7.1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(“Wi-Fi”)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  <a:cs typeface="+mn-cs"/>
              </a:rPr>
              <a:t>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  <a:cs typeface="+mn-cs"/>
              </a:rPr>
              <a:t>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6): switch will see frame from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 and “remember” which switch port can be used to reach 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1. SNR decreases, </a:t>
            </a:r>
            <a:r>
              <a:rPr lang="en-US" dirty="0" err="1">
                <a:latin typeface="Arial" charset="0"/>
                <a:cs typeface="Arial" charset="0"/>
              </a:rPr>
              <a:t>BER</a:t>
            </a:r>
            <a:r>
              <a:rPr lang="en-US" dirty="0">
                <a:latin typeface="Arial" charset="0"/>
                <a:cs typeface="Arial" charset="0"/>
              </a:rPr>
              <a:t> increases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“I am going to sleep until next beacon frame”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received;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L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F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F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F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L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F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Leader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Follower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personal-area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ad-hoc: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leader/followers: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followers request permission to send (to leader)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leader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(“Wi-Fi”)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7.4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81463" cy="1981200"/>
            <a:chOff x="2380" y="634"/>
            <a:chExt cx="2571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49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connects cells to wired phone net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air interface: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versus 4G LTE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3G</a:t>
            </a: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4G-LTE</a:t>
            </a: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2255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 design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/>
              <a:t>all-IP core: IP packets tunneled (through core IP network) from base station to gateway</a:t>
            </a:r>
          </a:p>
          <a:p>
            <a:pPr marL="238125" indent="-238125"/>
            <a:r>
              <a:rPr lang="en-US" sz="2400" dirty="0"/>
              <a:t>no separation between voice and data—all traffic carried over IP core to gateway</a:t>
            </a:r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(user element)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(base station)</a:t>
            </a: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Entity 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</a:t>
              </a: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Home Subscriber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 (like HLR+VLR)</a:t>
              </a: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>
                <a:solidFill>
                  <a:srgbClr val="000090"/>
                </a:solidFill>
              </a:rPr>
              <a:t>QoS enforcement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>
                <a:solidFill>
                  <a:srgbClr val="000090"/>
                </a:solidFill>
              </a:rPr>
              <a:t>sets up eNodeB-PGW tunnel (aka bearer) </a:t>
            </a: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5" y="930834"/>
            <a:ext cx="1057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1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91567" y="1139920"/>
            <a:ext cx="1099845" cy="1099845"/>
            <a:chOff x="2928" y="1051"/>
            <a:chExt cx="840" cy="957"/>
          </a:xfrm>
        </p:grpSpPr>
        <p:sp>
          <p:nvSpPr>
            <p:cNvPr id="94" name="Freeform 1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5" name="Oval 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6" name="Oval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7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8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9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2" name="AutoShape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3" name="Freeform 2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4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5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6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5976235" y="1139920"/>
            <a:ext cx="1842399" cy="1035487"/>
          </a:xfrm>
          <a:prstGeom prst="wedgeRoundRectCallout">
            <a:avLst>
              <a:gd name="adj1" fmla="val -70464"/>
              <a:gd name="adj2" fmla="val -49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give up!  </a:t>
            </a:r>
            <a:r>
              <a:rPr lang="en-US" dirty="0" err="1">
                <a:solidFill>
                  <a:schemeClr val="tx1"/>
                </a:solidFill>
              </a:rPr>
              <a:t>WAAAY</a:t>
            </a:r>
            <a:r>
              <a:rPr lang="en-US" dirty="0">
                <a:solidFill>
                  <a:schemeClr val="tx1"/>
                </a:solidFill>
              </a:rPr>
              <a:t> too many acronyms!</a:t>
            </a:r>
          </a:p>
        </p:txBody>
      </p: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>
                <a:solidFill>
                  <a:srgbClr val="000090"/>
                </a:solidFill>
              </a:rPr>
              <a:t>QoS enforcement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>
                <a:solidFill>
                  <a:srgbClr val="000090"/>
                </a:solidFill>
              </a:rPr>
              <a:t>sets up eNodeB-PGW tunnel (aka bearer) </a:t>
            </a: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87072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</a:t>
            </a:r>
            <a:r>
              <a:rPr lang="en-US" sz="3600" dirty="0" err="1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UE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—</a:t>
            </a:r>
            <a:r>
              <a:rPr lang="en-US" sz="3600" dirty="0" err="1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eNodeB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—</a:t>
            </a:r>
            <a:r>
              <a:rPr lang="en-US" sz="3600" dirty="0" err="1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PGW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</a:rPr>
              <a:t>tunnel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</a:rPr>
              <a:t> link-layer radio net</a:t>
            </a: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857610"/>
            <a:ext cx="52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UE</a:t>
            </a:r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67429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eNodeB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IP packet from UE encapsulated in GPRS Tunneling Protocol (GTP) message at ENodeB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/>
              <a:t>QoS from eNodeB to SGW: minimum and maximum guaranteed bit rates</a:t>
            </a:r>
          </a:p>
          <a:p>
            <a:r>
              <a:rPr lang="en-US" sz="2400" dirty="0"/>
              <a:t>QoS in radio access network: one of 12 QCI values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CCF9B7-8CC4-4D1C-9902-B8AFF96846A8}"/>
                  </a:ext>
                </a:extLst>
              </p14:cNvPr>
              <p14:cNvContentPartPr/>
              <p14:nvPr/>
            </p14:nvContentPartPr>
            <p14:xfrm>
              <a:off x="5938200" y="3107520"/>
              <a:ext cx="1821960" cy="45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CCF9B7-8CC4-4D1C-9902-B8AFF96846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8840" y="3098160"/>
                <a:ext cx="184068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(“Wi-Fi”)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latin typeface="Gill Sans MT" charset="0"/>
                <a:cs typeface="+mn-cs"/>
              </a:rPr>
              <a:t>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7.5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passing through multiple access points while maintaining ongoing connections (</a:t>
            </a:r>
            <a:r>
              <a:rPr lang="en-US" dirty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connecting/ disconnecting from network using </a:t>
            </a:r>
            <a:r>
              <a:rPr lang="en-US" sz="2000" dirty="0" err="1">
                <a:latin typeface="Arial" charset="0"/>
                <a:cs typeface="Arial" charset="0"/>
              </a:rPr>
              <a:t>DHCP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271016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wide-area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permanent “home” of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>
                <a:latin typeface="Arial" charset="0"/>
                <a:cs typeface="Arial" charset="0"/>
              </a:rPr>
              <a:t>can always</a:t>
            </a:r>
            <a:r>
              <a:rPr lang="en-US" sz="2000" dirty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699"/>
            <a:ext cx="268071" cy="72911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429000"/>
            <a:ext cx="629104" cy="9032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744667" y="2003424"/>
            <a:ext cx="1511421" cy="152967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284132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084732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625695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3800320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wide-area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2930370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32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2912907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265582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45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6953095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6721320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70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585882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79.129.13.2)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465607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541307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remains constant (</a:t>
            </a:r>
            <a:r>
              <a:rPr lang="en-US" sz="1600" dirty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253007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353857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>
                <a:latin typeface="Arial" charset="0"/>
                <a:cs typeface="Arial" charset="0"/>
              </a:rPr>
              <a:t>wants to communicate with mobile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2816070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4743295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4797270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618257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6997545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relay—responsible for sending packets between wired network and wireless host(s) in its “area”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tower,  802.11 access point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friend?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she is?</a:t>
            </a:r>
          </a:p>
          <a:p>
            <a:pPr>
              <a:defRPr/>
            </a:pPr>
            <a:r>
              <a:rPr lang="en-US" sz="2400" dirty="0" err="1">
                <a:latin typeface="Gill Sans MT" charset="0"/>
                <a:cs typeface="+mn-cs"/>
              </a:rPr>
              <a:t>Snapmap</a:t>
            </a:r>
            <a:r>
              <a:rPr lang="en-US" sz="2400" dirty="0">
                <a:latin typeface="Gill Sans MT" charset="0"/>
                <a:cs typeface="+mn-cs"/>
              </a:rPr>
              <a:t>!</a:t>
            </a: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I wonder where </a:t>
            </a:r>
            <a:r>
              <a:rPr lang="en-US" sz="2400" dirty="0" err="1">
                <a:latin typeface="Arial" charset="0"/>
                <a:cs typeface="Arial" charset="0"/>
              </a:rPr>
              <a:t>Anisha</a:t>
            </a:r>
            <a:r>
              <a:rPr lang="en-US" sz="2400" dirty="0">
                <a:latin typeface="Arial" charset="0"/>
                <a:cs typeface="Arial" charset="0"/>
              </a:rPr>
              <a:t>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44" y="5465852"/>
            <a:ext cx="536042" cy="6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998F9CA-35A6-4064-B7F3-4ADE5AF7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8" y="5214937"/>
            <a:ext cx="1057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6">
            <a:extLst>
              <a:ext uri="{FF2B5EF4-FFF2-40B4-BE49-F238E27FC236}">
                <a16:creationId xmlns:a16="http://schemas.microsoft.com/office/drawing/2014/main" id="{D80CE24C-EDB8-41FA-9EA3-4785AE70248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85790" y="5424023"/>
            <a:ext cx="1099845" cy="1099845"/>
            <a:chOff x="2928" y="1051"/>
            <a:chExt cx="840" cy="957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5A7E8F5-4AFF-4656-A5D1-B234CE4A6F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EC0F4C91-F338-4971-9772-C80C234B8B5B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607F557F-865B-45C5-B0F5-7C8FC31E41C3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FB19F0D8-D62D-4C36-8153-EBCD4CE6A3CE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5CA5BA61-4B28-4A6F-B773-72E802BAC8BE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28C3B256-29D0-4DA3-BB1E-6C5465FE7FA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25398C34-2FA2-4BEE-8F0D-9BEC7316E4B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295D7E9E-7DCA-4017-AA85-21E2C54DAC79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4DF690A4-5893-40DA-A1D2-2CAE4E52E47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4BE44F49-FE82-4937-BB4D-A9BDA2E58986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CBCEAD58-C50E-4145-86C1-84DE698D279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806150B-956B-4A3A-9169-C31CC73F2B80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77B683B-6207-4407-AC89-B0ACE06F40C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F591D75B-5DD1-4D6C-A651-3C562585897B}"/>
              </a:ext>
            </a:extLst>
          </p:cNvPr>
          <p:cNvSpPr/>
          <p:nvPr/>
        </p:nvSpPr>
        <p:spPr bwMode="auto">
          <a:xfrm>
            <a:off x="126609" y="4913510"/>
            <a:ext cx="1754579" cy="590641"/>
          </a:xfrm>
          <a:prstGeom prst="wedgeRectCallout">
            <a:avLst>
              <a:gd name="adj1" fmla="val 42232"/>
              <a:gd name="adj2" fmla="val 1101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Maybe she’s hiding from you.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1F292C81-4A30-4FD9-A72B-E8D1063F09A8}"/>
              </a:ext>
            </a:extLst>
          </p:cNvPr>
          <p:cNvSpPr/>
          <p:nvPr/>
        </p:nvSpPr>
        <p:spPr bwMode="auto">
          <a:xfrm>
            <a:off x="3112635" y="4574054"/>
            <a:ext cx="1342818" cy="590641"/>
          </a:xfrm>
          <a:prstGeom prst="wedgeRectCallout">
            <a:avLst>
              <a:gd name="adj1" fmla="val 4057"/>
              <a:gd name="adj2" fmla="val 12204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Stop stalking her!</a:t>
            </a: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friend?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she is?</a:t>
            </a:r>
          </a:p>
          <a:p>
            <a:pPr>
              <a:defRPr/>
            </a:pPr>
            <a:r>
              <a:rPr lang="en-US" sz="2400" dirty="0" err="1">
                <a:latin typeface="Gill Sans MT" charset="0"/>
                <a:cs typeface="+mn-cs"/>
              </a:rPr>
              <a:t>Snapmap</a:t>
            </a:r>
            <a:r>
              <a:rPr lang="en-US" sz="2400" dirty="0">
                <a:latin typeface="Gill Sans MT" charset="0"/>
                <a:cs typeface="+mn-cs"/>
              </a:rPr>
              <a:t>!</a:t>
            </a: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I wonder where </a:t>
            </a:r>
            <a:r>
              <a:rPr lang="en-US" sz="2400" dirty="0" err="1">
                <a:latin typeface="Arial" charset="0"/>
                <a:cs typeface="Arial" charset="0"/>
              </a:rPr>
              <a:t>Anisha</a:t>
            </a:r>
            <a:r>
              <a:rPr lang="en-US" sz="2400" dirty="0">
                <a:latin typeface="Arial" charset="0"/>
                <a:cs typeface="Arial" charset="0"/>
              </a:rPr>
              <a:t>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44" y="5465852"/>
            <a:ext cx="536042" cy="6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1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 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wide-area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38100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foreign agent contacts home agent: “this mobile is resident in my network”</a:t>
              </a: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wide-area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010491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 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correspondent–home network–mobile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updates care-of 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 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113485" y="2575340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1640627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forwards directly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overcomes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 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can also be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multiple-access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5484812" y="4378325"/>
            <a:ext cx="828675" cy="9624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wide-area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4350028" y="3364327"/>
            <a:ext cx="9858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73779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956570" y="6194279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7008464" y="4873347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  <a:cs typeface="+mn-cs"/>
              </a:rPr>
              <a:t>anchor</a:t>
            </a:r>
            <a:r>
              <a:rPr lang="en-US" dirty="0">
                <a:latin typeface="Gill Sans MT" charset="0"/>
                <a:cs typeface="+mn-cs"/>
              </a:rPr>
              <a:t>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3A77DC-51E5-42BE-AC8C-A52A99F7E935}"/>
                  </a:ext>
                </a:extLst>
              </p14:cNvPr>
              <p14:cNvContentPartPr/>
              <p14:nvPr/>
            </p14:nvContentPartPr>
            <p14:xfrm>
              <a:off x="4134600" y="3589560"/>
              <a:ext cx="1562760" cy="101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3A77DC-51E5-42BE-AC8C-A52A99F7E9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5240" y="3580200"/>
                <a:ext cx="158148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(“Wi-Fi”)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latin typeface="Gill Sans MT" charset="0"/>
                <a:cs typeface="+mn-cs"/>
              </a:rPr>
              <a:t>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7.6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7.7 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7.8 Mobility and higher-layer protocols</a:t>
            </a: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we’ve 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 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3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 and 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 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H,F bits: home 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review: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907F75-EEDD-4ECF-8F88-06717CEC6D20}"/>
                  </a:ext>
                </a:extLst>
              </p14:cNvPr>
              <p14:cNvContentPartPr/>
              <p14:nvPr/>
            </p14:nvContentPartPr>
            <p14:xfrm>
              <a:off x="1053720" y="3134160"/>
              <a:ext cx="6965640" cy="81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907F75-EEDD-4ECF-8F88-06717CEC6D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4360" y="3124800"/>
                <a:ext cx="6984360" cy="8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838325"/>
            <a:chOff x="172" y="1146"/>
            <a:chExt cx="1933" cy="1158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784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662" y="1373"/>
              <a:ext cx="229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>
                  <a:latin typeface="Arial" charset="0"/>
                  <a:cs typeface="Arial" charset="0"/>
                </a:rPr>
                <a:t>nd</a:t>
              </a:r>
              <a:r>
                <a:rPr lang="en-US" dirty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 or 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doesn't 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.056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.384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5-11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43" name="Rectangle 136">
            <a:extLst>
              <a:ext uri="{FF2B5EF4-FFF2-40B4-BE49-F238E27FC236}">
                <a16:creationId xmlns:a16="http://schemas.microsoft.com/office/drawing/2014/main" id="{2E8A7717-C13E-4DD6-9933-0B13DFFB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452" y="1466744"/>
            <a:ext cx="5078413" cy="963718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5258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4G: LTE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450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1300</a:t>
            </a:r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802.11 ac</a:t>
            </a:r>
          </a:p>
        </p:txBody>
      </p:sp>
      <p:sp>
        <p:nvSpPr>
          <p:cNvPr id="44" name="Text Box 140">
            <a:extLst>
              <a:ext uri="{FF2B5EF4-FFF2-40B4-BE49-F238E27FC236}">
                <a16:creationId xmlns:a16="http://schemas.microsoft.com/office/drawing/2014/main" id="{62808B6A-66A4-4F6E-B1F2-58ED40D6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347" y="1794714"/>
            <a:ext cx="423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5G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FA5EAA-BBBB-4995-BB98-7DBDE0004744}"/>
              </a:ext>
            </a:extLst>
          </p:cNvPr>
          <p:cNvSpPr txBox="1"/>
          <p:nvPr/>
        </p:nvSpPr>
        <p:spPr>
          <a:xfrm>
            <a:off x="234422" y="1233487"/>
            <a:ext cx="10418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20,000</a:t>
            </a: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8. </a:t>
            </a:r>
            <a:r>
              <a:rPr lang="en-US" sz="2000" dirty="0" err="1">
                <a:latin typeface="Arial" charset="0"/>
                <a:cs typeface="Arial" charset="0"/>
              </a:rPr>
              <a:t>MSC↔old</a:t>
            </a:r>
            <a:r>
              <a:rPr lang="en-US" sz="2000" dirty="0">
                <a:latin typeface="Arial" charset="0"/>
                <a:cs typeface="Arial" charset="0"/>
              </a:rPr>
              <a:t> 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1DF25D-0386-4C22-B7AF-63D900BBEE1A}"/>
                  </a:ext>
                </a:extLst>
              </p14:cNvPr>
              <p14:cNvContentPartPr/>
              <p14:nvPr/>
            </p14:nvContentPartPr>
            <p14:xfrm>
              <a:off x="3955680" y="4214880"/>
              <a:ext cx="1054080" cy="145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1DF25D-0386-4C22-B7AF-63D900BBEE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6320" y="4205520"/>
                <a:ext cx="1072800" cy="14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51" grpId="0" animBg="1"/>
      <p:bldP spid="141328" grpId="0" animBg="1"/>
      <p:bldP spid="65555" grpId="0" animBg="1"/>
      <p:bldP spid="141332" grpId="0" animBg="1"/>
      <p:bldP spid="141334" grpId="0" animBg="1"/>
      <p:bldP spid="6556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5D94F6-1467-485F-AD79-CE553D67A2B1}"/>
                  </a:ext>
                </a:extLst>
              </p14:cNvPr>
              <p14:cNvContentPartPr/>
              <p14:nvPr/>
            </p14:nvContentPartPr>
            <p14:xfrm>
              <a:off x="2509200" y="3938040"/>
              <a:ext cx="929160" cy="31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5D94F6-1467-485F-AD79-CE553D67A2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9840" y="3928680"/>
                <a:ext cx="94788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332" name="Rectangle 42"/>
          <p:cNvSpPr txBox="1">
            <a:spLocks noChangeArrowheads="1"/>
          </p:cNvSpPr>
          <p:nvPr/>
        </p:nvSpPr>
        <p:spPr>
          <a:xfrm>
            <a:off x="4668094" y="1596181"/>
            <a:ext cx="4078288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i="1" kern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ker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kern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kern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kern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kern="0">
                <a:latin typeface="Gill Sans MT" charset="0"/>
                <a:cs typeface="+mn-cs"/>
              </a:rPr>
              <a:t>optional path minimization step to shorten multi-MSC chain</a:t>
            </a:r>
            <a:endParaRPr lang="en-US" sz="2400" kern="0" dirty="0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/>
              <a:t>Paging: idle UE may move from cell to cell; network does not know where the idle UE is resident</a:t>
            </a:r>
          </a:p>
          <a:p>
            <a:pPr lvl="1"/>
            <a:r>
              <a:rPr lang="en-US" dirty="0"/>
              <a:t>paging message from </a:t>
            </a:r>
            <a:r>
              <a:rPr lang="en-US" dirty="0" err="1"/>
              <a:t>MME</a:t>
            </a:r>
            <a:r>
              <a:rPr lang="en-US" dirty="0"/>
              <a:t> is broadcast by all </a:t>
            </a:r>
            <a:r>
              <a:rPr lang="en-US" dirty="0" err="1"/>
              <a:t>eNodeBs</a:t>
            </a:r>
            <a:r>
              <a:rPr lang="en-US" dirty="0"/>
              <a:t>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/>
          </a:p>
          <a:p>
            <a:pPr>
              <a:buSzPct val="100000"/>
              <a:buFont typeface="Wingdings" charset="2"/>
              <a:buChar char="§"/>
            </a:pPr>
            <a:r>
              <a:rPr lang="en-US" dirty="0"/>
              <a:t>handoff: similar to 3G:</a:t>
            </a:r>
          </a:p>
          <a:p>
            <a:pPr lvl="1"/>
            <a:r>
              <a:rPr lang="en-US" sz="2000" dirty="0"/>
              <a:t>preparation phase</a:t>
            </a:r>
          </a:p>
          <a:p>
            <a:pPr lvl="1"/>
            <a:r>
              <a:rPr lang="en-US" sz="2000" dirty="0"/>
              <a:t>execution phase</a:t>
            </a:r>
          </a:p>
          <a:p>
            <a:pPr lvl="1"/>
            <a:r>
              <a:rPr lang="en-US" sz="2000" dirty="0"/>
              <a:t>completion phase</a:t>
            </a: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cellular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28000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user’s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“home MSC”.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currently resides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 and 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“roaming number”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 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best-effort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 and delay due to bit errors (discarded packets, delays for link-layer retransmissions)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(“Wi-Fi”)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(e.g., 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GSM, LTE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which base station provides connection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ad-hoc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network,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30574</TotalTime>
  <Words>5892</Words>
  <Application>Microsoft Office PowerPoint</Application>
  <PresentationFormat>On-screen Show (4:3)</PresentationFormat>
  <Paragraphs>1533</Paragraphs>
  <Slides>76</Slides>
  <Notes>73</Notes>
  <HiddenSlides>4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  <vt:variant>
        <vt:lpstr>Custom Shows</vt:lpstr>
      </vt:variant>
      <vt:variant>
        <vt:i4>2</vt:i4>
      </vt:variant>
    </vt:vector>
  </HeadingPairs>
  <TitlesOfParts>
    <vt:vector size="89" baseType="lpstr">
      <vt:lpstr>Arial</vt:lpstr>
      <vt:lpstr>Cambria</vt:lpstr>
      <vt:lpstr>Comic Sans MS</vt:lpstr>
      <vt:lpstr>Gill Sans MT</vt:lpstr>
      <vt:lpstr>Symbol</vt:lpstr>
      <vt:lpstr>Tahoma</vt:lpstr>
      <vt:lpstr>Times New Roman</vt:lpstr>
      <vt:lpstr>Wingdings</vt:lpstr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friend?</vt:lpstr>
      <vt:lpstr>How do you contact a mobile friend?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  <vt:lpstr>Chapter 7 summary</vt:lpstr>
      <vt:lpstr>For screen</vt:lpstr>
      <vt:lpstr>For 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560</cp:revision>
  <cp:lastPrinted>2021-11-09T01:02:33Z</cp:lastPrinted>
  <dcterms:created xsi:type="dcterms:W3CDTF">1999-10-08T19:08:27Z</dcterms:created>
  <dcterms:modified xsi:type="dcterms:W3CDTF">2021-12-24T00:09:54Z</dcterms:modified>
</cp:coreProperties>
</file>