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351" r:id="rId31"/>
    <p:sldId id="352" r:id="rId32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D6"/>
    <a:srgbClr val="9595FF"/>
    <a:srgbClr val="FFCC00"/>
    <a:srgbClr val="FF0000"/>
    <a:srgbClr val="FFCCCC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54235" y="6652381"/>
            <a:ext cx="765723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30999" y="6652381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7038" y="228600"/>
            <a:ext cx="6659562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908925" y="6391275"/>
            <a:ext cx="3873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 smtClean="0"/>
              <a:t>Machine-Level Programming V:</a:t>
            </a:r>
            <a:br>
              <a:rPr lang="en-US" altLang="en-US" dirty="0" smtClean="0"/>
            </a:br>
            <a:r>
              <a:rPr lang="en-US" altLang="en-US" dirty="0" smtClean="0"/>
              <a:t>Miscellaneous Topics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4651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Linux Memory Layout</a:t>
            </a:r>
          </a:p>
          <a:p>
            <a:pPr lvl="1" eaLnBrk="1" hangingPunct="1">
              <a:defRPr/>
            </a:pPr>
            <a:r>
              <a:rPr lang="en-US" dirty="0" smtClean="0"/>
              <a:t>Buffer Overflow</a:t>
            </a:r>
          </a:p>
          <a:p>
            <a:pPr lvl="1" eaLnBrk="1" hangingPunct="1">
              <a:defRPr/>
            </a:pPr>
            <a:r>
              <a:rPr lang="en-US" dirty="0" smtClean="0"/>
              <a:t>C operators and 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228600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34318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44527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562600" y="51816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00400" y="2286000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78105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19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278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19567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765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17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34038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800" dirty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register_tm_clones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38000" cy="847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“Returns” to unrelated code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Lots of things happen, without modifying critical state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Eventually executes </a:t>
            </a:r>
            <a:r>
              <a:rPr lang="en-US" sz="1800" dirty="0" err="1" smtClean="0">
                <a:latin typeface="Courier"/>
                <a:cs typeface="Courier"/>
              </a:rPr>
              <a:t>retq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back to </a:t>
            </a:r>
            <a:r>
              <a:rPr lang="en-US" sz="1800" dirty="0" smtClean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322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Exploits Based on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 smtClean="0"/>
              <a:t>Distressingly common in real </a:t>
            </a:r>
            <a:r>
              <a:rPr lang="en-US" dirty="0" err="1" smtClean="0"/>
              <a:t>progams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Programmers keep making the same mistakes </a:t>
            </a:r>
            <a:r>
              <a:rPr lang="en-US" dirty="0" smtClean="0">
                <a:sym typeface="Wingdings"/>
              </a:rPr>
              <a:t></a:t>
            </a:r>
          </a:p>
          <a:p>
            <a:pPr lvl="1" eaLnBrk="1" hangingPunct="1"/>
            <a:r>
              <a:rPr lang="en-US" dirty="0" smtClean="0">
                <a:sym typeface="Wingdings"/>
              </a:rPr>
              <a:t>Recent measures make these attacks much more difficult</a:t>
            </a:r>
            <a:endParaRPr lang="en-US" dirty="0" smtClean="0"/>
          </a:p>
          <a:p>
            <a:pPr eaLnBrk="1" hangingPunct="1"/>
            <a:r>
              <a:rPr lang="en-US" dirty="0" smtClean="0"/>
              <a:t>Examples across the decades</a:t>
            </a:r>
          </a:p>
          <a:p>
            <a:pPr lvl="1" eaLnBrk="1" hangingPunct="1"/>
            <a:r>
              <a:rPr lang="en-US" dirty="0" smtClean="0"/>
              <a:t>Original “Internet worm” (1988)</a:t>
            </a:r>
          </a:p>
          <a:p>
            <a:pPr lvl="1" eaLnBrk="1" hangingPunct="1"/>
            <a:r>
              <a:rPr lang="en-US" dirty="0" smtClean="0"/>
              <a:t>“IM wars” (1999)</a:t>
            </a:r>
          </a:p>
          <a:p>
            <a:pPr lvl="1" eaLnBrk="1" hangingPunct="1"/>
            <a:r>
              <a:rPr lang="en-US" dirty="0" smtClean="0"/>
              <a:t>Twilight hack on Wii (2000s)</a:t>
            </a:r>
          </a:p>
          <a:p>
            <a:pPr lvl="1" eaLnBrk="1" hangingPunct="1"/>
            <a:r>
              <a:rPr lang="en-US" dirty="0" smtClean="0"/>
              <a:t>… and many, many more</a:t>
            </a:r>
          </a:p>
          <a:p>
            <a:pPr eaLnBrk="1" hangingPunct="1"/>
            <a:r>
              <a:rPr lang="en-US" dirty="0" smtClean="0"/>
              <a:t>You will learn some of the tricks in lab 4</a:t>
            </a:r>
          </a:p>
          <a:p>
            <a:pPr lvl="1" eaLnBrk="1" hangingPunct="1"/>
            <a:r>
              <a:rPr lang="en-US" dirty="0" smtClean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237932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dirty="0"/>
              <a:t>O</a:t>
            </a:r>
            <a:r>
              <a:rPr lang="en-US" dirty="0" smtClean="0"/>
              <a:t>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Exploited a few vulnerabilities to spread</a:t>
            </a:r>
          </a:p>
          <a:p>
            <a:pPr lvl="1" eaLnBrk="1" hangingPunct="1"/>
            <a:r>
              <a:rPr lang="en-US" dirty="0" smtClean="0"/>
              <a:t>Early versions of the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the argument sent by the client: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 geoff@cs.hmc.edu</a:t>
            </a: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 smtClean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</a:t>
            </a:r>
            <a:r>
              <a:rPr lang="en-US" dirty="0" smtClean="0"/>
              <a:t>nvaded ~6000 computers in hours (10% of the Internet </a:t>
            </a:r>
            <a:r>
              <a:rPr lang="en-US" dirty="0" smtClean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ee June 1989 article in </a:t>
            </a:r>
            <a:r>
              <a:rPr lang="en-US" i="1" dirty="0" smtClean="0">
                <a:sym typeface="Wingdings"/>
              </a:rPr>
              <a:t>Comm. of the ACM</a:t>
            </a:r>
            <a:endParaRPr lang="en-US" i="1" dirty="0" smtClean="0"/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he young author of the worm was prosecuted…</a:t>
            </a:r>
          </a:p>
          <a:p>
            <a:pPr lvl="1" eaLnBrk="1" hangingPunct="1"/>
            <a:r>
              <a:rPr lang="en-US" dirty="0" smtClean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22104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July, 1999</a:t>
            </a:r>
          </a:p>
          <a:p>
            <a:pPr lvl="1" eaLnBrk="1" hangingPunct="1"/>
            <a:r>
              <a:rPr lang="en-US" dirty="0" smtClean="0"/>
              <a:t>Microsoft launches MSN Messenger (instant messaging system).</a:t>
            </a:r>
          </a:p>
          <a:p>
            <a:pPr lvl="1" eaLnBrk="1" hangingPunct="1"/>
            <a:r>
              <a:rPr lang="en-US" dirty="0" smtClean="0"/>
              <a:t>Messenger clients can access popular AOL Instant Messaging Service (AIM) servers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76200"/>
            <a:ext cx="7592093" cy="762000"/>
          </a:xfrm>
        </p:spPr>
        <p:txBody>
          <a:bodyPr/>
          <a:lstStyle/>
          <a:p>
            <a:r>
              <a:rPr lang="en-US" dirty="0" smtClean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</a:t>
            </a:r>
            <a:r>
              <a:rPr lang="en-US" dirty="0" smtClean="0"/>
              <a:t>limit by default)</a:t>
            </a:r>
            <a:endParaRPr lang="en-US" dirty="0" smtClean="0"/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as needed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 constants</a:t>
            </a:r>
          </a:p>
          <a:p>
            <a:r>
              <a:rPr lang="en-US" dirty="0" smtClean="0"/>
              <a:t>Text  / Shared Libraries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 smtClean="0">
                <a:latin typeface="Calibri" pitchFamily="34" charset="0"/>
              </a:rPr>
              <a:t>Hex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00007FFFFFFFFFFF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400000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01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</a:t>
            </a:r>
          </a:p>
          <a:p>
            <a:pPr lvl="2" eaLnBrk="1" hangingPunct="1"/>
            <a:r>
              <a:rPr lang="en-US" dirty="0" smtClean="0"/>
              <a:t>At least 13 such skirmishes</a:t>
            </a:r>
          </a:p>
          <a:p>
            <a:pPr lvl="1" eaLnBrk="1" hangingPunct="1"/>
            <a:r>
              <a:rPr lang="en-US" dirty="0" smtClean="0"/>
              <a:t>What was really happening?</a:t>
            </a:r>
          </a:p>
          <a:p>
            <a:pPr lvl="2" eaLnBrk="1" hangingPunct="1"/>
            <a:r>
              <a:rPr lang="en-US" dirty="0" smtClean="0"/>
              <a:t>AOL had discovered a buffer </a:t>
            </a:r>
            <a:r>
              <a:rPr lang="en-US" dirty="0"/>
              <a:t>overflow bug in </a:t>
            </a:r>
            <a:r>
              <a:rPr lang="en-US" dirty="0" smtClean="0"/>
              <a:t>their own AIM </a:t>
            </a:r>
            <a:r>
              <a:rPr lang="en-US" dirty="0"/>
              <a:t>clients</a:t>
            </a:r>
          </a:p>
          <a:p>
            <a:pPr lvl="2" eaLnBrk="1" hangingPunct="1"/>
            <a:r>
              <a:rPr lang="en-US" dirty="0" smtClean="0"/>
              <a:t>They exploited it to detect and block Microsoft: the exploit code returned a </a:t>
            </a:r>
            <a:r>
              <a:rPr lang="en-US" dirty="0"/>
              <a:t>4-byte signature (the bytes at some location in the AIM client) to </a:t>
            </a:r>
            <a:r>
              <a:rPr lang="en-US" dirty="0" smtClean="0"/>
              <a:t>server</a:t>
            </a:r>
            <a:endParaRPr lang="en-US" dirty="0"/>
          </a:p>
          <a:p>
            <a:pPr lvl="2" eaLnBrk="1" hangingPunct="1"/>
            <a:r>
              <a:rPr lang="en-US" dirty="0"/>
              <a:t>When Microsoft changed code to match signature, AOL changed signature </a:t>
            </a:r>
            <a:r>
              <a:rPr lang="en-US" dirty="0" smtClean="0"/>
              <a:t>location</a:t>
            </a:r>
            <a:endParaRPr lang="en-US" dirty="0"/>
          </a:p>
          <a:p>
            <a:pPr lvl="2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4663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752845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Worm: A program that</a:t>
            </a:r>
          </a:p>
          <a:p>
            <a:pPr lvl="1" eaLnBrk="1" hangingPunct="1"/>
            <a:r>
              <a:rPr lang="en-US" dirty="0" smtClean="0"/>
              <a:t>Can run by itself</a:t>
            </a:r>
          </a:p>
          <a:p>
            <a:pPr lvl="1" eaLnBrk="1" hangingPunct="1"/>
            <a:r>
              <a:rPr lang="en-US" dirty="0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Virus: Code that</a:t>
            </a:r>
          </a:p>
          <a:p>
            <a:pPr lvl="1" eaLnBrk="1" hangingPunct="1"/>
            <a:r>
              <a:rPr lang="en-US" dirty="0" smtClean="0"/>
              <a:t>Adds itself to other programs</a:t>
            </a:r>
          </a:p>
          <a:p>
            <a:pPr lvl="1" eaLnBrk="1" hangingPunct="1"/>
            <a:r>
              <a:rPr lang="en-US" dirty="0" smtClean="0"/>
              <a:t>Does not run independently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61479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4676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OK, What to Do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B</a:t>
            </a:r>
            <a:r>
              <a:rPr lang="en-US" dirty="0" smtClean="0"/>
              <a:t>uffer </a:t>
            </a:r>
            <a:r>
              <a:rPr lang="en-US" dirty="0"/>
              <a:t>O</a:t>
            </a:r>
            <a:r>
              <a:rPr lang="en-US" dirty="0" smtClean="0"/>
              <a:t>verflow </a:t>
            </a:r>
            <a:r>
              <a:rPr lang="en-US" dirty="0"/>
              <a:t>A</a:t>
            </a:r>
            <a:r>
              <a:rPr lang="en-US" dirty="0" smtClean="0"/>
              <a:t>ttacks?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Avoid overflow vulnerabilities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Employ system-level protections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compiler use “stack canaries”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28200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35814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864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2. System-Level Protections Can </a:t>
            </a:r>
            <a:r>
              <a:rPr lang="en-US" dirty="0"/>
              <a:t>H</a:t>
            </a:r>
            <a:r>
              <a:rPr lang="en-US" dirty="0" smtClean="0"/>
              <a:t>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4818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hard for hacker to predict beginning of inserted code</a:t>
            </a:r>
          </a:p>
          <a:p>
            <a:pPr lvl="1" eaLnBrk="1" hangingPunct="1"/>
            <a:r>
              <a:rPr lang="en-US" dirty="0" smtClean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 smtClean="0"/>
              <a:t>Stack repositioned each time program executes</a:t>
            </a:r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r>
              <a:rPr lang="en-US" dirty="0" smtClean="0"/>
              <a:t>Stack marked as non-executable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18268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686452"/>
              </p:ext>
            </p:extLst>
          </p:nvPr>
        </p:nvGraphicFramePr>
        <p:xfrm>
          <a:off x="1117714" y="35052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7714" y="35052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694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Now the default (disabled earlier)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1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5799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algn="l"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804196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4255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041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687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i="1" dirty="0" smtClean="0">
                <a:latin typeface="Calibri" pitchFamily="34" charset="0"/>
              </a:rPr>
              <a:t>0123456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</p:spTree>
    <p:extLst>
      <p:ext uri="{BB962C8B-B14F-4D97-AF65-F5344CB8AC3E}">
        <p14:creationId xmlns:p14="http://schemas.microsoft.com/office/powerpoint/2010/main" val="2721802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845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33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</a:t>
            </a:r>
            <a:r>
              <a:rPr lang="fi-FI" sz="1800" dirty="0" smtClean="0">
                <a:latin typeface="Courier New" pitchFamily="49" charset="0"/>
              </a:rPr>
              <a:t> /* 16 </a:t>
            </a:r>
            <a:r>
              <a:rPr lang="fi-FI" sz="1800" dirty="0">
                <a:latin typeface="Courier New" pitchFamily="49" charset="0"/>
              </a:rPr>
              <a:t>MB */</a:t>
            </a: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</a:t>
            </a:r>
            <a:r>
              <a:rPr lang="fi-FI" sz="1800" dirty="0" smtClean="0">
                <a:latin typeface="Courier New" pitchFamily="49" charset="0"/>
              </a:rPr>
              <a:t>/</a:t>
            </a:r>
            <a:r>
              <a:rPr lang="fi-FI" sz="1800" dirty="0">
                <a:latin typeface="Courier New" pitchFamily="49" charset="0"/>
              </a:rPr>
              <a:t>*  </a:t>
            </a:r>
            <a:r>
              <a:rPr lang="fi-FI" sz="1800" dirty="0" smtClean="0">
                <a:latin typeface="Courier New" pitchFamily="49" charset="0"/>
              </a:rPr>
              <a:t>2 </a:t>
            </a:r>
            <a:r>
              <a:rPr lang="fi-FI" sz="1800" dirty="0">
                <a:latin typeface="Courier New" pitchFamily="49" charset="0"/>
              </a:rPr>
              <a:t>GB */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p1 = malloc(1L &lt;&lt; 28)</a:t>
            </a:r>
            <a:r>
              <a:rPr lang="fi-FI" sz="1800" dirty="0" smtClean="0">
                <a:latin typeface="Courier New" pitchFamily="49" charset="0"/>
              </a:rPr>
              <a:t>; /* 256 MB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p2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p3 = malloc(1L &lt;&lt; 32)</a:t>
            </a:r>
            <a:r>
              <a:rPr lang="fi-FI" sz="1800" dirty="0" smtClean="0">
                <a:latin typeface="Courier New" pitchFamily="49" charset="0"/>
              </a:rPr>
              <a:t>; /*   4 GB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fi-FI" sz="1800" dirty="0">
                <a:latin typeface="Courier New" pitchFamily="49" charset="0"/>
              </a:rPr>
              <a:t>    p4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algn="l" eaLnBrk="0" hangingPunct="0"/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/* Some print statements ... */</a:t>
            </a:r>
          </a:p>
          <a:p>
            <a:pPr algn="l"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</p:spTree>
    <p:extLst>
      <p:ext uri="{BB962C8B-B14F-4D97-AF65-F5344CB8AC3E}">
        <p14:creationId xmlns:p14="http://schemas.microsoft.com/office/powerpoint/2010/main" val="220261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295275"/>
            <a:ext cx="3881438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831850"/>
            <a:ext cx="822212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>
                <a:solidFill>
                  <a:schemeClr val="accent1"/>
                </a:solidFill>
              </a:rPr>
              <a:t>Operators					Associativity</a:t>
            </a:r>
            <a:endParaRPr lang="en-US" altLang="en-US" sz="2400" dirty="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!  ~  ++  --  +  -  *  &amp; (type) </a:t>
            </a:r>
            <a:r>
              <a:rPr lang="en-US" altLang="en-US" dirty="0" err="1">
                <a:latin typeface="Courier New" pitchFamily="49" charset="0"/>
              </a:rPr>
              <a:t>sizeof</a:t>
            </a:r>
            <a:r>
              <a:rPr lang="en-US" altLang="en-US" dirty="0">
                <a:latin typeface="Courier New" pitchFamily="49" charset="0"/>
              </a:rPr>
              <a:t>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Note: Unary </a:t>
            </a:r>
            <a:r>
              <a:rPr lang="en-US" altLang="en-US" sz="2000" dirty="0">
                <a:latin typeface="Courier New" pitchFamily="49" charset="0"/>
              </a:rPr>
              <a:t>+</a:t>
            </a:r>
            <a:r>
              <a:rPr lang="en-US" altLang="en-US" sz="2000" dirty="0"/>
              <a:t>, </a:t>
            </a:r>
            <a:r>
              <a:rPr lang="en-US" altLang="en-US" sz="2000" dirty="0">
                <a:latin typeface="Courier New" pitchFamily="49" charset="0"/>
              </a:rPr>
              <a:t>-</a:t>
            </a:r>
            <a:r>
              <a:rPr lang="en-US" altLang="en-US" sz="2000" dirty="0"/>
              <a:t>, and 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000" dirty="0"/>
              <a:t> have higher precedence than binary </a:t>
            </a:r>
            <a:r>
              <a:rPr lang="en-US" altLang="en-US" sz="2000" dirty="0" smtClean="0"/>
              <a:t>forms</a:t>
            </a:r>
          </a:p>
          <a:p>
            <a:pPr algn="l">
              <a:lnSpc>
                <a:spcPct val="100000"/>
              </a:lnSpc>
            </a:pPr>
            <a:endParaRPr lang="en-US" altLang="en-US" sz="2000" dirty="0"/>
          </a:p>
          <a:p>
            <a:pPr algn="l">
              <a:lnSpc>
                <a:spcPct val="100000"/>
              </a:lnSpc>
            </a:pPr>
            <a:r>
              <a:rPr lang="en-US" altLang="en-US" sz="2000" dirty="0" smtClean="0"/>
              <a:t>See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c_precedence</a:t>
            </a:r>
            <a:r>
              <a:rPr lang="en-US" altLang="en-US" sz="2000" dirty="0" smtClean="0"/>
              <a:t> on Wilkes and Knuth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5275"/>
            <a:ext cx="6092825" cy="503238"/>
          </a:xfrm>
        </p:spPr>
        <p:txBody>
          <a:bodyPr/>
          <a:lstStyle/>
          <a:p>
            <a:pPr eaLnBrk="1" hangingPunct="1"/>
            <a:r>
              <a:rPr lang="en-US" altLang="en-US" smtClean="0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38150" y="1054100"/>
            <a:ext cx="84010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*p				</a:t>
            </a:r>
            <a:r>
              <a:rPr lang="en-US" altLang="en-US"/>
              <a:t>p is a pointer to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*p[13]			</a:t>
            </a:r>
            <a:r>
              <a:rPr lang="en-US" altLang="en-US"/>
              <a:t>p is an array[13] of pointer to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*(p[13])			</a:t>
            </a:r>
            <a:r>
              <a:rPr lang="en-US" altLang="en-US"/>
              <a:t>p is an array[13] of pointer to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**p			</a:t>
            </a:r>
            <a:r>
              <a:rPr lang="en-US" altLang="en-US"/>
              <a:t>p is a pointer to a pointer to an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(*p)[13]			</a:t>
            </a:r>
            <a:r>
              <a:rPr lang="en-US" altLang="en-US"/>
              <a:t>p is a pointer to an array[13] of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*f()			</a:t>
            </a:r>
            <a:r>
              <a:rPr lang="en-US" altLang="en-US"/>
              <a:t>f is a function returning a pointer to int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(*f)()			</a:t>
            </a:r>
            <a:r>
              <a:rPr lang="en-US" altLang="en-US"/>
              <a:t>f is a pointer to a function returning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(*(*f())[13])()		</a:t>
            </a:r>
            <a:r>
              <a:rPr lang="en-US" altLang="en-US"/>
              <a:t>f is a function returning ptr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                    			of pointers to functions returning int</a:t>
            </a: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(*(*x[3])())[5]		</a:t>
            </a:r>
            <a:r>
              <a:rPr lang="en-US" altLang="en-US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				returning pointers to array[5] of ints</a:t>
            </a:r>
          </a:p>
          <a:p>
            <a:pPr algn="l">
              <a:lnSpc>
                <a:spcPct val="10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895600" y="3810000"/>
            <a:ext cx="2667000" cy="73152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895600" y="3276600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895600" y="2073274"/>
            <a:ext cx="2667000" cy="250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895600" y="2291504"/>
            <a:ext cx="2667000" cy="985096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local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0x00007ffe4d3be87c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p1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0x00007f7262a1e010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p3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0x00007f7162a1d010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p4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0x000000008359d120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0x000000008359d010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 smtClean="0">
                <a:latin typeface="Courier New" pitchFamily="49" charset="0"/>
              </a:rPr>
              <a:t>big_array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global	0x0000000000400a28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main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0x000000000040060c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0x0000000000400590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62600" y="1752600"/>
            <a:ext cx="1316038" cy="3162300"/>
            <a:chOff x="5562600" y="1752600"/>
            <a:chExt cx="1316038" cy="3162300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5562600" y="1752600"/>
              <a:ext cx="1316038" cy="6858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5562600" y="1981200"/>
              <a:ext cx="1295400" cy="68580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562600" y="2971800"/>
              <a:ext cx="1316038" cy="1752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562600" y="3200400"/>
              <a:ext cx="1295400" cy="17145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6934200" y="609600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to scale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858000" y="3429000"/>
            <a:ext cx="1447800" cy="3048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Shared Libs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680" y="5410200"/>
            <a:ext cx="34163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very much not to scale!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1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Memory-Referencing </a:t>
            </a:r>
            <a:r>
              <a:rPr lang="en-US" b="1" dirty="0"/>
              <a:t>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system-specific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33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96275" cy="685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Memory-Referencing </a:t>
            </a:r>
            <a:r>
              <a:rPr lang="en-US" b="1" dirty="0"/>
              <a:t>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89715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91814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Why a big deal?</a:t>
            </a:r>
          </a:p>
          <a:p>
            <a:pPr lvl="1" eaLnBrk="1" hangingPunct="1"/>
            <a:r>
              <a:rPr lang="en-US" dirty="0" smtClean="0"/>
              <a:t>It’s the #1 technical cause of security vulnerabilities</a:t>
            </a:r>
          </a:p>
          <a:p>
            <a:pPr lvl="2" eaLnBrk="1" hangingPunct="1"/>
            <a:r>
              <a:rPr lang="en-US" dirty="0" smtClean="0"/>
              <a:t>#1 overall cause is social engineering / user ignorance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</a:t>
            </a:r>
            <a:r>
              <a:rPr lang="en-US" dirty="0" smtClean="0"/>
              <a:t>ometimes referred to as “stack smashing”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203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No way to specify limit on number of characters to read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Similar problems with other library functions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088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638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7607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866925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0"/>
              <a:buChar char="ç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is big enough?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17691</TotalTime>
  <Pages>35</Pages>
  <Words>2056</Words>
  <Application>Microsoft Office PowerPoint</Application>
  <PresentationFormat>Letter Paper (8.5x11 in)</PresentationFormat>
  <Paragraphs>716</Paragraphs>
  <Slides>31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class02</vt:lpstr>
      <vt:lpstr>Worksheet</vt:lpstr>
      <vt:lpstr>Machine-Level Programming V: Miscellaneous Topics </vt:lpstr>
      <vt:lpstr>x86-64 Linux Memory Layout</vt:lpstr>
      <vt:lpstr>Memory Allocation Example</vt:lpstr>
      <vt:lpstr>x86-64 Example Addresses</vt:lpstr>
      <vt:lpstr>Memory-Referencing Bug Example</vt:lpstr>
      <vt:lpstr>Memory-Referencing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#3 Explained</vt:lpstr>
      <vt:lpstr>Exploits Based on Overflows</vt:lpstr>
      <vt:lpstr>Example: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Attacks?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C Operators</vt:lpstr>
      <vt:lpstr>C Pointer Declarations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Geoff Kuenning</cp:lastModifiedBy>
  <cp:revision>143</cp:revision>
  <cp:lastPrinted>2015-09-27T06:29:37Z</cp:lastPrinted>
  <dcterms:created xsi:type="dcterms:W3CDTF">1998-08-11T09:19:24Z</dcterms:created>
  <dcterms:modified xsi:type="dcterms:W3CDTF">2015-10-20T07:45:14Z</dcterms:modified>
</cp:coreProperties>
</file>