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343" r:id="rId2"/>
    <p:sldId id="446" r:id="rId3"/>
    <p:sldId id="448" r:id="rId4"/>
    <p:sldId id="449" r:id="rId5"/>
    <p:sldId id="447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394" r:id="rId31"/>
    <p:sldId id="474" r:id="rId32"/>
    <p:sldId id="397" r:id="rId33"/>
    <p:sldId id="398" r:id="rId34"/>
    <p:sldId id="407" r:id="rId35"/>
    <p:sldId id="408" r:id="rId36"/>
  </p:sldIdLst>
  <p:sldSz cx="9144000" cy="6858000" type="letter"/>
  <p:notesSz cx="9271000" cy="69850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E7E9"/>
    <a:srgbClr val="FFCC00"/>
    <a:srgbClr val="FF0000"/>
    <a:srgbClr val="FFCCCC"/>
    <a:srgbClr val="CCCCFF"/>
    <a:srgbClr val="CCECFF"/>
    <a:srgbClr val="9999FF"/>
    <a:srgbClr val="A50021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4568" autoAdjust="0"/>
  </p:normalViewPr>
  <p:slideViewPr>
    <p:cSldViewPr>
      <p:cViewPr varScale="1">
        <p:scale>
          <a:sx n="92" d="100"/>
          <a:sy n="92" d="100"/>
        </p:scale>
        <p:origin x="-396" y="-108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414" y="-108"/>
      </p:cViewPr>
      <p:guideLst>
        <p:guide orient="horz" pos="2200"/>
        <p:guide pos="29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254500" y="6651625"/>
            <a:ext cx="7651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53" tIns="44726" rIns="87853" bIns="4472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200" b="0"/>
              <a:t>Page </a:t>
            </a:r>
            <a:fld id="{092AB43E-49AA-4C43-8D3E-081B8562BFA1}" type="slidenum">
              <a:rPr lang="en-US" altLang="en-US" sz="1200" b="0"/>
              <a:pPr>
                <a:defRPr/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317868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5075" y="3319463"/>
            <a:ext cx="68008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8" tIns="44726" rIns="91048" bIns="447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230688" y="6651625"/>
            <a:ext cx="8096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53" tIns="44726" rIns="87853" bIns="4472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200" b="0" smtClean="0">
                <a:latin typeface="Century Gothic" pitchFamily="34" charset="0"/>
              </a:rPr>
              <a:t>Page </a:t>
            </a:r>
            <a:fld id="{4BACB09B-55F7-483C-8AC1-CFA501F494C6}" type="slidenum">
              <a:rPr lang="en-US" altLang="en-US" sz="1200" b="0" smtClean="0">
                <a:latin typeface="Century Gothic" pitchFamily="34" charset="0"/>
              </a:rPr>
              <a:pPr>
                <a:defRPr/>
              </a:pPr>
              <a:t>‹#›</a:t>
            </a:fld>
            <a:endParaRPr lang="en-US" altLang="en-US" sz="1200" b="0" smtClean="0">
              <a:latin typeface="Century Gothic" pitchFamily="34" charset="0"/>
            </a:endParaRPr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7050"/>
            <a:ext cx="3479800" cy="2609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127684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40444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773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1450" y="247650"/>
            <a:ext cx="207645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0785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517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685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16265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397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0872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3237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60784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516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6760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7291387" cy="7429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64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400" b="0" smtClean="0">
                <a:solidFill>
                  <a:schemeClr val="hlink"/>
                </a:solidFill>
              </a:rPr>
              <a:t>– </a:t>
            </a:r>
            <a:fld id="{8FC7B994-8E70-46B9-8F6B-C518DB39E7C1}" type="slidenum">
              <a:rPr lang="en-US" altLang="en-US" sz="1400" b="0" smtClean="0">
                <a:solidFill>
                  <a:schemeClr val="hlink"/>
                </a:solidFill>
              </a:rPr>
              <a:pPr>
                <a:defRPr/>
              </a:pPr>
              <a:t>‹#›</a:t>
            </a:fld>
            <a:r>
              <a:rPr lang="en-US" altLang="en-US" sz="1400" b="0" smtClean="0">
                <a:solidFill>
                  <a:schemeClr val="hlink"/>
                </a:solidFill>
              </a:rPr>
              <a:t> –</a:t>
            </a:r>
            <a:endParaRPr lang="en-US" altLang="en-US" sz="1400" b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762875" y="6391275"/>
            <a:ext cx="6842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400" b="0" smtClean="0">
                <a:solidFill>
                  <a:schemeClr val="hlink"/>
                </a:solidFill>
              </a:rPr>
              <a:t>CS 105</a:t>
            </a:r>
          </a:p>
        </p:txBody>
      </p:sp>
      <p:pic>
        <p:nvPicPr>
          <p:cNvPr id="1030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771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14600"/>
            <a:ext cx="9144000" cy="156527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mtClean="0"/>
              <a:t>Machine-Dependent Optimization 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4648200"/>
            <a:ext cx="5718175" cy="70961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algn="ctr" eaLnBrk="1" hangingPunct="1">
              <a:lnSpc>
                <a:spcPct val="80000"/>
              </a:lnSpc>
              <a:defRPr/>
            </a:pPr>
            <a:endParaRPr lang="en-US" smtClean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19250" y="762000"/>
            <a:ext cx="6142038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lnSpc>
                <a:spcPct val="87000"/>
              </a:lnSpc>
            </a:pPr>
            <a:r>
              <a:rPr lang="en-US" altLang="en-US" sz="3800"/>
              <a:t>CS 105</a:t>
            </a:r>
            <a:br>
              <a:rPr lang="en-US" altLang="en-US" sz="3800"/>
            </a:br>
            <a:r>
              <a:rPr lang="en-US" altLang="en-US" sz="2500" i="1"/>
              <a:t>“Tour of the Black Holes of Computing”</a:t>
            </a:r>
            <a:endParaRPr lang="en-US" altLang="en-US" sz="3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Loop Unrolling 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822950"/>
            <a:ext cx="8307387" cy="577850"/>
          </a:xfrm>
        </p:spPr>
        <p:txBody>
          <a:bodyPr/>
          <a:lstStyle/>
          <a:p>
            <a:r>
              <a:rPr lang="en-US" sz="2800" dirty="0" smtClean="0"/>
              <a:t>Perform 2x more useful work per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21222" y="1295400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long </a:t>
            </a:r>
            <a:r>
              <a:rPr lang="en-US" sz="1600" dirty="0">
                <a:latin typeface="Courier New" pitchFamily="49" charset="0"/>
              </a:rPr>
              <a:t>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long </a:t>
            </a:r>
            <a:r>
              <a:rPr lang="en-US" sz="1600" dirty="0">
                <a:latin typeface="Courier New" pitchFamily="49" charset="0"/>
              </a:rPr>
              <a:t>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</a:t>
            </a:r>
            <a:r>
              <a:rPr lang="en-US" sz="1600" dirty="0" smtClean="0">
                <a:solidFill>
                  <a:srgbClr val="A50021"/>
                </a:solidFill>
                <a:latin typeface="Courier New" pitchFamily="49" charset="0"/>
              </a:rPr>
              <a:t>OP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rgbClr val="A50021"/>
                </a:solidFill>
                <a:latin typeface="Courier New" pitchFamily="49" charset="0"/>
              </a:rPr>
              <a:t>OP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d[i+1];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</a:t>
            </a:r>
            <a:r>
              <a:rPr lang="en-US" sz="1600" dirty="0" smtClean="0">
                <a:latin typeface="Courier New" pitchFamily="49" charset="0"/>
              </a:rPr>
              <a:t>OP </a:t>
            </a:r>
            <a:r>
              <a:rPr lang="en-US" sz="1600" dirty="0">
                <a:latin typeface="Courier New" pitchFamily="49" charset="0"/>
              </a:rPr>
              <a:t>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93405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79413" y="3886200"/>
            <a:ext cx="8307387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Helps integer add</a:t>
            </a:r>
          </a:p>
          <a:p>
            <a:pPr lvl="1">
              <a:defRPr/>
            </a:pPr>
            <a:r>
              <a:rPr lang="en-US" dirty="0" smtClean="0"/>
              <a:t>Achieves latency bound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Others don’t improve. </a:t>
            </a:r>
            <a:r>
              <a:rPr lang="en-US" i="1" dirty="0" smtClean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 smtClean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495800" y="41910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 smtClean="0">
                <a:latin typeface="Courier New" pitchFamily="49" charset="0"/>
              </a:rPr>
              <a:t>x </a:t>
            </a:r>
            <a:r>
              <a:rPr lang="en-US" sz="1800" dirty="0">
                <a:latin typeface="Courier New" pitchFamily="49" charset="0"/>
              </a:rPr>
              <a:t>= (x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442025"/>
              </p:ext>
            </p:extLst>
          </p:nvPr>
        </p:nvGraphicFramePr>
        <p:xfrm>
          <a:off x="1570037" y="1346327"/>
          <a:ext cx="6003925" cy="2165223"/>
        </p:xfrm>
        <a:graphic>
          <a:graphicData uri="http://schemas.openxmlformats.org/drawingml/2006/table">
            <a:tbl>
              <a:tblPr/>
              <a:tblGrid>
                <a:gridCol w="1723349"/>
                <a:gridCol w="1070144"/>
                <a:gridCol w="1070144"/>
                <a:gridCol w="1070144"/>
                <a:gridCol w="1070144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182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04800"/>
            <a:ext cx="80492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Loop Unrolling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err="1" smtClean="0"/>
              <a:t>Reassociation</a:t>
            </a:r>
            <a:r>
              <a:rPr lang="en-US" dirty="0" smtClean="0"/>
              <a:t> 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70550"/>
            <a:ext cx="7939087" cy="577850"/>
          </a:xfrm>
        </p:spPr>
        <p:txBody>
          <a:bodyPr/>
          <a:lstStyle/>
          <a:p>
            <a:r>
              <a:rPr lang="en-US" sz="2800" dirty="0" smtClean="0"/>
              <a:t>Can this change result of computation?</a:t>
            </a:r>
          </a:p>
          <a:p>
            <a:r>
              <a:rPr lang="en-US" sz="2800" dirty="0" smtClean="0"/>
              <a:t>Yes, for FP. </a:t>
            </a:r>
            <a:r>
              <a:rPr lang="en-US" sz="2800" i="1" dirty="0" smtClean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400" y="1295400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long </a:t>
            </a:r>
            <a:r>
              <a:rPr lang="en-US" sz="1600" dirty="0">
                <a:latin typeface="Courier New" pitchFamily="49" charset="0"/>
              </a:rPr>
              <a:t>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long </a:t>
            </a:r>
            <a:r>
              <a:rPr lang="en-US" sz="1600" dirty="0">
                <a:latin typeface="Courier New" pitchFamily="49" charset="0"/>
              </a:rPr>
              <a:t>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</a:t>
            </a:r>
            <a:r>
              <a:rPr lang="en-US" sz="1600" dirty="0" smtClean="0">
                <a:solidFill>
                  <a:srgbClr val="A50021"/>
                </a:solidFill>
                <a:latin typeface="Courier New" pitchFamily="49" charset="0"/>
              </a:rPr>
              <a:t>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</a:t>
            </a:r>
            <a:r>
              <a:rPr lang="en-US" sz="1600" dirty="0" smtClean="0">
                <a:solidFill>
                  <a:srgbClr val="A50021"/>
                </a:solidFill>
                <a:latin typeface="Courier New" pitchFamily="49" charset="0"/>
              </a:rPr>
              <a:t>OP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</a:t>
            </a:r>
            <a:r>
              <a:rPr lang="en-US" sz="1600" dirty="0" smtClean="0">
                <a:latin typeface="Courier New" pitchFamily="49" charset="0"/>
              </a:rPr>
              <a:t>OP </a:t>
            </a:r>
            <a:r>
              <a:rPr lang="en-US" sz="1600" dirty="0">
                <a:latin typeface="Courier New" pitchFamily="49" charset="0"/>
              </a:rPr>
              <a:t>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5014881" y="4831583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 smtClean="0">
                <a:latin typeface="Courier New" pitchFamily="49" charset="0"/>
              </a:rPr>
              <a:t>x </a:t>
            </a:r>
            <a:r>
              <a:rPr lang="en-US" sz="1800" dirty="0">
                <a:latin typeface="Courier New" pitchFamily="49" charset="0"/>
              </a:rPr>
              <a:t>= (x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4881" y="4462251"/>
            <a:ext cx="198195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Compare to before</a:t>
            </a:r>
          </a:p>
        </p:txBody>
      </p:sp>
    </p:spTree>
    <p:extLst>
      <p:ext uri="{BB962C8B-B14F-4D97-AF65-F5344CB8AC3E}">
        <p14:creationId xmlns:p14="http://schemas.microsoft.com/office/powerpoint/2010/main" val="3793020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Nearly 2x speedup for </a:t>
            </a:r>
            <a:r>
              <a:rPr lang="en-US" dirty="0" err="1" smtClean="0"/>
              <a:t>Int</a:t>
            </a:r>
            <a:r>
              <a:rPr lang="en-US" dirty="0" smtClean="0"/>
              <a:t> *, FP +, FP *</a:t>
            </a:r>
          </a:p>
          <a:p>
            <a:pPr lvl="1" eaLnBrk="1" hangingPunct="1">
              <a:defRPr/>
            </a:pPr>
            <a:r>
              <a:rPr lang="en-US" dirty="0" smtClean="0"/>
              <a:t>Reason: Breaks sequential dependency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143000" y="56530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 smtClean="0">
                <a:latin typeface="Courier New" pitchFamily="49" charset="0"/>
              </a:rPr>
              <a:t>x </a:t>
            </a:r>
            <a:r>
              <a:rPr lang="en-US" sz="1800" dirty="0">
                <a:latin typeface="Courier New" pitchFamily="49" charset="0"/>
              </a:rPr>
              <a:t>= x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804370"/>
              </p:ext>
            </p:extLst>
          </p:nvPr>
        </p:nvGraphicFramePr>
        <p:xfrm>
          <a:off x="1570037" y="1066800"/>
          <a:ext cx="6003925" cy="3165221"/>
        </p:xfrm>
        <a:graphic>
          <a:graphicData uri="http://schemas.openxmlformats.org/drawingml/2006/table">
            <a:tbl>
              <a:tblPr/>
              <a:tblGrid>
                <a:gridCol w="1723349"/>
                <a:gridCol w="1070144"/>
                <a:gridCol w="1070144"/>
                <a:gridCol w="1070144"/>
                <a:gridCol w="1070144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H="1" flipV="1">
            <a:off x="7391400" y="4267200"/>
            <a:ext cx="381000" cy="6096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953414" y="4782597"/>
            <a:ext cx="219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2 </a:t>
            </a:r>
            <a:r>
              <a:rPr lang="en-US" sz="1800" dirty="0" err="1" smtClean="0">
                <a:latin typeface="Calibri" pitchFamily="34" charset="0"/>
              </a:rPr>
              <a:t>func</a:t>
            </a:r>
            <a:r>
              <a:rPr lang="en-US" sz="1800" dirty="0" smtClean="0">
                <a:latin typeface="Calibri" pitchFamily="34" charset="0"/>
              </a:rPr>
              <a:t>.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units for FP *</a:t>
            </a:r>
          </a:p>
          <a:p>
            <a:r>
              <a:rPr lang="en-US" sz="1800" dirty="0" smtClean="0">
                <a:latin typeface="Calibri" pitchFamily="34" charset="0"/>
              </a:rPr>
              <a:t>2 </a:t>
            </a:r>
            <a:r>
              <a:rPr lang="en-US" sz="1800" dirty="0" err="1" smtClean="0">
                <a:latin typeface="Calibri" pitchFamily="34" charset="0"/>
              </a:rPr>
              <a:t>func</a:t>
            </a:r>
            <a:r>
              <a:rPr lang="en-US" sz="1800" dirty="0" smtClean="0">
                <a:latin typeface="Calibri" pitchFamily="34" charset="0"/>
              </a:rPr>
              <a:t>. units for load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4191000" y="4191000"/>
            <a:ext cx="1771814" cy="158183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581814" y="5696634"/>
            <a:ext cx="219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4 </a:t>
            </a:r>
            <a:r>
              <a:rPr lang="en-US" sz="1800" dirty="0" err="1" smtClean="0">
                <a:latin typeface="Calibri" pitchFamily="34" charset="0"/>
              </a:rPr>
              <a:t>func</a:t>
            </a:r>
            <a:r>
              <a:rPr lang="en-US" sz="1800" dirty="0" smtClean="0">
                <a:latin typeface="Calibri" pitchFamily="34" charset="0"/>
              </a:rPr>
              <a:t>.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units for </a:t>
            </a:r>
            <a:r>
              <a:rPr lang="en-US" sz="1800" dirty="0" err="1" smtClean="0">
                <a:latin typeface="Calibri" pitchFamily="34" charset="0"/>
              </a:rPr>
              <a:t>int</a:t>
            </a:r>
            <a:r>
              <a:rPr lang="en-US" sz="1800" dirty="0" smtClean="0">
                <a:latin typeface="Calibri" pitchFamily="34" charset="0"/>
              </a:rPr>
              <a:t> +</a:t>
            </a:r>
          </a:p>
          <a:p>
            <a:r>
              <a:rPr lang="en-US" sz="1800" dirty="0" smtClean="0">
                <a:latin typeface="Calibri" pitchFamily="34" charset="0"/>
              </a:rPr>
              <a:t>2 </a:t>
            </a:r>
            <a:r>
              <a:rPr lang="en-US" sz="1800" dirty="0" err="1" smtClean="0">
                <a:latin typeface="Calibri" pitchFamily="34" charset="0"/>
              </a:rPr>
              <a:t>func</a:t>
            </a:r>
            <a:r>
              <a:rPr lang="en-US" sz="1800" dirty="0" smtClean="0">
                <a:latin typeface="Calibri" pitchFamily="34" charset="0"/>
              </a:rPr>
              <a:t>. units for load</a:t>
            </a:r>
          </a:p>
        </p:txBody>
      </p:sp>
    </p:spTree>
    <p:extLst>
      <p:ext uri="{BB962C8B-B14F-4D97-AF65-F5344CB8AC3E}">
        <p14:creationId xmlns:p14="http://schemas.microsoft.com/office/powerpoint/2010/main" val="1914207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3124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0" y="1481138"/>
            <a:ext cx="3949700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 smtClean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 smtClean="0"/>
              <a:t>Ops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 smtClean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 smtClean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 smtClean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 smtClean="0"/>
              <a:t>(N/2+1)*D cycles:</a:t>
            </a:r>
            <a:br>
              <a:rPr lang="en-US" sz="1800" dirty="0" smtClean="0"/>
            </a:br>
            <a:r>
              <a:rPr lang="en-US" sz="1800" b="1" dirty="0" smtClean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066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219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1676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1371600" y="39211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1112838" y="3082925"/>
            <a:ext cx="230188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2270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1965325" y="44545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2863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2559050" y="49879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1371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1676400" y="24384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1447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1295400" y="24384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1447800" y="32353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1828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1981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2286000" y="29718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2057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1905000" y="29718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2057400" y="37687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2438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2590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2895600" y="35052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2667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2514600" y="35052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2667000" y="43021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3048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3200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3505200" y="40386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3276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3124200" y="40386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3276600" y="48355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3657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457200" y="1614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 smtClean="0">
                <a:latin typeface="Courier New" pitchFamily="49" charset="0"/>
              </a:rPr>
              <a:t>x </a:t>
            </a:r>
            <a:r>
              <a:rPr lang="en-US" sz="1800" dirty="0">
                <a:latin typeface="Courier New" pitchFamily="49" charset="0"/>
              </a:rPr>
              <a:t>= x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d[i+1]);</a:t>
            </a:r>
          </a:p>
        </p:txBody>
      </p:sp>
    </p:spTree>
    <p:extLst>
      <p:ext uri="{BB962C8B-B14F-4D97-AF65-F5344CB8AC3E}">
        <p14:creationId xmlns:p14="http://schemas.microsoft.com/office/powerpoint/2010/main" val="3433240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85583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Loop Unrolling with Separate Accumulators (2x2)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6019800"/>
            <a:ext cx="8307387" cy="577850"/>
          </a:xfrm>
        </p:spPr>
        <p:txBody>
          <a:bodyPr/>
          <a:lstStyle/>
          <a:p>
            <a:r>
              <a:rPr lang="en-US" sz="2800" dirty="0" smtClean="0"/>
              <a:t>Different form of </a:t>
            </a:r>
            <a:r>
              <a:rPr lang="en-US" sz="2800" dirty="0" err="1" smtClean="0"/>
              <a:t>reassociation</a:t>
            </a:r>
            <a:endParaRPr lang="en-US" sz="2800" dirty="0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33600" y="1323975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long </a:t>
            </a:r>
            <a:r>
              <a:rPr lang="en-US" sz="1600" dirty="0">
                <a:latin typeface="Courier New" pitchFamily="49" charset="0"/>
              </a:rPr>
              <a:t>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long </a:t>
            </a:r>
            <a:r>
              <a:rPr lang="en-US" sz="1600" dirty="0">
                <a:latin typeface="Courier New" pitchFamily="49" charset="0"/>
              </a:rPr>
              <a:t>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</a:t>
            </a:r>
            <a:r>
              <a:rPr lang="en-US" sz="1600" dirty="0" smtClean="0">
                <a:solidFill>
                  <a:srgbClr val="A50021"/>
                </a:solidFill>
                <a:latin typeface="Courier New" pitchFamily="49" charset="0"/>
              </a:rPr>
              <a:t>OP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</a:t>
            </a:r>
            <a:r>
              <a:rPr lang="en-US" sz="1600" dirty="0" smtClean="0">
                <a:solidFill>
                  <a:srgbClr val="A50021"/>
                </a:solidFill>
                <a:latin typeface="Courier New" pitchFamily="49" charset="0"/>
              </a:rPr>
              <a:t>OP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d[i+1];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</a:t>
            </a:r>
            <a:r>
              <a:rPr lang="en-US" sz="1600" dirty="0" smtClean="0">
                <a:latin typeface="Courier New" pitchFamily="49" charset="0"/>
              </a:rPr>
              <a:t>OP </a:t>
            </a:r>
            <a:r>
              <a:rPr lang="en-US" sz="1600" dirty="0">
                <a:latin typeface="Courier New" pitchFamily="49" charset="0"/>
              </a:rPr>
              <a:t>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</a:t>
            </a:r>
            <a:r>
              <a:rPr lang="en-US" sz="1600" dirty="0" smtClean="0">
                <a:latin typeface="Courier New" pitchFamily="49" charset="0"/>
              </a:rPr>
              <a:t>OP </a:t>
            </a:r>
            <a:r>
              <a:rPr lang="en-US" sz="1600" dirty="0">
                <a:latin typeface="Courier New" pitchFamily="49" charset="0"/>
              </a:rPr>
              <a:t>x1;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276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Effect of Separate Accumulators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Int</a:t>
            </a:r>
            <a:r>
              <a:rPr lang="en-US" dirty="0" smtClean="0"/>
              <a:t> + makes use of two load units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lnSpc>
                <a:spcPct val="200000"/>
              </a:lnSpc>
              <a:defRPr/>
            </a:pPr>
            <a:r>
              <a:rPr lang="en-US" dirty="0" smtClean="0"/>
              <a:t>2x speedup (over unroll2) for </a:t>
            </a:r>
            <a:r>
              <a:rPr lang="en-US" dirty="0" err="1" smtClean="0"/>
              <a:t>Int</a:t>
            </a:r>
            <a:r>
              <a:rPr lang="en-US" dirty="0" smtClean="0"/>
              <a:t> *, FP +, FP *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27688" name="Rectangle 34"/>
          <p:cNvSpPr>
            <a:spLocks noChangeArrowheads="1"/>
          </p:cNvSpPr>
          <p:nvPr/>
        </p:nvSpPr>
        <p:spPr bwMode="auto">
          <a:xfrm>
            <a:off x="1116830" y="5196267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x0 </a:t>
            </a:r>
            <a:r>
              <a:rPr lang="en-US" sz="1800" dirty="0">
                <a:latin typeface="Courier New" pitchFamily="49" charset="0"/>
              </a:rPr>
              <a:t>= x0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x1 </a:t>
            </a:r>
            <a:r>
              <a:rPr lang="en-US" sz="1800" dirty="0">
                <a:latin typeface="Courier New" pitchFamily="49" charset="0"/>
              </a:rPr>
              <a:t>= x1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15778"/>
              </p:ext>
            </p:extLst>
          </p:nvPr>
        </p:nvGraphicFramePr>
        <p:xfrm>
          <a:off x="357016" y="1241425"/>
          <a:ext cx="7796385" cy="3101975"/>
        </p:xfrm>
        <a:graphic>
          <a:graphicData uri="http://schemas.openxmlformats.org/drawingml/2006/table">
            <a:tbl>
              <a:tblPr/>
              <a:tblGrid>
                <a:gridCol w="2418937"/>
                <a:gridCol w="1344362"/>
                <a:gridCol w="1344362"/>
                <a:gridCol w="1344362"/>
                <a:gridCol w="1344362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83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3505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107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2057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2438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2667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3048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23622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21034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22860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28956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3260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3641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29559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34893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3854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4235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35496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40830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3733800" y="5029200"/>
            <a:ext cx="40957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3200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609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762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990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1219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1600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9144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6556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8382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14478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1812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2193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15081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20415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2406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2787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21018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26352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2695574" y="5029200"/>
            <a:ext cx="50482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609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x0 </a:t>
            </a:r>
            <a:r>
              <a:rPr lang="en-US" sz="1800" dirty="0">
                <a:latin typeface="Courier New" pitchFamily="49" charset="0"/>
              </a:rPr>
              <a:t>= x0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x1 </a:t>
            </a:r>
            <a:r>
              <a:rPr lang="en-US" sz="1800" dirty="0">
                <a:latin typeface="Courier New" pitchFamily="49" charset="0"/>
              </a:rPr>
              <a:t>= x1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4965700" y="1600200"/>
            <a:ext cx="3949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changed:</a:t>
            </a:r>
          </a:p>
          <a:p>
            <a:pPr marL="628650" marR="0" lvl="1" indent="-23018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Two independent “streams” of operations</a:t>
            </a: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 Performance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 elements, D cycles latency/op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Should be (N/2+1)*D cycles: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CPE = D/2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CPE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matches prediction!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4953000"/>
            <a:ext cx="16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  <p:extLst>
      <p:ext uri="{BB962C8B-B14F-4D97-AF65-F5344CB8AC3E}">
        <p14:creationId xmlns:p14="http://schemas.microsoft.com/office/powerpoint/2010/main" val="3230958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Unrolling &amp; Accumulating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8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Idea</a:t>
            </a:r>
          </a:p>
          <a:p>
            <a:pPr lvl="1" eaLnBrk="1" hangingPunct="1">
              <a:defRPr/>
            </a:pPr>
            <a:r>
              <a:rPr lang="en-US" dirty="0" smtClean="0"/>
              <a:t>Can unroll to any degree L</a:t>
            </a:r>
          </a:p>
          <a:p>
            <a:pPr lvl="1" eaLnBrk="1" hangingPunct="1">
              <a:defRPr/>
            </a:pPr>
            <a:r>
              <a:rPr lang="en-US" dirty="0" smtClean="0"/>
              <a:t>Can accumulate K results in parallel</a:t>
            </a:r>
          </a:p>
          <a:p>
            <a:pPr lvl="1" eaLnBrk="1" hangingPunct="1">
              <a:defRPr/>
            </a:pPr>
            <a:r>
              <a:rPr lang="en-US" dirty="0" smtClean="0"/>
              <a:t>L must be multiple of K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Limitations</a:t>
            </a:r>
          </a:p>
          <a:p>
            <a:pPr lvl="1" eaLnBrk="1" hangingPunct="1">
              <a:defRPr/>
            </a:pPr>
            <a:r>
              <a:rPr lang="en-US" dirty="0" smtClean="0"/>
              <a:t>Diminishing returns</a:t>
            </a:r>
          </a:p>
          <a:p>
            <a:pPr lvl="2" eaLnBrk="1" hangingPunct="1">
              <a:defRPr/>
            </a:pPr>
            <a:r>
              <a:rPr lang="en-US" dirty="0" smtClean="0"/>
              <a:t>Cannot go beyond throughput limitations of execution units</a:t>
            </a:r>
          </a:p>
          <a:p>
            <a:pPr lvl="1" eaLnBrk="1" hangingPunct="1">
              <a:defRPr/>
            </a:pPr>
            <a:r>
              <a:rPr lang="en-US" dirty="0" smtClean="0"/>
              <a:t>May run out of registers for accumulators</a:t>
            </a:r>
          </a:p>
          <a:p>
            <a:pPr lvl="1" eaLnBrk="1" hangingPunct="1">
              <a:defRPr/>
            </a:pPr>
            <a:r>
              <a:rPr lang="en-US" dirty="0" smtClean="0"/>
              <a:t>Large overhead for short lengths</a:t>
            </a:r>
          </a:p>
          <a:p>
            <a:pPr lvl="2" eaLnBrk="1" hangingPunct="1">
              <a:defRPr/>
            </a:pPr>
            <a:r>
              <a:rPr lang="en-US" dirty="0" smtClean="0"/>
              <a:t>Finish off iterations sequentially</a:t>
            </a:r>
          </a:p>
        </p:txBody>
      </p:sp>
    </p:spTree>
    <p:extLst>
      <p:ext uri="{BB962C8B-B14F-4D97-AF65-F5344CB8AC3E}">
        <p14:creationId xmlns:p14="http://schemas.microsoft.com/office/powerpoint/2010/main" val="3571636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Unrolling &amp; Accumulating: Double *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Case</a:t>
            </a:r>
          </a:p>
          <a:p>
            <a:pPr lvl="1" eaLnBrk="1" hangingPunct="1">
              <a:defRPr/>
            </a:pPr>
            <a:r>
              <a:rPr lang="en-US" dirty="0" smtClean="0"/>
              <a:t>Intel </a:t>
            </a:r>
            <a:r>
              <a:rPr lang="en-US" dirty="0" err="1" smtClean="0"/>
              <a:t>Haswell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Double FP Multiplication</a:t>
            </a:r>
          </a:p>
          <a:p>
            <a:pPr lvl="1" eaLnBrk="1" hangingPunct="1">
              <a:defRPr/>
            </a:pPr>
            <a:r>
              <a:rPr lang="en-US" dirty="0" smtClean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670568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/>
                <a:gridCol w="742950"/>
                <a:gridCol w="746125"/>
                <a:gridCol w="746125"/>
                <a:gridCol w="742950"/>
                <a:gridCol w="746125"/>
                <a:gridCol w="746125"/>
                <a:gridCol w="742950"/>
                <a:gridCol w="74612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  <p:extLst>
      <p:ext uri="{BB962C8B-B14F-4D97-AF65-F5344CB8AC3E}">
        <p14:creationId xmlns:p14="http://schemas.microsoft.com/office/powerpoint/2010/main" val="3793272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7596187" cy="742950"/>
          </a:xfrm>
        </p:spPr>
        <p:txBody>
          <a:bodyPr/>
          <a:lstStyle/>
          <a:p>
            <a:pPr eaLnBrk="1" hangingPunct="1"/>
            <a:r>
              <a:rPr lang="en-US" altLang="en-US" smtClean="0"/>
              <a:t>Machine-Dependent Optimization</a:t>
            </a:r>
          </a:p>
        </p:txBody>
      </p:sp>
      <p:sp>
        <p:nvSpPr>
          <p:cNvPr id="4986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Need to understand the architecture</a:t>
            </a:r>
          </a:p>
          <a:p>
            <a:pPr eaLnBrk="1" hangingPunct="1">
              <a:defRPr/>
            </a:pPr>
            <a:r>
              <a:rPr lang="en-US" smtClean="0"/>
              <a:t>Not portable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Not often needed</a:t>
            </a:r>
          </a:p>
          <a:p>
            <a:pPr eaLnBrk="1" hangingPunct="1">
              <a:defRPr/>
            </a:pPr>
            <a:r>
              <a:rPr lang="en-US" smtClean="0">
                <a:sym typeface="Symbol" pitchFamily="18" charset="2"/>
              </a:rPr>
              <a:t>but critically important when it is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Also helps in understanding modern machines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Unrolling &amp; Accumulating: </a:t>
            </a:r>
            <a:r>
              <a:rPr lang="en-US" dirty="0" err="1" smtClean="0"/>
              <a:t>Int</a:t>
            </a:r>
            <a:r>
              <a:rPr lang="en-US" dirty="0" smtClean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Case</a:t>
            </a:r>
          </a:p>
          <a:p>
            <a:pPr lvl="1" eaLnBrk="1" hangingPunct="1">
              <a:defRPr/>
            </a:pPr>
            <a:r>
              <a:rPr lang="en-US" dirty="0" smtClean="0"/>
              <a:t>Intel </a:t>
            </a:r>
            <a:r>
              <a:rPr lang="en-US" dirty="0" err="1" smtClean="0"/>
              <a:t>Haswell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Integer addition</a:t>
            </a:r>
          </a:p>
          <a:p>
            <a:pPr lvl="1" eaLnBrk="1" hangingPunct="1">
              <a:defRPr/>
            </a:pPr>
            <a:r>
              <a:rPr lang="en-US" dirty="0" smtClean="0"/>
              <a:t>Latency bound: 1.00.  Throughput bound: 1.00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229889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/>
                <a:gridCol w="742950"/>
                <a:gridCol w="746125"/>
                <a:gridCol w="746125"/>
                <a:gridCol w="742950"/>
                <a:gridCol w="746125"/>
                <a:gridCol w="746125"/>
                <a:gridCol w="742950"/>
                <a:gridCol w="74612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  <p:extLst>
      <p:ext uri="{BB962C8B-B14F-4D97-AF65-F5344CB8AC3E}">
        <p14:creationId xmlns:p14="http://schemas.microsoft.com/office/powerpoint/2010/main" val="4014146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 smtClean="0"/>
              <a:t>Up to 42X improvement over original, </a:t>
            </a:r>
            <a:r>
              <a:rPr lang="en-US" dirty="0" err="1" smtClean="0"/>
              <a:t>unoptimized</a:t>
            </a:r>
            <a:r>
              <a:rPr lang="en-US" dirty="0" smtClean="0"/>
              <a:t> code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54277"/>
              </p:ext>
            </p:extLst>
          </p:nvPr>
        </p:nvGraphicFramePr>
        <p:xfrm>
          <a:off x="357016" y="1168527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/>
                <a:gridCol w="1344362"/>
                <a:gridCol w="1344362"/>
                <a:gridCol w="1344362"/>
                <a:gridCol w="1344362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745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220788"/>
            <a:ext cx="8624887" cy="5140325"/>
          </a:xfrm>
        </p:spPr>
        <p:txBody>
          <a:bodyPr/>
          <a:lstStyle/>
          <a:p>
            <a:pPr marL="284163" indent="-284163" eaLnBrk="1" hangingPunct="1">
              <a:defRPr/>
            </a:pPr>
            <a:r>
              <a:rPr lang="en-US" dirty="0" smtClean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 smtClean="0">
                <a:solidFill>
                  <a:srgbClr val="990000"/>
                </a:solidFill>
              </a:rPr>
              <a:t>Instruction Control Unit </a:t>
            </a:r>
            <a:r>
              <a:rPr lang="en-US" dirty="0" smtClean="0"/>
              <a:t>must work well ahead of </a:t>
            </a:r>
            <a:r>
              <a:rPr lang="en-US" dirty="0" smtClean="0">
                <a:solidFill>
                  <a:srgbClr val="990000"/>
                </a:solidFill>
              </a:rPr>
              <a:t>Execution Unit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 smtClean="0"/>
          </a:p>
          <a:p>
            <a:pPr marL="285750" lvl="1" indent="-171450" eaLnBrk="1" hangingPunct="1">
              <a:defRPr/>
            </a:pPr>
            <a:endParaRPr lang="en-US" dirty="0" smtClean="0"/>
          </a:p>
          <a:p>
            <a:pPr marL="285750" lvl="1" indent="-171450" eaLnBrk="1" hangingPunct="1">
              <a:defRPr/>
            </a:pPr>
            <a:endParaRPr lang="en-US" dirty="0" smtClean="0"/>
          </a:p>
          <a:p>
            <a:pPr marL="285750" lvl="1" indent="-171450" eaLnBrk="1" hangingPunct="1">
              <a:defRPr/>
            </a:pPr>
            <a:endParaRPr lang="en-US" dirty="0" smtClean="0"/>
          </a:p>
          <a:p>
            <a:pPr marL="285750" lvl="1" indent="-171450" eaLnBrk="1" hangingPunct="1">
              <a:defRPr/>
            </a:pPr>
            <a:endParaRPr lang="en-US" dirty="0" smtClean="0"/>
          </a:p>
          <a:p>
            <a:pPr marL="285750" lvl="1" indent="-171450" eaLnBrk="1" hangingPunct="1">
              <a:defRPr/>
            </a:pPr>
            <a:endParaRPr lang="en-US" dirty="0" smtClean="0"/>
          </a:p>
          <a:p>
            <a:pPr marL="285750" lvl="1" indent="-171450" eaLnBrk="1" hangingPunct="1">
              <a:defRPr/>
            </a:pPr>
            <a:endParaRPr lang="en-US" dirty="0" smtClean="0"/>
          </a:p>
          <a:p>
            <a:pPr marL="457200" lvl="1" indent="-173038">
              <a:defRPr/>
            </a:pPr>
            <a:r>
              <a:rPr lang="en-US" dirty="0" smtClean="0"/>
              <a:t>When encounters conditional branch, cannot reliably determine where to continue fetching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 smtClean="0">
                <a:latin typeface="Courier New" pitchFamily="49" charset="0"/>
              </a:rPr>
              <a:t>  404663</a:t>
            </a:r>
            <a:r>
              <a:rPr lang="nl-NL" sz="1800" dirty="0">
                <a:latin typeface="Courier New" pitchFamily="49" charset="0"/>
              </a:rPr>
              <a:t>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  <a:endParaRPr lang="nl-NL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smtClean="0">
                <a:latin typeface="Courier New" pitchFamily="49" charset="0"/>
              </a:rPr>
              <a:t> 404668</a:t>
            </a:r>
            <a:r>
              <a:rPr lang="nl-NL" sz="1800" dirty="0">
                <a:latin typeface="Courier New" pitchFamily="49" charset="0"/>
              </a:rPr>
              <a:t>:  </a:t>
            </a:r>
            <a:r>
              <a:rPr lang="nl-NL" sz="1800" dirty="0" err="1" smtClean="0">
                <a:latin typeface="Courier New" pitchFamily="49" charset="0"/>
              </a:rPr>
              <a:t>cmp</a:t>
            </a:r>
            <a:r>
              <a:rPr lang="nl-NL" sz="1800" dirty="0" smtClean="0">
                <a:latin typeface="Courier New" pitchFamily="49" charset="0"/>
              </a:rPr>
              <a:t>    </a:t>
            </a:r>
            <a:r>
              <a:rPr lang="nl-NL" sz="1800" dirty="0">
                <a:latin typeface="Courier New" pitchFamily="49" charset="0"/>
              </a:rPr>
              <a:t>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 smtClean="0">
                <a:latin typeface="Courier New" pitchFamily="49" charset="0"/>
              </a:rPr>
              <a:t>jge</a:t>
            </a:r>
            <a:r>
              <a:rPr lang="nl-NL" sz="1800" i="1" dirty="0" smtClean="0">
                <a:latin typeface="Courier New" pitchFamily="49" charset="0"/>
              </a:rPr>
              <a:t>    404685</a:t>
            </a:r>
            <a:endParaRPr lang="nl-NL" sz="18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 smtClean="0">
                <a:latin typeface="Courier New" pitchFamily="49" charset="0"/>
              </a:rPr>
              <a:t>mov</a:t>
            </a:r>
            <a:r>
              <a:rPr lang="nl-NL" sz="1800" dirty="0" smtClean="0">
                <a:latin typeface="Courier New" pitchFamily="49" charset="0"/>
              </a:rPr>
              <a:t>    </a:t>
            </a:r>
            <a:r>
              <a:rPr lang="nl-NL" sz="1800" dirty="0">
                <a:latin typeface="Courier New" pitchFamily="49" charset="0"/>
              </a:rPr>
              <a:t>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 smtClean="0">
                <a:latin typeface="Courier New" pitchFamily="49" charset="0"/>
              </a:rPr>
              <a:t>   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smtClean="0">
                <a:latin typeface="Courier New" pitchFamily="49" charset="0"/>
              </a:rPr>
              <a:t>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 smtClean="0">
                <a:latin typeface="Courier New" pitchFamily="49" charset="0"/>
              </a:rPr>
              <a:t>  </a:t>
            </a:r>
            <a:r>
              <a:rPr lang="nl-NL" sz="1800" dirty="0">
                <a:latin typeface="Courier New" pitchFamily="49" charset="0"/>
              </a:rPr>
              <a:t>404685:  </a:t>
            </a:r>
            <a:r>
              <a:rPr lang="nl-NL" sz="1800" dirty="0" err="1" smtClean="0">
                <a:latin typeface="Courier New" pitchFamily="49" charset="0"/>
              </a:rPr>
              <a:t>repz</a:t>
            </a:r>
            <a:r>
              <a:rPr lang="nl-NL" sz="1800" dirty="0" smtClean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4214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What About Branches?</a:t>
            </a: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5792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72835" y="2562749"/>
            <a:ext cx="14116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622835" y="3045767"/>
            <a:ext cx="24449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257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56704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Branch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Instructions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 smtClean="0">
                <a:latin typeface="Calibri" pitchFamily="34" charset="0"/>
              </a:rPr>
              <a:t>Addr</a:t>
            </a:r>
            <a:r>
              <a:rPr lang="en-US" sz="1000" dirty="0" smtClean="0">
                <a:latin typeface="Calibri" pitchFamily="34" charset="0"/>
              </a:rPr>
              <a:t>.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 smtClean="0">
                <a:latin typeface="Calibri" pitchFamily="34" charset="0"/>
              </a:rPr>
              <a:t>Addr</a:t>
            </a:r>
            <a:r>
              <a:rPr lang="en-US" sz="1000" dirty="0" smtClean="0">
                <a:latin typeface="Calibri" pitchFamily="34" charset="0"/>
              </a:rPr>
              <a:t>.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25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388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1828800"/>
          </a:xfrm>
        </p:spPr>
        <p:txBody>
          <a:bodyPr/>
          <a:lstStyle/>
          <a:p>
            <a:pPr marL="285750" lvl="1" indent="-171450" eaLnBrk="1" hangingPunct="1"/>
            <a:r>
              <a:rPr lang="en-US" b="1" dirty="0" smtClean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 smtClean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 smtClean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 smtClean="0"/>
              <a:t>Cannot resolve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953000" y="4800600"/>
            <a:ext cx="188070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4648200" y="4271665"/>
            <a:ext cx="838200" cy="228600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86400" y="4038600"/>
            <a:ext cx="24884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 smtClean="0">
                <a:latin typeface="Courier New" pitchFamily="49" charset="0"/>
              </a:rPr>
              <a:t>  404663</a:t>
            </a:r>
            <a:r>
              <a:rPr lang="nl-NL" sz="1800" dirty="0">
                <a:latin typeface="Courier New" pitchFamily="49" charset="0"/>
              </a:rPr>
              <a:t>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  <a:endParaRPr lang="nl-NL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smtClean="0">
                <a:latin typeface="Courier New" pitchFamily="49" charset="0"/>
              </a:rPr>
              <a:t> 404668</a:t>
            </a:r>
            <a:r>
              <a:rPr lang="nl-NL" sz="1800" dirty="0">
                <a:latin typeface="Courier New" pitchFamily="49" charset="0"/>
              </a:rPr>
              <a:t>:  </a:t>
            </a:r>
            <a:r>
              <a:rPr lang="nl-NL" sz="1800" dirty="0" err="1" smtClean="0">
                <a:latin typeface="Courier New" pitchFamily="49" charset="0"/>
              </a:rPr>
              <a:t>cmp</a:t>
            </a:r>
            <a:r>
              <a:rPr lang="nl-NL" sz="1800" dirty="0" smtClean="0">
                <a:latin typeface="Courier New" pitchFamily="49" charset="0"/>
              </a:rPr>
              <a:t>    </a:t>
            </a:r>
            <a:r>
              <a:rPr lang="nl-NL" sz="1800" dirty="0">
                <a:latin typeface="Courier New" pitchFamily="49" charset="0"/>
              </a:rPr>
              <a:t>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 smtClean="0">
                <a:latin typeface="Courier New" pitchFamily="49" charset="0"/>
              </a:rPr>
              <a:t>jge</a:t>
            </a:r>
            <a:r>
              <a:rPr lang="nl-NL" sz="1800" i="1" dirty="0" smtClean="0">
                <a:latin typeface="Courier New" pitchFamily="49" charset="0"/>
              </a:rPr>
              <a:t>    404685</a:t>
            </a:r>
            <a:endParaRPr lang="nl-NL" sz="18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 smtClean="0">
                <a:latin typeface="Courier New" pitchFamily="49" charset="0"/>
              </a:rPr>
              <a:t>mov</a:t>
            </a:r>
            <a:r>
              <a:rPr lang="nl-NL" sz="1800" dirty="0" smtClean="0">
                <a:latin typeface="Courier New" pitchFamily="49" charset="0"/>
              </a:rPr>
              <a:t>    </a:t>
            </a:r>
            <a:r>
              <a:rPr lang="nl-NL" sz="1800" dirty="0">
                <a:latin typeface="Courier New" pitchFamily="49" charset="0"/>
              </a:rPr>
              <a:t>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 smtClean="0">
                <a:latin typeface="Courier New" pitchFamily="49" charset="0"/>
              </a:rPr>
              <a:t>   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smtClean="0">
                <a:latin typeface="Courier New" pitchFamily="49" charset="0"/>
              </a:rPr>
              <a:t>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 smtClean="0">
                <a:latin typeface="Courier New" pitchFamily="49" charset="0"/>
              </a:rPr>
              <a:t>  </a:t>
            </a:r>
            <a:r>
              <a:rPr lang="nl-NL" sz="1800" dirty="0">
                <a:latin typeface="Courier New" pitchFamily="49" charset="0"/>
              </a:rPr>
              <a:t>404685:  </a:t>
            </a:r>
            <a:r>
              <a:rPr lang="nl-NL" sz="1800" dirty="0" err="1" smtClean="0">
                <a:latin typeface="Courier New" pitchFamily="49" charset="0"/>
              </a:rPr>
              <a:t>repz</a:t>
            </a:r>
            <a:r>
              <a:rPr lang="nl-NL" sz="1800" dirty="0" smtClean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3041206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10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634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452" y="1003300"/>
            <a:ext cx="8307387" cy="204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Idea</a:t>
            </a:r>
          </a:p>
          <a:p>
            <a:pPr lvl="1" eaLnBrk="1" hangingPunct="1">
              <a:defRPr/>
            </a:pPr>
            <a:r>
              <a:rPr lang="en-US" dirty="0" smtClean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 smtClean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 smtClean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 smtClean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759726" y="3431232"/>
            <a:ext cx="18951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5029200" y="474416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375817" y="4642534"/>
            <a:ext cx="1430841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274320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 smtClean="0">
                <a:latin typeface="Courier New" pitchFamily="49" charset="0"/>
              </a:rPr>
              <a:t>  404663</a:t>
            </a:r>
            <a:r>
              <a:rPr lang="nl-NL" sz="1800" dirty="0">
                <a:latin typeface="Courier New" pitchFamily="49" charset="0"/>
              </a:rPr>
              <a:t>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  <a:endParaRPr lang="nl-NL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smtClean="0">
                <a:latin typeface="Courier New" pitchFamily="49" charset="0"/>
              </a:rPr>
              <a:t> 404668</a:t>
            </a:r>
            <a:r>
              <a:rPr lang="nl-NL" sz="1800" dirty="0">
                <a:latin typeface="Courier New" pitchFamily="49" charset="0"/>
              </a:rPr>
              <a:t>:  </a:t>
            </a:r>
            <a:r>
              <a:rPr lang="nl-NL" sz="1800" dirty="0" err="1" smtClean="0">
                <a:latin typeface="Courier New" pitchFamily="49" charset="0"/>
              </a:rPr>
              <a:t>cmp</a:t>
            </a:r>
            <a:r>
              <a:rPr lang="nl-NL" sz="1800" dirty="0" smtClean="0">
                <a:latin typeface="Courier New" pitchFamily="49" charset="0"/>
              </a:rPr>
              <a:t>    </a:t>
            </a:r>
            <a:r>
              <a:rPr lang="nl-NL" sz="1800" dirty="0">
                <a:latin typeface="Courier New" pitchFamily="49" charset="0"/>
              </a:rPr>
              <a:t>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 smtClean="0">
                <a:latin typeface="Courier New" pitchFamily="49" charset="0"/>
              </a:rPr>
              <a:t>jge</a:t>
            </a:r>
            <a:r>
              <a:rPr lang="nl-NL" sz="1800" i="1" dirty="0" smtClean="0">
                <a:latin typeface="Courier New" pitchFamily="49" charset="0"/>
              </a:rPr>
              <a:t>    404685</a:t>
            </a:r>
            <a:endParaRPr lang="nl-NL" sz="18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 smtClean="0">
                <a:latin typeface="Courier New" pitchFamily="49" charset="0"/>
              </a:rPr>
              <a:t>mov</a:t>
            </a:r>
            <a:r>
              <a:rPr lang="nl-NL" sz="1800" dirty="0" smtClean="0">
                <a:latin typeface="Courier New" pitchFamily="49" charset="0"/>
              </a:rPr>
              <a:t>    </a:t>
            </a:r>
            <a:r>
              <a:rPr lang="nl-NL" sz="1800" dirty="0">
                <a:latin typeface="Courier New" pitchFamily="49" charset="0"/>
              </a:rPr>
              <a:t>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 smtClean="0">
                <a:latin typeface="Courier New" pitchFamily="49" charset="0"/>
              </a:rPr>
              <a:t>   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smtClean="0">
                <a:latin typeface="Courier New" pitchFamily="49" charset="0"/>
              </a:rPr>
              <a:t>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 smtClean="0">
                <a:latin typeface="Courier New" pitchFamily="49" charset="0"/>
              </a:rPr>
              <a:t>  </a:t>
            </a:r>
            <a:r>
              <a:rPr lang="nl-NL" sz="1800" dirty="0">
                <a:latin typeface="Courier New" pitchFamily="49" charset="0"/>
              </a:rPr>
              <a:t>404685:  </a:t>
            </a:r>
            <a:r>
              <a:rPr lang="nl-NL" sz="1800" dirty="0" err="1" smtClean="0">
                <a:latin typeface="Courier New" pitchFamily="49" charset="0"/>
              </a:rPr>
              <a:t>repz</a:t>
            </a:r>
            <a:r>
              <a:rPr lang="nl-NL" sz="1800" dirty="0" smtClean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3252605" y="362790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34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 err="1" smtClean="0">
                <a:latin typeface="Courier New" pitchFamily="49" charset="0"/>
              </a:rPr>
              <a:t>vmulsd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 smtClean="0">
                <a:latin typeface="Courier New" pitchFamily="49" charset="0"/>
              </a:rPr>
              <a:t>add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 smtClean="0">
                <a:latin typeface="Courier New" pitchFamily="49" charset="0"/>
              </a:rPr>
              <a:t>cmp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 smtClean="0">
                <a:latin typeface="Courier New" pitchFamily="49" charset="0"/>
              </a:rPr>
              <a:t>jne</a:t>
            </a:r>
            <a:r>
              <a:rPr lang="da-DK" sz="1600" dirty="0" smtClean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 err="1" smtClean="0">
                <a:latin typeface="Courier New" pitchFamily="49" charset="0"/>
              </a:rPr>
              <a:t>vmulsd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 smtClean="0">
                <a:latin typeface="Courier New" pitchFamily="49" charset="0"/>
              </a:rPr>
              <a:t>add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 smtClean="0">
                <a:latin typeface="Courier New" pitchFamily="49" charset="0"/>
              </a:rPr>
              <a:t>cmp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 smtClean="0">
                <a:latin typeface="Courier New" pitchFamily="49" charset="0"/>
              </a:rPr>
              <a:t>jne</a:t>
            </a:r>
            <a:r>
              <a:rPr lang="da-DK" sz="1600" dirty="0" smtClean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 err="1" smtClean="0">
                <a:latin typeface="Courier New" pitchFamily="49" charset="0"/>
              </a:rPr>
              <a:t>vmulsd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 smtClean="0">
                <a:latin typeface="Courier New" pitchFamily="49" charset="0"/>
              </a:rPr>
              <a:t>add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 smtClean="0">
                <a:latin typeface="Courier New" pitchFamily="49" charset="0"/>
              </a:rPr>
              <a:t>cmp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 smtClean="0">
                <a:latin typeface="Courier New" pitchFamily="49" charset="0"/>
              </a:rPr>
              <a:t>jne</a:t>
            </a:r>
            <a:r>
              <a:rPr lang="da-DK" sz="1600" dirty="0" smtClean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748" y="448574"/>
            <a:ext cx="785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 err="1" smtClean="0">
                <a:latin typeface="Courier New" pitchFamily="49" charset="0"/>
              </a:rPr>
              <a:t>vmulsd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 smtClean="0">
                <a:latin typeface="Courier New" pitchFamily="49" charset="0"/>
              </a:rPr>
              <a:t>add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 smtClean="0">
                <a:latin typeface="Courier New" pitchFamily="49" charset="0"/>
              </a:rPr>
              <a:t>cmp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 smtClean="0">
                <a:latin typeface="Courier New" pitchFamily="49" charset="0"/>
              </a:rPr>
              <a:t>jne</a:t>
            </a:r>
            <a:r>
              <a:rPr lang="da-DK" sz="1600" dirty="0" smtClean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  <a:endParaRPr lang="en-US" sz="2000" i="1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i="1" dirty="0" smtClean="0">
                <a:latin typeface="Calibri" pitchFamily="34" charset="0"/>
              </a:rPr>
              <a:t>vector </a:t>
            </a:r>
            <a:r>
              <a:rPr lang="en-US" sz="2000" i="1" dirty="0">
                <a:latin typeface="Calibri" pitchFamily="34" charset="0"/>
              </a:rPr>
              <a:t>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548111" y="4248150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4518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7889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7889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280275" y="4220742"/>
            <a:ext cx="134209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362825" y="5425654"/>
            <a:ext cx="119192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7737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7737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7737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45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 err="1" smtClean="0">
                <a:latin typeface="Courier New" pitchFamily="49" charset="0"/>
              </a:rPr>
              <a:t>vmulsd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 smtClean="0">
                <a:latin typeface="Courier New" pitchFamily="49" charset="0"/>
              </a:rPr>
              <a:t>add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 smtClean="0">
                <a:latin typeface="Courier New" pitchFamily="49" charset="0"/>
              </a:rPr>
              <a:t>cmp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 smtClean="0">
                <a:latin typeface="Courier New" pitchFamily="49" charset="0"/>
              </a:rPr>
              <a:t>jne</a:t>
            </a:r>
            <a:r>
              <a:rPr lang="da-DK" sz="1600" dirty="0" smtClean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 err="1" smtClean="0">
                <a:latin typeface="Courier New" pitchFamily="49" charset="0"/>
              </a:rPr>
              <a:t>vmulsd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 smtClean="0">
                <a:latin typeface="Courier New" pitchFamily="49" charset="0"/>
              </a:rPr>
              <a:t>add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 smtClean="0">
                <a:latin typeface="Courier New" pitchFamily="49" charset="0"/>
              </a:rPr>
              <a:t>cmp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 smtClean="0">
                <a:latin typeface="Courier New" pitchFamily="49" charset="0"/>
              </a:rPr>
              <a:t>jne</a:t>
            </a:r>
            <a:r>
              <a:rPr lang="da-DK" sz="1600" dirty="0" smtClean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 err="1" smtClean="0">
                <a:latin typeface="Courier New" pitchFamily="49" charset="0"/>
              </a:rPr>
              <a:t>vmulsd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 smtClean="0">
                <a:latin typeface="Courier New" pitchFamily="49" charset="0"/>
              </a:rPr>
              <a:t>add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 smtClean="0">
                <a:latin typeface="Courier New" pitchFamily="49" charset="0"/>
              </a:rPr>
              <a:t>cmp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 smtClean="0">
                <a:latin typeface="Courier New" pitchFamily="49" charset="0"/>
              </a:rPr>
              <a:t>jne</a:t>
            </a:r>
            <a:r>
              <a:rPr lang="da-DK" sz="1600" dirty="0" smtClean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 err="1" smtClean="0">
                <a:latin typeface="Courier New" pitchFamily="49" charset="0"/>
              </a:rPr>
              <a:t>vmulsd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 smtClean="0">
                <a:latin typeface="Courier New" pitchFamily="49" charset="0"/>
              </a:rPr>
              <a:t>add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 smtClean="0">
                <a:latin typeface="Courier New" pitchFamily="49" charset="0"/>
              </a:rPr>
              <a:t>cmp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 smtClean="0">
                <a:latin typeface="Courier New" pitchFamily="49" charset="0"/>
              </a:rPr>
              <a:t>jne</a:t>
            </a:r>
            <a:r>
              <a:rPr lang="da-DK" sz="1600" dirty="0" smtClean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  <a:endParaRPr lang="en-US" sz="2000" i="1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i="1" dirty="0" smtClean="0">
                <a:latin typeface="Calibri" pitchFamily="34" charset="0"/>
              </a:rPr>
              <a:t>vector </a:t>
            </a:r>
            <a:r>
              <a:rPr lang="en-US" sz="2000" i="1" dirty="0">
                <a:latin typeface="Calibri" pitchFamily="34" charset="0"/>
              </a:rPr>
              <a:t>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943600" y="4928556"/>
            <a:ext cx="144513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685800" y="4114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685800" y="43850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685800" y="46136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85800" y="4876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685800" y="5105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685800" y="55453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685800" y="57739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685800" y="6019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5562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685800" y="6248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1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2"/>
            <a:ext cx="75517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896" y="3962400"/>
            <a:ext cx="8009626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Performance Cost</a:t>
            </a:r>
          </a:p>
          <a:p>
            <a:pPr lvl="1" eaLnBrk="1" hangingPunct="1">
              <a:defRPr/>
            </a:pPr>
            <a:r>
              <a:rPr lang="en-US" dirty="0" smtClean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 smtClean="0"/>
              <a:t>Can be a major performance limiter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89861" y="1354028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</a:t>
            </a:r>
            <a:r>
              <a:rPr lang="cs-CZ" sz="1600" dirty="0" smtClean="0">
                <a:latin typeface="Courier New" pitchFamily="49" charset="0"/>
              </a:rPr>
              <a:t> 401029</a:t>
            </a:r>
            <a:r>
              <a:rPr lang="cs-CZ" sz="1600" dirty="0">
                <a:latin typeface="Courier New" pitchFamily="49" charset="0"/>
              </a:rPr>
              <a:t>:  </a:t>
            </a:r>
            <a:r>
              <a:rPr lang="cs-CZ" sz="1600" dirty="0" err="1" smtClean="0">
                <a:latin typeface="Courier New" pitchFamily="49" charset="0"/>
              </a:rPr>
              <a:t>vmulsd</a:t>
            </a:r>
            <a:r>
              <a:rPr lang="cs-CZ" sz="1600" dirty="0" smtClean="0">
                <a:latin typeface="Courier New" pitchFamily="49" charset="0"/>
              </a:rPr>
              <a:t> </a:t>
            </a:r>
            <a:r>
              <a:rPr lang="cs-CZ" sz="1600" dirty="0">
                <a:latin typeface="Courier New" pitchFamily="49" charset="0"/>
              </a:rPr>
              <a:t>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 smtClean="0">
                <a:latin typeface="Courier New" pitchFamily="49" charset="0"/>
              </a:rPr>
              <a:t>add</a:t>
            </a:r>
            <a:r>
              <a:rPr lang="cs-CZ" sz="1600" dirty="0" smtClean="0">
                <a:latin typeface="Courier New" pitchFamily="49" charset="0"/>
              </a:rPr>
              <a:t>    </a:t>
            </a:r>
            <a:r>
              <a:rPr lang="cs-CZ" sz="1600" dirty="0">
                <a:latin typeface="Courier New" pitchFamily="49" charset="0"/>
              </a:rPr>
              <a:t>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 smtClean="0">
                <a:latin typeface="Courier New" pitchFamily="49" charset="0"/>
              </a:rPr>
              <a:t>cmp</a:t>
            </a:r>
            <a:r>
              <a:rPr lang="cs-CZ" sz="1600" dirty="0" smtClean="0">
                <a:latin typeface="Courier New" pitchFamily="49" charset="0"/>
              </a:rPr>
              <a:t>    </a:t>
            </a:r>
            <a:r>
              <a:rPr lang="cs-CZ" sz="1600" dirty="0">
                <a:latin typeface="Courier New" pitchFamily="49" charset="0"/>
              </a:rPr>
              <a:t>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 smtClean="0">
                <a:latin typeface="Courier New" pitchFamily="49" charset="0"/>
              </a:rPr>
              <a:t>jne</a:t>
            </a:r>
            <a:r>
              <a:rPr lang="cs-CZ" sz="1600" dirty="0" smtClean="0">
                <a:latin typeface="Courier New" pitchFamily="49" charset="0"/>
              </a:rPr>
              <a:t>    401029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</a:t>
            </a:r>
            <a:r>
              <a:rPr lang="cs-CZ" sz="1600" dirty="0" smtClean="0">
                <a:latin typeface="Courier New" pitchFamily="49" charset="0"/>
              </a:rPr>
              <a:t> 401036</a:t>
            </a:r>
            <a:r>
              <a:rPr lang="cs-CZ" sz="1600" dirty="0">
                <a:latin typeface="Courier New" pitchFamily="49" charset="0"/>
              </a:rPr>
              <a:t>:  </a:t>
            </a:r>
            <a:r>
              <a:rPr lang="cs-CZ" sz="1600" dirty="0" err="1" smtClean="0">
                <a:latin typeface="Courier New" pitchFamily="49" charset="0"/>
              </a:rPr>
              <a:t>jmp</a:t>
            </a:r>
            <a:r>
              <a:rPr lang="cs-CZ" sz="1600" dirty="0" smtClean="0">
                <a:latin typeface="Courier New" pitchFamily="49" charset="0"/>
              </a:rPr>
              <a:t>    401040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</a:t>
            </a:r>
            <a:r>
              <a:rPr lang="cs-CZ" sz="1600" dirty="0" smtClean="0">
                <a:latin typeface="Courier New" pitchFamily="49" charset="0"/>
              </a:rPr>
              <a:t>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 smtClean="0">
                <a:latin typeface="Courier New" pitchFamily="49" charset="0"/>
              </a:rPr>
              <a:t>  401040</a:t>
            </a:r>
            <a:r>
              <a:rPr lang="cs-CZ" sz="1600" dirty="0">
                <a:latin typeface="Courier New" pitchFamily="49" charset="0"/>
              </a:rPr>
              <a:t>:  </a:t>
            </a:r>
            <a:r>
              <a:rPr lang="cs-CZ" sz="1600" dirty="0" err="1" smtClean="0">
                <a:latin typeface="Courier New" pitchFamily="49" charset="0"/>
              </a:rPr>
              <a:t>vmovsd</a:t>
            </a:r>
            <a:r>
              <a:rPr lang="cs-CZ" sz="1600" dirty="0" smtClean="0">
                <a:latin typeface="Courier New" pitchFamily="49" charset="0"/>
              </a:rPr>
              <a:t> </a:t>
            </a:r>
            <a:r>
              <a:rPr lang="cs-CZ" sz="1600" dirty="0">
                <a:latin typeface="Courier New" pitchFamily="49" charset="0"/>
              </a:rPr>
              <a:t>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3793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777877" y="167640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5965371" y="1796230"/>
            <a:ext cx="271760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5958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04731" y="2370025"/>
            <a:ext cx="12154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Pipeline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4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543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320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Usa</a:t>
            </a:r>
            <a:r>
              <a:rPr lang="en-US" dirty="0" smtClean="0"/>
              <a:t> a good compiler and appropriate flags</a:t>
            </a:r>
          </a:p>
          <a:p>
            <a:pPr eaLnBrk="1" hangingPunct="1">
              <a:defRPr/>
            </a:pPr>
            <a:r>
              <a:rPr lang="en-US" dirty="0" smtClean="0"/>
              <a:t>Don’t do anything stupid</a:t>
            </a:r>
          </a:p>
          <a:p>
            <a:pPr lvl="1" eaLnBrk="1" hangingPunct="1">
              <a:defRPr/>
            </a:pPr>
            <a:r>
              <a:rPr lang="en-US" dirty="0" smtClean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 smtClean="0"/>
              <a:t>Write compiler-friendly code</a:t>
            </a:r>
          </a:p>
          <a:p>
            <a:pPr lvl="2" eaLnBrk="1" hangingPunct="1">
              <a:defRPr/>
            </a:pPr>
            <a:r>
              <a:rPr lang="en-US" dirty="0" smtClean="0"/>
              <a:t>Watch out for optimization blockers: </a:t>
            </a:r>
            <a:br>
              <a:rPr lang="en-US" dirty="0" smtClean="0"/>
            </a:br>
            <a:r>
              <a:rPr lang="en-US" dirty="0" smtClean="0"/>
              <a:t>procedure calls &amp; memory references</a:t>
            </a:r>
          </a:p>
          <a:p>
            <a:pPr lvl="1">
              <a:defRPr/>
            </a:pPr>
            <a:r>
              <a:rPr lang="en-US" dirty="0" smtClean="0"/>
              <a:t>Look carefully at innermost loops (where most work is done)</a:t>
            </a:r>
          </a:p>
          <a:p>
            <a:pPr eaLnBrk="1" hangingPunct="1">
              <a:defRPr/>
            </a:pPr>
            <a:r>
              <a:rPr lang="en-US" dirty="0" smtClean="0"/>
              <a:t>Tune code for machine</a:t>
            </a:r>
          </a:p>
          <a:p>
            <a:pPr lvl="1" eaLnBrk="1" hangingPunct="1">
              <a:defRPr/>
            </a:pPr>
            <a:r>
              <a:rPr lang="en-US" dirty="0" smtClean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 smtClean="0"/>
              <a:t>Avoid unpredictable branches</a:t>
            </a:r>
          </a:p>
          <a:p>
            <a:pPr lvl="1" eaLnBrk="1" hangingPunct="1">
              <a:defRPr/>
            </a:pPr>
            <a:r>
              <a:rPr lang="en-US" dirty="0" smtClean="0"/>
              <a:t>Make code cache-friendly (covered later in course)</a:t>
            </a:r>
          </a:p>
          <a:p>
            <a:pPr eaLnBrk="1" hangingPunct="1">
              <a:defRPr/>
            </a:pPr>
            <a:r>
              <a:rPr lang="en-US" dirty="0" smtClean="0"/>
              <a:t>But DON’T OPTIMIZE UNTIL IT’S DEBUGGED!!!</a:t>
            </a:r>
          </a:p>
        </p:txBody>
      </p:sp>
    </p:spTree>
    <p:extLst>
      <p:ext uri="{BB962C8B-B14F-4D97-AF65-F5344CB8AC3E}">
        <p14:creationId xmlns:p14="http://schemas.microsoft.com/office/powerpoint/2010/main" val="4117637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Branch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Instructions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 smtClean="0">
                <a:latin typeface="Calibri" pitchFamily="34" charset="0"/>
              </a:rPr>
              <a:t>Addr</a:t>
            </a:r>
            <a:r>
              <a:rPr lang="en-US" sz="1000" dirty="0" smtClean="0">
                <a:latin typeface="Calibri" pitchFamily="34" charset="0"/>
              </a:rPr>
              <a:t>.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 smtClean="0">
                <a:latin typeface="Calibri" pitchFamily="34" charset="0"/>
              </a:rPr>
              <a:t>Addr</a:t>
            </a:r>
            <a:r>
              <a:rPr lang="en-US" sz="1000" dirty="0" smtClean="0">
                <a:latin typeface="Calibri" pitchFamily="34" charset="0"/>
              </a:rPr>
              <a:t>.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4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330200"/>
            <a:ext cx="5318125" cy="546100"/>
          </a:xfrm>
        </p:spPr>
        <p:txBody>
          <a:bodyPr/>
          <a:lstStyle/>
          <a:p>
            <a:pPr eaLnBrk="1" hangingPunct="1"/>
            <a:r>
              <a:rPr lang="en-US" altLang="en-US" smtClean="0"/>
              <a:t>Visualizing Operations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30638" y="3032125"/>
            <a:ext cx="4767262" cy="27305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Operations</a:t>
            </a:r>
          </a:p>
          <a:p>
            <a:pPr lvl="1" eaLnBrk="1" hangingPunct="1">
              <a:defRPr/>
            </a:pPr>
            <a:r>
              <a:rPr lang="en-US" smtClean="0"/>
              <a:t>Vertical position denotes time at which executed</a:t>
            </a:r>
          </a:p>
          <a:p>
            <a:pPr lvl="2" eaLnBrk="1" hangingPunct="1">
              <a:defRPr/>
            </a:pPr>
            <a:r>
              <a:rPr lang="en-US" smtClean="0"/>
              <a:t>Cannot begin operation until operands available</a:t>
            </a:r>
          </a:p>
          <a:p>
            <a:pPr lvl="1" eaLnBrk="1" hangingPunct="1">
              <a:defRPr/>
            </a:pPr>
            <a:r>
              <a:rPr lang="en-US" smtClean="0"/>
              <a:t>Height denotes latency</a:t>
            </a:r>
          </a:p>
          <a:p>
            <a:pPr eaLnBrk="1" hangingPunct="1">
              <a:defRPr/>
            </a:pPr>
            <a:r>
              <a:rPr lang="en-US" smtClean="0"/>
              <a:t>Operands</a:t>
            </a:r>
          </a:p>
          <a:p>
            <a:pPr lvl="1" eaLnBrk="1" hangingPunct="1">
              <a:defRPr/>
            </a:pPr>
            <a:r>
              <a:rPr lang="en-US" smtClean="0"/>
              <a:t>Arcs shown only for operands that are passed within execution unit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811213" y="990600"/>
            <a:ext cx="3022600" cy="3505200"/>
            <a:chOff x="511" y="624"/>
            <a:chExt cx="1904" cy="2208"/>
          </a:xfrm>
        </p:grpSpPr>
        <p:sp>
          <p:nvSpPr>
            <p:cNvPr id="14344" name="Text Box 5"/>
            <p:cNvSpPr txBox="1">
              <a:spLocks noChangeArrowheads="1"/>
            </p:cNvSpPr>
            <p:nvPr/>
          </p:nvSpPr>
          <p:spPr bwMode="auto">
            <a:xfrm>
              <a:off x="1699" y="1313"/>
              <a:ext cx="3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cc.1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14345" name="Text Box 6"/>
            <p:cNvSpPr txBox="1">
              <a:spLocks noChangeArrowheads="1"/>
            </p:cNvSpPr>
            <p:nvPr/>
          </p:nvSpPr>
          <p:spPr bwMode="auto">
            <a:xfrm>
              <a:off x="1183" y="1582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t.1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14346" name="AutoShape 7"/>
            <p:cNvSpPr>
              <a:spLocks noChangeArrowheads="1"/>
            </p:cNvSpPr>
            <p:nvPr/>
          </p:nvSpPr>
          <p:spPr bwMode="auto">
            <a:xfrm>
              <a:off x="943" y="864"/>
              <a:ext cx="476" cy="72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14347" name="Text Box 8"/>
            <p:cNvSpPr txBox="1">
              <a:spLocks noChangeArrowheads="1"/>
            </p:cNvSpPr>
            <p:nvPr/>
          </p:nvSpPr>
          <p:spPr bwMode="auto">
            <a:xfrm>
              <a:off x="1423" y="2640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 dirty="0" smtClean="0">
                  <a:latin typeface="Courier New" pitchFamily="49" charset="0"/>
                </a:rPr>
                <a:t>%ecx.1</a:t>
              </a:r>
              <a:endParaRPr lang="en-US" altLang="en-US" sz="1200" dirty="0">
                <a:latin typeface="Times New Roman" pitchFamily="18" charset="0"/>
              </a:endParaRPr>
            </a:p>
          </p:txBody>
        </p:sp>
        <p:sp>
          <p:nvSpPr>
            <p:cNvPr id="14348" name="Freeform 9"/>
            <p:cNvSpPr>
              <a:spLocks/>
            </p:cNvSpPr>
            <p:nvPr/>
          </p:nvSpPr>
          <p:spPr bwMode="auto">
            <a:xfrm>
              <a:off x="1183" y="2736"/>
              <a:ext cx="816" cy="48"/>
            </a:xfrm>
            <a:custGeom>
              <a:avLst/>
              <a:gdLst>
                <a:gd name="T0" fmla="*/ 0 w 1056"/>
                <a:gd name="T1" fmla="*/ 0 h 48"/>
                <a:gd name="T2" fmla="*/ 0 w 1056"/>
                <a:gd name="T3" fmla="*/ 48 h 48"/>
                <a:gd name="T4" fmla="*/ 377 w 1056"/>
                <a:gd name="T5" fmla="*/ 48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48">
                  <a:moveTo>
                    <a:pt x="0" y="0"/>
                  </a:moveTo>
                  <a:lnTo>
                    <a:pt x="0" y="48"/>
                  </a:lnTo>
                  <a:lnTo>
                    <a:pt x="1056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0"/>
            <p:cNvSpPr>
              <a:spLocks noChangeShapeType="1"/>
            </p:cNvSpPr>
            <p:nvPr/>
          </p:nvSpPr>
          <p:spPr bwMode="auto">
            <a:xfrm>
              <a:off x="1183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AutoShape 11"/>
            <p:cNvSpPr>
              <a:spLocks noChangeArrowheads="1"/>
            </p:cNvSpPr>
            <p:nvPr/>
          </p:nvSpPr>
          <p:spPr bwMode="auto">
            <a:xfrm>
              <a:off x="1471" y="864"/>
              <a:ext cx="480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incl</a:t>
              </a:r>
            </a:p>
          </p:txBody>
        </p:sp>
        <p:sp>
          <p:nvSpPr>
            <p:cNvPr id="14351" name="AutoShape 12"/>
            <p:cNvSpPr>
              <a:spLocks noChangeArrowheads="1"/>
            </p:cNvSpPr>
            <p:nvPr/>
          </p:nvSpPr>
          <p:spPr bwMode="auto">
            <a:xfrm>
              <a:off x="1471" y="1152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cmpl</a:t>
              </a:r>
            </a:p>
          </p:txBody>
        </p:sp>
        <p:sp>
          <p:nvSpPr>
            <p:cNvPr id="14352" name="AutoShape 13"/>
            <p:cNvSpPr>
              <a:spLocks noChangeArrowheads="1"/>
            </p:cNvSpPr>
            <p:nvPr/>
          </p:nvSpPr>
          <p:spPr bwMode="auto">
            <a:xfrm>
              <a:off x="1471" y="1440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 dirty="0" err="1">
                  <a:latin typeface="Courier New" pitchFamily="49" charset="0"/>
                </a:rPr>
                <a:t>jl</a:t>
              </a:r>
              <a:endParaRPr lang="en-US" altLang="en-US" sz="1600" dirty="0">
                <a:latin typeface="Courier New" pitchFamily="49" charset="0"/>
              </a:endParaRPr>
            </a:p>
          </p:txBody>
        </p:sp>
        <p:sp>
          <p:nvSpPr>
            <p:cNvPr id="14353" name="Line 14"/>
            <p:cNvSpPr>
              <a:spLocks noChangeShapeType="1"/>
            </p:cNvSpPr>
            <p:nvPr/>
          </p:nvSpPr>
          <p:spPr bwMode="auto">
            <a:xfrm>
              <a:off x="1711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5"/>
            <p:cNvSpPr>
              <a:spLocks noChangeShapeType="1"/>
            </p:cNvSpPr>
            <p:nvPr/>
          </p:nvSpPr>
          <p:spPr bwMode="auto">
            <a:xfrm flipH="1">
              <a:off x="1711" y="12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Text Box 16"/>
            <p:cNvSpPr txBox="1">
              <a:spLocks noChangeArrowheads="1"/>
            </p:cNvSpPr>
            <p:nvPr/>
          </p:nvSpPr>
          <p:spPr bwMode="auto">
            <a:xfrm>
              <a:off x="864" y="624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 dirty="0" smtClean="0">
                  <a:latin typeface="Courier New" pitchFamily="49" charset="0"/>
                </a:rPr>
                <a:t>%rdx.0</a:t>
              </a:r>
              <a:endParaRPr lang="en-US" altLang="en-US" sz="1200" i="1" dirty="0">
                <a:latin typeface="Times New Roman" pitchFamily="18" charset="0"/>
              </a:endParaRPr>
            </a:p>
          </p:txBody>
        </p:sp>
        <p:sp>
          <p:nvSpPr>
            <p:cNvPr id="14356" name="Text Box 17"/>
            <p:cNvSpPr txBox="1">
              <a:spLocks noChangeArrowheads="1"/>
            </p:cNvSpPr>
            <p:nvPr/>
          </p:nvSpPr>
          <p:spPr bwMode="auto">
            <a:xfrm>
              <a:off x="1951" y="883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 dirty="0" smtClean="0">
                  <a:latin typeface="Courier New" pitchFamily="49" charset="0"/>
                </a:rPr>
                <a:t>%rdx.1</a:t>
              </a:r>
              <a:endParaRPr lang="en-US" altLang="en-US" sz="1200" dirty="0">
                <a:latin typeface="Times New Roman" pitchFamily="18" charset="0"/>
              </a:endParaRPr>
            </a:p>
          </p:txBody>
        </p:sp>
        <p:sp>
          <p:nvSpPr>
            <p:cNvPr id="14357" name="Text Box 18"/>
            <p:cNvSpPr txBox="1">
              <a:spLocks noChangeArrowheads="1"/>
            </p:cNvSpPr>
            <p:nvPr/>
          </p:nvSpPr>
          <p:spPr bwMode="auto">
            <a:xfrm>
              <a:off x="511" y="1488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 dirty="0" smtClean="0">
                  <a:latin typeface="Courier New" pitchFamily="49" charset="0"/>
                </a:rPr>
                <a:t>%ecx.0</a:t>
              </a:r>
              <a:endParaRPr lang="en-US" altLang="en-US" sz="1200" dirty="0">
                <a:latin typeface="Times New Roman" pitchFamily="18" charset="0"/>
              </a:endParaRPr>
            </a:p>
          </p:txBody>
        </p:sp>
        <p:sp>
          <p:nvSpPr>
            <p:cNvPr id="14358" name="Freeform 19"/>
            <p:cNvSpPr>
              <a:spLocks/>
            </p:cNvSpPr>
            <p:nvPr/>
          </p:nvSpPr>
          <p:spPr bwMode="auto">
            <a:xfrm>
              <a:off x="895" y="768"/>
              <a:ext cx="816" cy="96"/>
            </a:xfrm>
            <a:custGeom>
              <a:avLst/>
              <a:gdLst>
                <a:gd name="T0" fmla="*/ 0 w 1008"/>
                <a:gd name="T1" fmla="*/ 0 h 48"/>
                <a:gd name="T2" fmla="*/ 433 w 1008"/>
                <a:gd name="T3" fmla="*/ 0 h 48"/>
                <a:gd name="T4" fmla="*/ 433 w 1008"/>
                <a:gd name="T5" fmla="*/ 768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20"/>
            <p:cNvSpPr>
              <a:spLocks noChangeShapeType="1"/>
            </p:cNvSpPr>
            <p:nvPr/>
          </p:nvSpPr>
          <p:spPr bwMode="auto">
            <a:xfrm>
              <a:off x="1183" y="7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1"/>
            <p:cNvSpPr>
              <a:spLocks/>
            </p:cNvSpPr>
            <p:nvPr/>
          </p:nvSpPr>
          <p:spPr bwMode="auto">
            <a:xfrm>
              <a:off x="1711" y="1056"/>
              <a:ext cx="288" cy="48"/>
            </a:xfrm>
            <a:custGeom>
              <a:avLst/>
              <a:gdLst>
                <a:gd name="T0" fmla="*/ 0 w 348"/>
                <a:gd name="T1" fmla="*/ 0 h 1"/>
                <a:gd name="T2" fmla="*/ 163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22"/>
            <p:cNvSpPr>
              <a:spLocks/>
            </p:cNvSpPr>
            <p:nvPr/>
          </p:nvSpPr>
          <p:spPr bwMode="auto">
            <a:xfrm>
              <a:off x="1999" y="1056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23"/>
            <p:cNvSpPr>
              <a:spLocks/>
            </p:cNvSpPr>
            <p:nvPr/>
          </p:nvSpPr>
          <p:spPr bwMode="auto">
            <a:xfrm>
              <a:off x="1999" y="2784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24"/>
            <p:cNvSpPr>
              <a:spLocks/>
            </p:cNvSpPr>
            <p:nvPr/>
          </p:nvSpPr>
          <p:spPr bwMode="auto">
            <a:xfrm>
              <a:off x="895" y="1632"/>
              <a:ext cx="144" cy="96"/>
            </a:xfrm>
            <a:custGeom>
              <a:avLst/>
              <a:gdLst>
                <a:gd name="T0" fmla="*/ 0 w 144"/>
                <a:gd name="T1" fmla="*/ 0 h 96"/>
                <a:gd name="T2" fmla="*/ 144 w 144"/>
                <a:gd name="T3" fmla="*/ 0 h 96"/>
                <a:gd name="T4" fmla="*/ 144 w 144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96">
                  <a:moveTo>
                    <a:pt x="0" y="0"/>
                  </a:moveTo>
                  <a:lnTo>
                    <a:pt x="144" y="0"/>
                  </a:lnTo>
                  <a:lnTo>
                    <a:pt x="144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25"/>
            <p:cNvSpPr>
              <a:spLocks noChangeShapeType="1"/>
            </p:cNvSpPr>
            <p:nvPr/>
          </p:nvSpPr>
          <p:spPr bwMode="auto">
            <a:xfrm flipH="1">
              <a:off x="751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AutoShape 26"/>
            <p:cNvSpPr>
              <a:spLocks noChangeArrowheads="1"/>
            </p:cNvSpPr>
            <p:nvPr/>
          </p:nvSpPr>
          <p:spPr bwMode="auto">
            <a:xfrm>
              <a:off x="943" y="1728"/>
              <a:ext cx="476" cy="1008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imull</a:t>
              </a:r>
            </a:p>
          </p:txBody>
        </p:sp>
      </p:grpSp>
      <p:sp>
        <p:nvSpPr>
          <p:cNvPr id="14341" name="Rectangle 27"/>
          <p:cNvSpPr>
            <a:spLocks noChangeArrowheads="1"/>
          </p:cNvSpPr>
          <p:nvPr/>
        </p:nvSpPr>
        <p:spPr bwMode="auto">
          <a:xfrm>
            <a:off x="4572000" y="1143000"/>
            <a:ext cx="4191000" cy="1500188"/>
          </a:xfrm>
          <a:prstGeom prst="rect">
            <a:avLst/>
          </a:prstGeom>
          <a:solidFill>
            <a:srgbClr val="FFCC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itchFamily="49" charset="0"/>
              </a:rPr>
              <a:t>load </a:t>
            </a:r>
            <a:r>
              <a:rPr lang="en-US" altLang="en-US" dirty="0" smtClean="0">
                <a:latin typeface="Courier New" pitchFamily="49" charset="0"/>
              </a:rPr>
              <a:t>(%rax,%rdx.0,4</a:t>
            </a:r>
            <a:r>
              <a:rPr lang="en-US" altLang="en-US" dirty="0">
                <a:latin typeface="Courier New" pitchFamily="49" charset="0"/>
              </a:rPr>
              <a:t>)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 t.1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imull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 t.1, </a:t>
            </a:r>
            <a:r>
              <a:rPr lang="en-US" altLang="en-US" dirty="0" smtClean="0">
                <a:latin typeface="Courier New" pitchFamily="49" charset="0"/>
                <a:sym typeface="Wingdings" pitchFamily="2" charset="2"/>
              </a:rPr>
              <a:t>%ecx.0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	  </a:t>
            </a:r>
            <a:r>
              <a:rPr lang="en-US" altLang="en-US" dirty="0" smtClean="0">
                <a:latin typeface="Courier New" pitchFamily="49" charset="0"/>
                <a:sym typeface="Wingdings" pitchFamily="2" charset="2"/>
              </a:rPr>
              <a:t>%ecx.1</a:t>
            </a:r>
            <a:endParaRPr lang="en-US" altLang="en-US" dirty="0">
              <a:latin typeface="Courier New" pitchFamily="49" charset="0"/>
              <a:sym typeface="Wingdings" pitchFamily="2" charset="2"/>
            </a:endParaRP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incl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 </a:t>
            </a:r>
            <a:r>
              <a:rPr lang="en-US" altLang="en-US" dirty="0" smtClean="0">
                <a:latin typeface="Courier New" pitchFamily="49" charset="0"/>
                <a:sym typeface="Wingdings" pitchFamily="2" charset="2"/>
              </a:rPr>
              <a:t>%rdx.0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	  </a:t>
            </a:r>
            <a:r>
              <a:rPr lang="en-US" altLang="en-US" dirty="0" smtClean="0">
                <a:latin typeface="Courier New" pitchFamily="49" charset="0"/>
                <a:sym typeface="Wingdings" pitchFamily="2" charset="2"/>
              </a:rPr>
              <a:t>%rdx.1</a:t>
            </a:r>
            <a:endParaRPr lang="en-US" altLang="en-US" dirty="0">
              <a:latin typeface="Courier New" pitchFamily="49" charset="0"/>
              <a:sym typeface="Wingdings" pitchFamily="2" charset="2"/>
            </a:endParaRP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cmpl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 </a:t>
            </a:r>
            <a:r>
              <a:rPr lang="en-US" altLang="en-US" dirty="0" smtClean="0">
                <a:latin typeface="Courier New" pitchFamily="49" charset="0"/>
                <a:sym typeface="Wingdings" pitchFamily="2" charset="2"/>
              </a:rPr>
              <a:t>%</a:t>
            </a:r>
            <a:r>
              <a:rPr lang="en-US" altLang="en-US" dirty="0" err="1" smtClean="0">
                <a:latin typeface="Courier New" pitchFamily="49" charset="0"/>
                <a:sym typeface="Wingdings" pitchFamily="2" charset="2"/>
              </a:rPr>
              <a:t>rsi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, </a:t>
            </a:r>
            <a:r>
              <a:rPr lang="en-US" altLang="en-US" dirty="0" smtClean="0">
                <a:latin typeface="Courier New" pitchFamily="49" charset="0"/>
                <a:sym typeface="Wingdings" pitchFamily="2" charset="2"/>
              </a:rPr>
              <a:t>%rdx.1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	  cc.1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jl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-taken cc.1</a:t>
            </a:r>
          </a:p>
        </p:txBody>
      </p:sp>
      <p:sp>
        <p:nvSpPr>
          <p:cNvPr id="14342" name="Line 28"/>
          <p:cNvSpPr>
            <a:spLocks noChangeShapeType="1"/>
          </p:cNvSpPr>
          <p:nvPr/>
        </p:nvSpPr>
        <p:spPr bwMode="auto">
          <a:xfrm>
            <a:off x="533400" y="11430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Text Box 29"/>
          <p:cNvSpPr txBox="1">
            <a:spLocks noChangeArrowheads="1"/>
          </p:cNvSpPr>
          <p:nvPr/>
        </p:nvSpPr>
        <p:spPr bwMode="auto">
          <a:xfrm>
            <a:off x="136525" y="2932113"/>
            <a:ext cx="7778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/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178701" y="1066800"/>
            <a:ext cx="1262098" cy="2590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547902" y="1447800"/>
            <a:ext cx="1262098" cy="3581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881974" y="1828800"/>
            <a:ext cx="1353139" cy="464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546100"/>
          </a:xfrm>
        </p:spPr>
        <p:txBody>
          <a:bodyPr/>
          <a:lstStyle/>
          <a:p>
            <a:pPr eaLnBrk="1" hangingPunct="1"/>
            <a:r>
              <a:rPr lang="en-US" altLang="en-US" smtClean="0"/>
              <a:t>3 Iterations of Combining Product</a:t>
            </a:r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86400" y="990600"/>
            <a:ext cx="3429000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Unlimited-Resource Analysis</a:t>
            </a:r>
          </a:p>
          <a:p>
            <a:pPr lvl="1" eaLnBrk="1" hangingPunct="1">
              <a:defRPr/>
            </a:pPr>
            <a:r>
              <a:rPr lang="en-US" smtClean="0"/>
              <a:t>Assume operation can start as soon as operands available</a:t>
            </a:r>
          </a:p>
          <a:p>
            <a:pPr lvl="1" eaLnBrk="1" hangingPunct="1">
              <a:defRPr/>
            </a:pPr>
            <a:r>
              <a:rPr lang="en-US" smtClean="0"/>
              <a:t>Operations for multiple iterations overlap in time</a:t>
            </a:r>
          </a:p>
          <a:p>
            <a:pPr eaLnBrk="1" hangingPunct="1">
              <a:defRPr/>
            </a:pPr>
            <a:r>
              <a:rPr lang="en-US" smtClean="0"/>
              <a:t>Performance</a:t>
            </a:r>
          </a:p>
          <a:p>
            <a:pPr lvl="1" eaLnBrk="1" hangingPunct="1">
              <a:defRPr/>
            </a:pPr>
            <a:r>
              <a:rPr lang="en-US" smtClean="0"/>
              <a:t>Limiting factor becomes latency of integer multiplier</a:t>
            </a:r>
          </a:p>
          <a:p>
            <a:pPr lvl="1" eaLnBrk="1" hangingPunct="1">
              <a:defRPr/>
            </a:pPr>
            <a:r>
              <a:rPr lang="en-US" smtClean="0"/>
              <a:t>Gives CPE of 4.0</a:t>
            </a:r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1178701" y="1371600"/>
            <a:ext cx="614397" cy="838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605295" y="3709555"/>
            <a:ext cx="614397" cy="1219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imull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562776" y="1676400"/>
            <a:ext cx="614397" cy="838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962401" y="2081645"/>
            <a:ext cx="614397" cy="838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962400" y="5029200"/>
            <a:ext cx="614397" cy="1219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imull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831198" y="13716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incl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210098" y="17145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incl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620224" y="2098964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incl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828800" y="17145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826402" y="20574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jll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10098" y="20574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207700" y="24003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jll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622622" y="2421082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632960" y="27432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jll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%rax.0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95188" y="1392382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%rax.1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49469" y="1757759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%rax.2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34478" y="2085956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%rax.3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09750" y="3419456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%rcx.1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80988" y="4745182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%rcx.2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35269" y="6138411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%rcx.3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7800" y="2172547"/>
            <a:ext cx="415499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t.1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47009" y="1863436"/>
            <a:ext cx="492444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cc.1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4901" y="2514600"/>
            <a:ext cx="415499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t.2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1000" y="2899911"/>
            <a:ext cx="415499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t.3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04147" y="2172547"/>
            <a:ext cx="492444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cc.2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41556" y="2543156"/>
            <a:ext cx="492444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cc.3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2255" y="3733800"/>
            <a:ext cx="8675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Iteration 1</a:t>
            </a:r>
            <a:endParaRPr lang="en-US" sz="1200" b="0" dirty="0"/>
          </a:p>
        </p:txBody>
      </p:sp>
      <p:sp>
        <p:nvSpPr>
          <p:cNvPr id="36" name="TextBox 35"/>
          <p:cNvSpPr txBox="1"/>
          <p:nvPr/>
        </p:nvSpPr>
        <p:spPr>
          <a:xfrm>
            <a:off x="2713855" y="5075468"/>
            <a:ext cx="8675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Iteration 2</a:t>
            </a:r>
            <a:endParaRPr lang="en-US" sz="12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4085455" y="6477000"/>
            <a:ext cx="8675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Iteration 3</a:t>
            </a:r>
            <a:endParaRPr lang="en-US" sz="1200" b="0" dirty="0"/>
          </a:p>
        </p:txBody>
      </p:sp>
      <p:sp>
        <p:nvSpPr>
          <p:cNvPr id="38" name="TextBox 37"/>
          <p:cNvSpPr txBox="1"/>
          <p:nvPr/>
        </p:nvSpPr>
        <p:spPr>
          <a:xfrm>
            <a:off x="956216" y="4440382"/>
            <a:ext cx="56778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Cycle</a:t>
            </a:r>
            <a:endParaRPr lang="en-US" sz="12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1828800" y="2438400"/>
            <a:ext cx="50687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70768" y="4159345"/>
            <a:ext cx="506870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95800" y="5486400"/>
            <a:ext cx="506870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=2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939" y="1371189"/>
            <a:ext cx="399533" cy="5090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1219200" y="2362200"/>
            <a:ext cx="614397" cy="1219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imull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6390" name="Straight Connector 16389"/>
          <p:cNvCxnSpPr/>
          <p:nvPr/>
        </p:nvCxnSpPr>
        <p:spPr bwMode="auto">
          <a:xfrm>
            <a:off x="838200" y="1242810"/>
            <a:ext cx="1250373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2082235" y="1600645"/>
            <a:ext cx="1367547" cy="10985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3463636" y="1957590"/>
            <a:ext cx="1430908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395" name="Straight Connector 16394"/>
          <p:cNvCxnSpPr/>
          <p:nvPr/>
        </p:nvCxnSpPr>
        <p:spPr bwMode="auto">
          <a:xfrm flipV="1">
            <a:off x="963472" y="2240974"/>
            <a:ext cx="378783" cy="1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572869" y="2209800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%rcx.0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1524000" y="3626427"/>
            <a:ext cx="1189855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2912493" y="4953000"/>
            <a:ext cx="1172962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4287982" y="6324600"/>
            <a:ext cx="1274618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398" name="Straight Arrow Connector 16397"/>
          <p:cNvCxnSpPr>
            <a:stCxn id="10" idx="2"/>
            <a:endCxn id="13" idx="0"/>
          </p:cNvCxnSpPr>
          <p:nvPr/>
        </p:nvCxnSpPr>
        <p:spPr bwMode="auto">
          <a:xfrm flipH="1">
            <a:off x="2103120" y="1508760"/>
            <a:ext cx="2398" cy="20574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2088573" y="1866900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3449782" y="1866900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4897582" y="2209800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3453245" y="2192482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4901045" y="2559628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23" idx="2"/>
          </p:cNvCxnSpPr>
          <p:nvPr/>
        </p:nvCxnSpPr>
        <p:spPr bwMode="auto">
          <a:xfrm>
            <a:off x="2818354" y="1627062"/>
            <a:ext cx="1046" cy="49338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3449782" y="1600645"/>
            <a:ext cx="0" cy="9480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4270663" y="1962150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4901045" y="1962150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1" name="Straight Arrow Connector 16400"/>
          <p:cNvCxnSpPr/>
          <p:nvPr/>
        </p:nvCxnSpPr>
        <p:spPr bwMode="auto">
          <a:xfrm>
            <a:off x="4907280" y="2287732"/>
            <a:ext cx="571145" cy="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1340427" y="2240975"/>
            <a:ext cx="0" cy="12122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1513609" y="2240973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2743200" y="3626427"/>
            <a:ext cx="0" cy="83128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4090555" y="4937413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3" name="Straight Arrow Connector 16402"/>
          <p:cNvCxnSpPr>
            <a:stCxn id="7" idx="2"/>
          </p:cNvCxnSpPr>
          <p:nvPr/>
        </p:nvCxnSpPr>
        <p:spPr bwMode="auto">
          <a:xfrm>
            <a:off x="2869975" y="2514600"/>
            <a:ext cx="0" cy="119495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>
            <a:endCxn id="9" idx="0"/>
          </p:cNvCxnSpPr>
          <p:nvPr/>
        </p:nvCxnSpPr>
        <p:spPr bwMode="auto">
          <a:xfrm>
            <a:off x="4246420" y="2926773"/>
            <a:ext cx="23179" cy="2102427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2082235" y="1242810"/>
            <a:ext cx="6338" cy="12879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7" name="Straight Connector 16406"/>
          <p:cNvCxnSpPr>
            <a:stCxn id="43" idx="2"/>
          </p:cNvCxnSpPr>
          <p:nvPr/>
        </p:nvCxnSpPr>
        <p:spPr bwMode="auto">
          <a:xfrm flipH="1">
            <a:off x="1513609" y="3581400"/>
            <a:ext cx="12790" cy="45027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9" name="Straight Connector 16408"/>
          <p:cNvCxnSpPr>
            <a:stCxn id="6" idx="2"/>
          </p:cNvCxnSpPr>
          <p:nvPr/>
        </p:nvCxnSpPr>
        <p:spPr bwMode="auto">
          <a:xfrm>
            <a:off x="2912494" y="4928755"/>
            <a:ext cx="0" cy="24245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13" name="Straight Connector 16412"/>
          <p:cNvCxnSpPr/>
          <p:nvPr/>
        </p:nvCxnSpPr>
        <p:spPr bwMode="auto">
          <a:xfrm>
            <a:off x="4287982" y="6248400"/>
            <a:ext cx="0" cy="762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3214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330200"/>
            <a:ext cx="7475537" cy="546100"/>
          </a:xfrm>
        </p:spPr>
        <p:txBody>
          <a:bodyPr/>
          <a:lstStyle/>
          <a:p>
            <a:pPr eaLnBrk="1" hangingPunct="1"/>
            <a:r>
              <a:rPr lang="en-US" altLang="en-US" smtClean="0"/>
              <a:t>4 Iterations of Combining Sum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8140700" cy="2254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Unlimited-Resource Analysis</a:t>
            </a:r>
          </a:p>
          <a:p>
            <a:pPr eaLnBrk="1" hangingPunct="1">
              <a:defRPr/>
            </a:pPr>
            <a:r>
              <a:rPr lang="en-US" dirty="0" smtClean="0"/>
              <a:t>Performance</a:t>
            </a:r>
          </a:p>
          <a:p>
            <a:pPr lvl="1" eaLnBrk="1" hangingPunct="1">
              <a:defRPr/>
            </a:pPr>
            <a:r>
              <a:rPr lang="en-US" dirty="0" smtClean="0"/>
              <a:t>Can begin a new iteration on each clock cycle</a:t>
            </a:r>
          </a:p>
          <a:p>
            <a:pPr lvl="1" eaLnBrk="1" hangingPunct="1">
              <a:defRPr/>
            </a:pPr>
            <a:r>
              <a:rPr lang="en-US" dirty="0" smtClean="0"/>
              <a:t>Should give </a:t>
            </a:r>
            <a:r>
              <a:rPr lang="en-US" dirty="0" err="1" smtClean="0"/>
              <a:t>CPE</a:t>
            </a:r>
            <a:r>
              <a:rPr lang="en-US" dirty="0" smtClean="0"/>
              <a:t> of 1.0</a:t>
            </a:r>
          </a:p>
          <a:p>
            <a:pPr lvl="1" eaLnBrk="1" hangingPunct="1">
              <a:defRPr/>
            </a:pPr>
            <a:r>
              <a:rPr lang="en-US" dirty="0" smtClean="0"/>
              <a:t>Would require executing 4 integer operations in parallel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6810375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219200" y="2540000"/>
            <a:ext cx="7620000" cy="304800"/>
          </a:xfrm>
          <a:prstGeom prst="roundRect">
            <a:avLst>
              <a:gd name="adj" fmla="val 16667"/>
            </a:avLst>
          </a:prstGeom>
          <a:solidFill>
            <a:schemeClr val="accent2">
              <a:alpha val="50195"/>
            </a:schemeClr>
          </a:solidFill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altLang="en-US"/>
              <a:t>4 integer ops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5113"/>
            <a:ext cx="8686800" cy="573087"/>
          </a:xfrm>
        </p:spPr>
        <p:txBody>
          <a:bodyPr/>
          <a:lstStyle/>
          <a:p>
            <a:pPr eaLnBrk="1" hangingPunct="1"/>
            <a:r>
              <a:rPr lang="en-US" altLang="en-US" smtClean="0"/>
              <a:t>Combining Sum:</a:t>
            </a:r>
            <a:br>
              <a:rPr lang="en-US" altLang="en-US" smtClean="0"/>
            </a:br>
            <a:r>
              <a:rPr lang="en-US" altLang="en-US" smtClean="0"/>
              <a:t>Resource Constraints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30288"/>
            <a:ext cx="7304088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54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4344988"/>
            <a:ext cx="5715000" cy="2208212"/>
          </a:xfrm>
          <a:solidFill>
            <a:schemeClr val="bg1"/>
          </a:solidFill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Only have two integer functional units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Some operations delayed even though operands available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Set priority based on program order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mtClean="0"/>
              <a:t>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Sustain CPE of 2.0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642100" cy="573088"/>
          </a:xfrm>
        </p:spPr>
        <p:txBody>
          <a:bodyPr/>
          <a:lstStyle/>
          <a:p>
            <a:pPr eaLnBrk="1" hangingPunct="1"/>
            <a:r>
              <a:rPr lang="en-US" altLang="en-US" smtClean="0"/>
              <a:t>Visualizing Parallel Loop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3657600" cy="2522538"/>
          </a:xfrm>
        </p:spPr>
        <p:txBody>
          <a:bodyPr/>
          <a:lstStyle/>
          <a:p>
            <a:pPr lvl="1" eaLnBrk="1" hangingPunct="1"/>
            <a:r>
              <a:rPr lang="en-US" altLang="en-US" smtClean="0"/>
              <a:t>Two multiplies within loop no longer have data dependency</a:t>
            </a:r>
          </a:p>
          <a:p>
            <a:pPr lvl="1" eaLnBrk="1" hangingPunct="1"/>
            <a:r>
              <a:rPr lang="en-US" altLang="en-US" smtClean="0"/>
              <a:t>Allows them to pipeline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1000" y="4191000"/>
            <a:ext cx="4572000" cy="2049463"/>
          </a:xfrm>
          <a:prstGeom prst="rect">
            <a:avLst/>
          </a:prstGeom>
          <a:solidFill>
            <a:srgbClr val="99FFCC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</a:rPr>
              <a:t>load (%eax,%edx.0,4)  </a:t>
            </a:r>
            <a:r>
              <a:rPr lang="en-US" altLang="en-US">
                <a:latin typeface="Courier New" pitchFamily="49" charset="0"/>
                <a:sym typeface="Wingdings" pitchFamily="2" charset="2"/>
              </a:rPr>
              <a:t> t.1a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imull t.1a, %ecx.0     %ecx.1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</a:rPr>
              <a:t>load 4(%eax,%edx.0,4) </a:t>
            </a:r>
            <a:r>
              <a:rPr lang="en-US" altLang="en-US">
                <a:latin typeface="Courier New" pitchFamily="49" charset="0"/>
                <a:sym typeface="Wingdings" pitchFamily="2" charset="2"/>
              </a:rPr>
              <a:t> t.1b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imull t.1b, %ebx.0     %ebx.1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iaddl $2,%edx.0        %edx.1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cmpl %esi, %edx.1      cc.1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jl-taken cc.1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8305800" y="14478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908925" y="3236913"/>
            <a:ext cx="7778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/>
              <a:t>Time</a:t>
            </a:r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4343400" y="914400"/>
            <a:ext cx="3860800" cy="3962400"/>
            <a:chOff x="2736" y="576"/>
            <a:chExt cx="2432" cy="2496"/>
          </a:xfrm>
        </p:grpSpPr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4704" y="835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%edx.1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2736" y="1440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%ecx.0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auto">
            <a:xfrm>
              <a:off x="4752" y="1008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2736" y="1728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%ebx.0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auto">
            <a:xfrm>
              <a:off x="4752" y="3024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auto">
            <a:xfrm>
              <a:off x="4752" y="2736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62" name="Group 14"/>
            <p:cNvGrpSpPr>
              <a:grpSpLocks/>
            </p:cNvGrpSpPr>
            <p:nvPr/>
          </p:nvGrpSpPr>
          <p:grpSpPr bwMode="auto">
            <a:xfrm>
              <a:off x="2976" y="576"/>
              <a:ext cx="1824" cy="2477"/>
              <a:chOff x="2976" y="576"/>
              <a:chExt cx="1824" cy="2477"/>
            </a:xfrm>
          </p:grpSpPr>
          <p:sp>
            <p:nvSpPr>
              <p:cNvPr id="27663" name="Freeform 15"/>
              <p:cNvSpPr>
                <a:spLocks/>
              </p:cNvSpPr>
              <p:nvPr/>
            </p:nvSpPr>
            <p:spPr bwMode="auto">
              <a:xfrm>
                <a:off x="3120" y="1872"/>
                <a:ext cx="672" cy="96"/>
              </a:xfrm>
              <a:custGeom>
                <a:avLst/>
                <a:gdLst>
                  <a:gd name="T0" fmla="*/ 0 w 144"/>
                  <a:gd name="T1" fmla="*/ 0 h 96"/>
                  <a:gd name="T2" fmla="*/ 68297 w 144"/>
                  <a:gd name="T3" fmla="*/ 0 h 96"/>
                  <a:gd name="T4" fmla="*/ 68297 w 144"/>
                  <a:gd name="T5" fmla="*/ 9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96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4" name="Text Box 16"/>
              <p:cNvSpPr txBox="1">
                <a:spLocks noChangeArrowheads="1"/>
              </p:cNvSpPr>
              <p:nvPr/>
            </p:nvSpPr>
            <p:spPr bwMode="auto">
              <a:xfrm>
                <a:off x="4452" y="1265"/>
                <a:ext cx="3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cc.1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65" name="Text Box 17"/>
              <p:cNvSpPr txBox="1">
                <a:spLocks noChangeArrowheads="1"/>
              </p:cNvSpPr>
              <p:nvPr/>
            </p:nvSpPr>
            <p:spPr bwMode="auto">
              <a:xfrm>
                <a:off x="3408" y="1534"/>
                <a:ext cx="3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t.1a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66" name="AutoShape 1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76" cy="1008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imull</a:t>
                </a:r>
              </a:p>
            </p:txBody>
          </p:sp>
          <p:sp>
            <p:nvSpPr>
              <p:cNvPr id="27667" name="Text Box 19"/>
              <p:cNvSpPr txBox="1">
                <a:spLocks noChangeArrowheads="1"/>
              </p:cNvSpPr>
              <p:nvPr/>
            </p:nvSpPr>
            <p:spPr bwMode="auto">
              <a:xfrm>
                <a:off x="4224" y="2592"/>
                <a:ext cx="4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%ecx.1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68" name="Freeform 20"/>
              <p:cNvSpPr>
                <a:spLocks/>
              </p:cNvSpPr>
              <p:nvPr/>
            </p:nvSpPr>
            <p:spPr bwMode="auto">
              <a:xfrm>
                <a:off x="3408" y="2688"/>
                <a:ext cx="1344" cy="48"/>
              </a:xfrm>
              <a:custGeom>
                <a:avLst/>
                <a:gdLst>
                  <a:gd name="T0" fmla="*/ 0 w 1056"/>
                  <a:gd name="T1" fmla="*/ 0 h 48"/>
                  <a:gd name="T2" fmla="*/ 0 w 1056"/>
                  <a:gd name="T3" fmla="*/ 48 h 48"/>
                  <a:gd name="T4" fmla="*/ 2772 w 1056"/>
                  <a:gd name="T5" fmla="*/ 4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6" h="48">
                    <a:moveTo>
                      <a:pt x="0" y="0"/>
                    </a:moveTo>
                    <a:lnTo>
                      <a:pt x="0" y="48"/>
                    </a:lnTo>
                    <a:lnTo>
                      <a:pt x="1056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>
                <a:off x="3408" y="153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0" name="AutoShape 22"/>
              <p:cNvSpPr>
                <a:spLocks noChangeArrowheads="1"/>
              </p:cNvSpPr>
              <p:nvPr/>
            </p:nvSpPr>
            <p:spPr bwMode="auto">
              <a:xfrm>
                <a:off x="4224" y="816"/>
                <a:ext cx="480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addl</a:t>
                </a:r>
              </a:p>
            </p:txBody>
          </p:sp>
          <p:sp>
            <p:nvSpPr>
              <p:cNvPr id="27671" name="AutoShape 23"/>
              <p:cNvSpPr>
                <a:spLocks noChangeArrowheads="1"/>
              </p:cNvSpPr>
              <p:nvPr/>
            </p:nvSpPr>
            <p:spPr bwMode="auto">
              <a:xfrm>
                <a:off x="4224" y="1104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cmpl</a:t>
                </a:r>
              </a:p>
            </p:txBody>
          </p:sp>
          <p:sp>
            <p:nvSpPr>
              <p:cNvPr id="27672" name="AutoShape 24"/>
              <p:cNvSpPr>
                <a:spLocks noChangeArrowheads="1"/>
              </p:cNvSpPr>
              <p:nvPr/>
            </p:nvSpPr>
            <p:spPr bwMode="auto">
              <a:xfrm>
                <a:off x="4224" y="1392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jl</a:t>
                </a:r>
              </a:p>
            </p:txBody>
          </p:sp>
          <p:sp>
            <p:nvSpPr>
              <p:cNvPr id="27673" name="Line 25"/>
              <p:cNvSpPr>
                <a:spLocks noChangeShapeType="1"/>
              </p:cNvSpPr>
              <p:nvPr/>
            </p:nvSpPr>
            <p:spPr bwMode="auto">
              <a:xfrm>
                <a:off x="4464" y="96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4" name="Line 26"/>
              <p:cNvSpPr>
                <a:spLocks noChangeShapeType="1"/>
              </p:cNvSpPr>
              <p:nvPr/>
            </p:nvSpPr>
            <p:spPr bwMode="auto">
              <a:xfrm flipH="1">
                <a:off x="4464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5" name="Text Box 27"/>
              <p:cNvSpPr txBox="1">
                <a:spLocks noChangeArrowheads="1"/>
              </p:cNvSpPr>
              <p:nvPr/>
            </p:nvSpPr>
            <p:spPr bwMode="auto">
              <a:xfrm>
                <a:off x="3089" y="576"/>
                <a:ext cx="4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%edx.0</a:t>
                </a:r>
                <a:endParaRPr lang="en-US" altLang="en-US" sz="1200" i="1">
                  <a:latin typeface="Times New Roman" pitchFamily="18" charset="0"/>
                </a:endParaRPr>
              </a:p>
            </p:txBody>
          </p:sp>
          <p:sp>
            <p:nvSpPr>
              <p:cNvPr id="27676" name="Freeform 28"/>
              <p:cNvSpPr>
                <a:spLocks/>
              </p:cNvSpPr>
              <p:nvPr/>
            </p:nvSpPr>
            <p:spPr bwMode="auto">
              <a:xfrm>
                <a:off x="3120" y="720"/>
                <a:ext cx="1344" cy="96"/>
              </a:xfrm>
              <a:custGeom>
                <a:avLst/>
                <a:gdLst>
                  <a:gd name="T0" fmla="*/ 0 w 1008"/>
                  <a:gd name="T1" fmla="*/ 0 h 48"/>
                  <a:gd name="T2" fmla="*/ 3185 w 1008"/>
                  <a:gd name="T3" fmla="*/ 0 h 48"/>
                  <a:gd name="T4" fmla="*/ 3185 w 1008"/>
                  <a:gd name="T5" fmla="*/ 76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8" h="48">
                    <a:moveTo>
                      <a:pt x="0" y="0"/>
                    </a:moveTo>
                    <a:lnTo>
                      <a:pt x="1008" y="0"/>
                    </a:lnTo>
                    <a:lnTo>
                      <a:pt x="1008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7" name="Line 29"/>
              <p:cNvSpPr>
                <a:spLocks noChangeShapeType="1"/>
              </p:cNvSpPr>
              <p:nvPr/>
            </p:nvSpPr>
            <p:spPr bwMode="auto">
              <a:xfrm>
                <a:off x="3408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8" name="Freeform 30"/>
              <p:cNvSpPr>
                <a:spLocks/>
              </p:cNvSpPr>
              <p:nvPr/>
            </p:nvSpPr>
            <p:spPr bwMode="auto">
              <a:xfrm>
                <a:off x="4464" y="1008"/>
                <a:ext cx="288" cy="48"/>
              </a:xfrm>
              <a:custGeom>
                <a:avLst/>
                <a:gdLst>
                  <a:gd name="T0" fmla="*/ 0 w 348"/>
                  <a:gd name="T1" fmla="*/ 0 h 1"/>
                  <a:gd name="T2" fmla="*/ 163 w 34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8" h="1">
                    <a:moveTo>
                      <a:pt x="0" y="0"/>
                    </a:moveTo>
                    <a:lnTo>
                      <a:pt x="348" y="0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9" name="Freeform 31"/>
              <p:cNvSpPr>
                <a:spLocks/>
              </p:cNvSpPr>
              <p:nvPr/>
            </p:nvSpPr>
            <p:spPr bwMode="auto">
              <a:xfrm>
                <a:off x="3120" y="1584"/>
                <a:ext cx="144" cy="96"/>
              </a:xfrm>
              <a:custGeom>
                <a:avLst/>
                <a:gdLst>
                  <a:gd name="T0" fmla="*/ 0 w 144"/>
                  <a:gd name="T1" fmla="*/ 0 h 96"/>
                  <a:gd name="T2" fmla="*/ 144 w 144"/>
                  <a:gd name="T3" fmla="*/ 0 h 96"/>
                  <a:gd name="T4" fmla="*/ 144 w 144"/>
                  <a:gd name="T5" fmla="*/ 9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96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 flipH="1">
                <a:off x="2976" y="15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1" name="AutoShape 33"/>
              <p:cNvSpPr>
                <a:spLocks noChangeArrowheads="1"/>
              </p:cNvSpPr>
              <p:nvPr/>
            </p:nvSpPr>
            <p:spPr bwMode="auto">
              <a:xfrm>
                <a:off x="3696" y="1968"/>
                <a:ext cx="476" cy="1008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imull</a:t>
                </a:r>
              </a:p>
            </p:txBody>
          </p:sp>
          <p:sp>
            <p:nvSpPr>
              <p:cNvPr id="27682" name="Text Box 34"/>
              <p:cNvSpPr txBox="1">
                <a:spLocks noChangeArrowheads="1"/>
              </p:cNvSpPr>
              <p:nvPr/>
            </p:nvSpPr>
            <p:spPr bwMode="auto">
              <a:xfrm>
                <a:off x="4224" y="2880"/>
                <a:ext cx="4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%ebx.1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83" name="Freeform 35"/>
              <p:cNvSpPr>
                <a:spLocks/>
              </p:cNvSpPr>
              <p:nvPr/>
            </p:nvSpPr>
            <p:spPr bwMode="auto">
              <a:xfrm>
                <a:off x="3936" y="2976"/>
                <a:ext cx="816" cy="48"/>
              </a:xfrm>
              <a:custGeom>
                <a:avLst/>
                <a:gdLst>
                  <a:gd name="T0" fmla="*/ 0 w 1056"/>
                  <a:gd name="T1" fmla="*/ 0 h 48"/>
                  <a:gd name="T2" fmla="*/ 0 w 1056"/>
                  <a:gd name="T3" fmla="*/ 48 h 48"/>
                  <a:gd name="T4" fmla="*/ 377 w 1056"/>
                  <a:gd name="T5" fmla="*/ 4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6" h="48">
                    <a:moveTo>
                      <a:pt x="0" y="0"/>
                    </a:moveTo>
                    <a:lnTo>
                      <a:pt x="0" y="48"/>
                    </a:lnTo>
                    <a:lnTo>
                      <a:pt x="1056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/>
            </p:nvSpPr>
            <p:spPr bwMode="auto">
              <a:xfrm>
                <a:off x="3936" y="182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5" name="Line 37"/>
              <p:cNvSpPr>
                <a:spLocks noChangeShapeType="1"/>
              </p:cNvSpPr>
              <p:nvPr/>
            </p:nvSpPr>
            <p:spPr bwMode="auto">
              <a:xfrm>
                <a:off x="3936" y="72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6" name="Line 38"/>
              <p:cNvSpPr>
                <a:spLocks noChangeShapeType="1"/>
              </p:cNvSpPr>
              <p:nvPr/>
            </p:nvSpPr>
            <p:spPr bwMode="auto">
              <a:xfrm flipH="1">
                <a:off x="3168" y="187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7" name="Line 39"/>
              <p:cNvSpPr>
                <a:spLocks noChangeShapeType="1"/>
              </p:cNvSpPr>
              <p:nvPr/>
            </p:nvSpPr>
            <p:spPr bwMode="auto">
              <a:xfrm flipH="1">
                <a:off x="2976" y="187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8" name="Line 40"/>
              <p:cNvSpPr>
                <a:spLocks noChangeShapeType="1"/>
              </p:cNvSpPr>
              <p:nvPr/>
            </p:nvSpPr>
            <p:spPr bwMode="auto">
              <a:xfrm flipH="1">
                <a:off x="3696" y="273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9" name="Text Box 41"/>
              <p:cNvSpPr txBox="1">
                <a:spLocks noChangeArrowheads="1"/>
              </p:cNvSpPr>
              <p:nvPr/>
            </p:nvSpPr>
            <p:spPr bwMode="auto">
              <a:xfrm>
                <a:off x="3936" y="1822"/>
                <a:ext cx="3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t.1b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90" name="AutoShape 42"/>
              <p:cNvSpPr>
                <a:spLocks noChangeArrowheads="1"/>
              </p:cNvSpPr>
              <p:nvPr/>
            </p:nvSpPr>
            <p:spPr bwMode="auto">
              <a:xfrm>
                <a:off x="3168" y="816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load</a:t>
                </a:r>
              </a:p>
            </p:txBody>
          </p:sp>
          <p:sp>
            <p:nvSpPr>
              <p:cNvPr id="27691" name="AutoShape 43"/>
              <p:cNvSpPr>
                <a:spLocks noChangeArrowheads="1"/>
              </p:cNvSpPr>
              <p:nvPr/>
            </p:nvSpPr>
            <p:spPr bwMode="auto">
              <a:xfrm>
                <a:off x="3700" y="1104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load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442200" cy="573088"/>
          </a:xfrm>
        </p:spPr>
        <p:txBody>
          <a:bodyPr/>
          <a:lstStyle/>
          <a:p>
            <a:pPr eaLnBrk="1" hangingPunct="1"/>
            <a:r>
              <a:rPr lang="en-US" altLang="en-US" smtClean="0"/>
              <a:t>Executing with Parallel Loop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9288"/>
            <a:ext cx="7075488" cy="59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4648200"/>
            <a:ext cx="4267200" cy="1827213"/>
          </a:xfrm>
          <a:solidFill>
            <a:schemeClr val="bg1"/>
          </a:solidFill>
        </p:spPr>
        <p:txBody>
          <a:bodyPr/>
          <a:lstStyle/>
          <a:p>
            <a:pPr lvl="1" eaLnBrk="1" hangingPunct="1"/>
            <a:r>
              <a:rPr lang="en-US" altLang="en-US" sz="1800" smtClean="0"/>
              <a:t>Predicted Performance</a:t>
            </a:r>
          </a:p>
          <a:p>
            <a:pPr lvl="2" eaLnBrk="1" hangingPunct="1"/>
            <a:r>
              <a:rPr lang="en-US" altLang="en-US" sz="1600" smtClean="0"/>
              <a:t>Can keep 4-cycle multiplier busy performing two simultaneous multiplications</a:t>
            </a:r>
          </a:p>
          <a:p>
            <a:pPr lvl="2" eaLnBrk="1" hangingPunct="1"/>
            <a:r>
              <a:rPr lang="en-US" altLang="en-US" sz="1600" smtClean="0"/>
              <a:t>Gives CPE of 2.0</a:t>
            </a:r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7620000" y="3276600"/>
            <a:ext cx="1371600" cy="8001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FF0000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altLang="en-US" sz="1200" b="0">
                <a:solidFill>
                  <a:schemeClr val="tx2"/>
                </a:solidFill>
              </a:rPr>
              <a:t>Note: actually delayed 1 clock from what diagram shows.  (Why?)</a:t>
            </a:r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 flipH="1" flipV="1">
            <a:off x="8610600" y="2057400"/>
            <a:ext cx="152400" cy="1219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455691" name="AutoShape 11"/>
          <p:cNvSpPr>
            <a:spLocks/>
          </p:cNvSpPr>
          <p:nvPr/>
        </p:nvSpPr>
        <p:spPr bwMode="auto">
          <a:xfrm>
            <a:off x="8382000" y="1600200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9" grpId="0" animBg="1"/>
      <p:bldP spid="455690" grpId="0" animBg="1"/>
      <p:bldP spid="4556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Superscalar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Definition:</a:t>
            </a:r>
            <a:r>
              <a:rPr lang="en-US" dirty="0" smtClean="0"/>
              <a:t> A superscalar processor can issue and execute </a:t>
            </a:r>
            <a:r>
              <a:rPr lang="en-US" i="1" dirty="0" smtClean="0">
                <a:solidFill>
                  <a:srgbClr val="990000"/>
                </a:solidFill>
              </a:rPr>
              <a:t>multiple instructions in one cycle</a:t>
            </a:r>
            <a:r>
              <a:rPr lang="en-US" dirty="0" smtClean="0"/>
              <a:t>. The instructions are retrieved from a sequential instruction stream and are usually scheduled dynamically.</a:t>
            </a:r>
          </a:p>
          <a:p>
            <a:endParaRPr lang="en-US" dirty="0" smtClean="0"/>
          </a:p>
          <a:p>
            <a:r>
              <a:rPr lang="en-US" dirty="0" smtClean="0"/>
              <a:t>Benefit: without programming effort, superscalar processor can take advantage of the </a:t>
            </a:r>
            <a:r>
              <a:rPr lang="en-US" i="1" dirty="0" smtClean="0">
                <a:solidFill>
                  <a:srgbClr val="990000"/>
                </a:solidFill>
              </a:rPr>
              <a:t>instruction level parallelism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that most programs have</a:t>
            </a:r>
          </a:p>
          <a:p>
            <a:endParaRPr lang="en-US" dirty="0" smtClean="0"/>
          </a:p>
          <a:p>
            <a:r>
              <a:rPr lang="en-US" dirty="0" smtClean="0"/>
              <a:t>Most modern CPUs are superscalar.</a:t>
            </a:r>
          </a:p>
          <a:p>
            <a:r>
              <a:rPr lang="en-US" dirty="0" smtClean="0"/>
              <a:t>Intel: since Pentium (1993)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61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 Pipeline?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981200" y="2286000"/>
            <a:ext cx="5029200" cy="4572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1157" name="Oval 5"/>
          <p:cNvSpPr>
            <a:spLocks noChangeArrowheads="1"/>
          </p:cNvSpPr>
          <p:nvPr/>
        </p:nvSpPr>
        <p:spPr bwMode="auto">
          <a:xfrm>
            <a:off x="1065213" y="2274888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58" name="Oval 6"/>
          <p:cNvSpPr>
            <a:spLocks noChangeArrowheads="1"/>
          </p:cNvSpPr>
          <p:nvPr/>
        </p:nvSpPr>
        <p:spPr bwMode="auto">
          <a:xfrm>
            <a:off x="1066800" y="2278063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59" name="Oval 7"/>
          <p:cNvSpPr>
            <a:spLocks noChangeArrowheads="1"/>
          </p:cNvSpPr>
          <p:nvPr/>
        </p:nvSpPr>
        <p:spPr bwMode="auto">
          <a:xfrm>
            <a:off x="1066800" y="2278063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0" name="Oval 8"/>
          <p:cNvSpPr>
            <a:spLocks noChangeArrowheads="1"/>
          </p:cNvSpPr>
          <p:nvPr/>
        </p:nvSpPr>
        <p:spPr bwMode="auto">
          <a:xfrm>
            <a:off x="1066800" y="2278063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1" name="Oval 9"/>
          <p:cNvSpPr>
            <a:spLocks noChangeArrowheads="1"/>
          </p:cNvSpPr>
          <p:nvPr/>
        </p:nvSpPr>
        <p:spPr bwMode="auto">
          <a:xfrm>
            <a:off x="1066800" y="2278063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2" name="Oval 10"/>
          <p:cNvSpPr>
            <a:spLocks noChangeArrowheads="1"/>
          </p:cNvSpPr>
          <p:nvPr/>
        </p:nvSpPr>
        <p:spPr bwMode="auto">
          <a:xfrm>
            <a:off x="1066800" y="2278063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3" name="Oval 11"/>
          <p:cNvSpPr>
            <a:spLocks noChangeArrowheads="1"/>
          </p:cNvSpPr>
          <p:nvPr/>
        </p:nvSpPr>
        <p:spPr bwMode="auto">
          <a:xfrm>
            <a:off x="1066800" y="2278063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4" name="Oval 12"/>
          <p:cNvSpPr>
            <a:spLocks noChangeArrowheads="1"/>
          </p:cNvSpPr>
          <p:nvPr/>
        </p:nvSpPr>
        <p:spPr bwMode="auto">
          <a:xfrm>
            <a:off x="1066800" y="2278063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5" name="Oval 13"/>
          <p:cNvSpPr>
            <a:spLocks noChangeArrowheads="1"/>
          </p:cNvSpPr>
          <p:nvPr/>
        </p:nvSpPr>
        <p:spPr bwMode="auto">
          <a:xfrm>
            <a:off x="1066800" y="2278063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6" name="Oval 14"/>
          <p:cNvSpPr>
            <a:spLocks noChangeArrowheads="1"/>
          </p:cNvSpPr>
          <p:nvPr/>
        </p:nvSpPr>
        <p:spPr bwMode="auto">
          <a:xfrm>
            <a:off x="1066800" y="2278063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7" name="Oval 15"/>
          <p:cNvSpPr>
            <a:spLocks noChangeArrowheads="1"/>
          </p:cNvSpPr>
          <p:nvPr/>
        </p:nvSpPr>
        <p:spPr bwMode="auto">
          <a:xfrm>
            <a:off x="1066800" y="2278063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7183" name="AutoShape 16"/>
          <p:cNvSpPr>
            <a:spLocks noChangeArrowheads="1"/>
          </p:cNvSpPr>
          <p:nvPr/>
        </p:nvSpPr>
        <p:spPr bwMode="auto">
          <a:xfrm>
            <a:off x="6605588" y="4243388"/>
            <a:ext cx="1419225" cy="9620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/>
              <a:t>Result</a:t>
            </a:r>
          </a:p>
          <a:p>
            <a:r>
              <a:rPr lang="en-US" altLang="en-US"/>
              <a:t>Bucket</a:t>
            </a:r>
          </a:p>
        </p:txBody>
      </p:sp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1981200" y="2133600"/>
            <a:ext cx="152400" cy="762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5" name="Rectangle 18"/>
          <p:cNvSpPr>
            <a:spLocks noChangeArrowheads="1"/>
          </p:cNvSpPr>
          <p:nvPr/>
        </p:nvSpPr>
        <p:spPr bwMode="auto">
          <a:xfrm>
            <a:off x="6858000" y="2133600"/>
            <a:ext cx="152400" cy="762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6" dur="5000" fill="hold"/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8" dur="5000" fill="hold"/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0" dur="5000" fill="hold"/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2" dur="5000" fill="hold"/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4" dur="5000" fill="hold"/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6" dur="5000" fill="hold"/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8" dur="5000" fill="hold"/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0" dur="5000" fill="hold"/>
                                        <p:tgtEl>
                                          <p:spTgt spid="561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2" dur="5000" fill="hold"/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4" dur="5000" fill="hold"/>
                                        <p:tgtEl>
                                          <p:spTgt spid="561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6" dur="5000" fill="hold"/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7" grpId="0" animBg="1"/>
      <p:bldP spid="561158" grpId="0" animBg="1"/>
      <p:bldP spid="561159" grpId="0" animBg="1"/>
      <p:bldP spid="561160" grpId="0" animBg="1"/>
      <p:bldP spid="561161" grpId="0" animBg="1"/>
      <p:bldP spid="561162" grpId="0" animBg="1"/>
      <p:bldP spid="561163" grpId="0" animBg="1"/>
      <p:bldP spid="561164" grpId="0" animBg="1"/>
      <p:bldP spid="561165" grpId="0" animBg="1"/>
      <p:bldP spid="561166" grpId="0" animBg="1"/>
      <p:bldP spid="5611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592093" cy="762000"/>
          </a:xfrm>
        </p:spPr>
        <p:txBody>
          <a:bodyPr/>
          <a:lstStyle/>
          <a:p>
            <a:r>
              <a:rPr lang="en-US" dirty="0" smtClean="0"/>
              <a:t>Pipelined Functional Units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427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 smtClean="0">
                  <a:latin typeface="Calibri"/>
                  <a:cs typeface="Calibri"/>
                </a:rPr>
                <a:t>Stage 1</a:t>
              </a:r>
              <a:endParaRPr lang="en-US" sz="1800" b="0" dirty="0">
                <a:latin typeface="Calibri"/>
                <a:cs typeface="Calibri"/>
              </a:endParaRP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 smtClean="0">
                  <a:latin typeface="Calibri"/>
                  <a:cs typeface="Calibri"/>
                </a:rPr>
                <a:t>Stage 2</a:t>
              </a:r>
              <a:endParaRPr lang="en-US" sz="1800" b="0" dirty="0">
                <a:latin typeface="Calibri"/>
                <a:cs typeface="Calibri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 smtClean="0">
                  <a:latin typeface="Calibri"/>
                  <a:cs typeface="Calibri"/>
                </a:rPr>
                <a:t>Stage 3</a:t>
              </a:r>
              <a:endParaRPr lang="en-US" sz="1800" b="0" dirty="0">
                <a:latin typeface="Calibri"/>
                <a:cs typeface="Calibri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9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long </a:t>
            </a:r>
            <a:r>
              <a:rPr lang="en-US" sz="1600" dirty="0" err="1" smtClean="0">
                <a:latin typeface="Courier New" pitchFamily="49" charset="0"/>
              </a:rPr>
              <a:t>mult_eg</a:t>
            </a:r>
            <a:r>
              <a:rPr lang="en-US" sz="1600" dirty="0" smtClean="0">
                <a:latin typeface="Courier New" pitchFamily="49" charset="0"/>
              </a:rPr>
              <a:t>(long a, long b, long c)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    long p1 = a*b;
    long p2 = a*c;
    long p3 = p1 * p2;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</a:rPr>
              <a:t>   return p3;
}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96875" y="4800601"/>
            <a:ext cx="8366125" cy="1533524"/>
          </a:xfrm>
        </p:spPr>
        <p:txBody>
          <a:bodyPr/>
          <a:lstStyle/>
          <a:p>
            <a:pPr lvl="1"/>
            <a:r>
              <a:rPr lang="en-US" dirty="0" smtClean="0"/>
              <a:t>Divide computation into stages</a:t>
            </a:r>
          </a:p>
          <a:p>
            <a:pPr lvl="1"/>
            <a:r>
              <a:rPr lang="en-US" dirty="0" smtClean="0"/>
              <a:t>Pass partial computations from stage to stage</a:t>
            </a:r>
          </a:p>
          <a:p>
            <a:pPr lvl="1"/>
            <a:r>
              <a:rPr lang="en-US" dirty="0" smtClean="0"/>
              <a:t>Stage </a:t>
            </a:r>
            <a:r>
              <a:rPr lang="en-US" dirty="0" err="1" smtClean="0"/>
              <a:t>i</a:t>
            </a:r>
            <a:r>
              <a:rPr lang="en-US" dirty="0" smtClean="0"/>
              <a:t> can start new computation once values passed to i+1</a:t>
            </a:r>
          </a:p>
          <a:p>
            <a:pPr lvl="1"/>
            <a:r>
              <a:rPr lang="en-US" dirty="0" smtClean="0"/>
              <a:t>E.g., complete 3 multiplications in 7 cycles, even though each requires 3 cycles</a:t>
            </a:r>
            <a:endParaRPr lang="en-US" dirty="0"/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127297"/>
              </p:ext>
            </p:extLst>
          </p:nvPr>
        </p:nvGraphicFramePr>
        <p:xfrm>
          <a:off x="1219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/>
                <a:gridCol w="838200"/>
                <a:gridCol w="838200"/>
                <a:gridCol w="685800"/>
                <a:gridCol w="762000"/>
                <a:gridCol w="838200"/>
                <a:gridCol w="914400"/>
                <a:gridCol w="91440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Time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 smtClean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Stage 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Courier New"/>
                          <a:cs typeface="Courier New"/>
                        </a:rPr>
                        <a:t>a*b</a:t>
                      </a:r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Courier New"/>
                          <a:cs typeface="Courier New"/>
                        </a:rPr>
                        <a:t>a*c</a:t>
                      </a:r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Courier New"/>
                          <a:cs typeface="Courier New"/>
                        </a:rPr>
                        <a:t>p1*p2</a:t>
                      </a:r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Stage 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Courier New"/>
                          <a:cs typeface="Courier New"/>
                        </a:rPr>
                        <a:t>a*b</a:t>
                      </a:r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Courier New"/>
                          <a:cs typeface="Courier New"/>
                        </a:rPr>
                        <a:t>a*c</a:t>
                      </a:r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Courier New"/>
                          <a:cs typeface="Courier New"/>
                        </a:rPr>
                        <a:t>p1*p2</a:t>
                      </a:r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Stage 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Courier New"/>
                          <a:cs typeface="Courier New"/>
                        </a:rPr>
                        <a:t>a*b</a:t>
                      </a:r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Courier New"/>
                          <a:cs typeface="Courier New"/>
                        </a:rPr>
                        <a:t>a*c</a:t>
                      </a:r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Courier New"/>
                          <a:cs typeface="Courier New"/>
                        </a:rPr>
                        <a:t>p1*p2</a:t>
                      </a:r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726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20" y="493713"/>
            <a:ext cx="7373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Haswell</a:t>
            </a:r>
            <a:r>
              <a:rPr lang="en-US" dirty="0" smtClean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7387" cy="5029200"/>
          </a:xfrm>
        </p:spPr>
        <p:txBody>
          <a:bodyPr/>
          <a:lstStyle/>
          <a:p>
            <a:pPr marL="741363" lvl="1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 smtClean="0"/>
              <a:t>8 Total Functional Units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 smtClean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 smtClean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 smtClean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 smtClean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</a:t>
            </a:r>
            <a:r>
              <a:rPr lang="en-US" sz="1800" dirty="0" smtClean="0"/>
              <a:t>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 smtClean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 smtClean="0"/>
              <a:t>1 FP divide</a:t>
            </a:r>
            <a:endParaRPr lang="en-US" dirty="0" smtClean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 smtClean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i="1" dirty="0" smtClean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 smtClean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 smtClean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 smtClean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 smtClean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 smtClean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 smtClean="0"/>
              <a:t>Single/Double FP Divide	3-15	3-15</a:t>
            </a:r>
          </a:p>
        </p:txBody>
      </p:sp>
    </p:spTree>
    <p:extLst>
      <p:ext uri="{BB962C8B-B14F-4D97-AF65-F5344CB8AC3E}">
        <p14:creationId xmlns:p14="http://schemas.microsoft.com/office/powerpoint/2010/main" val="2297522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4" y="1371600"/>
            <a:ext cx="8255000" cy="6858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 smtClean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91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 smtClean="0">
                <a:latin typeface="Courier New" pitchFamily="49" charset="0"/>
              </a:rPr>
              <a:t>.L519:		# Loop:</a:t>
            </a: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 smtClean="0">
                <a:latin typeface="Courier New" pitchFamily="49" charset="0"/>
              </a:rPr>
              <a:t>	</a:t>
            </a:r>
            <a:r>
              <a:rPr lang="en-US" sz="1400" dirty="0" err="1" smtClean="0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 smtClean="0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 smtClean="0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 smtClean="0">
                <a:latin typeface="Courier New" pitchFamily="49" charset="0"/>
              </a:rPr>
              <a:t>	</a:t>
            </a:r>
            <a:r>
              <a:rPr lang="en-US" sz="1400" dirty="0" err="1" smtClean="0">
                <a:latin typeface="Courier New" pitchFamily="49" charset="0"/>
              </a:rPr>
              <a:t>addq</a:t>
            </a:r>
            <a:r>
              <a:rPr lang="en-US" sz="1400" dirty="0" smtClean="0">
                <a:latin typeface="Courier New" pitchFamily="49" charset="0"/>
              </a:rPr>
              <a:t>	$1, %</a:t>
            </a:r>
            <a:r>
              <a:rPr lang="en-US" sz="1400" dirty="0" err="1" smtClean="0">
                <a:latin typeface="Courier New" pitchFamily="49" charset="0"/>
              </a:rPr>
              <a:t>rdx</a:t>
            </a:r>
            <a:r>
              <a:rPr lang="en-US" sz="1400" dirty="0" smtClean="0">
                <a:latin typeface="Courier New" pitchFamily="49" charset="0"/>
              </a:rPr>
              <a:t>	# </a:t>
            </a:r>
            <a:r>
              <a:rPr lang="en-US" sz="1400" dirty="0" err="1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++</a:t>
            </a: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 smtClean="0">
                <a:latin typeface="Courier New" pitchFamily="49" charset="0"/>
              </a:rPr>
              <a:t>	</a:t>
            </a:r>
            <a:r>
              <a:rPr lang="en-US" sz="1400" dirty="0" err="1" smtClean="0">
                <a:latin typeface="Courier New" pitchFamily="49" charset="0"/>
              </a:rPr>
              <a:t>cmpq</a:t>
            </a:r>
            <a:r>
              <a:rPr lang="en-US" sz="1400" dirty="0" smtClean="0">
                <a:latin typeface="Courier New" pitchFamily="49" charset="0"/>
              </a:rPr>
              <a:t>	%</a:t>
            </a:r>
            <a:r>
              <a:rPr lang="en-US" sz="1400" dirty="0" err="1" smtClean="0">
                <a:latin typeface="Courier New" pitchFamily="49" charset="0"/>
              </a:rPr>
              <a:t>rdx</a:t>
            </a:r>
            <a:r>
              <a:rPr lang="en-US" sz="1400" dirty="0" smtClean="0">
                <a:latin typeface="Courier New" pitchFamily="49" charset="0"/>
              </a:rPr>
              <a:t>, %</a:t>
            </a:r>
            <a:r>
              <a:rPr lang="en-US" sz="1400" dirty="0" err="1" smtClean="0">
                <a:latin typeface="Courier New" pitchFamily="49" charset="0"/>
              </a:rPr>
              <a:t>rbp</a:t>
            </a:r>
            <a:r>
              <a:rPr lang="en-US" sz="1400" dirty="0" smtClean="0">
                <a:latin typeface="Courier New" pitchFamily="49" charset="0"/>
              </a:rPr>
              <a:t>	# Compare </a:t>
            </a:r>
            <a:r>
              <a:rPr lang="en-US" sz="1400" dirty="0" err="1" smtClean="0">
                <a:latin typeface="Courier New" pitchFamily="49" charset="0"/>
              </a:rPr>
              <a:t>length:i</a:t>
            </a:r>
            <a:endParaRPr lang="en-US" sz="14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 smtClean="0">
                <a:latin typeface="Courier New" pitchFamily="49" charset="0"/>
              </a:rPr>
              <a:t>	</a:t>
            </a:r>
            <a:r>
              <a:rPr lang="en-US" sz="1400" dirty="0" err="1" smtClean="0">
                <a:latin typeface="Courier New" pitchFamily="49" charset="0"/>
              </a:rPr>
              <a:t>jg</a:t>
            </a:r>
            <a:r>
              <a:rPr lang="en-US" sz="1400" dirty="0" smtClean="0">
                <a:latin typeface="Courier New" pitchFamily="49" charset="0"/>
              </a:rPr>
              <a:t>	.L519	# If &gt;, </a:t>
            </a:r>
            <a:r>
              <a:rPr lang="en-US" sz="1400" dirty="0" err="1" smtClean="0">
                <a:latin typeface="Courier New" pitchFamily="49" charset="0"/>
              </a:rPr>
              <a:t>goto</a:t>
            </a:r>
            <a:r>
              <a:rPr lang="en-US" sz="1400" dirty="0" smtClean="0">
                <a:latin typeface="Courier New" pitchFamily="49" charset="0"/>
              </a:rPr>
              <a:t> Loop</a:t>
            </a:r>
            <a:endParaRPr lang="en-US" sz="1400" dirty="0">
              <a:latin typeface="Courier New" pitchFamily="49" charset="0"/>
            </a:endParaRPr>
          </a:p>
        </p:txBody>
      </p:sp>
      <p:graphicFrame>
        <p:nvGraphicFramePr>
          <p:cNvPr id="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86289"/>
              </p:ext>
            </p:extLst>
          </p:nvPr>
        </p:nvGraphicFramePr>
        <p:xfrm>
          <a:off x="1570037" y="4013327"/>
          <a:ext cx="6003925" cy="1777873"/>
        </p:xfrm>
        <a:graphic>
          <a:graphicData uri="http://schemas.openxmlformats.org/drawingml/2006/table">
            <a:tbl>
              <a:tblPr/>
              <a:tblGrid>
                <a:gridCol w="1723349"/>
                <a:gridCol w="1070144"/>
                <a:gridCol w="1070144"/>
                <a:gridCol w="1070144"/>
                <a:gridCol w="1070144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118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85750"/>
            <a:ext cx="8664575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Combine4 = Serial Computation</a:t>
            </a:r>
            <a:br>
              <a:rPr lang="en-US" dirty="0" smtClean="0"/>
            </a:br>
            <a:r>
              <a:rPr lang="en-US" dirty="0" smtClean="0"/>
              <a:t>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6036" y="1143000"/>
            <a:ext cx="6365564" cy="16764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 smtClean="0"/>
              <a:t>Computation (length=8)</a:t>
            </a:r>
          </a:p>
          <a:p>
            <a:pPr marL="285750" lvl="1" indent="-171450" eaLnBrk="1" hangingPunct="1">
              <a:buFont typeface="Wingdings" pitchFamily="2" charset="2"/>
              <a:buNone/>
              <a:defRPr/>
            </a:pPr>
            <a:r>
              <a:rPr lang="en-US" sz="1400" b="1" dirty="0" smtClean="0"/>
              <a:t> </a:t>
            </a:r>
            <a:r>
              <a:rPr lang="en-US" sz="1600" b="1" dirty="0" smtClean="0">
                <a:latin typeface="Courier New" pitchFamily="49" charset="0"/>
              </a:rPr>
              <a:t>((((((((1 * d[0]) * d[1]) * d[2]) * d[3]) </a:t>
            </a:r>
            <a:br>
              <a:rPr lang="en-US" sz="1600" b="1" dirty="0" smtClean="0">
                <a:latin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 smtClean="0"/>
              <a:t>Sequential dependence</a:t>
            </a:r>
          </a:p>
          <a:p>
            <a:pPr marL="687388" lvl="1" indent="-287338">
              <a:defRPr/>
            </a:pPr>
            <a:r>
              <a:rPr lang="en-US" dirty="0" smtClean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599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752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980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997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1149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1378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904501" y="2209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645739" y="1371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828301" y="1371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1225861" y="1905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1385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1537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1766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1286186" y="2743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1613959" y="2438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1769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1921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2150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1674284" y="32766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1998134" y="2971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2168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2321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2549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2058459" y="38100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2397436" y="3505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2551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2703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2932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2457761" y="43434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2779741" y="4038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2939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3092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3320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2840066" y="4876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3168587" y="4572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3334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3492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3715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3228912" y="5410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3563035" y="5105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90732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0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class0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tx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tx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lass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C:\Shared Files\Classes\CS 213 F'02\Lectures\class02.ppt</Template>
  <TotalTime>22184</TotalTime>
  <Pages>35</Pages>
  <Words>2228</Words>
  <Application>Microsoft Office PowerPoint</Application>
  <PresentationFormat>Letter Paper (8.5x11 in)</PresentationFormat>
  <Paragraphs>826</Paragraphs>
  <Slides>35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class02</vt:lpstr>
      <vt:lpstr>Machine-Dependent Optimization  </vt:lpstr>
      <vt:lpstr>Machine-Dependent Optimization</vt:lpstr>
      <vt:lpstr>Modern CPU Design</vt:lpstr>
      <vt:lpstr>Superscalar Processor</vt:lpstr>
      <vt:lpstr>What Is a Pipeline?</vt:lpstr>
      <vt:lpstr>Pipelined Functional Units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Reassociation (2x1a)</vt:lpstr>
      <vt:lpstr>Effect of Reassociation</vt:lpstr>
      <vt:lpstr>Reassociated Computation</vt:lpstr>
      <vt:lpstr>Loop Unrolling with Separate Accumulators (2x2)</vt:lpstr>
      <vt:lpstr>Effect of Separate Accumulators</vt:lpstr>
      <vt:lpstr>Separate Accumulators</vt:lpstr>
      <vt:lpstr>Unrolling &amp; Accumulating</vt:lpstr>
      <vt:lpstr>Unrolling &amp; Accumulating: Double *</vt:lpstr>
      <vt:lpstr>Unrolling &amp; Accumulating: Int +</vt:lpstr>
      <vt:lpstr>Achievable Performance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Getting High Performance</vt:lpstr>
      <vt:lpstr>Visualizing Operations</vt:lpstr>
      <vt:lpstr>3 Iterations of Combining Product</vt:lpstr>
      <vt:lpstr>4 Iterations of Combining Sum</vt:lpstr>
      <vt:lpstr>Combining Sum: Resource Constraints</vt:lpstr>
      <vt:lpstr>Visualizing Parallel Loop</vt:lpstr>
      <vt:lpstr>Executing with Parallel Loop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Optimization I</dc:title>
  <dc:subject/>
  <dc:creator>Randal E. Bryant and David R. O'Hallaron</dc:creator>
  <cp:keywords/>
  <dc:description/>
  <cp:lastModifiedBy>Geoff Kuenning</cp:lastModifiedBy>
  <cp:revision>174</cp:revision>
  <cp:lastPrinted>2015-11-16T09:06:43Z</cp:lastPrinted>
  <dcterms:created xsi:type="dcterms:W3CDTF">1998-08-11T09:19:24Z</dcterms:created>
  <dcterms:modified xsi:type="dcterms:W3CDTF">2017-03-05T02:25:18Z</dcterms:modified>
  <cp:category/>
</cp:coreProperties>
</file>