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6"/>
  </p:notesMasterIdLst>
  <p:sldIdLst>
    <p:sldId id="262" r:id="rId2"/>
    <p:sldId id="263" r:id="rId3"/>
    <p:sldId id="264" r:id="rId4"/>
    <p:sldId id="265" r:id="rId5"/>
    <p:sldId id="266" r:id="rId6"/>
    <p:sldId id="267" r:id="rId7"/>
    <p:sldId id="268" r:id="rId8"/>
    <p:sldId id="269" r:id="rId9"/>
    <p:sldId id="270" r:id="rId10"/>
    <p:sldId id="271" r:id="rId11"/>
    <p:sldId id="272" r:id="rId12"/>
    <p:sldId id="273" r:id="rId13"/>
    <p:sldId id="274" r:id="rId14"/>
    <p:sldId id="275" r:id="rId1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78" d="100"/>
          <a:sy n="78" d="100"/>
        </p:scale>
        <p:origin x="-1464"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heme" Target="theme/theme1.xml"/><Relationship Id="rId2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notesMaster" Target="notesMasters/notesMaster1.xml"/><Relationship Id="rId17" Type="http://schemas.openxmlformats.org/officeDocument/2006/relationships/printerSettings" Target="printerSettings/printerSettings1.bin"/><Relationship Id="rId18" Type="http://schemas.openxmlformats.org/officeDocument/2006/relationships/presProps" Target="presProps.xml"/><Relationship Id="rId19" Type="http://schemas.openxmlformats.org/officeDocument/2006/relationships/viewProps" Target="view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87214C3-D738-7345-BEF2-FFC07E07ABE2}" type="datetimeFigureOut">
              <a:rPr lang="en-US" smtClean="0"/>
              <a:t>8/22/12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8A13664-5496-B54E-B655-EA2AF748C502}" type="slidenum">
              <a:rPr lang="en-US" smtClean="0"/>
              <a:t>‹#›</a:t>
            </a:fld>
            <a:endParaRPr lang="en-US"/>
          </a:p>
        </p:txBody>
      </p:sp>
    </p:spTree>
    <p:extLst>
      <p:ext uri="{BB962C8B-B14F-4D97-AF65-F5344CB8AC3E}">
        <p14:creationId xmlns:p14="http://schemas.microsoft.com/office/powerpoint/2010/main" val="127410040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fld id="{C9B7AD78-4A54-0742-A195-572F5B960390}" type="slidenum">
              <a:rPr lang="en-US">
                <a:latin typeface="Courier New" charset="0"/>
              </a:rPr>
              <a:pPr/>
              <a:t>1</a:t>
            </a:fld>
            <a:endParaRPr lang="en-US">
              <a:latin typeface="Courier New" charset="0"/>
            </a:endParaRPr>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latin typeface="Arial" charset="0"/>
              <a:ea typeface="ＭＳ Ｐゴシック" charset="0"/>
              <a:cs typeface="ＭＳ Ｐゴシック"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fld id="{9174AB66-7FF6-6845-80F3-D9A86442AC3F}" type="slidenum">
              <a:rPr lang="en-US">
                <a:solidFill>
                  <a:srgbClr val="000000"/>
                </a:solidFill>
                <a:latin typeface="Calibri" charset="0"/>
              </a:rPr>
              <a:pPr/>
              <a:t>10</a:t>
            </a:fld>
            <a:endParaRPr lang="en-US">
              <a:solidFill>
                <a:srgbClr val="000000"/>
              </a:solidFill>
              <a:latin typeface="Calibri" charset="0"/>
            </a:endParaRPr>
          </a:p>
        </p:txBody>
      </p:sp>
      <p:sp>
        <p:nvSpPr>
          <p:cNvPr id="60419" name="Rectangle 2"/>
          <p:cNvSpPr>
            <a:spLocks noGrp="1" noRot="1" noChangeAspect="1" noChangeArrowheads="1" noTextEdit="1"/>
          </p:cNvSpPr>
          <p:nvPr>
            <p:ph type="sldImg"/>
          </p:nvPr>
        </p:nvSpPr>
        <p:spPr>
          <a:ln/>
        </p:spPr>
      </p:sp>
      <p:sp>
        <p:nvSpPr>
          <p:cNvPr id="604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spcBef>
                <a:spcPct val="0"/>
              </a:spcBef>
            </a:pPr>
            <a:endParaRPr lang="en-US">
              <a:latin typeface="Arial" charset="0"/>
              <a:ea typeface="ＭＳ Ｐゴシック" charset="0"/>
              <a:cs typeface="ＭＳ Ｐゴシック"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fld id="{DB4797C5-4A76-2B42-A954-1A179A2D35EB}" type="slidenum">
              <a:rPr lang="en-US">
                <a:solidFill>
                  <a:srgbClr val="000000"/>
                </a:solidFill>
                <a:latin typeface="Calibri" charset="0"/>
              </a:rPr>
              <a:pPr/>
              <a:t>11</a:t>
            </a:fld>
            <a:endParaRPr lang="en-US">
              <a:solidFill>
                <a:srgbClr val="000000"/>
              </a:solidFill>
              <a:latin typeface="Calibri" charset="0"/>
            </a:endParaRPr>
          </a:p>
        </p:txBody>
      </p:sp>
      <p:sp>
        <p:nvSpPr>
          <p:cNvPr id="62467" name="Rectangle 2"/>
          <p:cNvSpPr>
            <a:spLocks noGrp="1" noRot="1" noChangeAspect="1" noChangeArrowheads="1" noTextEdit="1"/>
          </p:cNvSpPr>
          <p:nvPr>
            <p:ph type="sldImg"/>
          </p:nvPr>
        </p:nvSpPr>
        <p:spPr>
          <a:ln/>
        </p:spPr>
      </p:sp>
      <p:sp>
        <p:nvSpPr>
          <p:cNvPr id="624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spcBef>
                <a:spcPct val="0"/>
              </a:spcBef>
            </a:pPr>
            <a:endParaRPr lang="en-US">
              <a:latin typeface="Arial" charset="0"/>
              <a:ea typeface="ＭＳ Ｐゴシック" charset="0"/>
              <a:cs typeface="ＭＳ Ｐゴシック"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fld id="{DED07451-4DDB-C043-BB9F-F178764BC3EF}" type="slidenum">
              <a:rPr lang="en-US">
                <a:solidFill>
                  <a:srgbClr val="000000"/>
                </a:solidFill>
                <a:latin typeface="Calibri" charset="0"/>
              </a:rPr>
              <a:pPr/>
              <a:t>12</a:t>
            </a:fld>
            <a:endParaRPr lang="en-US">
              <a:solidFill>
                <a:srgbClr val="000000"/>
              </a:solidFill>
              <a:latin typeface="Calibri" charset="0"/>
            </a:endParaRPr>
          </a:p>
        </p:txBody>
      </p:sp>
      <p:sp>
        <p:nvSpPr>
          <p:cNvPr id="64515" name="Rectangle 2"/>
          <p:cNvSpPr>
            <a:spLocks noGrp="1" noRot="1" noChangeAspect="1" noChangeArrowheads="1" noTextEdit="1"/>
          </p:cNvSpPr>
          <p:nvPr>
            <p:ph type="sldImg"/>
          </p:nvPr>
        </p:nvSpPr>
        <p:spPr>
          <a:ln/>
        </p:spPr>
      </p:sp>
      <p:sp>
        <p:nvSpPr>
          <p:cNvPr id="645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spcBef>
                <a:spcPct val="0"/>
              </a:spcBef>
            </a:pPr>
            <a:endParaRPr lang="en-US">
              <a:latin typeface="Arial" charset="0"/>
              <a:ea typeface="ＭＳ Ｐゴシック" charset="0"/>
              <a:cs typeface="ＭＳ Ｐゴシック"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fld id="{5B66B605-F098-B24D-A57B-48F2ED65C0E1}" type="slidenum">
              <a:rPr lang="en-US">
                <a:solidFill>
                  <a:srgbClr val="000000"/>
                </a:solidFill>
                <a:latin typeface="Calibri" charset="0"/>
              </a:rPr>
              <a:pPr/>
              <a:t>13</a:t>
            </a:fld>
            <a:endParaRPr lang="en-US">
              <a:solidFill>
                <a:srgbClr val="000000"/>
              </a:solidFill>
              <a:latin typeface="Calibri" charset="0"/>
            </a:endParaRPr>
          </a:p>
        </p:txBody>
      </p:sp>
      <p:sp>
        <p:nvSpPr>
          <p:cNvPr id="66563" name="Rectangle 2"/>
          <p:cNvSpPr>
            <a:spLocks noGrp="1" noRot="1" noChangeAspect="1" noChangeArrowheads="1" noTextEdit="1"/>
          </p:cNvSpPr>
          <p:nvPr>
            <p:ph type="sldImg"/>
          </p:nvPr>
        </p:nvSpPr>
        <p:spPr>
          <a:ln/>
        </p:spPr>
      </p:sp>
      <p:sp>
        <p:nvSpPr>
          <p:cNvPr id="665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spcBef>
                <a:spcPct val="0"/>
              </a:spcBef>
            </a:pPr>
            <a:endParaRPr lang="en-US">
              <a:latin typeface="Arial" charset="0"/>
              <a:ea typeface="ＭＳ Ｐゴシック" charset="0"/>
              <a:cs typeface="ＭＳ Ｐゴシック"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fld id="{E09535C5-4514-3742-A587-6C8394D1C146}" type="slidenum">
              <a:rPr lang="en-US">
                <a:solidFill>
                  <a:srgbClr val="000000"/>
                </a:solidFill>
                <a:latin typeface="Calibri" charset="0"/>
              </a:rPr>
              <a:pPr/>
              <a:t>14</a:t>
            </a:fld>
            <a:endParaRPr lang="en-US">
              <a:solidFill>
                <a:srgbClr val="000000"/>
              </a:solidFill>
              <a:latin typeface="Calibri" charset="0"/>
            </a:endParaRPr>
          </a:p>
        </p:txBody>
      </p:sp>
      <p:sp>
        <p:nvSpPr>
          <p:cNvPr id="68611"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spcBef>
                <a:spcPct val="0"/>
              </a:spcBef>
            </a:pPr>
            <a:endParaRPr lang="en-US">
              <a:latin typeface="Arial" charset="0"/>
              <a:ea typeface="ＭＳ Ｐゴシック" charset="0"/>
              <a:cs typeface="ＭＳ Ｐゴシック"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fld id="{B2DC45FD-0AEE-8E4D-9694-63380C9F4EB1}" type="slidenum">
              <a:rPr lang="en-US">
                <a:latin typeface="Courier New" charset="0"/>
              </a:rPr>
              <a:pPr/>
              <a:t>2</a:t>
            </a:fld>
            <a:endParaRPr lang="en-US">
              <a:latin typeface="Courier New" charset="0"/>
            </a:endParaRPr>
          </a:p>
        </p:txBody>
      </p:sp>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endParaRPr lang="en-US">
              <a:latin typeface="Arial" charset="0"/>
              <a:ea typeface="ＭＳ Ｐゴシック" charset="0"/>
              <a:cs typeface="ＭＳ Ｐゴシック"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fld id="{C264D198-B4C5-534E-90A3-A741EF110536}" type="slidenum">
              <a:rPr lang="en-US">
                <a:latin typeface="Courier New" charset="0"/>
              </a:rPr>
              <a:pPr/>
              <a:t>3</a:t>
            </a:fld>
            <a:endParaRPr lang="en-US">
              <a:latin typeface="Courier New" charset="0"/>
            </a:endParaRPr>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28600" indent="-228600">
              <a:buFontTx/>
              <a:buAutoNum type="arabicPeriod"/>
            </a:pPr>
            <a:r>
              <a:rPr lang="en-US">
                <a:latin typeface="Arial" charset="0"/>
                <a:ea typeface="ＭＳ Ｐゴシック" charset="0"/>
                <a:cs typeface="ＭＳ Ｐゴシック" charset="0"/>
              </a:rPr>
              <a:t>Initialize dictionary to a = 1, b = 2, c = 3.</a:t>
            </a:r>
          </a:p>
          <a:p>
            <a:pPr marL="228600" indent="-228600">
              <a:buFontTx/>
              <a:buAutoNum type="arabicPeriod"/>
            </a:pPr>
            <a:r>
              <a:rPr lang="en-US">
                <a:latin typeface="Arial" charset="0"/>
                <a:ea typeface="ＭＳ Ｐゴシック" charset="0"/>
                <a:cs typeface="ＭＳ Ｐゴシック" charset="0"/>
              </a:rPr>
              <a:t>Initialize w to nil.</a:t>
            </a:r>
          </a:p>
          <a:p>
            <a:pPr marL="228600" indent="-228600">
              <a:buFontTx/>
              <a:buAutoNum type="arabicPeriod"/>
            </a:pPr>
            <a:r>
              <a:rPr lang="en-US">
                <a:latin typeface="Arial" charset="0"/>
                <a:ea typeface="ＭＳ Ｐゴシック" charset="0"/>
                <a:cs typeface="ＭＳ Ｐゴシック" charset="0"/>
              </a:rPr>
              <a:t>We see a, and w+a is in the dictionary, so set w += a.</a:t>
            </a:r>
          </a:p>
          <a:p>
            <a:pPr marL="228600" indent="-228600">
              <a:buFontTx/>
              <a:buAutoNum type="arabicPeriod"/>
            </a:pPr>
            <a:r>
              <a:rPr lang="en-US">
                <a:latin typeface="Arial" charset="0"/>
                <a:ea typeface="ＭＳ Ｐゴシック" charset="0"/>
                <a:cs typeface="ＭＳ Ｐゴシック" charset="0"/>
              </a:rPr>
              <a:t>We see b, and w+b isn't in the dictionary.  Output code for w (1) and enter w+b = ab = 4 into the dictionary.  Set w = b.</a:t>
            </a:r>
          </a:p>
          <a:p>
            <a:pPr marL="228600" indent="-228600">
              <a:buFontTx/>
              <a:buAutoNum type="arabicPeriod"/>
            </a:pPr>
            <a:r>
              <a:rPr lang="en-US">
                <a:latin typeface="Arial" charset="0"/>
                <a:ea typeface="ＭＳ Ｐゴシック" charset="0"/>
                <a:cs typeface="ＭＳ Ｐゴシック" charset="0"/>
              </a:rPr>
              <a:t>We see a, and w+b isn't in the dictionary.  Output code for w (2) and enter w+a = ba = 5 into the dictionary.  Set w = a.</a:t>
            </a:r>
          </a:p>
          <a:p>
            <a:pPr marL="228600" indent="-228600">
              <a:buFontTx/>
              <a:buAutoNum type="arabicPeriod"/>
            </a:pPr>
            <a:r>
              <a:rPr lang="en-US">
                <a:latin typeface="Arial" charset="0"/>
                <a:ea typeface="ＭＳ Ｐゴシック" charset="0"/>
                <a:cs typeface="ＭＳ Ｐゴシック" charset="0"/>
              </a:rPr>
              <a:t>We see b, and ab is in the dictionary.  Set w = ab.</a:t>
            </a:r>
          </a:p>
          <a:p>
            <a:pPr marL="228600" indent="-228600">
              <a:buFontTx/>
              <a:buAutoNum type="arabicPeriod"/>
            </a:pPr>
            <a:r>
              <a:rPr lang="en-US">
                <a:latin typeface="Arial" charset="0"/>
                <a:ea typeface="ＭＳ Ｐゴシック" charset="0"/>
                <a:cs typeface="ＭＳ Ｐゴシック" charset="0"/>
              </a:rPr>
              <a:t>We see c, and abc isn't in the dictionary.  Output code for w (ab = 4), enter abc = 6, set w = c.</a:t>
            </a:r>
          </a:p>
          <a:p>
            <a:pPr marL="228600" indent="-228600">
              <a:buFontTx/>
              <a:buAutoNum type="arabicPeriod"/>
            </a:pPr>
            <a:r>
              <a:rPr lang="en-US">
                <a:latin typeface="Arial" charset="0"/>
                <a:ea typeface="ＭＳ Ｐゴシック" charset="0"/>
                <a:cs typeface="ＭＳ Ｐゴシック" charset="0"/>
              </a:rPr>
              <a:t>See b.  cb isn't in dictionary, so output code for c (3), enter cb = 7, set w = b.</a:t>
            </a:r>
          </a:p>
          <a:p>
            <a:pPr marL="228600" indent="-228600">
              <a:buFontTx/>
              <a:buAutoNum type="arabicPeriod"/>
            </a:pPr>
            <a:r>
              <a:rPr lang="en-US">
                <a:latin typeface="Arial" charset="0"/>
                <a:ea typeface="ＭＳ Ｐゴシック" charset="0"/>
                <a:cs typeface="ＭＳ Ｐゴシック" charset="0"/>
              </a:rPr>
              <a:t>See a, ba is in dictionary, set w = ba.</a:t>
            </a:r>
          </a:p>
          <a:p>
            <a:pPr marL="228600" indent="-228600">
              <a:buFontTx/>
              <a:buAutoNum type="arabicPeriod"/>
            </a:pPr>
            <a:r>
              <a:rPr lang="en-US">
                <a:latin typeface="Arial" charset="0"/>
                <a:ea typeface="ＭＳ Ｐゴシック" charset="0"/>
                <a:cs typeface="ＭＳ Ｐゴシック" charset="0"/>
              </a:rPr>
              <a:t>See b, bab is not in dictionary, output ba (5), enter bab = 8, set w = b.</a:t>
            </a:r>
          </a:p>
          <a:p>
            <a:pPr marL="228600" indent="-228600">
              <a:buFontTx/>
              <a:buAutoNum type="arabicPeriod"/>
            </a:pPr>
            <a:r>
              <a:rPr lang="en-US">
                <a:latin typeface="Arial" charset="0"/>
                <a:ea typeface="ＭＳ Ｐゴシック" charset="0"/>
                <a:cs typeface="ＭＳ Ｐゴシック" charset="0"/>
              </a:rPr>
              <a:t>See a, ba is in dictionary, set w = ba.</a:t>
            </a:r>
          </a:p>
          <a:p>
            <a:pPr marL="228600" indent="-228600">
              <a:buFontTx/>
              <a:buAutoNum type="arabicPeriod"/>
            </a:pPr>
            <a:r>
              <a:rPr lang="en-US">
                <a:latin typeface="Arial" charset="0"/>
                <a:ea typeface="ＭＳ Ｐゴシック" charset="0"/>
                <a:cs typeface="ＭＳ Ｐゴシック" charset="0"/>
              </a:rPr>
              <a:t>See b, bab is in dictionary, set w = bab.</a:t>
            </a:r>
          </a:p>
          <a:p>
            <a:pPr marL="228600" indent="-228600">
              <a:buFontTx/>
              <a:buAutoNum type="arabicPeriod"/>
            </a:pPr>
            <a:r>
              <a:rPr lang="en-US">
                <a:latin typeface="Arial" charset="0"/>
                <a:ea typeface="ＭＳ Ｐゴシック" charset="0"/>
                <a:cs typeface="ＭＳ Ｐゴシック" charset="0"/>
              </a:rPr>
              <a:t>See a, baba is not in dictionary, output bab (8), set w = a.</a:t>
            </a:r>
          </a:p>
          <a:p>
            <a:pPr marL="228600" indent="-228600">
              <a:buFontTx/>
              <a:buAutoNum type="arabicPeriod"/>
            </a:pPr>
            <a:r>
              <a:rPr lang="en-US">
                <a:latin typeface="Arial" charset="0"/>
                <a:ea typeface="ＭＳ Ｐゴシック" charset="0"/>
                <a:cs typeface="ＭＳ Ｐゴシック" charset="0"/>
              </a:rPr>
              <a:t>Output a (1)</a:t>
            </a:r>
          </a:p>
          <a:p>
            <a:pPr marL="228600" indent="-228600"/>
            <a:endParaRPr lang="en-US">
              <a:latin typeface="Arial" charset="0"/>
              <a:ea typeface="ＭＳ Ｐゴシック" charset="0"/>
              <a:cs typeface="ＭＳ Ｐゴシック" charset="0"/>
            </a:endParaRPr>
          </a:p>
          <a:p>
            <a:pPr marL="228600" indent="-228600"/>
            <a:r>
              <a:rPr lang="en-US">
                <a:latin typeface="Arial" charset="0"/>
                <a:ea typeface="ＭＳ Ｐゴシック" charset="0"/>
                <a:cs typeface="ＭＳ Ｐゴシック" charset="0"/>
              </a:rPr>
              <a:t>Decoding: see my notes.  Major trick is when you see an unseen symbol: it must have been entered in the dictionary when its first character appeared as the LAST character of the immediately previous sequence.  For example, if ba is in the dictionary and bab appears, bab will be entered in the dictionary while the code for ba is output.  Thus, when we see (ba)8, the 8 must represent a sequence that (a) wasn't in the dictionary, (b) started with the ba we already saw, and (c) ended with the first character of itself.  So it has to be bab.</a:t>
            </a:r>
          </a:p>
          <a:p>
            <a:pPr marL="228600" indent="-228600"/>
            <a:endParaRPr lang="en-US">
              <a:latin typeface="Arial" charset="0"/>
              <a:ea typeface="ＭＳ Ｐゴシック" charset="0"/>
              <a:cs typeface="ＭＳ Ｐゴシック"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fld id="{CAE7F919-EE72-624C-9D13-FF4055D9A446}" type="slidenum">
              <a:rPr lang="en-US">
                <a:latin typeface="Courier New" charset="0"/>
              </a:rPr>
              <a:pPr/>
              <a:t>4</a:t>
            </a:fld>
            <a:endParaRPr lang="en-US">
              <a:latin typeface="Courier New" charset="0"/>
            </a:endParaRPr>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28600" indent="-228600">
              <a:buFontTx/>
              <a:buAutoNum type="arabicPeriod"/>
            </a:pPr>
            <a:r>
              <a:rPr lang="en-US">
                <a:latin typeface="Arial" charset="0"/>
                <a:ea typeface="ＭＳ Ｐゴシック" charset="0"/>
                <a:cs typeface="ＭＳ Ｐゴシック" charset="0"/>
              </a:rPr>
              <a:t>12235</a:t>
            </a:r>
          </a:p>
          <a:p>
            <a:pPr marL="228600" indent="-228600">
              <a:buFontTx/>
              <a:buAutoNum type="arabicPeriod"/>
            </a:pPr>
            <a:r>
              <a:rPr lang="en-US">
                <a:latin typeface="Arial" charset="0"/>
                <a:ea typeface="ＭＳ Ｐゴシック" charset="0"/>
                <a:cs typeface="ＭＳ Ｐゴシック" charset="0"/>
              </a:rPr>
              <a:t>aaaabaaaa</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fld id="{6AB9A370-D5BA-1842-B431-1053C25855A3}" type="slidenum">
              <a:rPr lang="en-US">
                <a:solidFill>
                  <a:srgbClr val="000000"/>
                </a:solidFill>
                <a:latin typeface="Calibri" charset="0"/>
              </a:rPr>
              <a:pPr/>
              <a:t>5</a:t>
            </a:fld>
            <a:endParaRPr lang="en-US">
              <a:solidFill>
                <a:srgbClr val="000000"/>
              </a:solidFill>
              <a:latin typeface="Calibri" charset="0"/>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spcBef>
                <a:spcPct val="0"/>
              </a:spcBef>
            </a:pPr>
            <a:endParaRPr lang="en-US">
              <a:latin typeface="Arial" charset="0"/>
              <a:ea typeface="ＭＳ Ｐゴシック" charset="0"/>
              <a:cs typeface="ＭＳ Ｐゴシック"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fld id="{79F3361F-5044-1144-9182-BC583D674360}" type="slidenum">
              <a:rPr lang="en-US">
                <a:solidFill>
                  <a:srgbClr val="000000"/>
                </a:solidFill>
                <a:latin typeface="Calibri" charset="0"/>
              </a:rPr>
              <a:pPr/>
              <a:t>6</a:t>
            </a:fld>
            <a:endParaRPr lang="en-US">
              <a:solidFill>
                <a:srgbClr val="000000"/>
              </a:solidFill>
              <a:latin typeface="Calibri" charset="0"/>
            </a:endParaRPr>
          </a:p>
        </p:txBody>
      </p:sp>
      <p:sp>
        <p:nvSpPr>
          <p:cNvPr id="52227" name="Rectangle 2"/>
          <p:cNvSpPr>
            <a:spLocks noGrp="1" noRot="1" noChangeAspect="1" noChangeArrowheads="1" noTextEdit="1"/>
          </p:cNvSpPr>
          <p:nvPr>
            <p:ph type="sldImg"/>
          </p:nvPr>
        </p:nvSpPr>
        <p:spPr>
          <a:ln/>
        </p:spPr>
      </p:sp>
      <p:sp>
        <p:nvSpPr>
          <p:cNvPr id="522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spcBef>
                <a:spcPct val="0"/>
              </a:spcBef>
            </a:pPr>
            <a:endParaRPr lang="en-US">
              <a:latin typeface="Arial" charset="0"/>
              <a:ea typeface="ＭＳ Ｐゴシック" charset="0"/>
              <a:cs typeface="ＭＳ Ｐゴシック"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fld id="{1191C74B-C1E8-C747-B637-750EAFEEF9FF}" type="slidenum">
              <a:rPr lang="en-US">
                <a:solidFill>
                  <a:srgbClr val="000000"/>
                </a:solidFill>
                <a:latin typeface="Calibri" charset="0"/>
              </a:rPr>
              <a:pPr/>
              <a:t>7</a:t>
            </a:fld>
            <a:endParaRPr lang="en-US">
              <a:solidFill>
                <a:srgbClr val="000000"/>
              </a:solidFill>
              <a:latin typeface="Calibri" charset="0"/>
            </a:endParaRPr>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spcBef>
                <a:spcPct val="0"/>
              </a:spcBef>
            </a:pPr>
            <a:endParaRPr lang="en-US">
              <a:latin typeface="Arial" charset="0"/>
              <a:ea typeface="ＭＳ Ｐゴシック" charset="0"/>
              <a:cs typeface="ＭＳ Ｐゴシック"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fld id="{B5FE5CA8-1FCF-1A4B-9643-3597AEACC0A1}" type="slidenum">
              <a:rPr lang="en-US">
                <a:solidFill>
                  <a:srgbClr val="000000"/>
                </a:solidFill>
                <a:latin typeface="Calibri" charset="0"/>
              </a:rPr>
              <a:pPr/>
              <a:t>8</a:t>
            </a:fld>
            <a:endParaRPr lang="en-US">
              <a:solidFill>
                <a:srgbClr val="000000"/>
              </a:solidFill>
              <a:latin typeface="Calibri" charset="0"/>
            </a:endParaRPr>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spcBef>
                <a:spcPct val="0"/>
              </a:spcBef>
            </a:pPr>
            <a:endParaRPr lang="en-US">
              <a:latin typeface="Arial" charset="0"/>
              <a:ea typeface="ＭＳ Ｐゴシック" charset="0"/>
              <a:cs typeface="ＭＳ Ｐゴシック"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fld id="{D34F7432-B503-6B4F-BFC2-37B3B838688D}" type="slidenum">
              <a:rPr lang="en-US">
                <a:solidFill>
                  <a:srgbClr val="000000"/>
                </a:solidFill>
                <a:latin typeface="Calibri" charset="0"/>
              </a:rPr>
              <a:pPr/>
              <a:t>9</a:t>
            </a:fld>
            <a:endParaRPr lang="en-US">
              <a:solidFill>
                <a:srgbClr val="000000"/>
              </a:solidFill>
              <a:latin typeface="Calibri" charset="0"/>
            </a:endParaRPr>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spcBef>
                <a:spcPct val="0"/>
              </a:spcBef>
            </a:pPr>
            <a:endParaRPr lang="en-US">
              <a:latin typeface="Arial" charset="0"/>
              <a:ea typeface="ＭＳ Ｐゴシック" charset="0"/>
              <a:cs typeface="ＭＳ Ｐゴシック"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1726EB-B0EF-9B49-BDCB-EBDCA0555C27}" type="datetimeFigureOut">
              <a:rPr lang="en-US" smtClean="0"/>
              <a:t>8/22/12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54F202-8FD9-A24E-9408-8F15B7917AED}" type="slidenum">
              <a:rPr lang="en-US" smtClean="0"/>
              <a:t>‹#›</a:t>
            </a:fld>
            <a:endParaRPr lang="en-US"/>
          </a:p>
        </p:txBody>
      </p:sp>
    </p:spTree>
    <p:extLst>
      <p:ext uri="{BB962C8B-B14F-4D97-AF65-F5344CB8AC3E}">
        <p14:creationId xmlns:p14="http://schemas.microsoft.com/office/powerpoint/2010/main" val="33130707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1726EB-B0EF-9B49-BDCB-EBDCA0555C27}" type="datetimeFigureOut">
              <a:rPr lang="en-US" smtClean="0"/>
              <a:t>8/22/12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54F202-8FD9-A24E-9408-8F15B7917AED}" type="slidenum">
              <a:rPr lang="en-US" smtClean="0"/>
              <a:t>‹#›</a:t>
            </a:fld>
            <a:endParaRPr lang="en-US"/>
          </a:p>
        </p:txBody>
      </p:sp>
    </p:spTree>
    <p:extLst>
      <p:ext uri="{BB962C8B-B14F-4D97-AF65-F5344CB8AC3E}">
        <p14:creationId xmlns:p14="http://schemas.microsoft.com/office/powerpoint/2010/main" val="41250078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1726EB-B0EF-9B49-BDCB-EBDCA0555C27}" type="datetimeFigureOut">
              <a:rPr lang="en-US" smtClean="0"/>
              <a:t>8/22/12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54F202-8FD9-A24E-9408-8F15B7917AED}" type="slidenum">
              <a:rPr lang="en-US" smtClean="0"/>
              <a:t>‹#›</a:t>
            </a:fld>
            <a:endParaRPr lang="en-US"/>
          </a:p>
        </p:txBody>
      </p:sp>
    </p:spTree>
    <p:extLst>
      <p:ext uri="{BB962C8B-B14F-4D97-AF65-F5344CB8AC3E}">
        <p14:creationId xmlns:p14="http://schemas.microsoft.com/office/powerpoint/2010/main" val="7275109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1726EB-B0EF-9B49-BDCB-EBDCA0555C27}" type="datetimeFigureOut">
              <a:rPr lang="en-US" smtClean="0"/>
              <a:t>8/22/12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54F202-8FD9-A24E-9408-8F15B7917AED}" type="slidenum">
              <a:rPr lang="en-US" smtClean="0"/>
              <a:t>‹#›</a:t>
            </a:fld>
            <a:endParaRPr lang="en-US"/>
          </a:p>
        </p:txBody>
      </p:sp>
    </p:spTree>
    <p:extLst>
      <p:ext uri="{BB962C8B-B14F-4D97-AF65-F5344CB8AC3E}">
        <p14:creationId xmlns:p14="http://schemas.microsoft.com/office/powerpoint/2010/main" val="30617498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1726EB-B0EF-9B49-BDCB-EBDCA0555C27}" type="datetimeFigureOut">
              <a:rPr lang="en-US" smtClean="0"/>
              <a:t>8/22/12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54F202-8FD9-A24E-9408-8F15B7917AED}" type="slidenum">
              <a:rPr lang="en-US" smtClean="0"/>
              <a:t>‹#›</a:t>
            </a:fld>
            <a:endParaRPr lang="en-US"/>
          </a:p>
        </p:txBody>
      </p:sp>
    </p:spTree>
    <p:extLst>
      <p:ext uri="{BB962C8B-B14F-4D97-AF65-F5344CB8AC3E}">
        <p14:creationId xmlns:p14="http://schemas.microsoft.com/office/powerpoint/2010/main" val="33446276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1726EB-B0EF-9B49-BDCB-EBDCA0555C27}" type="datetimeFigureOut">
              <a:rPr lang="en-US" smtClean="0"/>
              <a:t>8/22/12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054F202-8FD9-A24E-9408-8F15B7917AED}" type="slidenum">
              <a:rPr lang="en-US" smtClean="0"/>
              <a:t>‹#›</a:t>
            </a:fld>
            <a:endParaRPr lang="en-US"/>
          </a:p>
        </p:txBody>
      </p:sp>
    </p:spTree>
    <p:extLst>
      <p:ext uri="{BB962C8B-B14F-4D97-AF65-F5344CB8AC3E}">
        <p14:creationId xmlns:p14="http://schemas.microsoft.com/office/powerpoint/2010/main" val="6786817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1726EB-B0EF-9B49-BDCB-EBDCA0555C27}" type="datetimeFigureOut">
              <a:rPr lang="en-US" smtClean="0"/>
              <a:t>8/22/12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054F202-8FD9-A24E-9408-8F15B7917AED}" type="slidenum">
              <a:rPr lang="en-US" smtClean="0"/>
              <a:t>‹#›</a:t>
            </a:fld>
            <a:endParaRPr lang="en-US"/>
          </a:p>
        </p:txBody>
      </p:sp>
    </p:spTree>
    <p:extLst>
      <p:ext uri="{BB962C8B-B14F-4D97-AF65-F5344CB8AC3E}">
        <p14:creationId xmlns:p14="http://schemas.microsoft.com/office/powerpoint/2010/main" val="13156176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1726EB-B0EF-9B49-BDCB-EBDCA0555C27}" type="datetimeFigureOut">
              <a:rPr lang="en-US" smtClean="0"/>
              <a:t>8/22/12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054F202-8FD9-A24E-9408-8F15B7917AED}" type="slidenum">
              <a:rPr lang="en-US" smtClean="0"/>
              <a:t>‹#›</a:t>
            </a:fld>
            <a:endParaRPr lang="en-US"/>
          </a:p>
        </p:txBody>
      </p:sp>
    </p:spTree>
    <p:extLst>
      <p:ext uri="{BB962C8B-B14F-4D97-AF65-F5344CB8AC3E}">
        <p14:creationId xmlns:p14="http://schemas.microsoft.com/office/powerpoint/2010/main" val="15602412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1726EB-B0EF-9B49-BDCB-EBDCA0555C27}" type="datetimeFigureOut">
              <a:rPr lang="en-US" smtClean="0"/>
              <a:t>8/22/12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054F202-8FD9-A24E-9408-8F15B7917AED}" type="slidenum">
              <a:rPr lang="en-US" smtClean="0"/>
              <a:t>‹#›</a:t>
            </a:fld>
            <a:endParaRPr lang="en-US"/>
          </a:p>
        </p:txBody>
      </p:sp>
    </p:spTree>
    <p:extLst>
      <p:ext uri="{BB962C8B-B14F-4D97-AF65-F5344CB8AC3E}">
        <p14:creationId xmlns:p14="http://schemas.microsoft.com/office/powerpoint/2010/main" val="2005832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1726EB-B0EF-9B49-BDCB-EBDCA0555C27}" type="datetimeFigureOut">
              <a:rPr lang="en-US" smtClean="0"/>
              <a:t>8/22/12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054F202-8FD9-A24E-9408-8F15B7917AED}" type="slidenum">
              <a:rPr lang="en-US" smtClean="0"/>
              <a:t>‹#›</a:t>
            </a:fld>
            <a:endParaRPr lang="en-US"/>
          </a:p>
        </p:txBody>
      </p:sp>
    </p:spTree>
    <p:extLst>
      <p:ext uri="{BB962C8B-B14F-4D97-AF65-F5344CB8AC3E}">
        <p14:creationId xmlns:p14="http://schemas.microsoft.com/office/powerpoint/2010/main" val="14185116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1726EB-B0EF-9B49-BDCB-EBDCA0555C27}" type="datetimeFigureOut">
              <a:rPr lang="en-US" smtClean="0"/>
              <a:t>8/22/12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054F202-8FD9-A24E-9408-8F15B7917AED}" type="slidenum">
              <a:rPr lang="en-US" smtClean="0"/>
              <a:t>‹#›</a:t>
            </a:fld>
            <a:endParaRPr lang="en-US"/>
          </a:p>
        </p:txBody>
      </p:sp>
    </p:spTree>
    <p:extLst>
      <p:ext uri="{BB962C8B-B14F-4D97-AF65-F5344CB8AC3E}">
        <p14:creationId xmlns:p14="http://schemas.microsoft.com/office/powerpoint/2010/main" val="158136301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1726EB-B0EF-9B49-BDCB-EBDCA0555C27}" type="datetimeFigureOut">
              <a:rPr lang="en-US" smtClean="0"/>
              <a:t>8/22/12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054F202-8FD9-A24E-9408-8F15B7917AED}" type="slidenum">
              <a:rPr lang="en-US" smtClean="0"/>
              <a:t>‹#›</a:t>
            </a:fld>
            <a:endParaRPr lang="en-US"/>
          </a:p>
        </p:txBody>
      </p:sp>
    </p:spTree>
    <p:extLst>
      <p:ext uri="{BB962C8B-B14F-4D97-AF65-F5344CB8AC3E}">
        <p14:creationId xmlns:p14="http://schemas.microsoft.com/office/powerpoint/2010/main" val="41477355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2.jpe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2.jpeg"/><Relationship Id="rId5"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685800" y="152400"/>
            <a:ext cx="7772400" cy="1143000"/>
          </a:xfrm>
        </p:spPr>
        <p:txBody>
          <a:bodyPr>
            <a:normAutofit fontScale="90000"/>
          </a:bodyPr>
          <a:lstStyle/>
          <a:p>
            <a:pPr eaLnBrk="1" hangingPunct="1"/>
            <a:r>
              <a:rPr lang="en-US" sz="4000">
                <a:latin typeface="Arial" charset="0"/>
                <a:ea typeface="ＭＳ Ｐゴシック" charset="0"/>
                <a:cs typeface="ＭＳ Ｐゴシック" charset="0"/>
              </a:rPr>
              <a:t>Proving that Huffman is </a:t>
            </a:r>
            <a:r>
              <a:rPr lang="ja-JP" altLang="en-US" sz="4000">
                <a:latin typeface="Arial" charset="0"/>
                <a:ea typeface="ＭＳ Ｐゴシック" charset="0"/>
                <a:cs typeface="ＭＳ Ｐゴシック" charset="0"/>
              </a:rPr>
              <a:t>“</a:t>
            </a:r>
            <a:r>
              <a:rPr lang="en-US" sz="4000">
                <a:latin typeface="Arial" charset="0"/>
                <a:ea typeface="ＭＳ Ｐゴシック" charset="0"/>
                <a:cs typeface="ＭＳ Ｐゴシック" charset="0"/>
              </a:rPr>
              <a:t>Optimal</a:t>
            </a:r>
            <a:r>
              <a:rPr lang="ja-JP" altLang="en-US" sz="4000">
                <a:latin typeface="Arial" charset="0"/>
                <a:ea typeface="ＭＳ Ｐゴシック" charset="0"/>
                <a:cs typeface="ＭＳ Ｐゴシック" charset="0"/>
              </a:rPr>
              <a:t>”</a:t>
            </a:r>
            <a:endParaRPr lang="en-US" sz="4000">
              <a:latin typeface="Arial" charset="0"/>
              <a:ea typeface="ＭＳ Ｐゴシック" charset="0"/>
              <a:cs typeface="ＭＳ Ｐゴシック" charset="0"/>
            </a:endParaRPr>
          </a:p>
        </p:txBody>
      </p:sp>
      <p:grpSp>
        <p:nvGrpSpPr>
          <p:cNvPr id="40963" name="Group 4"/>
          <p:cNvGrpSpPr>
            <a:grpSpLocks/>
          </p:cNvGrpSpPr>
          <p:nvPr/>
        </p:nvGrpSpPr>
        <p:grpSpPr bwMode="auto">
          <a:xfrm>
            <a:off x="381000" y="1419225"/>
            <a:ext cx="8218488" cy="180975"/>
            <a:chOff x="295" y="1311"/>
            <a:chExt cx="5177" cy="114"/>
          </a:xfrm>
        </p:grpSpPr>
        <p:sp>
          <p:nvSpPr>
            <p:cNvPr id="40965" name="Rectangle 5"/>
            <p:cNvSpPr>
              <a:spLocks noChangeArrowheads="1"/>
            </p:cNvSpPr>
            <p:nvPr/>
          </p:nvSpPr>
          <p:spPr bwMode="auto">
            <a:xfrm>
              <a:off x="295" y="1311"/>
              <a:ext cx="5177" cy="48"/>
            </a:xfrm>
            <a:prstGeom prst="rect">
              <a:avLst/>
            </a:prstGeom>
            <a:solidFill>
              <a:srgbClr val="33CCFF"/>
            </a:solidFill>
            <a:ln w="9525">
              <a:solidFill>
                <a:schemeClr val="tx1"/>
              </a:solidFill>
              <a:miter lim="800000"/>
              <a:headEnd/>
              <a:tailEnd/>
            </a:ln>
          </p:spPr>
          <p:txBody>
            <a:bodyPr wrap="none" anchor="ctr"/>
            <a:lstStyle/>
            <a:p>
              <a:endParaRPr lang="en-US"/>
            </a:p>
          </p:txBody>
        </p:sp>
        <p:sp>
          <p:nvSpPr>
            <p:cNvPr id="40966" name="Rectangle 6"/>
            <p:cNvSpPr>
              <a:spLocks noChangeArrowheads="1"/>
            </p:cNvSpPr>
            <p:nvPr/>
          </p:nvSpPr>
          <p:spPr bwMode="auto">
            <a:xfrm>
              <a:off x="295" y="1377"/>
              <a:ext cx="5177" cy="48"/>
            </a:xfrm>
            <a:prstGeom prst="rect">
              <a:avLst/>
            </a:prstGeom>
            <a:solidFill>
              <a:srgbClr val="33CCFF"/>
            </a:solidFill>
            <a:ln w="9525">
              <a:solidFill>
                <a:schemeClr val="tx1"/>
              </a:solidFill>
              <a:miter lim="800000"/>
              <a:headEnd/>
              <a:tailEnd/>
            </a:ln>
          </p:spPr>
          <p:txBody>
            <a:bodyPr wrap="none" anchor="ctr"/>
            <a:lstStyle/>
            <a:p>
              <a:endParaRPr lang="en-US"/>
            </a:p>
          </p:txBody>
        </p:sp>
      </p:grpSp>
      <p:sp>
        <p:nvSpPr>
          <p:cNvPr id="40964" name="TextBox 5"/>
          <p:cNvSpPr txBox="1">
            <a:spLocks noChangeArrowheads="1"/>
          </p:cNvSpPr>
          <p:nvPr/>
        </p:nvSpPr>
        <p:spPr bwMode="auto">
          <a:xfrm>
            <a:off x="457200" y="1752600"/>
            <a:ext cx="8255000" cy="3694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r>
              <a:rPr lang="en-US" sz="1800">
                <a:solidFill>
                  <a:srgbClr val="008000"/>
                </a:solidFill>
              </a:rPr>
              <a:t>Claim:  Huffman coding gives the best possible symbol-by-symbol code.</a:t>
            </a:r>
          </a:p>
          <a:p>
            <a:endParaRPr lang="en-US" sz="1800">
              <a:solidFill>
                <a:srgbClr val="008000"/>
              </a:solidFill>
            </a:endParaRPr>
          </a:p>
          <a:p>
            <a:endParaRPr lang="en-US" sz="1800">
              <a:solidFill>
                <a:srgbClr val="008000"/>
              </a:solidFill>
            </a:endParaRPr>
          </a:p>
          <a:p>
            <a:endParaRPr lang="en-US" sz="1800">
              <a:solidFill>
                <a:srgbClr val="008000"/>
              </a:solidFill>
            </a:endParaRPr>
          </a:p>
          <a:p>
            <a:r>
              <a:rPr lang="en-US" sz="1800">
                <a:solidFill>
                  <a:srgbClr val="000090"/>
                </a:solidFill>
              </a:rPr>
              <a:t>1. cost(T) = freq(a</a:t>
            </a:r>
            <a:r>
              <a:rPr lang="en-US" sz="1800" baseline="-25000">
                <a:solidFill>
                  <a:srgbClr val="000090"/>
                </a:solidFill>
              </a:rPr>
              <a:t>1</a:t>
            </a:r>
            <a:r>
              <a:rPr lang="en-US" sz="1800">
                <a:solidFill>
                  <a:srgbClr val="000090"/>
                </a:solidFill>
              </a:rPr>
              <a:t>)*length(a</a:t>
            </a:r>
            <a:r>
              <a:rPr lang="en-US" sz="1800" baseline="-25000">
                <a:solidFill>
                  <a:srgbClr val="000090"/>
                </a:solidFill>
              </a:rPr>
              <a:t>1</a:t>
            </a:r>
            <a:r>
              <a:rPr lang="en-US" sz="1800">
                <a:solidFill>
                  <a:srgbClr val="000090"/>
                </a:solidFill>
              </a:rPr>
              <a:t>) + freq(a</a:t>
            </a:r>
            <a:r>
              <a:rPr lang="en-US" sz="1800" baseline="-25000">
                <a:solidFill>
                  <a:srgbClr val="000090"/>
                </a:solidFill>
              </a:rPr>
              <a:t>2</a:t>
            </a:r>
            <a:r>
              <a:rPr lang="en-US" sz="1800">
                <a:solidFill>
                  <a:srgbClr val="000090"/>
                </a:solidFill>
              </a:rPr>
              <a:t>)*length(a</a:t>
            </a:r>
            <a:r>
              <a:rPr lang="en-US" sz="1800" baseline="-25000">
                <a:solidFill>
                  <a:srgbClr val="000090"/>
                </a:solidFill>
              </a:rPr>
              <a:t>2</a:t>
            </a:r>
            <a:r>
              <a:rPr lang="en-US" sz="1800">
                <a:solidFill>
                  <a:srgbClr val="000090"/>
                </a:solidFill>
              </a:rPr>
              <a:t>) + … + freq(a</a:t>
            </a:r>
            <a:r>
              <a:rPr lang="en-US" sz="1800" baseline="-25000">
                <a:solidFill>
                  <a:srgbClr val="000090"/>
                </a:solidFill>
              </a:rPr>
              <a:t>n</a:t>
            </a:r>
            <a:r>
              <a:rPr lang="en-US" sz="1800">
                <a:solidFill>
                  <a:srgbClr val="000090"/>
                </a:solidFill>
              </a:rPr>
              <a:t>)*length(a</a:t>
            </a:r>
            <a:r>
              <a:rPr lang="en-US" sz="1800" baseline="-25000">
                <a:solidFill>
                  <a:srgbClr val="000090"/>
                </a:solidFill>
              </a:rPr>
              <a:t>n</a:t>
            </a:r>
            <a:r>
              <a:rPr lang="en-US" sz="1800">
                <a:solidFill>
                  <a:srgbClr val="000090"/>
                </a:solidFill>
              </a:rPr>
              <a:t>)</a:t>
            </a:r>
          </a:p>
          <a:p>
            <a:r>
              <a:rPr lang="en-US" sz="1800">
                <a:solidFill>
                  <a:srgbClr val="000090"/>
                </a:solidFill>
              </a:rPr>
              <a:t>Where freq(a</a:t>
            </a:r>
            <a:r>
              <a:rPr lang="en-US" sz="1800" baseline="-25000">
                <a:solidFill>
                  <a:srgbClr val="000090"/>
                </a:solidFill>
              </a:rPr>
              <a:t>1</a:t>
            </a:r>
            <a:r>
              <a:rPr lang="en-US" sz="1800">
                <a:solidFill>
                  <a:srgbClr val="000090"/>
                </a:solidFill>
              </a:rPr>
              <a:t>) ≤ freq(a</a:t>
            </a:r>
            <a:r>
              <a:rPr lang="en-US" sz="1800" baseline="-25000">
                <a:solidFill>
                  <a:srgbClr val="000090"/>
                </a:solidFill>
              </a:rPr>
              <a:t>2</a:t>
            </a:r>
            <a:r>
              <a:rPr lang="en-US" sz="1800">
                <a:solidFill>
                  <a:srgbClr val="000090"/>
                </a:solidFill>
              </a:rPr>
              <a:t>) ≤ … ≤ freq(a</a:t>
            </a:r>
            <a:r>
              <a:rPr lang="en-US" sz="1800" baseline="-25000">
                <a:solidFill>
                  <a:srgbClr val="000090"/>
                </a:solidFill>
              </a:rPr>
              <a:t>n</a:t>
            </a:r>
            <a:r>
              <a:rPr lang="en-US" sz="1800">
                <a:solidFill>
                  <a:srgbClr val="000090"/>
                </a:solidFill>
              </a:rPr>
              <a:t>)</a:t>
            </a:r>
          </a:p>
          <a:p>
            <a:endParaRPr lang="en-US" sz="1800">
              <a:solidFill>
                <a:srgbClr val="000090"/>
              </a:solidFill>
            </a:endParaRPr>
          </a:p>
          <a:p>
            <a:r>
              <a:rPr lang="en-US" sz="1800">
                <a:solidFill>
                  <a:srgbClr val="000090"/>
                </a:solidFill>
              </a:rPr>
              <a:t>2.  Any symbol-by-symbol code must be a prefix code.</a:t>
            </a:r>
          </a:p>
          <a:p>
            <a:endParaRPr lang="en-US" sz="1800">
              <a:solidFill>
                <a:srgbClr val="000090"/>
              </a:solidFill>
            </a:endParaRPr>
          </a:p>
          <a:p>
            <a:r>
              <a:rPr lang="en-US" sz="1800">
                <a:solidFill>
                  <a:srgbClr val="000090"/>
                </a:solidFill>
              </a:rPr>
              <a:t>3.  Every prefix code has a corresponding tree.</a:t>
            </a:r>
          </a:p>
          <a:p>
            <a:endParaRPr lang="en-US" sz="1800">
              <a:solidFill>
                <a:srgbClr val="000090"/>
              </a:solidFill>
            </a:endParaRPr>
          </a:p>
          <a:p>
            <a:r>
              <a:rPr lang="en-US" sz="1800">
                <a:solidFill>
                  <a:srgbClr val="000090"/>
                </a:solidFill>
              </a:rPr>
              <a:t>4.  There exists an optimal code in which a</a:t>
            </a:r>
            <a:r>
              <a:rPr lang="en-US" sz="1800" baseline="-25000">
                <a:solidFill>
                  <a:srgbClr val="000090"/>
                </a:solidFill>
              </a:rPr>
              <a:t>1</a:t>
            </a:r>
            <a:r>
              <a:rPr lang="en-US" sz="1800">
                <a:solidFill>
                  <a:srgbClr val="000090"/>
                </a:solidFill>
              </a:rPr>
              <a:t> and a</a:t>
            </a:r>
            <a:r>
              <a:rPr lang="en-US" sz="1800" baseline="-25000">
                <a:solidFill>
                  <a:srgbClr val="000090"/>
                </a:solidFill>
              </a:rPr>
              <a:t>2</a:t>
            </a:r>
            <a:r>
              <a:rPr lang="en-US" sz="1800">
                <a:solidFill>
                  <a:srgbClr val="000090"/>
                </a:solidFill>
              </a:rPr>
              <a:t> are siblings.</a:t>
            </a:r>
          </a:p>
          <a:p>
            <a:endParaRPr lang="en-US" sz="1800">
              <a:solidFill>
                <a:srgbClr val="000090"/>
              </a:solidFill>
            </a:endParaRPr>
          </a:p>
        </p:txBody>
      </p:sp>
    </p:spTree>
    <p:extLst>
      <p:ext uri="{BB962C8B-B14F-4D97-AF65-F5344CB8AC3E}">
        <p14:creationId xmlns:p14="http://schemas.microsoft.com/office/powerpoint/2010/main" val="40690503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a:xfrm>
            <a:off x="685800" y="0"/>
            <a:ext cx="7772400" cy="1143000"/>
          </a:xfrm>
        </p:spPr>
        <p:txBody>
          <a:bodyPr/>
          <a:lstStyle/>
          <a:p>
            <a:pPr eaLnBrk="1" hangingPunct="1"/>
            <a:r>
              <a:rPr lang="en-US">
                <a:latin typeface="Arial" charset="0"/>
                <a:ea typeface="ＭＳ Ｐゴシック" charset="0"/>
                <a:cs typeface="ＭＳ Ｐゴシック" charset="0"/>
              </a:rPr>
              <a:t>Arithmetic Coding</a:t>
            </a:r>
          </a:p>
        </p:txBody>
      </p:sp>
      <p:grpSp>
        <p:nvGrpSpPr>
          <p:cNvPr id="59395" name="Group 3"/>
          <p:cNvGrpSpPr>
            <a:grpSpLocks/>
          </p:cNvGrpSpPr>
          <p:nvPr/>
        </p:nvGrpSpPr>
        <p:grpSpPr bwMode="auto">
          <a:xfrm>
            <a:off x="381000" y="838200"/>
            <a:ext cx="8218488" cy="180975"/>
            <a:chOff x="295" y="1311"/>
            <a:chExt cx="5177" cy="114"/>
          </a:xfrm>
        </p:grpSpPr>
        <p:sp>
          <p:nvSpPr>
            <p:cNvPr id="59444" name="Rectangle 4"/>
            <p:cNvSpPr>
              <a:spLocks noChangeArrowheads="1"/>
            </p:cNvSpPr>
            <p:nvPr/>
          </p:nvSpPr>
          <p:spPr bwMode="auto">
            <a:xfrm>
              <a:off x="295" y="1311"/>
              <a:ext cx="5177" cy="48"/>
            </a:xfrm>
            <a:prstGeom prst="rect">
              <a:avLst/>
            </a:prstGeom>
            <a:solidFill>
              <a:srgbClr val="33CCFF"/>
            </a:solidFill>
            <a:ln w="9525">
              <a:solidFill>
                <a:schemeClr val="tx1"/>
              </a:solidFill>
              <a:miter lim="800000"/>
              <a:headEnd/>
              <a:tailEnd/>
            </a:ln>
          </p:spPr>
          <p:txBody>
            <a:bodyPr wrap="none" anchor="ctr"/>
            <a:lstStyle/>
            <a:p>
              <a:endParaRPr lang="en-US" sz="2400">
                <a:solidFill>
                  <a:srgbClr val="000000"/>
                </a:solidFill>
              </a:endParaRPr>
            </a:p>
          </p:txBody>
        </p:sp>
        <p:sp>
          <p:nvSpPr>
            <p:cNvPr id="59445" name="Rectangle 5"/>
            <p:cNvSpPr>
              <a:spLocks noChangeArrowheads="1"/>
            </p:cNvSpPr>
            <p:nvPr/>
          </p:nvSpPr>
          <p:spPr bwMode="auto">
            <a:xfrm>
              <a:off x="295" y="1377"/>
              <a:ext cx="5177" cy="48"/>
            </a:xfrm>
            <a:prstGeom prst="rect">
              <a:avLst/>
            </a:prstGeom>
            <a:solidFill>
              <a:srgbClr val="33CCFF"/>
            </a:solidFill>
            <a:ln w="9525">
              <a:solidFill>
                <a:schemeClr val="tx1"/>
              </a:solidFill>
              <a:miter lim="800000"/>
              <a:headEnd/>
              <a:tailEnd/>
            </a:ln>
          </p:spPr>
          <p:txBody>
            <a:bodyPr wrap="none" anchor="ctr"/>
            <a:lstStyle/>
            <a:p>
              <a:endParaRPr lang="en-US" sz="2400">
                <a:solidFill>
                  <a:srgbClr val="000000"/>
                </a:solidFill>
              </a:endParaRPr>
            </a:p>
          </p:txBody>
        </p:sp>
      </p:grpSp>
      <p:sp>
        <p:nvSpPr>
          <p:cNvPr id="59396" name="Rectangle 6"/>
          <p:cNvSpPr>
            <a:spLocks noChangeArrowheads="1"/>
          </p:cNvSpPr>
          <p:nvPr/>
        </p:nvSpPr>
        <p:spPr bwMode="auto">
          <a:xfrm>
            <a:off x="533400" y="1219200"/>
            <a:ext cx="2625725" cy="2227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800" u="sng">
                <a:solidFill>
                  <a:srgbClr val="000000"/>
                </a:solidFill>
              </a:rPr>
              <a:t>Letter		freq</a:t>
            </a:r>
          </a:p>
          <a:p>
            <a:r>
              <a:rPr lang="en-US" sz="2800">
                <a:solidFill>
                  <a:srgbClr val="000000"/>
                </a:solidFill>
              </a:rPr>
              <a:t>s		0.6</a:t>
            </a:r>
          </a:p>
          <a:p>
            <a:r>
              <a:rPr lang="en-US" sz="2800">
                <a:solidFill>
                  <a:srgbClr val="000000"/>
                </a:solidFill>
              </a:rPr>
              <a:t>p		0.2</a:t>
            </a:r>
          </a:p>
          <a:p>
            <a:r>
              <a:rPr lang="en-US" sz="2800">
                <a:solidFill>
                  <a:srgbClr val="000000"/>
                </a:solidFill>
              </a:rPr>
              <a:t>a		0.1</a:t>
            </a:r>
          </a:p>
          <a:p>
            <a:r>
              <a:rPr lang="en-US" sz="2800">
                <a:solidFill>
                  <a:srgbClr val="000000"/>
                </a:solidFill>
              </a:rPr>
              <a:t>m		0.1</a:t>
            </a:r>
            <a:endParaRPr lang="en-US" sz="2800">
              <a:solidFill>
                <a:srgbClr val="121C85"/>
              </a:solidFill>
            </a:endParaRPr>
          </a:p>
        </p:txBody>
      </p:sp>
      <p:sp>
        <p:nvSpPr>
          <p:cNvPr id="59397" name="Rectangle 7"/>
          <p:cNvSpPr>
            <a:spLocks noChangeArrowheads="1"/>
          </p:cNvSpPr>
          <p:nvPr/>
        </p:nvSpPr>
        <p:spPr bwMode="auto">
          <a:xfrm>
            <a:off x="457200" y="1143000"/>
            <a:ext cx="2743200" cy="24384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2400">
              <a:solidFill>
                <a:srgbClr val="000000"/>
              </a:solidFill>
            </a:endParaRPr>
          </a:p>
        </p:txBody>
      </p:sp>
      <p:sp>
        <p:nvSpPr>
          <p:cNvPr id="59398" name="Text Box 8"/>
          <p:cNvSpPr txBox="1">
            <a:spLocks noChangeArrowheads="1"/>
          </p:cNvSpPr>
          <p:nvPr/>
        </p:nvSpPr>
        <p:spPr bwMode="auto">
          <a:xfrm>
            <a:off x="4191000" y="2133600"/>
            <a:ext cx="2690813"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r>
              <a:rPr lang="en-US" sz="3200">
                <a:solidFill>
                  <a:srgbClr val="121C85"/>
                </a:solidFill>
              </a:rPr>
              <a:t>Encode: </a:t>
            </a:r>
            <a:r>
              <a:rPr lang="ja-JP" altLang="en-US" sz="3200">
                <a:solidFill>
                  <a:srgbClr val="121C85"/>
                </a:solidFill>
              </a:rPr>
              <a:t>“</a:t>
            </a:r>
            <a:r>
              <a:rPr lang="en-US" sz="3200">
                <a:solidFill>
                  <a:srgbClr val="121C85"/>
                </a:solidFill>
              </a:rPr>
              <a:t>sps</a:t>
            </a:r>
            <a:r>
              <a:rPr lang="ja-JP" altLang="en-US" sz="3200">
                <a:solidFill>
                  <a:srgbClr val="121C85"/>
                </a:solidFill>
              </a:rPr>
              <a:t>”</a:t>
            </a:r>
            <a:endParaRPr lang="en-US" sz="1400">
              <a:solidFill>
                <a:srgbClr val="000000"/>
              </a:solidFill>
            </a:endParaRPr>
          </a:p>
        </p:txBody>
      </p:sp>
      <p:sp>
        <p:nvSpPr>
          <p:cNvPr id="59399" name="Line 9"/>
          <p:cNvSpPr>
            <a:spLocks noChangeShapeType="1"/>
          </p:cNvSpPr>
          <p:nvPr/>
        </p:nvSpPr>
        <p:spPr bwMode="auto">
          <a:xfrm>
            <a:off x="2057400" y="4343400"/>
            <a:ext cx="5105400"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59400" name="Rectangle 10"/>
          <p:cNvSpPr>
            <a:spLocks noChangeArrowheads="1"/>
          </p:cNvSpPr>
          <p:nvPr/>
        </p:nvSpPr>
        <p:spPr bwMode="auto">
          <a:xfrm>
            <a:off x="2057400" y="4267200"/>
            <a:ext cx="152400" cy="152400"/>
          </a:xfrm>
          <a:prstGeom prst="rect">
            <a:avLst/>
          </a:prstGeom>
          <a:solidFill>
            <a:schemeClr val="tx1"/>
          </a:solidFill>
          <a:ln w="9525">
            <a:solidFill>
              <a:schemeClr val="tx1"/>
            </a:solidFill>
            <a:miter lim="800000"/>
            <a:headEnd/>
            <a:tailEnd/>
          </a:ln>
        </p:spPr>
        <p:txBody>
          <a:bodyPr wrap="none" anchor="ctr"/>
          <a:lstStyle/>
          <a:p>
            <a:endParaRPr lang="en-US" sz="2400">
              <a:solidFill>
                <a:srgbClr val="000000"/>
              </a:solidFill>
            </a:endParaRPr>
          </a:p>
        </p:txBody>
      </p:sp>
      <p:sp>
        <p:nvSpPr>
          <p:cNvPr id="59401" name="Rectangle 11"/>
          <p:cNvSpPr>
            <a:spLocks noChangeArrowheads="1"/>
          </p:cNvSpPr>
          <p:nvPr/>
        </p:nvSpPr>
        <p:spPr bwMode="auto">
          <a:xfrm>
            <a:off x="5181600" y="4267200"/>
            <a:ext cx="152400" cy="152400"/>
          </a:xfrm>
          <a:prstGeom prst="rect">
            <a:avLst/>
          </a:prstGeom>
          <a:solidFill>
            <a:schemeClr val="tx1"/>
          </a:solidFill>
          <a:ln w="9525">
            <a:solidFill>
              <a:schemeClr val="tx1"/>
            </a:solidFill>
            <a:miter lim="800000"/>
            <a:headEnd/>
            <a:tailEnd/>
          </a:ln>
        </p:spPr>
        <p:txBody>
          <a:bodyPr wrap="none" anchor="ctr"/>
          <a:lstStyle/>
          <a:p>
            <a:endParaRPr lang="en-US" sz="2400">
              <a:solidFill>
                <a:srgbClr val="000000"/>
              </a:solidFill>
            </a:endParaRPr>
          </a:p>
        </p:txBody>
      </p:sp>
      <p:sp>
        <p:nvSpPr>
          <p:cNvPr id="59402" name="Rectangle 12"/>
          <p:cNvSpPr>
            <a:spLocks noChangeArrowheads="1"/>
          </p:cNvSpPr>
          <p:nvPr/>
        </p:nvSpPr>
        <p:spPr bwMode="auto">
          <a:xfrm>
            <a:off x="6172200" y="4267200"/>
            <a:ext cx="152400" cy="152400"/>
          </a:xfrm>
          <a:prstGeom prst="rect">
            <a:avLst/>
          </a:prstGeom>
          <a:solidFill>
            <a:schemeClr val="tx1"/>
          </a:solidFill>
          <a:ln w="9525">
            <a:solidFill>
              <a:schemeClr val="tx1"/>
            </a:solidFill>
            <a:miter lim="800000"/>
            <a:headEnd/>
            <a:tailEnd/>
          </a:ln>
        </p:spPr>
        <p:txBody>
          <a:bodyPr wrap="none" anchor="ctr"/>
          <a:lstStyle/>
          <a:p>
            <a:endParaRPr lang="en-US" sz="2400">
              <a:solidFill>
                <a:srgbClr val="000000"/>
              </a:solidFill>
            </a:endParaRPr>
          </a:p>
        </p:txBody>
      </p:sp>
      <p:sp>
        <p:nvSpPr>
          <p:cNvPr id="59403" name="Rectangle 13"/>
          <p:cNvSpPr>
            <a:spLocks noChangeArrowheads="1"/>
          </p:cNvSpPr>
          <p:nvPr/>
        </p:nvSpPr>
        <p:spPr bwMode="auto">
          <a:xfrm>
            <a:off x="6629400" y="4267200"/>
            <a:ext cx="152400" cy="152400"/>
          </a:xfrm>
          <a:prstGeom prst="rect">
            <a:avLst/>
          </a:prstGeom>
          <a:solidFill>
            <a:schemeClr val="tx1"/>
          </a:solidFill>
          <a:ln w="9525">
            <a:solidFill>
              <a:schemeClr val="tx1"/>
            </a:solidFill>
            <a:miter lim="800000"/>
            <a:headEnd/>
            <a:tailEnd/>
          </a:ln>
        </p:spPr>
        <p:txBody>
          <a:bodyPr wrap="none" anchor="ctr"/>
          <a:lstStyle/>
          <a:p>
            <a:endParaRPr lang="en-US" sz="2400">
              <a:solidFill>
                <a:srgbClr val="000000"/>
              </a:solidFill>
            </a:endParaRPr>
          </a:p>
        </p:txBody>
      </p:sp>
      <p:sp>
        <p:nvSpPr>
          <p:cNvPr id="59404" name="Rectangle 14"/>
          <p:cNvSpPr>
            <a:spLocks noChangeArrowheads="1"/>
          </p:cNvSpPr>
          <p:nvPr/>
        </p:nvSpPr>
        <p:spPr bwMode="auto">
          <a:xfrm>
            <a:off x="7086600" y="4267200"/>
            <a:ext cx="152400" cy="152400"/>
          </a:xfrm>
          <a:prstGeom prst="rect">
            <a:avLst/>
          </a:prstGeom>
          <a:solidFill>
            <a:schemeClr val="tx1"/>
          </a:solidFill>
          <a:ln w="9525">
            <a:solidFill>
              <a:schemeClr val="tx1"/>
            </a:solidFill>
            <a:miter lim="800000"/>
            <a:headEnd/>
            <a:tailEnd/>
          </a:ln>
        </p:spPr>
        <p:txBody>
          <a:bodyPr wrap="none" anchor="ctr"/>
          <a:lstStyle/>
          <a:p>
            <a:endParaRPr lang="en-US" sz="2400">
              <a:solidFill>
                <a:srgbClr val="000000"/>
              </a:solidFill>
            </a:endParaRPr>
          </a:p>
        </p:txBody>
      </p:sp>
      <p:sp>
        <p:nvSpPr>
          <p:cNvPr id="59405" name="Text Box 15"/>
          <p:cNvSpPr txBox="1">
            <a:spLocks noChangeArrowheads="1"/>
          </p:cNvSpPr>
          <p:nvPr/>
        </p:nvSpPr>
        <p:spPr bwMode="auto">
          <a:xfrm>
            <a:off x="1981200" y="4419600"/>
            <a:ext cx="311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r>
              <a:rPr lang="en-US">
                <a:solidFill>
                  <a:srgbClr val="000000"/>
                </a:solidFill>
              </a:rPr>
              <a:t>0</a:t>
            </a:r>
            <a:endParaRPr lang="en-US" sz="1400">
              <a:solidFill>
                <a:srgbClr val="000000"/>
              </a:solidFill>
            </a:endParaRPr>
          </a:p>
        </p:txBody>
      </p:sp>
      <p:sp>
        <p:nvSpPr>
          <p:cNvPr id="59406" name="Text Box 16"/>
          <p:cNvSpPr txBox="1">
            <a:spLocks noChangeArrowheads="1"/>
          </p:cNvSpPr>
          <p:nvPr/>
        </p:nvSpPr>
        <p:spPr bwMode="auto">
          <a:xfrm>
            <a:off x="5029200" y="4433888"/>
            <a:ext cx="5016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r>
              <a:rPr lang="en-US">
                <a:solidFill>
                  <a:srgbClr val="000000"/>
                </a:solidFill>
              </a:rPr>
              <a:t>0.6</a:t>
            </a:r>
            <a:endParaRPr lang="en-US" sz="1400">
              <a:solidFill>
                <a:srgbClr val="000000"/>
              </a:solidFill>
            </a:endParaRPr>
          </a:p>
        </p:txBody>
      </p:sp>
      <p:sp>
        <p:nvSpPr>
          <p:cNvPr id="59407" name="Text Box 17"/>
          <p:cNvSpPr txBox="1">
            <a:spLocks noChangeArrowheads="1"/>
          </p:cNvSpPr>
          <p:nvPr/>
        </p:nvSpPr>
        <p:spPr bwMode="auto">
          <a:xfrm>
            <a:off x="6051550" y="4419600"/>
            <a:ext cx="5016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r>
              <a:rPr lang="en-US">
                <a:solidFill>
                  <a:srgbClr val="000000"/>
                </a:solidFill>
              </a:rPr>
              <a:t>0.8</a:t>
            </a:r>
            <a:endParaRPr lang="en-US" sz="1400">
              <a:solidFill>
                <a:srgbClr val="000000"/>
              </a:solidFill>
            </a:endParaRPr>
          </a:p>
        </p:txBody>
      </p:sp>
      <p:sp>
        <p:nvSpPr>
          <p:cNvPr id="59408" name="Text Box 18"/>
          <p:cNvSpPr txBox="1">
            <a:spLocks noChangeArrowheads="1"/>
          </p:cNvSpPr>
          <p:nvPr/>
        </p:nvSpPr>
        <p:spPr bwMode="auto">
          <a:xfrm>
            <a:off x="6477000" y="4419600"/>
            <a:ext cx="5016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r>
              <a:rPr lang="en-US">
                <a:solidFill>
                  <a:srgbClr val="000000"/>
                </a:solidFill>
              </a:rPr>
              <a:t>0.9</a:t>
            </a:r>
            <a:endParaRPr lang="en-US" sz="1400">
              <a:solidFill>
                <a:srgbClr val="000000"/>
              </a:solidFill>
            </a:endParaRPr>
          </a:p>
        </p:txBody>
      </p:sp>
      <p:sp>
        <p:nvSpPr>
          <p:cNvPr id="59409" name="Text Box 19"/>
          <p:cNvSpPr txBox="1">
            <a:spLocks noChangeArrowheads="1"/>
          </p:cNvSpPr>
          <p:nvPr/>
        </p:nvSpPr>
        <p:spPr bwMode="auto">
          <a:xfrm>
            <a:off x="7010400" y="4419600"/>
            <a:ext cx="5016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r>
              <a:rPr lang="en-US">
                <a:solidFill>
                  <a:srgbClr val="000000"/>
                </a:solidFill>
              </a:rPr>
              <a:t>1.0</a:t>
            </a:r>
            <a:endParaRPr lang="en-US" sz="1400">
              <a:solidFill>
                <a:srgbClr val="000000"/>
              </a:solidFill>
            </a:endParaRPr>
          </a:p>
        </p:txBody>
      </p:sp>
      <p:sp>
        <p:nvSpPr>
          <p:cNvPr id="59410" name="Line 20"/>
          <p:cNvSpPr>
            <a:spLocks noChangeShapeType="1"/>
          </p:cNvSpPr>
          <p:nvPr/>
        </p:nvSpPr>
        <p:spPr bwMode="auto">
          <a:xfrm flipH="1">
            <a:off x="3810000" y="2590800"/>
            <a:ext cx="2362200" cy="1600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59411" name="Line 21"/>
          <p:cNvSpPr>
            <a:spLocks noChangeShapeType="1"/>
          </p:cNvSpPr>
          <p:nvPr/>
        </p:nvSpPr>
        <p:spPr bwMode="auto">
          <a:xfrm>
            <a:off x="2057400" y="5105400"/>
            <a:ext cx="3200400"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59412" name="Rectangle 22"/>
          <p:cNvSpPr>
            <a:spLocks noChangeArrowheads="1"/>
          </p:cNvSpPr>
          <p:nvPr/>
        </p:nvSpPr>
        <p:spPr bwMode="auto">
          <a:xfrm>
            <a:off x="5181600" y="5029200"/>
            <a:ext cx="152400" cy="152400"/>
          </a:xfrm>
          <a:prstGeom prst="rect">
            <a:avLst/>
          </a:prstGeom>
          <a:solidFill>
            <a:schemeClr val="tx1"/>
          </a:solidFill>
          <a:ln w="9525">
            <a:solidFill>
              <a:schemeClr val="tx1"/>
            </a:solidFill>
            <a:miter lim="800000"/>
            <a:headEnd/>
            <a:tailEnd/>
          </a:ln>
        </p:spPr>
        <p:txBody>
          <a:bodyPr wrap="none" anchor="ctr"/>
          <a:lstStyle/>
          <a:p>
            <a:endParaRPr lang="en-US" sz="2400">
              <a:solidFill>
                <a:srgbClr val="000000"/>
              </a:solidFill>
            </a:endParaRPr>
          </a:p>
        </p:txBody>
      </p:sp>
      <p:sp>
        <p:nvSpPr>
          <p:cNvPr id="59413" name="Rectangle 23"/>
          <p:cNvSpPr>
            <a:spLocks noChangeArrowheads="1"/>
          </p:cNvSpPr>
          <p:nvPr/>
        </p:nvSpPr>
        <p:spPr bwMode="auto">
          <a:xfrm>
            <a:off x="2057400" y="5029200"/>
            <a:ext cx="152400" cy="152400"/>
          </a:xfrm>
          <a:prstGeom prst="rect">
            <a:avLst/>
          </a:prstGeom>
          <a:solidFill>
            <a:schemeClr val="tx1"/>
          </a:solidFill>
          <a:ln w="9525">
            <a:solidFill>
              <a:schemeClr val="tx1"/>
            </a:solidFill>
            <a:miter lim="800000"/>
            <a:headEnd/>
            <a:tailEnd/>
          </a:ln>
        </p:spPr>
        <p:txBody>
          <a:bodyPr wrap="none" anchor="ctr"/>
          <a:lstStyle/>
          <a:p>
            <a:endParaRPr lang="en-US" sz="2400">
              <a:solidFill>
                <a:srgbClr val="000000"/>
              </a:solidFill>
            </a:endParaRPr>
          </a:p>
        </p:txBody>
      </p:sp>
      <p:sp>
        <p:nvSpPr>
          <p:cNvPr id="59414" name="Rectangle 24"/>
          <p:cNvSpPr>
            <a:spLocks noChangeArrowheads="1"/>
          </p:cNvSpPr>
          <p:nvPr/>
        </p:nvSpPr>
        <p:spPr bwMode="auto">
          <a:xfrm>
            <a:off x="3962400" y="5029200"/>
            <a:ext cx="152400" cy="152400"/>
          </a:xfrm>
          <a:prstGeom prst="rect">
            <a:avLst/>
          </a:prstGeom>
          <a:solidFill>
            <a:schemeClr val="tx1"/>
          </a:solidFill>
          <a:ln w="9525">
            <a:solidFill>
              <a:schemeClr val="tx1"/>
            </a:solidFill>
            <a:miter lim="800000"/>
            <a:headEnd/>
            <a:tailEnd/>
          </a:ln>
        </p:spPr>
        <p:txBody>
          <a:bodyPr wrap="none" anchor="ctr"/>
          <a:lstStyle/>
          <a:p>
            <a:endParaRPr lang="en-US" sz="2400">
              <a:solidFill>
                <a:srgbClr val="000000"/>
              </a:solidFill>
            </a:endParaRPr>
          </a:p>
        </p:txBody>
      </p:sp>
      <p:sp>
        <p:nvSpPr>
          <p:cNvPr id="59415" name="Text Box 25"/>
          <p:cNvSpPr txBox="1">
            <a:spLocks noChangeArrowheads="1"/>
          </p:cNvSpPr>
          <p:nvPr/>
        </p:nvSpPr>
        <p:spPr bwMode="auto">
          <a:xfrm>
            <a:off x="3657600" y="5195888"/>
            <a:ext cx="6286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r>
              <a:rPr lang="en-US">
                <a:solidFill>
                  <a:srgbClr val="000000"/>
                </a:solidFill>
              </a:rPr>
              <a:t>0.36</a:t>
            </a:r>
            <a:endParaRPr lang="en-US" sz="1400">
              <a:solidFill>
                <a:srgbClr val="000000"/>
              </a:solidFill>
            </a:endParaRPr>
          </a:p>
        </p:txBody>
      </p:sp>
      <p:sp>
        <p:nvSpPr>
          <p:cNvPr id="59416" name="Rectangle 26"/>
          <p:cNvSpPr>
            <a:spLocks noChangeArrowheads="1"/>
          </p:cNvSpPr>
          <p:nvPr/>
        </p:nvSpPr>
        <p:spPr bwMode="auto">
          <a:xfrm>
            <a:off x="4572000" y="5029200"/>
            <a:ext cx="152400" cy="152400"/>
          </a:xfrm>
          <a:prstGeom prst="rect">
            <a:avLst/>
          </a:prstGeom>
          <a:solidFill>
            <a:schemeClr val="tx1"/>
          </a:solidFill>
          <a:ln w="9525">
            <a:solidFill>
              <a:schemeClr val="tx1"/>
            </a:solidFill>
            <a:miter lim="800000"/>
            <a:headEnd/>
            <a:tailEnd/>
          </a:ln>
        </p:spPr>
        <p:txBody>
          <a:bodyPr wrap="none" anchor="ctr"/>
          <a:lstStyle/>
          <a:p>
            <a:endParaRPr lang="en-US" sz="2400">
              <a:solidFill>
                <a:srgbClr val="000000"/>
              </a:solidFill>
            </a:endParaRPr>
          </a:p>
        </p:txBody>
      </p:sp>
      <p:sp>
        <p:nvSpPr>
          <p:cNvPr id="59417" name="Rectangle 27"/>
          <p:cNvSpPr>
            <a:spLocks noChangeArrowheads="1"/>
          </p:cNvSpPr>
          <p:nvPr/>
        </p:nvSpPr>
        <p:spPr bwMode="auto">
          <a:xfrm>
            <a:off x="4876800" y="5029200"/>
            <a:ext cx="152400" cy="152400"/>
          </a:xfrm>
          <a:prstGeom prst="rect">
            <a:avLst/>
          </a:prstGeom>
          <a:solidFill>
            <a:schemeClr val="tx1"/>
          </a:solidFill>
          <a:ln w="9525">
            <a:solidFill>
              <a:schemeClr val="tx1"/>
            </a:solidFill>
            <a:miter lim="800000"/>
            <a:headEnd/>
            <a:tailEnd/>
          </a:ln>
        </p:spPr>
        <p:txBody>
          <a:bodyPr wrap="none" anchor="ctr"/>
          <a:lstStyle/>
          <a:p>
            <a:endParaRPr lang="en-US" sz="2400">
              <a:solidFill>
                <a:srgbClr val="000000"/>
              </a:solidFill>
            </a:endParaRPr>
          </a:p>
        </p:txBody>
      </p:sp>
      <p:sp>
        <p:nvSpPr>
          <p:cNvPr id="59418" name="Text Box 28"/>
          <p:cNvSpPr txBox="1">
            <a:spLocks noChangeArrowheads="1"/>
          </p:cNvSpPr>
          <p:nvPr/>
        </p:nvSpPr>
        <p:spPr bwMode="auto">
          <a:xfrm>
            <a:off x="4267200" y="5181600"/>
            <a:ext cx="6286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r>
              <a:rPr lang="en-US">
                <a:solidFill>
                  <a:srgbClr val="000000"/>
                </a:solidFill>
              </a:rPr>
              <a:t>0.48</a:t>
            </a:r>
            <a:endParaRPr lang="en-US" sz="1400">
              <a:solidFill>
                <a:srgbClr val="000000"/>
              </a:solidFill>
            </a:endParaRPr>
          </a:p>
        </p:txBody>
      </p:sp>
      <p:sp>
        <p:nvSpPr>
          <p:cNvPr id="59419" name="Text Box 29"/>
          <p:cNvSpPr txBox="1">
            <a:spLocks noChangeArrowheads="1"/>
          </p:cNvSpPr>
          <p:nvPr/>
        </p:nvSpPr>
        <p:spPr bwMode="auto">
          <a:xfrm>
            <a:off x="4648200" y="4738688"/>
            <a:ext cx="6286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r>
              <a:rPr lang="en-US">
                <a:solidFill>
                  <a:srgbClr val="000000"/>
                </a:solidFill>
              </a:rPr>
              <a:t>0.54</a:t>
            </a:r>
            <a:endParaRPr lang="en-US" sz="1400">
              <a:solidFill>
                <a:srgbClr val="000000"/>
              </a:solidFill>
            </a:endParaRPr>
          </a:p>
        </p:txBody>
      </p:sp>
      <p:sp>
        <p:nvSpPr>
          <p:cNvPr id="59420" name="Text Box 30"/>
          <p:cNvSpPr txBox="1">
            <a:spLocks noChangeArrowheads="1"/>
          </p:cNvSpPr>
          <p:nvPr/>
        </p:nvSpPr>
        <p:spPr bwMode="auto">
          <a:xfrm>
            <a:off x="1981200" y="3733800"/>
            <a:ext cx="28257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r>
              <a:rPr lang="en-US" sz="2800">
                <a:solidFill>
                  <a:srgbClr val="000000"/>
                </a:solidFill>
              </a:rPr>
              <a:t>[</a:t>
            </a:r>
            <a:endParaRPr lang="en-US" sz="1400">
              <a:solidFill>
                <a:srgbClr val="000000"/>
              </a:solidFill>
            </a:endParaRPr>
          </a:p>
        </p:txBody>
      </p:sp>
      <p:sp>
        <p:nvSpPr>
          <p:cNvPr id="59421" name="Text Box 31"/>
          <p:cNvSpPr txBox="1">
            <a:spLocks noChangeArrowheads="1"/>
          </p:cNvSpPr>
          <p:nvPr/>
        </p:nvSpPr>
        <p:spPr bwMode="auto">
          <a:xfrm>
            <a:off x="4953000" y="3733800"/>
            <a:ext cx="18415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pPr>
              <a:spcBef>
                <a:spcPct val="50000"/>
              </a:spcBef>
            </a:pPr>
            <a:r>
              <a:rPr lang="en-US" sz="2800">
                <a:solidFill>
                  <a:srgbClr val="000000"/>
                </a:solidFill>
              </a:rPr>
              <a:t>)</a:t>
            </a:r>
          </a:p>
        </p:txBody>
      </p:sp>
      <p:sp>
        <p:nvSpPr>
          <p:cNvPr id="59422" name="Text Box 32"/>
          <p:cNvSpPr txBox="1">
            <a:spLocks noChangeArrowheads="1"/>
          </p:cNvSpPr>
          <p:nvPr/>
        </p:nvSpPr>
        <p:spPr bwMode="auto">
          <a:xfrm>
            <a:off x="5105400" y="3733800"/>
            <a:ext cx="28257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r>
              <a:rPr lang="en-US" sz="2800">
                <a:solidFill>
                  <a:srgbClr val="000000"/>
                </a:solidFill>
              </a:rPr>
              <a:t>[</a:t>
            </a:r>
            <a:endParaRPr lang="en-US" sz="1400">
              <a:solidFill>
                <a:srgbClr val="000000"/>
              </a:solidFill>
            </a:endParaRPr>
          </a:p>
        </p:txBody>
      </p:sp>
      <p:sp>
        <p:nvSpPr>
          <p:cNvPr id="59423" name="Text Box 33"/>
          <p:cNvSpPr txBox="1">
            <a:spLocks noChangeArrowheads="1"/>
          </p:cNvSpPr>
          <p:nvPr/>
        </p:nvSpPr>
        <p:spPr bwMode="auto">
          <a:xfrm>
            <a:off x="6064250" y="3733800"/>
            <a:ext cx="18415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pPr>
              <a:spcBef>
                <a:spcPct val="50000"/>
              </a:spcBef>
            </a:pPr>
            <a:r>
              <a:rPr lang="en-US" sz="2800">
                <a:solidFill>
                  <a:srgbClr val="000000"/>
                </a:solidFill>
              </a:rPr>
              <a:t>)</a:t>
            </a:r>
          </a:p>
        </p:txBody>
      </p:sp>
      <p:sp>
        <p:nvSpPr>
          <p:cNvPr id="59424" name="Text Box 34"/>
          <p:cNvSpPr txBox="1">
            <a:spLocks noChangeArrowheads="1"/>
          </p:cNvSpPr>
          <p:nvPr/>
        </p:nvSpPr>
        <p:spPr bwMode="auto">
          <a:xfrm>
            <a:off x="6172200" y="3733800"/>
            <a:ext cx="28257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r>
              <a:rPr lang="en-US" sz="2800">
                <a:solidFill>
                  <a:srgbClr val="000000"/>
                </a:solidFill>
              </a:rPr>
              <a:t>[</a:t>
            </a:r>
            <a:endParaRPr lang="en-US" sz="1400">
              <a:solidFill>
                <a:srgbClr val="000000"/>
              </a:solidFill>
            </a:endParaRPr>
          </a:p>
        </p:txBody>
      </p:sp>
      <p:sp>
        <p:nvSpPr>
          <p:cNvPr id="59425" name="Text Box 35"/>
          <p:cNvSpPr txBox="1">
            <a:spLocks noChangeArrowheads="1"/>
          </p:cNvSpPr>
          <p:nvPr/>
        </p:nvSpPr>
        <p:spPr bwMode="auto">
          <a:xfrm>
            <a:off x="6629400" y="3733800"/>
            <a:ext cx="28257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r>
              <a:rPr lang="en-US" sz="2800">
                <a:solidFill>
                  <a:srgbClr val="000000"/>
                </a:solidFill>
              </a:rPr>
              <a:t>[</a:t>
            </a:r>
            <a:endParaRPr lang="en-US" sz="1400">
              <a:solidFill>
                <a:srgbClr val="000000"/>
              </a:solidFill>
            </a:endParaRPr>
          </a:p>
        </p:txBody>
      </p:sp>
      <p:sp>
        <p:nvSpPr>
          <p:cNvPr id="59426" name="Text Box 36"/>
          <p:cNvSpPr txBox="1">
            <a:spLocks noChangeArrowheads="1"/>
          </p:cNvSpPr>
          <p:nvPr/>
        </p:nvSpPr>
        <p:spPr bwMode="auto">
          <a:xfrm>
            <a:off x="6477000" y="3733800"/>
            <a:ext cx="18415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pPr>
              <a:spcBef>
                <a:spcPct val="50000"/>
              </a:spcBef>
            </a:pPr>
            <a:r>
              <a:rPr lang="en-US" sz="2800">
                <a:solidFill>
                  <a:srgbClr val="000000"/>
                </a:solidFill>
              </a:rPr>
              <a:t>)</a:t>
            </a:r>
          </a:p>
        </p:txBody>
      </p:sp>
      <p:sp>
        <p:nvSpPr>
          <p:cNvPr id="59427" name="Text Box 37"/>
          <p:cNvSpPr txBox="1">
            <a:spLocks noChangeArrowheads="1"/>
          </p:cNvSpPr>
          <p:nvPr/>
        </p:nvSpPr>
        <p:spPr bwMode="auto">
          <a:xfrm>
            <a:off x="7010400" y="3733800"/>
            <a:ext cx="18415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pPr>
              <a:spcBef>
                <a:spcPct val="50000"/>
              </a:spcBef>
            </a:pPr>
            <a:r>
              <a:rPr lang="en-US" sz="2800">
                <a:solidFill>
                  <a:srgbClr val="000000"/>
                </a:solidFill>
              </a:rPr>
              <a:t>)</a:t>
            </a:r>
          </a:p>
        </p:txBody>
      </p:sp>
      <p:sp>
        <p:nvSpPr>
          <p:cNvPr id="59428" name="Line 38"/>
          <p:cNvSpPr>
            <a:spLocks noChangeShapeType="1"/>
          </p:cNvSpPr>
          <p:nvPr/>
        </p:nvSpPr>
        <p:spPr bwMode="auto">
          <a:xfrm flipH="1">
            <a:off x="4343400" y="2590800"/>
            <a:ext cx="1981200" cy="24384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59429" name="Line 39"/>
          <p:cNvSpPr>
            <a:spLocks noChangeShapeType="1"/>
          </p:cNvSpPr>
          <p:nvPr/>
        </p:nvSpPr>
        <p:spPr bwMode="auto">
          <a:xfrm>
            <a:off x="3048000" y="6096000"/>
            <a:ext cx="2590800"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59430" name="Rectangle 40"/>
          <p:cNvSpPr>
            <a:spLocks noChangeArrowheads="1"/>
          </p:cNvSpPr>
          <p:nvPr/>
        </p:nvSpPr>
        <p:spPr bwMode="auto">
          <a:xfrm>
            <a:off x="2971800" y="6019800"/>
            <a:ext cx="152400" cy="152400"/>
          </a:xfrm>
          <a:prstGeom prst="rect">
            <a:avLst/>
          </a:prstGeom>
          <a:solidFill>
            <a:schemeClr val="tx1"/>
          </a:solidFill>
          <a:ln w="9525">
            <a:solidFill>
              <a:schemeClr val="tx1"/>
            </a:solidFill>
            <a:miter lim="800000"/>
            <a:headEnd/>
            <a:tailEnd/>
          </a:ln>
        </p:spPr>
        <p:txBody>
          <a:bodyPr wrap="none" anchor="ctr"/>
          <a:lstStyle/>
          <a:p>
            <a:endParaRPr lang="en-US" sz="2400">
              <a:solidFill>
                <a:srgbClr val="000000"/>
              </a:solidFill>
            </a:endParaRPr>
          </a:p>
        </p:txBody>
      </p:sp>
      <p:sp>
        <p:nvSpPr>
          <p:cNvPr id="59431" name="Rectangle 41"/>
          <p:cNvSpPr>
            <a:spLocks noChangeArrowheads="1"/>
          </p:cNvSpPr>
          <p:nvPr/>
        </p:nvSpPr>
        <p:spPr bwMode="auto">
          <a:xfrm>
            <a:off x="5562600" y="6019800"/>
            <a:ext cx="152400" cy="152400"/>
          </a:xfrm>
          <a:prstGeom prst="rect">
            <a:avLst/>
          </a:prstGeom>
          <a:solidFill>
            <a:schemeClr val="tx1"/>
          </a:solidFill>
          <a:ln w="9525">
            <a:solidFill>
              <a:schemeClr val="tx1"/>
            </a:solidFill>
            <a:miter lim="800000"/>
            <a:headEnd/>
            <a:tailEnd/>
          </a:ln>
        </p:spPr>
        <p:txBody>
          <a:bodyPr wrap="none" anchor="ctr"/>
          <a:lstStyle/>
          <a:p>
            <a:endParaRPr lang="en-US" sz="2400">
              <a:solidFill>
                <a:srgbClr val="000000"/>
              </a:solidFill>
            </a:endParaRPr>
          </a:p>
        </p:txBody>
      </p:sp>
      <p:sp>
        <p:nvSpPr>
          <p:cNvPr id="59432" name="Text Box 42"/>
          <p:cNvSpPr txBox="1">
            <a:spLocks noChangeArrowheads="1"/>
          </p:cNvSpPr>
          <p:nvPr/>
        </p:nvSpPr>
        <p:spPr bwMode="auto">
          <a:xfrm>
            <a:off x="2743200" y="6172200"/>
            <a:ext cx="6286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r>
              <a:rPr lang="en-US">
                <a:solidFill>
                  <a:srgbClr val="000000"/>
                </a:solidFill>
              </a:rPr>
              <a:t>0.36</a:t>
            </a:r>
            <a:endParaRPr lang="en-US" sz="1400">
              <a:solidFill>
                <a:srgbClr val="000000"/>
              </a:solidFill>
            </a:endParaRPr>
          </a:p>
        </p:txBody>
      </p:sp>
      <p:sp>
        <p:nvSpPr>
          <p:cNvPr id="59433" name="Text Box 43"/>
          <p:cNvSpPr txBox="1">
            <a:spLocks noChangeArrowheads="1"/>
          </p:cNvSpPr>
          <p:nvPr/>
        </p:nvSpPr>
        <p:spPr bwMode="auto">
          <a:xfrm>
            <a:off x="5486400" y="6172200"/>
            <a:ext cx="6286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r>
              <a:rPr lang="en-US">
                <a:solidFill>
                  <a:srgbClr val="000000"/>
                </a:solidFill>
              </a:rPr>
              <a:t>0.48</a:t>
            </a:r>
            <a:endParaRPr lang="en-US" sz="1400">
              <a:solidFill>
                <a:srgbClr val="000000"/>
              </a:solidFill>
            </a:endParaRPr>
          </a:p>
        </p:txBody>
      </p:sp>
      <p:sp>
        <p:nvSpPr>
          <p:cNvPr id="59434" name="Line 44"/>
          <p:cNvSpPr>
            <a:spLocks noChangeShapeType="1"/>
          </p:cNvSpPr>
          <p:nvPr/>
        </p:nvSpPr>
        <p:spPr bwMode="auto">
          <a:xfrm flipH="1">
            <a:off x="2971800" y="5181600"/>
            <a:ext cx="990600" cy="914400"/>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59435" name="Line 45"/>
          <p:cNvSpPr>
            <a:spLocks noChangeShapeType="1"/>
          </p:cNvSpPr>
          <p:nvPr/>
        </p:nvSpPr>
        <p:spPr bwMode="auto">
          <a:xfrm>
            <a:off x="4648200" y="5105400"/>
            <a:ext cx="990600" cy="990600"/>
          </a:xfrm>
          <a:prstGeom prst="line">
            <a:avLst/>
          </a:prstGeom>
          <a:noFill/>
          <a:ln w="9525">
            <a:solidFill>
              <a:schemeClr val="tx1"/>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59436" name="Rectangle 46"/>
          <p:cNvSpPr>
            <a:spLocks noChangeArrowheads="1"/>
          </p:cNvSpPr>
          <p:nvPr/>
        </p:nvSpPr>
        <p:spPr bwMode="auto">
          <a:xfrm>
            <a:off x="4495800" y="6019800"/>
            <a:ext cx="152400" cy="152400"/>
          </a:xfrm>
          <a:prstGeom prst="rect">
            <a:avLst/>
          </a:prstGeom>
          <a:solidFill>
            <a:schemeClr val="tx1"/>
          </a:solidFill>
          <a:ln w="9525">
            <a:solidFill>
              <a:schemeClr val="tx1"/>
            </a:solidFill>
            <a:miter lim="800000"/>
            <a:headEnd/>
            <a:tailEnd/>
          </a:ln>
        </p:spPr>
        <p:txBody>
          <a:bodyPr wrap="none" anchor="ctr"/>
          <a:lstStyle/>
          <a:p>
            <a:endParaRPr lang="en-US" sz="2400">
              <a:solidFill>
                <a:srgbClr val="000000"/>
              </a:solidFill>
            </a:endParaRPr>
          </a:p>
        </p:txBody>
      </p:sp>
      <p:sp>
        <p:nvSpPr>
          <p:cNvPr id="59437" name="Rectangle 47"/>
          <p:cNvSpPr>
            <a:spLocks noChangeArrowheads="1"/>
          </p:cNvSpPr>
          <p:nvPr/>
        </p:nvSpPr>
        <p:spPr bwMode="auto">
          <a:xfrm>
            <a:off x="4953000" y="6019800"/>
            <a:ext cx="152400" cy="152400"/>
          </a:xfrm>
          <a:prstGeom prst="rect">
            <a:avLst/>
          </a:prstGeom>
          <a:solidFill>
            <a:schemeClr val="tx1"/>
          </a:solidFill>
          <a:ln w="9525">
            <a:solidFill>
              <a:schemeClr val="tx1"/>
            </a:solidFill>
            <a:miter lim="800000"/>
            <a:headEnd/>
            <a:tailEnd/>
          </a:ln>
        </p:spPr>
        <p:txBody>
          <a:bodyPr wrap="none" anchor="ctr"/>
          <a:lstStyle/>
          <a:p>
            <a:endParaRPr lang="en-US" sz="2400">
              <a:solidFill>
                <a:srgbClr val="000000"/>
              </a:solidFill>
            </a:endParaRPr>
          </a:p>
        </p:txBody>
      </p:sp>
      <p:sp>
        <p:nvSpPr>
          <p:cNvPr id="59438" name="Rectangle 48"/>
          <p:cNvSpPr>
            <a:spLocks noChangeArrowheads="1"/>
          </p:cNvSpPr>
          <p:nvPr/>
        </p:nvSpPr>
        <p:spPr bwMode="auto">
          <a:xfrm>
            <a:off x="5257800" y="6019800"/>
            <a:ext cx="152400" cy="152400"/>
          </a:xfrm>
          <a:prstGeom prst="rect">
            <a:avLst/>
          </a:prstGeom>
          <a:solidFill>
            <a:schemeClr val="tx1"/>
          </a:solidFill>
          <a:ln w="9525">
            <a:solidFill>
              <a:schemeClr val="tx1"/>
            </a:solidFill>
            <a:miter lim="800000"/>
            <a:headEnd/>
            <a:tailEnd/>
          </a:ln>
        </p:spPr>
        <p:txBody>
          <a:bodyPr wrap="none" anchor="ctr"/>
          <a:lstStyle/>
          <a:p>
            <a:endParaRPr lang="en-US" sz="2400">
              <a:solidFill>
                <a:srgbClr val="000000"/>
              </a:solidFill>
            </a:endParaRPr>
          </a:p>
        </p:txBody>
      </p:sp>
      <p:sp>
        <p:nvSpPr>
          <p:cNvPr id="59439" name="Text Box 49"/>
          <p:cNvSpPr txBox="1">
            <a:spLocks noChangeArrowheads="1"/>
          </p:cNvSpPr>
          <p:nvPr/>
        </p:nvSpPr>
        <p:spPr bwMode="auto">
          <a:xfrm>
            <a:off x="4298950" y="6172200"/>
            <a:ext cx="5016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r>
              <a:rPr lang="en-US">
                <a:solidFill>
                  <a:srgbClr val="000000"/>
                </a:solidFill>
              </a:rPr>
              <a:t>0.4</a:t>
            </a:r>
            <a:endParaRPr lang="en-US" sz="1400">
              <a:solidFill>
                <a:srgbClr val="000000"/>
              </a:solidFill>
            </a:endParaRPr>
          </a:p>
        </p:txBody>
      </p:sp>
      <p:sp>
        <p:nvSpPr>
          <p:cNvPr id="59440" name="Line 50"/>
          <p:cNvSpPr>
            <a:spLocks noChangeShapeType="1"/>
          </p:cNvSpPr>
          <p:nvPr/>
        </p:nvSpPr>
        <p:spPr bwMode="auto">
          <a:xfrm flipH="1">
            <a:off x="3886200" y="2590800"/>
            <a:ext cx="2514600" cy="3429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59441" name="Rectangle 51"/>
          <p:cNvSpPr>
            <a:spLocks noChangeArrowheads="1"/>
          </p:cNvSpPr>
          <p:nvPr/>
        </p:nvSpPr>
        <p:spPr bwMode="auto">
          <a:xfrm>
            <a:off x="3352800" y="533400"/>
            <a:ext cx="5562600" cy="1524000"/>
          </a:xfrm>
          <a:prstGeom prst="rect">
            <a:avLst/>
          </a:prstGeom>
          <a:solidFill>
            <a:schemeClr val="accent1"/>
          </a:solidFill>
          <a:ln w="9525">
            <a:solidFill>
              <a:schemeClr val="tx1"/>
            </a:solidFill>
            <a:miter lim="800000"/>
            <a:headEnd/>
            <a:tailEnd/>
          </a:ln>
        </p:spPr>
        <p:txBody>
          <a:bodyPr wrap="none" anchor="ctr"/>
          <a:lstStyle/>
          <a:p>
            <a:endParaRPr lang="en-US" sz="2400">
              <a:solidFill>
                <a:srgbClr val="000000"/>
              </a:solidFill>
            </a:endParaRPr>
          </a:p>
        </p:txBody>
      </p:sp>
      <p:sp>
        <p:nvSpPr>
          <p:cNvPr id="59442" name="Text Box 52"/>
          <p:cNvSpPr txBox="1">
            <a:spLocks noChangeArrowheads="1"/>
          </p:cNvSpPr>
          <p:nvPr/>
        </p:nvSpPr>
        <p:spPr bwMode="auto">
          <a:xfrm>
            <a:off x="3352800" y="638175"/>
            <a:ext cx="5621338" cy="140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r>
              <a:rPr lang="en-US" sz="2400" b="1">
                <a:solidFill>
                  <a:srgbClr val="7A131D"/>
                </a:solidFill>
              </a:rPr>
              <a:t>What</a:t>
            </a:r>
            <a:r>
              <a:rPr lang="ja-JP" altLang="en-US" sz="2400" b="1">
                <a:solidFill>
                  <a:srgbClr val="7A131D"/>
                </a:solidFill>
              </a:rPr>
              <a:t>’</a:t>
            </a:r>
            <a:r>
              <a:rPr lang="en-US" sz="2400" b="1">
                <a:solidFill>
                  <a:srgbClr val="7A131D"/>
                </a:solidFill>
              </a:rPr>
              <a:t>s the code?</a:t>
            </a:r>
          </a:p>
          <a:p>
            <a:r>
              <a:rPr lang="en-US" sz="2400" b="1">
                <a:solidFill>
                  <a:srgbClr val="7A131D"/>
                </a:solidFill>
              </a:rPr>
              <a:t>How do we decode?</a:t>
            </a:r>
          </a:p>
          <a:p>
            <a:r>
              <a:rPr lang="en-US" sz="2400" b="1">
                <a:solidFill>
                  <a:srgbClr val="7A131D"/>
                </a:solidFill>
              </a:rPr>
              <a:t>How are fractions encoded in binary?</a:t>
            </a:r>
            <a:endParaRPr lang="en-US" sz="1400">
              <a:solidFill>
                <a:srgbClr val="000000"/>
              </a:solidFill>
            </a:endParaRPr>
          </a:p>
          <a:p>
            <a:endParaRPr lang="en-US" sz="1400">
              <a:solidFill>
                <a:srgbClr val="000000"/>
              </a:solidFill>
            </a:endParaRPr>
          </a:p>
        </p:txBody>
      </p:sp>
      <p:sp>
        <p:nvSpPr>
          <p:cNvPr id="59443" name="Text Box 53"/>
          <p:cNvSpPr txBox="1">
            <a:spLocks noChangeArrowheads="1"/>
          </p:cNvSpPr>
          <p:nvPr/>
        </p:nvSpPr>
        <p:spPr bwMode="auto">
          <a:xfrm>
            <a:off x="6172200" y="5562600"/>
            <a:ext cx="37338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endParaRPr lang="en-US" sz="2400">
              <a:solidFill>
                <a:srgbClr val="000000"/>
              </a:solidFill>
            </a:endParaRPr>
          </a:p>
          <a:p>
            <a:r>
              <a:rPr lang="en-US" sz="1600" b="1">
                <a:solidFill>
                  <a:srgbClr val="6E000A"/>
                </a:solidFill>
              </a:rPr>
              <a:t>0.011 = 1/4 +1/8 = 0.375</a:t>
            </a:r>
            <a:endParaRPr lang="en-US" sz="2400">
              <a:solidFill>
                <a:srgbClr val="000000"/>
              </a:solidFill>
            </a:endParaRPr>
          </a:p>
        </p:txBody>
      </p:sp>
    </p:spTree>
    <p:extLst>
      <p:ext uri="{BB962C8B-B14F-4D97-AF65-F5344CB8AC3E}">
        <p14:creationId xmlns:p14="http://schemas.microsoft.com/office/powerpoint/2010/main" val="579760907"/>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a:xfrm>
            <a:off x="685800" y="0"/>
            <a:ext cx="7772400" cy="1143000"/>
          </a:xfrm>
        </p:spPr>
        <p:txBody>
          <a:bodyPr/>
          <a:lstStyle/>
          <a:p>
            <a:pPr eaLnBrk="1" hangingPunct="1"/>
            <a:r>
              <a:rPr lang="en-US">
                <a:latin typeface="Arial" charset="0"/>
                <a:ea typeface="ＭＳ Ｐゴシック" charset="0"/>
                <a:cs typeface="ＭＳ Ｐゴシック" charset="0"/>
              </a:rPr>
              <a:t>Arithmetic Coding</a:t>
            </a:r>
          </a:p>
        </p:txBody>
      </p:sp>
      <p:grpSp>
        <p:nvGrpSpPr>
          <p:cNvPr id="61443" name="Group 3"/>
          <p:cNvGrpSpPr>
            <a:grpSpLocks/>
          </p:cNvGrpSpPr>
          <p:nvPr/>
        </p:nvGrpSpPr>
        <p:grpSpPr bwMode="auto">
          <a:xfrm>
            <a:off x="381000" y="838200"/>
            <a:ext cx="8218488" cy="180975"/>
            <a:chOff x="295" y="1311"/>
            <a:chExt cx="5177" cy="114"/>
          </a:xfrm>
        </p:grpSpPr>
        <p:sp>
          <p:nvSpPr>
            <p:cNvPr id="61467" name="Rectangle 4"/>
            <p:cNvSpPr>
              <a:spLocks noChangeArrowheads="1"/>
            </p:cNvSpPr>
            <p:nvPr/>
          </p:nvSpPr>
          <p:spPr bwMode="auto">
            <a:xfrm>
              <a:off x="295" y="1311"/>
              <a:ext cx="5177" cy="48"/>
            </a:xfrm>
            <a:prstGeom prst="rect">
              <a:avLst/>
            </a:prstGeom>
            <a:solidFill>
              <a:srgbClr val="33CCFF"/>
            </a:solidFill>
            <a:ln w="9525">
              <a:solidFill>
                <a:schemeClr val="tx1"/>
              </a:solidFill>
              <a:miter lim="800000"/>
              <a:headEnd/>
              <a:tailEnd/>
            </a:ln>
          </p:spPr>
          <p:txBody>
            <a:bodyPr wrap="none" anchor="ctr"/>
            <a:lstStyle/>
            <a:p>
              <a:endParaRPr lang="en-US" sz="2400">
                <a:solidFill>
                  <a:srgbClr val="000000"/>
                </a:solidFill>
              </a:endParaRPr>
            </a:p>
          </p:txBody>
        </p:sp>
        <p:sp>
          <p:nvSpPr>
            <p:cNvPr id="61468" name="Rectangle 5"/>
            <p:cNvSpPr>
              <a:spLocks noChangeArrowheads="1"/>
            </p:cNvSpPr>
            <p:nvPr/>
          </p:nvSpPr>
          <p:spPr bwMode="auto">
            <a:xfrm>
              <a:off x="295" y="1377"/>
              <a:ext cx="5177" cy="48"/>
            </a:xfrm>
            <a:prstGeom prst="rect">
              <a:avLst/>
            </a:prstGeom>
            <a:solidFill>
              <a:srgbClr val="33CCFF"/>
            </a:solidFill>
            <a:ln w="9525">
              <a:solidFill>
                <a:schemeClr val="tx1"/>
              </a:solidFill>
              <a:miter lim="800000"/>
              <a:headEnd/>
              <a:tailEnd/>
            </a:ln>
          </p:spPr>
          <p:txBody>
            <a:bodyPr wrap="none" anchor="ctr"/>
            <a:lstStyle/>
            <a:p>
              <a:endParaRPr lang="en-US" sz="2400">
                <a:solidFill>
                  <a:srgbClr val="000000"/>
                </a:solidFill>
              </a:endParaRPr>
            </a:p>
          </p:txBody>
        </p:sp>
      </p:grpSp>
      <p:sp>
        <p:nvSpPr>
          <p:cNvPr id="61444" name="Rectangle 6"/>
          <p:cNvSpPr>
            <a:spLocks noChangeArrowheads="1"/>
          </p:cNvSpPr>
          <p:nvPr/>
        </p:nvSpPr>
        <p:spPr bwMode="auto">
          <a:xfrm>
            <a:off x="533400" y="1219200"/>
            <a:ext cx="2625725"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800" u="sng">
                <a:solidFill>
                  <a:srgbClr val="9C030E"/>
                </a:solidFill>
              </a:rPr>
              <a:t>Letter		freq</a:t>
            </a:r>
          </a:p>
          <a:p>
            <a:r>
              <a:rPr lang="en-US" sz="2800">
                <a:solidFill>
                  <a:srgbClr val="9C030E"/>
                </a:solidFill>
              </a:rPr>
              <a:t>s		0.5</a:t>
            </a:r>
          </a:p>
          <a:p>
            <a:r>
              <a:rPr lang="en-US" sz="2800">
                <a:solidFill>
                  <a:srgbClr val="9C030E"/>
                </a:solidFill>
              </a:rPr>
              <a:t>p		0.5</a:t>
            </a:r>
            <a:endParaRPr lang="en-US" sz="2800">
              <a:solidFill>
                <a:srgbClr val="000000"/>
              </a:solidFill>
            </a:endParaRPr>
          </a:p>
          <a:p>
            <a:endParaRPr lang="en-US" sz="2800">
              <a:solidFill>
                <a:srgbClr val="121C85"/>
              </a:solidFill>
            </a:endParaRPr>
          </a:p>
        </p:txBody>
      </p:sp>
      <p:sp>
        <p:nvSpPr>
          <p:cNvPr id="61445" name="Rectangle 7"/>
          <p:cNvSpPr>
            <a:spLocks noChangeArrowheads="1"/>
          </p:cNvSpPr>
          <p:nvPr/>
        </p:nvSpPr>
        <p:spPr bwMode="auto">
          <a:xfrm>
            <a:off x="457200" y="1143000"/>
            <a:ext cx="2743200" cy="16002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2400">
              <a:solidFill>
                <a:srgbClr val="000000"/>
              </a:solidFill>
            </a:endParaRPr>
          </a:p>
        </p:txBody>
      </p:sp>
      <p:sp>
        <p:nvSpPr>
          <p:cNvPr id="61446" name="Rectangle 8"/>
          <p:cNvSpPr>
            <a:spLocks noChangeArrowheads="1"/>
          </p:cNvSpPr>
          <p:nvPr/>
        </p:nvSpPr>
        <p:spPr bwMode="auto">
          <a:xfrm>
            <a:off x="533400" y="3381375"/>
            <a:ext cx="2625725"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800" u="sng">
                <a:solidFill>
                  <a:srgbClr val="117A0E"/>
                </a:solidFill>
              </a:rPr>
              <a:t>Letter		freq</a:t>
            </a:r>
          </a:p>
          <a:p>
            <a:r>
              <a:rPr lang="en-US" sz="2800">
                <a:solidFill>
                  <a:srgbClr val="117A0E"/>
                </a:solidFill>
              </a:rPr>
              <a:t>s		0.1</a:t>
            </a:r>
          </a:p>
          <a:p>
            <a:r>
              <a:rPr lang="en-US" sz="2800">
                <a:solidFill>
                  <a:srgbClr val="117A0E"/>
                </a:solidFill>
              </a:rPr>
              <a:t>p		0.9</a:t>
            </a:r>
            <a:endParaRPr lang="en-US" sz="2800">
              <a:solidFill>
                <a:srgbClr val="000000"/>
              </a:solidFill>
            </a:endParaRPr>
          </a:p>
          <a:p>
            <a:endParaRPr lang="en-US" sz="2800">
              <a:solidFill>
                <a:srgbClr val="121C85"/>
              </a:solidFill>
            </a:endParaRPr>
          </a:p>
        </p:txBody>
      </p:sp>
      <p:sp>
        <p:nvSpPr>
          <p:cNvPr id="61447" name="Rectangle 9"/>
          <p:cNvSpPr>
            <a:spLocks noChangeArrowheads="1"/>
          </p:cNvSpPr>
          <p:nvPr/>
        </p:nvSpPr>
        <p:spPr bwMode="auto">
          <a:xfrm>
            <a:off x="457200" y="3305175"/>
            <a:ext cx="2743200" cy="16002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2400">
              <a:solidFill>
                <a:srgbClr val="000000"/>
              </a:solidFill>
            </a:endParaRPr>
          </a:p>
        </p:txBody>
      </p:sp>
      <p:sp>
        <p:nvSpPr>
          <p:cNvPr id="61448" name="Line 10"/>
          <p:cNvSpPr>
            <a:spLocks noChangeShapeType="1"/>
          </p:cNvSpPr>
          <p:nvPr/>
        </p:nvSpPr>
        <p:spPr bwMode="auto">
          <a:xfrm>
            <a:off x="3733800" y="1828800"/>
            <a:ext cx="4724400"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61449" name="Rectangle 11"/>
          <p:cNvSpPr>
            <a:spLocks noChangeArrowheads="1"/>
          </p:cNvSpPr>
          <p:nvPr/>
        </p:nvSpPr>
        <p:spPr bwMode="auto">
          <a:xfrm>
            <a:off x="4800600" y="1752600"/>
            <a:ext cx="152400" cy="152400"/>
          </a:xfrm>
          <a:prstGeom prst="rect">
            <a:avLst/>
          </a:prstGeom>
          <a:solidFill>
            <a:schemeClr val="tx1"/>
          </a:solidFill>
          <a:ln w="9525">
            <a:solidFill>
              <a:schemeClr val="tx1"/>
            </a:solidFill>
            <a:miter lim="800000"/>
            <a:headEnd/>
            <a:tailEnd/>
          </a:ln>
        </p:spPr>
        <p:txBody>
          <a:bodyPr wrap="none" anchor="ctr"/>
          <a:lstStyle/>
          <a:p>
            <a:endParaRPr lang="en-US" sz="2400">
              <a:solidFill>
                <a:srgbClr val="000000"/>
              </a:solidFill>
            </a:endParaRPr>
          </a:p>
        </p:txBody>
      </p:sp>
      <p:sp>
        <p:nvSpPr>
          <p:cNvPr id="61450" name="Rectangle 12"/>
          <p:cNvSpPr>
            <a:spLocks noChangeArrowheads="1"/>
          </p:cNvSpPr>
          <p:nvPr/>
        </p:nvSpPr>
        <p:spPr bwMode="auto">
          <a:xfrm>
            <a:off x="8382000" y="1752600"/>
            <a:ext cx="152400" cy="152400"/>
          </a:xfrm>
          <a:prstGeom prst="rect">
            <a:avLst/>
          </a:prstGeom>
          <a:solidFill>
            <a:schemeClr val="tx1"/>
          </a:solidFill>
          <a:ln w="9525">
            <a:solidFill>
              <a:schemeClr val="tx1"/>
            </a:solidFill>
            <a:miter lim="800000"/>
            <a:headEnd/>
            <a:tailEnd/>
          </a:ln>
        </p:spPr>
        <p:txBody>
          <a:bodyPr wrap="none" anchor="ctr"/>
          <a:lstStyle/>
          <a:p>
            <a:endParaRPr lang="en-US" sz="2400">
              <a:solidFill>
                <a:srgbClr val="000000"/>
              </a:solidFill>
            </a:endParaRPr>
          </a:p>
        </p:txBody>
      </p:sp>
      <p:sp>
        <p:nvSpPr>
          <p:cNvPr id="61451" name="Rectangle 13"/>
          <p:cNvSpPr>
            <a:spLocks noChangeArrowheads="1"/>
          </p:cNvSpPr>
          <p:nvPr/>
        </p:nvSpPr>
        <p:spPr bwMode="auto">
          <a:xfrm>
            <a:off x="5943600" y="1752600"/>
            <a:ext cx="152400" cy="152400"/>
          </a:xfrm>
          <a:prstGeom prst="rect">
            <a:avLst/>
          </a:prstGeom>
          <a:solidFill>
            <a:schemeClr val="tx1"/>
          </a:solidFill>
          <a:ln w="9525">
            <a:solidFill>
              <a:schemeClr val="tx1"/>
            </a:solidFill>
            <a:miter lim="800000"/>
            <a:headEnd/>
            <a:tailEnd/>
          </a:ln>
        </p:spPr>
        <p:txBody>
          <a:bodyPr wrap="none" anchor="ctr"/>
          <a:lstStyle/>
          <a:p>
            <a:endParaRPr lang="en-US" sz="2400">
              <a:solidFill>
                <a:srgbClr val="000000"/>
              </a:solidFill>
            </a:endParaRPr>
          </a:p>
        </p:txBody>
      </p:sp>
      <p:sp>
        <p:nvSpPr>
          <p:cNvPr id="61452" name="Rectangle 14"/>
          <p:cNvSpPr>
            <a:spLocks noChangeArrowheads="1"/>
          </p:cNvSpPr>
          <p:nvPr/>
        </p:nvSpPr>
        <p:spPr bwMode="auto">
          <a:xfrm>
            <a:off x="3657600" y="1752600"/>
            <a:ext cx="152400" cy="152400"/>
          </a:xfrm>
          <a:prstGeom prst="rect">
            <a:avLst/>
          </a:prstGeom>
          <a:solidFill>
            <a:schemeClr val="tx1"/>
          </a:solidFill>
          <a:ln w="9525">
            <a:solidFill>
              <a:schemeClr val="tx1"/>
            </a:solidFill>
            <a:miter lim="800000"/>
            <a:headEnd/>
            <a:tailEnd/>
          </a:ln>
        </p:spPr>
        <p:txBody>
          <a:bodyPr wrap="none" anchor="ctr"/>
          <a:lstStyle/>
          <a:p>
            <a:endParaRPr lang="en-US" sz="2400">
              <a:solidFill>
                <a:srgbClr val="000000"/>
              </a:solidFill>
            </a:endParaRPr>
          </a:p>
        </p:txBody>
      </p:sp>
      <p:sp>
        <p:nvSpPr>
          <p:cNvPr id="61453" name="Rectangle 15"/>
          <p:cNvSpPr>
            <a:spLocks noChangeArrowheads="1"/>
          </p:cNvSpPr>
          <p:nvPr/>
        </p:nvSpPr>
        <p:spPr bwMode="auto">
          <a:xfrm>
            <a:off x="7162800" y="1752600"/>
            <a:ext cx="152400" cy="152400"/>
          </a:xfrm>
          <a:prstGeom prst="rect">
            <a:avLst/>
          </a:prstGeom>
          <a:solidFill>
            <a:schemeClr val="tx1"/>
          </a:solidFill>
          <a:ln w="9525">
            <a:solidFill>
              <a:schemeClr val="tx1"/>
            </a:solidFill>
            <a:miter lim="800000"/>
            <a:headEnd/>
            <a:tailEnd/>
          </a:ln>
        </p:spPr>
        <p:txBody>
          <a:bodyPr wrap="none" anchor="ctr"/>
          <a:lstStyle/>
          <a:p>
            <a:endParaRPr lang="en-US" sz="2400">
              <a:solidFill>
                <a:srgbClr val="000000"/>
              </a:solidFill>
            </a:endParaRPr>
          </a:p>
        </p:txBody>
      </p:sp>
      <p:sp>
        <p:nvSpPr>
          <p:cNvPr id="61454" name="Text Box 16"/>
          <p:cNvSpPr txBox="1">
            <a:spLocks noChangeArrowheads="1"/>
          </p:cNvSpPr>
          <p:nvPr/>
        </p:nvSpPr>
        <p:spPr bwMode="auto">
          <a:xfrm>
            <a:off x="3549650" y="1233488"/>
            <a:ext cx="282575"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r>
              <a:rPr lang="en-US" sz="2800">
                <a:solidFill>
                  <a:srgbClr val="000000"/>
                </a:solidFill>
              </a:rPr>
              <a:t>[</a:t>
            </a:r>
            <a:endParaRPr lang="en-US" sz="1400">
              <a:solidFill>
                <a:srgbClr val="000000"/>
              </a:solidFill>
            </a:endParaRPr>
          </a:p>
        </p:txBody>
      </p:sp>
      <p:sp>
        <p:nvSpPr>
          <p:cNvPr id="61455" name="Text Box 17"/>
          <p:cNvSpPr txBox="1">
            <a:spLocks noChangeArrowheads="1"/>
          </p:cNvSpPr>
          <p:nvPr/>
        </p:nvSpPr>
        <p:spPr bwMode="auto">
          <a:xfrm>
            <a:off x="4616450" y="1219200"/>
            <a:ext cx="18415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pPr>
              <a:spcBef>
                <a:spcPct val="50000"/>
              </a:spcBef>
            </a:pPr>
            <a:r>
              <a:rPr lang="en-US" sz="2800">
                <a:solidFill>
                  <a:srgbClr val="000000"/>
                </a:solidFill>
              </a:rPr>
              <a:t>)</a:t>
            </a:r>
          </a:p>
        </p:txBody>
      </p:sp>
      <p:sp>
        <p:nvSpPr>
          <p:cNvPr id="61456" name="Text Box 18"/>
          <p:cNvSpPr txBox="1">
            <a:spLocks noChangeArrowheads="1"/>
          </p:cNvSpPr>
          <p:nvPr/>
        </p:nvSpPr>
        <p:spPr bwMode="auto">
          <a:xfrm>
            <a:off x="4768850" y="1233488"/>
            <a:ext cx="282575"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r>
              <a:rPr lang="en-US" sz="2800">
                <a:solidFill>
                  <a:srgbClr val="000000"/>
                </a:solidFill>
              </a:rPr>
              <a:t>[</a:t>
            </a:r>
            <a:endParaRPr lang="en-US" sz="1400">
              <a:solidFill>
                <a:srgbClr val="000000"/>
              </a:solidFill>
            </a:endParaRPr>
          </a:p>
        </p:txBody>
      </p:sp>
      <p:sp>
        <p:nvSpPr>
          <p:cNvPr id="61457" name="Text Box 19"/>
          <p:cNvSpPr txBox="1">
            <a:spLocks noChangeArrowheads="1"/>
          </p:cNvSpPr>
          <p:nvPr/>
        </p:nvSpPr>
        <p:spPr bwMode="auto">
          <a:xfrm>
            <a:off x="5835650" y="1219200"/>
            <a:ext cx="18415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pPr>
              <a:spcBef>
                <a:spcPct val="50000"/>
              </a:spcBef>
            </a:pPr>
            <a:r>
              <a:rPr lang="en-US" sz="2800">
                <a:solidFill>
                  <a:srgbClr val="000000"/>
                </a:solidFill>
              </a:rPr>
              <a:t>)</a:t>
            </a:r>
          </a:p>
        </p:txBody>
      </p:sp>
      <p:sp>
        <p:nvSpPr>
          <p:cNvPr id="61458" name="Text Box 20"/>
          <p:cNvSpPr txBox="1">
            <a:spLocks noChangeArrowheads="1"/>
          </p:cNvSpPr>
          <p:nvPr/>
        </p:nvSpPr>
        <p:spPr bwMode="auto">
          <a:xfrm>
            <a:off x="5988050" y="1233488"/>
            <a:ext cx="282575"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r>
              <a:rPr lang="en-US" sz="2800">
                <a:solidFill>
                  <a:srgbClr val="000000"/>
                </a:solidFill>
              </a:rPr>
              <a:t>[</a:t>
            </a:r>
            <a:endParaRPr lang="en-US" sz="1400">
              <a:solidFill>
                <a:srgbClr val="000000"/>
              </a:solidFill>
            </a:endParaRPr>
          </a:p>
        </p:txBody>
      </p:sp>
      <p:sp>
        <p:nvSpPr>
          <p:cNvPr id="61459" name="Text Box 21"/>
          <p:cNvSpPr txBox="1">
            <a:spLocks noChangeArrowheads="1"/>
          </p:cNvSpPr>
          <p:nvPr/>
        </p:nvSpPr>
        <p:spPr bwMode="auto">
          <a:xfrm>
            <a:off x="7054850" y="1219200"/>
            <a:ext cx="18415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pPr>
              <a:spcBef>
                <a:spcPct val="50000"/>
              </a:spcBef>
            </a:pPr>
            <a:r>
              <a:rPr lang="en-US" sz="2800">
                <a:solidFill>
                  <a:srgbClr val="000000"/>
                </a:solidFill>
              </a:rPr>
              <a:t>)</a:t>
            </a:r>
          </a:p>
        </p:txBody>
      </p:sp>
      <p:sp>
        <p:nvSpPr>
          <p:cNvPr id="61460" name="Text Box 22"/>
          <p:cNvSpPr txBox="1">
            <a:spLocks noChangeArrowheads="1"/>
          </p:cNvSpPr>
          <p:nvPr/>
        </p:nvSpPr>
        <p:spPr bwMode="auto">
          <a:xfrm>
            <a:off x="7207250" y="1233488"/>
            <a:ext cx="282575"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r>
              <a:rPr lang="en-US" sz="2800">
                <a:solidFill>
                  <a:srgbClr val="000000"/>
                </a:solidFill>
              </a:rPr>
              <a:t>[</a:t>
            </a:r>
            <a:endParaRPr lang="en-US" sz="1400">
              <a:solidFill>
                <a:srgbClr val="000000"/>
              </a:solidFill>
            </a:endParaRPr>
          </a:p>
        </p:txBody>
      </p:sp>
      <p:sp>
        <p:nvSpPr>
          <p:cNvPr id="61461" name="Text Box 23"/>
          <p:cNvSpPr txBox="1">
            <a:spLocks noChangeArrowheads="1"/>
          </p:cNvSpPr>
          <p:nvPr/>
        </p:nvSpPr>
        <p:spPr bwMode="auto">
          <a:xfrm>
            <a:off x="8274050" y="1219200"/>
            <a:ext cx="18415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pPr>
              <a:spcBef>
                <a:spcPct val="50000"/>
              </a:spcBef>
            </a:pPr>
            <a:r>
              <a:rPr lang="en-US" sz="2800">
                <a:solidFill>
                  <a:srgbClr val="000000"/>
                </a:solidFill>
              </a:rPr>
              <a:t>)</a:t>
            </a:r>
          </a:p>
        </p:txBody>
      </p:sp>
      <p:sp>
        <p:nvSpPr>
          <p:cNvPr id="61462" name="Text Box 24"/>
          <p:cNvSpPr txBox="1">
            <a:spLocks noChangeArrowheads="1"/>
          </p:cNvSpPr>
          <p:nvPr/>
        </p:nvSpPr>
        <p:spPr bwMode="auto">
          <a:xfrm>
            <a:off x="3581400" y="1981200"/>
            <a:ext cx="311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r>
              <a:rPr lang="en-US">
                <a:solidFill>
                  <a:srgbClr val="000000"/>
                </a:solidFill>
              </a:rPr>
              <a:t>0</a:t>
            </a:r>
            <a:endParaRPr lang="en-US" sz="1400">
              <a:solidFill>
                <a:srgbClr val="000000"/>
              </a:solidFill>
            </a:endParaRPr>
          </a:p>
        </p:txBody>
      </p:sp>
      <p:sp>
        <p:nvSpPr>
          <p:cNvPr id="61463" name="Text Box 25"/>
          <p:cNvSpPr txBox="1">
            <a:spLocks noChangeArrowheads="1"/>
          </p:cNvSpPr>
          <p:nvPr/>
        </p:nvSpPr>
        <p:spPr bwMode="auto">
          <a:xfrm>
            <a:off x="4648200" y="1981200"/>
            <a:ext cx="5016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r>
              <a:rPr lang="en-US">
                <a:solidFill>
                  <a:srgbClr val="000000"/>
                </a:solidFill>
              </a:rPr>
              <a:t>1/4</a:t>
            </a:r>
            <a:endParaRPr lang="en-US" sz="1400">
              <a:solidFill>
                <a:srgbClr val="000000"/>
              </a:solidFill>
            </a:endParaRPr>
          </a:p>
        </p:txBody>
      </p:sp>
      <p:sp>
        <p:nvSpPr>
          <p:cNvPr id="61464" name="Text Box 26"/>
          <p:cNvSpPr txBox="1">
            <a:spLocks noChangeArrowheads="1"/>
          </p:cNvSpPr>
          <p:nvPr/>
        </p:nvSpPr>
        <p:spPr bwMode="auto">
          <a:xfrm>
            <a:off x="5791200" y="1981200"/>
            <a:ext cx="5016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r>
              <a:rPr lang="en-US">
                <a:solidFill>
                  <a:srgbClr val="000000"/>
                </a:solidFill>
              </a:rPr>
              <a:t>1/2</a:t>
            </a:r>
            <a:endParaRPr lang="en-US" sz="1400">
              <a:solidFill>
                <a:srgbClr val="000000"/>
              </a:solidFill>
            </a:endParaRPr>
          </a:p>
        </p:txBody>
      </p:sp>
      <p:sp>
        <p:nvSpPr>
          <p:cNvPr id="61465" name="Text Box 27"/>
          <p:cNvSpPr txBox="1">
            <a:spLocks noChangeArrowheads="1"/>
          </p:cNvSpPr>
          <p:nvPr/>
        </p:nvSpPr>
        <p:spPr bwMode="auto">
          <a:xfrm>
            <a:off x="7010400" y="1981200"/>
            <a:ext cx="5016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r>
              <a:rPr lang="en-US">
                <a:solidFill>
                  <a:srgbClr val="000000"/>
                </a:solidFill>
              </a:rPr>
              <a:t>3/4</a:t>
            </a:r>
            <a:endParaRPr lang="en-US" sz="1400">
              <a:solidFill>
                <a:srgbClr val="000000"/>
              </a:solidFill>
            </a:endParaRPr>
          </a:p>
        </p:txBody>
      </p:sp>
      <p:sp>
        <p:nvSpPr>
          <p:cNvPr id="61466" name="Text Box 28"/>
          <p:cNvSpPr txBox="1">
            <a:spLocks noChangeArrowheads="1"/>
          </p:cNvSpPr>
          <p:nvPr/>
        </p:nvSpPr>
        <p:spPr bwMode="auto">
          <a:xfrm>
            <a:off x="8299450" y="1981200"/>
            <a:ext cx="311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r>
              <a:rPr lang="en-US">
                <a:solidFill>
                  <a:srgbClr val="000000"/>
                </a:solidFill>
              </a:rPr>
              <a:t>1</a:t>
            </a:r>
            <a:endParaRPr lang="en-US" sz="1400">
              <a:solidFill>
                <a:srgbClr val="000000"/>
              </a:solidFill>
            </a:endParaRPr>
          </a:p>
        </p:txBody>
      </p:sp>
    </p:spTree>
    <p:extLst>
      <p:ext uri="{BB962C8B-B14F-4D97-AF65-F5344CB8AC3E}">
        <p14:creationId xmlns:p14="http://schemas.microsoft.com/office/powerpoint/2010/main" val="1308041952"/>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a:xfrm>
            <a:off x="685800" y="0"/>
            <a:ext cx="7772400" cy="1143000"/>
          </a:xfrm>
        </p:spPr>
        <p:txBody>
          <a:bodyPr/>
          <a:lstStyle/>
          <a:p>
            <a:pPr eaLnBrk="1" hangingPunct="1"/>
            <a:r>
              <a:rPr lang="en-US">
                <a:latin typeface="Arial" charset="0"/>
                <a:ea typeface="ＭＳ Ｐゴシック" charset="0"/>
                <a:cs typeface="ＭＳ Ｐゴシック" charset="0"/>
              </a:rPr>
              <a:t>Arithmetic Coding</a:t>
            </a:r>
          </a:p>
        </p:txBody>
      </p:sp>
      <p:grpSp>
        <p:nvGrpSpPr>
          <p:cNvPr id="63491" name="Group 3"/>
          <p:cNvGrpSpPr>
            <a:grpSpLocks/>
          </p:cNvGrpSpPr>
          <p:nvPr/>
        </p:nvGrpSpPr>
        <p:grpSpPr bwMode="auto">
          <a:xfrm>
            <a:off x="381000" y="838200"/>
            <a:ext cx="8218488" cy="180975"/>
            <a:chOff x="295" y="1311"/>
            <a:chExt cx="5177" cy="114"/>
          </a:xfrm>
        </p:grpSpPr>
        <p:sp>
          <p:nvSpPr>
            <p:cNvPr id="63521" name="Rectangle 4"/>
            <p:cNvSpPr>
              <a:spLocks noChangeArrowheads="1"/>
            </p:cNvSpPr>
            <p:nvPr/>
          </p:nvSpPr>
          <p:spPr bwMode="auto">
            <a:xfrm>
              <a:off x="295" y="1311"/>
              <a:ext cx="5177" cy="48"/>
            </a:xfrm>
            <a:prstGeom prst="rect">
              <a:avLst/>
            </a:prstGeom>
            <a:solidFill>
              <a:srgbClr val="33CCFF"/>
            </a:solidFill>
            <a:ln w="9525">
              <a:solidFill>
                <a:schemeClr val="tx1"/>
              </a:solidFill>
              <a:miter lim="800000"/>
              <a:headEnd/>
              <a:tailEnd/>
            </a:ln>
          </p:spPr>
          <p:txBody>
            <a:bodyPr wrap="none" anchor="ctr"/>
            <a:lstStyle/>
            <a:p>
              <a:endParaRPr lang="en-US" sz="2400">
                <a:solidFill>
                  <a:srgbClr val="000000"/>
                </a:solidFill>
              </a:endParaRPr>
            </a:p>
          </p:txBody>
        </p:sp>
        <p:sp>
          <p:nvSpPr>
            <p:cNvPr id="63522" name="Rectangle 5"/>
            <p:cNvSpPr>
              <a:spLocks noChangeArrowheads="1"/>
            </p:cNvSpPr>
            <p:nvPr/>
          </p:nvSpPr>
          <p:spPr bwMode="auto">
            <a:xfrm>
              <a:off x="295" y="1377"/>
              <a:ext cx="5177" cy="48"/>
            </a:xfrm>
            <a:prstGeom prst="rect">
              <a:avLst/>
            </a:prstGeom>
            <a:solidFill>
              <a:srgbClr val="33CCFF"/>
            </a:solidFill>
            <a:ln w="9525">
              <a:solidFill>
                <a:schemeClr val="tx1"/>
              </a:solidFill>
              <a:miter lim="800000"/>
              <a:headEnd/>
              <a:tailEnd/>
            </a:ln>
          </p:spPr>
          <p:txBody>
            <a:bodyPr wrap="none" anchor="ctr"/>
            <a:lstStyle/>
            <a:p>
              <a:endParaRPr lang="en-US" sz="2400">
                <a:solidFill>
                  <a:srgbClr val="000000"/>
                </a:solidFill>
              </a:endParaRPr>
            </a:p>
          </p:txBody>
        </p:sp>
      </p:grpSp>
      <p:sp>
        <p:nvSpPr>
          <p:cNvPr id="63492" name="Rectangle 6"/>
          <p:cNvSpPr>
            <a:spLocks noChangeArrowheads="1"/>
          </p:cNvSpPr>
          <p:nvPr/>
        </p:nvSpPr>
        <p:spPr bwMode="auto">
          <a:xfrm>
            <a:off x="533400" y="1219200"/>
            <a:ext cx="2625725"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800" u="sng">
                <a:solidFill>
                  <a:srgbClr val="9C030E"/>
                </a:solidFill>
              </a:rPr>
              <a:t>Letter		freq</a:t>
            </a:r>
          </a:p>
          <a:p>
            <a:r>
              <a:rPr lang="en-US" sz="2800">
                <a:solidFill>
                  <a:srgbClr val="9C030E"/>
                </a:solidFill>
              </a:rPr>
              <a:t>s		0.5</a:t>
            </a:r>
          </a:p>
          <a:p>
            <a:r>
              <a:rPr lang="en-US" sz="2800">
                <a:solidFill>
                  <a:srgbClr val="9C030E"/>
                </a:solidFill>
              </a:rPr>
              <a:t>p		0.5</a:t>
            </a:r>
            <a:endParaRPr lang="en-US" sz="2800">
              <a:solidFill>
                <a:srgbClr val="000000"/>
              </a:solidFill>
            </a:endParaRPr>
          </a:p>
          <a:p>
            <a:endParaRPr lang="en-US" sz="2800">
              <a:solidFill>
                <a:srgbClr val="121C85"/>
              </a:solidFill>
            </a:endParaRPr>
          </a:p>
        </p:txBody>
      </p:sp>
      <p:sp>
        <p:nvSpPr>
          <p:cNvPr id="63493" name="Rectangle 7"/>
          <p:cNvSpPr>
            <a:spLocks noChangeArrowheads="1"/>
          </p:cNvSpPr>
          <p:nvPr/>
        </p:nvSpPr>
        <p:spPr bwMode="auto">
          <a:xfrm>
            <a:off x="457200" y="1143000"/>
            <a:ext cx="2743200" cy="16002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2400">
              <a:solidFill>
                <a:srgbClr val="000000"/>
              </a:solidFill>
            </a:endParaRPr>
          </a:p>
        </p:txBody>
      </p:sp>
      <p:sp>
        <p:nvSpPr>
          <p:cNvPr id="63494" name="Rectangle 8"/>
          <p:cNvSpPr>
            <a:spLocks noChangeArrowheads="1"/>
          </p:cNvSpPr>
          <p:nvPr/>
        </p:nvSpPr>
        <p:spPr bwMode="auto">
          <a:xfrm>
            <a:off x="533400" y="3381375"/>
            <a:ext cx="2625725"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800" u="sng">
                <a:solidFill>
                  <a:srgbClr val="117A0E"/>
                </a:solidFill>
              </a:rPr>
              <a:t>Letter		freq</a:t>
            </a:r>
          </a:p>
          <a:p>
            <a:r>
              <a:rPr lang="en-US" sz="2800">
                <a:solidFill>
                  <a:srgbClr val="117A0E"/>
                </a:solidFill>
              </a:rPr>
              <a:t>s		0.1</a:t>
            </a:r>
          </a:p>
          <a:p>
            <a:r>
              <a:rPr lang="en-US" sz="2800">
                <a:solidFill>
                  <a:srgbClr val="117A0E"/>
                </a:solidFill>
              </a:rPr>
              <a:t>p		0.9</a:t>
            </a:r>
            <a:endParaRPr lang="en-US" sz="2800">
              <a:solidFill>
                <a:srgbClr val="000000"/>
              </a:solidFill>
            </a:endParaRPr>
          </a:p>
          <a:p>
            <a:endParaRPr lang="en-US" sz="2800">
              <a:solidFill>
                <a:srgbClr val="121C85"/>
              </a:solidFill>
            </a:endParaRPr>
          </a:p>
        </p:txBody>
      </p:sp>
      <p:sp>
        <p:nvSpPr>
          <p:cNvPr id="63495" name="Rectangle 9"/>
          <p:cNvSpPr>
            <a:spLocks noChangeArrowheads="1"/>
          </p:cNvSpPr>
          <p:nvPr/>
        </p:nvSpPr>
        <p:spPr bwMode="auto">
          <a:xfrm>
            <a:off x="457200" y="3305175"/>
            <a:ext cx="2743200" cy="16002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2400">
              <a:solidFill>
                <a:srgbClr val="000000"/>
              </a:solidFill>
            </a:endParaRPr>
          </a:p>
        </p:txBody>
      </p:sp>
      <p:sp>
        <p:nvSpPr>
          <p:cNvPr id="63496" name="Line 10"/>
          <p:cNvSpPr>
            <a:spLocks noChangeShapeType="1"/>
          </p:cNvSpPr>
          <p:nvPr/>
        </p:nvSpPr>
        <p:spPr bwMode="auto">
          <a:xfrm>
            <a:off x="3733800" y="1828800"/>
            <a:ext cx="4724400"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63497" name="Rectangle 11"/>
          <p:cNvSpPr>
            <a:spLocks noChangeArrowheads="1"/>
          </p:cNvSpPr>
          <p:nvPr/>
        </p:nvSpPr>
        <p:spPr bwMode="auto">
          <a:xfrm>
            <a:off x="4800600" y="1752600"/>
            <a:ext cx="152400" cy="152400"/>
          </a:xfrm>
          <a:prstGeom prst="rect">
            <a:avLst/>
          </a:prstGeom>
          <a:solidFill>
            <a:schemeClr val="tx1"/>
          </a:solidFill>
          <a:ln w="9525">
            <a:solidFill>
              <a:schemeClr val="tx1"/>
            </a:solidFill>
            <a:miter lim="800000"/>
            <a:headEnd/>
            <a:tailEnd/>
          </a:ln>
        </p:spPr>
        <p:txBody>
          <a:bodyPr wrap="none" anchor="ctr"/>
          <a:lstStyle/>
          <a:p>
            <a:endParaRPr lang="en-US" sz="2400">
              <a:solidFill>
                <a:srgbClr val="000000"/>
              </a:solidFill>
            </a:endParaRPr>
          </a:p>
        </p:txBody>
      </p:sp>
      <p:sp>
        <p:nvSpPr>
          <p:cNvPr id="63498" name="Rectangle 12"/>
          <p:cNvSpPr>
            <a:spLocks noChangeArrowheads="1"/>
          </p:cNvSpPr>
          <p:nvPr/>
        </p:nvSpPr>
        <p:spPr bwMode="auto">
          <a:xfrm>
            <a:off x="8382000" y="1752600"/>
            <a:ext cx="152400" cy="152400"/>
          </a:xfrm>
          <a:prstGeom prst="rect">
            <a:avLst/>
          </a:prstGeom>
          <a:solidFill>
            <a:schemeClr val="tx1"/>
          </a:solidFill>
          <a:ln w="9525">
            <a:solidFill>
              <a:schemeClr val="tx1"/>
            </a:solidFill>
            <a:miter lim="800000"/>
            <a:headEnd/>
            <a:tailEnd/>
          </a:ln>
        </p:spPr>
        <p:txBody>
          <a:bodyPr wrap="none" anchor="ctr"/>
          <a:lstStyle/>
          <a:p>
            <a:endParaRPr lang="en-US" sz="2400">
              <a:solidFill>
                <a:srgbClr val="000000"/>
              </a:solidFill>
            </a:endParaRPr>
          </a:p>
        </p:txBody>
      </p:sp>
      <p:sp>
        <p:nvSpPr>
          <p:cNvPr id="63499" name="Rectangle 13"/>
          <p:cNvSpPr>
            <a:spLocks noChangeArrowheads="1"/>
          </p:cNvSpPr>
          <p:nvPr/>
        </p:nvSpPr>
        <p:spPr bwMode="auto">
          <a:xfrm>
            <a:off x="5943600" y="1752600"/>
            <a:ext cx="152400" cy="152400"/>
          </a:xfrm>
          <a:prstGeom prst="rect">
            <a:avLst/>
          </a:prstGeom>
          <a:solidFill>
            <a:schemeClr val="tx1"/>
          </a:solidFill>
          <a:ln w="9525">
            <a:solidFill>
              <a:schemeClr val="tx1"/>
            </a:solidFill>
            <a:miter lim="800000"/>
            <a:headEnd/>
            <a:tailEnd/>
          </a:ln>
        </p:spPr>
        <p:txBody>
          <a:bodyPr wrap="none" anchor="ctr"/>
          <a:lstStyle/>
          <a:p>
            <a:endParaRPr lang="en-US" sz="2400">
              <a:solidFill>
                <a:srgbClr val="000000"/>
              </a:solidFill>
            </a:endParaRPr>
          </a:p>
        </p:txBody>
      </p:sp>
      <p:sp>
        <p:nvSpPr>
          <p:cNvPr id="63500" name="Rectangle 14"/>
          <p:cNvSpPr>
            <a:spLocks noChangeArrowheads="1"/>
          </p:cNvSpPr>
          <p:nvPr/>
        </p:nvSpPr>
        <p:spPr bwMode="auto">
          <a:xfrm>
            <a:off x="3657600" y="1752600"/>
            <a:ext cx="152400" cy="152400"/>
          </a:xfrm>
          <a:prstGeom prst="rect">
            <a:avLst/>
          </a:prstGeom>
          <a:solidFill>
            <a:schemeClr val="tx1"/>
          </a:solidFill>
          <a:ln w="9525">
            <a:solidFill>
              <a:schemeClr val="tx1"/>
            </a:solidFill>
            <a:miter lim="800000"/>
            <a:headEnd/>
            <a:tailEnd/>
          </a:ln>
        </p:spPr>
        <p:txBody>
          <a:bodyPr wrap="none" anchor="ctr"/>
          <a:lstStyle/>
          <a:p>
            <a:endParaRPr lang="en-US" sz="2400">
              <a:solidFill>
                <a:srgbClr val="000000"/>
              </a:solidFill>
            </a:endParaRPr>
          </a:p>
        </p:txBody>
      </p:sp>
      <p:sp>
        <p:nvSpPr>
          <p:cNvPr id="63501" name="Rectangle 15"/>
          <p:cNvSpPr>
            <a:spLocks noChangeArrowheads="1"/>
          </p:cNvSpPr>
          <p:nvPr/>
        </p:nvSpPr>
        <p:spPr bwMode="auto">
          <a:xfrm>
            <a:off x="7162800" y="1752600"/>
            <a:ext cx="152400" cy="152400"/>
          </a:xfrm>
          <a:prstGeom prst="rect">
            <a:avLst/>
          </a:prstGeom>
          <a:solidFill>
            <a:schemeClr val="tx1"/>
          </a:solidFill>
          <a:ln w="9525">
            <a:solidFill>
              <a:schemeClr val="tx1"/>
            </a:solidFill>
            <a:miter lim="800000"/>
            <a:headEnd/>
            <a:tailEnd/>
          </a:ln>
        </p:spPr>
        <p:txBody>
          <a:bodyPr wrap="none" anchor="ctr"/>
          <a:lstStyle/>
          <a:p>
            <a:endParaRPr lang="en-US" sz="2400">
              <a:solidFill>
                <a:srgbClr val="000000"/>
              </a:solidFill>
            </a:endParaRPr>
          </a:p>
        </p:txBody>
      </p:sp>
      <p:sp>
        <p:nvSpPr>
          <p:cNvPr id="63502" name="Text Box 16"/>
          <p:cNvSpPr txBox="1">
            <a:spLocks noChangeArrowheads="1"/>
          </p:cNvSpPr>
          <p:nvPr/>
        </p:nvSpPr>
        <p:spPr bwMode="auto">
          <a:xfrm>
            <a:off x="3549650" y="1233488"/>
            <a:ext cx="282575"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r>
              <a:rPr lang="en-US" sz="2800">
                <a:solidFill>
                  <a:srgbClr val="000000"/>
                </a:solidFill>
              </a:rPr>
              <a:t>[</a:t>
            </a:r>
            <a:endParaRPr lang="en-US" sz="1400">
              <a:solidFill>
                <a:srgbClr val="000000"/>
              </a:solidFill>
            </a:endParaRPr>
          </a:p>
        </p:txBody>
      </p:sp>
      <p:sp>
        <p:nvSpPr>
          <p:cNvPr id="63503" name="Text Box 17"/>
          <p:cNvSpPr txBox="1">
            <a:spLocks noChangeArrowheads="1"/>
          </p:cNvSpPr>
          <p:nvPr/>
        </p:nvSpPr>
        <p:spPr bwMode="auto">
          <a:xfrm>
            <a:off x="4616450" y="1219200"/>
            <a:ext cx="18415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pPr>
              <a:spcBef>
                <a:spcPct val="50000"/>
              </a:spcBef>
            </a:pPr>
            <a:r>
              <a:rPr lang="en-US" sz="2800">
                <a:solidFill>
                  <a:srgbClr val="000000"/>
                </a:solidFill>
              </a:rPr>
              <a:t>)</a:t>
            </a:r>
          </a:p>
        </p:txBody>
      </p:sp>
      <p:sp>
        <p:nvSpPr>
          <p:cNvPr id="63504" name="Text Box 18"/>
          <p:cNvSpPr txBox="1">
            <a:spLocks noChangeArrowheads="1"/>
          </p:cNvSpPr>
          <p:nvPr/>
        </p:nvSpPr>
        <p:spPr bwMode="auto">
          <a:xfrm>
            <a:off x="4768850" y="1233488"/>
            <a:ext cx="282575"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r>
              <a:rPr lang="en-US" sz="2800">
                <a:solidFill>
                  <a:srgbClr val="000000"/>
                </a:solidFill>
              </a:rPr>
              <a:t>[</a:t>
            </a:r>
            <a:endParaRPr lang="en-US" sz="1400">
              <a:solidFill>
                <a:srgbClr val="000000"/>
              </a:solidFill>
            </a:endParaRPr>
          </a:p>
        </p:txBody>
      </p:sp>
      <p:sp>
        <p:nvSpPr>
          <p:cNvPr id="63505" name="Text Box 19"/>
          <p:cNvSpPr txBox="1">
            <a:spLocks noChangeArrowheads="1"/>
          </p:cNvSpPr>
          <p:nvPr/>
        </p:nvSpPr>
        <p:spPr bwMode="auto">
          <a:xfrm>
            <a:off x="5835650" y="1219200"/>
            <a:ext cx="18415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pPr>
              <a:spcBef>
                <a:spcPct val="50000"/>
              </a:spcBef>
            </a:pPr>
            <a:r>
              <a:rPr lang="en-US" sz="2800">
                <a:solidFill>
                  <a:srgbClr val="000000"/>
                </a:solidFill>
              </a:rPr>
              <a:t>)</a:t>
            </a:r>
          </a:p>
        </p:txBody>
      </p:sp>
      <p:sp>
        <p:nvSpPr>
          <p:cNvPr id="63506" name="Text Box 20"/>
          <p:cNvSpPr txBox="1">
            <a:spLocks noChangeArrowheads="1"/>
          </p:cNvSpPr>
          <p:nvPr/>
        </p:nvSpPr>
        <p:spPr bwMode="auto">
          <a:xfrm>
            <a:off x="5988050" y="1233488"/>
            <a:ext cx="282575"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r>
              <a:rPr lang="en-US" sz="2800">
                <a:solidFill>
                  <a:srgbClr val="000000"/>
                </a:solidFill>
              </a:rPr>
              <a:t>[</a:t>
            </a:r>
            <a:endParaRPr lang="en-US" sz="1400">
              <a:solidFill>
                <a:srgbClr val="000000"/>
              </a:solidFill>
            </a:endParaRPr>
          </a:p>
        </p:txBody>
      </p:sp>
      <p:sp>
        <p:nvSpPr>
          <p:cNvPr id="63507" name="Text Box 21"/>
          <p:cNvSpPr txBox="1">
            <a:spLocks noChangeArrowheads="1"/>
          </p:cNvSpPr>
          <p:nvPr/>
        </p:nvSpPr>
        <p:spPr bwMode="auto">
          <a:xfrm>
            <a:off x="7054850" y="1219200"/>
            <a:ext cx="18415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pPr>
              <a:spcBef>
                <a:spcPct val="50000"/>
              </a:spcBef>
            </a:pPr>
            <a:r>
              <a:rPr lang="en-US" sz="2800">
                <a:solidFill>
                  <a:srgbClr val="000000"/>
                </a:solidFill>
              </a:rPr>
              <a:t>)</a:t>
            </a:r>
          </a:p>
        </p:txBody>
      </p:sp>
      <p:sp>
        <p:nvSpPr>
          <p:cNvPr id="63508" name="Text Box 22"/>
          <p:cNvSpPr txBox="1">
            <a:spLocks noChangeArrowheads="1"/>
          </p:cNvSpPr>
          <p:nvPr/>
        </p:nvSpPr>
        <p:spPr bwMode="auto">
          <a:xfrm>
            <a:off x="7207250" y="1233488"/>
            <a:ext cx="282575"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r>
              <a:rPr lang="en-US" sz="2800">
                <a:solidFill>
                  <a:srgbClr val="000000"/>
                </a:solidFill>
              </a:rPr>
              <a:t>[</a:t>
            </a:r>
            <a:endParaRPr lang="en-US" sz="1400">
              <a:solidFill>
                <a:srgbClr val="000000"/>
              </a:solidFill>
            </a:endParaRPr>
          </a:p>
        </p:txBody>
      </p:sp>
      <p:sp>
        <p:nvSpPr>
          <p:cNvPr id="63509" name="Text Box 23"/>
          <p:cNvSpPr txBox="1">
            <a:spLocks noChangeArrowheads="1"/>
          </p:cNvSpPr>
          <p:nvPr/>
        </p:nvSpPr>
        <p:spPr bwMode="auto">
          <a:xfrm>
            <a:off x="8274050" y="1219200"/>
            <a:ext cx="18415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pPr>
              <a:spcBef>
                <a:spcPct val="50000"/>
              </a:spcBef>
            </a:pPr>
            <a:r>
              <a:rPr lang="en-US" sz="2800">
                <a:solidFill>
                  <a:srgbClr val="000000"/>
                </a:solidFill>
              </a:rPr>
              <a:t>)</a:t>
            </a:r>
          </a:p>
        </p:txBody>
      </p:sp>
      <p:sp>
        <p:nvSpPr>
          <p:cNvPr id="63510" name="Text Box 24"/>
          <p:cNvSpPr txBox="1">
            <a:spLocks noChangeArrowheads="1"/>
          </p:cNvSpPr>
          <p:nvPr/>
        </p:nvSpPr>
        <p:spPr bwMode="auto">
          <a:xfrm>
            <a:off x="3581400" y="1981200"/>
            <a:ext cx="311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r>
              <a:rPr lang="en-US">
                <a:solidFill>
                  <a:srgbClr val="000000"/>
                </a:solidFill>
              </a:rPr>
              <a:t>0</a:t>
            </a:r>
            <a:endParaRPr lang="en-US" sz="1400">
              <a:solidFill>
                <a:srgbClr val="000000"/>
              </a:solidFill>
            </a:endParaRPr>
          </a:p>
        </p:txBody>
      </p:sp>
      <p:sp>
        <p:nvSpPr>
          <p:cNvPr id="63511" name="Text Box 25"/>
          <p:cNvSpPr txBox="1">
            <a:spLocks noChangeArrowheads="1"/>
          </p:cNvSpPr>
          <p:nvPr/>
        </p:nvSpPr>
        <p:spPr bwMode="auto">
          <a:xfrm>
            <a:off x="4648200" y="1981200"/>
            <a:ext cx="5016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r>
              <a:rPr lang="en-US">
                <a:solidFill>
                  <a:srgbClr val="000000"/>
                </a:solidFill>
              </a:rPr>
              <a:t>1/4</a:t>
            </a:r>
            <a:endParaRPr lang="en-US" sz="1400">
              <a:solidFill>
                <a:srgbClr val="000000"/>
              </a:solidFill>
            </a:endParaRPr>
          </a:p>
        </p:txBody>
      </p:sp>
      <p:sp>
        <p:nvSpPr>
          <p:cNvPr id="63512" name="Text Box 26"/>
          <p:cNvSpPr txBox="1">
            <a:spLocks noChangeArrowheads="1"/>
          </p:cNvSpPr>
          <p:nvPr/>
        </p:nvSpPr>
        <p:spPr bwMode="auto">
          <a:xfrm>
            <a:off x="5791200" y="1981200"/>
            <a:ext cx="5016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r>
              <a:rPr lang="en-US">
                <a:solidFill>
                  <a:srgbClr val="000000"/>
                </a:solidFill>
              </a:rPr>
              <a:t>1/2</a:t>
            </a:r>
            <a:endParaRPr lang="en-US" sz="1400">
              <a:solidFill>
                <a:srgbClr val="000000"/>
              </a:solidFill>
            </a:endParaRPr>
          </a:p>
        </p:txBody>
      </p:sp>
      <p:sp>
        <p:nvSpPr>
          <p:cNvPr id="63513" name="Text Box 27"/>
          <p:cNvSpPr txBox="1">
            <a:spLocks noChangeArrowheads="1"/>
          </p:cNvSpPr>
          <p:nvPr/>
        </p:nvSpPr>
        <p:spPr bwMode="auto">
          <a:xfrm>
            <a:off x="7010400" y="1981200"/>
            <a:ext cx="5016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r>
              <a:rPr lang="en-US">
                <a:solidFill>
                  <a:srgbClr val="000000"/>
                </a:solidFill>
              </a:rPr>
              <a:t>3/4</a:t>
            </a:r>
            <a:endParaRPr lang="en-US" sz="1400">
              <a:solidFill>
                <a:srgbClr val="000000"/>
              </a:solidFill>
            </a:endParaRPr>
          </a:p>
        </p:txBody>
      </p:sp>
      <p:sp>
        <p:nvSpPr>
          <p:cNvPr id="63514" name="Text Box 28"/>
          <p:cNvSpPr txBox="1">
            <a:spLocks noChangeArrowheads="1"/>
          </p:cNvSpPr>
          <p:nvPr/>
        </p:nvSpPr>
        <p:spPr bwMode="auto">
          <a:xfrm>
            <a:off x="8299450" y="1981200"/>
            <a:ext cx="311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r>
              <a:rPr lang="en-US">
                <a:solidFill>
                  <a:srgbClr val="000000"/>
                </a:solidFill>
              </a:rPr>
              <a:t>1</a:t>
            </a:r>
            <a:endParaRPr lang="en-US" sz="1400">
              <a:solidFill>
                <a:srgbClr val="000000"/>
              </a:solidFill>
            </a:endParaRPr>
          </a:p>
        </p:txBody>
      </p:sp>
      <p:sp>
        <p:nvSpPr>
          <p:cNvPr id="63515" name="Text Box 29"/>
          <p:cNvSpPr txBox="1">
            <a:spLocks noChangeArrowheads="1"/>
          </p:cNvSpPr>
          <p:nvPr/>
        </p:nvSpPr>
        <p:spPr bwMode="auto">
          <a:xfrm>
            <a:off x="4022725" y="2087563"/>
            <a:ext cx="59055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r>
              <a:rPr lang="en-US" sz="3200">
                <a:solidFill>
                  <a:srgbClr val="000000"/>
                </a:solidFill>
              </a:rPr>
              <a:t>ss</a:t>
            </a:r>
            <a:endParaRPr lang="en-US" sz="1400">
              <a:solidFill>
                <a:srgbClr val="000000"/>
              </a:solidFill>
            </a:endParaRPr>
          </a:p>
        </p:txBody>
      </p:sp>
      <p:sp>
        <p:nvSpPr>
          <p:cNvPr id="63516" name="Text Box 30"/>
          <p:cNvSpPr txBox="1">
            <a:spLocks noChangeArrowheads="1"/>
          </p:cNvSpPr>
          <p:nvPr/>
        </p:nvSpPr>
        <p:spPr bwMode="auto">
          <a:xfrm>
            <a:off x="5257800" y="2087563"/>
            <a:ext cx="612775"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r>
              <a:rPr lang="en-US" sz="3200">
                <a:solidFill>
                  <a:srgbClr val="000000"/>
                </a:solidFill>
              </a:rPr>
              <a:t>sp</a:t>
            </a:r>
            <a:endParaRPr lang="en-US" sz="1400">
              <a:solidFill>
                <a:srgbClr val="000000"/>
              </a:solidFill>
            </a:endParaRPr>
          </a:p>
        </p:txBody>
      </p:sp>
      <p:sp>
        <p:nvSpPr>
          <p:cNvPr id="63517" name="Text Box 31"/>
          <p:cNvSpPr txBox="1">
            <a:spLocks noChangeArrowheads="1"/>
          </p:cNvSpPr>
          <p:nvPr/>
        </p:nvSpPr>
        <p:spPr bwMode="auto">
          <a:xfrm>
            <a:off x="6397625" y="2087563"/>
            <a:ext cx="612775"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r>
              <a:rPr lang="en-US" sz="3200">
                <a:solidFill>
                  <a:srgbClr val="000000"/>
                </a:solidFill>
              </a:rPr>
              <a:t>ps</a:t>
            </a:r>
            <a:endParaRPr lang="en-US" sz="1400">
              <a:solidFill>
                <a:srgbClr val="000000"/>
              </a:solidFill>
            </a:endParaRPr>
          </a:p>
        </p:txBody>
      </p:sp>
      <p:sp>
        <p:nvSpPr>
          <p:cNvPr id="63518" name="Text Box 32"/>
          <p:cNvSpPr txBox="1">
            <a:spLocks noChangeArrowheads="1"/>
          </p:cNvSpPr>
          <p:nvPr/>
        </p:nvSpPr>
        <p:spPr bwMode="auto">
          <a:xfrm>
            <a:off x="7620000" y="2087563"/>
            <a:ext cx="636588"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r>
              <a:rPr lang="en-US" sz="3200">
                <a:solidFill>
                  <a:srgbClr val="000000"/>
                </a:solidFill>
              </a:rPr>
              <a:t>pp</a:t>
            </a:r>
            <a:endParaRPr lang="en-US" sz="1400">
              <a:solidFill>
                <a:srgbClr val="000000"/>
              </a:solidFill>
            </a:endParaRPr>
          </a:p>
        </p:txBody>
      </p:sp>
      <p:sp>
        <p:nvSpPr>
          <p:cNvPr id="63519" name="Text Box 33"/>
          <p:cNvSpPr txBox="1">
            <a:spLocks noChangeArrowheads="1"/>
          </p:cNvSpPr>
          <p:nvPr/>
        </p:nvSpPr>
        <p:spPr bwMode="auto">
          <a:xfrm>
            <a:off x="3657600" y="2795588"/>
            <a:ext cx="52228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r>
              <a:rPr lang="en-US" sz="2000" b="1">
                <a:solidFill>
                  <a:srgbClr val="7A131D"/>
                </a:solidFill>
              </a:rPr>
              <a:t>How many bits are used to encode </a:t>
            </a:r>
            <a:r>
              <a:rPr lang="ja-JP" altLang="en-US" sz="2000" b="1">
                <a:solidFill>
                  <a:srgbClr val="7A131D"/>
                </a:solidFill>
              </a:rPr>
              <a:t>“</a:t>
            </a:r>
            <a:r>
              <a:rPr lang="en-US" sz="2000" b="1">
                <a:solidFill>
                  <a:srgbClr val="7A131D"/>
                </a:solidFill>
              </a:rPr>
              <a:t>pp</a:t>
            </a:r>
            <a:r>
              <a:rPr lang="ja-JP" altLang="en-US" sz="2000" b="1">
                <a:solidFill>
                  <a:srgbClr val="7A131D"/>
                </a:solidFill>
              </a:rPr>
              <a:t>”</a:t>
            </a:r>
            <a:r>
              <a:rPr lang="en-US" sz="2000" b="1">
                <a:solidFill>
                  <a:srgbClr val="7A131D"/>
                </a:solidFill>
              </a:rPr>
              <a:t> ?</a:t>
            </a:r>
            <a:endParaRPr lang="en-US" b="1">
              <a:solidFill>
                <a:srgbClr val="7A131D"/>
              </a:solidFill>
            </a:endParaRPr>
          </a:p>
        </p:txBody>
      </p:sp>
      <p:sp>
        <p:nvSpPr>
          <p:cNvPr id="63520" name="Text Box 34"/>
          <p:cNvSpPr txBox="1">
            <a:spLocks noChangeArrowheads="1"/>
          </p:cNvSpPr>
          <p:nvPr/>
        </p:nvSpPr>
        <p:spPr bwMode="auto">
          <a:xfrm>
            <a:off x="3657600" y="3876675"/>
            <a:ext cx="50673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r>
              <a:rPr lang="en-US" sz="2000" b="1">
                <a:solidFill>
                  <a:srgbClr val="117A0E"/>
                </a:solidFill>
              </a:rPr>
              <a:t>How many bits are used to encode </a:t>
            </a:r>
            <a:r>
              <a:rPr lang="ja-JP" altLang="en-US" sz="2000" b="1">
                <a:solidFill>
                  <a:srgbClr val="117A0E"/>
                </a:solidFill>
              </a:rPr>
              <a:t>“</a:t>
            </a:r>
            <a:r>
              <a:rPr lang="en-US" sz="2000" b="1">
                <a:solidFill>
                  <a:srgbClr val="117A0E"/>
                </a:solidFill>
              </a:rPr>
              <a:t>pp</a:t>
            </a:r>
            <a:r>
              <a:rPr lang="ja-JP" altLang="en-US" sz="2000" b="1">
                <a:solidFill>
                  <a:srgbClr val="117A0E"/>
                </a:solidFill>
              </a:rPr>
              <a:t>”</a:t>
            </a:r>
            <a:r>
              <a:rPr lang="en-US" sz="2000" b="1">
                <a:solidFill>
                  <a:srgbClr val="117A0E"/>
                </a:solidFill>
              </a:rPr>
              <a:t> </a:t>
            </a:r>
          </a:p>
          <a:p>
            <a:r>
              <a:rPr lang="en-US" sz="2000" b="1">
                <a:solidFill>
                  <a:srgbClr val="117A0E"/>
                </a:solidFill>
              </a:rPr>
              <a:t>in this case?</a:t>
            </a:r>
            <a:endParaRPr lang="en-US">
              <a:solidFill>
                <a:srgbClr val="000000"/>
              </a:solidFill>
            </a:endParaRPr>
          </a:p>
        </p:txBody>
      </p:sp>
    </p:spTree>
    <p:extLst>
      <p:ext uri="{BB962C8B-B14F-4D97-AF65-F5344CB8AC3E}">
        <p14:creationId xmlns:p14="http://schemas.microsoft.com/office/powerpoint/2010/main" val="1550119270"/>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a:xfrm>
            <a:off x="685800" y="0"/>
            <a:ext cx="7772400" cy="1143000"/>
          </a:xfrm>
        </p:spPr>
        <p:txBody>
          <a:bodyPr/>
          <a:lstStyle/>
          <a:p>
            <a:pPr eaLnBrk="1" hangingPunct="1"/>
            <a:r>
              <a:rPr lang="en-US">
                <a:latin typeface="Arial" charset="0"/>
                <a:ea typeface="ＭＳ Ｐゴシック" charset="0"/>
                <a:cs typeface="ＭＳ Ｐゴシック" charset="0"/>
              </a:rPr>
              <a:t>Arithmetic Coding</a:t>
            </a:r>
          </a:p>
        </p:txBody>
      </p:sp>
      <p:grpSp>
        <p:nvGrpSpPr>
          <p:cNvPr id="65539" name="Group 3"/>
          <p:cNvGrpSpPr>
            <a:grpSpLocks/>
          </p:cNvGrpSpPr>
          <p:nvPr/>
        </p:nvGrpSpPr>
        <p:grpSpPr bwMode="auto">
          <a:xfrm>
            <a:off x="381000" y="838200"/>
            <a:ext cx="8218488" cy="180975"/>
            <a:chOff x="295" y="1311"/>
            <a:chExt cx="5177" cy="114"/>
          </a:xfrm>
        </p:grpSpPr>
        <p:sp>
          <p:nvSpPr>
            <p:cNvPr id="65595" name="Rectangle 4"/>
            <p:cNvSpPr>
              <a:spLocks noChangeArrowheads="1"/>
            </p:cNvSpPr>
            <p:nvPr/>
          </p:nvSpPr>
          <p:spPr bwMode="auto">
            <a:xfrm>
              <a:off x="295" y="1311"/>
              <a:ext cx="5177" cy="48"/>
            </a:xfrm>
            <a:prstGeom prst="rect">
              <a:avLst/>
            </a:prstGeom>
            <a:solidFill>
              <a:srgbClr val="33CCFF"/>
            </a:solidFill>
            <a:ln w="9525">
              <a:solidFill>
                <a:schemeClr val="tx1"/>
              </a:solidFill>
              <a:miter lim="800000"/>
              <a:headEnd/>
              <a:tailEnd/>
            </a:ln>
          </p:spPr>
          <p:txBody>
            <a:bodyPr wrap="none" anchor="ctr"/>
            <a:lstStyle/>
            <a:p>
              <a:endParaRPr lang="en-US" sz="2400">
                <a:solidFill>
                  <a:srgbClr val="000000"/>
                </a:solidFill>
              </a:endParaRPr>
            </a:p>
          </p:txBody>
        </p:sp>
        <p:sp>
          <p:nvSpPr>
            <p:cNvPr id="65596" name="Rectangle 5"/>
            <p:cNvSpPr>
              <a:spLocks noChangeArrowheads="1"/>
            </p:cNvSpPr>
            <p:nvPr/>
          </p:nvSpPr>
          <p:spPr bwMode="auto">
            <a:xfrm>
              <a:off x="295" y="1377"/>
              <a:ext cx="5177" cy="48"/>
            </a:xfrm>
            <a:prstGeom prst="rect">
              <a:avLst/>
            </a:prstGeom>
            <a:solidFill>
              <a:srgbClr val="33CCFF"/>
            </a:solidFill>
            <a:ln w="9525">
              <a:solidFill>
                <a:schemeClr val="tx1"/>
              </a:solidFill>
              <a:miter lim="800000"/>
              <a:headEnd/>
              <a:tailEnd/>
            </a:ln>
          </p:spPr>
          <p:txBody>
            <a:bodyPr wrap="none" anchor="ctr"/>
            <a:lstStyle/>
            <a:p>
              <a:endParaRPr lang="en-US" sz="2400">
                <a:solidFill>
                  <a:srgbClr val="000000"/>
                </a:solidFill>
              </a:endParaRPr>
            </a:p>
          </p:txBody>
        </p:sp>
      </p:grpSp>
      <p:sp>
        <p:nvSpPr>
          <p:cNvPr id="65540" name="Rectangle 6"/>
          <p:cNvSpPr>
            <a:spLocks noChangeArrowheads="1"/>
          </p:cNvSpPr>
          <p:nvPr/>
        </p:nvSpPr>
        <p:spPr bwMode="auto">
          <a:xfrm>
            <a:off x="533400" y="1219200"/>
            <a:ext cx="2625725"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800" u="sng">
                <a:solidFill>
                  <a:srgbClr val="9C030E"/>
                </a:solidFill>
              </a:rPr>
              <a:t>Letter		freq</a:t>
            </a:r>
          </a:p>
          <a:p>
            <a:r>
              <a:rPr lang="en-US" sz="2800">
                <a:solidFill>
                  <a:srgbClr val="9C030E"/>
                </a:solidFill>
              </a:rPr>
              <a:t>s		0.5</a:t>
            </a:r>
          </a:p>
          <a:p>
            <a:r>
              <a:rPr lang="en-US" sz="2800">
                <a:solidFill>
                  <a:srgbClr val="9C030E"/>
                </a:solidFill>
              </a:rPr>
              <a:t>p		0.5</a:t>
            </a:r>
            <a:endParaRPr lang="en-US" sz="2800">
              <a:solidFill>
                <a:srgbClr val="000000"/>
              </a:solidFill>
            </a:endParaRPr>
          </a:p>
          <a:p>
            <a:endParaRPr lang="en-US" sz="2800">
              <a:solidFill>
                <a:srgbClr val="121C85"/>
              </a:solidFill>
            </a:endParaRPr>
          </a:p>
        </p:txBody>
      </p:sp>
      <p:sp>
        <p:nvSpPr>
          <p:cNvPr id="65541" name="Rectangle 7"/>
          <p:cNvSpPr>
            <a:spLocks noChangeArrowheads="1"/>
          </p:cNvSpPr>
          <p:nvPr/>
        </p:nvSpPr>
        <p:spPr bwMode="auto">
          <a:xfrm>
            <a:off x="457200" y="1143000"/>
            <a:ext cx="2743200" cy="16002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2400">
              <a:solidFill>
                <a:srgbClr val="000000"/>
              </a:solidFill>
            </a:endParaRPr>
          </a:p>
        </p:txBody>
      </p:sp>
      <p:sp>
        <p:nvSpPr>
          <p:cNvPr id="65542" name="Rectangle 8"/>
          <p:cNvSpPr>
            <a:spLocks noChangeArrowheads="1"/>
          </p:cNvSpPr>
          <p:nvPr/>
        </p:nvSpPr>
        <p:spPr bwMode="auto">
          <a:xfrm>
            <a:off x="533400" y="3381375"/>
            <a:ext cx="2625725" cy="180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800" u="sng">
                <a:solidFill>
                  <a:srgbClr val="117A0E"/>
                </a:solidFill>
              </a:rPr>
              <a:t>Letter		freq</a:t>
            </a:r>
          </a:p>
          <a:p>
            <a:r>
              <a:rPr lang="en-US" sz="2800">
                <a:solidFill>
                  <a:srgbClr val="117A0E"/>
                </a:solidFill>
              </a:rPr>
              <a:t>s		0.1</a:t>
            </a:r>
          </a:p>
          <a:p>
            <a:r>
              <a:rPr lang="en-US" sz="2800">
                <a:solidFill>
                  <a:srgbClr val="117A0E"/>
                </a:solidFill>
              </a:rPr>
              <a:t>p		0.9</a:t>
            </a:r>
            <a:endParaRPr lang="en-US" sz="2800">
              <a:solidFill>
                <a:srgbClr val="000000"/>
              </a:solidFill>
            </a:endParaRPr>
          </a:p>
          <a:p>
            <a:endParaRPr lang="en-US" sz="2800">
              <a:solidFill>
                <a:srgbClr val="121C85"/>
              </a:solidFill>
            </a:endParaRPr>
          </a:p>
        </p:txBody>
      </p:sp>
      <p:sp>
        <p:nvSpPr>
          <p:cNvPr id="65543" name="Rectangle 9"/>
          <p:cNvSpPr>
            <a:spLocks noChangeArrowheads="1"/>
          </p:cNvSpPr>
          <p:nvPr/>
        </p:nvSpPr>
        <p:spPr bwMode="auto">
          <a:xfrm>
            <a:off x="457200" y="3305175"/>
            <a:ext cx="2743200" cy="16002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2400">
              <a:solidFill>
                <a:srgbClr val="000000"/>
              </a:solidFill>
            </a:endParaRPr>
          </a:p>
        </p:txBody>
      </p:sp>
      <p:sp>
        <p:nvSpPr>
          <p:cNvPr id="65544" name="Line 10"/>
          <p:cNvSpPr>
            <a:spLocks noChangeShapeType="1"/>
          </p:cNvSpPr>
          <p:nvPr/>
        </p:nvSpPr>
        <p:spPr bwMode="auto">
          <a:xfrm>
            <a:off x="3733800" y="1798638"/>
            <a:ext cx="4724400"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65545" name="Rectangle 11"/>
          <p:cNvSpPr>
            <a:spLocks noChangeArrowheads="1"/>
          </p:cNvSpPr>
          <p:nvPr/>
        </p:nvSpPr>
        <p:spPr bwMode="auto">
          <a:xfrm>
            <a:off x="4800600" y="1722438"/>
            <a:ext cx="152400" cy="152400"/>
          </a:xfrm>
          <a:prstGeom prst="rect">
            <a:avLst/>
          </a:prstGeom>
          <a:solidFill>
            <a:schemeClr val="tx1"/>
          </a:solidFill>
          <a:ln w="9525">
            <a:solidFill>
              <a:schemeClr val="tx1"/>
            </a:solidFill>
            <a:miter lim="800000"/>
            <a:headEnd/>
            <a:tailEnd/>
          </a:ln>
        </p:spPr>
        <p:txBody>
          <a:bodyPr wrap="none" anchor="ctr"/>
          <a:lstStyle/>
          <a:p>
            <a:endParaRPr lang="en-US" sz="2400">
              <a:solidFill>
                <a:srgbClr val="000000"/>
              </a:solidFill>
            </a:endParaRPr>
          </a:p>
        </p:txBody>
      </p:sp>
      <p:sp>
        <p:nvSpPr>
          <p:cNvPr id="65546" name="Rectangle 12"/>
          <p:cNvSpPr>
            <a:spLocks noChangeArrowheads="1"/>
          </p:cNvSpPr>
          <p:nvPr/>
        </p:nvSpPr>
        <p:spPr bwMode="auto">
          <a:xfrm>
            <a:off x="8382000" y="1722438"/>
            <a:ext cx="152400" cy="152400"/>
          </a:xfrm>
          <a:prstGeom prst="rect">
            <a:avLst/>
          </a:prstGeom>
          <a:solidFill>
            <a:schemeClr val="tx1"/>
          </a:solidFill>
          <a:ln w="9525">
            <a:solidFill>
              <a:schemeClr val="tx1"/>
            </a:solidFill>
            <a:miter lim="800000"/>
            <a:headEnd/>
            <a:tailEnd/>
          </a:ln>
        </p:spPr>
        <p:txBody>
          <a:bodyPr wrap="none" anchor="ctr"/>
          <a:lstStyle/>
          <a:p>
            <a:endParaRPr lang="en-US" sz="2400">
              <a:solidFill>
                <a:srgbClr val="000000"/>
              </a:solidFill>
            </a:endParaRPr>
          </a:p>
        </p:txBody>
      </p:sp>
      <p:sp>
        <p:nvSpPr>
          <p:cNvPr id="65547" name="Rectangle 13"/>
          <p:cNvSpPr>
            <a:spLocks noChangeArrowheads="1"/>
          </p:cNvSpPr>
          <p:nvPr/>
        </p:nvSpPr>
        <p:spPr bwMode="auto">
          <a:xfrm>
            <a:off x="5943600" y="1722438"/>
            <a:ext cx="152400" cy="152400"/>
          </a:xfrm>
          <a:prstGeom prst="rect">
            <a:avLst/>
          </a:prstGeom>
          <a:solidFill>
            <a:schemeClr val="tx1"/>
          </a:solidFill>
          <a:ln w="9525">
            <a:solidFill>
              <a:schemeClr val="tx1"/>
            </a:solidFill>
            <a:miter lim="800000"/>
            <a:headEnd/>
            <a:tailEnd/>
          </a:ln>
        </p:spPr>
        <p:txBody>
          <a:bodyPr wrap="none" anchor="ctr"/>
          <a:lstStyle/>
          <a:p>
            <a:endParaRPr lang="en-US" sz="2400">
              <a:solidFill>
                <a:srgbClr val="000000"/>
              </a:solidFill>
            </a:endParaRPr>
          </a:p>
        </p:txBody>
      </p:sp>
      <p:sp>
        <p:nvSpPr>
          <p:cNvPr id="65548" name="Rectangle 14"/>
          <p:cNvSpPr>
            <a:spLocks noChangeArrowheads="1"/>
          </p:cNvSpPr>
          <p:nvPr/>
        </p:nvSpPr>
        <p:spPr bwMode="auto">
          <a:xfrm>
            <a:off x="3657600" y="1722438"/>
            <a:ext cx="152400" cy="152400"/>
          </a:xfrm>
          <a:prstGeom prst="rect">
            <a:avLst/>
          </a:prstGeom>
          <a:solidFill>
            <a:schemeClr val="tx1"/>
          </a:solidFill>
          <a:ln w="9525">
            <a:solidFill>
              <a:schemeClr val="tx1"/>
            </a:solidFill>
            <a:miter lim="800000"/>
            <a:headEnd/>
            <a:tailEnd/>
          </a:ln>
        </p:spPr>
        <p:txBody>
          <a:bodyPr wrap="none" anchor="ctr"/>
          <a:lstStyle/>
          <a:p>
            <a:endParaRPr lang="en-US" sz="2400">
              <a:solidFill>
                <a:srgbClr val="000000"/>
              </a:solidFill>
            </a:endParaRPr>
          </a:p>
        </p:txBody>
      </p:sp>
      <p:sp>
        <p:nvSpPr>
          <p:cNvPr id="65549" name="Rectangle 15"/>
          <p:cNvSpPr>
            <a:spLocks noChangeArrowheads="1"/>
          </p:cNvSpPr>
          <p:nvPr/>
        </p:nvSpPr>
        <p:spPr bwMode="auto">
          <a:xfrm>
            <a:off x="7162800" y="1722438"/>
            <a:ext cx="152400" cy="152400"/>
          </a:xfrm>
          <a:prstGeom prst="rect">
            <a:avLst/>
          </a:prstGeom>
          <a:solidFill>
            <a:schemeClr val="tx1"/>
          </a:solidFill>
          <a:ln w="9525">
            <a:solidFill>
              <a:schemeClr val="tx1"/>
            </a:solidFill>
            <a:miter lim="800000"/>
            <a:headEnd/>
            <a:tailEnd/>
          </a:ln>
        </p:spPr>
        <p:txBody>
          <a:bodyPr wrap="none" anchor="ctr"/>
          <a:lstStyle/>
          <a:p>
            <a:endParaRPr lang="en-US" sz="2400">
              <a:solidFill>
                <a:srgbClr val="000000"/>
              </a:solidFill>
            </a:endParaRPr>
          </a:p>
        </p:txBody>
      </p:sp>
      <p:sp>
        <p:nvSpPr>
          <p:cNvPr id="65550" name="Text Box 16"/>
          <p:cNvSpPr txBox="1">
            <a:spLocks noChangeArrowheads="1"/>
          </p:cNvSpPr>
          <p:nvPr/>
        </p:nvSpPr>
        <p:spPr bwMode="auto">
          <a:xfrm>
            <a:off x="3549650" y="1203325"/>
            <a:ext cx="28257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r>
              <a:rPr lang="en-US" sz="2800">
                <a:solidFill>
                  <a:srgbClr val="000000"/>
                </a:solidFill>
              </a:rPr>
              <a:t>[</a:t>
            </a:r>
            <a:endParaRPr lang="en-US" sz="1400">
              <a:solidFill>
                <a:srgbClr val="000000"/>
              </a:solidFill>
            </a:endParaRPr>
          </a:p>
        </p:txBody>
      </p:sp>
      <p:sp>
        <p:nvSpPr>
          <p:cNvPr id="65551" name="Text Box 17"/>
          <p:cNvSpPr txBox="1">
            <a:spLocks noChangeArrowheads="1"/>
          </p:cNvSpPr>
          <p:nvPr/>
        </p:nvSpPr>
        <p:spPr bwMode="auto">
          <a:xfrm>
            <a:off x="4616450" y="1189038"/>
            <a:ext cx="18415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pPr>
              <a:spcBef>
                <a:spcPct val="50000"/>
              </a:spcBef>
            </a:pPr>
            <a:r>
              <a:rPr lang="en-US" sz="2800">
                <a:solidFill>
                  <a:srgbClr val="000000"/>
                </a:solidFill>
              </a:rPr>
              <a:t>)</a:t>
            </a:r>
          </a:p>
        </p:txBody>
      </p:sp>
      <p:sp>
        <p:nvSpPr>
          <p:cNvPr id="65552" name="Text Box 18"/>
          <p:cNvSpPr txBox="1">
            <a:spLocks noChangeArrowheads="1"/>
          </p:cNvSpPr>
          <p:nvPr/>
        </p:nvSpPr>
        <p:spPr bwMode="auto">
          <a:xfrm>
            <a:off x="4768850" y="1203325"/>
            <a:ext cx="28257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r>
              <a:rPr lang="en-US" sz="2800">
                <a:solidFill>
                  <a:srgbClr val="000000"/>
                </a:solidFill>
              </a:rPr>
              <a:t>[</a:t>
            </a:r>
            <a:endParaRPr lang="en-US" sz="1400">
              <a:solidFill>
                <a:srgbClr val="000000"/>
              </a:solidFill>
            </a:endParaRPr>
          </a:p>
        </p:txBody>
      </p:sp>
      <p:sp>
        <p:nvSpPr>
          <p:cNvPr id="65553" name="Text Box 19"/>
          <p:cNvSpPr txBox="1">
            <a:spLocks noChangeArrowheads="1"/>
          </p:cNvSpPr>
          <p:nvPr/>
        </p:nvSpPr>
        <p:spPr bwMode="auto">
          <a:xfrm>
            <a:off x="5835650" y="1189038"/>
            <a:ext cx="18415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pPr>
              <a:spcBef>
                <a:spcPct val="50000"/>
              </a:spcBef>
            </a:pPr>
            <a:r>
              <a:rPr lang="en-US" sz="2800">
                <a:solidFill>
                  <a:srgbClr val="000000"/>
                </a:solidFill>
              </a:rPr>
              <a:t>)</a:t>
            </a:r>
          </a:p>
        </p:txBody>
      </p:sp>
      <p:sp>
        <p:nvSpPr>
          <p:cNvPr id="65554" name="Text Box 20"/>
          <p:cNvSpPr txBox="1">
            <a:spLocks noChangeArrowheads="1"/>
          </p:cNvSpPr>
          <p:nvPr/>
        </p:nvSpPr>
        <p:spPr bwMode="auto">
          <a:xfrm>
            <a:off x="5988050" y="1203325"/>
            <a:ext cx="28257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r>
              <a:rPr lang="en-US" sz="2800">
                <a:solidFill>
                  <a:srgbClr val="000000"/>
                </a:solidFill>
              </a:rPr>
              <a:t>[</a:t>
            </a:r>
            <a:endParaRPr lang="en-US" sz="1400">
              <a:solidFill>
                <a:srgbClr val="000000"/>
              </a:solidFill>
            </a:endParaRPr>
          </a:p>
        </p:txBody>
      </p:sp>
      <p:sp>
        <p:nvSpPr>
          <p:cNvPr id="65555" name="Text Box 21"/>
          <p:cNvSpPr txBox="1">
            <a:spLocks noChangeArrowheads="1"/>
          </p:cNvSpPr>
          <p:nvPr/>
        </p:nvSpPr>
        <p:spPr bwMode="auto">
          <a:xfrm>
            <a:off x="7054850" y="1189038"/>
            <a:ext cx="18415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pPr>
              <a:spcBef>
                <a:spcPct val="50000"/>
              </a:spcBef>
            </a:pPr>
            <a:r>
              <a:rPr lang="en-US" sz="2800">
                <a:solidFill>
                  <a:srgbClr val="000000"/>
                </a:solidFill>
              </a:rPr>
              <a:t>)</a:t>
            </a:r>
          </a:p>
        </p:txBody>
      </p:sp>
      <p:sp>
        <p:nvSpPr>
          <p:cNvPr id="65556" name="Text Box 22"/>
          <p:cNvSpPr txBox="1">
            <a:spLocks noChangeArrowheads="1"/>
          </p:cNvSpPr>
          <p:nvPr/>
        </p:nvSpPr>
        <p:spPr bwMode="auto">
          <a:xfrm>
            <a:off x="7207250" y="1203325"/>
            <a:ext cx="28257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r>
              <a:rPr lang="en-US" sz="2800">
                <a:solidFill>
                  <a:srgbClr val="000000"/>
                </a:solidFill>
              </a:rPr>
              <a:t>[</a:t>
            </a:r>
            <a:endParaRPr lang="en-US" sz="1400">
              <a:solidFill>
                <a:srgbClr val="000000"/>
              </a:solidFill>
            </a:endParaRPr>
          </a:p>
        </p:txBody>
      </p:sp>
      <p:sp>
        <p:nvSpPr>
          <p:cNvPr id="65557" name="Text Box 23"/>
          <p:cNvSpPr txBox="1">
            <a:spLocks noChangeArrowheads="1"/>
          </p:cNvSpPr>
          <p:nvPr/>
        </p:nvSpPr>
        <p:spPr bwMode="auto">
          <a:xfrm>
            <a:off x="8274050" y="1189038"/>
            <a:ext cx="18415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pPr>
              <a:spcBef>
                <a:spcPct val="50000"/>
              </a:spcBef>
            </a:pPr>
            <a:r>
              <a:rPr lang="en-US" sz="2800">
                <a:solidFill>
                  <a:srgbClr val="000000"/>
                </a:solidFill>
              </a:rPr>
              <a:t>)</a:t>
            </a:r>
          </a:p>
        </p:txBody>
      </p:sp>
      <p:sp>
        <p:nvSpPr>
          <p:cNvPr id="65558" name="Text Box 24"/>
          <p:cNvSpPr txBox="1">
            <a:spLocks noChangeArrowheads="1"/>
          </p:cNvSpPr>
          <p:nvPr/>
        </p:nvSpPr>
        <p:spPr bwMode="auto">
          <a:xfrm>
            <a:off x="3581400" y="1951038"/>
            <a:ext cx="311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r>
              <a:rPr lang="en-US">
                <a:solidFill>
                  <a:srgbClr val="000000"/>
                </a:solidFill>
              </a:rPr>
              <a:t>0</a:t>
            </a:r>
            <a:endParaRPr lang="en-US" sz="1400">
              <a:solidFill>
                <a:srgbClr val="000000"/>
              </a:solidFill>
            </a:endParaRPr>
          </a:p>
        </p:txBody>
      </p:sp>
      <p:sp>
        <p:nvSpPr>
          <p:cNvPr id="65559" name="Text Box 25"/>
          <p:cNvSpPr txBox="1">
            <a:spLocks noChangeArrowheads="1"/>
          </p:cNvSpPr>
          <p:nvPr/>
        </p:nvSpPr>
        <p:spPr bwMode="auto">
          <a:xfrm>
            <a:off x="4648200" y="1951038"/>
            <a:ext cx="5016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r>
              <a:rPr lang="en-US">
                <a:solidFill>
                  <a:srgbClr val="000000"/>
                </a:solidFill>
              </a:rPr>
              <a:t>1/4</a:t>
            </a:r>
            <a:endParaRPr lang="en-US" sz="1400">
              <a:solidFill>
                <a:srgbClr val="000000"/>
              </a:solidFill>
            </a:endParaRPr>
          </a:p>
        </p:txBody>
      </p:sp>
      <p:sp>
        <p:nvSpPr>
          <p:cNvPr id="65560" name="Text Box 26"/>
          <p:cNvSpPr txBox="1">
            <a:spLocks noChangeArrowheads="1"/>
          </p:cNvSpPr>
          <p:nvPr/>
        </p:nvSpPr>
        <p:spPr bwMode="auto">
          <a:xfrm>
            <a:off x="5791200" y="1951038"/>
            <a:ext cx="5016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r>
              <a:rPr lang="en-US">
                <a:solidFill>
                  <a:srgbClr val="000000"/>
                </a:solidFill>
              </a:rPr>
              <a:t>1/2</a:t>
            </a:r>
            <a:endParaRPr lang="en-US" sz="1400">
              <a:solidFill>
                <a:srgbClr val="000000"/>
              </a:solidFill>
            </a:endParaRPr>
          </a:p>
        </p:txBody>
      </p:sp>
      <p:sp>
        <p:nvSpPr>
          <p:cNvPr id="65561" name="Text Box 27"/>
          <p:cNvSpPr txBox="1">
            <a:spLocks noChangeArrowheads="1"/>
          </p:cNvSpPr>
          <p:nvPr/>
        </p:nvSpPr>
        <p:spPr bwMode="auto">
          <a:xfrm>
            <a:off x="7010400" y="1951038"/>
            <a:ext cx="5016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r>
              <a:rPr lang="en-US">
                <a:solidFill>
                  <a:srgbClr val="000000"/>
                </a:solidFill>
              </a:rPr>
              <a:t>3/4</a:t>
            </a:r>
            <a:endParaRPr lang="en-US" sz="1400">
              <a:solidFill>
                <a:srgbClr val="000000"/>
              </a:solidFill>
            </a:endParaRPr>
          </a:p>
        </p:txBody>
      </p:sp>
      <p:sp>
        <p:nvSpPr>
          <p:cNvPr id="65562" name="Text Box 28"/>
          <p:cNvSpPr txBox="1">
            <a:spLocks noChangeArrowheads="1"/>
          </p:cNvSpPr>
          <p:nvPr/>
        </p:nvSpPr>
        <p:spPr bwMode="auto">
          <a:xfrm>
            <a:off x="8299450" y="1951038"/>
            <a:ext cx="311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r>
              <a:rPr lang="en-US">
                <a:solidFill>
                  <a:srgbClr val="000000"/>
                </a:solidFill>
              </a:rPr>
              <a:t>1</a:t>
            </a:r>
            <a:endParaRPr lang="en-US" sz="1400">
              <a:solidFill>
                <a:srgbClr val="000000"/>
              </a:solidFill>
            </a:endParaRPr>
          </a:p>
        </p:txBody>
      </p:sp>
      <p:sp>
        <p:nvSpPr>
          <p:cNvPr id="65563" name="Text Box 29"/>
          <p:cNvSpPr txBox="1">
            <a:spLocks noChangeArrowheads="1"/>
          </p:cNvSpPr>
          <p:nvPr/>
        </p:nvSpPr>
        <p:spPr bwMode="auto">
          <a:xfrm>
            <a:off x="4022725" y="2087563"/>
            <a:ext cx="59055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r>
              <a:rPr lang="en-US" sz="3200">
                <a:solidFill>
                  <a:srgbClr val="000000"/>
                </a:solidFill>
              </a:rPr>
              <a:t>ss</a:t>
            </a:r>
            <a:endParaRPr lang="en-US" sz="1400">
              <a:solidFill>
                <a:srgbClr val="000000"/>
              </a:solidFill>
            </a:endParaRPr>
          </a:p>
        </p:txBody>
      </p:sp>
      <p:sp>
        <p:nvSpPr>
          <p:cNvPr id="65564" name="Text Box 30"/>
          <p:cNvSpPr txBox="1">
            <a:spLocks noChangeArrowheads="1"/>
          </p:cNvSpPr>
          <p:nvPr/>
        </p:nvSpPr>
        <p:spPr bwMode="auto">
          <a:xfrm>
            <a:off x="5257800" y="2057400"/>
            <a:ext cx="612775"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r>
              <a:rPr lang="en-US" sz="3200">
                <a:solidFill>
                  <a:srgbClr val="000000"/>
                </a:solidFill>
              </a:rPr>
              <a:t>sp</a:t>
            </a:r>
            <a:endParaRPr lang="en-US" sz="1400">
              <a:solidFill>
                <a:srgbClr val="000000"/>
              </a:solidFill>
            </a:endParaRPr>
          </a:p>
        </p:txBody>
      </p:sp>
      <p:sp>
        <p:nvSpPr>
          <p:cNvPr id="65565" name="Text Box 31"/>
          <p:cNvSpPr txBox="1">
            <a:spLocks noChangeArrowheads="1"/>
          </p:cNvSpPr>
          <p:nvPr/>
        </p:nvSpPr>
        <p:spPr bwMode="auto">
          <a:xfrm>
            <a:off x="6397625" y="2057400"/>
            <a:ext cx="612775"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r>
              <a:rPr lang="en-US" sz="3200">
                <a:solidFill>
                  <a:srgbClr val="000000"/>
                </a:solidFill>
              </a:rPr>
              <a:t>ps</a:t>
            </a:r>
            <a:endParaRPr lang="en-US" sz="1400">
              <a:solidFill>
                <a:srgbClr val="000000"/>
              </a:solidFill>
            </a:endParaRPr>
          </a:p>
        </p:txBody>
      </p:sp>
      <p:sp>
        <p:nvSpPr>
          <p:cNvPr id="65566" name="Text Box 32"/>
          <p:cNvSpPr txBox="1">
            <a:spLocks noChangeArrowheads="1"/>
          </p:cNvSpPr>
          <p:nvPr/>
        </p:nvSpPr>
        <p:spPr bwMode="auto">
          <a:xfrm>
            <a:off x="7620000" y="2057400"/>
            <a:ext cx="636588"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r>
              <a:rPr lang="en-US" sz="3200">
                <a:solidFill>
                  <a:srgbClr val="000000"/>
                </a:solidFill>
              </a:rPr>
              <a:t>pp</a:t>
            </a:r>
            <a:endParaRPr lang="en-US" sz="1400">
              <a:solidFill>
                <a:srgbClr val="000000"/>
              </a:solidFill>
            </a:endParaRPr>
          </a:p>
        </p:txBody>
      </p:sp>
      <p:sp>
        <p:nvSpPr>
          <p:cNvPr id="65567" name="Text Box 33"/>
          <p:cNvSpPr txBox="1">
            <a:spLocks noChangeArrowheads="1"/>
          </p:cNvSpPr>
          <p:nvPr/>
        </p:nvSpPr>
        <p:spPr bwMode="auto">
          <a:xfrm>
            <a:off x="3657600" y="2795588"/>
            <a:ext cx="52228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r>
              <a:rPr lang="en-US" sz="2000" b="1">
                <a:solidFill>
                  <a:srgbClr val="7A131D"/>
                </a:solidFill>
              </a:rPr>
              <a:t>How many bits are used to encode </a:t>
            </a:r>
            <a:r>
              <a:rPr lang="ja-JP" altLang="en-US" sz="2000" b="1">
                <a:solidFill>
                  <a:srgbClr val="7A131D"/>
                </a:solidFill>
              </a:rPr>
              <a:t>“</a:t>
            </a:r>
            <a:r>
              <a:rPr lang="en-US" sz="2000" b="1">
                <a:solidFill>
                  <a:srgbClr val="7A131D"/>
                </a:solidFill>
              </a:rPr>
              <a:t>pp</a:t>
            </a:r>
            <a:r>
              <a:rPr lang="ja-JP" altLang="en-US" sz="2000" b="1">
                <a:solidFill>
                  <a:srgbClr val="7A131D"/>
                </a:solidFill>
              </a:rPr>
              <a:t>”</a:t>
            </a:r>
            <a:r>
              <a:rPr lang="en-US" sz="2000" b="1">
                <a:solidFill>
                  <a:srgbClr val="7A131D"/>
                </a:solidFill>
              </a:rPr>
              <a:t> ?</a:t>
            </a:r>
            <a:endParaRPr lang="en-US" b="1">
              <a:solidFill>
                <a:srgbClr val="7A131D"/>
              </a:solidFill>
            </a:endParaRPr>
          </a:p>
        </p:txBody>
      </p:sp>
      <p:sp>
        <p:nvSpPr>
          <p:cNvPr id="65568" name="Text Box 34"/>
          <p:cNvSpPr txBox="1">
            <a:spLocks noChangeArrowheads="1"/>
          </p:cNvSpPr>
          <p:nvPr/>
        </p:nvSpPr>
        <p:spPr bwMode="auto">
          <a:xfrm>
            <a:off x="3657600" y="3876675"/>
            <a:ext cx="50673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r>
              <a:rPr lang="en-US" sz="2000" b="1">
                <a:solidFill>
                  <a:srgbClr val="117A0E"/>
                </a:solidFill>
              </a:rPr>
              <a:t>How many bits are used to encode </a:t>
            </a:r>
            <a:r>
              <a:rPr lang="ja-JP" altLang="en-US" sz="2000" b="1">
                <a:solidFill>
                  <a:srgbClr val="117A0E"/>
                </a:solidFill>
              </a:rPr>
              <a:t>“</a:t>
            </a:r>
            <a:r>
              <a:rPr lang="en-US" sz="2000" b="1">
                <a:solidFill>
                  <a:srgbClr val="117A0E"/>
                </a:solidFill>
              </a:rPr>
              <a:t>pp</a:t>
            </a:r>
            <a:r>
              <a:rPr lang="ja-JP" altLang="en-US" sz="2000" b="1">
                <a:solidFill>
                  <a:srgbClr val="117A0E"/>
                </a:solidFill>
              </a:rPr>
              <a:t>”</a:t>
            </a:r>
            <a:r>
              <a:rPr lang="en-US" sz="2000" b="1">
                <a:solidFill>
                  <a:srgbClr val="117A0E"/>
                </a:solidFill>
              </a:rPr>
              <a:t> </a:t>
            </a:r>
          </a:p>
          <a:p>
            <a:r>
              <a:rPr lang="en-US" sz="2000" b="1">
                <a:solidFill>
                  <a:srgbClr val="117A0E"/>
                </a:solidFill>
              </a:rPr>
              <a:t>in this case?</a:t>
            </a:r>
            <a:endParaRPr lang="en-US">
              <a:solidFill>
                <a:srgbClr val="000000"/>
              </a:solidFill>
            </a:endParaRPr>
          </a:p>
        </p:txBody>
      </p:sp>
      <p:sp>
        <p:nvSpPr>
          <p:cNvPr id="65569" name="Line 35"/>
          <p:cNvSpPr>
            <a:spLocks noChangeShapeType="1"/>
          </p:cNvSpPr>
          <p:nvPr/>
        </p:nvSpPr>
        <p:spPr bwMode="auto">
          <a:xfrm>
            <a:off x="3733800" y="5303838"/>
            <a:ext cx="4724400"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65570" name="Rectangle 36"/>
          <p:cNvSpPr>
            <a:spLocks noChangeArrowheads="1"/>
          </p:cNvSpPr>
          <p:nvPr/>
        </p:nvSpPr>
        <p:spPr bwMode="auto">
          <a:xfrm>
            <a:off x="4267200" y="5226050"/>
            <a:ext cx="152400" cy="152400"/>
          </a:xfrm>
          <a:prstGeom prst="rect">
            <a:avLst/>
          </a:prstGeom>
          <a:solidFill>
            <a:schemeClr val="tx1"/>
          </a:solidFill>
          <a:ln w="9525">
            <a:solidFill>
              <a:schemeClr val="tx1"/>
            </a:solidFill>
            <a:miter lim="800000"/>
            <a:headEnd/>
            <a:tailEnd/>
          </a:ln>
        </p:spPr>
        <p:txBody>
          <a:bodyPr wrap="none" anchor="ctr"/>
          <a:lstStyle/>
          <a:p>
            <a:endParaRPr lang="en-US" sz="2400">
              <a:solidFill>
                <a:srgbClr val="000000"/>
              </a:solidFill>
            </a:endParaRPr>
          </a:p>
        </p:txBody>
      </p:sp>
      <p:sp>
        <p:nvSpPr>
          <p:cNvPr id="65571" name="Rectangle 37"/>
          <p:cNvSpPr>
            <a:spLocks noChangeArrowheads="1"/>
          </p:cNvSpPr>
          <p:nvPr/>
        </p:nvSpPr>
        <p:spPr bwMode="auto">
          <a:xfrm>
            <a:off x="8382000" y="5227638"/>
            <a:ext cx="152400" cy="152400"/>
          </a:xfrm>
          <a:prstGeom prst="rect">
            <a:avLst/>
          </a:prstGeom>
          <a:solidFill>
            <a:schemeClr val="tx1"/>
          </a:solidFill>
          <a:ln w="9525">
            <a:solidFill>
              <a:schemeClr val="tx1"/>
            </a:solidFill>
            <a:miter lim="800000"/>
            <a:headEnd/>
            <a:tailEnd/>
          </a:ln>
        </p:spPr>
        <p:txBody>
          <a:bodyPr wrap="none" anchor="ctr"/>
          <a:lstStyle/>
          <a:p>
            <a:endParaRPr lang="en-US" sz="2400">
              <a:solidFill>
                <a:srgbClr val="000000"/>
              </a:solidFill>
            </a:endParaRPr>
          </a:p>
        </p:txBody>
      </p:sp>
      <p:sp>
        <p:nvSpPr>
          <p:cNvPr id="65572" name="Rectangle 38"/>
          <p:cNvSpPr>
            <a:spLocks noChangeArrowheads="1"/>
          </p:cNvSpPr>
          <p:nvPr/>
        </p:nvSpPr>
        <p:spPr bwMode="auto">
          <a:xfrm>
            <a:off x="4648200" y="5227638"/>
            <a:ext cx="152400" cy="152400"/>
          </a:xfrm>
          <a:prstGeom prst="rect">
            <a:avLst/>
          </a:prstGeom>
          <a:solidFill>
            <a:schemeClr val="tx1"/>
          </a:solidFill>
          <a:ln w="9525">
            <a:solidFill>
              <a:schemeClr val="tx1"/>
            </a:solidFill>
            <a:miter lim="800000"/>
            <a:headEnd/>
            <a:tailEnd/>
          </a:ln>
        </p:spPr>
        <p:txBody>
          <a:bodyPr wrap="none" anchor="ctr"/>
          <a:lstStyle/>
          <a:p>
            <a:endParaRPr lang="en-US" sz="2400">
              <a:solidFill>
                <a:srgbClr val="000000"/>
              </a:solidFill>
            </a:endParaRPr>
          </a:p>
        </p:txBody>
      </p:sp>
      <p:sp>
        <p:nvSpPr>
          <p:cNvPr id="65573" name="Rectangle 39"/>
          <p:cNvSpPr>
            <a:spLocks noChangeArrowheads="1"/>
          </p:cNvSpPr>
          <p:nvPr/>
        </p:nvSpPr>
        <p:spPr bwMode="auto">
          <a:xfrm>
            <a:off x="3657600" y="5227638"/>
            <a:ext cx="152400" cy="152400"/>
          </a:xfrm>
          <a:prstGeom prst="rect">
            <a:avLst/>
          </a:prstGeom>
          <a:solidFill>
            <a:schemeClr val="tx1"/>
          </a:solidFill>
          <a:ln w="9525">
            <a:solidFill>
              <a:schemeClr val="tx1"/>
            </a:solidFill>
            <a:miter lim="800000"/>
            <a:headEnd/>
            <a:tailEnd/>
          </a:ln>
        </p:spPr>
        <p:txBody>
          <a:bodyPr wrap="none" anchor="ctr"/>
          <a:lstStyle/>
          <a:p>
            <a:endParaRPr lang="en-US" sz="2400">
              <a:solidFill>
                <a:srgbClr val="000000"/>
              </a:solidFill>
            </a:endParaRPr>
          </a:p>
        </p:txBody>
      </p:sp>
      <p:sp>
        <p:nvSpPr>
          <p:cNvPr id="65574" name="Rectangle 40"/>
          <p:cNvSpPr>
            <a:spLocks noChangeArrowheads="1"/>
          </p:cNvSpPr>
          <p:nvPr/>
        </p:nvSpPr>
        <p:spPr bwMode="auto">
          <a:xfrm>
            <a:off x="3886200" y="5226050"/>
            <a:ext cx="152400" cy="152400"/>
          </a:xfrm>
          <a:prstGeom prst="rect">
            <a:avLst/>
          </a:prstGeom>
          <a:solidFill>
            <a:schemeClr val="tx1"/>
          </a:solidFill>
          <a:ln w="9525">
            <a:solidFill>
              <a:schemeClr val="tx1"/>
            </a:solidFill>
            <a:miter lim="800000"/>
            <a:headEnd/>
            <a:tailEnd/>
          </a:ln>
        </p:spPr>
        <p:txBody>
          <a:bodyPr wrap="none" anchor="ctr"/>
          <a:lstStyle/>
          <a:p>
            <a:endParaRPr lang="en-US" sz="2400">
              <a:solidFill>
                <a:srgbClr val="000000"/>
              </a:solidFill>
            </a:endParaRPr>
          </a:p>
        </p:txBody>
      </p:sp>
      <p:sp>
        <p:nvSpPr>
          <p:cNvPr id="65575" name="Text Box 41"/>
          <p:cNvSpPr txBox="1">
            <a:spLocks noChangeArrowheads="1"/>
          </p:cNvSpPr>
          <p:nvPr/>
        </p:nvSpPr>
        <p:spPr bwMode="auto">
          <a:xfrm>
            <a:off x="3549650" y="4708525"/>
            <a:ext cx="28257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r>
              <a:rPr lang="en-US" sz="2800">
                <a:solidFill>
                  <a:srgbClr val="000000"/>
                </a:solidFill>
              </a:rPr>
              <a:t>[</a:t>
            </a:r>
            <a:endParaRPr lang="en-US" sz="1400">
              <a:solidFill>
                <a:srgbClr val="000000"/>
              </a:solidFill>
            </a:endParaRPr>
          </a:p>
        </p:txBody>
      </p:sp>
      <p:sp>
        <p:nvSpPr>
          <p:cNvPr id="65576" name="Text Box 42"/>
          <p:cNvSpPr txBox="1">
            <a:spLocks noChangeArrowheads="1"/>
          </p:cNvSpPr>
          <p:nvPr/>
        </p:nvSpPr>
        <p:spPr bwMode="auto">
          <a:xfrm>
            <a:off x="4114800" y="4694238"/>
            <a:ext cx="18415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pPr>
              <a:spcBef>
                <a:spcPct val="50000"/>
              </a:spcBef>
            </a:pPr>
            <a:r>
              <a:rPr lang="en-US" sz="2800">
                <a:solidFill>
                  <a:srgbClr val="000000"/>
                </a:solidFill>
              </a:rPr>
              <a:t>)</a:t>
            </a:r>
          </a:p>
        </p:txBody>
      </p:sp>
      <p:sp>
        <p:nvSpPr>
          <p:cNvPr id="65577" name="Text Box 43"/>
          <p:cNvSpPr txBox="1">
            <a:spLocks noChangeArrowheads="1"/>
          </p:cNvSpPr>
          <p:nvPr/>
        </p:nvSpPr>
        <p:spPr bwMode="auto">
          <a:xfrm>
            <a:off x="4213225" y="4694238"/>
            <a:ext cx="282575"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r>
              <a:rPr lang="en-US" sz="2800">
                <a:solidFill>
                  <a:srgbClr val="000000"/>
                </a:solidFill>
              </a:rPr>
              <a:t>[</a:t>
            </a:r>
            <a:endParaRPr lang="en-US" sz="1400">
              <a:solidFill>
                <a:srgbClr val="000000"/>
              </a:solidFill>
            </a:endParaRPr>
          </a:p>
        </p:txBody>
      </p:sp>
      <p:sp>
        <p:nvSpPr>
          <p:cNvPr id="65578" name="Text Box 44"/>
          <p:cNvSpPr txBox="1">
            <a:spLocks noChangeArrowheads="1"/>
          </p:cNvSpPr>
          <p:nvPr/>
        </p:nvSpPr>
        <p:spPr bwMode="auto">
          <a:xfrm>
            <a:off x="4572000" y="4695825"/>
            <a:ext cx="18415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pPr>
              <a:spcBef>
                <a:spcPct val="50000"/>
              </a:spcBef>
            </a:pPr>
            <a:r>
              <a:rPr lang="en-US" sz="2800">
                <a:solidFill>
                  <a:srgbClr val="000000"/>
                </a:solidFill>
              </a:rPr>
              <a:t>)</a:t>
            </a:r>
          </a:p>
        </p:txBody>
      </p:sp>
      <p:sp>
        <p:nvSpPr>
          <p:cNvPr id="65579" name="Text Box 45"/>
          <p:cNvSpPr txBox="1">
            <a:spLocks noChangeArrowheads="1"/>
          </p:cNvSpPr>
          <p:nvPr/>
        </p:nvSpPr>
        <p:spPr bwMode="auto">
          <a:xfrm>
            <a:off x="4670425" y="4691063"/>
            <a:ext cx="282575"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r>
              <a:rPr lang="en-US" sz="2800">
                <a:solidFill>
                  <a:srgbClr val="000000"/>
                </a:solidFill>
              </a:rPr>
              <a:t>[</a:t>
            </a:r>
            <a:endParaRPr lang="en-US" sz="1400">
              <a:solidFill>
                <a:srgbClr val="000000"/>
              </a:solidFill>
            </a:endParaRPr>
          </a:p>
        </p:txBody>
      </p:sp>
      <p:sp>
        <p:nvSpPr>
          <p:cNvPr id="65580" name="Text Box 46"/>
          <p:cNvSpPr txBox="1">
            <a:spLocks noChangeArrowheads="1"/>
          </p:cNvSpPr>
          <p:nvPr/>
        </p:nvSpPr>
        <p:spPr bwMode="auto">
          <a:xfrm>
            <a:off x="3778250" y="4702175"/>
            <a:ext cx="18415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pPr>
              <a:spcBef>
                <a:spcPct val="50000"/>
              </a:spcBef>
            </a:pPr>
            <a:r>
              <a:rPr lang="en-US" sz="2800">
                <a:solidFill>
                  <a:srgbClr val="000000"/>
                </a:solidFill>
              </a:rPr>
              <a:t>)</a:t>
            </a:r>
          </a:p>
        </p:txBody>
      </p:sp>
      <p:sp>
        <p:nvSpPr>
          <p:cNvPr id="65581" name="Text Box 47"/>
          <p:cNvSpPr txBox="1">
            <a:spLocks noChangeArrowheads="1"/>
          </p:cNvSpPr>
          <p:nvPr/>
        </p:nvSpPr>
        <p:spPr bwMode="auto">
          <a:xfrm>
            <a:off x="3886200" y="4724400"/>
            <a:ext cx="28257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r>
              <a:rPr lang="en-US" sz="2800">
                <a:solidFill>
                  <a:srgbClr val="000000"/>
                </a:solidFill>
              </a:rPr>
              <a:t>[</a:t>
            </a:r>
            <a:endParaRPr lang="en-US" sz="1400">
              <a:solidFill>
                <a:srgbClr val="000000"/>
              </a:solidFill>
            </a:endParaRPr>
          </a:p>
        </p:txBody>
      </p:sp>
      <p:sp>
        <p:nvSpPr>
          <p:cNvPr id="65582" name="Text Box 48"/>
          <p:cNvSpPr txBox="1">
            <a:spLocks noChangeArrowheads="1"/>
          </p:cNvSpPr>
          <p:nvPr/>
        </p:nvSpPr>
        <p:spPr bwMode="auto">
          <a:xfrm>
            <a:off x="8274050" y="4694238"/>
            <a:ext cx="18415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pPr>
              <a:spcBef>
                <a:spcPct val="50000"/>
              </a:spcBef>
            </a:pPr>
            <a:r>
              <a:rPr lang="en-US" sz="2800">
                <a:solidFill>
                  <a:srgbClr val="000000"/>
                </a:solidFill>
              </a:rPr>
              <a:t>)</a:t>
            </a:r>
          </a:p>
        </p:txBody>
      </p:sp>
      <p:sp>
        <p:nvSpPr>
          <p:cNvPr id="65583" name="Text Box 49"/>
          <p:cNvSpPr txBox="1">
            <a:spLocks noChangeArrowheads="1"/>
          </p:cNvSpPr>
          <p:nvPr/>
        </p:nvSpPr>
        <p:spPr bwMode="auto">
          <a:xfrm>
            <a:off x="3581400" y="5456238"/>
            <a:ext cx="311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r>
              <a:rPr lang="en-US">
                <a:solidFill>
                  <a:srgbClr val="000000"/>
                </a:solidFill>
              </a:rPr>
              <a:t>0</a:t>
            </a:r>
            <a:endParaRPr lang="en-US" sz="1400">
              <a:solidFill>
                <a:srgbClr val="000000"/>
              </a:solidFill>
            </a:endParaRPr>
          </a:p>
        </p:txBody>
      </p:sp>
      <p:sp>
        <p:nvSpPr>
          <p:cNvPr id="65584" name="Text Box 50"/>
          <p:cNvSpPr txBox="1">
            <a:spLocks noChangeArrowheads="1"/>
          </p:cNvSpPr>
          <p:nvPr/>
        </p:nvSpPr>
        <p:spPr bwMode="auto">
          <a:xfrm>
            <a:off x="4146550" y="5456238"/>
            <a:ext cx="5016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r>
              <a:rPr lang="en-US">
                <a:solidFill>
                  <a:srgbClr val="000000"/>
                </a:solidFill>
              </a:rPr>
              <a:t>0.1</a:t>
            </a:r>
            <a:endParaRPr lang="en-US" sz="1400">
              <a:solidFill>
                <a:srgbClr val="000000"/>
              </a:solidFill>
            </a:endParaRPr>
          </a:p>
        </p:txBody>
      </p:sp>
      <p:sp>
        <p:nvSpPr>
          <p:cNvPr id="65585" name="Text Box 51"/>
          <p:cNvSpPr txBox="1">
            <a:spLocks noChangeArrowheads="1"/>
          </p:cNvSpPr>
          <p:nvPr/>
        </p:nvSpPr>
        <p:spPr bwMode="auto">
          <a:xfrm>
            <a:off x="8299450" y="5456238"/>
            <a:ext cx="311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r>
              <a:rPr lang="en-US">
                <a:solidFill>
                  <a:srgbClr val="000000"/>
                </a:solidFill>
              </a:rPr>
              <a:t>1</a:t>
            </a:r>
            <a:endParaRPr lang="en-US" sz="1400">
              <a:solidFill>
                <a:srgbClr val="000000"/>
              </a:solidFill>
            </a:endParaRPr>
          </a:p>
        </p:txBody>
      </p:sp>
      <p:sp>
        <p:nvSpPr>
          <p:cNvPr id="65586" name="Text Box 52"/>
          <p:cNvSpPr txBox="1">
            <a:spLocks noChangeArrowheads="1"/>
          </p:cNvSpPr>
          <p:nvPr/>
        </p:nvSpPr>
        <p:spPr bwMode="auto">
          <a:xfrm>
            <a:off x="3505200" y="5715000"/>
            <a:ext cx="59055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r>
              <a:rPr lang="en-US" sz="3200">
                <a:solidFill>
                  <a:srgbClr val="000000"/>
                </a:solidFill>
              </a:rPr>
              <a:t>ss</a:t>
            </a:r>
            <a:endParaRPr lang="en-US" sz="1400">
              <a:solidFill>
                <a:srgbClr val="000000"/>
              </a:solidFill>
            </a:endParaRPr>
          </a:p>
        </p:txBody>
      </p:sp>
      <p:sp>
        <p:nvSpPr>
          <p:cNvPr id="65587" name="Text Box 53"/>
          <p:cNvSpPr txBox="1">
            <a:spLocks noChangeArrowheads="1"/>
          </p:cNvSpPr>
          <p:nvPr/>
        </p:nvSpPr>
        <p:spPr bwMode="auto">
          <a:xfrm>
            <a:off x="4035425" y="5715000"/>
            <a:ext cx="612775"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r>
              <a:rPr lang="en-US" sz="3200">
                <a:solidFill>
                  <a:srgbClr val="000000"/>
                </a:solidFill>
              </a:rPr>
              <a:t>sp</a:t>
            </a:r>
            <a:endParaRPr lang="en-US" sz="1400">
              <a:solidFill>
                <a:srgbClr val="000000"/>
              </a:solidFill>
            </a:endParaRPr>
          </a:p>
        </p:txBody>
      </p:sp>
      <p:sp>
        <p:nvSpPr>
          <p:cNvPr id="65588" name="Text Box 54"/>
          <p:cNvSpPr txBox="1">
            <a:spLocks noChangeArrowheads="1"/>
          </p:cNvSpPr>
          <p:nvPr/>
        </p:nvSpPr>
        <p:spPr bwMode="auto">
          <a:xfrm>
            <a:off x="4568825" y="5715000"/>
            <a:ext cx="612775"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r>
              <a:rPr lang="en-US" sz="3200">
                <a:solidFill>
                  <a:srgbClr val="000000"/>
                </a:solidFill>
              </a:rPr>
              <a:t>ps</a:t>
            </a:r>
            <a:endParaRPr lang="en-US" sz="1400">
              <a:solidFill>
                <a:srgbClr val="000000"/>
              </a:solidFill>
            </a:endParaRPr>
          </a:p>
        </p:txBody>
      </p:sp>
      <p:sp>
        <p:nvSpPr>
          <p:cNvPr id="65589" name="Text Box 55"/>
          <p:cNvSpPr txBox="1">
            <a:spLocks noChangeArrowheads="1"/>
          </p:cNvSpPr>
          <p:nvPr/>
        </p:nvSpPr>
        <p:spPr bwMode="auto">
          <a:xfrm>
            <a:off x="6553200" y="5722938"/>
            <a:ext cx="636588"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r>
              <a:rPr lang="en-US" sz="3200">
                <a:solidFill>
                  <a:srgbClr val="000000"/>
                </a:solidFill>
              </a:rPr>
              <a:t>pp</a:t>
            </a:r>
            <a:endParaRPr lang="en-US" sz="1400">
              <a:solidFill>
                <a:srgbClr val="000000"/>
              </a:solidFill>
            </a:endParaRPr>
          </a:p>
        </p:txBody>
      </p:sp>
      <p:sp>
        <p:nvSpPr>
          <p:cNvPr id="65590" name="Text Box 56"/>
          <p:cNvSpPr txBox="1">
            <a:spLocks noChangeArrowheads="1"/>
          </p:cNvSpPr>
          <p:nvPr/>
        </p:nvSpPr>
        <p:spPr bwMode="auto">
          <a:xfrm>
            <a:off x="4603750" y="5457825"/>
            <a:ext cx="6286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r>
              <a:rPr lang="en-US">
                <a:solidFill>
                  <a:srgbClr val="000000"/>
                </a:solidFill>
              </a:rPr>
              <a:t>0.19</a:t>
            </a:r>
            <a:endParaRPr lang="en-US" sz="1400">
              <a:solidFill>
                <a:srgbClr val="000000"/>
              </a:solidFill>
            </a:endParaRPr>
          </a:p>
        </p:txBody>
      </p:sp>
      <p:sp>
        <p:nvSpPr>
          <p:cNvPr id="65591" name="Line 57"/>
          <p:cNvSpPr>
            <a:spLocks noChangeShapeType="1"/>
          </p:cNvSpPr>
          <p:nvPr/>
        </p:nvSpPr>
        <p:spPr bwMode="auto">
          <a:xfrm flipV="1">
            <a:off x="3810000" y="5410200"/>
            <a:ext cx="7620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65592" name="Line 58"/>
          <p:cNvSpPr>
            <a:spLocks noChangeShapeType="1"/>
          </p:cNvSpPr>
          <p:nvPr/>
        </p:nvSpPr>
        <p:spPr bwMode="auto">
          <a:xfrm flipH="1" flipV="1">
            <a:off x="4114800" y="5410200"/>
            <a:ext cx="7620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65593" name="Line 59"/>
          <p:cNvSpPr>
            <a:spLocks noChangeShapeType="1"/>
          </p:cNvSpPr>
          <p:nvPr/>
        </p:nvSpPr>
        <p:spPr bwMode="auto">
          <a:xfrm flipH="1" flipV="1">
            <a:off x="4572000" y="5410200"/>
            <a:ext cx="7620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65594" name="Line 60"/>
          <p:cNvSpPr>
            <a:spLocks noChangeShapeType="1"/>
          </p:cNvSpPr>
          <p:nvPr/>
        </p:nvSpPr>
        <p:spPr bwMode="auto">
          <a:xfrm flipV="1">
            <a:off x="6858000" y="5410200"/>
            <a:ext cx="0" cy="3810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Tree>
    <p:extLst>
      <p:ext uri="{BB962C8B-B14F-4D97-AF65-F5344CB8AC3E}">
        <p14:creationId xmlns:p14="http://schemas.microsoft.com/office/powerpoint/2010/main" val="4138381796"/>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ChangeArrowheads="1"/>
          </p:cNvSpPr>
          <p:nvPr/>
        </p:nvSpPr>
        <p:spPr bwMode="auto">
          <a:xfrm>
            <a:off x="685800" y="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4400">
                <a:solidFill>
                  <a:srgbClr val="000000"/>
                </a:solidFill>
              </a:rPr>
              <a:t>Arithmetic Coding and IBM</a:t>
            </a:r>
          </a:p>
        </p:txBody>
      </p:sp>
      <p:grpSp>
        <p:nvGrpSpPr>
          <p:cNvPr id="67587" name="Group 3"/>
          <p:cNvGrpSpPr>
            <a:grpSpLocks/>
          </p:cNvGrpSpPr>
          <p:nvPr/>
        </p:nvGrpSpPr>
        <p:grpSpPr bwMode="auto">
          <a:xfrm>
            <a:off x="381000" y="885825"/>
            <a:ext cx="8218488" cy="180975"/>
            <a:chOff x="295" y="1311"/>
            <a:chExt cx="5177" cy="114"/>
          </a:xfrm>
        </p:grpSpPr>
        <p:sp>
          <p:nvSpPr>
            <p:cNvPr id="67590" name="Rectangle 4"/>
            <p:cNvSpPr>
              <a:spLocks noChangeArrowheads="1"/>
            </p:cNvSpPr>
            <p:nvPr/>
          </p:nvSpPr>
          <p:spPr bwMode="auto">
            <a:xfrm>
              <a:off x="295" y="1311"/>
              <a:ext cx="5177" cy="48"/>
            </a:xfrm>
            <a:prstGeom prst="rect">
              <a:avLst/>
            </a:prstGeom>
            <a:solidFill>
              <a:srgbClr val="33CCFF"/>
            </a:solidFill>
            <a:ln w="9525">
              <a:solidFill>
                <a:schemeClr val="tx1"/>
              </a:solidFill>
              <a:miter lim="800000"/>
              <a:headEnd/>
              <a:tailEnd/>
            </a:ln>
          </p:spPr>
          <p:txBody>
            <a:bodyPr wrap="none" anchor="ctr"/>
            <a:lstStyle/>
            <a:p>
              <a:endParaRPr lang="en-US" sz="2400">
                <a:solidFill>
                  <a:srgbClr val="000000"/>
                </a:solidFill>
              </a:endParaRPr>
            </a:p>
          </p:txBody>
        </p:sp>
        <p:sp>
          <p:nvSpPr>
            <p:cNvPr id="67591" name="Rectangle 5"/>
            <p:cNvSpPr>
              <a:spLocks noChangeArrowheads="1"/>
            </p:cNvSpPr>
            <p:nvPr/>
          </p:nvSpPr>
          <p:spPr bwMode="auto">
            <a:xfrm>
              <a:off x="295" y="1377"/>
              <a:ext cx="5177" cy="48"/>
            </a:xfrm>
            <a:prstGeom prst="rect">
              <a:avLst/>
            </a:prstGeom>
            <a:solidFill>
              <a:srgbClr val="33CCFF"/>
            </a:solidFill>
            <a:ln w="9525">
              <a:solidFill>
                <a:schemeClr val="tx1"/>
              </a:solidFill>
              <a:miter lim="800000"/>
              <a:headEnd/>
              <a:tailEnd/>
            </a:ln>
          </p:spPr>
          <p:txBody>
            <a:bodyPr wrap="none" anchor="ctr"/>
            <a:lstStyle/>
            <a:p>
              <a:endParaRPr lang="en-US" sz="2400">
                <a:solidFill>
                  <a:srgbClr val="000000"/>
                </a:solidFill>
              </a:endParaRPr>
            </a:p>
          </p:txBody>
        </p:sp>
      </p:grpSp>
      <p:pic>
        <p:nvPicPr>
          <p:cNvPr id="67588" name="Picture 6" descr="patent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58900" y="1524000"/>
            <a:ext cx="6870700" cy="307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7589" name="Text Box 7"/>
          <p:cNvSpPr txBox="1">
            <a:spLocks noChangeArrowheads="1"/>
          </p:cNvSpPr>
          <p:nvPr/>
        </p:nvSpPr>
        <p:spPr bwMode="auto">
          <a:xfrm>
            <a:off x="1447800" y="5029200"/>
            <a:ext cx="51657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r>
              <a:rPr lang="en-US" sz="2400">
                <a:solidFill>
                  <a:srgbClr val="000000"/>
                </a:solidFill>
              </a:rPr>
              <a:t>JPEG and bzip2 opted for Huffman!  </a:t>
            </a:r>
          </a:p>
        </p:txBody>
      </p:sp>
    </p:spTree>
    <p:extLst>
      <p:ext uri="{BB962C8B-B14F-4D97-AF65-F5344CB8AC3E}">
        <p14:creationId xmlns:p14="http://schemas.microsoft.com/office/powerpoint/2010/main" val="2228634505"/>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685800" y="152400"/>
            <a:ext cx="7772400" cy="1143000"/>
          </a:xfrm>
        </p:spPr>
        <p:txBody>
          <a:bodyPr/>
          <a:lstStyle/>
          <a:p>
            <a:pPr eaLnBrk="1" hangingPunct="1"/>
            <a:r>
              <a:rPr lang="en-US" sz="4000">
                <a:latin typeface="Arial" charset="0"/>
                <a:ea typeface="ＭＳ Ｐゴシック" charset="0"/>
                <a:cs typeface="ＭＳ Ｐゴシック" charset="0"/>
              </a:rPr>
              <a:t>More Room for the Proof!</a:t>
            </a:r>
          </a:p>
        </p:txBody>
      </p:sp>
      <p:grpSp>
        <p:nvGrpSpPr>
          <p:cNvPr id="43011" name="Group 4"/>
          <p:cNvGrpSpPr>
            <a:grpSpLocks/>
          </p:cNvGrpSpPr>
          <p:nvPr/>
        </p:nvGrpSpPr>
        <p:grpSpPr bwMode="auto">
          <a:xfrm>
            <a:off x="381000" y="1143000"/>
            <a:ext cx="8218488" cy="180975"/>
            <a:chOff x="295" y="1311"/>
            <a:chExt cx="5177" cy="114"/>
          </a:xfrm>
        </p:grpSpPr>
        <p:sp>
          <p:nvSpPr>
            <p:cNvPr id="43013" name="Rectangle 5"/>
            <p:cNvSpPr>
              <a:spLocks noChangeArrowheads="1"/>
            </p:cNvSpPr>
            <p:nvPr/>
          </p:nvSpPr>
          <p:spPr bwMode="auto">
            <a:xfrm>
              <a:off x="295" y="1311"/>
              <a:ext cx="5177" cy="48"/>
            </a:xfrm>
            <a:prstGeom prst="rect">
              <a:avLst/>
            </a:prstGeom>
            <a:solidFill>
              <a:srgbClr val="33CCFF"/>
            </a:solidFill>
            <a:ln w="9525">
              <a:solidFill>
                <a:schemeClr val="tx1"/>
              </a:solidFill>
              <a:miter lim="800000"/>
              <a:headEnd/>
              <a:tailEnd/>
            </a:ln>
          </p:spPr>
          <p:txBody>
            <a:bodyPr wrap="none" anchor="ctr"/>
            <a:lstStyle/>
            <a:p>
              <a:endParaRPr lang="en-US"/>
            </a:p>
          </p:txBody>
        </p:sp>
        <p:sp>
          <p:nvSpPr>
            <p:cNvPr id="43014" name="Rectangle 6"/>
            <p:cNvSpPr>
              <a:spLocks noChangeArrowheads="1"/>
            </p:cNvSpPr>
            <p:nvPr/>
          </p:nvSpPr>
          <p:spPr bwMode="auto">
            <a:xfrm>
              <a:off x="295" y="1377"/>
              <a:ext cx="5177" cy="48"/>
            </a:xfrm>
            <a:prstGeom prst="rect">
              <a:avLst/>
            </a:prstGeom>
            <a:solidFill>
              <a:srgbClr val="33CCFF"/>
            </a:solidFill>
            <a:ln w="9525">
              <a:solidFill>
                <a:schemeClr val="tx1"/>
              </a:solidFill>
              <a:miter lim="800000"/>
              <a:headEnd/>
              <a:tailEnd/>
            </a:ln>
          </p:spPr>
          <p:txBody>
            <a:bodyPr wrap="none" anchor="ctr"/>
            <a:lstStyle/>
            <a:p>
              <a:endParaRPr lang="en-US"/>
            </a:p>
          </p:txBody>
        </p:sp>
      </p:grpSp>
      <p:sp>
        <p:nvSpPr>
          <p:cNvPr id="43012" name="Rectangle 6"/>
          <p:cNvSpPr>
            <a:spLocks noChangeArrowheads="1"/>
          </p:cNvSpPr>
          <p:nvPr/>
        </p:nvSpPr>
        <p:spPr bwMode="auto">
          <a:xfrm>
            <a:off x="381000" y="1447800"/>
            <a:ext cx="8153400" cy="314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en-US" sz="1800">
              <a:solidFill>
                <a:srgbClr val="000090"/>
              </a:solidFill>
            </a:endParaRPr>
          </a:p>
          <a:p>
            <a:r>
              <a:rPr lang="en-US" sz="1800">
                <a:solidFill>
                  <a:srgbClr val="000090"/>
                </a:solidFill>
              </a:rPr>
              <a:t>Restatement of claim:  For any alphabet with n symbols a</a:t>
            </a:r>
            <a:r>
              <a:rPr lang="en-US" sz="1800" baseline="-25000">
                <a:solidFill>
                  <a:srgbClr val="000090"/>
                </a:solidFill>
              </a:rPr>
              <a:t>1</a:t>
            </a:r>
            <a:r>
              <a:rPr lang="en-US" sz="1800">
                <a:solidFill>
                  <a:srgbClr val="000090"/>
                </a:solidFill>
              </a:rPr>
              <a:t>, a</a:t>
            </a:r>
            <a:r>
              <a:rPr lang="en-US" sz="1800" baseline="-25000">
                <a:solidFill>
                  <a:srgbClr val="000090"/>
                </a:solidFill>
              </a:rPr>
              <a:t>2</a:t>
            </a:r>
            <a:r>
              <a:rPr lang="en-US" sz="1800">
                <a:solidFill>
                  <a:srgbClr val="000090"/>
                </a:solidFill>
              </a:rPr>
              <a:t>, …, a</a:t>
            </a:r>
            <a:r>
              <a:rPr lang="en-US" sz="1800" baseline="-25000">
                <a:solidFill>
                  <a:srgbClr val="000090"/>
                </a:solidFill>
              </a:rPr>
              <a:t>n</a:t>
            </a:r>
            <a:r>
              <a:rPr lang="en-US" sz="1800">
                <a:solidFill>
                  <a:srgbClr val="000090"/>
                </a:solidFill>
              </a:rPr>
              <a:t>,</a:t>
            </a:r>
          </a:p>
          <a:p>
            <a:r>
              <a:rPr lang="en-US" sz="1800">
                <a:solidFill>
                  <a:srgbClr val="000090"/>
                </a:solidFill>
              </a:rPr>
              <a:t>Huffman finds the optimal prefix code.</a:t>
            </a:r>
          </a:p>
          <a:p>
            <a:endParaRPr lang="en-US" sz="1800">
              <a:solidFill>
                <a:srgbClr val="000090"/>
              </a:solidFill>
            </a:endParaRPr>
          </a:p>
          <a:p>
            <a:r>
              <a:rPr lang="en-US" sz="1800">
                <a:solidFill>
                  <a:srgbClr val="000090"/>
                </a:solidFill>
              </a:rPr>
              <a:t>Proof:  Induction on n.</a:t>
            </a:r>
          </a:p>
          <a:p>
            <a:endParaRPr lang="en-US" sz="1800">
              <a:solidFill>
                <a:srgbClr val="000090"/>
              </a:solidFill>
            </a:endParaRPr>
          </a:p>
          <a:p>
            <a:r>
              <a:rPr lang="en-US" sz="1800">
                <a:solidFill>
                  <a:srgbClr val="000090"/>
                </a:solidFill>
              </a:rPr>
              <a:t>Basis:  n = 2</a:t>
            </a:r>
          </a:p>
          <a:p>
            <a:endParaRPr lang="en-US" sz="1800">
              <a:solidFill>
                <a:srgbClr val="000090"/>
              </a:solidFill>
            </a:endParaRPr>
          </a:p>
          <a:p>
            <a:r>
              <a:rPr lang="en-US" sz="1800">
                <a:solidFill>
                  <a:srgbClr val="000090"/>
                </a:solidFill>
              </a:rPr>
              <a:t>Induction hypothesis:  Assume the claim is true for n-1.</a:t>
            </a:r>
          </a:p>
          <a:p>
            <a:endParaRPr lang="en-US" sz="1800">
              <a:solidFill>
                <a:srgbClr val="000090"/>
              </a:solidFill>
            </a:endParaRPr>
          </a:p>
          <a:p>
            <a:r>
              <a:rPr lang="en-US" sz="1800">
                <a:solidFill>
                  <a:srgbClr val="000090"/>
                </a:solidFill>
              </a:rPr>
              <a:t>Induction step:  Consider an alphabet with n symbols a</a:t>
            </a:r>
            <a:r>
              <a:rPr lang="en-US" sz="1800" baseline="-25000">
                <a:solidFill>
                  <a:srgbClr val="000090"/>
                </a:solidFill>
              </a:rPr>
              <a:t>1</a:t>
            </a:r>
            <a:r>
              <a:rPr lang="en-US" sz="1800">
                <a:solidFill>
                  <a:srgbClr val="000090"/>
                </a:solidFill>
              </a:rPr>
              <a:t>, a</a:t>
            </a:r>
            <a:r>
              <a:rPr lang="en-US" sz="1800" baseline="-25000">
                <a:solidFill>
                  <a:srgbClr val="000090"/>
                </a:solidFill>
              </a:rPr>
              <a:t>2</a:t>
            </a:r>
            <a:r>
              <a:rPr lang="en-US" sz="1800">
                <a:solidFill>
                  <a:srgbClr val="000090"/>
                </a:solidFill>
              </a:rPr>
              <a:t>, .., a</a:t>
            </a:r>
            <a:r>
              <a:rPr lang="en-US" sz="1800" baseline="-25000">
                <a:solidFill>
                  <a:srgbClr val="000090"/>
                </a:solidFill>
              </a:rPr>
              <a:t>n</a:t>
            </a:r>
          </a:p>
        </p:txBody>
      </p:sp>
    </p:spTree>
    <p:extLst>
      <p:ext uri="{BB962C8B-B14F-4D97-AF65-F5344CB8AC3E}">
        <p14:creationId xmlns:p14="http://schemas.microsoft.com/office/powerpoint/2010/main" val="16454294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1"/>
          <p:cNvSpPr>
            <a:spLocks noGrp="1" noChangeArrowheads="1"/>
          </p:cNvSpPr>
          <p:nvPr>
            <p:ph type="title"/>
          </p:nvPr>
        </p:nvSpPr>
        <p:spPr>
          <a:xfrm>
            <a:off x="685800" y="0"/>
            <a:ext cx="7772400" cy="1295400"/>
          </a:xfrm>
        </p:spPr>
        <p:txBody>
          <a:bodyPr rIns="132080"/>
          <a:lstStyle/>
          <a:p>
            <a:pPr indent="0" eaLnBrk="1" hangingPunct="1"/>
            <a:r>
              <a:rPr lang="en-US">
                <a:latin typeface="Arial" charset="0"/>
                <a:ea typeface="ＭＳ Ｐゴシック" charset="0"/>
                <a:cs typeface="ＭＳ Ｐゴシック" charset="0"/>
              </a:rPr>
              <a:t>Lempel-Ziv</a:t>
            </a:r>
          </a:p>
        </p:txBody>
      </p:sp>
      <p:grpSp>
        <p:nvGrpSpPr>
          <p:cNvPr id="45059" name="Group 2"/>
          <p:cNvGrpSpPr>
            <a:grpSpLocks/>
          </p:cNvGrpSpPr>
          <p:nvPr/>
        </p:nvGrpSpPr>
        <p:grpSpPr bwMode="auto">
          <a:xfrm>
            <a:off x="381000" y="1066800"/>
            <a:ext cx="8218488" cy="180975"/>
            <a:chOff x="0" y="0"/>
            <a:chExt cx="5177" cy="114"/>
          </a:xfrm>
        </p:grpSpPr>
        <p:sp>
          <p:nvSpPr>
            <p:cNvPr id="22531" name="Rectangle 3"/>
            <p:cNvSpPr>
              <a:spLocks/>
            </p:cNvSpPr>
            <p:nvPr/>
          </p:nvSpPr>
          <p:spPr bwMode="auto">
            <a:xfrm>
              <a:off x="0" y="0"/>
              <a:ext cx="5177" cy="48"/>
            </a:xfrm>
            <a:prstGeom prst="rect">
              <a:avLst/>
            </a:prstGeom>
            <a:solidFill>
              <a:srgbClr val="42CBFD"/>
            </a:solidFill>
            <a:ln w="9525">
              <a:solidFill>
                <a:schemeClr val="tx1"/>
              </a:solidFill>
              <a:miter lim="800000"/>
              <a:headEnd/>
              <a:tailEnd/>
            </a:ln>
          </p:spPr>
          <p:txBody>
            <a:bodyPr/>
            <a:lstStyle/>
            <a:p>
              <a:pPr eaLnBrk="1" hangingPunct="1">
                <a:defRPr/>
              </a:pPr>
              <a:endParaRPr lang="en-US" sz="2400">
                <a:solidFill>
                  <a:srgbClr val="000000"/>
                </a:solidFill>
                <a:latin typeface="Arial" pitchFamily="-107" charset="0"/>
                <a:ea typeface="+mn-ea"/>
                <a:cs typeface="+mn-cs"/>
                <a:sym typeface="Arial" pitchFamily="-107" charset="0"/>
              </a:endParaRPr>
            </a:p>
          </p:txBody>
        </p:sp>
        <p:sp>
          <p:nvSpPr>
            <p:cNvPr id="22532" name="Rectangle 4"/>
            <p:cNvSpPr>
              <a:spLocks/>
            </p:cNvSpPr>
            <p:nvPr/>
          </p:nvSpPr>
          <p:spPr bwMode="auto">
            <a:xfrm>
              <a:off x="0" y="66"/>
              <a:ext cx="5177" cy="48"/>
            </a:xfrm>
            <a:prstGeom prst="rect">
              <a:avLst/>
            </a:prstGeom>
            <a:solidFill>
              <a:srgbClr val="42CBFD"/>
            </a:solidFill>
            <a:ln w="9525">
              <a:solidFill>
                <a:schemeClr val="tx1"/>
              </a:solidFill>
              <a:miter lim="800000"/>
              <a:headEnd/>
              <a:tailEnd/>
            </a:ln>
          </p:spPr>
          <p:txBody>
            <a:bodyPr/>
            <a:lstStyle/>
            <a:p>
              <a:pPr eaLnBrk="1" hangingPunct="1">
                <a:defRPr/>
              </a:pPr>
              <a:endParaRPr lang="en-US" sz="2400">
                <a:solidFill>
                  <a:srgbClr val="000000"/>
                </a:solidFill>
                <a:latin typeface="Arial" pitchFamily="-107" charset="0"/>
                <a:ea typeface="+mn-ea"/>
                <a:cs typeface="+mn-cs"/>
                <a:sym typeface="Arial" pitchFamily="-107" charset="0"/>
              </a:endParaRPr>
            </a:p>
          </p:txBody>
        </p:sp>
      </p:grpSp>
      <p:pic>
        <p:nvPicPr>
          <p:cNvPr id="45060" name="Picture 5"/>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0600" y="304800"/>
            <a:ext cx="1614488" cy="167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061" name="Rectangle 6"/>
          <p:cNvSpPr>
            <a:spLocks/>
          </p:cNvSpPr>
          <p:nvPr/>
        </p:nvSpPr>
        <p:spPr bwMode="auto">
          <a:xfrm>
            <a:off x="990600" y="2133600"/>
            <a:ext cx="15081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40639" bIns="0">
            <a:spAutoFit/>
          </a:bodyPr>
          <a:lstStyle/>
          <a:p>
            <a:pPr marL="39688" eaLnBrk="1" hangingPunct="1"/>
            <a:r>
              <a:rPr lang="en-US" sz="1400">
                <a:solidFill>
                  <a:srgbClr val="000000"/>
                </a:solidFill>
                <a:cs typeface="Arial" charset="0"/>
                <a:sym typeface="Arial" charset="0"/>
              </a:rPr>
              <a:t>Abraham Lempel</a:t>
            </a:r>
          </a:p>
        </p:txBody>
      </p:sp>
      <p:pic>
        <p:nvPicPr>
          <p:cNvPr id="45062" name="Picture 7"/>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53200" y="304800"/>
            <a:ext cx="1436688" cy="167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063" name="Rectangle 8"/>
          <p:cNvSpPr>
            <a:spLocks/>
          </p:cNvSpPr>
          <p:nvPr/>
        </p:nvSpPr>
        <p:spPr bwMode="auto">
          <a:xfrm>
            <a:off x="6781800" y="2133600"/>
            <a:ext cx="9144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40639" bIns="0">
            <a:spAutoFit/>
          </a:bodyPr>
          <a:lstStyle/>
          <a:p>
            <a:pPr marL="39688" eaLnBrk="1" hangingPunct="1"/>
            <a:r>
              <a:rPr lang="en-US" sz="1400">
                <a:solidFill>
                  <a:srgbClr val="000000"/>
                </a:solidFill>
                <a:cs typeface="Arial" charset="0"/>
                <a:sym typeface="Arial" charset="0"/>
              </a:rPr>
              <a:t>Jacob Ziv</a:t>
            </a:r>
          </a:p>
        </p:txBody>
      </p:sp>
      <p:sp>
        <p:nvSpPr>
          <p:cNvPr id="45064" name="Rectangle 9"/>
          <p:cNvSpPr>
            <a:spLocks/>
          </p:cNvSpPr>
          <p:nvPr/>
        </p:nvSpPr>
        <p:spPr bwMode="auto">
          <a:xfrm>
            <a:off x="533400" y="3717925"/>
            <a:ext cx="5238750" cy="66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40639" bIns="0">
            <a:spAutoFit/>
          </a:bodyPr>
          <a:lstStyle/>
          <a:p>
            <a:pPr marL="39688" eaLnBrk="1" hangingPunct="1"/>
            <a:r>
              <a:rPr lang="en-US" sz="4000">
                <a:solidFill>
                  <a:srgbClr val="000000"/>
                </a:solidFill>
                <a:cs typeface="Arial" charset="0"/>
                <a:sym typeface="Arial" charset="0"/>
              </a:rPr>
              <a:t>Encode: </a:t>
            </a:r>
            <a:r>
              <a:rPr lang="en-US" sz="4000">
                <a:solidFill>
                  <a:srgbClr val="197912"/>
                </a:solidFill>
                <a:cs typeface="Arial" charset="0"/>
                <a:sym typeface="Arial" charset="0"/>
              </a:rPr>
              <a:t>ababcbababa</a:t>
            </a:r>
          </a:p>
        </p:txBody>
      </p:sp>
      <p:sp>
        <p:nvSpPr>
          <p:cNvPr id="45065" name="Rectangle 10"/>
          <p:cNvSpPr>
            <a:spLocks/>
          </p:cNvSpPr>
          <p:nvPr/>
        </p:nvSpPr>
        <p:spPr bwMode="auto">
          <a:xfrm>
            <a:off x="555625" y="2887663"/>
            <a:ext cx="4394200" cy="62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40639" bIns="0"/>
          <a:lstStyle/>
          <a:p>
            <a:pPr marL="39688" eaLnBrk="1" hangingPunct="1">
              <a:spcBef>
                <a:spcPts val="2100"/>
              </a:spcBef>
            </a:pPr>
            <a:r>
              <a:rPr lang="en-US" sz="3600">
                <a:solidFill>
                  <a:srgbClr val="000000"/>
                </a:solidFill>
                <a:cs typeface="Arial" charset="0"/>
                <a:sym typeface="Arial" charset="0"/>
              </a:rPr>
              <a:t>Alphabet: </a:t>
            </a:r>
            <a:r>
              <a:rPr lang="en-US" sz="3600">
                <a:solidFill>
                  <a:srgbClr val="197912"/>
                </a:solidFill>
                <a:cs typeface="Arial" charset="0"/>
                <a:sym typeface="Arial" charset="0"/>
              </a:rPr>
              <a:t>a, b, c</a:t>
            </a:r>
          </a:p>
        </p:txBody>
      </p:sp>
    </p:spTree>
    <p:extLst>
      <p:ext uri="{BB962C8B-B14F-4D97-AF65-F5344CB8AC3E}">
        <p14:creationId xmlns:p14="http://schemas.microsoft.com/office/powerpoint/2010/main" val="25218581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1"/>
          <p:cNvSpPr>
            <a:spLocks noGrp="1" noChangeArrowheads="1"/>
          </p:cNvSpPr>
          <p:nvPr>
            <p:ph type="title"/>
          </p:nvPr>
        </p:nvSpPr>
        <p:spPr>
          <a:xfrm>
            <a:off x="685800" y="0"/>
            <a:ext cx="7772400" cy="1295400"/>
          </a:xfrm>
        </p:spPr>
        <p:txBody>
          <a:bodyPr rIns="132080"/>
          <a:lstStyle/>
          <a:p>
            <a:pPr indent="0" eaLnBrk="1" hangingPunct="1"/>
            <a:r>
              <a:rPr lang="en-US">
                <a:latin typeface="Arial" charset="0"/>
                <a:ea typeface="ＭＳ Ｐゴシック" charset="0"/>
                <a:cs typeface="ＭＳ Ｐゴシック" charset="0"/>
              </a:rPr>
              <a:t>Lempel-Ziv</a:t>
            </a:r>
          </a:p>
        </p:txBody>
      </p:sp>
      <p:grpSp>
        <p:nvGrpSpPr>
          <p:cNvPr id="47107" name="Group 2"/>
          <p:cNvGrpSpPr>
            <a:grpSpLocks/>
          </p:cNvGrpSpPr>
          <p:nvPr/>
        </p:nvGrpSpPr>
        <p:grpSpPr bwMode="auto">
          <a:xfrm>
            <a:off x="381000" y="1066800"/>
            <a:ext cx="8218488" cy="180975"/>
            <a:chOff x="0" y="0"/>
            <a:chExt cx="5177" cy="114"/>
          </a:xfrm>
        </p:grpSpPr>
        <p:sp>
          <p:nvSpPr>
            <p:cNvPr id="23555" name="Rectangle 3"/>
            <p:cNvSpPr>
              <a:spLocks/>
            </p:cNvSpPr>
            <p:nvPr/>
          </p:nvSpPr>
          <p:spPr bwMode="auto">
            <a:xfrm>
              <a:off x="0" y="0"/>
              <a:ext cx="5177" cy="48"/>
            </a:xfrm>
            <a:prstGeom prst="rect">
              <a:avLst/>
            </a:prstGeom>
            <a:solidFill>
              <a:srgbClr val="42CBFD"/>
            </a:solidFill>
            <a:ln w="9525">
              <a:solidFill>
                <a:schemeClr val="tx1"/>
              </a:solidFill>
              <a:miter lim="800000"/>
              <a:headEnd/>
              <a:tailEnd/>
            </a:ln>
          </p:spPr>
          <p:txBody>
            <a:bodyPr/>
            <a:lstStyle/>
            <a:p>
              <a:pPr eaLnBrk="1" hangingPunct="1">
                <a:defRPr/>
              </a:pPr>
              <a:endParaRPr lang="en-US" sz="2400">
                <a:solidFill>
                  <a:srgbClr val="000000"/>
                </a:solidFill>
                <a:latin typeface="Arial" pitchFamily="-107" charset="0"/>
                <a:ea typeface="+mn-ea"/>
                <a:cs typeface="+mn-cs"/>
                <a:sym typeface="Arial" pitchFamily="-107" charset="0"/>
              </a:endParaRPr>
            </a:p>
          </p:txBody>
        </p:sp>
        <p:sp>
          <p:nvSpPr>
            <p:cNvPr id="23556" name="Rectangle 4"/>
            <p:cNvSpPr>
              <a:spLocks/>
            </p:cNvSpPr>
            <p:nvPr/>
          </p:nvSpPr>
          <p:spPr bwMode="auto">
            <a:xfrm>
              <a:off x="0" y="66"/>
              <a:ext cx="5177" cy="48"/>
            </a:xfrm>
            <a:prstGeom prst="rect">
              <a:avLst/>
            </a:prstGeom>
            <a:solidFill>
              <a:srgbClr val="42CBFD"/>
            </a:solidFill>
            <a:ln w="9525">
              <a:solidFill>
                <a:schemeClr val="tx1"/>
              </a:solidFill>
              <a:miter lim="800000"/>
              <a:headEnd/>
              <a:tailEnd/>
            </a:ln>
          </p:spPr>
          <p:txBody>
            <a:bodyPr/>
            <a:lstStyle/>
            <a:p>
              <a:pPr eaLnBrk="1" hangingPunct="1">
                <a:defRPr/>
              </a:pPr>
              <a:endParaRPr lang="en-US" sz="2400">
                <a:solidFill>
                  <a:srgbClr val="000000"/>
                </a:solidFill>
                <a:latin typeface="Arial" pitchFamily="-107" charset="0"/>
                <a:ea typeface="+mn-ea"/>
                <a:cs typeface="+mn-cs"/>
                <a:sym typeface="Arial" pitchFamily="-107" charset="0"/>
              </a:endParaRPr>
            </a:p>
          </p:txBody>
        </p:sp>
      </p:grpSp>
      <p:pic>
        <p:nvPicPr>
          <p:cNvPr id="47108" name="Picture 5"/>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0600" y="304800"/>
            <a:ext cx="1614488" cy="167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109" name="Rectangle 6"/>
          <p:cNvSpPr>
            <a:spLocks/>
          </p:cNvSpPr>
          <p:nvPr/>
        </p:nvSpPr>
        <p:spPr bwMode="auto">
          <a:xfrm>
            <a:off x="990600" y="2133600"/>
            <a:ext cx="150812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40639" bIns="0">
            <a:spAutoFit/>
          </a:bodyPr>
          <a:lstStyle/>
          <a:p>
            <a:pPr marL="39688" eaLnBrk="1" hangingPunct="1"/>
            <a:r>
              <a:rPr lang="en-US" sz="1400">
                <a:solidFill>
                  <a:srgbClr val="000000"/>
                </a:solidFill>
                <a:cs typeface="Arial" charset="0"/>
                <a:sym typeface="Arial" charset="0"/>
              </a:rPr>
              <a:t>Abraham Lempel</a:t>
            </a:r>
          </a:p>
        </p:txBody>
      </p:sp>
      <p:pic>
        <p:nvPicPr>
          <p:cNvPr id="47110" name="Picture 7"/>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53200" y="304800"/>
            <a:ext cx="1436688" cy="167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7111" name="Rectangle 8"/>
          <p:cNvSpPr>
            <a:spLocks/>
          </p:cNvSpPr>
          <p:nvPr/>
        </p:nvSpPr>
        <p:spPr bwMode="auto">
          <a:xfrm>
            <a:off x="6781800" y="2133600"/>
            <a:ext cx="9144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40639" bIns="0">
            <a:spAutoFit/>
          </a:bodyPr>
          <a:lstStyle/>
          <a:p>
            <a:pPr marL="39688" eaLnBrk="1" hangingPunct="1"/>
            <a:r>
              <a:rPr lang="en-US" sz="1400">
                <a:solidFill>
                  <a:srgbClr val="000000"/>
                </a:solidFill>
                <a:cs typeface="Arial" charset="0"/>
                <a:sym typeface="Arial" charset="0"/>
              </a:rPr>
              <a:t>Jacob Ziv</a:t>
            </a:r>
          </a:p>
        </p:txBody>
      </p:sp>
      <p:sp>
        <p:nvSpPr>
          <p:cNvPr id="47112" name="Rectangle 9"/>
          <p:cNvSpPr>
            <a:spLocks/>
          </p:cNvSpPr>
          <p:nvPr/>
        </p:nvSpPr>
        <p:spPr bwMode="auto">
          <a:xfrm>
            <a:off x="533400" y="3816350"/>
            <a:ext cx="3429000" cy="194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40639" bIns="0">
            <a:spAutoFit/>
          </a:bodyPr>
          <a:lstStyle/>
          <a:p>
            <a:pPr marL="39688" eaLnBrk="1" hangingPunct="1"/>
            <a:r>
              <a:rPr lang="en-US" sz="3200">
                <a:solidFill>
                  <a:srgbClr val="000000"/>
                </a:solidFill>
                <a:cs typeface="Arial" charset="0"/>
                <a:sym typeface="Arial" charset="0"/>
              </a:rPr>
              <a:t>Encode: </a:t>
            </a:r>
            <a:r>
              <a:rPr lang="en-US" sz="3200">
                <a:solidFill>
                  <a:srgbClr val="197912"/>
                </a:solidFill>
                <a:cs typeface="Arial" charset="0"/>
                <a:sym typeface="Arial" charset="0"/>
              </a:rPr>
              <a:t>abbabba</a:t>
            </a:r>
          </a:p>
          <a:p>
            <a:pPr marL="39688" eaLnBrk="1" hangingPunct="1"/>
            <a:endParaRPr lang="en-US" sz="4000">
              <a:solidFill>
                <a:srgbClr val="197912"/>
              </a:solidFill>
              <a:cs typeface="Arial" charset="0"/>
              <a:sym typeface="Arial" charset="0"/>
            </a:endParaRPr>
          </a:p>
          <a:p>
            <a:pPr marL="39688" eaLnBrk="1" hangingPunct="1"/>
            <a:endParaRPr lang="en-US" sz="2800">
              <a:solidFill>
                <a:srgbClr val="000000"/>
              </a:solidFill>
              <a:cs typeface="Arial" charset="0"/>
              <a:sym typeface="Arial" charset="0"/>
            </a:endParaRPr>
          </a:p>
          <a:p>
            <a:pPr marL="39688" eaLnBrk="1" hangingPunct="1"/>
            <a:r>
              <a:rPr lang="en-US" sz="2800">
                <a:solidFill>
                  <a:srgbClr val="000000"/>
                </a:solidFill>
                <a:cs typeface="Arial" charset="0"/>
                <a:sym typeface="Arial" charset="0"/>
              </a:rPr>
              <a:t>Decode: </a:t>
            </a:r>
            <a:r>
              <a:rPr lang="en-US" sz="2800">
                <a:solidFill>
                  <a:srgbClr val="171C83"/>
                </a:solidFill>
                <a:cs typeface="Arial" charset="0"/>
                <a:sym typeface="Arial" charset="0"/>
              </a:rPr>
              <a:t>131241</a:t>
            </a:r>
          </a:p>
        </p:txBody>
      </p:sp>
      <p:sp>
        <p:nvSpPr>
          <p:cNvPr id="47113" name="Rectangle 10"/>
          <p:cNvSpPr>
            <a:spLocks/>
          </p:cNvSpPr>
          <p:nvPr/>
        </p:nvSpPr>
        <p:spPr bwMode="auto">
          <a:xfrm>
            <a:off x="555625" y="2887663"/>
            <a:ext cx="4394200" cy="62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40639" bIns="0"/>
          <a:lstStyle/>
          <a:p>
            <a:pPr marL="39688" eaLnBrk="1" hangingPunct="1">
              <a:spcBef>
                <a:spcPts val="2100"/>
              </a:spcBef>
            </a:pPr>
            <a:r>
              <a:rPr lang="en-US" sz="3600">
                <a:solidFill>
                  <a:srgbClr val="000000"/>
                </a:solidFill>
                <a:cs typeface="Arial" charset="0"/>
                <a:sym typeface="Arial" charset="0"/>
              </a:rPr>
              <a:t>Alphabet: </a:t>
            </a:r>
            <a:r>
              <a:rPr lang="en-US" sz="3600">
                <a:solidFill>
                  <a:srgbClr val="197912"/>
                </a:solidFill>
                <a:cs typeface="Arial" charset="0"/>
                <a:sym typeface="Arial" charset="0"/>
              </a:rPr>
              <a:t>a, b</a:t>
            </a:r>
          </a:p>
        </p:txBody>
      </p:sp>
      <p:sp>
        <p:nvSpPr>
          <p:cNvPr id="47114" name="Rectangle 11"/>
          <p:cNvSpPr>
            <a:spLocks/>
          </p:cNvSpPr>
          <p:nvPr/>
        </p:nvSpPr>
        <p:spPr bwMode="auto">
          <a:xfrm>
            <a:off x="3352800" y="1524000"/>
            <a:ext cx="2413000"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40639" bIns="0"/>
          <a:lstStyle/>
          <a:p>
            <a:pPr marL="39688" eaLnBrk="1" hangingPunct="1">
              <a:spcBef>
                <a:spcPts val="1600"/>
              </a:spcBef>
            </a:pPr>
            <a:r>
              <a:rPr lang="en-US" sz="2800">
                <a:solidFill>
                  <a:srgbClr val="970A11"/>
                </a:solidFill>
                <a:cs typeface="Arial" charset="0"/>
                <a:sym typeface="Arial" charset="0"/>
              </a:rPr>
              <a:t>Worksheet…</a:t>
            </a:r>
          </a:p>
        </p:txBody>
      </p:sp>
      <p:pic>
        <p:nvPicPr>
          <p:cNvPr id="47115" name="Picture 13"/>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477000" y="2514600"/>
            <a:ext cx="1912938"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329822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685800" y="0"/>
            <a:ext cx="7772400" cy="1143000"/>
          </a:xfrm>
        </p:spPr>
        <p:txBody>
          <a:bodyPr/>
          <a:lstStyle/>
          <a:p>
            <a:pPr eaLnBrk="1" hangingPunct="1"/>
            <a:r>
              <a:rPr lang="en-US">
                <a:latin typeface="Arial" charset="0"/>
                <a:ea typeface="ＭＳ Ｐゴシック" charset="0"/>
                <a:cs typeface="ＭＳ Ｐゴシック" charset="0"/>
              </a:rPr>
              <a:t>Arithmetic Coding</a:t>
            </a:r>
          </a:p>
        </p:txBody>
      </p:sp>
      <p:grpSp>
        <p:nvGrpSpPr>
          <p:cNvPr id="49155" name="Group 3"/>
          <p:cNvGrpSpPr>
            <a:grpSpLocks/>
          </p:cNvGrpSpPr>
          <p:nvPr/>
        </p:nvGrpSpPr>
        <p:grpSpPr bwMode="auto">
          <a:xfrm>
            <a:off x="381000" y="838200"/>
            <a:ext cx="8218488" cy="180975"/>
            <a:chOff x="295" y="1311"/>
            <a:chExt cx="5177" cy="114"/>
          </a:xfrm>
        </p:grpSpPr>
        <p:sp>
          <p:nvSpPr>
            <p:cNvPr id="49159" name="Rectangle 4"/>
            <p:cNvSpPr>
              <a:spLocks noChangeArrowheads="1"/>
            </p:cNvSpPr>
            <p:nvPr/>
          </p:nvSpPr>
          <p:spPr bwMode="auto">
            <a:xfrm>
              <a:off x="295" y="1311"/>
              <a:ext cx="5177" cy="48"/>
            </a:xfrm>
            <a:prstGeom prst="rect">
              <a:avLst/>
            </a:prstGeom>
            <a:solidFill>
              <a:srgbClr val="33CCFF"/>
            </a:solidFill>
            <a:ln w="9525">
              <a:solidFill>
                <a:schemeClr val="tx1"/>
              </a:solidFill>
              <a:miter lim="800000"/>
              <a:headEnd/>
              <a:tailEnd/>
            </a:ln>
          </p:spPr>
          <p:txBody>
            <a:bodyPr wrap="none" anchor="ctr"/>
            <a:lstStyle/>
            <a:p>
              <a:endParaRPr lang="en-US" sz="2400">
                <a:solidFill>
                  <a:srgbClr val="000000"/>
                </a:solidFill>
              </a:endParaRPr>
            </a:p>
          </p:txBody>
        </p:sp>
        <p:sp>
          <p:nvSpPr>
            <p:cNvPr id="49160" name="Rectangle 5"/>
            <p:cNvSpPr>
              <a:spLocks noChangeArrowheads="1"/>
            </p:cNvSpPr>
            <p:nvPr/>
          </p:nvSpPr>
          <p:spPr bwMode="auto">
            <a:xfrm>
              <a:off x="295" y="1377"/>
              <a:ext cx="5177" cy="48"/>
            </a:xfrm>
            <a:prstGeom prst="rect">
              <a:avLst/>
            </a:prstGeom>
            <a:solidFill>
              <a:srgbClr val="33CCFF"/>
            </a:solidFill>
            <a:ln w="9525">
              <a:solidFill>
                <a:schemeClr val="tx1"/>
              </a:solidFill>
              <a:miter lim="800000"/>
              <a:headEnd/>
              <a:tailEnd/>
            </a:ln>
          </p:spPr>
          <p:txBody>
            <a:bodyPr wrap="none" anchor="ctr"/>
            <a:lstStyle/>
            <a:p>
              <a:endParaRPr lang="en-US" sz="2400">
                <a:solidFill>
                  <a:srgbClr val="000000"/>
                </a:solidFill>
              </a:endParaRPr>
            </a:p>
          </p:txBody>
        </p:sp>
      </p:grpSp>
      <p:sp>
        <p:nvSpPr>
          <p:cNvPr id="49156" name="Text Box 6"/>
          <p:cNvSpPr txBox="1">
            <a:spLocks noChangeArrowheads="1"/>
          </p:cNvSpPr>
          <p:nvPr/>
        </p:nvSpPr>
        <p:spPr bwMode="auto">
          <a:xfrm>
            <a:off x="822325" y="1571625"/>
            <a:ext cx="5229225"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r>
              <a:rPr lang="en-US" sz="2400">
                <a:solidFill>
                  <a:srgbClr val="000000"/>
                </a:solidFill>
              </a:rPr>
              <a:t>2</a:t>
            </a:r>
            <a:r>
              <a:rPr lang="en-US" sz="2400" baseline="30000">
                <a:solidFill>
                  <a:srgbClr val="000000"/>
                </a:solidFill>
              </a:rPr>
              <a:t>-1	</a:t>
            </a:r>
            <a:r>
              <a:rPr lang="en-US" sz="2400">
                <a:solidFill>
                  <a:srgbClr val="000000"/>
                </a:solidFill>
              </a:rPr>
              <a:t>2</a:t>
            </a:r>
            <a:r>
              <a:rPr lang="en-US" sz="2400" baseline="30000">
                <a:solidFill>
                  <a:srgbClr val="000000"/>
                </a:solidFill>
              </a:rPr>
              <a:t>-2</a:t>
            </a:r>
            <a:r>
              <a:rPr lang="en-US" sz="2400">
                <a:solidFill>
                  <a:srgbClr val="000000"/>
                </a:solidFill>
              </a:rPr>
              <a:t>	2</a:t>
            </a:r>
            <a:r>
              <a:rPr lang="en-US" sz="2400" baseline="30000">
                <a:solidFill>
                  <a:srgbClr val="000000"/>
                </a:solidFill>
              </a:rPr>
              <a:t>-3</a:t>
            </a:r>
            <a:r>
              <a:rPr lang="en-US" sz="2400">
                <a:solidFill>
                  <a:srgbClr val="000000"/>
                </a:solidFill>
              </a:rPr>
              <a:t>	2</a:t>
            </a:r>
            <a:r>
              <a:rPr lang="en-US" sz="2400" baseline="30000">
                <a:solidFill>
                  <a:srgbClr val="000000"/>
                </a:solidFill>
              </a:rPr>
              <a:t>-4</a:t>
            </a:r>
          </a:p>
          <a:p>
            <a:endParaRPr lang="en-US" sz="2400" baseline="30000">
              <a:solidFill>
                <a:srgbClr val="000000"/>
              </a:solidFill>
            </a:endParaRPr>
          </a:p>
          <a:p>
            <a:r>
              <a:rPr lang="en-US" sz="2400">
                <a:solidFill>
                  <a:srgbClr val="000000"/>
                </a:solidFill>
              </a:rPr>
              <a:t>1	0	0	0	= 	1/2   </a:t>
            </a:r>
          </a:p>
          <a:p>
            <a:endParaRPr lang="en-US" sz="2400">
              <a:solidFill>
                <a:srgbClr val="000000"/>
              </a:solidFill>
            </a:endParaRPr>
          </a:p>
          <a:p>
            <a:endParaRPr lang="en-US" sz="2400">
              <a:solidFill>
                <a:srgbClr val="000000"/>
              </a:solidFill>
            </a:endParaRPr>
          </a:p>
        </p:txBody>
      </p:sp>
      <p:sp>
        <p:nvSpPr>
          <p:cNvPr id="49157" name="Rectangle 7"/>
          <p:cNvSpPr>
            <a:spLocks noChangeArrowheads="1"/>
          </p:cNvSpPr>
          <p:nvPr/>
        </p:nvSpPr>
        <p:spPr bwMode="auto">
          <a:xfrm>
            <a:off x="804863" y="2667000"/>
            <a:ext cx="518001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400">
                <a:solidFill>
                  <a:srgbClr val="000000"/>
                </a:solidFill>
              </a:rPr>
              <a:t>1	1	0	0	=  	3/4</a:t>
            </a:r>
          </a:p>
        </p:txBody>
      </p:sp>
      <p:sp>
        <p:nvSpPr>
          <p:cNvPr id="49158" name="Rectangle 8"/>
          <p:cNvSpPr>
            <a:spLocks noChangeArrowheads="1"/>
          </p:cNvSpPr>
          <p:nvPr/>
        </p:nvSpPr>
        <p:spPr bwMode="auto">
          <a:xfrm>
            <a:off x="838200" y="3200400"/>
            <a:ext cx="534828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400">
                <a:solidFill>
                  <a:srgbClr val="000000"/>
                </a:solidFill>
              </a:rPr>
              <a:t>0	1	0	1	= 	5/16</a:t>
            </a:r>
          </a:p>
        </p:txBody>
      </p:sp>
    </p:spTree>
    <p:extLst>
      <p:ext uri="{BB962C8B-B14F-4D97-AF65-F5344CB8AC3E}">
        <p14:creationId xmlns:p14="http://schemas.microsoft.com/office/powerpoint/2010/main" val="1532513071"/>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685800" y="0"/>
            <a:ext cx="7772400" cy="1143000"/>
          </a:xfrm>
        </p:spPr>
        <p:txBody>
          <a:bodyPr/>
          <a:lstStyle/>
          <a:p>
            <a:pPr eaLnBrk="1" hangingPunct="1"/>
            <a:r>
              <a:rPr lang="en-US">
                <a:latin typeface="Arial" charset="0"/>
                <a:ea typeface="ＭＳ Ｐゴシック" charset="0"/>
                <a:cs typeface="ＭＳ Ｐゴシック" charset="0"/>
              </a:rPr>
              <a:t>Arithmetic Coding</a:t>
            </a:r>
          </a:p>
        </p:txBody>
      </p:sp>
      <p:grpSp>
        <p:nvGrpSpPr>
          <p:cNvPr id="51203" name="Group 3"/>
          <p:cNvGrpSpPr>
            <a:grpSpLocks/>
          </p:cNvGrpSpPr>
          <p:nvPr/>
        </p:nvGrpSpPr>
        <p:grpSpPr bwMode="auto">
          <a:xfrm>
            <a:off x="381000" y="838200"/>
            <a:ext cx="8218488" cy="180975"/>
            <a:chOff x="295" y="1311"/>
            <a:chExt cx="5177" cy="114"/>
          </a:xfrm>
        </p:grpSpPr>
        <p:sp>
          <p:nvSpPr>
            <p:cNvPr id="51220" name="Rectangle 4"/>
            <p:cNvSpPr>
              <a:spLocks noChangeArrowheads="1"/>
            </p:cNvSpPr>
            <p:nvPr/>
          </p:nvSpPr>
          <p:spPr bwMode="auto">
            <a:xfrm>
              <a:off x="295" y="1311"/>
              <a:ext cx="5177" cy="48"/>
            </a:xfrm>
            <a:prstGeom prst="rect">
              <a:avLst/>
            </a:prstGeom>
            <a:solidFill>
              <a:srgbClr val="33CCFF"/>
            </a:solidFill>
            <a:ln w="9525">
              <a:solidFill>
                <a:schemeClr val="tx1"/>
              </a:solidFill>
              <a:miter lim="800000"/>
              <a:headEnd/>
              <a:tailEnd/>
            </a:ln>
          </p:spPr>
          <p:txBody>
            <a:bodyPr wrap="none" anchor="ctr"/>
            <a:lstStyle/>
            <a:p>
              <a:endParaRPr lang="en-US" sz="2400">
                <a:solidFill>
                  <a:srgbClr val="000000"/>
                </a:solidFill>
              </a:endParaRPr>
            </a:p>
          </p:txBody>
        </p:sp>
        <p:sp>
          <p:nvSpPr>
            <p:cNvPr id="51221" name="Rectangle 5"/>
            <p:cNvSpPr>
              <a:spLocks noChangeArrowheads="1"/>
            </p:cNvSpPr>
            <p:nvPr/>
          </p:nvSpPr>
          <p:spPr bwMode="auto">
            <a:xfrm>
              <a:off x="295" y="1377"/>
              <a:ext cx="5177" cy="48"/>
            </a:xfrm>
            <a:prstGeom prst="rect">
              <a:avLst/>
            </a:prstGeom>
            <a:solidFill>
              <a:srgbClr val="33CCFF"/>
            </a:solidFill>
            <a:ln w="9525">
              <a:solidFill>
                <a:schemeClr val="tx1"/>
              </a:solidFill>
              <a:miter lim="800000"/>
              <a:headEnd/>
              <a:tailEnd/>
            </a:ln>
          </p:spPr>
          <p:txBody>
            <a:bodyPr wrap="none" anchor="ctr"/>
            <a:lstStyle/>
            <a:p>
              <a:endParaRPr lang="en-US" sz="2400">
                <a:solidFill>
                  <a:srgbClr val="000000"/>
                </a:solidFill>
              </a:endParaRPr>
            </a:p>
          </p:txBody>
        </p:sp>
      </p:grpSp>
      <p:sp>
        <p:nvSpPr>
          <p:cNvPr id="51204" name="Rectangle 6"/>
          <p:cNvSpPr>
            <a:spLocks noChangeArrowheads="1"/>
          </p:cNvSpPr>
          <p:nvPr/>
        </p:nvSpPr>
        <p:spPr bwMode="auto">
          <a:xfrm>
            <a:off x="533400" y="1219200"/>
            <a:ext cx="2625725" cy="2227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800" u="sng">
                <a:solidFill>
                  <a:srgbClr val="000000"/>
                </a:solidFill>
              </a:rPr>
              <a:t>Letter		freq</a:t>
            </a:r>
          </a:p>
          <a:p>
            <a:r>
              <a:rPr lang="en-US" sz="2800">
                <a:solidFill>
                  <a:srgbClr val="000000"/>
                </a:solidFill>
              </a:rPr>
              <a:t>s		0.6</a:t>
            </a:r>
          </a:p>
          <a:p>
            <a:r>
              <a:rPr lang="en-US" sz="2800">
                <a:solidFill>
                  <a:srgbClr val="000000"/>
                </a:solidFill>
              </a:rPr>
              <a:t>p		0.2</a:t>
            </a:r>
          </a:p>
          <a:p>
            <a:r>
              <a:rPr lang="en-US" sz="2800">
                <a:solidFill>
                  <a:srgbClr val="000000"/>
                </a:solidFill>
              </a:rPr>
              <a:t>a		0.1</a:t>
            </a:r>
          </a:p>
          <a:p>
            <a:r>
              <a:rPr lang="en-US" sz="2800">
                <a:solidFill>
                  <a:srgbClr val="000000"/>
                </a:solidFill>
              </a:rPr>
              <a:t>m		0.1</a:t>
            </a:r>
            <a:endParaRPr lang="en-US" sz="2800">
              <a:solidFill>
                <a:srgbClr val="121C85"/>
              </a:solidFill>
            </a:endParaRPr>
          </a:p>
        </p:txBody>
      </p:sp>
      <p:sp>
        <p:nvSpPr>
          <p:cNvPr id="51205" name="Rectangle 7"/>
          <p:cNvSpPr>
            <a:spLocks noChangeArrowheads="1"/>
          </p:cNvSpPr>
          <p:nvPr/>
        </p:nvSpPr>
        <p:spPr bwMode="auto">
          <a:xfrm>
            <a:off x="457200" y="1143000"/>
            <a:ext cx="2743200" cy="24384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2400">
              <a:solidFill>
                <a:srgbClr val="000000"/>
              </a:solidFill>
            </a:endParaRPr>
          </a:p>
        </p:txBody>
      </p:sp>
      <p:sp>
        <p:nvSpPr>
          <p:cNvPr id="51206" name="Text Box 8"/>
          <p:cNvSpPr txBox="1">
            <a:spLocks noChangeArrowheads="1"/>
          </p:cNvSpPr>
          <p:nvPr/>
        </p:nvSpPr>
        <p:spPr bwMode="auto">
          <a:xfrm>
            <a:off x="4191000" y="2133600"/>
            <a:ext cx="2690813"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r>
              <a:rPr lang="en-US" sz="3200">
                <a:solidFill>
                  <a:srgbClr val="121C85"/>
                </a:solidFill>
              </a:rPr>
              <a:t>Encode: </a:t>
            </a:r>
            <a:r>
              <a:rPr lang="ja-JP" altLang="en-US" sz="3200">
                <a:solidFill>
                  <a:srgbClr val="121C85"/>
                </a:solidFill>
              </a:rPr>
              <a:t>“</a:t>
            </a:r>
            <a:r>
              <a:rPr lang="en-US" sz="3200">
                <a:solidFill>
                  <a:srgbClr val="121C85"/>
                </a:solidFill>
              </a:rPr>
              <a:t>sps</a:t>
            </a:r>
            <a:r>
              <a:rPr lang="ja-JP" altLang="en-US" sz="3200">
                <a:solidFill>
                  <a:srgbClr val="121C85"/>
                </a:solidFill>
              </a:rPr>
              <a:t>”</a:t>
            </a:r>
            <a:endParaRPr lang="en-US" sz="1400">
              <a:solidFill>
                <a:srgbClr val="000000"/>
              </a:solidFill>
            </a:endParaRPr>
          </a:p>
        </p:txBody>
      </p:sp>
      <p:sp>
        <p:nvSpPr>
          <p:cNvPr id="51207" name="Line 9"/>
          <p:cNvSpPr>
            <a:spLocks noChangeShapeType="1"/>
          </p:cNvSpPr>
          <p:nvPr/>
        </p:nvSpPr>
        <p:spPr bwMode="auto">
          <a:xfrm>
            <a:off x="2057400" y="4343400"/>
            <a:ext cx="5105400"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51208" name="Rectangle 10"/>
          <p:cNvSpPr>
            <a:spLocks noChangeArrowheads="1"/>
          </p:cNvSpPr>
          <p:nvPr/>
        </p:nvSpPr>
        <p:spPr bwMode="auto">
          <a:xfrm>
            <a:off x="2057400" y="4267200"/>
            <a:ext cx="152400" cy="152400"/>
          </a:xfrm>
          <a:prstGeom prst="rect">
            <a:avLst/>
          </a:prstGeom>
          <a:solidFill>
            <a:schemeClr val="tx1"/>
          </a:solidFill>
          <a:ln w="9525">
            <a:solidFill>
              <a:schemeClr val="tx1"/>
            </a:solidFill>
            <a:miter lim="800000"/>
            <a:headEnd/>
            <a:tailEnd/>
          </a:ln>
        </p:spPr>
        <p:txBody>
          <a:bodyPr wrap="none" anchor="ctr"/>
          <a:lstStyle/>
          <a:p>
            <a:endParaRPr lang="en-US" sz="2400">
              <a:solidFill>
                <a:srgbClr val="000000"/>
              </a:solidFill>
            </a:endParaRPr>
          </a:p>
        </p:txBody>
      </p:sp>
      <p:sp>
        <p:nvSpPr>
          <p:cNvPr id="51209" name="Rectangle 11"/>
          <p:cNvSpPr>
            <a:spLocks noChangeArrowheads="1"/>
          </p:cNvSpPr>
          <p:nvPr/>
        </p:nvSpPr>
        <p:spPr bwMode="auto">
          <a:xfrm>
            <a:off x="5181600" y="4267200"/>
            <a:ext cx="152400" cy="152400"/>
          </a:xfrm>
          <a:prstGeom prst="rect">
            <a:avLst/>
          </a:prstGeom>
          <a:solidFill>
            <a:schemeClr val="tx1"/>
          </a:solidFill>
          <a:ln w="9525">
            <a:solidFill>
              <a:schemeClr val="tx1"/>
            </a:solidFill>
            <a:miter lim="800000"/>
            <a:headEnd/>
            <a:tailEnd/>
          </a:ln>
        </p:spPr>
        <p:txBody>
          <a:bodyPr wrap="none" anchor="ctr"/>
          <a:lstStyle/>
          <a:p>
            <a:endParaRPr lang="en-US" sz="2400">
              <a:solidFill>
                <a:srgbClr val="000000"/>
              </a:solidFill>
            </a:endParaRPr>
          </a:p>
        </p:txBody>
      </p:sp>
      <p:sp>
        <p:nvSpPr>
          <p:cNvPr id="51210" name="Rectangle 12"/>
          <p:cNvSpPr>
            <a:spLocks noChangeArrowheads="1"/>
          </p:cNvSpPr>
          <p:nvPr/>
        </p:nvSpPr>
        <p:spPr bwMode="auto">
          <a:xfrm>
            <a:off x="6172200" y="4267200"/>
            <a:ext cx="152400" cy="152400"/>
          </a:xfrm>
          <a:prstGeom prst="rect">
            <a:avLst/>
          </a:prstGeom>
          <a:solidFill>
            <a:schemeClr val="tx1"/>
          </a:solidFill>
          <a:ln w="9525">
            <a:solidFill>
              <a:schemeClr val="tx1"/>
            </a:solidFill>
            <a:miter lim="800000"/>
            <a:headEnd/>
            <a:tailEnd/>
          </a:ln>
        </p:spPr>
        <p:txBody>
          <a:bodyPr wrap="none" anchor="ctr"/>
          <a:lstStyle/>
          <a:p>
            <a:endParaRPr lang="en-US" sz="2400">
              <a:solidFill>
                <a:srgbClr val="000000"/>
              </a:solidFill>
            </a:endParaRPr>
          </a:p>
        </p:txBody>
      </p:sp>
      <p:sp>
        <p:nvSpPr>
          <p:cNvPr id="51211" name="Rectangle 13"/>
          <p:cNvSpPr>
            <a:spLocks noChangeArrowheads="1"/>
          </p:cNvSpPr>
          <p:nvPr/>
        </p:nvSpPr>
        <p:spPr bwMode="auto">
          <a:xfrm>
            <a:off x="6629400" y="4267200"/>
            <a:ext cx="152400" cy="152400"/>
          </a:xfrm>
          <a:prstGeom prst="rect">
            <a:avLst/>
          </a:prstGeom>
          <a:solidFill>
            <a:schemeClr val="tx1"/>
          </a:solidFill>
          <a:ln w="9525">
            <a:solidFill>
              <a:schemeClr val="tx1"/>
            </a:solidFill>
            <a:miter lim="800000"/>
            <a:headEnd/>
            <a:tailEnd/>
          </a:ln>
        </p:spPr>
        <p:txBody>
          <a:bodyPr wrap="none" anchor="ctr"/>
          <a:lstStyle/>
          <a:p>
            <a:endParaRPr lang="en-US" sz="2400">
              <a:solidFill>
                <a:srgbClr val="000000"/>
              </a:solidFill>
            </a:endParaRPr>
          </a:p>
        </p:txBody>
      </p:sp>
      <p:sp>
        <p:nvSpPr>
          <p:cNvPr id="51212" name="Rectangle 14"/>
          <p:cNvSpPr>
            <a:spLocks noChangeArrowheads="1"/>
          </p:cNvSpPr>
          <p:nvPr/>
        </p:nvSpPr>
        <p:spPr bwMode="auto">
          <a:xfrm>
            <a:off x="7086600" y="4267200"/>
            <a:ext cx="152400" cy="152400"/>
          </a:xfrm>
          <a:prstGeom prst="rect">
            <a:avLst/>
          </a:prstGeom>
          <a:solidFill>
            <a:schemeClr val="tx1"/>
          </a:solidFill>
          <a:ln w="9525">
            <a:solidFill>
              <a:schemeClr val="tx1"/>
            </a:solidFill>
            <a:miter lim="800000"/>
            <a:headEnd/>
            <a:tailEnd/>
          </a:ln>
        </p:spPr>
        <p:txBody>
          <a:bodyPr wrap="none" anchor="ctr"/>
          <a:lstStyle/>
          <a:p>
            <a:endParaRPr lang="en-US" sz="2400">
              <a:solidFill>
                <a:srgbClr val="000000"/>
              </a:solidFill>
            </a:endParaRPr>
          </a:p>
        </p:txBody>
      </p:sp>
      <p:sp>
        <p:nvSpPr>
          <p:cNvPr id="51213" name="Text Box 15"/>
          <p:cNvSpPr txBox="1">
            <a:spLocks noChangeArrowheads="1"/>
          </p:cNvSpPr>
          <p:nvPr/>
        </p:nvSpPr>
        <p:spPr bwMode="auto">
          <a:xfrm>
            <a:off x="1981200" y="4462463"/>
            <a:ext cx="311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r>
              <a:rPr lang="en-US">
                <a:solidFill>
                  <a:srgbClr val="000000"/>
                </a:solidFill>
              </a:rPr>
              <a:t>0</a:t>
            </a:r>
            <a:endParaRPr lang="en-US" sz="1400">
              <a:solidFill>
                <a:srgbClr val="000000"/>
              </a:solidFill>
            </a:endParaRPr>
          </a:p>
        </p:txBody>
      </p:sp>
      <p:sp>
        <p:nvSpPr>
          <p:cNvPr id="51214" name="Text Box 16"/>
          <p:cNvSpPr txBox="1">
            <a:spLocks noChangeArrowheads="1"/>
          </p:cNvSpPr>
          <p:nvPr/>
        </p:nvSpPr>
        <p:spPr bwMode="auto">
          <a:xfrm>
            <a:off x="5029200" y="4433888"/>
            <a:ext cx="5016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r>
              <a:rPr lang="en-US">
                <a:solidFill>
                  <a:srgbClr val="000000"/>
                </a:solidFill>
              </a:rPr>
              <a:t>0.6</a:t>
            </a:r>
            <a:endParaRPr lang="en-US" sz="1400">
              <a:solidFill>
                <a:srgbClr val="000000"/>
              </a:solidFill>
            </a:endParaRPr>
          </a:p>
        </p:txBody>
      </p:sp>
      <p:sp>
        <p:nvSpPr>
          <p:cNvPr id="51215" name="Text Box 17"/>
          <p:cNvSpPr txBox="1">
            <a:spLocks noChangeArrowheads="1"/>
          </p:cNvSpPr>
          <p:nvPr/>
        </p:nvSpPr>
        <p:spPr bwMode="auto">
          <a:xfrm>
            <a:off x="6051550" y="4419600"/>
            <a:ext cx="5016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r>
              <a:rPr lang="en-US">
                <a:solidFill>
                  <a:srgbClr val="000000"/>
                </a:solidFill>
              </a:rPr>
              <a:t>0.8</a:t>
            </a:r>
            <a:endParaRPr lang="en-US" sz="1400">
              <a:solidFill>
                <a:srgbClr val="000000"/>
              </a:solidFill>
            </a:endParaRPr>
          </a:p>
        </p:txBody>
      </p:sp>
      <p:sp>
        <p:nvSpPr>
          <p:cNvPr id="51216" name="Text Box 18"/>
          <p:cNvSpPr txBox="1">
            <a:spLocks noChangeArrowheads="1"/>
          </p:cNvSpPr>
          <p:nvPr/>
        </p:nvSpPr>
        <p:spPr bwMode="auto">
          <a:xfrm>
            <a:off x="6477000" y="4419600"/>
            <a:ext cx="5016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r>
              <a:rPr lang="en-US">
                <a:solidFill>
                  <a:srgbClr val="000000"/>
                </a:solidFill>
              </a:rPr>
              <a:t>0.9</a:t>
            </a:r>
            <a:endParaRPr lang="en-US" sz="1400">
              <a:solidFill>
                <a:srgbClr val="000000"/>
              </a:solidFill>
            </a:endParaRPr>
          </a:p>
        </p:txBody>
      </p:sp>
      <p:sp>
        <p:nvSpPr>
          <p:cNvPr id="51217" name="Text Box 19"/>
          <p:cNvSpPr txBox="1">
            <a:spLocks noChangeArrowheads="1"/>
          </p:cNvSpPr>
          <p:nvPr/>
        </p:nvSpPr>
        <p:spPr bwMode="auto">
          <a:xfrm>
            <a:off x="7010400" y="4419600"/>
            <a:ext cx="5016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r>
              <a:rPr lang="en-US">
                <a:solidFill>
                  <a:srgbClr val="000000"/>
                </a:solidFill>
              </a:rPr>
              <a:t>1.0</a:t>
            </a:r>
            <a:endParaRPr lang="en-US" sz="1400">
              <a:solidFill>
                <a:srgbClr val="000000"/>
              </a:solidFill>
            </a:endParaRPr>
          </a:p>
        </p:txBody>
      </p:sp>
      <p:pic>
        <p:nvPicPr>
          <p:cNvPr id="51218" name="Picture 20" descr="alie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5410200"/>
            <a:ext cx="965200" cy="132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19" name="AutoShape 21"/>
          <p:cNvSpPr>
            <a:spLocks noChangeArrowheads="1"/>
          </p:cNvSpPr>
          <p:nvPr/>
        </p:nvSpPr>
        <p:spPr bwMode="auto">
          <a:xfrm>
            <a:off x="1676400" y="5257800"/>
            <a:ext cx="3352800" cy="1143000"/>
          </a:xfrm>
          <a:prstGeom prst="wedgeRectCallout">
            <a:avLst>
              <a:gd name="adj1" fmla="val -64204"/>
              <a:gd name="adj2" fmla="val 27361"/>
            </a:avLst>
          </a:prstGeom>
          <a:solidFill>
            <a:srgbClr val="FFFFFF"/>
          </a:solidFill>
          <a:ln w="9525">
            <a:solidFill>
              <a:srgbClr val="000000"/>
            </a:solidFill>
            <a:miter lim="800000"/>
            <a:headEnd/>
            <a:tailEnd/>
          </a:ln>
        </p:spPr>
        <p:txBody>
          <a:bodyPr/>
          <a:lstStyle/>
          <a:p>
            <a:r>
              <a:rPr lang="en-US" sz="2400">
                <a:solidFill>
                  <a:srgbClr val="000000"/>
                </a:solidFill>
                <a:latin typeface="Times New Roman" charset="0"/>
              </a:rPr>
              <a:t>Hold on to your socks!  This could knock them off!</a:t>
            </a:r>
          </a:p>
        </p:txBody>
      </p:sp>
    </p:spTree>
    <p:extLst>
      <p:ext uri="{BB962C8B-B14F-4D97-AF65-F5344CB8AC3E}">
        <p14:creationId xmlns:p14="http://schemas.microsoft.com/office/powerpoint/2010/main" val="2628270356"/>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a:xfrm>
            <a:off x="685800" y="0"/>
            <a:ext cx="7772400" cy="1143000"/>
          </a:xfrm>
        </p:spPr>
        <p:txBody>
          <a:bodyPr/>
          <a:lstStyle/>
          <a:p>
            <a:pPr eaLnBrk="1" hangingPunct="1"/>
            <a:r>
              <a:rPr lang="en-US">
                <a:latin typeface="Arial" charset="0"/>
                <a:ea typeface="ＭＳ Ｐゴシック" charset="0"/>
                <a:cs typeface="ＭＳ Ｐゴシック" charset="0"/>
              </a:rPr>
              <a:t>Arithmetic Coding</a:t>
            </a:r>
          </a:p>
        </p:txBody>
      </p:sp>
      <p:grpSp>
        <p:nvGrpSpPr>
          <p:cNvPr id="53251" name="Group 3"/>
          <p:cNvGrpSpPr>
            <a:grpSpLocks/>
          </p:cNvGrpSpPr>
          <p:nvPr/>
        </p:nvGrpSpPr>
        <p:grpSpPr bwMode="auto">
          <a:xfrm>
            <a:off x="381000" y="838200"/>
            <a:ext cx="8218488" cy="180975"/>
            <a:chOff x="295" y="1311"/>
            <a:chExt cx="5177" cy="114"/>
          </a:xfrm>
        </p:grpSpPr>
        <p:sp>
          <p:nvSpPr>
            <p:cNvPr id="53275" name="Rectangle 4"/>
            <p:cNvSpPr>
              <a:spLocks noChangeArrowheads="1"/>
            </p:cNvSpPr>
            <p:nvPr/>
          </p:nvSpPr>
          <p:spPr bwMode="auto">
            <a:xfrm>
              <a:off x="295" y="1311"/>
              <a:ext cx="5177" cy="48"/>
            </a:xfrm>
            <a:prstGeom prst="rect">
              <a:avLst/>
            </a:prstGeom>
            <a:solidFill>
              <a:srgbClr val="33CCFF"/>
            </a:solidFill>
            <a:ln w="9525">
              <a:solidFill>
                <a:schemeClr val="tx1"/>
              </a:solidFill>
              <a:miter lim="800000"/>
              <a:headEnd/>
              <a:tailEnd/>
            </a:ln>
          </p:spPr>
          <p:txBody>
            <a:bodyPr wrap="none" anchor="ctr"/>
            <a:lstStyle/>
            <a:p>
              <a:endParaRPr lang="en-US" sz="2400">
                <a:solidFill>
                  <a:srgbClr val="000000"/>
                </a:solidFill>
              </a:endParaRPr>
            </a:p>
          </p:txBody>
        </p:sp>
        <p:sp>
          <p:nvSpPr>
            <p:cNvPr id="53276" name="Rectangle 5"/>
            <p:cNvSpPr>
              <a:spLocks noChangeArrowheads="1"/>
            </p:cNvSpPr>
            <p:nvPr/>
          </p:nvSpPr>
          <p:spPr bwMode="auto">
            <a:xfrm>
              <a:off x="295" y="1377"/>
              <a:ext cx="5177" cy="48"/>
            </a:xfrm>
            <a:prstGeom prst="rect">
              <a:avLst/>
            </a:prstGeom>
            <a:solidFill>
              <a:srgbClr val="33CCFF"/>
            </a:solidFill>
            <a:ln w="9525">
              <a:solidFill>
                <a:schemeClr val="tx1"/>
              </a:solidFill>
              <a:miter lim="800000"/>
              <a:headEnd/>
              <a:tailEnd/>
            </a:ln>
          </p:spPr>
          <p:txBody>
            <a:bodyPr wrap="none" anchor="ctr"/>
            <a:lstStyle/>
            <a:p>
              <a:endParaRPr lang="en-US" sz="2400">
                <a:solidFill>
                  <a:srgbClr val="000000"/>
                </a:solidFill>
              </a:endParaRPr>
            </a:p>
          </p:txBody>
        </p:sp>
      </p:grpSp>
      <p:sp>
        <p:nvSpPr>
          <p:cNvPr id="53252" name="Rectangle 6"/>
          <p:cNvSpPr>
            <a:spLocks noChangeArrowheads="1"/>
          </p:cNvSpPr>
          <p:nvPr/>
        </p:nvSpPr>
        <p:spPr bwMode="auto">
          <a:xfrm>
            <a:off x="533400" y="1219200"/>
            <a:ext cx="2625725" cy="2227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800" u="sng">
                <a:solidFill>
                  <a:srgbClr val="000000"/>
                </a:solidFill>
              </a:rPr>
              <a:t>Letter		freq</a:t>
            </a:r>
          </a:p>
          <a:p>
            <a:r>
              <a:rPr lang="en-US" sz="2800">
                <a:solidFill>
                  <a:srgbClr val="000000"/>
                </a:solidFill>
              </a:rPr>
              <a:t>s		0.6</a:t>
            </a:r>
          </a:p>
          <a:p>
            <a:r>
              <a:rPr lang="en-US" sz="2800">
                <a:solidFill>
                  <a:srgbClr val="000000"/>
                </a:solidFill>
              </a:rPr>
              <a:t>p		0.2</a:t>
            </a:r>
          </a:p>
          <a:p>
            <a:r>
              <a:rPr lang="en-US" sz="2800">
                <a:solidFill>
                  <a:srgbClr val="000000"/>
                </a:solidFill>
              </a:rPr>
              <a:t>a		0.1</a:t>
            </a:r>
          </a:p>
          <a:p>
            <a:r>
              <a:rPr lang="en-US" sz="2800">
                <a:solidFill>
                  <a:srgbClr val="000000"/>
                </a:solidFill>
              </a:rPr>
              <a:t>m		0.1</a:t>
            </a:r>
            <a:endParaRPr lang="en-US" sz="2800">
              <a:solidFill>
                <a:srgbClr val="121C85"/>
              </a:solidFill>
            </a:endParaRPr>
          </a:p>
        </p:txBody>
      </p:sp>
      <p:sp>
        <p:nvSpPr>
          <p:cNvPr id="53253" name="Rectangle 7"/>
          <p:cNvSpPr>
            <a:spLocks noChangeArrowheads="1"/>
          </p:cNvSpPr>
          <p:nvPr/>
        </p:nvSpPr>
        <p:spPr bwMode="auto">
          <a:xfrm>
            <a:off x="457200" y="1143000"/>
            <a:ext cx="2743200" cy="24384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2400">
              <a:solidFill>
                <a:srgbClr val="000000"/>
              </a:solidFill>
            </a:endParaRPr>
          </a:p>
        </p:txBody>
      </p:sp>
      <p:sp>
        <p:nvSpPr>
          <p:cNvPr id="53254" name="Text Box 8"/>
          <p:cNvSpPr txBox="1">
            <a:spLocks noChangeArrowheads="1"/>
          </p:cNvSpPr>
          <p:nvPr/>
        </p:nvSpPr>
        <p:spPr bwMode="auto">
          <a:xfrm>
            <a:off x="4191000" y="2133600"/>
            <a:ext cx="2690813"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r>
              <a:rPr lang="en-US" sz="3200">
                <a:solidFill>
                  <a:srgbClr val="121C85"/>
                </a:solidFill>
              </a:rPr>
              <a:t>Encode: </a:t>
            </a:r>
            <a:r>
              <a:rPr lang="ja-JP" altLang="en-US" sz="3200">
                <a:solidFill>
                  <a:srgbClr val="121C85"/>
                </a:solidFill>
              </a:rPr>
              <a:t>“</a:t>
            </a:r>
            <a:r>
              <a:rPr lang="en-US" sz="3200">
                <a:solidFill>
                  <a:srgbClr val="121C85"/>
                </a:solidFill>
              </a:rPr>
              <a:t>sps</a:t>
            </a:r>
            <a:r>
              <a:rPr lang="ja-JP" altLang="en-US" sz="3200">
                <a:solidFill>
                  <a:srgbClr val="121C85"/>
                </a:solidFill>
              </a:rPr>
              <a:t>”</a:t>
            </a:r>
            <a:endParaRPr lang="en-US" sz="1400">
              <a:solidFill>
                <a:srgbClr val="000000"/>
              </a:solidFill>
            </a:endParaRPr>
          </a:p>
        </p:txBody>
      </p:sp>
      <p:sp>
        <p:nvSpPr>
          <p:cNvPr id="53255" name="Line 9"/>
          <p:cNvSpPr>
            <a:spLocks noChangeShapeType="1"/>
          </p:cNvSpPr>
          <p:nvPr/>
        </p:nvSpPr>
        <p:spPr bwMode="auto">
          <a:xfrm>
            <a:off x="2057400" y="4343400"/>
            <a:ext cx="5105400"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53256" name="Rectangle 10"/>
          <p:cNvSpPr>
            <a:spLocks noChangeArrowheads="1"/>
          </p:cNvSpPr>
          <p:nvPr/>
        </p:nvSpPr>
        <p:spPr bwMode="auto">
          <a:xfrm>
            <a:off x="2057400" y="4267200"/>
            <a:ext cx="152400" cy="152400"/>
          </a:xfrm>
          <a:prstGeom prst="rect">
            <a:avLst/>
          </a:prstGeom>
          <a:solidFill>
            <a:schemeClr val="tx1"/>
          </a:solidFill>
          <a:ln w="9525">
            <a:solidFill>
              <a:schemeClr val="tx1"/>
            </a:solidFill>
            <a:miter lim="800000"/>
            <a:headEnd/>
            <a:tailEnd/>
          </a:ln>
        </p:spPr>
        <p:txBody>
          <a:bodyPr wrap="none" anchor="ctr"/>
          <a:lstStyle/>
          <a:p>
            <a:endParaRPr lang="en-US" sz="2400">
              <a:solidFill>
                <a:srgbClr val="000000"/>
              </a:solidFill>
            </a:endParaRPr>
          </a:p>
        </p:txBody>
      </p:sp>
      <p:sp>
        <p:nvSpPr>
          <p:cNvPr id="53257" name="Rectangle 11"/>
          <p:cNvSpPr>
            <a:spLocks noChangeArrowheads="1"/>
          </p:cNvSpPr>
          <p:nvPr/>
        </p:nvSpPr>
        <p:spPr bwMode="auto">
          <a:xfrm>
            <a:off x="5181600" y="4267200"/>
            <a:ext cx="152400" cy="152400"/>
          </a:xfrm>
          <a:prstGeom prst="rect">
            <a:avLst/>
          </a:prstGeom>
          <a:solidFill>
            <a:schemeClr val="tx1"/>
          </a:solidFill>
          <a:ln w="9525">
            <a:solidFill>
              <a:schemeClr val="tx1"/>
            </a:solidFill>
            <a:miter lim="800000"/>
            <a:headEnd/>
            <a:tailEnd/>
          </a:ln>
        </p:spPr>
        <p:txBody>
          <a:bodyPr wrap="none" anchor="ctr"/>
          <a:lstStyle/>
          <a:p>
            <a:endParaRPr lang="en-US" sz="2400">
              <a:solidFill>
                <a:srgbClr val="000000"/>
              </a:solidFill>
            </a:endParaRPr>
          </a:p>
        </p:txBody>
      </p:sp>
      <p:sp>
        <p:nvSpPr>
          <p:cNvPr id="53258" name="Rectangle 12"/>
          <p:cNvSpPr>
            <a:spLocks noChangeArrowheads="1"/>
          </p:cNvSpPr>
          <p:nvPr/>
        </p:nvSpPr>
        <p:spPr bwMode="auto">
          <a:xfrm>
            <a:off x="6172200" y="4267200"/>
            <a:ext cx="152400" cy="152400"/>
          </a:xfrm>
          <a:prstGeom prst="rect">
            <a:avLst/>
          </a:prstGeom>
          <a:solidFill>
            <a:schemeClr val="tx1"/>
          </a:solidFill>
          <a:ln w="9525">
            <a:solidFill>
              <a:schemeClr val="tx1"/>
            </a:solidFill>
            <a:miter lim="800000"/>
            <a:headEnd/>
            <a:tailEnd/>
          </a:ln>
        </p:spPr>
        <p:txBody>
          <a:bodyPr wrap="none" anchor="ctr"/>
          <a:lstStyle/>
          <a:p>
            <a:endParaRPr lang="en-US" sz="2400">
              <a:solidFill>
                <a:srgbClr val="000000"/>
              </a:solidFill>
            </a:endParaRPr>
          </a:p>
        </p:txBody>
      </p:sp>
      <p:sp>
        <p:nvSpPr>
          <p:cNvPr id="53259" name="Rectangle 13"/>
          <p:cNvSpPr>
            <a:spLocks noChangeArrowheads="1"/>
          </p:cNvSpPr>
          <p:nvPr/>
        </p:nvSpPr>
        <p:spPr bwMode="auto">
          <a:xfrm>
            <a:off x="6629400" y="4267200"/>
            <a:ext cx="152400" cy="152400"/>
          </a:xfrm>
          <a:prstGeom prst="rect">
            <a:avLst/>
          </a:prstGeom>
          <a:solidFill>
            <a:schemeClr val="tx1"/>
          </a:solidFill>
          <a:ln w="9525">
            <a:solidFill>
              <a:schemeClr val="tx1"/>
            </a:solidFill>
            <a:miter lim="800000"/>
            <a:headEnd/>
            <a:tailEnd/>
          </a:ln>
        </p:spPr>
        <p:txBody>
          <a:bodyPr wrap="none" anchor="ctr"/>
          <a:lstStyle/>
          <a:p>
            <a:endParaRPr lang="en-US" sz="2400">
              <a:solidFill>
                <a:srgbClr val="000000"/>
              </a:solidFill>
            </a:endParaRPr>
          </a:p>
        </p:txBody>
      </p:sp>
      <p:sp>
        <p:nvSpPr>
          <p:cNvPr id="53260" name="Rectangle 14"/>
          <p:cNvSpPr>
            <a:spLocks noChangeArrowheads="1"/>
          </p:cNvSpPr>
          <p:nvPr/>
        </p:nvSpPr>
        <p:spPr bwMode="auto">
          <a:xfrm>
            <a:off x="7086600" y="4267200"/>
            <a:ext cx="152400" cy="152400"/>
          </a:xfrm>
          <a:prstGeom prst="rect">
            <a:avLst/>
          </a:prstGeom>
          <a:solidFill>
            <a:schemeClr val="tx1"/>
          </a:solidFill>
          <a:ln w="9525">
            <a:solidFill>
              <a:schemeClr val="tx1"/>
            </a:solidFill>
            <a:miter lim="800000"/>
            <a:headEnd/>
            <a:tailEnd/>
          </a:ln>
        </p:spPr>
        <p:txBody>
          <a:bodyPr wrap="none" anchor="ctr"/>
          <a:lstStyle/>
          <a:p>
            <a:endParaRPr lang="en-US" sz="2400">
              <a:solidFill>
                <a:srgbClr val="000000"/>
              </a:solidFill>
            </a:endParaRPr>
          </a:p>
        </p:txBody>
      </p:sp>
      <p:sp>
        <p:nvSpPr>
          <p:cNvPr id="53261" name="Text Box 15"/>
          <p:cNvSpPr txBox="1">
            <a:spLocks noChangeArrowheads="1"/>
          </p:cNvSpPr>
          <p:nvPr/>
        </p:nvSpPr>
        <p:spPr bwMode="auto">
          <a:xfrm>
            <a:off x="1981200" y="4462463"/>
            <a:ext cx="311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r>
              <a:rPr lang="en-US">
                <a:solidFill>
                  <a:srgbClr val="000000"/>
                </a:solidFill>
              </a:rPr>
              <a:t>0</a:t>
            </a:r>
            <a:endParaRPr lang="en-US" sz="1400">
              <a:solidFill>
                <a:srgbClr val="000000"/>
              </a:solidFill>
            </a:endParaRPr>
          </a:p>
        </p:txBody>
      </p:sp>
      <p:sp>
        <p:nvSpPr>
          <p:cNvPr id="53262" name="Text Box 16"/>
          <p:cNvSpPr txBox="1">
            <a:spLocks noChangeArrowheads="1"/>
          </p:cNvSpPr>
          <p:nvPr/>
        </p:nvSpPr>
        <p:spPr bwMode="auto">
          <a:xfrm>
            <a:off x="5029200" y="4433888"/>
            <a:ext cx="5016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r>
              <a:rPr lang="en-US">
                <a:solidFill>
                  <a:srgbClr val="000000"/>
                </a:solidFill>
              </a:rPr>
              <a:t>0.6</a:t>
            </a:r>
            <a:endParaRPr lang="en-US" sz="1400">
              <a:solidFill>
                <a:srgbClr val="000000"/>
              </a:solidFill>
            </a:endParaRPr>
          </a:p>
        </p:txBody>
      </p:sp>
      <p:sp>
        <p:nvSpPr>
          <p:cNvPr id="53263" name="Text Box 17"/>
          <p:cNvSpPr txBox="1">
            <a:spLocks noChangeArrowheads="1"/>
          </p:cNvSpPr>
          <p:nvPr/>
        </p:nvSpPr>
        <p:spPr bwMode="auto">
          <a:xfrm>
            <a:off x="6051550" y="4419600"/>
            <a:ext cx="5016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r>
              <a:rPr lang="en-US">
                <a:solidFill>
                  <a:srgbClr val="000000"/>
                </a:solidFill>
              </a:rPr>
              <a:t>0.8</a:t>
            </a:r>
            <a:endParaRPr lang="en-US" sz="1400">
              <a:solidFill>
                <a:srgbClr val="000000"/>
              </a:solidFill>
            </a:endParaRPr>
          </a:p>
        </p:txBody>
      </p:sp>
      <p:sp>
        <p:nvSpPr>
          <p:cNvPr id="53264" name="Text Box 18"/>
          <p:cNvSpPr txBox="1">
            <a:spLocks noChangeArrowheads="1"/>
          </p:cNvSpPr>
          <p:nvPr/>
        </p:nvSpPr>
        <p:spPr bwMode="auto">
          <a:xfrm>
            <a:off x="6477000" y="4419600"/>
            <a:ext cx="5016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r>
              <a:rPr lang="en-US">
                <a:solidFill>
                  <a:srgbClr val="000000"/>
                </a:solidFill>
              </a:rPr>
              <a:t>0.9</a:t>
            </a:r>
            <a:endParaRPr lang="en-US" sz="1400">
              <a:solidFill>
                <a:srgbClr val="000000"/>
              </a:solidFill>
            </a:endParaRPr>
          </a:p>
        </p:txBody>
      </p:sp>
      <p:sp>
        <p:nvSpPr>
          <p:cNvPr id="53265" name="Text Box 19"/>
          <p:cNvSpPr txBox="1">
            <a:spLocks noChangeArrowheads="1"/>
          </p:cNvSpPr>
          <p:nvPr/>
        </p:nvSpPr>
        <p:spPr bwMode="auto">
          <a:xfrm>
            <a:off x="7010400" y="4419600"/>
            <a:ext cx="5016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r>
              <a:rPr lang="en-US">
                <a:solidFill>
                  <a:srgbClr val="000000"/>
                </a:solidFill>
              </a:rPr>
              <a:t>1.0</a:t>
            </a:r>
            <a:endParaRPr lang="en-US" sz="1400">
              <a:solidFill>
                <a:srgbClr val="000000"/>
              </a:solidFill>
            </a:endParaRPr>
          </a:p>
        </p:txBody>
      </p:sp>
      <p:sp>
        <p:nvSpPr>
          <p:cNvPr id="53266" name="Line 20"/>
          <p:cNvSpPr>
            <a:spLocks noChangeShapeType="1"/>
          </p:cNvSpPr>
          <p:nvPr/>
        </p:nvSpPr>
        <p:spPr bwMode="auto">
          <a:xfrm flipH="1">
            <a:off x="3810000" y="2590800"/>
            <a:ext cx="2362200" cy="1600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53267" name="Text Box 21"/>
          <p:cNvSpPr txBox="1">
            <a:spLocks noChangeArrowheads="1"/>
          </p:cNvSpPr>
          <p:nvPr/>
        </p:nvSpPr>
        <p:spPr bwMode="auto">
          <a:xfrm>
            <a:off x="1981200" y="3733800"/>
            <a:ext cx="28257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r>
              <a:rPr lang="en-US" sz="2800">
                <a:solidFill>
                  <a:srgbClr val="000000"/>
                </a:solidFill>
              </a:rPr>
              <a:t>[</a:t>
            </a:r>
            <a:endParaRPr lang="en-US" sz="1400">
              <a:solidFill>
                <a:srgbClr val="000000"/>
              </a:solidFill>
            </a:endParaRPr>
          </a:p>
        </p:txBody>
      </p:sp>
      <p:sp>
        <p:nvSpPr>
          <p:cNvPr id="53268" name="Text Box 22"/>
          <p:cNvSpPr txBox="1">
            <a:spLocks noChangeArrowheads="1"/>
          </p:cNvSpPr>
          <p:nvPr/>
        </p:nvSpPr>
        <p:spPr bwMode="auto">
          <a:xfrm>
            <a:off x="4953000" y="3733800"/>
            <a:ext cx="18415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pPr>
              <a:spcBef>
                <a:spcPct val="50000"/>
              </a:spcBef>
            </a:pPr>
            <a:r>
              <a:rPr lang="en-US" sz="2800">
                <a:solidFill>
                  <a:srgbClr val="000000"/>
                </a:solidFill>
              </a:rPr>
              <a:t>)</a:t>
            </a:r>
          </a:p>
        </p:txBody>
      </p:sp>
      <p:sp>
        <p:nvSpPr>
          <p:cNvPr id="53269" name="Text Box 23"/>
          <p:cNvSpPr txBox="1">
            <a:spLocks noChangeArrowheads="1"/>
          </p:cNvSpPr>
          <p:nvPr/>
        </p:nvSpPr>
        <p:spPr bwMode="auto">
          <a:xfrm>
            <a:off x="5105400" y="3733800"/>
            <a:ext cx="28257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r>
              <a:rPr lang="en-US" sz="2800">
                <a:solidFill>
                  <a:srgbClr val="000000"/>
                </a:solidFill>
              </a:rPr>
              <a:t>[</a:t>
            </a:r>
            <a:endParaRPr lang="en-US" sz="1400">
              <a:solidFill>
                <a:srgbClr val="000000"/>
              </a:solidFill>
            </a:endParaRPr>
          </a:p>
        </p:txBody>
      </p:sp>
      <p:sp>
        <p:nvSpPr>
          <p:cNvPr id="53270" name="Text Box 24"/>
          <p:cNvSpPr txBox="1">
            <a:spLocks noChangeArrowheads="1"/>
          </p:cNvSpPr>
          <p:nvPr/>
        </p:nvSpPr>
        <p:spPr bwMode="auto">
          <a:xfrm>
            <a:off x="6064250" y="3733800"/>
            <a:ext cx="18415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pPr>
              <a:spcBef>
                <a:spcPct val="50000"/>
              </a:spcBef>
            </a:pPr>
            <a:r>
              <a:rPr lang="en-US" sz="2800">
                <a:solidFill>
                  <a:srgbClr val="000000"/>
                </a:solidFill>
              </a:rPr>
              <a:t>)</a:t>
            </a:r>
          </a:p>
        </p:txBody>
      </p:sp>
      <p:sp>
        <p:nvSpPr>
          <p:cNvPr id="53271" name="Text Box 25"/>
          <p:cNvSpPr txBox="1">
            <a:spLocks noChangeArrowheads="1"/>
          </p:cNvSpPr>
          <p:nvPr/>
        </p:nvSpPr>
        <p:spPr bwMode="auto">
          <a:xfrm>
            <a:off x="6172200" y="3733800"/>
            <a:ext cx="28257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r>
              <a:rPr lang="en-US" sz="2800">
                <a:solidFill>
                  <a:srgbClr val="000000"/>
                </a:solidFill>
              </a:rPr>
              <a:t>[</a:t>
            </a:r>
            <a:endParaRPr lang="en-US" sz="1400">
              <a:solidFill>
                <a:srgbClr val="000000"/>
              </a:solidFill>
            </a:endParaRPr>
          </a:p>
        </p:txBody>
      </p:sp>
      <p:sp>
        <p:nvSpPr>
          <p:cNvPr id="53272" name="Text Box 26"/>
          <p:cNvSpPr txBox="1">
            <a:spLocks noChangeArrowheads="1"/>
          </p:cNvSpPr>
          <p:nvPr/>
        </p:nvSpPr>
        <p:spPr bwMode="auto">
          <a:xfrm>
            <a:off x="6629400" y="3733800"/>
            <a:ext cx="28257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r>
              <a:rPr lang="en-US" sz="2800">
                <a:solidFill>
                  <a:srgbClr val="000000"/>
                </a:solidFill>
              </a:rPr>
              <a:t>[</a:t>
            </a:r>
            <a:endParaRPr lang="en-US" sz="1400">
              <a:solidFill>
                <a:srgbClr val="000000"/>
              </a:solidFill>
            </a:endParaRPr>
          </a:p>
        </p:txBody>
      </p:sp>
      <p:sp>
        <p:nvSpPr>
          <p:cNvPr id="53273" name="Text Box 27"/>
          <p:cNvSpPr txBox="1">
            <a:spLocks noChangeArrowheads="1"/>
          </p:cNvSpPr>
          <p:nvPr/>
        </p:nvSpPr>
        <p:spPr bwMode="auto">
          <a:xfrm>
            <a:off x="6477000" y="3733800"/>
            <a:ext cx="18415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pPr>
              <a:spcBef>
                <a:spcPct val="50000"/>
              </a:spcBef>
            </a:pPr>
            <a:r>
              <a:rPr lang="en-US" sz="2800">
                <a:solidFill>
                  <a:srgbClr val="000000"/>
                </a:solidFill>
              </a:rPr>
              <a:t>)</a:t>
            </a:r>
          </a:p>
        </p:txBody>
      </p:sp>
      <p:sp>
        <p:nvSpPr>
          <p:cNvPr id="53274" name="Text Box 28"/>
          <p:cNvSpPr txBox="1">
            <a:spLocks noChangeArrowheads="1"/>
          </p:cNvSpPr>
          <p:nvPr/>
        </p:nvSpPr>
        <p:spPr bwMode="auto">
          <a:xfrm>
            <a:off x="7010400" y="3733800"/>
            <a:ext cx="18415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pPr>
              <a:spcBef>
                <a:spcPct val="50000"/>
              </a:spcBef>
            </a:pPr>
            <a:r>
              <a:rPr lang="en-US" sz="2800">
                <a:solidFill>
                  <a:srgbClr val="000000"/>
                </a:solidFill>
              </a:rPr>
              <a:t>)</a:t>
            </a:r>
          </a:p>
        </p:txBody>
      </p:sp>
    </p:spTree>
    <p:extLst>
      <p:ext uri="{BB962C8B-B14F-4D97-AF65-F5344CB8AC3E}">
        <p14:creationId xmlns:p14="http://schemas.microsoft.com/office/powerpoint/2010/main" val="1648500956"/>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a:xfrm>
            <a:off x="685800" y="0"/>
            <a:ext cx="7772400" cy="1143000"/>
          </a:xfrm>
        </p:spPr>
        <p:txBody>
          <a:bodyPr/>
          <a:lstStyle/>
          <a:p>
            <a:pPr eaLnBrk="1" hangingPunct="1"/>
            <a:r>
              <a:rPr lang="en-US">
                <a:latin typeface="Arial" charset="0"/>
                <a:ea typeface="ＭＳ Ｐゴシック" charset="0"/>
                <a:cs typeface="ＭＳ Ｐゴシック" charset="0"/>
              </a:rPr>
              <a:t>Arithmetic Coding</a:t>
            </a:r>
          </a:p>
        </p:txBody>
      </p:sp>
      <p:grpSp>
        <p:nvGrpSpPr>
          <p:cNvPr id="55299" name="Group 3"/>
          <p:cNvGrpSpPr>
            <a:grpSpLocks/>
          </p:cNvGrpSpPr>
          <p:nvPr/>
        </p:nvGrpSpPr>
        <p:grpSpPr bwMode="auto">
          <a:xfrm>
            <a:off x="381000" y="838200"/>
            <a:ext cx="8218488" cy="180975"/>
            <a:chOff x="295" y="1311"/>
            <a:chExt cx="5177" cy="114"/>
          </a:xfrm>
        </p:grpSpPr>
        <p:sp>
          <p:nvSpPr>
            <p:cNvPr id="55332" name="Rectangle 4"/>
            <p:cNvSpPr>
              <a:spLocks noChangeArrowheads="1"/>
            </p:cNvSpPr>
            <p:nvPr/>
          </p:nvSpPr>
          <p:spPr bwMode="auto">
            <a:xfrm>
              <a:off x="295" y="1311"/>
              <a:ext cx="5177" cy="48"/>
            </a:xfrm>
            <a:prstGeom prst="rect">
              <a:avLst/>
            </a:prstGeom>
            <a:solidFill>
              <a:srgbClr val="33CCFF"/>
            </a:solidFill>
            <a:ln w="9525">
              <a:solidFill>
                <a:schemeClr val="tx1"/>
              </a:solidFill>
              <a:miter lim="800000"/>
              <a:headEnd/>
              <a:tailEnd/>
            </a:ln>
          </p:spPr>
          <p:txBody>
            <a:bodyPr wrap="none" anchor="ctr"/>
            <a:lstStyle/>
            <a:p>
              <a:endParaRPr lang="en-US" sz="2400">
                <a:solidFill>
                  <a:srgbClr val="000000"/>
                </a:solidFill>
              </a:endParaRPr>
            </a:p>
          </p:txBody>
        </p:sp>
        <p:sp>
          <p:nvSpPr>
            <p:cNvPr id="55333" name="Rectangle 5"/>
            <p:cNvSpPr>
              <a:spLocks noChangeArrowheads="1"/>
            </p:cNvSpPr>
            <p:nvPr/>
          </p:nvSpPr>
          <p:spPr bwMode="auto">
            <a:xfrm>
              <a:off x="295" y="1377"/>
              <a:ext cx="5177" cy="48"/>
            </a:xfrm>
            <a:prstGeom prst="rect">
              <a:avLst/>
            </a:prstGeom>
            <a:solidFill>
              <a:srgbClr val="33CCFF"/>
            </a:solidFill>
            <a:ln w="9525">
              <a:solidFill>
                <a:schemeClr val="tx1"/>
              </a:solidFill>
              <a:miter lim="800000"/>
              <a:headEnd/>
              <a:tailEnd/>
            </a:ln>
          </p:spPr>
          <p:txBody>
            <a:bodyPr wrap="none" anchor="ctr"/>
            <a:lstStyle/>
            <a:p>
              <a:endParaRPr lang="en-US" sz="2400">
                <a:solidFill>
                  <a:srgbClr val="000000"/>
                </a:solidFill>
              </a:endParaRPr>
            </a:p>
          </p:txBody>
        </p:sp>
      </p:grpSp>
      <p:sp>
        <p:nvSpPr>
          <p:cNvPr id="55300" name="Rectangle 6"/>
          <p:cNvSpPr>
            <a:spLocks noChangeArrowheads="1"/>
          </p:cNvSpPr>
          <p:nvPr/>
        </p:nvSpPr>
        <p:spPr bwMode="auto">
          <a:xfrm>
            <a:off x="533400" y="1219200"/>
            <a:ext cx="2625725" cy="2227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800" u="sng">
                <a:solidFill>
                  <a:srgbClr val="000000"/>
                </a:solidFill>
              </a:rPr>
              <a:t>Letter		freq</a:t>
            </a:r>
          </a:p>
          <a:p>
            <a:r>
              <a:rPr lang="en-US" sz="2800">
                <a:solidFill>
                  <a:srgbClr val="000000"/>
                </a:solidFill>
              </a:rPr>
              <a:t>s		0.6</a:t>
            </a:r>
          </a:p>
          <a:p>
            <a:r>
              <a:rPr lang="en-US" sz="2800">
                <a:solidFill>
                  <a:srgbClr val="000000"/>
                </a:solidFill>
              </a:rPr>
              <a:t>p		0.2</a:t>
            </a:r>
          </a:p>
          <a:p>
            <a:r>
              <a:rPr lang="en-US" sz="2800">
                <a:solidFill>
                  <a:srgbClr val="000000"/>
                </a:solidFill>
              </a:rPr>
              <a:t>a		0.1</a:t>
            </a:r>
          </a:p>
          <a:p>
            <a:r>
              <a:rPr lang="en-US" sz="2800">
                <a:solidFill>
                  <a:srgbClr val="000000"/>
                </a:solidFill>
              </a:rPr>
              <a:t>m		0.1</a:t>
            </a:r>
            <a:endParaRPr lang="en-US" sz="2800">
              <a:solidFill>
                <a:srgbClr val="121C85"/>
              </a:solidFill>
            </a:endParaRPr>
          </a:p>
        </p:txBody>
      </p:sp>
      <p:sp>
        <p:nvSpPr>
          <p:cNvPr id="55301" name="Rectangle 7"/>
          <p:cNvSpPr>
            <a:spLocks noChangeArrowheads="1"/>
          </p:cNvSpPr>
          <p:nvPr/>
        </p:nvSpPr>
        <p:spPr bwMode="auto">
          <a:xfrm>
            <a:off x="457200" y="1143000"/>
            <a:ext cx="2743200" cy="24384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2400">
              <a:solidFill>
                <a:srgbClr val="000000"/>
              </a:solidFill>
            </a:endParaRPr>
          </a:p>
        </p:txBody>
      </p:sp>
      <p:sp>
        <p:nvSpPr>
          <p:cNvPr id="55302" name="Text Box 8"/>
          <p:cNvSpPr txBox="1">
            <a:spLocks noChangeArrowheads="1"/>
          </p:cNvSpPr>
          <p:nvPr/>
        </p:nvSpPr>
        <p:spPr bwMode="auto">
          <a:xfrm>
            <a:off x="4191000" y="2133600"/>
            <a:ext cx="2690813"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r>
              <a:rPr lang="en-US" sz="3200">
                <a:solidFill>
                  <a:srgbClr val="121C85"/>
                </a:solidFill>
              </a:rPr>
              <a:t>Encode: </a:t>
            </a:r>
            <a:r>
              <a:rPr lang="ja-JP" altLang="en-US" sz="3200">
                <a:solidFill>
                  <a:srgbClr val="121C85"/>
                </a:solidFill>
              </a:rPr>
              <a:t>“</a:t>
            </a:r>
            <a:r>
              <a:rPr lang="en-US" sz="3200">
                <a:solidFill>
                  <a:srgbClr val="121C85"/>
                </a:solidFill>
              </a:rPr>
              <a:t>sps</a:t>
            </a:r>
            <a:r>
              <a:rPr lang="ja-JP" altLang="en-US" sz="3200">
                <a:solidFill>
                  <a:srgbClr val="121C85"/>
                </a:solidFill>
              </a:rPr>
              <a:t>”</a:t>
            </a:r>
            <a:endParaRPr lang="en-US" sz="1400">
              <a:solidFill>
                <a:srgbClr val="000000"/>
              </a:solidFill>
            </a:endParaRPr>
          </a:p>
        </p:txBody>
      </p:sp>
      <p:sp>
        <p:nvSpPr>
          <p:cNvPr id="55303" name="Line 9"/>
          <p:cNvSpPr>
            <a:spLocks noChangeShapeType="1"/>
          </p:cNvSpPr>
          <p:nvPr/>
        </p:nvSpPr>
        <p:spPr bwMode="auto">
          <a:xfrm>
            <a:off x="2057400" y="4343400"/>
            <a:ext cx="5105400"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55304" name="Rectangle 10"/>
          <p:cNvSpPr>
            <a:spLocks noChangeArrowheads="1"/>
          </p:cNvSpPr>
          <p:nvPr/>
        </p:nvSpPr>
        <p:spPr bwMode="auto">
          <a:xfrm>
            <a:off x="2057400" y="4267200"/>
            <a:ext cx="152400" cy="152400"/>
          </a:xfrm>
          <a:prstGeom prst="rect">
            <a:avLst/>
          </a:prstGeom>
          <a:solidFill>
            <a:schemeClr val="tx1"/>
          </a:solidFill>
          <a:ln w="9525">
            <a:solidFill>
              <a:schemeClr val="tx1"/>
            </a:solidFill>
            <a:miter lim="800000"/>
            <a:headEnd/>
            <a:tailEnd/>
          </a:ln>
        </p:spPr>
        <p:txBody>
          <a:bodyPr wrap="none" anchor="ctr"/>
          <a:lstStyle/>
          <a:p>
            <a:endParaRPr lang="en-US" sz="2400">
              <a:solidFill>
                <a:srgbClr val="000000"/>
              </a:solidFill>
            </a:endParaRPr>
          </a:p>
        </p:txBody>
      </p:sp>
      <p:sp>
        <p:nvSpPr>
          <p:cNvPr id="55305" name="Rectangle 11"/>
          <p:cNvSpPr>
            <a:spLocks noChangeArrowheads="1"/>
          </p:cNvSpPr>
          <p:nvPr/>
        </p:nvSpPr>
        <p:spPr bwMode="auto">
          <a:xfrm>
            <a:off x="5181600" y="4267200"/>
            <a:ext cx="152400" cy="152400"/>
          </a:xfrm>
          <a:prstGeom prst="rect">
            <a:avLst/>
          </a:prstGeom>
          <a:solidFill>
            <a:schemeClr val="tx1"/>
          </a:solidFill>
          <a:ln w="9525">
            <a:solidFill>
              <a:schemeClr val="tx1"/>
            </a:solidFill>
            <a:miter lim="800000"/>
            <a:headEnd/>
            <a:tailEnd/>
          </a:ln>
        </p:spPr>
        <p:txBody>
          <a:bodyPr wrap="none" anchor="ctr"/>
          <a:lstStyle/>
          <a:p>
            <a:endParaRPr lang="en-US" sz="2400">
              <a:solidFill>
                <a:srgbClr val="000000"/>
              </a:solidFill>
            </a:endParaRPr>
          </a:p>
        </p:txBody>
      </p:sp>
      <p:sp>
        <p:nvSpPr>
          <p:cNvPr id="55306" name="Rectangle 12"/>
          <p:cNvSpPr>
            <a:spLocks noChangeArrowheads="1"/>
          </p:cNvSpPr>
          <p:nvPr/>
        </p:nvSpPr>
        <p:spPr bwMode="auto">
          <a:xfrm>
            <a:off x="6172200" y="4267200"/>
            <a:ext cx="152400" cy="152400"/>
          </a:xfrm>
          <a:prstGeom prst="rect">
            <a:avLst/>
          </a:prstGeom>
          <a:solidFill>
            <a:schemeClr val="tx1"/>
          </a:solidFill>
          <a:ln w="9525">
            <a:solidFill>
              <a:schemeClr val="tx1"/>
            </a:solidFill>
            <a:miter lim="800000"/>
            <a:headEnd/>
            <a:tailEnd/>
          </a:ln>
        </p:spPr>
        <p:txBody>
          <a:bodyPr wrap="none" anchor="ctr"/>
          <a:lstStyle/>
          <a:p>
            <a:endParaRPr lang="en-US" sz="2400">
              <a:solidFill>
                <a:srgbClr val="000000"/>
              </a:solidFill>
            </a:endParaRPr>
          </a:p>
        </p:txBody>
      </p:sp>
      <p:sp>
        <p:nvSpPr>
          <p:cNvPr id="55307" name="Rectangle 13"/>
          <p:cNvSpPr>
            <a:spLocks noChangeArrowheads="1"/>
          </p:cNvSpPr>
          <p:nvPr/>
        </p:nvSpPr>
        <p:spPr bwMode="auto">
          <a:xfrm>
            <a:off x="6629400" y="4267200"/>
            <a:ext cx="152400" cy="152400"/>
          </a:xfrm>
          <a:prstGeom prst="rect">
            <a:avLst/>
          </a:prstGeom>
          <a:solidFill>
            <a:schemeClr val="tx1"/>
          </a:solidFill>
          <a:ln w="9525">
            <a:solidFill>
              <a:schemeClr val="tx1"/>
            </a:solidFill>
            <a:miter lim="800000"/>
            <a:headEnd/>
            <a:tailEnd/>
          </a:ln>
        </p:spPr>
        <p:txBody>
          <a:bodyPr wrap="none" anchor="ctr"/>
          <a:lstStyle/>
          <a:p>
            <a:endParaRPr lang="en-US" sz="2400">
              <a:solidFill>
                <a:srgbClr val="000000"/>
              </a:solidFill>
            </a:endParaRPr>
          </a:p>
        </p:txBody>
      </p:sp>
      <p:sp>
        <p:nvSpPr>
          <p:cNvPr id="55308" name="Rectangle 14"/>
          <p:cNvSpPr>
            <a:spLocks noChangeArrowheads="1"/>
          </p:cNvSpPr>
          <p:nvPr/>
        </p:nvSpPr>
        <p:spPr bwMode="auto">
          <a:xfrm>
            <a:off x="7086600" y="4267200"/>
            <a:ext cx="152400" cy="152400"/>
          </a:xfrm>
          <a:prstGeom prst="rect">
            <a:avLst/>
          </a:prstGeom>
          <a:solidFill>
            <a:schemeClr val="tx1"/>
          </a:solidFill>
          <a:ln w="9525">
            <a:solidFill>
              <a:schemeClr val="tx1"/>
            </a:solidFill>
            <a:miter lim="800000"/>
            <a:headEnd/>
            <a:tailEnd/>
          </a:ln>
        </p:spPr>
        <p:txBody>
          <a:bodyPr wrap="none" anchor="ctr"/>
          <a:lstStyle/>
          <a:p>
            <a:endParaRPr lang="en-US" sz="2400">
              <a:solidFill>
                <a:srgbClr val="000000"/>
              </a:solidFill>
            </a:endParaRPr>
          </a:p>
        </p:txBody>
      </p:sp>
      <p:sp>
        <p:nvSpPr>
          <p:cNvPr id="55309" name="Text Box 15"/>
          <p:cNvSpPr txBox="1">
            <a:spLocks noChangeArrowheads="1"/>
          </p:cNvSpPr>
          <p:nvPr/>
        </p:nvSpPr>
        <p:spPr bwMode="auto">
          <a:xfrm>
            <a:off x="1981200" y="4462463"/>
            <a:ext cx="311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r>
              <a:rPr lang="en-US">
                <a:solidFill>
                  <a:srgbClr val="000000"/>
                </a:solidFill>
              </a:rPr>
              <a:t>0</a:t>
            </a:r>
            <a:endParaRPr lang="en-US" sz="1400">
              <a:solidFill>
                <a:srgbClr val="000000"/>
              </a:solidFill>
            </a:endParaRPr>
          </a:p>
        </p:txBody>
      </p:sp>
      <p:sp>
        <p:nvSpPr>
          <p:cNvPr id="55310" name="Text Box 16"/>
          <p:cNvSpPr txBox="1">
            <a:spLocks noChangeArrowheads="1"/>
          </p:cNvSpPr>
          <p:nvPr/>
        </p:nvSpPr>
        <p:spPr bwMode="auto">
          <a:xfrm>
            <a:off x="5029200" y="4433888"/>
            <a:ext cx="5016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r>
              <a:rPr lang="en-US">
                <a:solidFill>
                  <a:srgbClr val="000000"/>
                </a:solidFill>
              </a:rPr>
              <a:t>0.6</a:t>
            </a:r>
            <a:endParaRPr lang="en-US" sz="1400">
              <a:solidFill>
                <a:srgbClr val="000000"/>
              </a:solidFill>
            </a:endParaRPr>
          </a:p>
        </p:txBody>
      </p:sp>
      <p:sp>
        <p:nvSpPr>
          <p:cNvPr id="55311" name="Text Box 17"/>
          <p:cNvSpPr txBox="1">
            <a:spLocks noChangeArrowheads="1"/>
          </p:cNvSpPr>
          <p:nvPr/>
        </p:nvSpPr>
        <p:spPr bwMode="auto">
          <a:xfrm>
            <a:off x="6051550" y="4419600"/>
            <a:ext cx="5016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r>
              <a:rPr lang="en-US">
                <a:solidFill>
                  <a:srgbClr val="000000"/>
                </a:solidFill>
              </a:rPr>
              <a:t>0.8</a:t>
            </a:r>
            <a:endParaRPr lang="en-US" sz="1400">
              <a:solidFill>
                <a:srgbClr val="000000"/>
              </a:solidFill>
            </a:endParaRPr>
          </a:p>
        </p:txBody>
      </p:sp>
      <p:sp>
        <p:nvSpPr>
          <p:cNvPr id="55312" name="Text Box 18"/>
          <p:cNvSpPr txBox="1">
            <a:spLocks noChangeArrowheads="1"/>
          </p:cNvSpPr>
          <p:nvPr/>
        </p:nvSpPr>
        <p:spPr bwMode="auto">
          <a:xfrm>
            <a:off x="6477000" y="4419600"/>
            <a:ext cx="5016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r>
              <a:rPr lang="en-US">
                <a:solidFill>
                  <a:srgbClr val="000000"/>
                </a:solidFill>
              </a:rPr>
              <a:t>0.9</a:t>
            </a:r>
            <a:endParaRPr lang="en-US" sz="1400">
              <a:solidFill>
                <a:srgbClr val="000000"/>
              </a:solidFill>
            </a:endParaRPr>
          </a:p>
        </p:txBody>
      </p:sp>
      <p:sp>
        <p:nvSpPr>
          <p:cNvPr id="55313" name="Text Box 19"/>
          <p:cNvSpPr txBox="1">
            <a:spLocks noChangeArrowheads="1"/>
          </p:cNvSpPr>
          <p:nvPr/>
        </p:nvSpPr>
        <p:spPr bwMode="auto">
          <a:xfrm>
            <a:off x="7010400" y="4419600"/>
            <a:ext cx="5016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r>
              <a:rPr lang="en-US">
                <a:solidFill>
                  <a:srgbClr val="000000"/>
                </a:solidFill>
              </a:rPr>
              <a:t>1.0</a:t>
            </a:r>
            <a:endParaRPr lang="en-US" sz="1400">
              <a:solidFill>
                <a:srgbClr val="000000"/>
              </a:solidFill>
            </a:endParaRPr>
          </a:p>
        </p:txBody>
      </p:sp>
      <p:sp>
        <p:nvSpPr>
          <p:cNvPr id="55314" name="Line 20"/>
          <p:cNvSpPr>
            <a:spLocks noChangeShapeType="1"/>
          </p:cNvSpPr>
          <p:nvPr/>
        </p:nvSpPr>
        <p:spPr bwMode="auto">
          <a:xfrm flipH="1">
            <a:off x="3810000" y="2590800"/>
            <a:ext cx="2362200" cy="1600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55315" name="Line 21"/>
          <p:cNvSpPr>
            <a:spLocks noChangeShapeType="1"/>
          </p:cNvSpPr>
          <p:nvPr/>
        </p:nvSpPr>
        <p:spPr bwMode="auto">
          <a:xfrm>
            <a:off x="2057400" y="5105400"/>
            <a:ext cx="3200400"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55316" name="Rectangle 22"/>
          <p:cNvSpPr>
            <a:spLocks noChangeArrowheads="1"/>
          </p:cNvSpPr>
          <p:nvPr/>
        </p:nvSpPr>
        <p:spPr bwMode="auto">
          <a:xfrm>
            <a:off x="5181600" y="5029200"/>
            <a:ext cx="152400" cy="152400"/>
          </a:xfrm>
          <a:prstGeom prst="rect">
            <a:avLst/>
          </a:prstGeom>
          <a:solidFill>
            <a:schemeClr val="tx1"/>
          </a:solidFill>
          <a:ln w="9525">
            <a:solidFill>
              <a:schemeClr val="tx1"/>
            </a:solidFill>
            <a:miter lim="800000"/>
            <a:headEnd/>
            <a:tailEnd/>
          </a:ln>
        </p:spPr>
        <p:txBody>
          <a:bodyPr wrap="none" anchor="ctr"/>
          <a:lstStyle/>
          <a:p>
            <a:endParaRPr lang="en-US" sz="2400">
              <a:solidFill>
                <a:srgbClr val="000000"/>
              </a:solidFill>
            </a:endParaRPr>
          </a:p>
        </p:txBody>
      </p:sp>
      <p:sp>
        <p:nvSpPr>
          <p:cNvPr id="55317" name="Rectangle 23"/>
          <p:cNvSpPr>
            <a:spLocks noChangeArrowheads="1"/>
          </p:cNvSpPr>
          <p:nvPr/>
        </p:nvSpPr>
        <p:spPr bwMode="auto">
          <a:xfrm>
            <a:off x="2057400" y="5029200"/>
            <a:ext cx="152400" cy="152400"/>
          </a:xfrm>
          <a:prstGeom prst="rect">
            <a:avLst/>
          </a:prstGeom>
          <a:solidFill>
            <a:schemeClr val="tx1"/>
          </a:solidFill>
          <a:ln w="9525">
            <a:solidFill>
              <a:schemeClr val="tx1"/>
            </a:solidFill>
            <a:miter lim="800000"/>
            <a:headEnd/>
            <a:tailEnd/>
          </a:ln>
        </p:spPr>
        <p:txBody>
          <a:bodyPr wrap="none" anchor="ctr"/>
          <a:lstStyle/>
          <a:p>
            <a:endParaRPr lang="en-US" sz="2400">
              <a:solidFill>
                <a:srgbClr val="000000"/>
              </a:solidFill>
            </a:endParaRPr>
          </a:p>
        </p:txBody>
      </p:sp>
      <p:sp>
        <p:nvSpPr>
          <p:cNvPr id="55318" name="Rectangle 24"/>
          <p:cNvSpPr>
            <a:spLocks noChangeArrowheads="1"/>
          </p:cNvSpPr>
          <p:nvPr/>
        </p:nvSpPr>
        <p:spPr bwMode="auto">
          <a:xfrm>
            <a:off x="3962400" y="5029200"/>
            <a:ext cx="152400" cy="152400"/>
          </a:xfrm>
          <a:prstGeom prst="rect">
            <a:avLst/>
          </a:prstGeom>
          <a:solidFill>
            <a:schemeClr val="tx1"/>
          </a:solidFill>
          <a:ln w="9525">
            <a:solidFill>
              <a:schemeClr val="tx1"/>
            </a:solidFill>
            <a:miter lim="800000"/>
            <a:headEnd/>
            <a:tailEnd/>
          </a:ln>
        </p:spPr>
        <p:txBody>
          <a:bodyPr wrap="none" anchor="ctr"/>
          <a:lstStyle/>
          <a:p>
            <a:endParaRPr lang="en-US" sz="2400">
              <a:solidFill>
                <a:srgbClr val="000000"/>
              </a:solidFill>
            </a:endParaRPr>
          </a:p>
        </p:txBody>
      </p:sp>
      <p:sp>
        <p:nvSpPr>
          <p:cNvPr id="55319" name="Text Box 25"/>
          <p:cNvSpPr txBox="1">
            <a:spLocks noChangeArrowheads="1"/>
          </p:cNvSpPr>
          <p:nvPr/>
        </p:nvSpPr>
        <p:spPr bwMode="auto">
          <a:xfrm>
            <a:off x="3657600" y="5195888"/>
            <a:ext cx="6286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r>
              <a:rPr lang="en-US">
                <a:solidFill>
                  <a:srgbClr val="000000"/>
                </a:solidFill>
              </a:rPr>
              <a:t>0.36</a:t>
            </a:r>
            <a:endParaRPr lang="en-US" sz="1400">
              <a:solidFill>
                <a:srgbClr val="000000"/>
              </a:solidFill>
            </a:endParaRPr>
          </a:p>
        </p:txBody>
      </p:sp>
      <p:sp>
        <p:nvSpPr>
          <p:cNvPr id="55320" name="Rectangle 26"/>
          <p:cNvSpPr>
            <a:spLocks noChangeArrowheads="1"/>
          </p:cNvSpPr>
          <p:nvPr/>
        </p:nvSpPr>
        <p:spPr bwMode="auto">
          <a:xfrm>
            <a:off x="4572000" y="5029200"/>
            <a:ext cx="152400" cy="152400"/>
          </a:xfrm>
          <a:prstGeom prst="rect">
            <a:avLst/>
          </a:prstGeom>
          <a:solidFill>
            <a:schemeClr val="tx1"/>
          </a:solidFill>
          <a:ln w="9525">
            <a:solidFill>
              <a:schemeClr val="tx1"/>
            </a:solidFill>
            <a:miter lim="800000"/>
            <a:headEnd/>
            <a:tailEnd/>
          </a:ln>
        </p:spPr>
        <p:txBody>
          <a:bodyPr wrap="none" anchor="ctr"/>
          <a:lstStyle/>
          <a:p>
            <a:endParaRPr lang="en-US" sz="2400">
              <a:solidFill>
                <a:srgbClr val="000000"/>
              </a:solidFill>
            </a:endParaRPr>
          </a:p>
        </p:txBody>
      </p:sp>
      <p:sp>
        <p:nvSpPr>
          <p:cNvPr id="55321" name="Rectangle 27"/>
          <p:cNvSpPr>
            <a:spLocks noChangeArrowheads="1"/>
          </p:cNvSpPr>
          <p:nvPr/>
        </p:nvSpPr>
        <p:spPr bwMode="auto">
          <a:xfrm>
            <a:off x="4876800" y="5029200"/>
            <a:ext cx="152400" cy="152400"/>
          </a:xfrm>
          <a:prstGeom prst="rect">
            <a:avLst/>
          </a:prstGeom>
          <a:solidFill>
            <a:schemeClr val="tx1"/>
          </a:solidFill>
          <a:ln w="9525">
            <a:solidFill>
              <a:schemeClr val="tx1"/>
            </a:solidFill>
            <a:miter lim="800000"/>
            <a:headEnd/>
            <a:tailEnd/>
          </a:ln>
        </p:spPr>
        <p:txBody>
          <a:bodyPr wrap="none" anchor="ctr"/>
          <a:lstStyle/>
          <a:p>
            <a:endParaRPr lang="en-US" sz="2400">
              <a:solidFill>
                <a:srgbClr val="000000"/>
              </a:solidFill>
            </a:endParaRPr>
          </a:p>
        </p:txBody>
      </p:sp>
      <p:sp>
        <p:nvSpPr>
          <p:cNvPr id="55322" name="Text Box 28"/>
          <p:cNvSpPr txBox="1">
            <a:spLocks noChangeArrowheads="1"/>
          </p:cNvSpPr>
          <p:nvPr/>
        </p:nvSpPr>
        <p:spPr bwMode="auto">
          <a:xfrm>
            <a:off x="4267200" y="5181600"/>
            <a:ext cx="6286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r>
              <a:rPr lang="en-US">
                <a:solidFill>
                  <a:srgbClr val="000000"/>
                </a:solidFill>
              </a:rPr>
              <a:t>0.48</a:t>
            </a:r>
            <a:endParaRPr lang="en-US" sz="1400">
              <a:solidFill>
                <a:srgbClr val="000000"/>
              </a:solidFill>
            </a:endParaRPr>
          </a:p>
        </p:txBody>
      </p:sp>
      <p:sp>
        <p:nvSpPr>
          <p:cNvPr id="55323" name="Text Box 29"/>
          <p:cNvSpPr txBox="1">
            <a:spLocks noChangeArrowheads="1"/>
          </p:cNvSpPr>
          <p:nvPr/>
        </p:nvSpPr>
        <p:spPr bwMode="auto">
          <a:xfrm>
            <a:off x="4648200" y="4738688"/>
            <a:ext cx="6286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r>
              <a:rPr lang="en-US">
                <a:solidFill>
                  <a:srgbClr val="000000"/>
                </a:solidFill>
              </a:rPr>
              <a:t>0.54</a:t>
            </a:r>
            <a:endParaRPr lang="en-US" sz="1400">
              <a:solidFill>
                <a:srgbClr val="000000"/>
              </a:solidFill>
            </a:endParaRPr>
          </a:p>
        </p:txBody>
      </p:sp>
      <p:sp>
        <p:nvSpPr>
          <p:cNvPr id="55324" name="Text Box 30"/>
          <p:cNvSpPr txBox="1">
            <a:spLocks noChangeArrowheads="1"/>
          </p:cNvSpPr>
          <p:nvPr/>
        </p:nvSpPr>
        <p:spPr bwMode="auto">
          <a:xfrm>
            <a:off x="1981200" y="3733800"/>
            <a:ext cx="28257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r>
              <a:rPr lang="en-US" sz="2800">
                <a:solidFill>
                  <a:srgbClr val="000000"/>
                </a:solidFill>
              </a:rPr>
              <a:t>[</a:t>
            </a:r>
            <a:endParaRPr lang="en-US" sz="1400">
              <a:solidFill>
                <a:srgbClr val="000000"/>
              </a:solidFill>
            </a:endParaRPr>
          </a:p>
        </p:txBody>
      </p:sp>
      <p:sp>
        <p:nvSpPr>
          <p:cNvPr id="55325" name="Text Box 31"/>
          <p:cNvSpPr txBox="1">
            <a:spLocks noChangeArrowheads="1"/>
          </p:cNvSpPr>
          <p:nvPr/>
        </p:nvSpPr>
        <p:spPr bwMode="auto">
          <a:xfrm>
            <a:off x="4953000" y="3733800"/>
            <a:ext cx="18415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pPr>
              <a:spcBef>
                <a:spcPct val="50000"/>
              </a:spcBef>
            </a:pPr>
            <a:r>
              <a:rPr lang="en-US" sz="2800">
                <a:solidFill>
                  <a:srgbClr val="000000"/>
                </a:solidFill>
              </a:rPr>
              <a:t>)</a:t>
            </a:r>
          </a:p>
        </p:txBody>
      </p:sp>
      <p:sp>
        <p:nvSpPr>
          <p:cNvPr id="55326" name="Text Box 32"/>
          <p:cNvSpPr txBox="1">
            <a:spLocks noChangeArrowheads="1"/>
          </p:cNvSpPr>
          <p:nvPr/>
        </p:nvSpPr>
        <p:spPr bwMode="auto">
          <a:xfrm>
            <a:off x="5105400" y="3733800"/>
            <a:ext cx="28257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r>
              <a:rPr lang="en-US" sz="2800">
                <a:solidFill>
                  <a:srgbClr val="000000"/>
                </a:solidFill>
              </a:rPr>
              <a:t>[</a:t>
            </a:r>
            <a:endParaRPr lang="en-US" sz="1400">
              <a:solidFill>
                <a:srgbClr val="000000"/>
              </a:solidFill>
            </a:endParaRPr>
          </a:p>
        </p:txBody>
      </p:sp>
      <p:sp>
        <p:nvSpPr>
          <p:cNvPr id="55327" name="Text Box 33"/>
          <p:cNvSpPr txBox="1">
            <a:spLocks noChangeArrowheads="1"/>
          </p:cNvSpPr>
          <p:nvPr/>
        </p:nvSpPr>
        <p:spPr bwMode="auto">
          <a:xfrm>
            <a:off x="6064250" y="3733800"/>
            <a:ext cx="18415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pPr>
              <a:spcBef>
                <a:spcPct val="50000"/>
              </a:spcBef>
            </a:pPr>
            <a:r>
              <a:rPr lang="en-US" sz="2800">
                <a:solidFill>
                  <a:srgbClr val="000000"/>
                </a:solidFill>
              </a:rPr>
              <a:t>)</a:t>
            </a:r>
          </a:p>
        </p:txBody>
      </p:sp>
      <p:sp>
        <p:nvSpPr>
          <p:cNvPr id="55328" name="Text Box 34"/>
          <p:cNvSpPr txBox="1">
            <a:spLocks noChangeArrowheads="1"/>
          </p:cNvSpPr>
          <p:nvPr/>
        </p:nvSpPr>
        <p:spPr bwMode="auto">
          <a:xfrm>
            <a:off x="6172200" y="3733800"/>
            <a:ext cx="28257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r>
              <a:rPr lang="en-US" sz="2800">
                <a:solidFill>
                  <a:srgbClr val="000000"/>
                </a:solidFill>
              </a:rPr>
              <a:t>[</a:t>
            </a:r>
            <a:endParaRPr lang="en-US" sz="1400">
              <a:solidFill>
                <a:srgbClr val="000000"/>
              </a:solidFill>
            </a:endParaRPr>
          </a:p>
        </p:txBody>
      </p:sp>
      <p:sp>
        <p:nvSpPr>
          <p:cNvPr id="55329" name="Text Box 35"/>
          <p:cNvSpPr txBox="1">
            <a:spLocks noChangeArrowheads="1"/>
          </p:cNvSpPr>
          <p:nvPr/>
        </p:nvSpPr>
        <p:spPr bwMode="auto">
          <a:xfrm>
            <a:off x="6629400" y="3733800"/>
            <a:ext cx="28257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r>
              <a:rPr lang="en-US" sz="2800">
                <a:solidFill>
                  <a:srgbClr val="000000"/>
                </a:solidFill>
              </a:rPr>
              <a:t>[</a:t>
            </a:r>
            <a:endParaRPr lang="en-US" sz="1400">
              <a:solidFill>
                <a:srgbClr val="000000"/>
              </a:solidFill>
            </a:endParaRPr>
          </a:p>
        </p:txBody>
      </p:sp>
      <p:sp>
        <p:nvSpPr>
          <p:cNvPr id="55330" name="Text Box 36"/>
          <p:cNvSpPr txBox="1">
            <a:spLocks noChangeArrowheads="1"/>
          </p:cNvSpPr>
          <p:nvPr/>
        </p:nvSpPr>
        <p:spPr bwMode="auto">
          <a:xfrm>
            <a:off x="6477000" y="3733800"/>
            <a:ext cx="18415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pPr>
              <a:spcBef>
                <a:spcPct val="50000"/>
              </a:spcBef>
            </a:pPr>
            <a:r>
              <a:rPr lang="en-US" sz="2800">
                <a:solidFill>
                  <a:srgbClr val="000000"/>
                </a:solidFill>
              </a:rPr>
              <a:t>)</a:t>
            </a:r>
          </a:p>
        </p:txBody>
      </p:sp>
      <p:sp>
        <p:nvSpPr>
          <p:cNvPr id="55331" name="Text Box 37"/>
          <p:cNvSpPr txBox="1">
            <a:spLocks noChangeArrowheads="1"/>
          </p:cNvSpPr>
          <p:nvPr/>
        </p:nvSpPr>
        <p:spPr bwMode="auto">
          <a:xfrm>
            <a:off x="7010400" y="3733800"/>
            <a:ext cx="18415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pPr>
              <a:spcBef>
                <a:spcPct val="50000"/>
              </a:spcBef>
            </a:pPr>
            <a:r>
              <a:rPr lang="en-US" sz="2800">
                <a:solidFill>
                  <a:srgbClr val="000000"/>
                </a:solidFill>
              </a:rPr>
              <a:t>)</a:t>
            </a:r>
          </a:p>
        </p:txBody>
      </p:sp>
    </p:spTree>
    <p:extLst>
      <p:ext uri="{BB962C8B-B14F-4D97-AF65-F5344CB8AC3E}">
        <p14:creationId xmlns:p14="http://schemas.microsoft.com/office/powerpoint/2010/main" val="3828643012"/>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a:xfrm>
            <a:off x="685800" y="0"/>
            <a:ext cx="7772400" cy="1143000"/>
          </a:xfrm>
        </p:spPr>
        <p:txBody>
          <a:bodyPr/>
          <a:lstStyle/>
          <a:p>
            <a:pPr eaLnBrk="1" hangingPunct="1"/>
            <a:r>
              <a:rPr lang="en-US">
                <a:latin typeface="Arial" charset="0"/>
                <a:ea typeface="ＭＳ Ｐゴシック" charset="0"/>
                <a:cs typeface="ＭＳ Ｐゴシック" charset="0"/>
              </a:rPr>
              <a:t>Arithmetic Coding</a:t>
            </a:r>
          </a:p>
        </p:txBody>
      </p:sp>
      <p:grpSp>
        <p:nvGrpSpPr>
          <p:cNvPr id="57347" name="Group 3"/>
          <p:cNvGrpSpPr>
            <a:grpSpLocks/>
          </p:cNvGrpSpPr>
          <p:nvPr/>
        </p:nvGrpSpPr>
        <p:grpSpPr bwMode="auto">
          <a:xfrm>
            <a:off x="381000" y="838200"/>
            <a:ext cx="8218488" cy="180975"/>
            <a:chOff x="295" y="1311"/>
            <a:chExt cx="5177" cy="114"/>
          </a:xfrm>
        </p:grpSpPr>
        <p:sp>
          <p:nvSpPr>
            <p:cNvPr id="57381" name="Rectangle 4"/>
            <p:cNvSpPr>
              <a:spLocks noChangeArrowheads="1"/>
            </p:cNvSpPr>
            <p:nvPr/>
          </p:nvSpPr>
          <p:spPr bwMode="auto">
            <a:xfrm>
              <a:off x="295" y="1311"/>
              <a:ext cx="5177" cy="48"/>
            </a:xfrm>
            <a:prstGeom prst="rect">
              <a:avLst/>
            </a:prstGeom>
            <a:solidFill>
              <a:srgbClr val="33CCFF"/>
            </a:solidFill>
            <a:ln w="9525">
              <a:solidFill>
                <a:schemeClr val="tx1"/>
              </a:solidFill>
              <a:miter lim="800000"/>
              <a:headEnd/>
              <a:tailEnd/>
            </a:ln>
          </p:spPr>
          <p:txBody>
            <a:bodyPr wrap="none" anchor="ctr"/>
            <a:lstStyle/>
            <a:p>
              <a:endParaRPr lang="en-US" sz="2400">
                <a:solidFill>
                  <a:srgbClr val="000000"/>
                </a:solidFill>
              </a:endParaRPr>
            </a:p>
          </p:txBody>
        </p:sp>
        <p:sp>
          <p:nvSpPr>
            <p:cNvPr id="57382" name="Rectangle 5"/>
            <p:cNvSpPr>
              <a:spLocks noChangeArrowheads="1"/>
            </p:cNvSpPr>
            <p:nvPr/>
          </p:nvSpPr>
          <p:spPr bwMode="auto">
            <a:xfrm>
              <a:off x="295" y="1377"/>
              <a:ext cx="5177" cy="48"/>
            </a:xfrm>
            <a:prstGeom prst="rect">
              <a:avLst/>
            </a:prstGeom>
            <a:solidFill>
              <a:srgbClr val="33CCFF"/>
            </a:solidFill>
            <a:ln w="9525">
              <a:solidFill>
                <a:schemeClr val="tx1"/>
              </a:solidFill>
              <a:miter lim="800000"/>
              <a:headEnd/>
              <a:tailEnd/>
            </a:ln>
          </p:spPr>
          <p:txBody>
            <a:bodyPr wrap="none" anchor="ctr"/>
            <a:lstStyle/>
            <a:p>
              <a:endParaRPr lang="en-US" sz="2400">
                <a:solidFill>
                  <a:srgbClr val="000000"/>
                </a:solidFill>
              </a:endParaRPr>
            </a:p>
          </p:txBody>
        </p:sp>
      </p:grpSp>
      <p:sp>
        <p:nvSpPr>
          <p:cNvPr id="57348" name="Rectangle 6"/>
          <p:cNvSpPr>
            <a:spLocks noChangeArrowheads="1"/>
          </p:cNvSpPr>
          <p:nvPr/>
        </p:nvSpPr>
        <p:spPr bwMode="auto">
          <a:xfrm>
            <a:off x="533400" y="1219200"/>
            <a:ext cx="2625725" cy="2227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800" u="sng">
                <a:solidFill>
                  <a:srgbClr val="000000"/>
                </a:solidFill>
              </a:rPr>
              <a:t>Letter		freq</a:t>
            </a:r>
          </a:p>
          <a:p>
            <a:r>
              <a:rPr lang="en-US" sz="2800">
                <a:solidFill>
                  <a:srgbClr val="000000"/>
                </a:solidFill>
              </a:rPr>
              <a:t>s		0.6</a:t>
            </a:r>
          </a:p>
          <a:p>
            <a:r>
              <a:rPr lang="en-US" sz="2800">
                <a:solidFill>
                  <a:srgbClr val="000000"/>
                </a:solidFill>
              </a:rPr>
              <a:t>p		0.2</a:t>
            </a:r>
          </a:p>
          <a:p>
            <a:r>
              <a:rPr lang="en-US" sz="2800">
                <a:solidFill>
                  <a:srgbClr val="000000"/>
                </a:solidFill>
              </a:rPr>
              <a:t>a		0.1</a:t>
            </a:r>
          </a:p>
          <a:p>
            <a:r>
              <a:rPr lang="en-US" sz="2800">
                <a:solidFill>
                  <a:srgbClr val="000000"/>
                </a:solidFill>
              </a:rPr>
              <a:t>m		0.1</a:t>
            </a:r>
            <a:endParaRPr lang="en-US" sz="2800">
              <a:solidFill>
                <a:srgbClr val="121C85"/>
              </a:solidFill>
            </a:endParaRPr>
          </a:p>
        </p:txBody>
      </p:sp>
      <p:sp>
        <p:nvSpPr>
          <p:cNvPr id="57349" name="Rectangle 7"/>
          <p:cNvSpPr>
            <a:spLocks noChangeArrowheads="1"/>
          </p:cNvSpPr>
          <p:nvPr/>
        </p:nvSpPr>
        <p:spPr bwMode="auto">
          <a:xfrm>
            <a:off x="457200" y="1143000"/>
            <a:ext cx="2743200" cy="24384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2400">
              <a:solidFill>
                <a:srgbClr val="000000"/>
              </a:solidFill>
            </a:endParaRPr>
          </a:p>
        </p:txBody>
      </p:sp>
      <p:sp>
        <p:nvSpPr>
          <p:cNvPr id="57350" name="Text Box 8"/>
          <p:cNvSpPr txBox="1">
            <a:spLocks noChangeArrowheads="1"/>
          </p:cNvSpPr>
          <p:nvPr/>
        </p:nvSpPr>
        <p:spPr bwMode="auto">
          <a:xfrm>
            <a:off x="4191000" y="2133600"/>
            <a:ext cx="2690813"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r>
              <a:rPr lang="en-US" sz="3200">
                <a:solidFill>
                  <a:srgbClr val="121C85"/>
                </a:solidFill>
              </a:rPr>
              <a:t>Encode: </a:t>
            </a:r>
            <a:r>
              <a:rPr lang="ja-JP" altLang="en-US" sz="3200">
                <a:solidFill>
                  <a:srgbClr val="121C85"/>
                </a:solidFill>
              </a:rPr>
              <a:t>“</a:t>
            </a:r>
            <a:r>
              <a:rPr lang="en-US" sz="3200">
                <a:solidFill>
                  <a:srgbClr val="121C85"/>
                </a:solidFill>
              </a:rPr>
              <a:t>sps</a:t>
            </a:r>
            <a:r>
              <a:rPr lang="ja-JP" altLang="en-US" sz="3200">
                <a:solidFill>
                  <a:srgbClr val="121C85"/>
                </a:solidFill>
              </a:rPr>
              <a:t>”</a:t>
            </a:r>
            <a:endParaRPr lang="en-US" sz="1400">
              <a:solidFill>
                <a:srgbClr val="000000"/>
              </a:solidFill>
            </a:endParaRPr>
          </a:p>
        </p:txBody>
      </p:sp>
      <p:sp>
        <p:nvSpPr>
          <p:cNvPr id="57351" name="Line 9"/>
          <p:cNvSpPr>
            <a:spLocks noChangeShapeType="1"/>
          </p:cNvSpPr>
          <p:nvPr/>
        </p:nvSpPr>
        <p:spPr bwMode="auto">
          <a:xfrm>
            <a:off x="2057400" y="4343400"/>
            <a:ext cx="5105400"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57352" name="Rectangle 10"/>
          <p:cNvSpPr>
            <a:spLocks noChangeArrowheads="1"/>
          </p:cNvSpPr>
          <p:nvPr/>
        </p:nvSpPr>
        <p:spPr bwMode="auto">
          <a:xfrm>
            <a:off x="2057400" y="4267200"/>
            <a:ext cx="152400" cy="152400"/>
          </a:xfrm>
          <a:prstGeom prst="rect">
            <a:avLst/>
          </a:prstGeom>
          <a:solidFill>
            <a:schemeClr val="tx1"/>
          </a:solidFill>
          <a:ln w="9525">
            <a:solidFill>
              <a:schemeClr val="tx1"/>
            </a:solidFill>
            <a:miter lim="800000"/>
            <a:headEnd/>
            <a:tailEnd/>
          </a:ln>
        </p:spPr>
        <p:txBody>
          <a:bodyPr wrap="none" anchor="ctr"/>
          <a:lstStyle/>
          <a:p>
            <a:endParaRPr lang="en-US" sz="2400">
              <a:solidFill>
                <a:srgbClr val="000000"/>
              </a:solidFill>
            </a:endParaRPr>
          </a:p>
        </p:txBody>
      </p:sp>
      <p:sp>
        <p:nvSpPr>
          <p:cNvPr id="57353" name="Rectangle 11"/>
          <p:cNvSpPr>
            <a:spLocks noChangeArrowheads="1"/>
          </p:cNvSpPr>
          <p:nvPr/>
        </p:nvSpPr>
        <p:spPr bwMode="auto">
          <a:xfrm>
            <a:off x="5181600" y="4267200"/>
            <a:ext cx="152400" cy="152400"/>
          </a:xfrm>
          <a:prstGeom prst="rect">
            <a:avLst/>
          </a:prstGeom>
          <a:solidFill>
            <a:schemeClr val="tx1"/>
          </a:solidFill>
          <a:ln w="9525">
            <a:solidFill>
              <a:schemeClr val="tx1"/>
            </a:solidFill>
            <a:miter lim="800000"/>
            <a:headEnd/>
            <a:tailEnd/>
          </a:ln>
        </p:spPr>
        <p:txBody>
          <a:bodyPr wrap="none" anchor="ctr"/>
          <a:lstStyle/>
          <a:p>
            <a:endParaRPr lang="en-US" sz="2400">
              <a:solidFill>
                <a:srgbClr val="000000"/>
              </a:solidFill>
            </a:endParaRPr>
          </a:p>
        </p:txBody>
      </p:sp>
      <p:sp>
        <p:nvSpPr>
          <p:cNvPr id="57354" name="Rectangle 12"/>
          <p:cNvSpPr>
            <a:spLocks noChangeArrowheads="1"/>
          </p:cNvSpPr>
          <p:nvPr/>
        </p:nvSpPr>
        <p:spPr bwMode="auto">
          <a:xfrm>
            <a:off x="6172200" y="4267200"/>
            <a:ext cx="152400" cy="152400"/>
          </a:xfrm>
          <a:prstGeom prst="rect">
            <a:avLst/>
          </a:prstGeom>
          <a:solidFill>
            <a:schemeClr val="tx1"/>
          </a:solidFill>
          <a:ln w="9525">
            <a:solidFill>
              <a:schemeClr val="tx1"/>
            </a:solidFill>
            <a:miter lim="800000"/>
            <a:headEnd/>
            <a:tailEnd/>
          </a:ln>
        </p:spPr>
        <p:txBody>
          <a:bodyPr wrap="none" anchor="ctr"/>
          <a:lstStyle/>
          <a:p>
            <a:endParaRPr lang="en-US" sz="2400">
              <a:solidFill>
                <a:srgbClr val="000000"/>
              </a:solidFill>
            </a:endParaRPr>
          </a:p>
        </p:txBody>
      </p:sp>
      <p:sp>
        <p:nvSpPr>
          <p:cNvPr id="57355" name="Rectangle 13"/>
          <p:cNvSpPr>
            <a:spLocks noChangeArrowheads="1"/>
          </p:cNvSpPr>
          <p:nvPr/>
        </p:nvSpPr>
        <p:spPr bwMode="auto">
          <a:xfrm>
            <a:off x="6629400" y="4267200"/>
            <a:ext cx="152400" cy="152400"/>
          </a:xfrm>
          <a:prstGeom prst="rect">
            <a:avLst/>
          </a:prstGeom>
          <a:solidFill>
            <a:schemeClr val="tx1"/>
          </a:solidFill>
          <a:ln w="9525">
            <a:solidFill>
              <a:schemeClr val="tx1"/>
            </a:solidFill>
            <a:miter lim="800000"/>
            <a:headEnd/>
            <a:tailEnd/>
          </a:ln>
        </p:spPr>
        <p:txBody>
          <a:bodyPr wrap="none" anchor="ctr"/>
          <a:lstStyle/>
          <a:p>
            <a:endParaRPr lang="en-US" sz="2400">
              <a:solidFill>
                <a:srgbClr val="000000"/>
              </a:solidFill>
            </a:endParaRPr>
          </a:p>
        </p:txBody>
      </p:sp>
      <p:sp>
        <p:nvSpPr>
          <p:cNvPr id="57356" name="Rectangle 14"/>
          <p:cNvSpPr>
            <a:spLocks noChangeArrowheads="1"/>
          </p:cNvSpPr>
          <p:nvPr/>
        </p:nvSpPr>
        <p:spPr bwMode="auto">
          <a:xfrm>
            <a:off x="7086600" y="4267200"/>
            <a:ext cx="152400" cy="152400"/>
          </a:xfrm>
          <a:prstGeom prst="rect">
            <a:avLst/>
          </a:prstGeom>
          <a:solidFill>
            <a:schemeClr val="tx1"/>
          </a:solidFill>
          <a:ln w="9525">
            <a:solidFill>
              <a:schemeClr val="tx1"/>
            </a:solidFill>
            <a:miter lim="800000"/>
            <a:headEnd/>
            <a:tailEnd/>
          </a:ln>
        </p:spPr>
        <p:txBody>
          <a:bodyPr wrap="none" anchor="ctr"/>
          <a:lstStyle/>
          <a:p>
            <a:endParaRPr lang="en-US" sz="2400">
              <a:solidFill>
                <a:srgbClr val="000000"/>
              </a:solidFill>
            </a:endParaRPr>
          </a:p>
        </p:txBody>
      </p:sp>
      <p:sp>
        <p:nvSpPr>
          <p:cNvPr id="57357" name="Text Box 15"/>
          <p:cNvSpPr txBox="1">
            <a:spLocks noChangeArrowheads="1"/>
          </p:cNvSpPr>
          <p:nvPr/>
        </p:nvSpPr>
        <p:spPr bwMode="auto">
          <a:xfrm>
            <a:off x="1981200" y="4462463"/>
            <a:ext cx="311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r>
              <a:rPr lang="en-US">
                <a:solidFill>
                  <a:srgbClr val="000000"/>
                </a:solidFill>
              </a:rPr>
              <a:t>0</a:t>
            </a:r>
            <a:endParaRPr lang="en-US" sz="1400">
              <a:solidFill>
                <a:srgbClr val="000000"/>
              </a:solidFill>
            </a:endParaRPr>
          </a:p>
        </p:txBody>
      </p:sp>
      <p:sp>
        <p:nvSpPr>
          <p:cNvPr id="57358" name="Text Box 16"/>
          <p:cNvSpPr txBox="1">
            <a:spLocks noChangeArrowheads="1"/>
          </p:cNvSpPr>
          <p:nvPr/>
        </p:nvSpPr>
        <p:spPr bwMode="auto">
          <a:xfrm>
            <a:off x="5029200" y="4433888"/>
            <a:ext cx="5016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r>
              <a:rPr lang="en-US">
                <a:solidFill>
                  <a:srgbClr val="000000"/>
                </a:solidFill>
              </a:rPr>
              <a:t>0.6</a:t>
            </a:r>
            <a:endParaRPr lang="en-US" sz="1400">
              <a:solidFill>
                <a:srgbClr val="000000"/>
              </a:solidFill>
            </a:endParaRPr>
          </a:p>
        </p:txBody>
      </p:sp>
      <p:sp>
        <p:nvSpPr>
          <p:cNvPr id="57359" name="Text Box 17"/>
          <p:cNvSpPr txBox="1">
            <a:spLocks noChangeArrowheads="1"/>
          </p:cNvSpPr>
          <p:nvPr/>
        </p:nvSpPr>
        <p:spPr bwMode="auto">
          <a:xfrm>
            <a:off x="6051550" y="4419600"/>
            <a:ext cx="5016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r>
              <a:rPr lang="en-US">
                <a:solidFill>
                  <a:srgbClr val="000000"/>
                </a:solidFill>
              </a:rPr>
              <a:t>0.8</a:t>
            </a:r>
            <a:endParaRPr lang="en-US" sz="1400">
              <a:solidFill>
                <a:srgbClr val="000000"/>
              </a:solidFill>
            </a:endParaRPr>
          </a:p>
        </p:txBody>
      </p:sp>
      <p:sp>
        <p:nvSpPr>
          <p:cNvPr id="57360" name="Text Box 18"/>
          <p:cNvSpPr txBox="1">
            <a:spLocks noChangeArrowheads="1"/>
          </p:cNvSpPr>
          <p:nvPr/>
        </p:nvSpPr>
        <p:spPr bwMode="auto">
          <a:xfrm>
            <a:off x="6477000" y="4419600"/>
            <a:ext cx="5016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r>
              <a:rPr lang="en-US">
                <a:solidFill>
                  <a:srgbClr val="000000"/>
                </a:solidFill>
              </a:rPr>
              <a:t>0.9</a:t>
            </a:r>
            <a:endParaRPr lang="en-US" sz="1400">
              <a:solidFill>
                <a:srgbClr val="000000"/>
              </a:solidFill>
            </a:endParaRPr>
          </a:p>
        </p:txBody>
      </p:sp>
      <p:sp>
        <p:nvSpPr>
          <p:cNvPr id="57361" name="Text Box 19"/>
          <p:cNvSpPr txBox="1">
            <a:spLocks noChangeArrowheads="1"/>
          </p:cNvSpPr>
          <p:nvPr/>
        </p:nvSpPr>
        <p:spPr bwMode="auto">
          <a:xfrm>
            <a:off x="7010400" y="4419600"/>
            <a:ext cx="5016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r>
              <a:rPr lang="en-US">
                <a:solidFill>
                  <a:srgbClr val="000000"/>
                </a:solidFill>
              </a:rPr>
              <a:t>1.0</a:t>
            </a:r>
            <a:endParaRPr lang="en-US" sz="1400">
              <a:solidFill>
                <a:srgbClr val="000000"/>
              </a:solidFill>
            </a:endParaRPr>
          </a:p>
        </p:txBody>
      </p:sp>
      <p:sp>
        <p:nvSpPr>
          <p:cNvPr id="57362" name="Line 20"/>
          <p:cNvSpPr>
            <a:spLocks noChangeShapeType="1"/>
          </p:cNvSpPr>
          <p:nvPr/>
        </p:nvSpPr>
        <p:spPr bwMode="auto">
          <a:xfrm flipH="1">
            <a:off x="3810000" y="2590800"/>
            <a:ext cx="2362200" cy="1600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57363" name="Line 21"/>
          <p:cNvSpPr>
            <a:spLocks noChangeShapeType="1"/>
          </p:cNvSpPr>
          <p:nvPr/>
        </p:nvSpPr>
        <p:spPr bwMode="auto">
          <a:xfrm>
            <a:off x="2057400" y="5105400"/>
            <a:ext cx="3200400"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57364" name="Rectangle 22"/>
          <p:cNvSpPr>
            <a:spLocks noChangeArrowheads="1"/>
          </p:cNvSpPr>
          <p:nvPr/>
        </p:nvSpPr>
        <p:spPr bwMode="auto">
          <a:xfrm>
            <a:off x="5181600" y="5029200"/>
            <a:ext cx="152400" cy="152400"/>
          </a:xfrm>
          <a:prstGeom prst="rect">
            <a:avLst/>
          </a:prstGeom>
          <a:solidFill>
            <a:schemeClr val="tx1"/>
          </a:solidFill>
          <a:ln w="9525">
            <a:solidFill>
              <a:schemeClr val="tx1"/>
            </a:solidFill>
            <a:miter lim="800000"/>
            <a:headEnd/>
            <a:tailEnd/>
          </a:ln>
        </p:spPr>
        <p:txBody>
          <a:bodyPr wrap="none" anchor="ctr"/>
          <a:lstStyle/>
          <a:p>
            <a:endParaRPr lang="en-US" sz="2400">
              <a:solidFill>
                <a:srgbClr val="000000"/>
              </a:solidFill>
            </a:endParaRPr>
          </a:p>
        </p:txBody>
      </p:sp>
      <p:sp>
        <p:nvSpPr>
          <p:cNvPr id="57365" name="Rectangle 23"/>
          <p:cNvSpPr>
            <a:spLocks noChangeArrowheads="1"/>
          </p:cNvSpPr>
          <p:nvPr/>
        </p:nvSpPr>
        <p:spPr bwMode="auto">
          <a:xfrm>
            <a:off x="2057400" y="5029200"/>
            <a:ext cx="152400" cy="152400"/>
          </a:xfrm>
          <a:prstGeom prst="rect">
            <a:avLst/>
          </a:prstGeom>
          <a:solidFill>
            <a:schemeClr val="tx1"/>
          </a:solidFill>
          <a:ln w="9525">
            <a:solidFill>
              <a:schemeClr val="tx1"/>
            </a:solidFill>
            <a:miter lim="800000"/>
            <a:headEnd/>
            <a:tailEnd/>
          </a:ln>
        </p:spPr>
        <p:txBody>
          <a:bodyPr wrap="none" anchor="ctr"/>
          <a:lstStyle/>
          <a:p>
            <a:endParaRPr lang="en-US" sz="2400">
              <a:solidFill>
                <a:srgbClr val="000000"/>
              </a:solidFill>
            </a:endParaRPr>
          </a:p>
        </p:txBody>
      </p:sp>
      <p:sp>
        <p:nvSpPr>
          <p:cNvPr id="57366" name="Rectangle 24"/>
          <p:cNvSpPr>
            <a:spLocks noChangeArrowheads="1"/>
          </p:cNvSpPr>
          <p:nvPr/>
        </p:nvSpPr>
        <p:spPr bwMode="auto">
          <a:xfrm>
            <a:off x="3962400" y="5029200"/>
            <a:ext cx="152400" cy="152400"/>
          </a:xfrm>
          <a:prstGeom prst="rect">
            <a:avLst/>
          </a:prstGeom>
          <a:solidFill>
            <a:schemeClr val="tx1"/>
          </a:solidFill>
          <a:ln w="9525">
            <a:solidFill>
              <a:schemeClr val="tx1"/>
            </a:solidFill>
            <a:miter lim="800000"/>
            <a:headEnd/>
            <a:tailEnd/>
          </a:ln>
        </p:spPr>
        <p:txBody>
          <a:bodyPr wrap="none" anchor="ctr"/>
          <a:lstStyle/>
          <a:p>
            <a:endParaRPr lang="en-US" sz="2400">
              <a:solidFill>
                <a:srgbClr val="000000"/>
              </a:solidFill>
            </a:endParaRPr>
          </a:p>
        </p:txBody>
      </p:sp>
      <p:sp>
        <p:nvSpPr>
          <p:cNvPr id="57367" name="Text Box 25"/>
          <p:cNvSpPr txBox="1">
            <a:spLocks noChangeArrowheads="1"/>
          </p:cNvSpPr>
          <p:nvPr/>
        </p:nvSpPr>
        <p:spPr bwMode="auto">
          <a:xfrm>
            <a:off x="3657600" y="5195888"/>
            <a:ext cx="6286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r>
              <a:rPr lang="en-US">
                <a:solidFill>
                  <a:srgbClr val="000000"/>
                </a:solidFill>
              </a:rPr>
              <a:t>0.36</a:t>
            </a:r>
            <a:endParaRPr lang="en-US" sz="1400">
              <a:solidFill>
                <a:srgbClr val="000000"/>
              </a:solidFill>
            </a:endParaRPr>
          </a:p>
        </p:txBody>
      </p:sp>
      <p:sp>
        <p:nvSpPr>
          <p:cNvPr id="57368" name="Rectangle 26"/>
          <p:cNvSpPr>
            <a:spLocks noChangeArrowheads="1"/>
          </p:cNvSpPr>
          <p:nvPr/>
        </p:nvSpPr>
        <p:spPr bwMode="auto">
          <a:xfrm>
            <a:off x="4572000" y="5029200"/>
            <a:ext cx="152400" cy="152400"/>
          </a:xfrm>
          <a:prstGeom prst="rect">
            <a:avLst/>
          </a:prstGeom>
          <a:solidFill>
            <a:schemeClr val="tx1"/>
          </a:solidFill>
          <a:ln w="9525">
            <a:solidFill>
              <a:schemeClr val="tx1"/>
            </a:solidFill>
            <a:miter lim="800000"/>
            <a:headEnd/>
            <a:tailEnd/>
          </a:ln>
        </p:spPr>
        <p:txBody>
          <a:bodyPr wrap="none" anchor="ctr"/>
          <a:lstStyle/>
          <a:p>
            <a:endParaRPr lang="en-US" sz="2400">
              <a:solidFill>
                <a:srgbClr val="000000"/>
              </a:solidFill>
            </a:endParaRPr>
          </a:p>
        </p:txBody>
      </p:sp>
      <p:sp>
        <p:nvSpPr>
          <p:cNvPr id="57369" name="Rectangle 27"/>
          <p:cNvSpPr>
            <a:spLocks noChangeArrowheads="1"/>
          </p:cNvSpPr>
          <p:nvPr/>
        </p:nvSpPr>
        <p:spPr bwMode="auto">
          <a:xfrm>
            <a:off x="4876800" y="5029200"/>
            <a:ext cx="152400" cy="152400"/>
          </a:xfrm>
          <a:prstGeom prst="rect">
            <a:avLst/>
          </a:prstGeom>
          <a:solidFill>
            <a:schemeClr val="tx1"/>
          </a:solidFill>
          <a:ln w="9525">
            <a:solidFill>
              <a:schemeClr val="tx1"/>
            </a:solidFill>
            <a:miter lim="800000"/>
            <a:headEnd/>
            <a:tailEnd/>
          </a:ln>
        </p:spPr>
        <p:txBody>
          <a:bodyPr wrap="none" anchor="ctr"/>
          <a:lstStyle/>
          <a:p>
            <a:endParaRPr lang="en-US" sz="2400">
              <a:solidFill>
                <a:srgbClr val="000000"/>
              </a:solidFill>
            </a:endParaRPr>
          </a:p>
        </p:txBody>
      </p:sp>
      <p:sp>
        <p:nvSpPr>
          <p:cNvPr id="57370" name="Text Box 28"/>
          <p:cNvSpPr txBox="1">
            <a:spLocks noChangeArrowheads="1"/>
          </p:cNvSpPr>
          <p:nvPr/>
        </p:nvSpPr>
        <p:spPr bwMode="auto">
          <a:xfrm>
            <a:off x="4267200" y="5181600"/>
            <a:ext cx="6286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r>
              <a:rPr lang="en-US">
                <a:solidFill>
                  <a:srgbClr val="000000"/>
                </a:solidFill>
              </a:rPr>
              <a:t>0.48</a:t>
            </a:r>
            <a:endParaRPr lang="en-US" sz="1400">
              <a:solidFill>
                <a:srgbClr val="000000"/>
              </a:solidFill>
            </a:endParaRPr>
          </a:p>
        </p:txBody>
      </p:sp>
      <p:sp>
        <p:nvSpPr>
          <p:cNvPr id="57371" name="Text Box 29"/>
          <p:cNvSpPr txBox="1">
            <a:spLocks noChangeArrowheads="1"/>
          </p:cNvSpPr>
          <p:nvPr/>
        </p:nvSpPr>
        <p:spPr bwMode="auto">
          <a:xfrm>
            <a:off x="4648200" y="4738688"/>
            <a:ext cx="6286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r>
              <a:rPr lang="en-US">
                <a:solidFill>
                  <a:srgbClr val="000000"/>
                </a:solidFill>
              </a:rPr>
              <a:t>0.54</a:t>
            </a:r>
            <a:endParaRPr lang="en-US" sz="1400">
              <a:solidFill>
                <a:srgbClr val="000000"/>
              </a:solidFill>
            </a:endParaRPr>
          </a:p>
        </p:txBody>
      </p:sp>
      <p:sp>
        <p:nvSpPr>
          <p:cNvPr id="57372" name="Text Box 30"/>
          <p:cNvSpPr txBox="1">
            <a:spLocks noChangeArrowheads="1"/>
          </p:cNvSpPr>
          <p:nvPr/>
        </p:nvSpPr>
        <p:spPr bwMode="auto">
          <a:xfrm>
            <a:off x="1981200" y="3733800"/>
            <a:ext cx="28257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r>
              <a:rPr lang="en-US" sz="2800">
                <a:solidFill>
                  <a:srgbClr val="000000"/>
                </a:solidFill>
              </a:rPr>
              <a:t>[</a:t>
            </a:r>
            <a:endParaRPr lang="en-US" sz="1400">
              <a:solidFill>
                <a:srgbClr val="000000"/>
              </a:solidFill>
            </a:endParaRPr>
          </a:p>
        </p:txBody>
      </p:sp>
      <p:sp>
        <p:nvSpPr>
          <p:cNvPr id="57373" name="Text Box 31"/>
          <p:cNvSpPr txBox="1">
            <a:spLocks noChangeArrowheads="1"/>
          </p:cNvSpPr>
          <p:nvPr/>
        </p:nvSpPr>
        <p:spPr bwMode="auto">
          <a:xfrm>
            <a:off x="4953000" y="3733800"/>
            <a:ext cx="18415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pPr>
              <a:spcBef>
                <a:spcPct val="50000"/>
              </a:spcBef>
            </a:pPr>
            <a:r>
              <a:rPr lang="en-US" sz="2800">
                <a:solidFill>
                  <a:srgbClr val="000000"/>
                </a:solidFill>
              </a:rPr>
              <a:t>)</a:t>
            </a:r>
          </a:p>
        </p:txBody>
      </p:sp>
      <p:sp>
        <p:nvSpPr>
          <p:cNvPr id="57374" name="Text Box 32"/>
          <p:cNvSpPr txBox="1">
            <a:spLocks noChangeArrowheads="1"/>
          </p:cNvSpPr>
          <p:nvPr/>
        </p:nvSpPr>
        <p:spPr bwMode="auto">
          <a:xfrm>
            <a:off x="5105400" y="3733800"/>
            <a:ext cx="28257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r>
              <a:rPr lang="en-US" sz="2800">
                <a:solidFill>
                  <a:srgbClr val="000000"/>
                </a:solidFill>
              </a:rPr>
              <a:t>[</a:t>
            </a:r>
            <a:endParaRPr lang="en-US" sz="1400">
              <a:solidFill>
                <a:srgbClr val="000000"/>
              </a:solidFill>
            </a:endParaRPr>
          </a:p>
        </p:txBody>
      </p:sp>
      <p:sp>
        <p:nvSpPr>
          <p:cNvPr id="57375" name="Text Box 33"/>
          <p:cNvSpPr txBox="1">
            <a:spLocks noChangeArrowheads="1"/>
          </p:cNvSpPr>
          <p:nvPr/>
        </p:nvSpPr>
        <p:spPr bwMode="auto">
          <a:xfrm>
            <a:off x="6064250" y="3733800"/>
            <a:ext cx="18415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pPr>
              <a:spcBef>
                <a:spcPct val="50000"/>
              </a:spcBef>
            </a:pPr>
            <a:r>
              <a:rPr lang="en-US" sz="2800">
                <a:solidFill>
                  <a:srgbClr val="000000"/>
                </a:solidFill>
              </a:rPr>
              <a:t>)</a:t>
            </a:r>
          </a:p>
        </p:txBody>
      </p:sp>
      <p:sp>
        <p:nvSpPr>
          <p:cNvPr id="57376" name="Text Box 34"/>
          <p:cNvSpPr txBox="1">
            <a:spLocks noChangeArrowheads="1"/>
          </p:cNvSpPr>
          <p:nvPr/>
        </p:nvSpPr>
        <p:spPr bwMode="auto">
          <a:xfrm>
            <a:off x="6172200" y="3733800"/>
            <a:ext cx="28257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r>
              <a:rPr lang="en-US" sz="2800">
                <a:solidFill>
                  <a:srgbClr val="000000"/>
                </a:solidFill>
              </a:rPr>
              <a:t>[</a:t>
            </a:r>
            <a:endParaRPr lang="en-US" sz="1400">
              <a:solidFill>
                <a:srgbClr val="000000"/>
              </a:solidFill>
            </a:endParaRPr>
          </a:p>
        </p:txBody>
      </p:sp>
      <p:sp>
        <p:nvSpPr>
          <p:cNvPr id="57377" name="Text Box 35"/>
          <p:cNvSpPr txBox="1">
            <a:spLocks noChangeArrowheads="1"/>
          </p:cNvSpPr>
          <p:nvPr/>
        </p:nvSpPr>
        <p:spPr bwMode="auto">
          <a:xfrm>
            <a:off x="6629400" y="3733800"/>
            <a:ext cx="28257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r>
              <a:rPr lang="en-US" sz="2800">
                <a:solidFill>
                  <a:srgbClr val="000000"/>
                </a:solidFill>
              </a:rPr>
              <a:t>[</a:t>
            </a:r>
            <a:endParaRPr lang="en-US" sz="1400">
              <a:solidFill>
                <a:srgbClr val="000000"/>
              </a:solidFill>
            </a:endParaRPr>
          </a:p>
        </p:txBody>
      </p:sp>
      <p:sp>
        <p:nvSpPr>
          <p:cNvPr id="57378" name="Text Box 36"/>
          <p:cNvSpPr txBox="1">
            <a:spLocks noChangeArrowheads="1"/>
          </p:cNvSpPr>
          <p:nvPr/>
        </p:nvSpPr>
        <p:spPr bwMode="auto">
          <a:xfrm>
            <a:off x="6477000" y="3733800"/>
            <a:ext cx="18415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pPr>
              <a:spcBef>
                <a:spcPct val="50000"/>
              </a:spcBef>
            </a:pPr>
            <a:r>
              <a:rPr lang="en-US" sz="2800">
                <a:solidFill>
                  <a:srgbClr val="000000"/>
                </a:solidFill>
              </a:rPr>
              <a:t>)</a:t>
            </a:r>
          </a:p>
        </p:txBody>
      </p:sp>
      <p:sp>
        <p:nvSpPr>
          <p:cNvPr id="57379" name="Text Box 37"/>
          <p:cNvSpPr txBox="1">
            <a:spLocks noChangeArrowheads="1"/>
          </p:cNvSpPr>
          <p:nvPr/>
        </p:nvSpPr>
        <p:spPr bwMode="auto">
          <a:xfrm>
            <a:off x="7010400" y="3733800"/>
            <a:ext cx="18415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200">
                <a:solidFill>
                  <a:schemeClr val="tx1"/>
                </a:solidFill>
                <a:latin typeface="Arial" charset="0"/>
                <a:ea typeface="ＭＳ Ｐゴシック" charset="0"/>
                <a:cs typeface="ＭＳ Ｐゴシック" charset="0"/>
              </a:defRPr>
            </a:lvl1pPr>
            <a:lvl2pPr marL="37931725" indent="-37474525">
              <a:defRPr sz="1200">
                <a:solidFill>
                  <a:schemeClr val="tx1"/>
                </a:solidFill>
                <a:latin typeface="Arial" charset="0"/>
                <a:ea typeface="ＭＳ Ｐゴシック" charset="0"/>
              </a:defRPr>
            </a:lvl2pPr>
            <a:lvl3pPr>
              <a:defRPr sz="1200">
                <a:solidFill>
                  <a:schemeClr val="tx1"/>
                </a:solidFill>
                <a:latin typeface="Arial" charset="0"/>
                <a:ea typeface="ＭＳ Ｐゴシック" charset="0"/>
              </a:defRPr>
            </a:lvl3pPr>
            <a:lvl4pPr>
              <a:defRPr sz="1200">
                <a:solidFill>
                  <a:schemeClr val="tx1"/>
                </a:solidFill>
                <a:latin typeface="Arial" charset="0"/>
                <a:ea typeface="ＭＳ Ｐゴシック" charset="0"/>
              </a:defRPr>
            </a:lvl4pPr>
            <a:lvl5pPr>
              <a:defRPr sz="1200">
                <a:solidFill>
                  <a:schemeClr val="tx1"/>
                </a:solidFill>
                <a:latin typeface="Arial" charset="0"/>
                <a:ea typeface="ＭＳ Ｐゴシック" charset="0"/>
              </a:defRPr>
            </a:lvl5pPr>
            <a:lvl6pPr marL="457200" eaLnBrk="0" fontAlgn="base" hangingPunct="0">
              <a:spcBef>
                <a:spcPct val="0"/>
              </a:spcBef>
              <a:spcAft>
                <a:spcPct val="0"/>
              </a:spcAft>
              <a:defRPr sz="1200">
                <a:solidFill>
                  <a:schemeClr val="tx1"/>
                </a:solidFill>
                <a:latin typeface="Arial" charset="0"/>
                <a:ea typeface="ＭＳ Ｐゴシック" charset="0"/>
              </a:defRPr>
            </a:lvl6pPr>
            <a:lvl7pPr marL="914400" eaLnBrk="0" fontAlgn="base" hangingPunct="0">
              <a:spcBef>
                <a:spcPct val="0"/>
              </a:spcBef>
              <a:spcAft>
                <a:spcPct val="0"/>
              </a:spcAft>
              <a:defRPr sz="1200">
                <a:solidFill>
                  <a:schemeClr val="tx1"/>
                </a:solidFill>
                <a:latin typeface="Arial" charset="0"/>
                <a:ea typeface="ＭＳ Ｐゴシック" charset="0"/>
              </a:defRPr>
            </a:lvl7pPr>
            <a:lvl8pPr marL="1371600" eaLnBrk="0" fontAlgn="base" hangingPunct="0">
              <a:spcBef>
                <a:spcPct val="0"/>
              </a:spcBef>
              <a:spcAft>
                <a:spcPct val="0"/>
              </a:spcAft>
              <a:defRPr sz="1200">
                <a:solidFill>
                  <a:schemeClr val="tx1"/>
                </a:solidFill>
                <a:latin typeface="Arial" charset="0"/>
                <a:ea typeface="ＭＳ Ｐゴシック" charset="0"/>
              </a:defRPr>
            </a:lvl8pPr>
            <a:lvl9pPr marL="1828800" eaLnBrk="0" fontAlgn="base" hangingPunct="0">
              <a:spcBef>
                <a:spcPct val="0"/>
              </a:spcBef>
              <a:spcAft>
                <a:spcPct val="0"/>
              </a:spcAft>
              <a:defRPr sz="1200">
                <a:solidFill>
                  <a:schemeClr val="tx1"/>
                </a:solidFill>
                <a:latin typeface="Arial" charset="0"/>
                <a:ea typeface="ＭＳ Ｐゴシック" charset="0"/>
              </a:defRPr>
            </a:lvl9pPr>
          </a:lstStyle>
          <a:p>
            <a:pPr>
              <a:spcBef>
                <a:spcPct val="50000"/>
              </a:spcBef>
            </a:pPr>
            <a:r>
              <a:rPr lang="en-US" sz="2800">
                <a:solidFill>
                  <a:srgbClr val="000000"/>
                </a:solidFill>
              </a:rPr>
              <a:t>)</a:t>
            </a:r>
          </a:p>
        </p:txBody>
      </p:sp>
      <p:sp>
        <p:nvSpPr>
          <p:cNvPr id="57380" name="Line 38"/>
          <p:cNvSpPr>
            <a:spLocks noChangeShapeType="1"/>
          </p:cNvSpPr>
          <p:nvPr/>
        </p:nvSpPr>
        <p:spPr bwMode="auto">
          <a:xfrm flipH="1">
            <a:off x="4343400" y="2590800"/>
            <a:ext cx="1981200" cy="24384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Tree>
    <p:extLst>
      <p:ext uri="{BB962C8B-B14F-4D97-AF65-F5344CB8AC3E}">
        <p14:creationId xmlns:p14="http://schemas.microsoft.com/office/powerpoint/2010/main" val="2646368947"/>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TotalTime>
  <Words>952</Words>
  <Application>Microsoft Macintosh PowerPoint</Application>
  <PresentationFormat>On-screen Show (4:3)</PresentationFormat>
  <Paragraphs>279</Paragraphs>
  <Slides>14</Slides>
  <Notes>14</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Proving that Huffman is “Optimal”</vt:lpstr>
      <vt:lpstr>More Room for the Proof!</vt:lpstr>
      <vt:lpstr>Lempel-Ziv</vt:lpstr>
      <vt:lpstr>Lempel-Ziv</vt:lpstr>
      <vt:lpstr>Arithmetic Coding</vt:lpstr>
      <vt:lpstr>Arithmetic Coding</vt:lpstr>
      <vt:lpstr>Arithmetic Coding</vt:lpstr>
      <vt:lpstr>Arithmetic Coding</vt:lpstr>
      <vt:lpstr>Arithmetic Coding</vt:lpstr>
      <vt:lpstr>Arithmetic Coding</vt:lpstr>
      <vt:lpstr>Arithmetic Coding</vt:lpstr>
      <vt:lpstr>Arithmetic Coding</vt:lpstr>
      <vt:lpstr>Arithmetic Coding</vt:lpstr>
      <vt:lpstr>PowerPoint Presentation</vt:lpstr>
    </vt:vector>
  </TitlesOfParts>
  <Company>Harvey Mudd College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Proving that Huffman is “Optimal”</dc:title>
  <dc:creator>Ran Libeskind-Hadas</dc:creator>
  <cp:lastModifiedBy>Ran Libeskind-Hadas</cp:lastModifiedBy>
  <cp:revision>1</cp:revision>
  <dcterms:created xsi:type="dcterms:W3CDTF">2012-08-23T04:47:41Z</dcterms:created>
  <dcterms:modified xsi:type="dcterms:W3CDTF">2012-08-23T04:54:27Z</dcterms:modified>
</cp:coreProperties>
</file>