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F8BEFB-375A-EB48-BFB5-A143DA37C385}" type="datetimeFigureOut">
              <a:rPr lang="en-US" smtClean="0"/>
              <a:t>8/22/12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83A39-38AC-694B-8FBF-341B333C38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2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2ED6E-D8C8-D242-80D7-32CB54F49AA3}" type="slidenum">
              <a:rPr lang="en-US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WMSCI Story</a:t>
            </a:r>
          </a:p>
          <a:p>
            <a:r>
              <a:rPr lang="en-US"/>
              <a:t>Show the website</a:t>
            </a:r>
          </a:p>
          <a:p>
            <a:r>
              <a:rPr lang="en-US"/>
              <a:t>Show the movie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45AD6F-8A41-9B41-BCAC-737B2C080D99}" type="slidenum">
              <a:rPr lang="en-US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02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319E6-BDB9-D04F-A349-FFE9365389B0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233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0DB383-E754-1E4B-A1DF-7108AA9BE94E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78AB4B-3F00-5F48-8F10-3A945C3573F2}" type="slidenum">
              <a:rPr lang="en-US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31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59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94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9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727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78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958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79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29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55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EC2FA-6AD2-9B49-BE21-E299BB985B9D}" type="datetimeFigureOut">
              <a:rPr lang="en-US" smtClean="0"/>
              <a:t>8/22/12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8820D-A084-EE40-97C4-8E98F9ADBE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3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52400"/>
            <a:ext cx="7772400" cy="1143000"/>
          </a:xfrm>
        </p:spPr>
        <p:txBody>
          <a:bodyPr/>
          <a:lstStyle/>
          <a:p>
            <a:r>
              <a:rPr lang="en-US"/>
              <a:t>True Story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9600" y="1190625"/>
            <a:ext cx="8218488" cy="180975"/>
            <a:chOff x="295" y="1311"/>
            <a:chExt cx="5177" cy="114"/>
          </a:xfrm>
        </p:grpSpPr>
        <p:sp>
          <p:nvSpPr>
            <p:cNvPr id="96261" name="Rectangle 5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urier New Bold" pitchFamily="1" charset="0"/>
              </a:endParaRPr>
            </a:p>
          </p:txBody>
        </p:sp>
        <p:sp>
          <p:nvSpPr>
            <p:cNvPr id="96262" name="Rectangle 6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urier New Bold" pitchFamily="1" charset="0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801283"/>
            <a:ext cx="3858358" cy="16615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9417" y="1801283"/>
            <a:ext cx="1585383" cy="22564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73133" y="4150267"/>
            <a:ext cx="1300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Max </a:t>
            </a:r>
            <a:r>
              <a:rPr lang="en-US" dirty="0" err="1" smtClean="0"/>
              <a:t>Krohn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5555" y="1801283"/>
            <a:ext cx="1642533" cy="21900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28925" y="4150267"/>
            <a:ext cx="183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Jeremy </a:t>
            </a:r>
            <a:r>
              <a:rPr lang="en-US" dirty="0" err="1" smtClean="0"/>
              <a:t>Stribling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56933" y="4150267"/>
            <a:ext cx="144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Dan </a:t>
            </a:r>
            <a:r>
              <a:rPr lang="en-US" dirty="0" err="1" smtClean="0"/>
              <a:t>Aguayo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609600" y="1801283"/>
            <a:ext cx="1227667" cy="6794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 New Bold" pitchFamily="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7584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58" y="1512000"/>
            <a:ext cx="8924448" cy="4584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4521200" y="4123267"/>
            <a:ext cx="4428067" cy="9906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 New Bold" pitchFamily="1" charset="0"/>
              <a:ea typeface="ＭＳ Ｐゴシック" pitchFamily="-105" charset="-128"/>
              <a:cs typeface="ＭＳ Ｐゴシック" pitchFamily="-10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66168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342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/>
              <a:t>k</a:t>
            </a:r>
            <a:r>
              <a:rPr lang="en-US" baseline="30000"/>
              <a:t>th</a:t>
            </a:r>
            <a:r>
              <a:rPr lang="en-US"/>
              <a:t> Order Markov Processes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9600" y="1066800"/>
            <a:ext cx="8218488" cy="180975"/>
            <a:chOff x="295" y="1311"/>
            <a:chExt cx="5177" cy="114"/>
          </a:xfrm>
        </p:grpSpPr>
        <p:sp>
          <p:nvSpPr>
            <p:cNvPr id="103428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urier New Bold" pitchFamily="1" charset="0"/>
              </a:endParaRPr>
            </a:p>
          </p:txBody>
        </p:sp>
        <p:sp>
          <p:nvSpPr>
            <p:cNvPr id="103429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urier New Bold" pitchFamily="1" charset="0"/>
              </a:endParaRPr>
            </a:p>
          </p:txBody>
        </p:sp>
      </p:grpSp>
      <p:pic>
        <p:nvPicPr>
          <p:cNvPr id="103430" name="Picture 6" descr="markov_andre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990600"/>
            <a:ext cx="2339975" cy="3048000"/>
          </a:xfrm>
          <a:prstGeom prst="rect">
            <a:avLst/>
          </a:prstGeom>
          <a:noFill/>
        </p:spPr>
      </p:pic>
      <p:sp>
        <p:nvSpPr>
          <p:cNvPr id="103431" name="Text Box 7"/>
          <p:cNvSpPr txBox="1">
            <a:spLocks noChangeArrowheads="1"/>
          </p:cNvSpPr>
          <p:nvPr/>
        </p:nvSpPr>
        <p:spPr bwMode="auto">
          <a:xfrm>
            <a:off x="6400800" y="3962400"/>
            <a:ext cx="2339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Andrey Markov 1856-1922</a:t>
            </a:r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457200" y="1295400"/>
            <a:ext cx="67691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44F06"/>
                </a:solidFill>
              </a:rPr>
              <a:t>Training File:</a:t>
            </a:r>
            <a:r>
              <a:rPr lang="en-US" sz="2400" b="1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“I like spam. I like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toast and spam. I eat ben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and jerry’s ice cream too.”</a:t>
            </a:r>
            <a:endParaRPr lang="en-US" sz="2400" b="1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5C1151"/>
                </a:solidFill>
              </a:rPr>
              <a:t>First order Markov Dictionary: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  </a:t>
            </a: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I : like, like, eat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 like : spam, toast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 spam. : I, I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 and : spam, jerry’s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 MORE ENTRIES…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145252"/>
                </a:solidFill>
              </a:rPr>
              <a:t>Generating “random” text: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145252"/>
                </a:solidFill>
              </a:rPr>
              <a:t>    </a:t>
            </a:r>
            <a:r>
              <a:rPr lang="en-US" sz="2400" b="1">
                <a:solidFill>
                  <a:srgbClr val="5C1151"/>
                </a:solidFill>
                <a:latin typeface="Courier New" pitchFamily="-105" charset="0"/>
              </a:rPr>
              <a:t>“I like spam.  I like spam.”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5C1151"/>
                </a:solidFill>
                <a:latin typeface="Courier New" pitchFamily="-105" charset="0"/>
              </a:rPr>
              <a:t>  </a:t>
            </a:r>
            <a:r>
              <a:rPr lang="en-US" sz="2400" b="1">
                <a:solidFill>
                  <a:srgbClr val="044F06"/>
                </a:solidFill>
                <a:latin typeface="Courier New" pitchFamily="-105" charset="0"/>
              </a:rPr>
              <a:t>“I eat ben and spam. I like toast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44F06"/>
                </a:solidFill>
                <a:latin typeface="Courier New" pitchFamily="-105" charset="0"/>
              </a:rPr>
              <a:t>	and jerry's ice cream too."</a:t>
            </a: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127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/>
              <a:t>k</a:t>
            </a:r>
            <a:r>
              <a:rPr lang="en-US" baseline="30000"/>
              <a:t>th</a:t>
            </a:r>
            <a:r>
              <a:rPr lang="en-US"/>
              <a:t> Order Markov Processes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9600" y="1066800"/>
            <a:ext cx="8218488" cy="180975"/>
            <a:chOff x="295" y="1311"/>
            <a:chExt cx="5177" cy="114"/>
          </a:xfrm>
        </p:grpSpPr>
        <p:sp>
          <p:nvSpPr>
            <p:cNvPr id="105476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urier New Bold" pitchFamily="1" charset="0"/>
              </a:endParaRPr>
            </a:p>
          </p:txBody>
        </p:sp>
        <p:sp>
          <p:nvSpPr>
            <p:cNvPr id="105477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urier New Bold" pitchFamily="1" charset="0"/>
              </a:endParaRPr>
            </a:p>
          </p:txBody>
        </p:sp>
      </p:grpSp>
      <p:pic>
        <p:nvPicPr>
          <p:cNvPr id="105478" name="Picture 6" descr="markov_andre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990600"/>
            <a:ext cx="2339975" cy="3048000"/>
          </a:xfrm>
          <a:prstGeom prst="rect">
            <a:avLst/>
          </a:prstGeom>
          <a:noFill/>
        </p:spPr>
      </p:pic>
      <p:sp>
        <p:nvSpPr>
          <p:cNvPr id="105479" name="Text Box 7"/>
          <p:cNvSpPr txBox="1">
            <a:spLocks noChangeArrowheads="1"/>
          </p:cNvSpPr>
          <p:nvPr/>
        </p:nvSpPr>
        <p:spPr bwMode="auto">
          <a:xfrm>
            <a:off x="6400800" y="3962400"/>
            <a:ext cx="2339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Andrey Markov 1856-1922</a:t>
            </a:r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152400" y="1974850"/>
            <a:ext cx="8107363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44F06"/>
                </a:solidFill>
              </a:rPr>
              <a:t>Training File: </a:t>
            </a:r>
            <a:r>
              <a:rPr lang="en-US" sz="2400" b="1">
                <a:solidFill>
                  <a:srgbClr val="000000"/>
                </a:solidFill>
              </a:rPr>
              <a:t>Wikipedia essay on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Huffman Compression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First order Markov sentences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generated…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44F06"/>
                </a:solidFill>
                <a:latin typeface="Courier New" pitchFamily="-105" charset="0"/>
              </a:rPr>
              <a:t>  “Huffman was a source symbol.”</a:t>
            </a:r>
            <a:endParaRPr lang="en-US" sz="2400" b="1">
              <a:solidFill>
                <a:srgbClr val="044F06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     </a:t>
            </a:r>
            <a:r>
              <a:rPr lang="en-US" sz="2400">
                <a:solidFill>
                  <a:srgbClr val="7A080E"/>
                </a:solidFill>
                <a:latin typeface="Courier New" pitchFamily="-105" charset="0"/>
              </a:rPr>
              <a:t>“</a:t>
            </a:r>
            <a:r>
              <a:rPr lang="en-US" sz="2400" b="1">
                <a:solidFill>
                  <a:srgbClr val="7A080E"/>
                </a:solidFill>
                <a:latin typeface="Courier New" pitchFamily="-105" charset="0"/>
              </a:rPr>
              <a:t>Huffman became a known as a character in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7A080E"/>
                </a:solidFill>
                <a:latin typeface="Courier New" pitchFamily="-105" charset="0"/>
              </a:rPr>
              <a:t>   a particular symbol frequencies agree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7A080E"/>
                </a:solidFill>
                <a:latin typeface="Courier New" pitchFamily="-105" charset="0"/>
              </a:rPr>
              <a:t>   with those used for each possible value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7A080E"/>
                </a:solidFill>
                <a:latin typeface="Courier New" pitchFamily="-105" charset="0"/>
              </a:rPr>
              <a:t>   of Engineering.</a:t>
            </a:r>
            <a:r>
              <a:rPr lang="en-US" sz="2400">
                <a:solidFill>
                  <a:srgbClr val="7A080E"/>
                </a:solidFill>
                <a:latin typeface="Courier New" pitchFamily="-105" charset="0"/>
              </a:rPr>
              <a:t>”</a:t>
            </a: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999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/>
              <a:t>k</a:t>
            </a:r>
            <a:r>
              <a:rPr lang="en-US" baseline="30000"/>
              <a:t>th</a:t>
            </a:r>
            <a:r>
              <a:rPr lang="en-US"/>
              <a:t> Order Markov Processes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9600" y="1066800"/>
            <a:ext cx="8218488" cy="180975"/>
            <a:chOff x="295" y="1311"/>
            <a:chExt cx="5177" cy="114"/>
          </a:xfrm>
        </p:grpSpPr>
        <p:sp>
          <p:nvSpPr>
            <p:cNvPr id="104452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urier New Bold" pitchFamily="1" charset="0"/>
              </a:endParaRPr>
            </a:p>
          </p:txBody>
        </p:sp>
        <p:sp>
          <p:nvSpPr>
            <p:cNvPr id="104453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urier New Bold" pitchFamily="1" charset="0"/>
              </a:endParaRPr>
            </a:p>
          </p:txBody>
        </p:sp>
      </p:grpSp>
      <p:pic>
        <p:nvPicPr>
          <p:cNvPr id="104454" name="Picture 6" descr="markov_andre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990600"/>
            <a:ext cx="2339975" cy="3048000"/>
          </a:xfrm>
          <a:prstGeom prst="rect">
            <a:avLst/>
          </a:prstGeom>
          <a:noFill/>
        </p:spPr>
      </p:pic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6400800" y="3962400"/>
            <a:ext cx="2339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400">
                <a:solidFill>
                  <a:srgbClr val="000000"/>
                </a:solidFill>
              </a:rPr>
              <a:t>Andrey Markov 1856-1922</a:t>
            </a: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457200" y="1447800"/>
            <a:ext cx="5840413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44F06"/>
                </a:solidFill>
              </a:rPr>
              <a:t>Training File:</a:t>
            </a:r>
            <a:r>
              <a:rPr lang="en-US" sz="2400" b="1">
                <a:solidFill>
                  <a:srgbClr val="000000"/>
                </a:solidFill>
              </a:rPr>
              <a:t> </a:t>
            </a: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“I like spam. I like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toast and spam. I eat ben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and jerry’s ice cream too.”</a:t>
            </a:r>
            <a:endParaRPr lang="en-US" sz="2400" b="1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5C1151"/>
                </a:solidFill>
              </a:rPr>
              <a:t>First order Markov Dictionary: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  </a:t>
            </a: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I : like, like, eat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 like : spam, toast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 spam. : I, I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 and : spam, jerry’s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 MORE ENTRIES…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7A080E"/>
                </a:solidFill>
              </a:rPr>
              <a:t>Second order Markov Dictionary:</a:t>
            </a:r>
            <a:endParaRPr lang="en-US" sz="2400" b="1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    </a:t>
            </a: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I like : spam., toast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 like spam. : I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  <a:latin typeface="Courier New" pitchFamily="-105" charset="0"/>
              </a:rPr>
              <a:t>  spam. I : like, eat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367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/>
              <a:t>k</a:t>
            </a:r>
            <a:r>
              <a:rPr lang="en-US" baseline="30000"/>
              <a:t>th</a:t>
            </a:r>
            <a:r>
              <a:rPr lang="en-US"/>
              <a:t> Order Markov Processes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09600" y="1066800"/>
            <a:ext cx="8218488" cy="180975"/>
            <a:chOff x="295" y="1311"/>
            <a:chExt cx="5177" cy="114"/>
          </a:xfrm>
        </p:grpSpPr>
        <p:sp>
          <p:nvSpPr>
            <p:cNvPr id="106500" name="Rectangle 4"/>
            <p:cNvSpPr>
              <a:spLocks noChangeArrowheads="1"/>
            </p:cNvSpPr>
            <p:nvPr/>
          </p:nvSpPr>
          <p:spPr bwMode="auto">
            <a:xfrm>
              <a:off x="295" y="1311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urier New Bold" pitchFamily="1" charset="0"/>
              </a:endParaRPr>
            </a:p>
          </p:txBody>
        </p:sp>
        <p:sp>
          <p:nvSpPr>
            <p:cNvPr id="106501" name="Rectangle 5"/>
            <p:cNvSpPr>
              <a:spLocks noChangeArrowheads="1"/>
            </p:cNvSpPr>
            <p:nvPr/>
          </p:nvSpPr>
          <p:spPr bwMode="auto">
            <a:xfrm>
              <a:off x="295" y="1377"/>
              <a:ext cx="5177" cy="48"/>
            </a:xfrm>
            <a:prstGeom prst="rect">
              <a:avLst/>
            </a:prstGeom>
            <a:solidFill>
              <a:srgbClr val="33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Courier New Bold" pitchFamily="1" charset="0"/>
              </a:endParaRPr>
            </a:p>
          </p:txBody>
        </p:sp>
      </p:grpSp>
      <p:sp>
        <p:nvSpPr>
          <p:cNvPr id="106502" name="Text Box 6"/>
          <p:cNvSpPr txBox="1">
            <a:spLocks noChangeArrowheads="1"/>
          </p:cNvSpPr>
          <p:nvPr/>
        </p:nvSpPr>
        <p:spPr bwMode="auto">
          <a:xfrm>
            <a:off x="304800" y="1447800"/>
            <a:ext cx="8048625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44F06"/>
                </a:solidFill>
              </a:rPr>
              <a:t>Training File: </a:t>
            </a:r>
            <a:r>
              <a:rPr lang="en-US" sz="2400" b="1">
                <a:solidFill>
                  <a:srgbClr val="000000"/>
                </a:solidFill>
              </a:rPr>
              <a:t>Wikipedia essay on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Huffman Compression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Second order Markov sentences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00000"/>
                </a:solidFill>
              </a:rPr>
              <a:t>generated…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44F06"/>
                </a:solidFill>
                <a:latin typeface="Courier New" pitchFamily="-105" charset="0"/>
              </a:rPr>
              <a:t>  “Huffman coding is such a code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044F06"/>
                </a:solidFill>
                <a:latin typeface="Courier New" pitchFamily="-105" charset="0"/>
              </a:rPr>
              <a:t>   is not produced by Huffman's algorithm.”</a:t>
            </a:r>
            <a:endParaRPr lang="en-US" sz="2400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7A080E"/>
                </a:solidFill>
                <a:latin typeface="Courier New" pitchFamily="-105" charset="0"/>
              </a:rPr>
              <a:t>  “Huffman was able to design the most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7A080E"/>
                </a:solidFill>
                <a:latin typeface="Courier New" pitchFamily="-105" charset="0"/>
              </a:rPr>
              <a:t>  common characters using shorter strings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7A080E"/>
                </a:solidFill>
                <a:latin typeface="Courier New" pitchFamily="-105" charset="0"/>
              </a:rPr>
              <a:t>  of bits than are used for lossless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>
                <a:solidFill>
                  <a:srgbClr val="7A080E"/>
                </a:solidFill>
                <a:latin typeface="Courier New" pitchFamily="-105" charset="0"/>
              </a:rPr>
              <a:t>  data compression.”</a:t>
            </a: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b="1">
              <a:solidFill>
                <a:srgbClr val="000000"/>
              </a:solidFill>
              <a:latin typeface="Courier New" pitchFamily="-105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814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</Words>
  <Application>Microsoft Macintosh PowerPoint</Application>
  <PresentationFormat>On-screen Show (4:3)</PresentationFormat>
  <Paragraphs>76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True Story</vt:lpstr>
      <vt:lpstr>PowerPoint Presentation</vt:lpstr>
      <vt:lpstr>Video!</vt:lpstr>
      <vt:lpstr>kth Order Markov Processes</vt:lpstr>
      <vt:lpstr>kth Order Markov Processes</vt:lpstr>
      <vt:lpstr>kth Order Markov Processes</vt:lpstr>
      <vt:lpstr>kth Order Markov Processes</vt:lpstr>
    </vt:vector>
  </TitlesOfParts>
  <Company>Harvey Mudd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True Story</dc:title>
  <dc:creator>Ran Libeskind-Hadas</dc:creator>
  <cp:lastModifiedBy>Ran Libeskind-Hadas</cp:lastModifiedBy>
  <cp:revision>1</cp:revision>
  <dcterms:created xsi:type="dcterms:W3CDTF">2012-08-23T04:54:30Z</dcterms:created>
  <dcterms:modified xsi:type="dcterms:W3CDTF">2012-08-23T04:54:45Z</dcterms:modified>
</cp:coreProperties>
</file>