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33"/>
  </p:notesMasterIdLst>
  <p:sldIdLst>
    <p:sldId id="306" r:id="rId3"/>
    <p:sldId id="291" r:id="rId4"/>
    <p:sldId id="292" r:id="rId5"/>
    <p:sldId id="293" r:id="rId6"/>
    <p:sldId id="294" r:id="rId7"/>
    <p:sldId id="295" r:id="rId8"/>
    <p:sldId id="318" r:id="rId9"/>
    <p:sldId id="310" r:id="rId10"/>
    <p:sldId id="311" r:id="rId11"/>
    <p:sldId id="312" r:id="rId12"/>
    <p:sldId id="313" r:id="rId13"/>
    <p:sldId id="314" r:id="rId14"/>
    <p:sldId id="282" r:id="rId15"/>
    <p:sldId id="284" r:id="rId16"/>
    <p:sldId id="285" r:id="rId17"/>
    <p:sldId id="286" r:id="rId18"/>
    <p:sldId id="287" r:id="rId19"/>
    <p:sldId id="319" r:id="rId20"/>
    <p:sldId id="257" r:id="rId21"/>
    <p:sldId id="265" r:id="rId22"/>
    <p:sldId id="266" r:id="rId23"/>
    <p:sldId id="267" r:id="rId24"/>
    <p:sldId id="288" r:id="rId25"/>
    <p:sldId id="309" r:id="rId26"/>
    <p:sldId id="275" r:id="rId27"/>
    <p:sldId id="315" r:id="rId28"/>
    <p:sldId id="316" r:id="rId29"/>
    <p:sldId id="317" r:id="rId30"/>
    <p:sldId id="277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8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3E1BD5-BCBF-BF45-9B59-B95B72A667DA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4D71F1-0C02-AD4F-879F-53B6FB76DA4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38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CF3B5-CEC3-044E-94EB-1A32BBE0CA5F}" type="slidenum">
              <a:rPr lang="en-US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CF3B5-CEC3-044E-94EB-1A32BBE0CA5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DCF3B5-CEC3-044E-94EB-1A32BBE0CA5F}" type="slidenum">
              <a:rPr lang="en-US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2AD36CC7-C56A-AF43-A25D-6068398B637B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E3079BC-B73B-C84B-B0E7-926BDE29D43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2FA97-D42C-BE43-8BBF-0A61F7D532FF}" type="datetimeFigureOut">
              <a:rPr lang="en-US" smtClean="0"/>
              <a:pPr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4A700-2C0B-D74A-BEBF-1E73CD16B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B6FA593-23CF-AC46-BF98-20159D04CB61}" type="slidenum">
              <a:rPr lang="en-US">
                <a:solidFill>
                  <a:srgbClr val="000000"/>
                </a:solidFill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81732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OOPs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!  (Object-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Ori</a:t>
            </a:r>
            <a:r>
              <a:rPr kumimoji="0" lang="en-US" sz="4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ant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Programs)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734" y="274638"/>
            <a:ext cx="417093" cy="542686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20865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&gt;&gt;&gt; assigned = Date(1, 27, 2010)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&gt;&gt;&gt; due = Date(2, 1, 2010)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&gt;&gt;&gt; due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–</a:t>
            </a:r>
            <a:r>
              <a:rPr lang="en-US" dirty="0" smtClean="0">
                <a:latin typeface="Courier"/>
                <a:cs typeface="Courier"/>
              </a:rPr>
              <a:t> assigned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5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&gt;&gt; if due </a:t>
            </a:r>
            <a:r>
              <a:rPr lang="en-US" dirty="0" smtClean="0">
                <a:solidFill>
                  <a:srgbClr val="FF0000"/>
                </a:solidFill>
                <a:latin typeface="Courier"/>
                <a:cs typeface="Courier"/>
              </a:rPr>
              <a:t>&gt;</a:t>
            </a:r>
            <a:r>
              <a:rPr lang="en-US" dirty="0" smtClean="0">
                <a:latin typeface="Courier"/>
                <a:cs typeface="Courier"/>
              </a:rPr>
              <a:t> assigned: </a:t>
            </a:r>
          </a:p>
          <a:p>
            <a:pPr>
              <a:buNone/>
            </a:pPr>
            <a:r>
              <a:rPr lang="en-US" dirty="0" smtClean="0">
                <a:latin typeface="Courier"/>
                <a:cs typeface="Courier"/>
              </a:rPr>
              <a:t>      print “Go watch a movie!”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37079"/>
            <a:ext cx="7772400" cy="1143000"/>
          </a:xfrm>
        </p:spPr>
        <p:txBody>
          <a:bodyPr/>
          <a:lstStyle/>
          <a:p>
            <a:r>
              <a:rPr lang="en-US"/>
              <a:t>Thinking Linearly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877346"/>
            <a:ext cx="8218488" cy="180975"/>
            <a:chOff x="295" y="1311"/>
            <a:chExt cx="5177" cy="11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1180995"/>
            <a:ext cx="6174317" cy="1914577"/>
          </a:xfrm>
          <a:prstGeom prst="rect">
            <a:avLst/>
          </a:prstGeom>
        </p:spPr>
      </p:pic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118873" y="1934543"/>
            <a:ext cx="3008175" cy="232205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P1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1.0, 2.0)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P2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2.0, 3.0)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srgbClr val="C0504D"/>
                </a:solidFill>
                <a:latin typeface="Courier New Bold" pitchFamily="1" charset="0"/>
              </a:rPr>
              <a:t>&gt;&gt;&gt; L1 = Line(P1,P2</a:t>
            </a:r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)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&gt;&gt;&gt; L1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y = 1.0 </a:t>
            </a:r>
            <a:r>
              <a:rPr lang="en-US" sz="1400" b="1" dirty="0" err="1" smtClean="0">
                <a:solidFill>
                  <a:srgbClr val="C0504D"/>
                </a:solidFill>
                <a:latin typeface="Courier New Bold" pitchFamily="1" charset="0"/>
              </a:rPr>
              <a:t>x</a:t>
            </a:r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 + 1.0</a:t>
            </a:r>
            <a:endParaRPr lang="en-US" sz="1400" b="1" dirty="0" smtClean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P3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3.0, 4.0)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P4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42.0, 43.0)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srgbClr val="C0504D"/>
                </a:solidFill>
                <a:latin typeface="Courier New Bold" pitchFamily="1" charset="0"/>
              </a:rPr>
              <a:t>&gt;&gt;&gt; L2 = Line(P3, P4</a:t>
            </a:r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)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&gt;&gt;&gt; L1 == L2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True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 </a:t>
            </a:r>
            <a:endParaRPr lang="en-US" sz="1400" b="1" dirty="0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49" y="4180030"/>
            <a:ext cx="8917499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44" y="230017"/>
            <a:ext cx="4904196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from Point import *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p1 = Point(0, 1)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p2 = Point(1, 2)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L1 = Line(p1, p2)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p3 = Point(2, 0)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p4 = Point(0, 2)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L2 = Line(p3, p4)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L1.parallel(L2)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False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L1.intersection(L2)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(0.5,1.5)</a:t>
            </a:r>
            <a:endParaRPr lang="en-US" sz="1600" dirty="0">
              <a:solidFill>
                <a:srgbClr val="008000"/>
              </a:solidFill>
              <a:latin typeface="Courier"/>
              <a:cs typeface="Courier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57" y="2973388"/>
            <a:ext cx="7714119" cy="327702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0030" y="5056440"/>
            <a:ext cx="3180087" cy="13362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0030" y="6064140"/>
            <a:ext cx="6190170" cy="335025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04668" y="186446"/>
            <a:ext cx="28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y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3735522" y="186446"/>
            <a:ext cx="2165154" cy="1718970"/>
            <a:chOff x="3443404" y="1904763"/>
            <a:chExt cx="2165154" cy="171897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4055533" y="3208888"/>
              <a:ext cx="1265767" cy="23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3586547" y="2741494"/>
              <a:ext cx="93638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4419429" y="3172205"/>
              <a:ext cx="7654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838529" y="3172205"/>
              <a:ext cx="7654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4055536" y="3035300"/>
              <a:ext cx="158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0800000" flipV="1">
              <a:off x="4057125" y="2840567"/>
              <a:ext cx="88106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4057125" y="2508931"/>
              <a:ext cx="88106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321300" y="3024222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</a:rPr>
                <a:t>x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996163" y="2778733"/>
              <a:ext cx="123667" cy="12366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/>
            <p:cNvSpPr/>
            <p:nvPr/>
          </p:nvSpPr>
          <p:spPr>
            <a:xfrm>
              <a:off x="4396660" y="2447099"/>
              <a:ext cx="123667" cy="12366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TextBox 44"/>
            <p:cNvSpPr txBox="1"/>
            <p:nvPr/>
          </p:nvSpPr>
          <p:spPr>
            <a:xfrm>
              <a:off x="3682732" y="2687697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p1</a:t>
              </a:r>
              <a:endParaRPr lang="en-US" sz="1200" dirty="0">
                <a:latin typeface="Courier"/>
                <a:cs typeface="Courier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73813" y="2135595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p2</a:t>
              </a:r>
              <a:endParaRPr lang="en-US" sz="1200" dirty="0">
                <a:latin typeface="Courier"/>
                <a:cs typeface="Courier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987690" y="2448514"/>
              <a:ext cx="123667" cy="12366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TextBox 47"/>
            <p:cNvSpPr txBox="1"/>
            <p:nvPr/>
          </p:nvSpPr>
          <p:spPr>
            <a:xfrm>
              <a:off x="3674259" y="2357478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p4</a:t>
              </a:r>
              <a:endParaRPr lang="en-US" sz="1200" dirty="0">
                <a:latin typeface="Courier"/>
                <a:cs typeface="Courier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14172" y="3160129"/>
              <a:ext cx="123667" cy="12366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TextBox 49"/>
            <p:cNvSpPr txBox="1"/>
            <p:nvPr/>
          </p:nvSpPr>
          <p:spPr>
            <a:xfrm>
              <a:off x="4708259" y="3224527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p3</a:t>
              </a:r>
              <a:endParaRPr lang="en-US" sz="1200" dirty="0">
                <a:latin typeface="Courier"/>
                <a:cs typeface="Courier"/>
              </a:endParaRP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688564" y="2215065"/>
              <a:ext cx="1632736" cy="1408668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0800000" flipV="1">
              <a:off x="3688564" y="2135594"/>
              <a:ext cx="1187442" cy="999133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877594" y="1950929"/>
              <a:ext cx="461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Courier"/>
                  <a:cs typeface="Courier"/>
                </a:rPr>
                <a:t>L1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Courier"/>
                <a:cs typeface="Courier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43404" y="1904763"/>
              <a:ext cx="461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n>
                    <a:solidFill>
                      <a:srgbClr val="4F6228"/>
                    </a:solidFill>
                  </a:ln>
                  <a:solidFill>
                    <a:schemeClr val="accent3">
                      <a:lumMod val="50000"/>
                    </a:schemeClr>
                  </a:solidFill>
                  <a:latin typeface="Courier"/>
                  <a:cs typeface="Courier"/>
                </a:rPr>
                <a:t>L2</a:t>
              </a:r>
              <a:endParaRPr lang="en-US" dirty="0">
                <a:ln>
                  <a:solidFill>
                    <a:srgbClr val="4F6228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808" y="1905416"/>
            <a:ext cx="4718140" cy="1419782"/>
          </a:xfrm>
          <a:prstGeom prst="rect">
            <a:avLst/>
          </a:prstGeom>
        </p:spPr>
      </p:pic>
      <p:sp>
        <p:nvSpPr>
          <p:cNvPr id="60" name="Rounded Rectangle 59"/>
          <p:cNvSpPr/>
          <p:nvPr/>
        </p:nvSpPr>
        <p:spPr>
          <a:xfrm>
            <a:off x="4204668" y="1888482"/>
            <a:ext cx="4793280" cy="141978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7743" y="5190061"/>
            <a:ext cx="417093" cy="542686"/>
          </a:xfrm>
          <a:prstGeom prst="rect">
            <a:avLst/>
          </a:prstGeom>
        </p:spPr>
      </p:pic>
      <p:sp>
        <p:nvSpPr>
          <p:cNvPr id="61" name="Rounded Rectangular Callout 60"/>
          <p:cNvSpPr/>
          <p:nvPr/>
        </p:nvSpPr>
        <p:spPr>
          <a:xfrm>
            <a:off x="5106290" y="4914062"/>
            <a:ext cx="3278831" cy="284755"/>
          </a:xfrm>
          <a:prstGeom prst="wedgeRoundRectCallout">
            <a:avLst>
              <a:gd name="adj1" fmla="val -47073"/>
              <a:gd name="adj2" fmla="val 91928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200" dirty="0" smtClean="0"/>
              <a:t>Can you think of another way of writing this line?</a:t>
            </a:r>
            <a:endParaRPr lang="en-US" sz="1200" dirty="0"/>
          </a:p>
        </p:txBody>
      </p:sp>
      <p:cxnSp>
        <p:nvCxnSpPr>
          <p:cNvPr id="64" name="Straight Arrow Connector 63"/>
          <p:cNvCxnSpPr>
            <a:stCxn id="62" idx="1"/>
          </p:cNvCxnSpPr>
          <p:nvPr/>
        </p:nvCxnSpPr>
        <p:spPr>
          <a:xfrm rot="10800000" flipV="1">
            <a:off x="3615267" y="5461403"/>
            <a:ext cx="1282476" cy="165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5944" y="230017"/>
            <a:ext cx="4904196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from Point import *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p1 = Point(0, 1)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p2 = Point(1, 2)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L1 = Line(p1, p2)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p3 = Point(2, 0)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p4 = Point(0, 2)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L2 = Line(p3, p4)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L1.parallel(L2)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False</a:t>
            </a:r>
          </a:p>
          <a:p>
            <a:r>
              <a:rPr lang="en-US" sz="1600" dirty="0" smtClean="0">
                <a:solidFill>
                  <a:prstClr val="black"/>
                </a:solidFill>
                <a:latin typeface="Courier"/>
                <a:cs typeface="Courier"/>
              </a:rPr>
              <a:t>&gt;&gt;&gt; L1.intersection(L2)</a:t>
            </a:r>
          </a:p>
          <a:p>
            <a:r>
              <a:rPr lang="en-US" sz="1600" dirty="0" smtClean="0">
                <a:solidFill>
                  <a:srgbClr val="008000"/>
                </a:solidFill>
                <a:latin typeface="Courier"/>
                <a:cs typeface="Courier"/>
              </a:rPr>
              <a:t>(0.5,1.5)</a:t>
            </a:r>
            <a:endParaRPr lang="en-US" sz="1600" dirty="0">
              <a:solidFill>
                <a:srgbClr val="008000"/>
              </a:solidFill>
              <a:latin typeface="Courier"/>
              <a:cs typeface="Courier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057" y="2973388"/>
            <a:ext cx="7714119" cy="327702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4204668" y="186446"/>
            <a:ext cx="28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y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2" name="Group 58"/>
          <p:cNvGrpSpPr/>
          <p:nvPr/>
        </p:nvGrpSpPr>
        <p:grpSpPr>
          <a:xfrm>
            <a:off x="3735522" y="186446"/>
            <a:ext cx="2165154" cy="1718970"/>
            <a:chOff x="3443404" y="1904763"/>
            <a:chExt cx="2165154" cy="1718970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4055533" y="3208888"/>
              <a:ext cx="1265767" cy="238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3586547" y="2741494"/>
              <a:ext cx="93638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4419429" y="3172205"/>
              <a:ext cx="7654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838529" y="3172205"/>
              <a:ext cx="7654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4055536" y="3035300"/>
              <a:ext cx="158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0800000" flipV="1">
              <a:off x="4057125" y="2840567"/>
              <a:ext cx="88106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4057125" y="2508931"/>
              <a:ext cx="88106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321300" y="3024222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FF"/>
                  </a:solidFill>
                </a:rPr>
                <a:t>x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3996163" y="2778733"/>
              <a:ext cx="123667" cy="12366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Oval 43"/>
            <p:cNvSpPr/>
            <p:nvPr/>
          </p:nvSpPr>
          <p:spPr>
            <a:xfrm>
              <a:off x="4396660" y="2447099"/>
              <a:ext cx="123667" cy="123667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TextBox 44"/>
            <p:cNvSpPr txBox="1"/>
            <p:nvPr/>
          </p:nvSpPr>
          <p:spPr>
            <a:xfrm>
              <a:off x="3682732" y="2687697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p1</a:t>
              </a:r>
              <a:endParaRPr lang="en-US" sz="1200" dirty="0">
                <a:latin typeface="Courier"/>
                <a:cs typeface="Courier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73813" y="2135595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p2</a:t>
              </a:r>
              <a:endParaRPr lang="en-US" sz="1200" dirty="0">
                <a:latin typeface="Courier"/>
                <a:cs typeface="Courier"/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3987690" y="2448514"/>
              <a:ext cx="123667" cy="12366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TextBox 47"/>
            <p:cNvSpPr txBox="1"/>
            <p:nvPr/>
          </p:nvSpPr>
          <p:spPr>
            <a:xfrm>
              <a:off x="3674259" y="2357478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p4</a:t>
              </a:r>
              <a:endParaRPr lang="en-US" sz="1200" dirty="0">
                <a:latin typeface="Courier"/>
                <a:cs typeface="Courier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814172" y="3160129"/>
              <a:ext cx="123667" cy="123667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TextBox 49"/>
            <p:cNvSpPr txBox="1"/>
            <p:nvPr/>
          </p:nvSpPr>
          <p:spPr>
            <a:xfrm>
              <a:off x="4708259" y="3224527"/>
              <a:ext cx="3693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ourier"/>
                  <a:cs typeface="Courier"/>
                </a:rPr>
                <a:t>p3</a:t>
              </a:r>
              <a:endParaRPr lang="en-US" sz="1200" dirty="0">
                <a:latin typeface="Courier"/>
                <a:cs typeface="Courier"/>
              </a:endParaRP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3688564" y="2215065"/>
              <a:ext cx="1632736" cy="1408668"/>
            </a:xfrm>
            <a:prstGeom prst="straightConnector1">
              <a:avLst/>
            </a:prstGeom>
            <a:ln>
              <a:solidFill>
                <a:schemeClr val="accent3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10800000" flipV="1">
              <a:off x="3688564" y="2135594"/>
              <a:ext cx="1187442" cy="999133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877594" y="1950929"/>
              <a:ext cx="461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  <a:latin typeface="Courier"/>
                  <a:cs typeface="Courier"/>
                </a:rPr>
                <a:t>L1</a:t>
              </a:r>
              <a:endParaRPr lang="en-US" dirty="0">
                <a:solidFill>
                  <a:schemeClr val="accent6">
                    <a:lumMod val="75000"/>
                  </a:schemeClr>
                </a:solidFill>
                <a:latin typeface="Courier"/>
                <a:cs typeface="Courier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43404" y="1904763"/>
              <a:ext cx="4617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n>
                    <a:solidFill>
                      <a:srgbClr val="4F6228"/>
                    </a:solidFill>
                  </a:ln>
                  <a:solidFill>
                    <a:schemeClr val="accent3">
                      <a:lumMod val="50000"/>
                    </a:schemeClr>
                  </a:solidFill>
                  <a:latin typeface="Courier"/>
                  <a:cs typeface="Courier"/>
                </a:rPr>
                <a:t>L2</a:t>
              </a:r>
              <a:endParaRPr lang="en-US" dirty="0">
                <a:ln>
                  <a:solidFill>
                    <a:srgbClr val="4F6228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Courier"/>
                <a:cs typeface="Courier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808" y="1905416"/>
            <a:ext cx="4718140" cy="1419782"/>
          </a:xfrm>
          <a:prstGeom prst="rect">
            <a:avLst/>
          </a:prstGeom>
        </p:spPr>
      </p:pic>
      <p:sp>
        <p:nvSpPr>
          <p:cNvPr id="60" name="Rounded Rectangle 59"/>
          <p:cNvSpPr/>
          <p:nvPr/>
        </p:nvSpPr>
        <p:spPr>
          <a:xfrm>
            <a:off x="4204668" y="1888482"/>
            <a:ext cx="4793280" cy="1419782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106290" y="5376337"/>
            <a:ext cx="35091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660066"/>
                </a:solidFill>
                <a:latin typeface="Courier"/>
                <a:cs typeface="Courier"/>
              </a:rPr>
              <a:t>if </a:t>
            </a:r>
            <a:r>
              <a:rPr lang="en-US" sz="1200" dirty="0" err="1" smtClean="0">
                <a:solidFill>
                  <a:srgbClr val="660066"/>
                </a:solidFill>
                <a:latin typeface="Courier"/>
                <a:cs typeface="Courier"/>
              </a:rPr>
              <a:t>self.parallel(other</a:t>
            </a:r>
            <a:r>
              <a:rPr lang="en-US" sz="1200" dirty="0" smtClean="0">
                <a:solidFill>
                  <a:srgbClr val="660066"/>
                </a:solidFill>
                <a:latin typeface="Courier"/>
                <a:cs typeface="Courier"/>
              </a:rPr>
              <a:t>): return None</a:t>
            </a:r>
            <a:endParaRPr lang="en-US" sz="1200" dirty="0">
              <a:solidFill>
                <a:srgbClr val="660066"/>
              </a:solidFill>
              <a:latin typeface="Courier"/>
              <a:cs typeface="Courier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</a:t>
            </a:r>
            <a:r>
              <a:rPr lang="en-US" dirty="0" err="1" smtClean="0"/>
              <a:t>Argum</a:t>
            </a:r>
            <a:r>
              <a:rPr lang="en-US" i="1" dirty="0" err="1" smtClean="0"/>
              <a:t>ant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835599"/>
            <a:ext cx="9111639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ourier"/>
                <a:cs typeface="Courier"/>
              </a:rPr>
              <a:t>class Student:</a:t>
            </a:r>
          </a:p>
          <a:p>
            <a:r>
              <a:rPr lang="en-US" b="1" dirty="0" smtClean="0">
                <a:latin typeface="Courier"/>
                <a:cs typeface="Courier"/>
              </a:rPr>
              <a:t>  </a:t>
            </a:r>
          </a:p>
          <a:p>
            <a:r>
              <a:rPr lang="en-US" b="1" dirty="0" smtClean="0">
                <a:latin typeface="Courier"/>
                <a:cs typeface="Courier"/>
              </a:rPr>
              <a:t>   def __</a:t>
            </a:r>
            <a:r>
              <a:rPr lang="en-US" b="1" dirty="0" err="1" smtClean="0">
                <a:latin typeface="Courier"/>
                <a:cs typeface="Courier"/>
              </a:rPr>
              <a:t>init__(self</a:t>
            </a:r>
            <a:r>
              <a:rPr lang="en-US" b="1" dirty="0" smtClean="0">
                <a:latin typeface="Courier"/>
                <a:cs typeface="Courier"/>
              </a:rPr>
              <a:t>, </a:t>
            </a:r>
          </a:p>
          <a:p>
            <a:r>
              <a:rPr lang="en-US" b="1" dirty="0" smtClean="0">
                <a:latin typeface="Courier"/>
                <a:cs typeface="Courier"/>
              </a:rPr>
              <a:t>      </a:t>
            </a:r>
            <a:r>
              <a:rPr lang="en-US" b="1" dirty="0" err="1" smtClean="0">
                <a:latin typeface="Courier"/>
                <a:cs typeface="Courier"/>
              </a:rPr>
              <a:t>firstName</a:t>
            </a:r>
            <a:r>
              <a:rPr lang="en-US" b="1" dirty="0" smtClean="0">
                <a:latin typeface="Courier"/>
                <a:cs typeface="Courier"/>
              </a:rPr>
              <a:t>, </a:t>
            </a:r>
            <a:r>
              <a:rPr lang="en-US" b="1" dirty="0" err="1" smtClean="0">
                <a:latin typeface="Courier"/>
                <a:cs typeface="Courier"/>
              </a:rPr>
              <a:t>lastName</a:t>
            </a:r>
            <a:r>
              <a:rPr lang="en-US" b="1" dirty="0" smtClean="0">
                <a:latin typeface="Courier"/>
                <a:cs typeface="Courier"/>
              </a:rPr>
              <a:t>, school=“HMC”, major = “undeclared”)</a:t>
            </a:r>
          </a:p>
          <a:p>
            <a:endParaRPr lang="en-US" sz="1400" b="1" dirty="0" smtClean="0">
              <a:latin typeface="Courier"/>
              <a:cs typeface="Courier"/>
            </a:endParaRPr>
          </a:p>
          <a:p>
            <a:endParaRPr lang="en-US" sz="1400" b="1" dirty="0" smtClean="0">
              <a:latin typeface="Courier"/>
              <a:cs typeface="Courier"/>
            </a:endParaRPr>
          </a:p>
          <a:p>
            <a:endParaRPr lang="en-US" sz="1400" b="1" dirty="0" smtClean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&gt;&gt;&gt; nick = 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Student(“Nick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”, “Carter”)</a:t>
            </a:r>
          </a:p>
          <a:p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&gt;&gt;&gt; 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joe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 = 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Student(firstName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 = “Joe”, “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Shmo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”, “PIT”)</a:t>
            </a:r>
          </a:p>
          <a:p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&gt;&gt;&gt; 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anna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 = 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Student(“Anna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”, “</a:t>
            </a:r>
            <a:r>
              <a:rPr lang="en-US" sz="2000" b="1" dirty="0" err="1" smtClean="0">
                <a:solidFill>
                  <a:srgbClr val="008000"/>
                </a:solidFill>
                <a:latin typeface="Courier"/>
                <a:cs typeface="Courier"/>
              </a:rPr>
              <a:t>Litik</a:t>
            </a:r>
            <a:r>
              <a:rPr lang="en-US" sz="2000" b="1" dirty="0" smtClean="0">
                <a:solidFill>
                  <a:srgbClr val="008000"/>
                </a:solidFill>
                <a:latin typeface="Courier"/>
                <a:cs typeface="Courier"/>
              </a:rPr>
              <a:t>”, major=“Physics”)</a:t>
            </a:r>
            <a:endParaRPr lang="en-US" sz="1600" b="1" dirty="0" smtClean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&gt;&gt;&gt;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elmo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 =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Student(“Elmo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”)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&gt;&gt;&gt;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bigBird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 =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Student(“Big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”, “Bird”,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firstName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 = “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Tweety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”)</a:t>
            </a:r>
          </a:p>
          <a:p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&gt;&gt;&gt;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bart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 = </a:t>
            </a:r>
            <a:r>
              <a:rPr lang="en-US" sz="2000" b="1" dirty="0" err="1" smtClean="0">
                <a:solidFill>
                  <a:srgbClr val="FF0000"/>
                </a:solidFill>
                <a:latin typeface="Courier"/>
                <a:cs typeface="Courier"/>
              </a:rPr>
              <a:t>Student(school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=“PIT”, “Bart”, “Simpson”)</a:t>
            </a:r>
          </a:p>
          <a:p>
            <a:endParaRPr lang="en-US" sz="2000" b="1" dirty="0">
              <a:latin typeface="Courier"/>
              <a:cs typeface="Courier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5493128" y="1145465"/>
            <a:ext cx="3387827" cy="971485"/>
          </a:xfrm>
          <a:prstGeom prst="wedgeRoundRectCallout">
            <a:avLst>
              <a:gd name="adj1" fmla="val -45524"/>
              <a:gd name="adj2" fmla="val 65168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In my experience, arguments are usually default of </a:t>
            </a:r>
            <a:r>
              <a:rPr lang="en-US" dirty="0" err="1" smtClean="0"/>
              <a:t>deperson</a:t>
            </a:r>
            <a:r>
              <a:rPr lang="en-US" dirty="0" smtClean="0"/>
              <a:t> who started them!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35" y="1965816"/>
            <a:ext cx="417093" cy="54268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Inheritance </a:t>
            </a:r>
            <a:r>
              <a:rPr lang="en-US" sz="2800" dirty="0" smtClean="0"/>
              <a:t>(inherit      </a:t>
            </a:r>
            <a:r>
              <a:rPr lang="en-US" sz="2800" dirty="0" err="1" smtClean="0"/>
              <a:t>s</a:t>
            </a:r>
            <a:r>
              <a:rPr lang="en-US" sz="2800" dirty="0" smtClean="0"/>
              <a:t>!)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10" y="141763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class Person: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def __</a:t>
            </a:r>
            <a:r>
              <a:rPr lang="en-US" sz="1600" b="1" dirty="0" err="1" smtClean="0">
                <a:latin typeface="Courier"/>
                <a:cs typeface="Courier"/>
              </a:rPr>
              <a:t>init__(self</a:t>
            </a:r>
            <a:r>
              <a:rPr lang="en-US" sz="1600" b="1" dirty="0" smtClean="0">
                <a:latin typeface="Courier"/>
                <a:cs typeface="Courier"/>
              </a:rPr>
              <a:t>, first, last):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   </a:t>
            </a:r>
            <a:r>
              <a:rPr lang="en-US" sz="1600" b="1" dirty="0" err="1" smtClean="0">
                <a:latin typeface="Courier"/>
                <a:cs typeface="Courier"/>
              </a:rPr>
              <a:t>self.firstName</a:t>
            </a:r>
            <a:r>
              <a:rPr lang="en-US" sz="1600" b="1" dirty="0" smtClean="0">
                <a:latin typeface="Courier"/>
                <a:cs typeface="Courier"/>
              </a:rPr>
              <a:t> = first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   </a:t>
            </a:r>
            <a:r>
              <a:rPr lang="en-US" sz="1600" b="1" dirty="0" err="1" smtClean="0">
                <a:latin typeface="Courier"/>
                <a:cs typeface="Courier"/>
              </a:rPr>
              <a:t>self.lastName</a:t>
            </a:r>
            <a:r>
              <a:rPr lang="en-US" sz="1600" b="1" dirty="0" smtClean="0">
                <a:latin typeface="Courier"/>
                <a:cs typeface="Courier"/>
              </a:rPr>
              <a:t> = last</a:t>
            </a:r>
          </a:p>
          <a:p>
            <a:pPr>
              <a:buNone/>
            </a:pPr>
            <a:endParaRPr lang="en-US" sz="16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def </a:t>
            </a:r>
            <a:r>
              <a:rPr lang="en-US" sz="1600" b="1" dirty="0" err="1" smtClean="0">
                <a:latin typeface="Courier"/>
                <a:cs typeface="Courier"/>
              </a:rPr>
              <a:t>asleep(self</a:t>
            </a:r>
            <a:r>
              <a:rPr lang="en-US" sz="1600" b="1" dirty="0" smtClean="0">
                <a:latin typeface="Courier"/>
                <a:cs typeface="Courier"/>
              </a:rPr>
              <a:t>, time):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   return 0 &lt;= time &lt;= 7  # MILITARY TIME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 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def __</a:t>
            </a:r>
            <a:r>
              <a:rPr lang="en-US" sz="1600" b="1" dirty="0" err="1" smtClean="0">
                <a:latin typeface="Courier"/>
                <a:cs typeface="Courier"/>
              </a:rPr>
              <a:t>repr__(self</a:t>
            </a:r>
            <a:r>
              <a:rPr lang="en-US" sz="16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   return </a:t>
            </a:r>
            <a:r>
              <a:rPr lang="en-US" sz="1600" b="1" dirty="0" err="1" smtClean="0">
                <a:latin typeface="Courier"/>
                <a:cs typeface="Courier"/>
              </a:rPr>
              <a:t>self.firstName</a:t>
            </a:r>
            <a:r>
              <a:rPr lang="en-US" sz="1600" b="1" dirty="0" smtClean="0">
                <a:latin typeface="Courier"/>
                <a:cs typeface="Courier"/>
              </a:rPr>
              <a:t> + " " + </a:t>
            </a:r>
            <a:r>
              <a:rPr lang="en-US" sz="1600" b="1" dirty="0" err="1" smtClean="0">
                <a:latin typeface="Courier"/>
                <a:cs typeface="Courier"/>
              </a:rPr>
              <a:t>self.lastName</a:t>
            </a:r>
            <a:endParaRPr lang="en-US" sz="1600" b="1" dirty="0">
              <a:latin typeface="Courier"/>
              <a:cs typeface="Courier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11603" y="4514831"/>
            <a:ext cx="6186883" cy="220642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Courier"/>
                <a:cs typeface="Courier"/>
              </a:rPr>
              <a:t>&gt;&gt;&gt; ran = </a:t>
            </a:r>
            <a:r>
              <a:rPr lang="en-US" dirty="0" err="1" smtClean="0">
                <a:latin typeface="Courier"/>
                <a:cs typeface="Courier"/>
              </a:rPr>
              <a:t>Person(“Ran</a:t>
            </a:r>
            <a:r>
              <a:rPr lang="en-US" dirty="0" smtClean="0">
                <a:latin typeface="Courier"/>
                <a:cs typeface="Courier"/>
              </a:rPr>
              <a:t>”, “Libeskind-Hadas”)</a:t>
            </a:r>
          </a:p>
          <a:p>
            <a:r>
              <a:rPr lang="en-US" dirty="0" smtClean="0">
                <a:latin typeface="Courier"/>
                <a:cs typeface="Courier"/>
              </a:rPr>
              <a:t>&gt;&gt;&gt; ran</a:t>
            </a:r>
          </a:p>
          <a:p>
            <a:r>
              <a:rPr lang="en-US" dirty="0" smtClean="0">
                <a:latin typeface="Courier"/>
                <a:cs typeface="Courier"/>
              </a:rPr>
              <a:t>Ran Libeskind-Hadas</a:t>
            </a:r>
          </a:p>
          <a:p>
            <a:r>
              <a:rPr lang="en-US" dirty="0" smtClean="0">
                <a:latin typeface="Courier"/>
                <a:cs typeface="Courier"/>
              </a:rPr>
              <a:t>&gt;&gt;&gt; ran.asleep(2)</a:t>
            </a:r>
          </a:p>
          <a:p>
            <a:r>
              <a:rPr lang="en-US" dirty="0" smtClean="0">
                <a:latin typeface="Courier"/>
                <a:cs typeface="Courier"/>
              </a:rPr>
              <a:t>True </a:t>
            </a:r>
            <a:endParaRPr lang="en-US" dirty="0">
              <a:latin typeface="Courier"/>
              <a:cs typeface="Couri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262" y="555824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010" y="213226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class Person: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init__(self</a:t>
            </a:r>
            <a:r>
              <a:rPr lang="en-US" sz="1400" b="1" dirty="0" smtClean="0">
                <a:latin typeface="Courier"/>
                <a:cs typeface="Courier"/>
              </a:rPr>
              <a:t>, first, last):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self.firstName</a:t>
            </a:r>
            <a:r>
              <a:rPr lang="en-US" sz="1400" b="1" dirty="0" smtClean="0">
                <a:latin typeface="Courier"/>
                <a:cs typeface="Courier"/>
              </a:rPr>
              <a:t> = first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self.lastName</a:t>
            </a:r>
            <a:r>
              <a:rPr lang="en-US" sz="1400" b="1" dirty="0" smtClean="0">
                <a:latin typeface="Courier"/>
                <a:cs typeface="Courier"/>
              </a:rPr>
              <a:t> = last</a:t>
            </a:r>
          </a:p>
          <a:p>
            <a:pPr>
              <a:buNone/>
            </a:pPr>
            <a:endParaRPr lang="en-US" sz="14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def </a:t>
            </a:r>
            <a:r>
              <a:rPr lang="en-US" sz="1400" b="1" dirty="0" err="1" smtClean="0">
                <a:latin typeface="Courier"/>
                <a:cs typeface="Courier"/>
              </a:rPr>
              <a:t>asleep(self</a:t>
            </a:r>
            <a:r>
              <a:rPr lang="en-US" sz="1400" b="1" dirty="0" smtClean="0">
                <a:latin typeface="Courier"/>
                <a:cs typeface="Courier"/>
              </a:rPr>
              <a:t>, time):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return 0 &lt;= time &lt;= 7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repr__(self</a:t>
            </a:r>
            <a:r>
              <a:rPr lang="en-US" sz="14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return </a:t>
            </a:r>
            <a:r>
              <a:rPr lang="en-US" sz="1400" b="1" dirty="0" err="1" smtClean="0">
                <a:latin typeface="Courier"/>
                <a:cs typeface="Courier"/>
              </a:rPr>
              <a:t>self.firstName</a:t>
            </a:r>
            <a:r>
              <a:rPr lang="en-US" sz="1400" b="1" dirty="0" smtClean="0">
                <a:latin typeface="Courier"/>
                <a:cs typeface="Courier"/>
              </a:rPr>
              <a:t> + " " + </a:t>
            </a:r>
            <a:r>
              <a:rPr lang="en-US" sz="1400" b="1" dirty="0" err="1" smtClean="0">
                <a:latin typeface="Courier"/>
                <a:cs typeface="Courier"/>
              </a:rPr>
              <a:t>self.lastName</a:t>
            </a:r>
            <a:endParaRPr lang="en-US" sz="140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4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class </a:t>
            </a:r>
            <a:r>
              <a:rPr lang="en-US" sz="1400" b="1" dirty="0" err="1" smtClean="0">
                <a:latin typeface="Courier"/>
                <a:cs typeface="Courier"/>
              </a:rPr>
              <a:t>Student(Person</a:t>
            </a:r>
            <a:r>
              <a:rPr lang="en-US" sz="14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init__(self</a:t>
            </a:r>
            <a:r>
              <a:rPr lang="en-US" sz="1400" b="1" dirty="0" smtClean="0">
                <a:latin typeface="Courier"/>
                <a:cs typeface="Courier"/>
              </a:rPr>
              <a:t>, first, last, age):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Person.__init__(self</a:t>
            </a:r>
            <a:r>
              <a:rPr lang="en-US" sz="1400" b="1" dirty="0" smtClean="0">
                <a:latin typeface="Courier"/>
                <a:cs typeface="Courier"/>
              </a:rPr>
              <a:t>, first, last)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self.age</a:t>
            </a:r>
            <a:r>
              <a:rPr lang="en-US" sz="1400" b="1" dirty="0" smtClean="0">
                <a:latin typeface="Courier"/>
                <a:cs typeface="Courier"/>
              </a:rPr>
              <a:t> = age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def </a:t>
            </a:r>
            <a:r>
              <a:rPr lang="en-US" sz="1400" b="1" dirty="0" err="1" smtClean="0">
                <a:latin typeface="Courier"/>
                <a:cs typeface="Courier"/>
              </a:rPr>
              <a:t>asleep(self</a:t>
            </a:r>
            <a:r>
              <a:rPr lang="en-US" sz="1400" b="1" dirty="0" smtClean="0">
                <a:latin typeface="Courier"/>
                <a:cs typeface="Courier"/>
              </a:rPr>
              <a:t>, time):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return 3 &lt;= time &lt;= 11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repr__(self</a:t>
            </a:r>
            <a:r>
              <a:rPr lang="en-US" sz="14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     return </a:t>
            </a:r>
            <a:r>
              <a:rPr lang="en-US" sz="1400" b="1" dirty="0" err="1" smtClean="0">
                <a:latin typeface="Courier"/>
                <a:cs typeface="Courier"/>
              </a:rPr>
              <a:t>Person.__repr__(self</a:t>
            </a:r>
            <a:r>
              <a:rPr lang="en-US" sz="1400" b="1" dirty="0" smtClean="0">
                <a:latin typeface="Courier"/>
                <a:cs typeface="Courier"/>
              </a:rPr>
              <a:t>) + ", " + </a:t>
            </a:r>
            <a:r>
              <a:rPr lang="en-US" sz="1400" b="1" dirty="0" err="1" smtClean="0">
                <a:latin typeface="Courier"/>
                <a:cs typeface="Courier"/>
              </a:rPr>
              <a:t>str(self.age</a:t>
            </a:r>
            <a:r>
              <a:rPr lang="en-US" sz="1400" b="1" dirty="0" smtClean="0">
                <a:latin typeface="Courier"/>
                <a:cs typeface="Courier"/>
              </a:rPr>
              <a:t>) + " years old"</a:t>
            </a:r>
            <a:endParaRPr lang="en-US" sz="1400" b="1" dirty="0">
              <a:latin typeface="Courier"/>
              <a:cs typeface="Courier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543361" y="5423358"/>
            <a:ext cx="6965588" cy="139755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600" dirty="0" smtClean="0">
                <a:latin typeface="Courier"/>
                <a:cs typeface="Courier"/>
              </a:rPr>
              <a:t>&gt;&gt;&gt; </a:t>
            </a:r>
            <a:r>
              <a:rPr lang="en-US" sz="1600" dirty="0" err="1">
                <a:latin typeface="Courier"/>
                <a:cs typeface="Courier"/>
              </a:rPr>
              <a:t>s</a:t>
            </a:r>
            <a:r>
              <a:rPr lang="en-US" sz="1600" dirty="0" smtClean="0">
                <a:latin typeface="Courier"/>
                <a:cs typeface="Courier"/>
              </a:rPr>
              <a:t> = </a:t>
            </a:r>
            <a:r>
              <a:rPr lang="en-US" sz="1600" dirty="0" err="1" smtClean="0">
                <a:latin typeface="Courier"/>
                <a:cs typeface="Courier"/>
              </a:rPr>
              <a:t>Student(“Sue</a:t>
            </a:r>
            <a:r>
              <a:rPr lang="en-US" sz="1600" dirty="0" smtClean="0">
                <a:latin typeface="Courier"/>
                <a:cs typeface="Courier"/>
              </a:rPr>
              <a:t>”, “</a:t>
            </a:r>
            <a:r>
              <a:rPr lang="en-US" sz="1600" dirty="0" err="1" smtClean="0">
                <a:latin typeface="Courier"/>
                <a:cs typeface="Courier"/>
              </a:rPr>
              <a:t>Persmart</a:t>
            </a:r>
            <a:r>
              <a:rPr lang="en-US" sz="1600" dirty="0" smtClean="0">
                <a:latin typeface="Courier"/>
                <a:cs typeface="Courier"/>
              </a:rPr>
              <a:t>”, 18)</a:t>
            </a:r>
          </a:p>
          <a:p>
            <a:r>
              <a:rPr lang="en-US" sz="1600" dirty="0" smtClean="0">
                <a:latin typeface="Courier"/>
                <a:cs typeface="Courier"/>
              </a:rPr>
              <a:t>&gt;&gt;&gt; </a:t>
            </a:r>
            <a:r>
              <a:rPr lang="en-US" sz="1600" dirty="0" err="1" smtClean="0">
                <a:latin typeface="Courier"/>
                <a:cs typeface="Courier"/>
              </a:rPr>
              <a:t>s</a:t>
            </a:r>
            <a:endParaRPr lang="en-US" sz="1600" dirty="0" smtClean="0">
              <a:latin typeface="Courier"/>
              <a:cs typeface="Courier"/>
            </a:endParaRPr>
          </a:p>
          <a:p>
            <a:r>
              <a:rPr lang="en-US" sz="1600" dirty="0" smtClean="0">
                <a:latin typeface="Courier"/>
                <a:cs typeface="Courier"/>
              </a:rPr>
              <a:t>Sue </a:t>
            </a:r>
            <a:r>
              <a:rPr lang="en-US" sz="1600" dirty="0" err="1" smtClean="0">
                <a:latin typeface="Courier"/>
                <a:cs typeface="Courier"/>
              </a:rPr>
              <a:t>Persmart</a:t>
            </a:r>
            <a:r>
              <a:rPr lang="en-US" sz="1600" dirty="0" smtClean="0">
                <a:latin typeface="Courier"/>
                <a:cs typeface="Courier"/>
              </a:rPr>
              <a:t>, 18 years old </a:t>
            </a:r>
          </a:p>
          <a:p>
            <a:r>
              <a:rPr lang="en-US" sz="1600" dirty="0" smtClean="0">
                <a:latin typeface="Courier"/>
                <a:cs typeface="Courier"/>
              </a:rPr>
              <a:t>&gt;&gt;&gt; s.asleep(2)</a:t>
            </a:r>
          </a:p>
          <a:p>
            <a:r>
              <a:rPr lang="en-US" sz="1600" dirty="0" smtClean="0">
                <a:latin typeface="Courier"/>
                <a:cs typeface="Courier"/>
              </a:rPr>
              <a:t>False </a:t>
            </a:r>
            <a:endParaRPr lang="en-US" sz="1600" dirty="0">
              <a:latin typeface="Courier"/>
              <a:cs typeface="Courier"/>
            </a:endParaRPr>
          </a:p>
        </p:txBody>
      </p:sp>
      <p:sp>
        <p:nvSpPr>
          <p:cNvPr id="19" name="Rounded Rectangular Callout 18"/>
          <p:cNvSpPr/>
          <p:nvPr/>
        </p:nvSpPr>
        <p:spPr>
          <a:xfrm>
            <a:off x="5518356" y="3212148"/>
            <a:ext cx="3001079" cy="715171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Sleeping until 11 AM!?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2244" y="4067705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328" y="206963"/>
            <a:ext cx="8157376" cy="6340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urier"/>
                <a:cs typeface="Courier"/>
              </a:rPr>
              <a:t>class Person: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init__(self</a:t>
            </a:r>
            <a:r>
              <a:rPr lang="en-US" sz="1400" b="1" dirty="0" smtClean="0">
                <a:latin typeface="Courier"/>
                <a:cs typeface="Courier"/>
              </a:rPr>
              <a:t>, first, last):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self.firstName</a:t>
            </a:r>
            <a:r>
              <a:rPr lang="en-US" sz="1400" b="1" dirty="0" smtClean="0">
                <a:latin typeface="Courier"/>
                <a:cs typeface="Courier"/>
              </a:rPr>
              <a:t> = first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self.lastName</a:t>
            </a:r>
            <a:r>
              <a:rPr lang="en-US" sz="1400" b="1" dirty="0" smtClean="0">
                <a:latin typeface="Courier"/>
                <a:cs typeface="Courier"/>
              </a:rPr>
              <a:t> = last</a:t>
            </a:r>
          </a:p>
          <a:p>
            <a:endParaRPr lang="en-US" sz="1400" b="1" dirty="0" smtClean="0">
              <a:latin typeface="Courier"/>
              <a:cs typeface="Courier"/>
            </a:endParaRPr>
          </a:p>
          <a:p>
            <a:r>
              <a:rPr lang="en-US" sz="1400" b="1" dirty="0" smtClean="0">
                <a:latin typeface="Courier"/>
                <a:cs typeface="Courier"/>
              </a:rPr>
              <a:t>    def </a:t>
            </a:r>
            <a:r>
              <a:rPr lang="en-US" sz="1400" b="1" dirty="0" err="1" smtClean="0">
                <a:latin typeface="Courier"/>
                <a:cs typeface="Courier"/>
              </a:rPr>
              <a:t>asleep(self</a:t>
            </a:r>
            <a:r>
              <a:rPr lang="en-US" sz="1400" b="1" dirty="0" smtClean="0">
                <a:latin typeface="Courier"/>
                <a:cs typeface="Courier"/>
              </a:rPr>
              <a:t>, time):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return 0 &lt;= time &lt;= 7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repr__(self</a:t>
            </a:r>
            <a:r>
              <a:rPr lang="en-US" sz="14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return </a:t>
            </a:r>
            <a:r>
              <a:rPr lang="en-US" sz="1400" b="1" dirty="0" err="1" smtClean="0">
                <a:latin typeface="Courier"/>
                <a:cs typeface="Courier"/>
              </a:rPr>
              <a:t>self.firstName</a:t>
            </a:r>
            <a:r>
              <a:rPr lang="en-US" sz="1400" b="1" dirty="0" smtClean="0">
                <a:latin typeface="Courier"/>
                <a:cs typeface="Courier"/>
              </a:rPr>
              <a:t> + " " + </a:t>
            </a:r>
            <a:r>
              <a:rPr lang="en-US" sz="1400" b="1" dirty="0" err="1" smtClean="0">
                <a:latin typeface="Courier"/>
                <a:cs typeface="Courier"/>
              </a:rPr>
              <a:t>self.lastName</a:t>
            </a:r>
            <a:endParaRPr lang="en-US" sz="1400" b="1" dirty="0" smtClean="0">
              <a:latin typeface="Courier"/>
              <a:cs typeface="Courier"/>
            </a:endParaRPr>
          </a:p>
          <a:p>
            <a:endParaRPr lang="en-US" sz="1400" b="1" dirty="0" smtClean="0">
              <a:latin typeface="Courier"/>
              <a:cs typeface="Courier"/>
            </a:endParaRPr>
          </a:p>
          <a:p>
            <a:r>
              <a:rPr lang="en-US" sz="1400" b="1" dirty="0" smtClean="0">
                <a:latin typeface="Courier"/>
                <a:cs typeface="Courier"/>
              </a:rPr>
              <a:t>class </a:t>
            </a:r>
            <a:r>
              <a:rPr lang="en-US" sz="1400" b="1" dirty="0" err="1" smtClean="0">
                <a:latin typeface="Courier"/>
                <a:cs typeface="Courier"/>
              </a:rPr>
              <a:t>Student(Person</a:t>
            </a:r>
            <a:r>
              <a:rPr lang="en-US" sz="14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init__(self</a:t>
            </a:r>
            <a:r>
              <a:rPr lang="en-US" sz="1400" b="1" dirty="0" smtClean="0">
                <a:latin typeface="Courier"/>
                <a:cs typeface="Courier"/>
              </a:rPr>
              <a:t>, first, last, age):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Person.__init__(self</a:t>
            </a:r>
            <a:r>
              <a:rPr lang="en-US" sz="1400" b="1" dirty="0" smtClean="0">
                <a:latin typeface="Courier"/>
                <a:cs typeface="Courier"/>
              </a:rPr>
              <a:t>, first, last)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latin typeface="Courier"/>
                <a:cs typeface="Courier"/>
              </a:rPr>
              <a:t>self.age</a:t>
            </a:r>
            <a:r>
              <a:rPr lang="en-US" sz="1400" b="1" dirty="0" smtClean="0">
                <a:latin typeface="Courier"/>
                <a:cs typeface="Courier"/>
              </a:rPr>
              <a:t> = age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def </a:t>
            </a:r>
            <a:r>
              <a:rPr lang="en-US" sz="1400" b="1" dirty="0" err="1" smtClean="0">
                <a:latin typeface="Courier"/>
                <a:cs typeface="Courier"/>
              </a:rPr>
              <a:t>asleep(self</a:t>
            </a:r>
            <a:r>
              <a:rPr lang="en-US" sz="1400" b="1" dirty="0" smtClean="0">
                <a:latin typeface="Courier"/>
                <a:cs typeface="Courier"/>
              </a:rPr>
              <a:t>, time):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return 3 &lt;= time &lt;= 11</a:t>
            </a:r>
          </a:p>
          <a:p>
            <a:endParaRPr lang="en-US" sz="1400" b="1" dirty="0" smtClean="0">
              <a:latin typeface="Courier"/>
              <a:cs typeface="Courier"/>
            </a:endParaRPr>
          </a:p>
          <a:p>
            <a:r>
              <a:rPr lang="en-US" sz="1400" b="1" dirty="0" smtClean="0"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latin typeface="Courier"/>
                <a:cs typeface="Courier"/>
              </a:rPr>
              <a:t>repr__(self</a:t>
            </a:r>
            <a:r>
              <a:rPr lang="en-US" sz="14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400" b="1" dirty="0" smtClean="0">
                <a:latin typeface="Courier"/>
                <a:cs typeface="Courier"/>
              </a:rPr>
              <a:t>        return </a:t>
            </a:r>
            <a:r>
              <a:rPr lang="en-US" sz="1400" b="1" dirty="0" err="1" smtClean="0">
                <a:latin typeface="Courier"/>
                <a:cs typeface="Courier"/>
              </a:rPr>
              <a:t>Person.__repr__(self</a:t>
            </a:r>
            <a:r>
              <a:rPr lang="en-US" sz="1400" b="1" dirty="0" smtClean="0">
                <a:latin typeface="Courier"/>
                <a:cs typeface="Courier"/>
              </a:rPr>
              <a:t>) + ", " + </a:t>
            </a:r>
            <a:r>
              <a:rPr lang="en-US" sz="1400" b="1" dirty="0" err="1" smtClean="0">
                <a:latin typeface="Courier"/>
                <a:cs typeface="Courier"/>
              </a:rPr>
              <a:t>str(self.age</a:t>
            </a:r>
            <a:r>
              <a:rPr lang="en-US" sz="1400" b="1" dirty="0" smtClean="0">
                <a:latin typeface="Courier"/>
                <a:cs typeface="Courier"/>
              </a:rPr>
              <a:t>) + " years old"</a:t>
            </a:r>
          </a:p>
          <a:p>
            <a:endParaRPr lang="en-US" sz="1400" b="1" dirty="0" smtClean="0">
              <a:latin typeface="Courier"/>
              <a:cs typeface="Courier"/>
            </a:endParaRPr>
          </a:p>
          <a:p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class 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Mudder(Student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):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def __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init__(self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, first, last, age, dorm):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Student.__init__(self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, first, last, age)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    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self.dorm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= dorm</a:t>
            </a:r>
          </a:p>
          <a:p>
            <a:endParaRPr lang="en-US" sz="14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def 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asleep(self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, time):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    return False</a:t>
            </a:r>
            <a:endParaRPr lang="en-US" sz="1400" b="1" dirty="0">
              <a:solidFill>
                <a:srgbClr val="0000FF"/>
              </a:solidFill>
              <a:latin typeface="Courier"/>
              <a:cs typeface="Courier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5748528" y="5357263"/>
            <a:ext cx="1992180" cy="715171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Get some sleep!!!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4722966" y="206963"/>
            <a:ext cx="4134446" cy="173096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1400" dirty="0" smtClean="0">
                <a:latin typeface="Courier"/>
                <a:cs typeface="Courier"/>
              </a:rPr>
              <a:t>&gt;&gt;&gt; </a:t>
            </a:r>
            <a:r>
              <a:rPr lang="en-US" sz="1400" dirty="0" err="1" smtClean="0">
                <a:latin typeface="Courier"/>
                <a:cs typeface="Courier"/>
              </a:rPr>
              <a:t>wally</a:t>
            </a:r>
            <a:r>
              <a:rPr lang="en-US" sz="1400" dirty="0" smtClean="0">
                <a:latin typeface="Courier"/>
                <a:cs typeface="Courier"/>
              </a:rPr>
              <a:t> = </a:t>
            </a:r>
            <a:r>
              <a:rPr lang="en-US" sz="1400" dirty="0" err="1" smtClean="0">
                <a:latin typeface="Courier"/>
                <a:cs typeface="Courier"/>
              </a:rPr>
              <a:t>Mudder(“wally</a:t>
            </a:r>
            <a:r>
              <a:rPr lang="en-US" sz="1400" dirty="0" smtClean="0">
                <a:latin typeface="Courier"/>
                <a:cs typeface="Courier"/>
              </a:rPr>
              <a:t>”, “wart”,</a:t>
            </a:r>
          </a:p>
          <a:p>
            <a:r>
              <a:rPr lang="en-US" sz="1400" dirty="0" smtClean="0">
                <a:latin typeface="Courier"/>
                <a:cs typeface="Courier"/>
              </a:rPr>
              <a:t>              42, “west”)</a:t>
            </a:r>
          </a:p>
          <a:p>
            <a:r>
              <a:rPr lang="en-US" sz="1400" dirty="0" smtClean="0">
                <a:latin typeface="Courier"/>
                <a:cs typeface="Courier"/>
              </a:rPr>
              <a:t>&gt;&gt;&gt; </a:t>
            </a:r>
            <a:r>
              <a:rPr lang="en-US" sz="1400" dirty="0" err="1" smtClean="0">
                <a:latin typeface="Courier"/>
                <a:cs typeface="Courier"/>
              </a:rPr>
              <a:t>wally</a:t>
            </a:r>
            <a:endParaRPr lang="en-US" sz="1400" dirty="0" smtClean="0">
              <a:latin typeface="Courier"/>
              <a:cs typeface="Courier"/>
            </a:endParaRPr>
          </a:p>
          <a:p>
            <a:r>
              <a:rPr lang="en-US" sz="1400" dirty="0" smtClean="0">
                <a:latin typeface="Courier"/>
                <a:cs typeface="Courier"/>
              </a:rPr>
              <a:t>?</a:t>
            </a:r>
          </a:p>
          <a:p>
            <a:r>
              <a:rPr lang="en-US" sz="1400" dirty="0" smtClean="0">
                <a:latin typeface="Courier"/>
                <a:cs typeface="Courier"/>
              </a:rPr>
              <a:t>&gt;&gt;&gt; </a:t>
            </a:r>
            <a:r>
              <a:rPr lang="en-US" sz="1400" dirty="0" err="1" smtClean="0">
                <a:latin typeface="Courier"/>
                <a:cs typeface="Courier"/>
              </a:rPr>
              <a:t>wally.asleep</a:t>
            </a:r>
            <a:r>
              <a:rPr lang="en-US" sz="1400" dirty="0" smtClean="0">
                <a:latin typeface="Courier"/>
                <a:cs typeface="Courier"/>
              </a:rPr>
              <a:t>()</a:t>
            </a:r>
          </a:p>
          <a:p>
            <a:r>
              <a:rPr lang="en-US" sz="1400" dirty="0" smtClean="0">
                <a:latin typeface="Courier"/>
                <a:cs typeface="Courier"/>
              </a:rPr>
              <a:t>? </a:t>
            </a:r>
            <a:endParaRPr lang="en-US" sz="1400" dirty="0">
              <a:latin typeface="Courier"/>
              <a:cs typeface="Courier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2416" y="6072434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Dangers of Inheritance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74" y="1600200"/>
            <a:ext cx="3280451" cy="4367465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222487" y="1600200"/>
            <a:ext cx="4607343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class Vector: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def __</a:t>
            </a:r>
            <a:r>
              <a:rPr lang="en-US" sz="1730" b="1" dirty="0" err="1" smtClean="0">
                <a:latin typeface="Courier"/>
                <a:cs typeface="Courier"/>
              </a:rPr>
              <a:t>init__(self</a:t>
            </a:r>
            <a:r>
              <a:rPr lang="en-US" sz="1730" b="1" dirty="0" smtClean="0">
                <a:latin typeface="Courier"/>
                <a:cs typeface="Courier"/>
              </a:rPr>
              <a:t>, </a:t>
            </a:r>
            <a:r>
              <a:rPr lang="en-US" sz="1730" b="1" dirty="0" err="1" smtClean="0">
                <a:latin typeface="Courier"/>
                <a:cs typeface="Courier"/>
              </a:rPr>
              <a:t>x</a:t>
            </a:r>
            <a:r>
              <a:rPr lang="en-US" sz="1730" b="1" dirty="0" smtClean="0">
                <a:latin typeface="Courier"/>
                <a:cs typeface="Courier"/>
              </a:rPr>
              <a:t>, </a:t>
            </a:r>
            <a:r>
              <a:rPr lang="en-US" sz="1730" b="1" dirty="0" err="1" smtClean="0">
                <a:latin typeface="Courier"/>
                <a:cs typeface="Courier"/>
              </a:rPr>
              <a:t>y</a:t>
            </a:r>
            <a:r>
              <a:rPr lang="en-US" sz="173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 </a:t>
            </a:r>
            <a:r>
              <a:rPr lang="en-US" sz="1730" b="1" dirty="0" err="1" smtClean="0">
                <a:latin typeface="Courier"/>
                <a:cs typeface="Courier"/>
              </a:rPr>
              <a:t>self.x</a:t>
            </a:r>
            <a:r>
              <a:rPr lang="en-US" sz="1730" b="1" dirty="0" smtClean="0">
                <a:latin typeface="Courier"/>
                <a:cs typeface="Courier"/>
              </a:rPr>
              <a:t> = </a:t>
            </a:r>
            <a:r>
              <a:rPr lang="en-US" sz="1730" b="1" dirty="0" err="1" smtClean="0">
                <a:latin typeface="Courier"/>
                <a:cs typeface="Courier"/>
              </a:rPr>
              <a:t>x</a:t>
            </a:r>
            <a:endParaRPr lang="en-US" sz="173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 </a:t>
            </a:r>
            <a:r>
              <a:rPr lang="en-US" sz="1730" b="1" dirty="0" err="1" smtClean="0">
                <a:latin typeface="Courier"/>
                <a:cs typeface="Courier"/>
              </a:rPr>
              <a:t>self.y</a:t>
            </a:r>
            <a:r>
              <a:rPr lang="en-US" sz="1730" b="1" dirty="0" smtClean="0">
                <a:latin typeface="Courier"/>
                <a:cs typeface="Courier"/>
              </a:rPr>
              <a:t> = </a:t>
            </a:r>
            <a:r>
              <a:rPr lang="en-US" sz="1730" b="1" dirty="0" err="1" smtClean="0">
                <a:latin typeface="Courier"/>
                <a:cs typeface="Courier"/>
              </a:rPr>
              <a:t>y</a:t>
            </a:r>
            <a:endParaRPr lang="en-US" sz="173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73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def </a:t>
            </a:r>
            <a:r>
              <a:rPr lang="en-US" sz="1730" b="1" dirty="0" err="1" smtClean="0">
                <a:latin typeface="Courier"/>
                <a:cs typeface="Courier"/>
              </a:rPr>
              <a:t>magnitude(self</a:t>
            </a:r>
            <a:r>
              <a:rPr lang="en-US" sz="173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 blah, blah, blah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 return …</a:t>
            </a:r>
          </a:p>
          <a:p>
            <a:pPr>
              <a:buNone/>
            </a:pPr>
            <a:endParaRPr lang="en-US" sz="173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def </a:t>
            </a:r>
            <a:r>
              <a:rPr lang="en-US" sz="1730" b="1" dirty="0" err="1" smtClean="0">
                <a:latin typeface="Courier"/>
                <a:cs typeface="Courier"/>
              </a:rPr>
              <a:t>normalize(self</a:t>
            </a:r>
            <a:r>
              <a:rPr lang="en-US" sz="173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</a:t>
            </a:r>
            <a:r>
              <a:rPr lang="en-US" sz="1730" b="1" dirty="0" err="1" smtClean="0">
                <a:latin typeface="Courier"/>
                <a:cs typeface="Courier"/>
              </a:rPr>
              <a:t>mag</a:t>
            </a:r>
            <a:r>
              <a:rPr lang="en-US" sz="1730" b="1" dirty="0" smtClean="0">
                <a:latin typeface="Courier"/>
                <a:cs typeface="Courier"/>
              </a:rPr>
              <a:t> = </a:t>
            </a:r>
            <a:r>
              <a:rPr lang="en-US" sz="1730" b="1" dirty="0" err="1" smtClean="0">
                <a:latin typeface="Courier"/>
                <a:cs typeface="Courier"/>
              </a:rPr>
              <a:t>self.magnitude</a:t>
            </a:r>
            <a:r>
              <a:rPr lang="en-US" sz="1730" b="1" dirty="0" smtClean="0">
                <a:latin typeface="Courier"/>
                <a:cs typeface="Courier"/>
              </a:rPr>
              <a:t>()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</a:t>
            </a:r>
            <a:r>
              <a:rPr lang="en-US" sz="1730" b="1" dirty="0" err="1" smtClean="0">
                <a:latin typeface="Courier"/>
                <a:cs typeface="Courier"/>
              </a:rPr>
              <a:t>newVector</a:t>
            </a:r>
            <a:r>
              <a:rPr lang="en-US" sz="1730" b="1" dirty="0" smtClean="0">
                <a:latin typeface="Courier"/>
                <a:cs typeface="Courier"/>
              </a:rPr>
              <a:t> = Vector(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  </a:t>
            </a:r>
            <a:r>
              <a:rPr lang="en-US" sz="1730" b="1" dirty="0" err="1" smtClean="0">
                <a:latin typeface="Courier"/>
                <a:cs typeface="Courier"/>
              </a:rPr>
              <a:t>self.x/mag</a:t>
            </a:r>
            <a:r>
              <a:rPr lang="en-US" sz="1730" b="1" dirty="0" smtClean="0">
                <a:latin typeface="Courier"/>
                <a:cs typeface="Courier"/>
              </a:rPr>
              <a:t>, </a:t>
            </a:r>
            <a:r>
              <a:rPr lang="en-US" sz="1730" b="1" dirty="0" err="1" smtClean="0">
                <a:latin typeface="Courier"/>
                <a:cs typeface="Courier"/>
              </a:rPr>
              <a:t>self.y/mag</a:t>
            </a:r>
            <a:r>
              <a:rPr lang="en-US" sz="1730" b="1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1730" b="1" dirty="0" smtClean="0">
                <a:latin typeface="Courier"/>
                <a:cs typeface="Courier"/>
              </a:rPr>
              <a:t>     </a:t>
            </a:r>
            <a:r>
              <a:rPr lang="en-US" sz="1730" b="1" dirty="0" smtClean="0">
                <a:solidFill>
                  <a:srgbClr val="FF0000"/>
                </a:solidFill>
                <a:latin typeface="Courier"/>
                <a:cs typeface="Courier"/>
              </a:rPr>
              <a:t>self = </a:t>
            </a:r>
            <a:r>
              <a:rPr lang="en-US" sz="1730" b="1" dirty="0" err="1" smtClean="0">
                <a:solidFill>
                  <a:srgbClr val="FF0000"/>
                </a:solidFill>
                <a:latin typeface="Courier"/>
                <a:cs typeface="Courier"/>
              </a:rPr>
              <a:t>newVector</a:t>
            </a:r>
            <a:endParaRPr lang="en-US" sz="1730" b="1" dirty="0" smtClean="0">
              <a:solidFill>
                <a:srgbClr val="FF0000"/>
              </a:solidFill>
              <a:latin typeface="Courier"/>
              <a:cs typeface="Courier"/>
            </a:endParaRPr>
          </a:p>
          <a:p>
            <a:pPr>
              <a:buNone/>
            </a:pPr>
            <a:endParaRPr lang="en-US" sz="16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600" b="1" dirty="0" smtClean="0">
                <a:latin typeface="Courier"/>
                <a:cs typeface="Courier"/>
              </a:rPr>
              <a:t>   </a:t>
            </a:r>
            <a:endParaRPr lang="en-US" sz="1600" b="1" dirty="0">
              <a:latin typeface="Courier"/>
              <a:cs typeface="Courier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5110233" y="1600994"/>
            <a:ext cx="431417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class Vector:</a:t>
            </a: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def __</a:t>
            </a:r>
            <a:r>
              <a:rPr lang="en-US" sz="1800" b="1" dirty="0" err="1" smtClean="0">
                <a:latin typeface="Courier"/>
                <a:cs typeface="Courier"/>
              </a:rPr>
              <a:t>init__(self</a:t>
            </a:r>
            <a:r>
              <a:rPr lang="en-US" sz="1800" b="1" dirty="0" smtClean="0">
                <a:latin typeface="Courier"/>
                <a:cs typeface="Courier"/>
              </a:rPr>
              <a:t>, </a:t>
            </a:r>
            <a:r>
              <a:rPr lang="en-US" sz="1800" b="1" dirty="0" err="1" smtClean="0">
                <a:latin typeface="Courier"/>
                <a:cs typeface="Courier"/>
              </a:rPr>
              <a:t>x</a:t>
            </a:r>
            <a:r>
              <a:rPr lang="en-US" sz="1800" b="1" dirty="0" smtClean="0">
                <a:latin typeface="Courier"/>
                <a:cs typeface="Courier"/>
              </a:rPr>
              <a:t>, </a:t>
            </a:r>
            <a:r>
              <a:rPr lang="en-US" sz="1800" b="1" dirty="0" err="1" smtClean="0">
                <a:latin typeface="Courier"/>
                <a:cs typeface="Courier"/>
              </a:rPr>
              <a:t>y</a:t>
            </a:r>
            <a:r>
              <a:rPr lang="en-US" sz="18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 </a:t>
            </a:r>
            <a:r>
              <a:rPr lang="en-US" sz="1800" b="1" dirty="0" err="1" smtClean="0">
                <a:latin typeface="Courier"/>
                <a:cs typeface="Courier"/>
              </a:rPr>
              <a:t>self.x</a:t>
            </a:r>
            <a:r>
              <a:rPr lang="en-US" sz="1800" b="1" dirty="0" smtClean="0">
                <a:latin typeface="Courier"/>
                <a:cs typeface="Courier"/>
              </a:rPr>
              <a:t> = </a:t>
            </a:r>
            <a:r>
              <a:rPr lang="en-US" sz="1800" b="1" dirty="0" err="1" smtClean="0">
                <a:latin typeface="Courier"/>
                <a:cs typeface="Courier"/>
              </a:rPr>
              <a:t>x</a:t>
            </a: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 </a:t>
            </a:r>
            <a:r>
              <a:rPr lang="en-US" sz="1800" b="1" dirty="0" err="1" smtClean="0">
                <a:latin typeface="Courier"/>
                <a:cs typeface="Courier"/>
              </a:rPr>
              <a:t>self.y</a:t>
            </a:r>
            <a:r>
              <a:rPr lang="en-US" sz="1800" b="1" dirty="0" smtClean="0">
                <a:latin typeface="Courier"/>
                <a:cs typeface="Courier"/>
              </a:rPr>
              <a:t> = </a:t>
            </a:r>
            <a:r>
              <a:rPr lang="en-US" sz="1800" b="1" dirty="0" err="1" smtClean="0">
                <a:latin typeface="Courier"/>
                <a:cs typeface="Courier"/>
              </a:rPr>
              <a:t>y</a:t>
            </a: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def </a:t>
            </a:r>
            <a:r>
              <a:rPr lang="en-US" sz="1800" b="1" dirty="0" err="1" smtClean="0">
                <a:latin typeface="Courier"/>
                <a:cs typeface="Courier"/>
              </a:rPr>
              <a:t>magnitude(self</a:t>
            </a:r>
            <a:r>
              <a:rPr lang="en-US" sz="18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 blah, blah, blah</a:t>
            </a: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 return …</a:t>
            </a:r>
          </a:p>
          <a:p>
            <a:pPr>
              <a:buNone/>
            </a:pP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def </a:t>
            </a:r>
            <a:r>
              <a:rPr lang="en-US" sz="1800" b="1" dirty="0" err="1" smtClean="0">
                <a:latin typeface="Courier"/>
                <a:cs typeface="Courier"/>
              </a:rPr>
              <a:t>normalize(self</a:t>
            </a:r>
            <a:r>
              <a:rPr lang="en-US" sz="18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</a:t>
            </a:r>
            <a:r>
              <a:rPr lang="en-US" sz="1800" b="1" dirty="0" err="1" smtClean="0">
                <a:latin typeface="Courier"/>
                <a:cs typeface="Courier"/>
              </a:rPr>
              <a:t>mag</a:t>
            </a:r>
            <a:r>
              <a:rPr lang="en-US" sz="1800" b="1" dirty="0" smtClean="0">
                <a:latin typeface="Courier"/>
                <a:cs typeface="Courier"/>
              </a:rPr>
              <a:t> = </a:t>
            </a:r>
            <a:r>
              <a:rPr lang="en-US" sz="1800" b="1" dirty="0" err="1" smtClean="0">
                <a:latin typeface="Courier"/>
                <a:cs typeface="Courier"/>
              </a:rPr>
              <a:t>self.magnitude</a:t>
            </a:r>
            <a:r>
              <a:rPr lang="en-US" sz="1800" b="1" dirty="0" smtClean="0">
                <a:latin typeface="Courier"/>
                <a:cs typeface="Courier"/>
              </a:rPr>
              <a:t>()</a:t>
            </a: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</a:t>
            </a:r>
            <a:r>
              <a:rPr lang="en-US" sz="1800" b="1" dirty="0" err="1" smtClean="0">
                <a:latin typeface="Courier"/>
                <a:cs typeface="Courier"/>
              </a:rPr>
              <a:t>self.x</a:t>
            </a:r>
            <a:r>
              <a:rPr lang="en-US" sz="1800" b="1" dirty="0" smtClean="0">
                <a:latin typeface="Courier"/>
                <a:cs typeface="Courier"/>
              </a:rPr>
              <a:t> = </a:t>
            </a:r>
            <a:r>
              <a:rPr lang="en-US" sz="1800" b="1" dirty="0" err="1" smtClean="0">
                <a:latin typeface="Courier"/>
                <a:cs typeface="Courier"/>
              </a:rPr>
              <a:t>self.x/mag</a:t>
            </a: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800" b="1" dirty="0" smtClean="0">
                <a:latin typeface="Courier"/>
                <a:cs typeface="Courier"/>
              </a:rPr>
              <a:t>     </a:t>
            </a:r>
            <a:r>
              <a:rPr lang="en-US" sz="1800" b="1" dirty="0" err="1" smtClean="0">
                <a:latin typeface="Courier"/>
                <a:cs typeface="Courier"/>
              </a:rPr>
              <a:t>self.y</a:t>
            </a:r>
            <a:r>
              <a:rPr lang="en-US" sz="1800" b="1" dirty="0" smtClean="0">
                <a:latin typeface="Courier"/>
                <a:cs typeface="Courier"/>
              </a:rPr>
              <a:t> = </a:t>
            </a:r>
            <a:r>
              <a:rPr lang="en-US" sz="1800" b="1" dirty="0" err="1" smtClean="0">
                <a:latin typeface="Courier"/>
                <a:cs typeface="Courier"/>
              </a:rPr>
              <a:t>self.y/mag</a:t>
            </a:r>
            <a:endParaRPr lang="en-US" sz="1800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401423" y="4028607"/>
            <a:ext cx="485681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ounded Rectangular Callout 25"/>
          <p:cNvSpPr/>
          <p:nvPr/>
        </p:nvSpPr>
        <p:spPr>
          <a:xfrm>
            <a:off x="812775" y="304435"/>
            <a:ext cx="5676441" cy="690134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/>
              <a:t>Python forbids personality transpl</a:t>
            </a:r>
            <a:r>
              <a:rPr lang="en-US" sz="2400" b="1" i="1" dirty="0" smtClean="0"/>
              <a:t>ants</a:t>
            </a:r>
            <a:r>
              <a:rPr lang="en-US" sz="2400" dirty="0" smtClean="0"/>
              <a:t>!</a:t>
            </a:r>
            <a:endParaRPr lang="en-US" sz="24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500" y="1058308"/>
            <a:ext cx="417093" cy="54268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Millisoft</a:t>
            </a:r>
            <a:r>
              <a:rPr lang="en-US" dirty="0" smtClean="0"/>
              <a:t> “Shapes”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0"/>
            <a:ext cx="9144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&gt;&gt;&gt; </a:t>
            </a:r>
            <a:r>
              <a:rPr lang="en-US" sz="1800" dirty="0" err="1" smtClean="0">
                <a:latin typeface="Courier"/>
                <a:cs typeface="Courier"/>
              </a:rPr>
              <a:t>r</a:t>
            </a:r>
            <a:r>
              <a:rPr lang="en-US" sz="1800" dirty="0" smtClean="0">
                <a:latin typeface="Courier"/>
                <a:cs typeface="Courier"/>
              </a:rPr>
              <a:t> = Rectangle(100, 50, center=Vector(80, 60), color=“blue”)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&gt;&gt;&gt; </a:t>
            </a:r>
            <a:r>
              <a:rPr lang="en-US" sz="1800" dirty="0" err="1" smtClean="0">
                <a:latin typeface="Courier"/>
                <a:cs typeface="Courier"/>
              </a:rPr>
              <a:t>c</a:t>
            </a:r>
            <a:r>
              <a:rPr lang="en-US" sz="1800" dirty="0" smtClean="0">
                <a:latin typeface="Courier"/>
                <a:cs typeface="Courier"/>
              </a:rPr>
              <a:t> = </a:t>
            </a:r>
            <a:r>
              <a:rPr lang="en-US" sz="1800" dirty="0" err="1" smtClean="0">
                <a:latin typeface="Courier"/>
                <a:cs typeface="Courier"/>
              </a:rPr>
              <a:t>Circle(radius</a:t>
            </a:r>
            <a:r>
              <a:rPr lang="en-US" sz="1800" dirty="0" smtClean="0">
                <a:latin typeface="Courier"/>
                <a:cs typeface="Courier"/>
              </a:rPr>
              <a:t>=30, color = “red”) # default center (0,0)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&gt;&gt;&gt; r.rotate(15) # 15 degree </a:t>
            </a:r>
            <a:r>
              <a:rPr lang="en-US" sz="1800" dirty="0" err="1" smtClean="0">
                <a:latin typeface="Courier"/>
                <a:cs typeface="Courier"/>
              </a:rPr>
              <a:t>ccw</a:t>
            </a:r>
            <a:r>
              <a:rPr lang="en-US" sz="1800" dirty="0" smtClean="0">
                <a:latin typeface="Courier"/>
                <a:cs typeface="Courier"/>
              </a:rPr>
              <a:t> rotation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&gt;&gt;&gt; </a:t>
            </a:r>
            <a:r>
              <a:rPr lang="en-US" sz="1800" dirty="0" err="1" smtClean="0">
                <a:latin typeface="Courier"/>
                <a:cs typeface="Courier"/>
              </a:rPr>
              <a:t>r.render</a:t>
            </a:r>
            <a:r>
              <a:rPr lang="en-US" sz="1800" dirty="0" smtClean="0">
                <a:latin typeface="Courier"/>
                <a:cs typeface="Courier"/>
              </a:rPr>
              <a:t>()</a:t>
            </a:r>
          </a:p>
          <a:p>
            <a:pPr>
              <a:buNone/>
            </a:pPr>
            <a:r>
              <a:rPr lang="en-US" sz="1800" dirty="0" smtClean="0">
                <a:latin typeface="Courier"/>
                <a:cs typeface="Courier"/>
              </a:rPr>
              <a:t>&gt;&gt;&gt; </a:t>
            </a:r>
            <a:r>
              <a:rPr lang="en-US" sz="1800" dirty="0" err="1" smtClean="0">
                <a:latin typeface="Courier"/>
                <a:cs typeface="Courier"/>
              </a:rPr>
              <a:t>c.render</a:t>
            </a:r>
            <a:r>
              <a:rPr lang="en-US" sz="1800" dirty="0" smtClean="0">
                <a:latin typeface="Courier"/>
                <a:cs typeface="Courier"/>
              </a:rPr>
              <a:t>()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71063" y="5886417"/>
            <a:ext cx="37761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677156" y="4592510"/>
            <a:ext cx="258781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21037185">
            <a:off x="2190009" y="4312922"/>
            <a:ext cx="1904291" cy="742186"/>
          </a:xfrm>
          <a:prstGeom prst="rect">
            <a:avLst/>
          </a:prstGeom>
          <a:solidFill>
            <a:srgbClr val="3333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575996" y="5490555"/>
            <a:ext cx="791724" cy="79172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74331" y="3943590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74263" y="4491109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5400000" flipH="1" flipV="1">
            <a:off x="1966587" y="4710849"/>
            <a:ext cx="1179250" cy="11718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76427" y="5217640"/>
            <a:ext cx="9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(80, 60)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729" y="167433"/>
            <a:ext cx="1608525" cy="113915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97112" y="1224115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Gill Bates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076002" y="5586972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 </a:t>
            </a:r>
            <a:r>
              <a:rPr lang="en-US" dirty="0" err="1" smtClean="0">
                <a:latin typeface="Courier"/>
                <a:cs typeface="Courier"/>
              </a:rPr>
              <a:t>ShapesDemo.py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24" name="Rounded Rectangular Callout 23"/>
          <p:cNvSpPr/>
          <p:nvPr/>
        </p:nvSpPr>
        <p:spPr>
          <a:xfrm>
            <a:off x="5240548" y="3420533"/>
            <a:ext cx="2356563" cy="877536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That rectangle </a:t>
            </a:r>
            <a:r>
              <a:rPr lang="en-US" dirty="0" err="1" smtClean="0"/>
              <a:t>an’t</a:t>
            </a:r>
            <a:r>
              <a:rPr lang="en-US" dirty="0" smtClean="0"/>
              <a:t> parallel to the x-axis!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37" y="4298068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</a:t>
            </a:r>
            <a:r>
              <a:rPr lang="en-US" dirty="0" err="1" smtClean="0"/>
              <a:t>implem</a:t>
            </a:r>
            <a:r>
              <a:rPr lang="en-US" i="1" dirty="0" err="1" smtClean="0"/>
              <a:t>ant</a:t>
            </a:r>
            <a:r>
              <a:rPr lang="en-US" dirty="0" err="1" smtClean="0"/>
              <a:t>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>
                <a:latin typeface="Courier"/>
                <a:cs typeface="Courier"/>
              </a:rPr>
              <a:t>c</a:t>
            </a:r>
            <a:r>
              <a:rPr lang="en-US" sz="2000" dirty="0" smtClean="0">
                <a:latin typeface="Courier"/>
                <a:cs typeface="Courier"/>
              </a:rPr>
              <a:t>lass Date: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def __</a:t>
            </a:r>
            <a:r>
              <a:rPr lang="en-US" sz="2000" dirty="0" err="1" smtClean="0">
                <a:latin typeface="Courier"/>
                <a:cs typeface="Courier"/>
              </a:rPr>
              <a:t>init__(self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m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y</a:t>
            </a:r>
            <a:r>
              <a:rPr lang="en-US" sz="2000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</a:t>
            </a:r>
            <a:r>
              <a:rPr lang="en-US" sz="2000" dirty="0" err="1" smtClean="0">
                <a:latin typeface="Courier"/>
                <a:cs typeface="Courier"/>
              </a:rPr>
              <a:t>self.month</a:t>
            </a:r>
            <a:r>
              <a:rPr lang="en-US" sz="2000" dirty="0" smtClean="0">
                <a:latin typeface="Courier"/>
                <a:cs typeface="Courier"/>
              </a:rPr>
              <a:t> = </a:t>
            </a:r>
            <a:r>
              <a:rPr lang="en-US" sz="2000" dirty="0" err="1" smtClean="0">
                <a:latin typeface="Courier"/>
                <a:cs typeface="Courier"/>
              </a:rPr>
              <a:t>m</a:t>
            </a:r>
            <a:endParaRPr lang="en-US" sz="20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</a:t>
            </a:r>
            <a:r>
              <a:rPr lang="en-US" sz="2000" dirty="0" err="1" smtClean="0">
                <a:latin typeface="Courier"/>
                <a:cs typeface="Courier"/>
              </a:rPr>
              <a:t>self.day</a:t>
            </a:r>
            <a:r>
              <a:rPr lang="en-US" sz="2000" dirty="0" smtClean="0">
                <a:latin typeface="Courier"/>
                <a:cs typeface="Courier"/>
              </a:rPr>
              <a:t> =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endParaRPr lang="en-US" sz="20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</a:t>
            </a:r>
            <a:r>
              <a:rPr lang="en-US" sz="2000" dirty="0" err="1" smtClean="0">
                <a:latin typeface="Courier"/>
                <a:cs typeface="Courier"/>
              </a:rPr>
              <a:t>self.year</a:t>
            </a:r>
            <a:r>
              <a:rPr lang="en-US" sz="2000" dirty="0" smtClean="0">
                <a:latin typeface="Courier"/>
                <a:cs typeface="Courier"/>
              </a:rPr>
              <a:t> = </a:t>
            </a:r>
            <a:r>
              <a:rPr lang="en-US" sz="2000" dirty="0" err="1" smtClean="0">
                <a:latin typeface="Courier"/>
                <a:cs typeface="Courier"/>
              </a:rPr>
              <a:t>y</a:t>
            </a:r>
            <a:endParaRPr lang="en-US" sz="20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 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&gt;&gt;&gt; </a:t>
            </a:r>
            <a:r>
              <a:rPr lang="en-US" sz="2800" dirty="0" err="1">
                <a:latin typeface="Courier"/>
                <a:cs typeface="Courier"/>
              </a:rPr>
              <a:t>d</a:t>
            </a:r>
            <a:r>
              <a:rPr lang="en-US" sz="2800" dirty="0" smtClean="0">
                <a:latin typeface="Courier"/>
                <a:cs typeface="Courier"/>
              </a:rPr>
              <a:t> = Date(1, 21, 1969)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606" y="226528"/>
            <a:ext cx="417093" cy="54268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Matrices</a:t>
            </a:r>
            <a:endParaRPr lang="en-US" dirty="0"/>
          </a:p>
        </p:txBody>
      </p:sp>
      <p:sp>
        <p:nvSpPr>
          <p:cNvPr id="17" name="Rounded Rectangular Callout 16"/>
          <p:cNvSpPr/>
          <p:nvPr/>
        </p:nvSpPr>
        <p:spPr>
          <a:xfrm>
            <a:off x="906181" y="5436029"/>
            <a:ext cx="3001079" cy="715171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Rotation matrices make my head spin.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69" y="6227891"/>
            <a:ext cx="432224" cy="5623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0069" y="1811867"/>
            <a:ext cx="1588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Rotation</a:t>
            </a:r>
          </a:p>
          <a:p>
            <a:r>
              <a:rPr lang="en-US" dirty="0" smtClean="0"/>
              <a:t>Scaling</a:t>
            </a:r>
          </a:p>
          <a:p>
            <a:r>
              <a:rPr lang="en-US" dirty="0" smtClean="0"/>
              <a:t>Translation ???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Matrix Class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17638"/>
            <a:ext cx="4063282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urier"/>
                <a:cs typeface="Courier"/>
              </a:rPr>
              <a:t>&gt;&gt;&gt; m1 = Matrix(0, -1, 1, 0)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m2 = Matrix(1, 2, 3, 4)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m1</a:t>
            </a:r>
          </a:p>
          <a:p>
            <a:r>
              <a:rPr lang="en-US" dirty="0" smtClean="0">
                <a:latin typeface="Courier"/>
                <a:cs typeface="Courier"/>
              </a:rPr>
              <a:t>0 -1</a:t>
            </a:r>
          </a:p>
          <a:p>
            <a:r>
              <a:rPr lang="en-US" dirty="0" smtClean="0">
                <a:latin typeface="Courier"/>
                <a:cs typeface="Courier"/>
              </a:rPr>
              <a:t>1 0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m2</a:t>
            </a:r>
          </a:p>
          <a:p>
            <a:r>
              <a:rPr lang="en-US" dirty="0" smtClean="0">
                <a:latin typeface="Courier"/>
                <a:cs typeface="Courier"/>
              </a:rPr>
              <a:t>1 2</a:t>
            </a:r>
          </a:p>
          <a:p>
            <a:r>
              <a:rPr lang="en-US" dirty="0" smtClean="0">
                <a:latin typeface="Courier"/>
                <a:cs typeface="Courier"/>
              </a:rPr>
              <a:t>3 4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m1+m2</a:t>
            </a:r>
          </a:p>
          <a:p>
            <a:r>
              <a:rPr lang="en-US" dirty="0" smtClean="0">
                <a:latin typeface="Courier"/>
                <a:cs typeface="Courier"/>
              </a:rPr>
              <a:t>1 1</a:t>
            </a:r>
          </a:p>
          <a:p>
            <a:r>
              <a:rPr lang="en-US" dirty="0" smtClean="0">
                <a:latin typeface="Courier"/>
                <a:cs typeface="Courier"/>
              </a:rPr>
              <a:t>4 4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m1*m2</a:t>
            </a:r>
          </a:p>
          <a:p>
            <a:r>
              <a:rPr lang="en-US" dirty="0" smtClean="0">
                <a:latin typeface="Courier"/>
                <a:cs typeface="Courier"/>
              </a:rPr>
              <a:t>-3 -4</a:t>
            </a:r>
          </a:p>
          <a:p>
            <a:r>
              <a:rPr lang="en-US" dirty="0" smtClean="0">
                <a:latin typeface="Courier"/>
                <a:cs typeface="Courier"/>
              </a:rPr>
              <a:t>1 2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m1.get(0, 1)</a:t>
            </a:r>
          </a:p>
          <a:p>
            <a:r>
              <a:rPr lang="en-US" dirty="0" smtClean="0">
                <a:latin typeface="Courier"/>
                <a:cs typeface="Courier"/>
              </a:rPr>
              <a:t>-1</a:t>
            </a:r>
          </a:p>
          <a:p>
            <a:r>
              <a:rPr lang="en-US" dirty="0" smtClean="0">
                <a:latin typeface="Courier"/>
                <a:cs typeface="Courier"/>
              </a:rPr>
              <a:t>&gt;&gt;&gt; m1.set(1, 0, 42)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5366262" y="1297425"/>
            <a:ext cx="3001079" cy="715171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 thought that Linear Algebra was the Matrix Class!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0150" y="2293782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Matrix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91" y="1083731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def Matrix: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“””2x2 matrix class”””</a:t>
            </a:r>
          </a:p>
          <a:p>
            <a:pPr>
              <a:buNone/>
            </a:pPr>
            <a:endParaRPr lang="en-US" sz="14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def __</a:t>
            </a:r>
            <a:r>
              <a:rPr lang="en-US" sz="1400" b="1" dirty="0" err="1" smtClean="0">
                <a:latin typeface="Courier"/>
                <a:cs typeface="Courier"/>
              </a:rPr>
              <a:t>init__(self</a:t>
            </a:r>
            <a:r>
              <a:rPr lang="en-US" sz="1400" b="1" dirty="0" smtClean="0">
                <a:latin typeface="Courier"/>
                <a:cs typeface="Courier"/>
              </a:rPr>
              <a:t>, a11=0, a12=0, a21=0, a22=0)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			 </a:t>
            </a:r>
            <a:r>
              <a:rPr lang="en-US" sz="1400" b="1" dirty="0" err="1" smtClean="0">
                <a:latin typeface="Courier"/>
                <a:cs typeface="Courier"/>
              </a:rPr>
              <a:t>self.array</a:t>
            </a:r>
            <a:r>
              <a:rPr lang="en-US" sz="1400" b="1" dirty="0" smtClean="0">
                <a:latin typeface="Courier"/>
                <a:cs typeface="Courier"/>
              </a:rPr>
              <a:t> = [[a11, a12], [a21, a22]]</a:t>
            </a:r>
          </a:p>
          <a:p>
            <a:pPr>
              <a:buNone/>
            </a:pPr>
            <a:endParaRPr lang="en-US" sz="14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def __</a:t>
            </a:r>
            <a:r>
              <a:rPr lang="en-US" sz="1400" b="1" dirty="0" err="1" smtClean="0">
                <a:latin typeface="Courier"/>
                <a:cs typeface="Courier"/>
              </a:rPr>
              <a:t>repr__(self</a:t>
            </a:r>
            <a:r>
              <a:rPr lang="en-US" sz="1400" b="1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</a:t>
            </a: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def </a:t>
            </a:r>
            <a:r>
              <a:rPr lang="en-US" sz="1400" b="1" dirty="0" err="1" smtClean="0">
                <a:latin typeface="Courier"/>
                <a:cs typeface="Courier"/>
              </a:rPr>
              <a:t>set(self</a:t>
            </a:r>
            <a:r>
              <a:rPr lang="en-US" sz="1400" b="1" dirty="0" smtClean="0">
                <a:latin typeface="Courier"/>
                <a:cs typeface="Courier"/>
              </a:rPr>
              <a:t>, row, column, value):</a:t>
            </a:r>
          </a:p>
          <a:p>
            <a:pPr>
              <a:buNone/>
            </a:pPr>
            <a:endParaRPr lang="en-US" sz="14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400" b="1" dirty="0" smtClean="0">
                <a:latin typeface="Courier"/>
                <a:cs typeface="Courier"/>
              </a:rPr>
              <a:t>   def </a:t>
            </a:r>
            <a:r>
              <a:rPr lang="en-US" sz="1400" b="1" dirty="0" err="1" smtClean="0">
                <a:latin typeface="Courier"/>
                <a:cs typeface="Courier"/>
              </a:rPr>
              <a:t>get(self</a:t>
            </a:r>
            <a:r>
              <a:rPr lang="en-US" sz="1400" b="1" dirty="0" smtClean="0">
                <a:latin typeface="Courier"/>
                <a:cs typeface="Courier"/>
              </a:rPr>
              <a:t>, row, column):</a:t>
            </a:r>
          </a:p>
          <a:p>
            <a:pPr>
              <a:buNone/>
            </a:pPr>
            <a:endParaRPr lang="en-US" sz="14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pPr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def __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mul__(self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, other):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  “””other may be a matrix OR a vector and returns</a:t>
            </a:r>
          </a:p>
          <a:p>
            <a:pPr>
              <a:buNone/>
            </a:pP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      the product of self and other.”””</a:t>
            </a:r>
          </a:p>
          <a:p>
            <a:pPr>
              <a:buNone/>
            </a:pP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80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800" b="1" dirty="0">
              <a:latin typeface="Courier"/>
              <a:cs typeface="Couri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7773" y="5086474"/>
            <a:ext cx="44942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  <a:latin typeface="Courier"/>
                <a:cs typeface="Courier"/>
              </a:rPr>
              <a:t>Blah, blah, blah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Courier"/>
                <a:cs typeface="Courier"/>
              </a:rPr>
              <a:t>if </a:t>
            </a:r>
            <a:r>
              <a:rPr lang="en-US" sz="1400" b="1" dirty="0" err="1" smtClean="0">
                <a:solidFill>
                  <a:srgbClr val="FF0000"/>
                </a:solidFill>
                <a:latin typeface="Courier"/>
                <a:cs typeface="Courier"/>
              </a:rPr>
              <a:t>other.__class__.__name</a:t>
            </a:r>
            <a:r>
              <a:rPr lang="en-US" sz="1400" b="1" dirty="0" smtClean="0">
                <a:solidFill>
                  <a:srgbClr val="FF0000"/>
                </a:solidFill>
                <a:latin typeface="Courier"/>
                <a:cs typeface="Courier"/>
              </a:rPr>
              <a:t>__ == "Matrix":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Courier"/>
                <a:cs typeface="Courier"/>
              </a:rPr>
              <a:t>  blah, blah, blah</a:t>
            </a:r>
          </a:p>
          <a:p>
            <a:r>
              <a:rPr lang="en-US" sz="1400" b="1" dirty="0" smtClean="0">
                <a:solidFill>
                  <a:srgbClr val="FF0000"/>
                </a:solidFill>
                <a:latin typeface="Courier"/>
                <a:cs typeface="Courier"/>
              </a:rPr>
              <a:t>else:  # it’s HOPEFULLY a Vector!</a:t>
            </a:r>
            <a:endParaRPr lang="en-US" sz="1400" b="1" dirty="0">
              <a:solidFill>
                <a:srgbClr val="FF0000"/>
              </a:solidFill>
              <a:latin typeface="Courier"/>
              <a:cs typeface="Courier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6590" y="1193802"/>
            <a:ext cx="277041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class Vector: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, </a:t>
            </a:r>
            <a:r>
              <a:rPr lang="en-US" sz="1200" b="1" dirty="0" err="1" smtClean="0">
                <a:latin typeface="Courier"/>
                <a:cs typeface="Courier"/>
              </a:rPr>
              <a:t>x</a:t>
            </a:r>
            <a:r>
              <a:rPr lang="en-US" sz="1200" b="1" dirty="0" smtClean="0">
                <a:latin typeface="Courier"/>
                <a:cs typeface="Courier"/>
              </a:rPr>
              <a:t>, </a:t>
            </a:r>
            <a:r>
              <a:rPr lang="en-US" sz="1200" b="1" dirty="0" err="1" smtClean="0">
                <a:latin typeface="Courier"/>
                <a:cs typeface="Courier"/>
              </a:rPr>
              <a:t>y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</a:t>
            </a:r>
            <a:r>
              <a:rPr lang="en-US" sz="1200" b="1" dirty="0" err="1" smtClean="0">
                <a:latin typeface="Courier"/>
                <a:cs typeface="Courier"/>
              </a:rPr>
              <a:t>self.x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x</a:t>
            </a: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</a:t>
            </a:r>
            <a:r>
              <a:rPr lang="en-US" sz="1200" b="1" dirty="0" err="1" smtClean="0">
                <a:latin typeface="Courier"/>
                <a:cs typeface="Courier"/>
              </a:rPr>
              <a:t>self.y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y</a:t>
            </a: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def </a:t>
            </a:r>
            <a:r>
              <a:rPr lang="en-US" sz="1200" b="1" dirty="0" err="1" smtClean="0">
                <a:latin typeface="Courier"/>
                <a:cs typeface="Courier"/>
              </a:rPr>
              <a:t>magnitude(self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blah, blah, blah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return …</a:t>
            </a:r>
          </a:p>
          <a:p>
            <a:pPr>
              <a:buNone/>
            </a:pP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def </a:t>
            </a:r>
            <a:r>
              <a:rPr lang="en-US" sz="1200" b="1" dirty="0" err="1" smtClean="0">
                <a:latin typeface="Courier"/>
                <a:cs typeface="Courier"/>
              </a:rPr>
              <a:t>normalize(self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mag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self.magnitude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self.x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self.x/mag</a:t>
            </a: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self.y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self.y/mag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7" name="Rounded Rectangle 6"/>
          <p:cNvSpPr/>
          <p:nvPr/>
        </p:nvSpPr>
        <p:spPr>
          <a:xfrm>
            <a:off x="6246590" y="1109132"/>
            <a:ext cx="2770410" cy="26776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ular Callout 7"/>
          <p:cNvSpPr/>
          <p:nvPr/>
        </p:nvSpPr>
        <p:spPr>
          <a:xfrm>
            <a:off x="5472012" y="5086474"/>
            <a:ext cx="3001079" cy="715171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I was trying to </a:t>
            </a:r>
            <a:r>
              <a:rPr lang="en-US" i="1" dirty="0" smtClean="0"/>
              <a:t>ant</a:t>
            </a:r>
            <a:r>
              <a:rPr lang="en-US" dirty="0" smtClean="0"/>
              <a:t>icipate how this would be done!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1301" y="5848545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638" y="511283"/>
            <a:ext cx="8558753" cy="5016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"/>
                <a:cs typeface="Courier"/>
              </a:rPr>
              <a:t> def __</a:t>
            </a:r>
            <a:r>
              <a:rPr lang="en-US" sz="1600" b="1" dirty="0" err="1" smtClean="0">
                <a:latin typeface="Courier"/>
                <a:cs typeface="Courier"/>
              </a:rPr>
              <a:t>mul__(self</a:t>
            </a:r>
            <a:r>
              <a:rPr lang="en-US" sz="1600" b="1" dirty="0" smtClean="0">
                <a:latin typeface="Courier"/>
                <a:cs typeface="Courier"/>
              </a:rPr>
              <a:t>, other):</a:t>
            </a: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"/>
                <a:cs typeface="Courier"/>
              </a:rPr>
              <a:t>    """ if other is a Matrix, returns a Matrix.  </a:t>
            </a: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"/>
                <a:cs typeface="Courier"/>
              </a:rPr>
              <a:t>    If other is a Vector, returns a Vector."""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if </a:t>
            </a:r>
            <a:r>
              <a:rPr lang="en-US" sz="1600" b="1" dirty="0" err="1" smtClean="0">
                <a:latin typeface="Courier"/>
                <a:cs typeface="Courier"/>
              </a:rPr>
              <a:t>other.__class__.__name</a:t>
            </a:r>
            <a:r>
              <a:rPr lang="en-US" sz="1600" b="1" dirty="0" smtClean="0">
                <a:latin typeface="Courier"/>
                <a:cs typeface="Courier"/>
              </a:rPr>
              <a:t>__ == </a:t>
            </a:r>
            <a:r>
              <a:rPr lang="en-US" sz="1600" b="1" dirty="0" smtClean="0">
                <a:solidFill>
                  <a:srgbClr val="660066"/>
                </a:solidFill>
                <a:latin typeface="Courier"/>
                <a:cs typeface="Courier"/>
              </a:rPr>
              <a:t>"Matrix"</a:t>
            </a:r>
            <a:r>
              <a:rPr lang="en-US" sz="1600" b="1" dirty="0" smtClean="0">
                <a:latin typeface="Courier"/>
                <a:cs typeface="Courier"/>
              </a:rPr>
              <a:t>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result = Matrix()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for row in range(0, 2):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for </a:t>
            </a:r>
            <a:r>
              <a:rPr lang="en-US" sz="1600" b="1" dirty="0" err="1" smtClean="0">
                <a:latin typeface="Courier"/>
                <a:cs typeface="Courier"/>
              </a:rPr>
              <a:t>col</a:t>
            </a:r>
            <a:r>
              <a:rPr lang="en-US" sz="1600" b="1" dirty="0" smtClean="0">
                <a:latin typeface="Courier"/>
                <a:cs typeface="Courier"/>
              </a:rPr>
              <a:t> in range(0, 2):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# Compute result matrix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   entry = 0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   for </a:t>
            </a:r>
            <a:r>
              <a:rPr lang="en-US" sz="1600" b="1" dirty="0" err="1" smtClean="0">
                <a:latin typeface="Courier"/>
                <a:cs typeface="Courier"/>
              </a:rPr>
              <a:t>i</a:t>
            </a:r>
            <a:r>
              <a:rPr lang="en-US" sz="1600" b="1" dirty="0" smtClean="0">
                <a:latin typeface="Courier"/>
                <a:cs typeface="Courier"/>
              </a:rPr>
              <a:t> in range(0, 2):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                entry += 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_______________________________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             </a:t>
            </a:r>
            <a:r>
              <a:rPr lang="en-US" sz="1600" b="1" dirty="0" err="1" smtClean="0">
                <a:solidFill>
                  <a:srgbClr val="000000"/>
                </a:solidFill>
                <a:latin typeface="Courier"/>
                <a:cs typeface="Courier"/>
              </a:rPr>
              <a:t>result.set(row</a:t>
            </a:r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, </a:t>
            </a:r>
            <a:r>
              <a:rPr lang="en-US" sz="1600" b="1" dirty="0" err="1" smtClean="0">
                <a:solidFill>
                  <a:srgbClr val="000000"/>
                </a:solidFill>
                <a:latin typeface="Courier"/>
                <a:cs typeface="Courier"/>
              </a:rPr>
              <a:t>col</a:t>
            </a:r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, entry)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       return result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</a:t>
            </a:r>
            <a:r>
              <a:rPr lang="en-US" sz="1600" b="1" dirty="0" err="1" smtClean="0">
                <a:latin typeface="Courier"/>
                <a:cs typeface="Courier"/>
              </a:rPr>
              <a:t>elif</a:t>
            </a:r>
            <a:r>
              <a:rPr lang="en-US" sz="1600" b="1" dirty="0" smtClean="0">
                <a:latin typeface="Courier"/>
                <a:cs typeface="Courier"/>
              </a:rPr>
              <a:t> </a:t>
            </a:r>
            <a:r>
              <a:rPr lang="en-US" sz="1600" b="1" dirty="0" err="1" smtClean="0">
                <a:latin typeface="Courier"/>
                <a:cs typeface="Courier"/>
              </a:rPr>
              <a:t>other.__class__.__name</a:t>
            </a:r>
            <a:r>
              <a:rPr lang="en-US" sz="1600" b="1" dirty="0" smtClean="0">
                <a:latin typeface="Courier"/>
                <a:cs typeface="Courier"/>
              </a:rPr>
              <a:t>__ == </a:t>
            </a:r>
            <a:r>
              <a:rPr lang="en-US" sz="1600" b="1" dirty="0" smtClean="0">
                <a:solidFill>
                  <a:srgbClr val="008000"/>
                </a:solidFill>
                <a:latin typeface="Courier"/>
                <a:cs typeface="Courier"/>
              </a:rPr>
              <a:t>"Vector"</a:t>
            </a:r>
            <a:r>
              <a:rPr lang="en-US" sz="1600" b="1" dirty="0" smtClean="0">
                <a:latin typeface="Courier"/>
                <a:cs typeface="Courier"/>
              </a:rPr>
              <a:t>: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       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      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x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= ______________________________________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</a:t>
            </a:r>
            <a:r>
              <a:rPr lang="en-US" sz="1600" b="1" dirty="0" err="1" smtClean="0">
                <a:solidFill>
                  <a:srgbClr val="FF0000"/>
                </a:solidFill>
                <a:latin typeface="Courier"/>
                <a:cs typeface="Courier"/>
              </a:rPr>
              <a:t>y</a:t>
            </a:r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= ______________________________________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Courier"/>
                <a:cs typeface="Courier"/>
              </a:rPr>
              <a:t>       return ___________________________________</a:t>
            </a:r>
          </a:p>
          <a:p>
            <a:r>
              <a:rPr lang="en-US" sz="1600" b="1" dirty="0" smtClean="0">
                <a:solidFill>
                  <a:srgbClr val="000000"/>
                </a:solidFill>
                <a:latin typeface="Courier"/>
                <a:cs typeface="Courier"/>
              </a:rPr>
              <a:t>    else: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print "Can't multiply a matrix by a ", </a:t>
            </a:r>
            <a:r>
              <a:rPr lang="en-US" sz="1600" b="1" dirty="0" err="1" smtClean="0">
                <a:latin typeface="Courier"/>
                <a:cs typeface="Courier"/>
              </a:rPr>
              <a:t>other.__class__.name</a:t>
            </a:r>
            <a:r>
              <a:rPr lang="en-US" sz="1600" b="1" dirty="0" smtClean="0">
                <a:latin typeface="Courier"/>
                <a:cs typeface="Courier"/>
              </a:rPr>
              <a:t>__</a:t>
            </a:r>
            <a:endParaRPr lang="en-US" sz="1600" b="1" dirty="0">
              <a:latin typeface="Courier"/>
              <a:cs typeface="Courier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638" y="6383867"/>
            <a:ext cx="126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Fill this in…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246590" y="186229"/>
            <a:ext cx="277041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class Vector: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, </a:t>
            </a:r>
            <a:r>
              <a:rPr lang="en-US" sz="1200" b="1" dirty="0" err="1" smtClean="0">
                <a:latin typeface="Courier"/>
                <a:cs typeface="Courier"/>
              </a:rPr>
              <a:t>x</a:t>
            </a:r>
            <a:r>
              <a:rPr lang="en-US" sz="1200" b="1" dirty="0" smtClean="0">
                <a:latin typeface="Courier"/>
                <a:cs typeface="Courier"/>
              </a:rPr>
              <a:t>, </a:t>
            </a:r>
            <a:r>
              <a:rPr lang="en-US" sz="1200" b="1" dirty="0" err="1" smtClean="0">
                <a:latin typeface="Courier"/>
                <a:cs typeface="Courier"/>
              </a:rPr>
              <a:t>y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</a:t>
            </a:r>
            <a:r>
              <a:rPr lang="en-US" sz="1200" b="1" dirty="0" err="1" smtClean="0">
                <a:latin typeface="Courier"/>
                <a:cs typeface="Courier"/>
              </a:rPr>
              <a:t>self.x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x</a:t>
            </a: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</a:t>
            </a:r>
            <a:r>
              <a:rPr lang="en-US" sz="1200" b="1" dirty="0" err="1" smtClean="0">
                <a:latin typeface="Courier"/>
                <a:cs typeface="Courier"/>
              </a:rPr>
              <a:t>self.y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y</a:t>
            </a: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def </a:t>
            </a:r>
            <a:r>
              <a:rPr lang="en-US" sz="1200" b="1" dirty="0" err="1" smtClean="0">
                <a:latin typeface="Courier"/>
                <a:cs typeface="Courier"/>
              </a:rPr>
              <a:t>magnitude(self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blah, blah, blah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 return …</a:t>
            </a:r>
          </a:p>
          <a:p>
            <a:pPr>
              <a:buNone/>
            </a:pP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def </a:t>
            </a:r>
            <a:r>
              <a:rPr lang="en-US" sz="1200" b="1" dirty="0" err="1" smtClean="0">
                <a:latin typeface="Courier"/>
                <a:cs typeface="Courier"/>
              </a:rPr>
              <a:t>normalize(self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mag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self.magnitude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self.x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self.x/mag</a:t>
            </a:r>
            <a:endParaRPr lang="en-US" sz="1200" b="1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self.y</a:t>
            </a:r>
            <a:r>
              <a:rPr lang="en-US" sz="1200" b="1" dirty="0" smtClean="0">
                <a:latin typeface="Courier"/>
                <a:cs typeface="Courier"/>
              </a:rPr>
              <a:t> = </a:t>
            </a:r>
            <a:r>
              <a:rPr lang="en-US" sz="1200" b="1" dirty="0" err="1" smtClean="0">
                <a:latin typeface="Courier"/>
                <a:cs typeface="Courier"/>
              </a:rPr>
              <a:t>self.y/mag</a:t>
            </a:r>
            <a:endParaRPr lang="en-US" sz="1200" dirty="0" smtClean="0"/>
          </a:p>
          <a:p>
            <a:endParaRPr lang="en-US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6246590" y="101559"/>
            <a:ext cx="2770410" cy="2677656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1638" y="511283"/>
            <a:ext cx="8558753" cy="50167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"/>
                <a:cs typeface="Courier"/>
              </a:rPr>
              <a:t> def __</a:t>
            </a:r>
            <a:r>
              <a:rPr lang="en-US" sz="1600" b="1" dirty="0" err="1" smtClean="0">
                <a:latin typeface="Courier"/>
                <a:cs typeface="Courier"/>
              </a:rPr>
              <a:t>mul__(self</a:t>
            </a:r>
            <a:r>
              <a:rPr lang="en-US" sz="1600" b="1" dirty="0" smtClean="0">
                <a:latin typeface="Courier"/>
                <a:cs typeface="Courier"/>
              </a:rPr>
              <a:t>, other):</a:t>
            </a: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"/>
                <a:cs typeface="Courier"/>
              </a:rPr>
              <a:t>    """ if other is a Matrix, returns a Matrix.  </a:t>
            </a: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urier"/>
                <a:cs typeface="Courier"/>
              </a:rPr>
              <a:t>    If other is a Vector, returns a Vector."""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if </a:t>
            </a:r>
            <a:r>
              <a:rPr lang="en-US" sz="1600" b="1" dirty="0" err="1" smtClean="0">
                <a:latin typeface="Courier"/>
                <a:cs typeface="Courier"/>
              </a:rPr>
              <a:t>other.__class__.__name</a:t>
            </a:r>
            <a:r>
              <a:rPr lang="en-US" sz="1600" b="1" dirty="0" smtClean="0">
                <a:latin typeface="Courier"/>
                <a:cs typeface="Courier"/>
              </a:rPr>
              <a:t>__ == </a:t>
            </a:r>
            <a:r>
              <a:rPr lang="en-US" sz="1600" b="1" dirty="0" smtClean="0">
                <a:solidFill>
                  <a:srgbClr val="660066"/>
                </a:solidFill>
                <a:latin typeface="Courier"/>
                <a:cs typeface="Courier"/>
              </a:rPr>
              <a:t>"Matrix"</a:t>
            </a:r>
            <a:r>
              <a:rPr lang="en-US" sz="1600" b="1" dirty="0" smtClean="0">
                <a:latin typeface="Courier"/>
                <a:cs typeface="Courier"/>
              </a:rPr>
              <a:t>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</a:t>
            </a:r>
            <a:r>
              <a:rPr lang="en-US" sz="1600" b="1" dirty="0" smtClean="0">
                <a:solidFill>
                  <a:srgbClr val="660066"/>
                </a:solidFill>
                <a:latin typeface="Courier"/>
                <a:cs typeface="Courier"/>
              </a:rPr>
              <a:t>result = Matrix()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for row in range(0, 2):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for </a:t>
            </a:r>
            <a:r>
              <a:rPr lang="en-US" sz="1600" b="1" dirty="0" err="1" smtClean="0">
                <a:latin typeface="Courier"/>
                <a:cs typeface="Courier"/>
              </a:rPr>
              <a:t>col</a:t>
            </a:r>
            <a:r>
              <a:rPr lang="en-US" sz="1600" b="1" dirty="0" smtClean="0">
                <a:latin typeface="Courier"/>
                <a:cs typeface="Courier"/>
              </a:rPr>
              <a:t> in range(0, 2):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# Compute result matrix in the given row and </a:t>
            </a:r>
            <a:r>
              <a:rPr lang="en-US" sz="1600" b="1" dirty="0" err="1" smtClean="0">
                <a:latin typeface="Courier"/>
                <a:cs typeface="Courier"/>
              </a:rPr>
              <a:t>col</a:t>
            </a:r>
            <a:endParaRPr lang="en-US" sz="1600" b="1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             entry = 0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   for </a:t>
            </a:r>
            <a:r>
              <a:rPr lang="en-US" sz="1600" b="1" dirty="0" err="1" smtClean="0">
                <a:latin typeface="Courier"/>
                <a:cs typeface="Courier"/>
              </a:rPr>
              <a:t>i</a:t>
            </a:r>
            <a:r>
              <a:rPr lang="en-US" sz="1600" b="1" dirty="0" smtClean="0">
                <a:latin typeface="Courier"/>
                <a:cs typeface="Courier"/>
              </a:rPr>
              <a:t> in range(0, 2):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      entry += </a:t>
            </a:r>
            <a:r>
              <a:rPr lang="en-US" sz="1600" b="1" dirty="0" err="1" smtClean="0">
                <a:latin typeface="Courier"/>
                <a:cs typeface="Courier"/>
              </a:rPr>
              <a:t>self.get(row</a:t>
            </a:r>
            <a:r>
              <a:rPr lang="en-US" sz="1600" b="1" dirty="0" smtClean="0">
                <a:latin typeface="Courier"/>
                <a:cs typeface="Courier"/>
              </a:rPr>
              <a:t>, </a:t>
            </a:r>
            <a:r>
              <a:rPr lang="en-US" sz="1600" b="1" dirty="0" err="1" smtClean="0">
                <a:latin typeface="Courier"/>
                <a:cs typeface="Courier"/>
              </a:rPr>
              <a:t>i</a:t>
            </a:r>
            <a:r>
              <a:rPr lang="en-US" sz="1600" b="1" dirty="0" smtClean="0">
                <a:latin typeface="Courier"/>
                <a:cs typeface="Courier"/>
              </a:rPr>
              <a:t>) * </a:t>
            </a:r>
            <a:r>
              <a:rPr lang="en-US" sz="1600" b="1" dirty="0" err="1" smtClean="0">
                <a:latin typeface="Courier"/>
                <a:cs typeface="Courier"/>
              </a:rPr>
              <a:t>other.get(i</a:t>
            </a:r>
            <a:r>
              <a:rPr lang="en-US" sz="1600" b="1" dirty="0" smtClean="0">
                <a:latin typeface="Courier"/>
                <a:cs typeface="Courier"/>
              </a:rPr>
              <a:t>, </a:t>
            </a:r>
            <a:r>
              <a:rPr lang="en-US" sz="1600" b="1" dirty="0" err="1" smtClean="0">
                <a:latin typeface="Courier"/>
                <a:cs typeface="Courier"/>
              </a:rPr>
              <a:t>col</a:t>
            </a:r>
            <a:r>
              <a:rPr lang="en-US" sz="1600" b="1" dirty="0" smtClean="0">
                <a:latin typeface="Courier"/>
                <a:cs typeface="Courier"/>
              </a:rPr>
              <a:t>)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     </a:t>
            </a:r>
            <a:r>
              <a:rPr lang="en-US" sz="1600" b="1" dirty="0" err="1" smtClean="0">
                <a:latin typeface="Courier"/>
                <a:cs typeface="Courier"/>
              </a:rPr>
              <a:t>result.set(row</a:t>
            </a:r>
            <a:r>
              <a:rPr lang="en-US" sz="1600" b="1" dirty="0" smtClean="0">
                <a:latin typeface="Courier"/>
                <a:cs typeface="Courier"/>
              </a:rPr>
              <a:t>, </a:t>
            </a:r>
            <a:r>
              <a:rPr lang="en-US" sz="1600" b="1" dirty="0" err="1" smtClean="0">
                <a:latin typeface="Courier"/>
                <a:cs typeface="Courier"/>
              </a:rPr>
              <a:t>col</a:t>
            </a:r>
            <a:r>
              <a:rPr lang="en-US" sz="1600" b="1" dirty="0" smtClean="0">
                <a:latin typeface="Courier"/>
                <a:cs typeface="Courier"/>
              </a:rPr>
              <a:t>, entry)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return result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</a:t>
            </a:r>
            <a:r>
              <a:rPr lang="en-US" sz="1600" b="1" dirty="0" err="1" smtClean="0">
                <a:latin typeface="Courier"/>
                <a:cs typeface="Courier"/>
              </a:rPr>
              <a:t>elif</a:t>
            </a:r>
            <a:r>
              <a:rPr lang="en-US" sz="1600" b="1" dirty="0" smtClean="0">
                <a:latin typeface="Courier"/>
                <a:cs typeface="Courier"/>
              </a:rPr>
              <a:t> </a:t>
            </a:r>
            <a:r>
              <a:rPr lang="en-US" sz="1600" b="1" dirty="0" err="1" smtClean="0">
                <a:latin typeface="Courier"/>
                <a:cs typeface="Courier"/>
              </a:rPr>
              <a:t>other.__class__.__name</a:t>
            </a:r>
            <a:r>
              <a:rPr lang="en-US" sz="1600" b="1" dirty="0" smtClean="0">
                <a:latin typeface="Courier"/>
                <a:cs typeface="Courier"/>
              </a:rPr>
              <a:t>__ == </a:t>
            </a:r>
            <a:r>
              <a:rPr lang="en-US" sz="1600" b="1" dirty="0" smtClean="0">
                <a:solidFill>
                  <a:srgbClr val="008000"/>
                </a:solidFill>
                <a:latin typeface="Courier"/>
                <a:cs typeface="Courier"/>
              </a:rPr>
              <a:t>"Vector"</a:t>
            </a:r>
            <a:r>
              <a:rPr lang="en-US" sz="1600" b="1" dirty="0" smtClean="0">
                <a:latin typeface="Courier"/>
                <a:cs typeface="Courier"/>
              </a:rPr>
              <a:t>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</a:t>
            </a:r>
            <a:endParaRPr lang="en-US" sz="1600" b="1" dirty="0" smtClean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       </a:t>
            </a:r>
            <a:r>
              <a:rPr lang="en-US" sz="1600" b="1" dirty="0" err="1" smtClean="0">
                <a:latin typeface="Courier"/>
                <a:cs typeface="Courier"/>
              </a:rPr>
              <a:t>x</a:t>
            </a:r>
            <a:r>
              <a:rPr lang="en-US" sz="1600" b="1" dirty="0" smtClean="0">
                <a:latin typeface="Courier"/>
                <a:cs typeface="Courier"/>
              </a:rPr>
              <a:t> = self.get(0, 0) * </a:t>
            </a:r>
            <a:r>
              <a:rPr lang="en-US" sz="1600" b="1" dirty="0" err="1" smtClean="0">
                <a:latin typeface="Courier"/>
                <a:cs typeface="Courier"/>
              </a:rPr>
              <a:t>other.x</a:t>
            </a:r>
            <a:r>
              <a:rPr lang="en-US" sz="1600" b="1" dirty="0" smtClean="0">
                <a:latin typeface="Courier"/>
                <a:cs typeface="Courier"/>
              </a:rPr>
              <a:t> + self.get(0, 1) * </a:t>
            </a:r>
            <a:r>
              <a:rPr lang="en-US" sz="1600" b="1" dirty="0" err="1" smtClean="0">
                <a:latin typeface="Courier"/>
                <a:cs typeface="Courier"/>
              </a:rPr>
              <a:t>other.y</a:t>
            </a:r>
            <a:endParaRPr lang="en-US" sz="1600" b="1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       </a:t>
            </a:r>
            <a:r>
              <a:rPr lang="en-US" sz="1600" b="1" dirty="0" err="1" smtClean="0">
                <a:latin typeface="Courier"/>
                <a:cs typeface="Courier"/>
              </a:rPr>
              <a:t>y</a:t>
            </a:r>
            <a:r>
              <a:rPr lang="en-US" sz="1600" b="1" dirty="0" smtClean="0">
                <a:latin typeface="Courier"/>
                <a:cs typeface="Courier"/>
              </a:rPr>
              <a:t> = self.get(1, 0) * </a:t>
            </a:r>
            <a:r>
              <a:rPr lang="en-US" sz="1600" b="1" dirty="0" err="1" smtClean="0">
                <a:latin typeface="Courier"/>
                <a:cs typeface="Courier"/>
              </a:rPr>
              <a:t>other.x</a:t>
            </a:r>
            <a:r>
              <a:rPr lang="en-US" sz="1600" b="1" dirty="0" smtClean="0">
                <a:latin typeface="Courier"/>
                <a:cs typeface="Courier"/>
              </a:rPr>
              <a:t> + self.get(1, 1) * </a:t>
            </a:r>
            <a:r>
              <a:rPr lang="en-US" sz="1600" b="1" dirty="0" err="1" smtClean="0">
                <a:latin typeface="Courier"/>
                <a:cs typeface="Courier"/>
              </a:rPr>
              <a:t>other.y</a:t>
            </a:r>
            <a:endParaRPr lang="en-US" sz="1600" b="1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       return </a:t>
            </a:r>
            <a:r>
              <a:rPr lang="en-US" sz="1600" b="1" dirty="0" err="1" smtClean="0">
                <a:latin typeface="Courier"/>
                <a:cs typeface="Courier"/>
              </a:rPr>
              <a:t>Vector(x</a:t>
            </a:r>
            <a:r>
              <a:rPr lang="en-US" sz="1600" b="1" dirty="0" smtClean="0">
                <a:latin typeface="Courier"/>
                <a:cs typeface="Courier"/>
              </a:rPr>
              <a:t>, </a:t>
            </a:r>
            <a:r>
              <a:rPr lang="en-US" sz="1600" b="1" dirty="0" err="1" smtClean="0">
                <a:latin typeface="Courier"/>
                <a:cs typeface="Courier"/>
              </a:rPr>
              <a:t>y</a:t>
            </a:r>
            <a:r>
              <a:rPr lang="en-US" sz="1600" b="1" dirty="0" smtClean="0">
                <a:latin typeface="Courier"/>
                <a:cs typeface="Courier"/>
              </a:rPr>
              <a:t>)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else: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print "Can't multiply a matrix by a ", </a:t>
            </a:r>
            <a:r>
              <a:rPr lang="en-US" sz="1600" b="1" dirty="0" err="1" smtClean="0">
                <a:latin typeface="Courier"/>
                <a:cs typeface="Courier"/>
              </a:rPr>
              <a:t>other.__class__.name</a:t>
            </a:r>
            <a:r>
              <a:rPr lang="en-US" sz="1600" b="1" dirty="0" smtClean="0">
                <a:latin typeface="Courier"/>
                <a:cs typeface="Courier"/>
              </a:rPr>
              <a:t>__</a:t>
            </a:r>
            <a:endParaRPr lang="en-US" sz="1600" b="1" dirty="0">
              <a:latin typeface="Courier"/>
              <a:cs typeface="Courier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9784" y="0"/>
            <a:ext cx="8111202" cy="6647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  <a:latin typeface="Courier"/>
                <a:cs typeface="Courier"/>
              </a:rPr>
              <a:t>import math  </a:t>
            </a:r>
            <a:r>
              <a:rPr lang="en-US" sz="1200" b="1" dirty="0" smtClean="0">
                <a:solidFill>
                  <a:srgbClr val="660066"/>
                </a:solidFill>
                <a:latin typeface="Courier"/>
                <a:cs typeface="Courier"/>
              </a:rPr>
              <a:t># Now we have </a:t>
            </a:r>
            <a:r>
              <a:rPr lang="en-US" sz="1200" b="1" dirty="0" err="1" smtClean="0">
                <a:solidFill>
                  <a:srgbClr val="660066"/>
                </a:solidFill>
                <a:latin typeface="Courier"/>
                <a:cs typeface="Courier"/>
              </a:rPr>
              <a:t>math.cos(angle</a:t>
            </a:r>
            <a:r>
              <a:rPr lang="en-US" sz="1200" b="1" dirty="0" smtClean="0">
                <a:solidFill>
                  <a:srgbClr val="660066"/>
                </a:solidFill>
                <a:latin typeface="Courier"/>
                <a:cs typeface="Courier"/>
              </a:rPr>
              <a:t>), </a:t>
            </a:r>
            <a:r>
              <a:rPr lang="en-US" sz="1200" b="1" dirty="0" err="1" smtClean="0">
                <a:solidFill>
                  <a:srgbClr val="660066"/>
                </a:solidFill>
                <a:latin typeface="Courier"/>
                <a:cs typeface="Courier"/>
              </a:rPr>
              <a:t>math.sin(angle</a:t>
            </a:r>
            <a:r>
              <a:rPr lang="en-US" sz="1200" b="1" dirty="0" smtClean="0">
                <a:solidFill>
                  <a:srgbClr val="660066"/>
                </a:solidFill>
                <a:latin typeface="Courier"/>
                <a:cs typeface="Courier"/>
              </a:rPr>
              <a:t>), etc.  Angles are in radians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Courier"/>
                <a:cs typeface="Courier"/>
              </a:rPr>
              <a:t>import turtle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Courier"/>
                <a:cs typeface="Courier"/>
              </a:rPr>
              <a:t>from Matrix import *</a:t>
            </a:r>
          </a:p>
          <a:p>
            <a:r>
              <a:rPr lang="en-US" sz="1000" b="1" dirty="0" smtClean="0">
                <a:solidFill>
                  <a:srgbClr val="FF0000"/>
                </a:solidFill>
                <a:latin typeface="Courier"/>
                <a:cs typeface="Courier"/>
              </a:rPr>
              <a:t>from Vector import *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class Shape: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self.points</a:t>
            </a:r>
            <a:r>
              <a:rPr lang="en-US" sz="1200" b="1" dirty="0" smtClean="0">
                <a:latin typeface="Courier"/>
                <a:cs typeface="Courier"/>
              </a:rPr>
              <a:t> = []  # List of Vectors!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def </a:t>
            </a:r>
            <a:r>
              <a:rPr lang="en-US" sz="1200" b="1" dirty="0" err="1" smtClean="0">
                <a:latin typeface="Courier"/>
                <a:cs typeface="Courier"/>
              </a:rPr>
              <a:t>render(self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turtle.penup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turtle.setposition(self.points[0].x, self.points[0].y)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turtle.pendown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turtle.fillcolor(self.color</a:t>
            </a:r>
            <a:r>
              <a:rPr lang="en-US" sz="1200" b="1" dirty="0" smtClean="0">
                <a:latin typeface="Courier"/>
                <a:cs typeface="Courier"/>
              </a:rPr>
              <a:t>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turtle.pencolor(self.color</a:t>
            </a:r>
            <a:r>
              <a:rPr lang="en-US" sz="1200" b="1" dirty="0" smtClean="0">
                <a:latin typeface="Courier"/>
                <a:cs typeface="Courier"/>
              </a:rPr>
              <a:t>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turtle.begin_fill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for vector in self.points[1:]: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    </a:t>
            </a:r>
            <a:r>
              <a:rPr lang="en-US" sz="1200" b="1" dirty="0" err="1" smtClean="0">
                <a:latin typeface="Courier"/>
                <a:cs typeface="Courier"/>
              </a:rPr>
              <a:t>turtle.setposition(vector.x</a:t>
            </a:r>
            <a:r>
              <a:rPr lang="en-US" sz="1200" b="1" dirty="0" smtClean="0">
                <a:latin typeface="Courier"/>
                <a:cs typeface="Courier"/>
              </a:rPr>
              <a:t>, </a:t>
            </a:r>
            <a:r>
              <a:rPr lang="en-US" sz="1200" b="1" dirty="0" err="1" smtClean="0">
                <a:latin typeface="Courier"/>
                <a:cs typeface="Courier"/>
              </a:rPr>
              <a:t>vector.y</a:t>
            </a:r>
            <a:r>
              <a:rPr lang="en-US" sz="1200" b="1" dirty="0" smtClean="0">
                <a:latin typeface="Courier"/>
                <a:cs typeface="Courier"/>
              </a:rPr>
              <a:t>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turtle.setposition(self.points[0].x, self.points[0].y)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turtle.end_fill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    def </a:t>
            </a:r>
            <a:r>
              <a:rPr lang="en-US" sz="1200" b="1" dirty="0" err="1" smtClean="0">
                <a:latin typeface="Courier"/>
                <a:cs typeface="Courier"/>
              </a:rPr>
              <a:t>erase(self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temp = </a:t>
            </a:r>
            <a:r>
              <a:rPr lang="en-US" sz="1200" b="1" dirty="0" err="1" smtClean="0">
                <a:latin typeface="Courier"/>
                <a:cs typeface="Courier"/>
              </a:rPr>
              <a:t>self.color</a:t>
            </a:r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self.color</a:t>
            </a:r>
            <a:r>
              <a:rPr lang="en-US" sz="1200" b="1" dirty="0" smtClean="0">
                <a:latin typeface="Courier"/>
                <a:cs typeface="Courier"/>
              </a:rPr>
              <a:t> = "white"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self.render</a:t>
            </a:r>
            <a:r>
              <a:rPr lang="en-US" sz="1200" b="1" dirty="0" smtClean="0">
                <a:latin typeface="Courier"/>
                <a:cs typeface="Courier"/>
              </a:rPr>
              <a:t>()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</a:t>
            </a:r>
            <a:r>
              <a:rPr lang="en-US" sz="1200" b="1" dirty="0" err="1" smtClean="0">
                <a:latin typeface="Courier"/>
                <a:cs typeface="Courier"/>
              </a:rPr>
              <a:t>self.color</a:t>
            </a:r>
            <a:r>
              <a:rPr lang="en-US" sz="1200" b="1" dirty="0" smtClean="0">
                <a:latin typeface="Courier"/>
                <a:cs typeface="Courier"/>
              </a:rPr>
              <a:t> = temp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def </a:t>
            </a:r>
            <a:r>
              <a:rPr lang="en-US" sz="1200" b="1" dirty="0" err="1" smtClean="0">
                <a:latin typeface="Courier"/>
                <a:cs typeface="Courier"/>
              </a:rPr>
              <a:t>rotate(self</a:t>
            </a:r>
            <a:r>
              <a:rPr lang="en-US" sz="1200" b="1" dirty="0" smtClean="0">
                <a:latin typeface="Courier"/>
                <a:cs typeface="Courier"/>
              </a:rPr>
              <a:t>, theta):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“”” Rotate shape by theta degrees “””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   theta = </a:t>
            </a:r>
            <a:r>
              <a:rPr lang="en-US" sz="1200" b="1" dirty="0" err="1" smtClean="0">
                <a:latin typeface="Courier"/>
                <a:cs typeface="Courier"/>
              </a:rPr>
              <a:t>math.radians(theta</a:t>
            </a:r>
            <a:r>
              <a:rPr lang="en-US" sz="1200" b="1" dirty="0" smtClean="0">
                <a:latin typeface="Courier"/>
                <a:cs typeface="Courier"/>
              </a:rPr>
              <a:t>) # Python thinks in radians</a:t>
            </a:r>
            <a:endParaRPr lang="en-US" sz="1200" b="1" dirty="0" smtClean="0">
              <a:solidFill>
                <a:srgbClr val="008000"/>
              </a:solidFill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  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class </a:t>
            </a:r>
            <a:r>
              <a:rPr lang="en-US" sz="1200" b="1" dirty="0" err="1" smtClean="0">
                <a:latin typeface="Courier"/>
                <a:cs typeface="Courier"/>
              </a:rPr>
              <a:t>Rectangle(Shape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, width, height, center = Vector(0, 0), color = "black"):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class Square…  (constructor takes width, optional center, optional color)</a:t>
            </a:r>
          </a:p>
          <a:p>
            <a:endParaRPr lang="en-US" sz="1200" b="1" dirty="0">
              <a:latin typeface="Courier"/>
              <a:cs typeface="Courier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4860164" y="370828"/>
            <a:ext cx="3279166" cy="926863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Time to get our Object-Oriented muscles in Shape!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751" y="1297691"/>
            <a:ext cx="432224" cy="562373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6333" y="118533"/>
            <a:ext cx="6464330" cy="6555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"/>
                <a:cs typeface="Courier"/>
              </a:rPr>
              <a:t>class Shape: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self.points</a:t>
            </a:r>
            <a:r>
              <a:rPr lang="en-US" sz="1200" b="1" dirty="0" smtClean="0">
                <a:latin typeface="Courier"/>
                <a:cs typeface="Courier"/>
              </a:rPr>
              <a:t> = []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  def </a:t>
            </a:r>
            <a:r>
              <a:rPr lang="en-US" sz="1200" b="1" dirty="0" err="1" smtClean="0">
                <a:latin typeface="Courier"/>
                <a:cs typeface="Courier"/>
              </a:rPr>
              <a:t>render(self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def </a:t>
            </a:r>
            <a:r>
              <a:rPr lang="en-US" sz="1200" b="1" dirty="0" err="1" smtClean="0">
                <a:solidFill>
                  <a:srgbClr val="0000FF"/>
                </a:solidFill>
                <a:latin typeface="Courier"/>
                <a:cs typeface="Courier"/>
              </a:rPr>
              <a:t>rotate(self</a:t>
            </a:r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, theta):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“”” Rotate shape by theta degrees “””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theta = </a:t>
            </a:r>
            <a:r>
              <a:rPr lang="en-US" sz="1200" b="1" dirty="0" err="1" smtClean="0">
                <a:solidFill>
                  <a:srgbClr val="0000FF"/>
                </a:solidFill>
                <a:latin typeface="Courier"/>
                <a:cs typeface="Courier"/>
              </a:rPr>
              <a:t>math.radians(theta</a:t>
            </a:r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) # Python thinks in radians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  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class Square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def __</a:t>
            </a:r>
            <a:r>
              <a:rPr lang="en-US" sz="1200" b="1" dirty="0" err="1" smtClean="0">
                <a:solidFill>
                  <a:srgbClr val="0000FF"/>
                </a:solidFill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, width, center=Vector(0, 0), color = "black"):</a:t>
            </a:r>
            <a:endParaRPr lang="en-US" sz="1200" b="1" dirty="0" smtClean="0">
              <a:solidFill>
                <a:srgbClr val="0000FF"/>
              </a:solidFill>
              <a:latin typeface="Cambria"/>
              <a:cs typeface="Cambria"/>
            </a:endParaRPr>
          </a:p>
          <a:p>
            <a:r>
              <a:rPr lang="en-US" sz="1200" b="1" dirty="0" smtClean="0">
                <a:latin typeface="Cambria"/>
                <a:cs typeface="Cambria"/>
              </a:rPr>
              <a:t>        </a:t>
            </a:r>
            <a:endParaRPr lang="en-US" sz="1200" dirty="0">
              <a:latin typeface="Cambria"/>
              <a:cs typeface="Cambri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96415" y="6120174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Do this one first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2651" y="167450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Do this one last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96333" y="3564467"/>
            <a:ext cx="8669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6333" y="5925079"/>
            <a:ext cx="8669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33" y="3784600"/>
            <a:ext cx="8531352" cy="151281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6333" y="118533"/>
            <a:ext cx="4063282" cy="6186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"/>
                <a:cs typeface="Courier"/>
              </a:rPr>
              <a:t>class Shape: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self.points</a:t>
            </a:r>
            <a:r>
              <a:rPr lang="en-US" sz="1200" b="1" dirty="0" smtClean="0">
                <a:latin typeface="Courier"/>
                <a:cs typeface="Courier"/>
              </a:rPr>
              <a:t> = []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  def </a:t>
            </a:r>
            <a:r>
              <a:rPr lang="en-US" sz="1200" b="1" dirty="0" err="1" smtClean="0">
                <a:latin typeface="Courier"/>
                <a:cs typeface="Courier"/>
              </a:rPr>
              <a:t>render(self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def </a:t>
            </a:r>
            <a:r>
              <a:rPr lang="en-US" sz="1200" b="1" dirty="0" err="1" smtClean="0">
                <a:solidFill>
                  <a:srgbClr val="0000FF"/>
                </a:solidFill>
                <a:latin typeface="Courier"/>
                <a:cs typeface="Courier"/>
              </a:rPr>
              <a:t>rotate(self</a:t>
            </a:r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, theta):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“”” Rotate shape by theta degrees “””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theta = </a:t>
            </a:r>
            <a:r>
              <a:rPr lang="en-US" sz="1200" b="1" dirty="0" err="1" smtClean="0">
                <a:solidFill>
                  <a:srgbClr val="0000FF"/>
                </a:solidFill>
                <a:latin typeface="Courier"/>
                <a:cs typeface="Courier"/>
              </a:rPr>
              <a:t>math.radians(theta</a:t>
            </a:r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)</a:t>
            </a: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  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r>
              <a:rPr lang="en-US" sz="1200" b="1" dirty="0" smtClean="0">
                <a:latin typeface="Cambria"/>
                <a:cs typeface="Cambria"/>
              </a:rPr>
              <a:t>        </a:t>
            </a:r>
            <a:endParaRPr lang="en-US" sz="1200" dirty="0">
              <a:latin typeface="Cambria"/>
              <a:cs typeface="Cambr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42651" y="167450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Do this one last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96333" y="3564467"/>
            <a:ext cx="8669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6333" y="5925079"/>
            <a:ext cx="8669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33" y="3784600"/>
            <a:ext cx="8531352" cy="15128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31" y="5995546"/>
            <a:ext cx="7909560" cy="703258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6333" y="118533"/>
            <a:ext cx="2123974" cy="5632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Courier"/>
                <a:cs typeface="Courier"/>
              </a:rPr>
              <a:t>class Shape: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def __</a:t>
            </a:r>
            <a:r>
              <a:rPr lang="en-US" sz="1200" b="1" dirty="0" err="1" smtClean="0">
                <a:latin typeface="Courier"/>
                <a:cs typeface="Courier"/>
              </a:rPr>
              <a:t>init__(self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  </a:t>
            </a:r>
            <a:r>
              <a:rPr lang="en-US" sz="1200" b="1" dirty="0" err="1" smtClean="0">
                <a:latin typeface="Courier"/>
                <a:cs typeface="Courier"/>
              </a:rPr>
              <a:t>self.points</a:t>
            </a:r>
            <a:r>
              <a:rPr lang="en-US" sz="1200" b="1" dirty="0" smtClean="0">
                <a:latin typeface="Courier"/>
                <a:cs typeface="Courier"/>
              </a:rPr>
              <a:t> = []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latin typeface="Courier"/>
                <a:cs typeface="Courier"/>
              </a:rPr>
              <a:t>  def </a:t>
            </a:r>
            <a:r>
              <a:rPr lang="en-US" sz="1200" b="1" dirty="0" err="1" smtClean="0">
                <a:latin typeface="Courier"/>
                <a:cs typeface="Courier"/>
              </a:rPr>
              <a:t>render(self</a:t>
            </a:r>
            <a:r>
              <a:rPr lang="en-US" sz="1200" b="1" dirty="0" smtClean="0">
                <a:latin typeface="Courier"/>
                <a:cs typeface="Courier"/>
              </a:rPr>
              <a:t>):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r>
              <a:rPr lang="en-US" sz="1200" b="1" dirty="0" smtClean="0">
                <a:solidFill>
                  <a:srgbClr val="0000FF"/>
                </a:solidFill>
                <a:latin typeface="Courier"/>
                <a:cs typeface="Courier"/>
              </a:rPr>
              <a:t>        </a:t>
            </a:r>
          </a:p>
          <a:p>
            <a:r>
              <a:rPr lang="en-US" sz="1200" b="1" dirty="0" smtClean="0">
                <a:latin typeface="Courier"/>
                <a:cs typeface="Courier"/>
              </a:rPr>
              <a:t>   </a:t>
            </a: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endParaRPr lang="en-US" sz="1200" b="1" dirty="0" smtClean="0">
              <a:solidFill>
                <a:srgbClr val="0000FF"/>
              </a:solidFill>
              <a:latin typeface="Courier"/>
              <a:cs typeface="Courier"/>
            </a:endParaRPr>
          </a:p>
          <a:p>
            <a:r>
              <a:rPr lang="en-US" sz="1200" b="1" dirty="0" smtClean="0">
                <a:latin typeface="Cambria"/>
                <a:cs typeface="Cambria"/>
              </a:rPr>
              <a:t>        </a:t>
            </a:r>
            <a:endParaRPr lang="en-US" sz="1200" dirty="0">
              <a:latin typeface="Cambria"/>
              <a:cs typeface="Cambria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96333" y="3564467"/>
            <a:ext cx="8669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96333" y="5925079"/>
            <a:ext cx="866986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33" y="3784600"/>
            <a:ext cx="8531352" cy="15128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231" y="5995546"/>
            <a:ext cx="7909560" cy="70325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932" y="1659615"/>
            <a:ext cx="8802342" cy="1430722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8592" y="301037"/>
            <a:ext cx="7757202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"/>
                <a:cs typeface="Courier"/>
              </a:rPr>
              <a:t>class Shape: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def __</a:t>
            </a:r>
            <a:r>
              <a:rPr lang="en-US" sz="1600" b="1" dirty="0" err="1" smtClean="0">
                <a:latin typeface="Courier"/>
                <a:cs typeface="Courier"/>
              </a:rPr>
              <a:t>init__(self</a:t>
            </a:r>
            <a:r>
              <a:rPr lang="en-US" sz="1600" b="1" dirty="0" smtClean="0">
                <a:latin typeface="Courier"/>
                <a:cs typeface="Courier"/>
              </a:rPr>
              <a:t>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</a:t>
            </a:r>
            <a:r>
              <a:rPr lang="en-US" sz="1600" b="1" dirty="0" err="1" smtClean="0">
                <a:latin typeface="Courier"/>
                <a:cs typeface="Courier"/>
              </a:rPr>
              <a:t>self.points</a:t>
            </a:r>
            <a:r>
              <a:rPr lang="en-US" sz="1600" b="1" dirty="0" smtClean="0">
                <a:latin typeface="Courier"/>
                <a:cs typeface="Courier"/>
              </a:rPr>
              <a:t> = []</a:t>
            </a:r>
          </a:p>
          <a:p>
            <a:endParaRPr lang="en-US" sz="1600" b="1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  def </a:t>
            </a:r>
            <a:r>
              <a:rPr lang="en-US" sz="1600" b="1" dirty="0" err="1" smtClean="0">
                <a:latin typeface="Courier"/>
                <a:cs typeface="Courier"/>
              </a:rPr>
              <a:t>render(self</a:t>
            </a:r>
            <a:r>
              <a:rPr lang="en-US" sz="1600" b="1" dirty="0" smtClean="0">
                <a:latin typeface="Courier"/>
                <a:cs typeface="Courier"/>
              </a:rPr>
              <a:t>):</a:t>
            </a:r>
          </a:p>
          <a:p>
            <a:endParaRPr lang="en-US" sz="1600" b="1" dirty="0" smtClean="0">
              <a:latin typeface="Courier"/>
              <a:cs typeface="Courier"/>
            </a:endParaRPr>
          </a:p>
          <a:p>
            <a:r>
              <a:rPr lang="en-US" sz="1600" b="1" dirty="0" smtClean="0">
                <a:latin typeface="Courier"/>
                <a:cs typeface="Courier"/>
              </a:rPr>
              <a:t>  def </a:t>
            </a:r>
            <a:r>
              <a:rPr lang="en-US" sz="1600" b="1" dirty="0" err="1" smtClean="0">
                <a:latin typeface="Courier"/>
                <a:cs typeface="Courier"/>
              </a:rPr>
              <a:t>rotate(self</a:t>
            </a:r>
            <a:r>
              <a:rPr lang="en-US" sz="1600" b="1" dirty="0" smtClean="0">
                <a:latin typeface="Courier"/>
                <a:cs typeface="Courier"/>
              </a:rPr>
              <a:t>, theta):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     </a:t>
            </a:r>
          </a:p>
          <a:p>
            <a:r>
              <a:rPr lang="en-US" sz="1600" b="1" dirty="0" smtClean="0">
                <a:latin typeface="Courier"/>
                <a:cs typeface="Courier"/>
              </a:rPr>
              <a:t>   </a:t>
            </a:r>
          </a:p>
          <a:p>
            <a:r>
              <a:rPr lang="en-US" sz="1600" b="1" dirty="0">
                <a:solidFill>
                  <a:srgbClr val="0000FF"/>
                </a:solidFill>
                <a:latin typeface="Courier"/>
                <a:cs typeface="Courier"/>
              </a:rPr>
              <a:t>c</a:t>
            </a:r>
            <a:r>
              <a:rPr lang="en-US" sz="1600" b="1" dirty="0" smtClean="0">
                <a:solidFill>
                  <a:srgbClr val="0000FF"/>
                </a:solidFill>
                <a:latin typeface="Courier"/>
                <a:cs typeface="Courier"/>
              </a:rPr>
              <a:t>lass Circle (Shape):</a:t>
            </a:r>
          </a:p>
          <a:p>
            <a:r>
              <a:rPr lang="en-US" sz="1600" b="1" dirty="0" smtClean="0">
                <a:solidFill>
                  <a:srgbClr val="0000FF"/>
                </a:solidFill>
                <a:latin typeface="Courier"/>
                <a:cs typeface="Courier"/>
              </a:rPr>
              <a:t>    def __</a:t>
            </a:r>
            <a:r>
              <a:rPr lang="en-US" sz="1600" b="1" dirty="0" err="1" smtClean="0">
                <a:solidFill>
                  <a:srgbClr val="0000FF"/>
                </a:solidFill>
                <a:latin typeface="Courier"/>
                <a:cs typeface="Courier"/>
              </a:rPr>
              <a:t>init__</a:t>
            </a:r>
            <a:r>
              <a:rPr lang="en-US" sz="1400" b="1" dirty="0" err="1" smtClean="0">
                <a:solidFill>
                  <a:srgbClr val="0000FF"/>
                </a:solidFill>
                <a:latin typeface="Courier"/>
                <a:cs typeface="Courier"/>
              </a:rPr>
              <a:t>(self</a:t>
            </a:r>
            <a:r>
              <a:rPr lang="en-US" sz="1400" b="1" dirty="0" smtClean="0">
                <a:solidFill>
                  <a:srgbClr val="0000FF"/>
                </a:solidFill>
                <a:latin typeface="Courier"/>
                <a:cs typeface="Courier"/>
              </a:rPr>
              <a:t>, center=Vector(0,0), radius=10, color=“black”)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475166" y="2586525"/>
            <a:ext cx="2654894" cy="45783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Courier"/>
                <a:cs typeface="Courier"/>
              </a:rPr>
              <a:t>t</a:t>
            </a:r>
            <a:r>
              <a:rPr lang="en-US" dirty="0" smtClean="0">
                <a:latin typeface="Courier"/>
                <a:cs typeface="Courier"/>
              </a:rPr>
              <a:t>urtle.circle(50)</a:t>
            </a:r>
            <a:endParaRPr lang="en-US" dirty="0">
              <a:latin typeface="Courier"/>
              <a:cs typeface="Courier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6322" y="3603723"/>
            <a:ext cx="376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Inherit render and rotate from Shape?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</a:t>
            </a:r>
            <a:r>
              <a:rPr lang="en-US" dirty="0" err="1" smtClean="0"/>
              <a:t>implem</a:t>
            </a:r>
            <a:r>
              <a:rPr lang="en-US" i="1" dirty="0" err="1" smtClean="0"/>
              <a:t>ant</a:t>
            </a:r>
            <a:r>
              <a:rPr lang="en-US" dirty="0" err="1" smtClean="0"/>
              <a:t>ation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>
                <a:latin typeface="Courier"/>
                <a:cs typeface="Courier"/>
              </a:rPr>
              <a:t>c</a:t>
            </a:r>
            <a:r>
              <a:rPr lang="en-US" sz="2000" dirty="0" smtClean="0">
                <a:latin typeface="Courier"/>
                <a:cs typeface="Courier"/>
              </a:rPr>
              <a:t>lass Date: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def __</a:t>
            </a:r>
            <a:r>
              <a:rPr lang="en-US" sz="2000" dirty="0" err="1" smtClean="0">
                <a:latin typeface="Courier"/>
                <a:cs typeface="Courier"/>
              </a:rPr>
              <a:t>init__(self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m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y</a:t>
            </a:r>
            <a:r>
              <a:rPr lang="en-US" sz="2000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self.daysSince1900 = …</a:t>
            </a:r>
          </a:p>
          <a:p>
            <a:pPr>
              <a:buNone/>
            </a:pPr>
            <a:endParaRPr lang="en-US" sz="28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&gt;&gt;&gt; </a:t>
            </a:r>
            <a:r>
              <a:rPr lang="en-US" sz="2800" dirty="0" err="1">
                <a:latin typeface="Courier"/>
                <a:cs typeface="Courier"/>
              </a:rPr>
              <a:t>d</a:t>
            </a:r>
            <a:r>
              <a:rPr lang="en-US" sz="2800" dirty="0" smtClean="0">
                <a:latin typeface="Courier"/>
                <a:cs typeface="Courier"/>
              </a:rPr>
              <a:t> = Date(1, 21, 1969)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736847" y="4876389"/>
            <a:ext cx="4046632" cy="1249774"/>
          </a:xfrm>
          <a:prstGeom prst="wedgeRoundRectCallout">
            <a:avLst>
              <a:gd name="adj1" fmla="val -38951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Why would any sane person w</a:t>
            </a:r>
            <a:r>
              <a:rPr lang="en-US" b="1" i="1" dirty="0" smtClean="0"/>
              <a:t>ant</a:t>
            </a:r>
            <a:r>
              <a:rPr lang="en-US" dirty="0" smtClean="0"/>
              <a:t> to store the date as the number of days since January 1, 1900?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126163"/>
            <a:ext cx="417093" cy="54268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More “Draw” 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Rotation about an arbitrary point</a:t>
            </a:r>
          </a:p>
          <a:p>
            <a:pPr>
              <a:buNone/>
            </a:pPr>
            <a:r>
              <a:rPr lang="en-US" dirty="0" smtClean="0"/>
              <a:t>Homogenous coordinates and translation!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1600" y="1365533"/>
            <a:ext cx="1236133" cy="17099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21600" y="3075517"/>
            <a:ext cx="1278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August </a:t>
            </a:r>
            <a:r>
              <a:rPr lang="en-US" sz="1400" dirty="0" err="1" smtClean="0"/>
              <a:t>Mobius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625" y="3717925"/>
            <a:ext cx="1728866" cy="10985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Getters and Setters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000" dirty="0">
                <a:latin typeface="Courier"/>
                <a:cs typeface="Courier"/>
              </a:rPr>
              <a:t>c</a:t>
            </a:r>
            <a:r>
              <a:rPr lang="en-US" sz="2000" dirty="0" smtClean="0">
                <a:latin typeface="Courier"/>
                <a:cs typeface="Courier"/>
              </a:rPr>
              <a:t>lass Date: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def __</a:t>
            </a:r>
            <a:r>
              <a:rPr lang="en-US" sz="2000" dirty="0" err="1" smtClean="0">
                <a:latin typeface="Courier"/>
                <a:cs typeface="Courier"/>
              </a:rPr>
              <a:t>init__(self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m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y</a:t>
            </a:r>
            <a:r>
              <a:rPr lang="en-US" sz="2000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self.</a:t>
            </a:r>
            <a:r>
              <a:rPr lang="en-US" sz="2000" b="1" dirty="0" smtClean="0">
                <a:solidFill>
                  <a:srgbClr val="FF0000"/>
                </a:solidFill>
                <a:latin typeface="Courier"/>
                <a:cs typeface="Courier"/>
              </a:rPr>
              <a:t>_</a:t>
            </a:r>
            <a:r>
              <a:rPr lang="en-US" sz="2000" dirty="0" smtClean="0">
                <a:latin typeface="Courier"/>
                <a:cs typeface="Courier"/>
              </a:rPr>
              <a:t>daysSince1900 = …</a:t>
            </a:r>
          </a:p>
          <a:p>
            <a:pPr>
              <a:buNone/>
            </a:pPr>
            <a:endParaRPr lang="en-US" sz="20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def </a:t>
            </a:r>
            <a:r>
              <a:rPr lang="en-US" sz="2000" dirty="0" err="1" smtClean="0">
                <a:latin typeface="Courier"/>
                <a:cs typeface="Courier"/>
              </a:rPr>
              <a:t>setDay(self</a:t>
            </a:r>
            <a:r>
              <a:rPr lang="en-US" sz="2000" dirty="0" smtClean="0">
                <a:latin typeface="Courier"/>
                <a:cs typeface="Courier"/>
              </a:rPr>
              <a:t>,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r>
              <a:rPr lang="en-US" sz="2000" dirty="0" smtClean="0">
                <a:latin typeface="Courier"/>
                <a:cs typeface="Courier"/>
              </a:rPr>
              <a:t>):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if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r>
              <a:rPr lang="en-US" sz="2000" dirty="0" smtClean="0">
                <a:latin typeface="Courier"/>
                <a:cs typeface="Courier"/>
              </a:rPr>
              <a:t> &lt;= 0 or </a:t>
            </a:r>
            <a:r>
              <a:rPr lang="en-US" sz="2000" dirty="0" err="1" smtClean="0">
                <a:latin typeface="Courier"/>
                <a:cs typeface="Courier"/>
              </a:rPr>
              <a:t>d</a:t>
            </a:r>
            <a:r>
              <a:rPr lang="en-US" sz="2000" dirty="0" smtClean="0">
                <a:latin typeface="Courier"/>
                <a:cs typeface="Courier"/>
              </a:rPr>
              <a:t> &gt; 31: 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   …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else:</a:t>
            </a:r>
          </a:p>
          <a:p>
            <a:pPr>
              <a:buNone/>
            </a:pPr>
            <a:r>
              <a:rPr lang="en-US" sz="2000" dirty="0" smtClean="0">
                <a:latin typeface="Courier"/>
                <a:cs typeface="Courier"/>
              </a:rPr>
              <a:t>       </a:t>
            </a:r>
            <a:r>
              <a:rPr lang="en-US" sz="2000" dirty="0" err="1" smtClean="0">
                <a:latin typeface="Courier"/>
                <a:cs typeface="Courier"/>
              </a:rPr>
              <a:t>self._dayCount</a:t>
            </a:r>
            <a:r>
              <a:rPr lang="en-US" sz="2000" dirty="0" smtClean="0">
                <a:latin typeface="Courier"/>
                <a:cs typeface="Courier"/>
              </a:rPr>
              <a:t> = …</a:t>
            </a:r>
            <a:r>
              <a:rPr lang="en-US" sz="2800" dirty="0" smtClean="0">
                <a:latin typeface="Courier"/>
                <a:cs typeface="Courier"/>
              </a:rPr>
              <a:t> </a:t>
            </a:r>
          </a:p>
          <a:p>
            <a:pPr>
              <a:buNone/>
            </a:pPr>
            <a:endParaRPr lang="en-US" sz="28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&gt;&gt;&gt; </a:t>
            </a:r>
            <a:r>
              <a:rPr lang="en-US" sz="2800" dirty="0" err="1">
                <a:latin typeface="Courier"/>
                <a:cs typeface="Courier"/>
              </a:rPr>
              <a:t>d</a:t>
            </a:r>
            <a:r>
              <a:rPr lang="en-US" sz="2800" dirty="0" smtClean="0">
                <a:latin typeface="Courier"/>
                <a:cs typeface="Courier"/>
              </a:rPr>
              <a:t> = Date(1, 21, 1969)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&gt;&gt;&gt; d.setDay(28)    # SETTER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&gt;&gt;&gt; </a:t>
            </a:r>
            <a:r>
              <a:rPr lang="en-US" sz="2800" dirty="0" err="1" smtClean="0">
                <a:latin typeface="Courier"/>
                <a:cs typeface="Courier"/>
              </a:rPr>
              <a:t>x</a:t>
            </a:r>
            <a:r>
              <a:rPr lang="en-US" sz="2800" dirty="0" smtClean="0">
                <a:latin typeface="Courier"/>
                <a:cs typeface="Courier"/>
              </a:rPr>
              <a:t> = </a:t>
            </a:r>
            <a:r>
              <a:rPr lang="en-US" sz="2800" dirty="0" err="1" smtClean="0">
                <a:latin typeface="Courier"/>
                <a:cs typeface="Courier"/>
              </a:rPr>
              <a:t>d.getDay</a:t>
            </a:r>
            <a:r>
              <a:rPr lang="en-US" sz="2800" dirty="0" smtClean="0">
                <a:latin typeface="Courier"/>
                <a:cs typeface="Courier"/>
              </a:rPr>
              <a:t>()  # GETTER</a:t>
            </a:r>
            <a:endParaRPr lang="en-US" sz="2800" dirty="0">
              <a:latin typeface="Courier"/>
              <a:cs typeface="Courier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3167" y="274638"/>
            <a:ext cx="1722967" cy="13377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Date “Abstraction”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Date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	__</a:t>
            </a:r>
            <a:r>
              <a:rPr lang="en-US" sz="2800" dirty="0" err="1" smtClean="0">
                <a:latin typeface="Courier"/>
                <a:cs typeface="Courier"/>
              </a:rPr>
              <a:t>init__(self</a:t>
            </a:r>
            <a:r>
              <a:rPr lang="en-US" sz="2800" dirty="0" smtClean="0">
                <a:latin typeface="Courier"/>
                <a:cs typeface="Courier"/>
              </a:rPr>
              <a:t>, month, day, year)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</a:t>
            </a:r>
            <a:r>
              <a:rPr lang="en-US" sz="2800" dirty="0" err="1" smtClean="0">
                <a:latin typeface="Courier"/>
                <a:cs typeface="Courier"/>
              </a:rPr>
              <a:t>setDay(self</a:t>
            </a:r>
            <a:r>
              <a:rPr lang="en-US" sz="2800" dirty="0" smtClean="0">
                <a:latin typeface="Courier"/>
                <a:cs typeface="Courier"/>
              </a:rPr>
              <a:t>, day)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</a:t>
            </a:r>
            <a:r>
              <a:rPr lang="en-US" sz="2800" dirty="0" err="1" smtClean="0">
                <a:latin typeface="Courier"/>
                <a:cs typeface="Courier"/>
              </a:rPr>
              <a:t>setMonth(self</a:t>
            </a:r>
            <a:r>
              <a:rPr lang="en-US" sz="2800" dirty="0" smtClean="0">
                <a:latin typeface="Courier"/>
                <a:cs typeface="Courier"/>
              </a:rPr>
              <a:t>, month)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</a:t>
            </a:r>
            <a:r>
              <a:rPr lang="en-US" sz="2800" dirty="0" err="1" smtClean="0">
                <a:latin typeface="Courier"/>
                <a:cs typeface="Courier"/>
              </a:rPr>
              <a:t>setYear(self</a:t>
            </a:r>
            <a:r>
              <a:rPr lang="en-US" sz="2800" dirty="0" smtClean="0">
                <a:latin typeface="Courier"/>
                <a:cs typeface="Courier"/>
              </a:rPr>
              <a:t>, year)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</a:t>
            </a:r>
            <a:r>
              <a:rPr lang="en-US" sz="2800" dirty="0" err="1" smtClean="0">
                <a:latin typeface="Courier"/>
                <a:cs typeface="Courier"/>
              </a:rPr>
              <a:t>getDay(self</a:t>
            </a:r>
            <a:r>
              <a:rPr lang="en-US" sz="2800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</a:t>
            </a:r>
            <a:r>
              <a:rPr lang="en-US" sz="2800" dirty="0" err="1" smtClean="0">
                <a:latin typeface="Courier"/>
                <a:cs typeface="Courier"/>
              </a:rPr>
              <a:t>getMonth(self</a:t>
            </a:r>
            <a:r>
              <a:rPr lang="en-US" sz="2800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</a:t>
            </a:r>
            <a:r>
              <a:rPr lang="en-US" sz="2800" dirty="0" err="1" smtClean="0">
                <a:latin typeface="Courier"/>
                <a:cs typeface="Courier"/>
              </a:rPr>
              <a:t>getYear(self</a:t>
            </a:r>
            <a:r>
              <a:rPr lang="en-US" sz="2800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2800" dirty="0" smtClean="0">
                <a:latin typeface="Courier"/>
                <a:cs typeface="Courier"/>
              </a:rPr>
              <a:t> ==, &gt;, &lt;, &gt;=, &lt;=, +, -</a:t>
            </a:r>
            <a:endParaRPr lang="en-US" sz="2800" dirty="0">
              <a:latin typeface="Courier"/>
              <a:cs typeface="Couri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Adv     age of Abstraction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302" y="1946175"/>
            <a:ext cx="3240769" cy="2153406"/>
          </a:xfrm>
          <a:prstGeom prst="rect">
            <a:avLst/>
          </a:prstGeom>
        </p:spPr>
      </p:pic>
      <p:sp>
        <p:nvSpPr>
          <p:cNvPr id="19" name="Rounded Rectangular Callout 18"/>
          <p:cNvSpPr/>
          <p:nvPr/>
        </p:nvSpPr>
        <p:spPr>
          <a:xfrm>
            <a:off x="2981574" y="4487566"/>
            <a:ext cx="3798918" cy="874798"/>
          </a:xfrm>
          <a:prstGeom prst="wedgeRoundRectCallout">
            <a:avLst>
              <a:gd name="adj1" fmla="val -48503"/>
              <a:gd name="adj2" fmla="val 66017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Rack-and-pinion?  </a:t>
            </a:r>
            <a:r>
              <a:rPr lang="en-US" dirty="0" err="1" smtClean="0"/>
              <a:t>Recirculating</a:t>
            </a:r>
            <a:r>
              <a:rPr lang="en-US" dirty="0" smtClean="0"/>
              <a:t> ball?  Worm-and-sector?  Steer-by-wire?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327" y="5083725"/>
            <a:ext cx="631247" cy="821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3974" y="452937"/>
            <a:ext cx="631247" cy="82132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Import       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import turtle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import math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import Date</a:t>
            </a:r>
          </a:p>
          <a:p>
            <a:pPr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turtle.forward(100)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print </a:t>
            </a:r>
            <a:r>
              <a:rPr lang="en-US" sz="1600" dirty="0" err="1" smtClean="0">
                <a:latin typeface="Courier"/>
                <a:cs typeface="Courier"/>
              </a:rPr>
              <a:t>math.cos(math.pi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today = Date.Date(11, 9, 2011)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0667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from turtle import *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from math import *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from Date import *</a:t>
            </a:r>
          </a:p>
          <a:p>
            <a:pPr>
              <a:buNone/>
            </a:pPr>
            <a:endParaRPr lang="en-US" sz="1600" dirty="0" smtClean="0">
              <a:latin typeface="Courier"/>
              <a:cs typeface="Courier"/>
            </a:endParaRP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forward(100)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print </a:t>
            </a:r>
            <a:r>
              <a:rPr lang="en-US" sz="1600" dirty="0" err="1" smtClean="0">
                <a:latin typeface="Courier"/>
                <a:cs typeface="Courier"/>
              </a:rPr>
              <a:t>cos(pi</a:t>
            </a:r>
            <a:r>
              <a:rPr lang="en-US" sz="1600" dirty="0" smtClean="0">
                <a:latin typeface="Courier"/>
                <a:cs typeface="Courier"/>
              </a:rPr>
              <a:t>)</a:t>
            </a:r>
          </a:p>
          <a:p>
            <a:pPr>
              <a:buNone/>
            </a:pPr>
            <a:r>
              <a:rPr lang="en-US" sz="1600" dirty="0" smtClean="0">
                <a:latin typeface="Courier"/>
                <a:cs typeface="Courier"/>
              </a:rPr>
              <a:t>today = Date(11, 9, 2011)</a:t>
            </a:r>
          </a:p>
          <a:p>
            <a:pPr>
              <a:buNone/>
            </a:pP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89467"/>
            <a:ext cx="631247" cy="821325"/>
          </a:xfrm>
          <a:prstGeom prst="rect">
            <a:avLst/>
          </a:prstGeom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617537" y="1258354"/>
            <a:ext cx="8218488" cy="198438"/>
            <a:chOff x="300" y="1551"/>
            <a:chExt cx="5177" cy="125"/>
          </a:xfrm>
        </p:grpSpPr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300" y="155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00" y="1628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37079"/>
            <a:ext cx="7772400" cy="1143000"/>
          </a:xfrm>
        </p:spPr>
        <p:txBody>
          <a:bodyPr/>
          <a:lstStyle/>
          <a:p>
            <a:r>
              <a:rPr lang="en-US" dirty="0" smtClean="0"/>
              <a:t>Another Point…</a:t>
            </a: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877346"/>
            <a:ext cx="8218488" cy="180975"/>
            <a:chOff x="295" y="1311"/>
            <a:chExt cx="5177" cy="11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11" name="Rounded Rectangular Callout 10"/>
          <p:cNvSpPr/>
          <p:nvPr/>
        </p:nvSpPr>
        <p:spPr>
          <a:xfrm>
            <a:off x="609600" y="3426883"/>
            <a:ext cx="2641134" cy="616400"/>
          </a:xfrm>
          <a:prstGeom prst="wedgeRoundRectCallout">
            <a:avLst>
              <a:gd name="adj1" fmla="val 8006"/>
              <a:gd name="adj2" fmla="val 74765"/>
              <a:gd name="adj3" fmla="val 16667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What’s the Point?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1180995"/>
            <a:ext cx="6174317" cy="1914577"/>
          </a:xfrm>
          <a:prstGeom prst="rect">
            <a:avLst/>
          </a:prstGeom>
        </p:spPr>
      </p:pic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5966492" y="1180995"/>
            <a:ext cx="3177508" cy="19145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P1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1.0, 2.0)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P2 = Point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(1.0, 2.0)</a:t>
            </a:r>
          </a:p>
          <a:p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&gt;&gt;&gt; P1</a:t>
            </a:r>
          </a:p>
          <a:p>
            <a:r>
              <a:rPr lang="en-US" sz="1400" b="1" dirty="0" smtClean="0">
                <a:solidFill>
                  <a:srgbClr val="008000"/>
                </a:solidFill>
                <a:latin typeface="Courier New Bold" pitchFamily="1" charset="0"/>
              </a:rPr>
              <a:t>???</a:t>
            </a:r>
          </a:p>
          <a:p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&gt;&gt;&gt; P1 == P2</a:t>
            </a:r>
          </a:p>
          <a:p>
            <a:r>
              <a:rPr lang="en-US" sz="1400" b="1" dirty="0" smtClean="0">
                <a:solidFill>
                  <a:srgbClr val="008000"/>
                </a:solidFill>
                <a:latin typeface="Courier New Bold" pitchFamily="1" charset="0"/>
              </a:rPr>
              <a:t>???</a:t>
            </a:r>
            <a:endParaRPr lang="en-US" sz="1400" b="1" dirty="0">
              <a:solidFill>
                <a:srgbClr val="008000"/>
              </a:solidFill>
              <a:latin typeface="Courier New Bold" pitchFamily="1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9080" y="4262400"/>
            <a:ext cx="631247" cy="821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37079"/>
            <a:ext cx="7772400" cy="1143000"/>
          </a:xfrm>
        </p:spPr>
        <p:txBody>
          <a:bodyPr/>
          <a:lstStyle/>
          <a:p>
            <a:r>
              <a:rPr lang="en-US"/>
              <a:t>Thinking Linearly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877346"/>
            <a:ext cx="8218488" cy="180975"/>
            <a:chOff x="295" y="1311"/>
            <a:chExt cx="5177" cy="114"/>
          </a:xfrm>
        </p:grpSpPr>
        <p:sp>
          <p:nvSpPr>
            <p:cNvPr id="28677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678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1180995"/>
            <a:ext cx="6174317" cy="1914577"/>
          </a:xfrm>
          <a:prstGeom prst="rect">
            <a:avLst/>
          </a:prstGeom>
        </p:spPr>
      </p:pic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118873" y="1934543"/>
            <a:ext cx="3008175" cy="232205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P1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1.0, 2.0)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P2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2.0, 3.0)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srgbClr val="C0504D"/>
                </a:solidFill>
                <a:latin typeface="Courier New Bold" pitchFamily="1" charset="0"/>
              </a:rPr>
              <a:t>&gt;&gt;&gt; L1 = Line(P1,P2</a:t>
            </a:r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)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&gt;&gt;&gt; L1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y = 1.0 </a:t>
            </a:r>
            <a:r>
              <a:rPr lang="en-US" sz="1400" b="1" dirty="0" err="1" smtClean="0">
                <a:solidFill>
                  <a:srgbClr val="C0504D"/>
                </a:solidFill>
                <a:latin typeface="Courier New Bold" pitchFamily="1" charset="0"/>
              </a:rPr>
              <a:t>x</a:t>
            </a:r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 + 1.0</a:t>
            </a:r>
            <a:endParaRPr lang="en-US" sz="1400" b="1" dirty="0" smtClean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P3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3.0, 4.0)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prstClr val="black"/>
                </a:solidFill>
                <a:latin typeface="Courier New Bold" pitchFamily="1" charset="0"/>
              </a:rPr>
              <a:t>&gt;&gt;&gt; P4 = Point(</a:t>
            </a:r>
            <a:r>
              <a:rPr lang="en-US" sz="1400" b="1" dirty="0" smtClean="0">
                <a:solidFill>
                  <a:prstClr val="black"/>
                </a:solidFill>
                <a:latin typeface="Courier New Bold" pitchFamily="1" charset="0"/>
              </a:rPr>
              <a:t>42.0, 43.0)</a:t>
            </a:r>
            <a:endParaRPr lang="en-US" sz="1400" b="1" dirty="0">
              <a:solidFill>
                <a:prstClr val="black"/>
              </a:solidFill>
              <a:latin typeface="Courier New Bold" pitchFamily="1" charset="0"/>
            </a:endParaRPr>
          </a:p>
          <a:p>
            <a:r>
              <a:rPr lang="en-US" sz="1400" b="1" dirty="0">
                <a:solidFill>
                  <a:srgbClr val="C0504D"/>
                </a:solidFill>
                <a:latin typeface="Courier New Bold" pitchFamily="1" charset="0"/>
              </a:rPr>
              <a:t>&gt;&gt;&gt; L2 = Line(P3, P4</a:t>
            </a:r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)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&gt;&gt;&gt; L1 == L2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True</a:t>
            </a:r>
          </a:p>
          <a:p>
            <a:r>
              <a:rPr lang="en-US" sz="1400" b="1" dirty="0" smtClean="0">
                <a:solidFill>
                  <a:srgbClr val="C0504D"/>
                </a:solidFill>
                <a:latin typeface="Courier New Bold" pitchFamily="1" charset="0"/>
              </a:rPr>
              <a:t> </a:t>
            </a:r>
            <a:endParaRPr lang="en-US" sz="1400" b="1" dirty="0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549" y="4180030"/>
            <a:ext cx="8917499" cy="216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9600" y="5571064"/>
            <a:ext cx="7577667" cy="28786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594" y="6062144"/>
            <a:ext cx="7577667" cy="28786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 Bold" pitchFamily="1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urier New Bold" pitchFamily="1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2838</TotalTime>
  <Words>2910</Words>
  <Application>Microsoft Macintosh PowerPoint</Application>
  <PresentationFormat>On-screen Show (4:3)</PresentationFormat>
  <Paragraphs>542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1_Blank Presentation</vt:lpstr>
      <vt:lpstr>PowerPoint Presentation</vt:lpstr>
      <vt:lpstr>One implemantation</vt:lpstr>
      <vt:lpstr>Another implemantation…</vt:lpstr>
      <vt:lpstr>Getters and Setters</vt:lpstr>
      <vt:lpstr>Date “Abstraction”</vt:lpstr>
      <vt:lpstr>The Adv     age of Abstraction</vt:lpstr>
      <vt:lpstr>An Import        Point</vt:lpstr>
      <vt:lpstr>Another Point…</vt:lpstr>
      <vt:lpstr>Thinking Linearly</vt:lpstr>
      <vt:lpstr>Thinking Linearly</vt:lpstr>
      <vt:lpstr>PowerPoint Presentation</vt:lpstr>
      <vt:lpstr>PowerPoint Presentation</vt:lpstr>
      <vt:lpstr>Default Argumants</vt:lpstr>
      <vt:lpstr>Inheritance (inherit      s!)</vt:lpstr>
      <vt:lpstr>PowerPoint Presentation</vt:lpstr>
      <vt:lpstr>PowerPoint Presentation</vt:lpstr>
      <vt:lpstr>The Dangers of Inheritance</vt:lpstr>
      <vt:lpstr>PowerPoint Presentation</vt:lpstr>
      <vt:lpstr>Millisoft “Shapes”</vt:lpstr>
      <vt:lpstr>Transformation Matrices</vt:lpstr>
      <vt:lpstr>A Matrix Class</vt:lpstr>
      <vt:lpstr>Matrix Class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More “Draw” Tricks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BioComp Today</dc:title>
  <dc:creator>Ran Libeskind-Hadas</dc:creator>
  <cp:lastModifiedBy>Ran Libeskind-Hadas</cp:lastModifiedBy>
  <cp:revision>74</cp:revision>
  <dcterms:created xsi:type="dcterms:W3CDTF">2011-11-10T22:53:41Z</dcterms:created>
  <dcterms:modified xsi:type="dcterms:W3CDTF">2012-08-23T04:57:45Z</dcterms:modified>
</cp:coreProperties>
</file>