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60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72C10-0E23-C847-97C1-A42DCC09AC43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FF93E1-66B1-444F-9710-976F875EBD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248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D2652DD-74CF-0246-94F6-86985D6C9DD3}" type="slidenum">
              <a:rPr lang="en-US" sz="1200">
                <a:solidFill>
                  <a:srgbClr val="000000"/>
                </a:solidFill>
              </a:rPr>
              <a:pPr/>
              <a:t>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22DCA04-CD85-C548-9BC4-3F2E2C059E70}" type="slidenum">
              <a:rPr lang="en-US" sz="1200">
                <a:solidFill>
                  <a:srgbClr val="000000"/>
                </a:solidFill>
              </a:rPr>
              <a:pPr/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4D4CDE0-ABC1-7147-BFE8-698803F49F6B}" type="slidenum">
              <a:rPr lang="en-US" sz="1200">
                <a:solidFill>
                  <a:srgbClr val="000000"/>
                </a:solidFill>
              </a:rPr>
              <a:pPr/>
              <a:t>11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0F2FA1C-9B10-D941-B5F2-B06EAE06F62A}" type="slidenum">
              <a:rPr lang="en-US" sz="1200">
                <a:solidFill>
                  <a:srgbClr val="000000"/>
                </a:solidFill>
              </a:rPr>
              <a:pPr/>
              <a:t>12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429DC4-8671-F64F-A4C8-66190CC5BBAB}" type="slidenum">
              <a:rPr lang="en-US" sz="1200">
                <a:solidFill>
                  <a:srgbClr val="000000"/>
                </a:solidFill>
              </a:rPr>
              <a:pPr/>
              <a:t>13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E159B74-9FB2-6D4A-A498-43CB5C199146}" type="slidenum">
              <a:rPr lang="en-US" sz="1200">
                <a:solidFill>
                  <a:srgbClr val="000000"/>
                </a:solidFill>
              </a:rPr>
              <a:pPr/>
              <a:t>14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890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7A0B3FD-DEFC-D340-B785-E37916DAEF0C}" type="slidenum">
              <a:rPr lang="en-US" sz="1200">
                <a:solidFill>
                  <a:srgbClr val="000000"/>
                </a:solidFill>
              </a:rPr>
              <a:pPr/>
              <a:t>15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CF5FD82-5283-8E4D-9965-AC8C92F18788}" type="slidenum">
              <a:rPr lang="en-US" sz="1200">
                <a:solidFill>
                  <a:srgbClr val="000000"/>
                </a:solidFill>
              </a:rPr>
              <a:pPr/>
              <a:t>16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3E29A44-610E-1A45-8065-AD1AAEB73449}" type="slidenum">
              <a:rPr lang="en-US" sz="1200">
                <a:solidFill>
                  <a:srgbClr val="000000"/>
                </a:solidFill>
              </a:rPr>
              <a:pPr/>
              <a:t>17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27AFEA7-5E5A-EB48-8955-AEB8DAD7F3D6}" type="slidenum">
              <a:rPr lang="en-US" sz="1200">
                <a:solidFill>
                  <a:srgbClr val="000000"/>
                </a:solidFill>
              </a:rPr>
              <a:pPr/>
              <a:t>18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72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7B897B-3B7B-674C-B52B-C28348E70384}" type="slidenum">
              <a:rPr lang="en-US" sz="1200">
                <a:solidFill>
                  <a:srgbClr val="000000"/>
                </a:solidFill>
              </a:rPr>
              <a:pPr/>
              <a:t>19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993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7048FD66-904F-C642-A608-06862B8BA1C9}" type="slidenum">
              <a:rPr lang="en-US" sz="1200">
                <a:solidFill>
                  <a:srgbClr val="000000"/>
                </a:solidFill>
              </a:rPr>
              <a:pPr/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C40155-B7D3-B64B-AE8E-F126266FBF1E}" type="slidenum">
              <a:rPr lang="en-US" sz="1200">
                <a:solidFill>
                  <a:srgbClr val="000000"/>
                </a:solidFill>
              </a:rPr>
              <a:pPr/>
              <a:t>20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13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1B2BD24-EE30-7040-9FB0-2A5429B5E41B}" type="slidenum">
              <a:rPr lang="en-US" sz="1200">
                <a:solidFill>
                  <a:srgbClr val="000000"/>
                </a:solidFill>
              </a:rPr>
              <a:pPr/>
              <a:t>21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34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64592A6-4188-E34A-81E9-13AE3AE5CA71}" type="slidenum">
              <a:rPr lang="en-US" sz="1200">
                <a:solidFill>
                  <a:srgbClr val="000000"/>
                </a:solidFill>
              </a:rPr>
              <a:pPr/>
              <a:t>22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54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2037FA1-7849-D049-B47D-660DCE85ED3F}" type="slidenum">
              <a:rPr lang="en-US" sz="1200">
                <a:solidFill>
                  <a:srgbClr val="000000"/>
                </a:solidFill>
              </a:rPr>
              <a:pPr/>
              <a:t>23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75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653FFF4-FF0C-3F42-8DB0-1352C5537CAD}" type="slidenum">
              <a:rPr lang="en-US" sz="1200">
                <a:solidFill>
                  <a:srgbClr val="000000"/>
                </a:solidFill>
              </a:rPr>
              <a:pPr/>
              <a:t>24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766008D-2A5C-C44A-9731-D2C3830FD656}" type="slidenum">
              <a:rPr lang="en-US" sz="1200">
                <a:solidFill>
                  <a:srgbClr val="000000"/>
                </a:solidFill>
              </a:rPr>
              <a:pPr/>
              <a:t>25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080CBE9-6ABF-1F4B-9954-C42CC9CCFE71}" type="slidenum">
              <a:rPr lang="en-US" sz="1200">
                <a:solidFill>
                  <a:srgbClr val="000000"/>
                </a:solidFill>
              </a:rPr>
              <a:pPr/>
              <a:t>26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36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C13BFD2-44A5-E944-B3D0-40D02A971235}" type="slidenum">
              <a:rPr lang="en-US" sz="1200">
                <a:solidFill>
                  <a:srgbClr val="000000"/>
                </a:solidFill>
              </a:rPr>
              <a:pPr/>
              <a:t>27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57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B9D39E0-E8C5-F042-9B4E-36098723370C}" type="slidenum">
              <a:rPr lang="en-US" sz="1200">
                <a:solidFill>
                  <a:srgbClr val="000000"/>
                </a:solidFill>
              </a:rPr>
              <a:pPr/>
              <a:t>28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1177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16807</a:t>
            </a:r>
          </a:p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5.7 million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F13E657-B628-CA40-8799-3CDEC806E45D}" type="slidenum">
              <a:rPr lang="en-US" sz="1200">
                <a:solidFill>
                  <a:srgbClr val="000000"/>
                </a:solidFill>
              </a:rPr>
              <a:pPr/>
              <a:t>3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5036BF1-E5D6-7A40-BFD6-D3372C673CC4}" type="slidenum">
              <a:rPr lang="en-US" sz="1200">
                <a:solidFill>
                  <a:srgbClr val="000000"/>
                </a:solidFill>
              </a:rPr>
              <a:pPr/>
              <a:t>4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6CDAF13-05FB-F147-91DE-A9CC1BD4CE7C}" type="slidenum">
              <a:rPr lang="en-US" sz="1200">
                <a:solidFill>
                  <a:srgbClr val="000000"/>
                </a:solidFill>
              </a:rPr>
              <a:pPr/>
              <a:t>5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A632E18-1462-C54D-A49E-6A3EB5E50F8D}" type="slidenum">
              <a:rPr lang="en-US" sz="1200">
                <a:solidFill>
                  <a:srgbClr val="000000"/>
                </a:solidFill>
              </a:rPr>
              <a:pPr/>
              <a:t>6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1E58627E-C717-7C4C-8FD0-CD6BBE50BEE4}" type="slidenum">
              <a:rPr lang="en-US" sz="1200">
                <a:solidFill>
                  <a:srgbClr val="000000"/>
                </a:solidFill>
              </a:rPr>
              <a:pPr/>
              <a:t>7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DE4933-41A8-1745-9FEC-BFDBECFB0C7D}" type="slidenum">
              <a:rPr lang="en-US" sz="1200">
                <a:solidFill>
                  <a:srgbClr val="000000"/>
                </a:solidFill>
              </a:rPr>
              <a:pPr/>
              <a:t>8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59ECDAD-49B9-4844-87A8-FD27C43304BF}" type="slidenum">
              <a:rPr lang="en-US" sz="1200">
                <a:solidFill>
                  <a:srgbClr val="000000"/>
                </a:solidFill>
              </a:rPr>
              <a:pPr/>
              <a:t>9</a:t>
            </a:fld>
            <a:endParaRPr lang="en-US" sz="1200">
              <a:solidFill>
                <a:srgbClr val="000000"/>
              </a:solidFill>
            </a:endParaRPr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94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668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4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7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92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46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82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2688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983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939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FD804-CF38-0641-8C5B-9F1AF69DECA6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19E46-FAE0-A348-9896-D83E21B1EE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7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61443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61492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1493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1444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46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47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48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49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0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1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2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3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4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5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6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7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8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59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0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1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2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3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4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5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6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7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8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69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0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1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2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3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4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5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6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7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8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79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0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1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2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3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4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5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6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7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1488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3366FF"/>
              </a:solidFill>
            </a:endParaRPr>
          </a:p>
        </p:txBody>
      </p:sp>
      <p:sp>
        <p:nvSpPr>
          <p:cNvPr id="61489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61490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61491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621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79875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79933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9934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9876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7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78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79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0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1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2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3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4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5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6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7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8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89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0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1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2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3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4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5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6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7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8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899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0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1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2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3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4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5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6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7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8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09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0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1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2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3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4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5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6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7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8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19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0" name="Oval 50"/>
          <p:cNvSpPr>
            <a:spLocks noChangeArrowheads="1"/>
          </p:cNvSpPr>
          <p:nvPr/>
        </p:nvSpPr>
        <p:spPr bwMode="auto">
          <a:xfrm>
            <a:off x="6629400" y="43434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1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79922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79923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4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5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6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7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8" name="Oval 58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29" name="Oval 59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30" name="Oval 60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31" name="Oval 61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9932" name="Oval 6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64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81923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81931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1932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81924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5" name="Text Box 63"/>
          <p:cNvSpPr txBox="1">
            <a:spLocks noChangeArrowheads="1"/>
          </p:cNvSpPr>
          <p:nvPr/>
        </p:nvSpPr>
        <p:spPr bwMode="auto">
          <a:xfrm>
            <a:off x="152400" y="2667000"/>
            <a:ext cx="71405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class C4Board: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__init__(self):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__repr__(self):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allowsMove(self, col):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addMove(self, player, col):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remMove(self, col):</a:t>
            </a:r>
          </a:p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	def checkForWin(self, player):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1926" name="Text Box 64"/>
          <p:cNvSpPr txBox="1">
            <a:spLocks noChangeArrowheads="1"/>
          </p:cNvSpPr>
          <p:nvPr/>
        </p:nvSpPr>
        <p:spPr bwMode="auto">
          <a:xfrm>
            <a:off x="7315200" y="57150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ja-JP" alt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  <a:latin typeface="Courier New Bold" charset="0"/>
              </a:rPr>
              <a:t>X</a:t>
            </a:r>
            <a:r>
              <a:rPr lang="ja-JP" altLang="en-US">
                <a:solidFill>
                  <a:srgbClr val="000000"/>
                </a:solidFill>
              </a:rPr>
              <a:t>”</a:t>
            </a:r>
            <a:r>
              <a:rPr lang="en-US">
                <a:solidFill>
                  <a:srgbClr val="000000"/>
                </a:solidFill>
              </a:rPr>
              <a:t> or </a:t>
            </a:r>
            <a:r>
              <a:rPr lang="ja-JP" altLang="en-US">
                <a:solidFill>
                  <a:srgbClr val="000000"/>
                </a:solidFill>
              </a:rPr>
              <a:t>“</a:t>
            </a: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  <a:r>
              <a:rPr lang="ja-JP" altLang="en-US">
                <a:solidFill>
                  <a:srgbClr val="000000"/>
                </a:solidFill>
              </a:rPr>
              <a:t>”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1927" name="Line 65"/>
          <p:cNvSpPr>
            <a:spLocks noChangeShapeType="1"/>
          </p:cNvSpPr>
          <p:nvPr/>
        </p:nvSpPr>
        <p:spPr bwMode="auto">
          <a:xfrm flipH="1">
            <a:off x="6477000" y="5943600"/>
            <a:ext cx="838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1928" name="Picture 66" descr="ali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4958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5" name="AutoShape 67"/>
          <p:cNvSpPr>
            <a:spLocks noChangeArrowheads="1"/>
          </p:cNvSpPr>
          <p:nvPr/>
        </p:nvSpPr>
        <p:spPr bwMode="auto">
          <a:xfrm>
            <a:off x="7467600" y="3505200"/>
            <a:ext cx="1371600" cy="1295400"/>
          </a:xfrm>
          <a:prstGeom prst="wedgeRectCallout">
            <a:avLst>
              <a:gd name="adj1" fmla="val -49653"/>
              <a:gd name="adj2" fmla="val 62866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What</a:t>
            </a:r>
            <a:r>
              <a:rPr lang="ja-JP" alt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 with </a:t>
            </a:r>
          </a:p>
          <a:p>
            <a:pPr algn="ctr"/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all these</a:t>
            </a:r>
          </a:p>
          <a:p>
            <a:pPr algn="ctr"/>
            <a:r>
              <a:rPr lang="en-US" sz="18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methods!?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30" name="Line 68"/>
          <p:cNvSpPr>
            <a:spLocks noChangeShapeType="1"/>
          </p:cNvSpPr>
          <p:nvPr/>
        </p:nvSpPr>
        <p:spPr bwMode="auto">
          <a:xfrm flipH="1" flipV="1">
            <a:off x="5410200" y="5257800"/>
            <a:ext cx="1905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379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83971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8397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97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83972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3" name="Picture 10" descr="ali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8100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4" name="Text Box 12"/>
          <p:cNvSpPr txBox="1">
            <a:spLocks noChangeArrowheads="1"/>
          </p:cNvSpPr>
          <p:nvPr/>
        </p:nvSpPr>
        <p:spPr bwMode="auto">
          <a:xfrm>
            <a:off x="593725" y="1895475"/>
            <a:ext cx="34766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def MainMenu()</a:t>
            </a:r>
          </a:p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   board = C4Board</a:t>
            </a:r>
          </a:p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   while True:</a:t>
            </a:r>
          </a:p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      print board</a:t>
            </a:r>
          </a:p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      …</a:t>
            </a:r>
          </a:p>
          <a:p>
            <a:r>
              <a:rPr lang="en-US">
                <a:solidFill>
                  <a:srgbClr val="000000"/>
                </a:solidFill>
              </a:rPr>
              <a:t>      </a:t>
            </a:r>
          </a:p>
        </p:txBody>
      </p:sp>
      <p:sp>
        <p:nvSpPr>
          <p:cNvPr id="67591" name="AutoShape 13"/>
          <p:cNvSpPr>
            <a:spLocks noChangeArrowheads="1"/>
          </p:cNvSpPr>
          <p:nvPr/>
        </p:nvSpPr>
        <p:spPr bwMode="auto">
          <a:xfrm>
            <a:off x="4114800" y="2895600"/>
            <a:ext cx="2362200" cy="1600200"/>
          </a:xfrm>
          <a:prstGeom prst="wedgeRectCallout">
            <a:avLst>
              <a:gd name="adj1" fmla="val -69823"/>
              <a:gd name="adj2" fmla="val 36575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dirty="0">
                <a:solidFill>
                  <a:srgbClr val="000000"/>
                </a:solidFill>
                <a:latin typeface="Times New Roman" pitchFamily="-105" charset="0"/>
              </a:rPr>
              <a:t>The game is played between two players right here!</a:t>
            </a:r>
          </a:p>
        </p:txBody>
      </p:sp>
    </p:spTree>
    <p:extLst>
      <p:ext uri="{BB962C8B-B14F-4D97-AF65-F5344CB8AC3E}">
        <p14:creationId xmlns:p14="http://schemas.microsoft.com/office/powerpoint/2010/main" val="349335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Designing a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Smart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Computer Player:  Artificial Intelligence!</a:t>
            </a:r>
          </a:p>
        </p:txBody>
      </p:sp>
      <p:grpSp>
        <p:nvGrpSpPr>
          <p:cNvPr id="86019" name="Group 3"/>
          <p:cNvGrpSpPr>
            <a:grpSpLocks/>
          </p:cNvGrpSpPr>
          <p:nvPr/>
        </p:nvGrpSpPr>
        <p:grpSpPr bwMode="auto">
          <a:xfrm>
            <a:off x="609600" y="1647825"/>
            <a:ext cx="8218488" cy="180975"/>
            <a:chOff x="295" y="1311"/>
            <a:chExt cx="5177" cy="114"/>
          </a:xfrm>
        </p:grpSpPr>
        <p:sp>
          <p:nvSpPr>
            <p:cNvPr id="86047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6048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86020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947863"/>
            <a:ext cx="1955800" cy="186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Text Box 12"/>
          <p:cNvSpPr txBox="1">
            <a:spLocks noChangeArrowheads="1"/>
          </p:cNvSpPr>
          <p:nvPr/>
        </p:nvSpPr>
        <p:spPr bwMode="auto">
          <a:xfrm>
            <a:off x="441325" y="2057400"/>
            <a:ext cx="48561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X</a:t>
            </a:r>
            <a:r>
              <a:rPr lang="en-US">
                <a:solidFill>
                  <a:srgbClr val="000000"/>
                </a:solidFill>
              </a:rPr>
              <a:t> is the human player (Player 1)</a:t>
            </a:r>
          </a:p>
          <a:p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  <a:r>
              <a:rPr lang="en-US">
                <a:solidFill>
                  <a:srgbClr val="000000"/>
                </a:solidFill>
              </a:rPr>
              <a:t> is the computer player (Player 2)</a:t>
            </a:r>
          </a:p>
        </p:txBody>
      </p:sp>
      <p:sp>
        <p:nvSpPr>
          <p:cNvPr id="86022" name="Text Box 13"/>
          <p:cNvSpPr txBox="1">
            <a:spLocks noChangeArrowheads="1"/>
          </p:cNvSpPr>
          <p:nvPr/>
        </p:nvSpPr>
        <p:spPr bwMode="auto">
          <a:xfrm>
            <a:off x="3200400" y="41148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6023" name="Text Box 14"/>
          <p:cNvSpPr txBox="1">
            <a:spLocks noChangeArrowheads="1"/>
          </p:cNvSpPr>
          <p:nvPr/>
        </p:nvSpPr>
        <p:spPr bwMode="auto">
          <a:xfrm>
            <a:off x="381000" y="2911475"/>
            <a:ext cx="46259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54060C"/>
                </a:solidFill>
              </a:rPr>
              <a:t>Consider </a:t>
            </a:r>
            <a:r>
              <a:rPr lang="ja-JP" altLang="en-US" sz="2800" b="1">
                <a:solidFill>
                  <a:srgbClr val="008000"/>
                </a:solidFill>
              </a:rPr>
              <a:t>“</a:t>
            </a:r>
            <a:r>
              <a:rPr lang="en-US" sz="2800" b="1">
                <a:solidFill>
                  <a:srgbClr val="008000"/>
                </a:solidFill>
              </a:rPr>
              <a:t>Connect 3</a:t>
            </a:r>
            <a:r>
              <a:rPr lang="ja-JP" altLang="en-US" sz="2800" b="1">
                <a:solidFill>
                  <a:srgbClr val="008000"/>
                </a:solidFill>
              </a:rPr>
              <a:t>”</a:t>
            </a:r>
            <a:r>
              <a:rPr lang="en-US" sz="2800" b="1">
                <a:solidFill>
                  <a:srgbClr val="008000"/>
                </a:solidFill>
              </a:rPr>
              <a:t> </a:t>
            </a:r>
            <a:r>
              <a:rPr lang="en-US">
                <a:solidFill>
                  <a:srgbClr val="54060C"/>
                </a:solidFill>
              </a:rPr>
              <a:t>on board with 5 columns and 6 rows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6024" name="Rectangle 15"/>
          <p:cNvSpPr>
            <a:spLocks noChangeArrowheads="1"/>
          </p:cNvSpPr>
          <p:nvPr/>
        </p:nvSpPr>
        <p:spPr bwMode="auto">
          <a:xfrm>
            <a:off x="3048000" y="38862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25" name="Text Box 17"/>
          <p:cNvSpPr txBox="1">
            <a:spLocks noChangeArrowheads="1"/>
          </p:cNvSpPr>
          <p:nvPr/>
        </p:nvSpPr>
        <p:spPr bwMode="auto">
          <a:xfrm>
            <a:off x="533400" y="55626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6026" name="Text Box 18"/>
          <p:cNvSpPr txBox="1">
            <a:spLocks noChangeArrowheads="1"/>
          </p:cNvSpPr>
          <p:nvPr/>
        </p:nvSpPr>
        <p:spPr bwMode="auto">
          <a:xfrm>
            <a:off x="2362200" y="57832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86027" name="Text Box 19"/>
          <p:cNvSpPr txBox="1">
            <a:spLocks noChangeArrowheads="1"/>
          </p:cNvSpPr>
          <p:nvPr/>
        </p:nvSpPr>
        <p:spPr bwMode="auto">
          <a:xfrm>
            <a:off x="3962400" y="57912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6028" name="Text Box 20"/>
          <p:cNvSpPr txBox="1">
            <a:spLocks noChangeArrowheads="1"/>
          </p:cNvSpPr>
          <p:nvPr/>
        </p:nvSpPr>
        <p:spPr bwMode="auto">
          <a:xfrm>
            <a:off x="5715000" y="57832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86029" name="Text Box 21"/>
          <p:cNvSpPr txBox="1">
            <a:spLocks noChangeArrowheads="1"/>
          </p:cNvSpPr>
          <p:nvPr/>
        </p:nvSpPr>
        <p:spPr bwMode="auto">
          <a:xfrm>
            <a:off x="7391400" y="5791200"/>
            <a:ext cx="22098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86030" name="Rectangle 22"/>
          <p:cNvSpPr>
            <a:spLocks noChangeArrowheads="1"/>
          </p:cNvSpPr>
          <p:nvPr/>
        </p:nvSpPr>
        <p:spPr bwMode="auto">
          <a:xfrm>
            <a:off x="533400" y="54102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31" name="Rectangle 23"/>
          <p:cNvSpPr>
            <a:spLocks noChangeArrowheads="1"/>
          </p:cNvSpPr>
          <p:nvPr/>
        </p:nvSpPr>
        <p:spPr bwMode="auto">
          <a:xfrm>
            <a:off x="2286000" y="54102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32" name="Rectangle 24"/>
          <p:cNvSpPr>
            <a:spLocks noChangeArrowheads="1"/>
          </p:cNvSpPr>
          <p:nvPr/>
        </p:nvSpPr>
        <p:spPr bwMode="auto">
          <a:xfrm>
            <a:off x="4038600" y="54102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33" name="Rectangle 25"/>
          <p:cNvSpPr>
            <a:spLocks noChangeArrowheads="1"/>
          </p:cNvSpPr>
          <p:nvPr/>
        </p:nvSpPr>
        <p:spPr bwMode="auto">
          <a:xfrm>
            <a:off x="5715000" y="54102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34" name="Rectangle 26"/>
          <p:cNvSpPr>
            <a:spLocks noChangeArrowheads="1"/>
          </p:cNvSpPr>
          <p:nvPr/>
        </p:nvSpPr>
        <p:spPr bwMode="auto">
          <a:xfrm>
            <a:off x="7391400" y="54102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6035" name="Line 27"/>
          <p:cNvSpPr>
            <a:spLocks noChangeShapeType="1"/>
          </p:cNvSpPr>
          <p:nvPr/>
        </p:nvSpPr>
        <p:spPr bwMode="auto">
          <a:xfrm flipH="1">
            <a:off x="1219200" y="47244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6" name="Line 28"/>
          <p:cNvSpPr>
            <a:spLocks noChangeShapeType="1"/>
          </p:cNvSpPr>
          <p:nvPr/>
        </p:nvSpPr>
        <p:spPr bwMode="auto">
          <a:xfrm flipH="1">
            <a:off x="3200400" y="47244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7" name="Line 29"/>
          <p:cNvSpPr>
            <a:spLocks noChangeShapeType="1"/>
          </p:cNvSpPr>
          <p:nvPr/>
        </p:nvSpPr>
        <p:spPr bwMode="auto">
          <a:xfrm>
            <a:off x="4953000" y="47244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8" name="Line 30"/>
          <p:cNvSpPr>
            <a:spLocks noChangeShapeType="1"/>
          </p:cNvSpPr>
          <p:nvPr/>
        </p:nvSpPr>
        <p:spPr bwMode="auto">
          <a:xfrm>
            <a:off x="4876800" y="47244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39" name="Line 31"/>
          <p:cNvSpPr>
            <a:spLocks noChangeShapeType="1"/>
          </p:cNvSpPr>
          <p:nvPr/>
        </p:nvSpPr>
        <p:spPr bwMode="auto">
          <a:xfrm>
            <a:off x="4419600" y="4724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6040" name="Text Box 32"/>
          <p:cNvSpPr txBox="1">
            <a:spLocks noChangeArrowheads="1"/>
          </p:cNvSpPr>
          <p:nvPr/>
        </p:nvSpPr>
        <p:spPr bwMode="auto">
          <a:xfrm>
            <a:off x="593725" y="62865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86041" name="Text Box 33"/>
          <p:cNvSpPr txBox="1">
            <a:spLocks noChangeArrowheads="1"/>
          </p:cNvSpPr>
          <p:nvPr/>
        </p:nvSpPr>
        <p:spPr bwMode="auto">
          <a:xfrm>
            <a:off x="2651125" y="62865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86042" name="Text Box 34"/>
          <p:cNvSpPr txBox="1">
            <a:spLocks noChangeArrowheads="1"/>
          </p:cNvSpPr>
          <p:nvPr/>
        </p:nvSpPr>
        <p:spPr bwMode="auto">
          <a:xfrm>
            <a:off x="4419600" y="62865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86043" name="Text Box 35"/>
          <p:cNvSpPr txBox="1">
            <a:spLocks noChangeArrowheads="1"/>
          </p:cNvSpPr>
          <p:nvPr/>
        </p:nvSpPr>
        <p:spPr bwMode="auto">
          <a:xfrm>
            <a:off x="6096000" y="62865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86044" name="Text Box 36"/>
          <p:cNvSpPr txBox="1">
            <a:spLocks noChangeArrowheads="1"/>
          </p:cNvSpPr>
          <p:nvPr/>
        </p:nvSpPr>
        <p:spPr bwMode="auto">
          <a:xfrm>
            <a:off x="7772400" y="6286500"/>
            <a:ext cx="777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86045" name="Text Box 37"/>
          <p:cNvSpPr txBox="1">
            <a:spLocks noChangeArrowheads="1"/>
          </p:cNvSpPr>
          <p:nvPr/>
        </p:nvSpPr>
        <p:spPr bwMode="auto">
          <a:xfrm>
            <a:off x="304800" y="4343400"/>
            <a:ext cx="233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rgbClr val="000000"/>
                </a:solidFill>
              </a:rPr>
              <a:t>1-ply lookahead</a:t>
            </a:r>
          </a:p>
        </p:txBody>
      </p:sp>
      <p:sp>
        <p:nvSpPr>
          <p:cNvPr id="86046" name="Text Box 38"/>
          <p:cNvSpPr txBox="1">
            <a:spLocks noChangeArrowheads="1"/>
          </p:cNvSpPr>
          <p:nvPr/>
        </p:nvSpPr>
        <p:spPr bwMode="auto">
          <a:xfrm>
            <a:off x="7086600" y="46482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</p:spTree>
    <p:extLst>
      <p:ext uri="{BB962C8B-B14F-4D97-AF65-F5344CB8AC3E}">
        <p14:creationId xmlns:p14="http://schemas.microsoft.com/office/powerpoint/2010/main" val="401734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88067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88105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8106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8068" name="Text Box 8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8069" name="Rectangle 10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70" name="Text Box 11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8071" name="Text Box 12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88072" name="Text Box 13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8073" name="Text Box 14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88074" name="Text Box 15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88075" name="Rectangle 16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76" name="Rectangle 17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77" name="Rectangle 18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78" name="Rectangle 19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79" name="Rectangle 20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80" name="Line 21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1" name="Line 22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2" name="Line 23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3" name="Line 24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4" name="Line 25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85" name="Text Box 3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88086" name="Rectangle 34"/>
          <p:cNvSpPr>
            <a:spLocks noChangeArrowheads="1"/>
          </p:cNvSpPr>
          <p:nvPr/>
        </p:nvSpPr>
        <p:spPr bwMode="auto">
          <a:xfrm>
            <a:off x="457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8087" name="Rectangle 35"/>
          <p:cNvSpPr>
            <a:spLocks noChangeArrowheads="1"/>
          </p:cNvSpPr>
          <p:nvPr/>
        </p:nvSpPr>
        <p:spPr bwMode="auto">
          <a:xfrm>
            <a:off x="22860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X X _ _</a:t>
            </a:r>
          </a:p>
        </p:txBody>
      </p:sp>
      <p:sp>
        <p:nvSpPr>
          <p:cNvPr id="88088" name="Rectangle 36"/>
          <p:cNvSpPr>
            <a:spLocks noChangeArrowheads="1"/>
          </p:cNvSpPr>
          <p:nvPr/>
        </p:nvSpPr>
        <p:spPr bwMode="auto">
          <a:xfrm>
            <a:off x="3886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88089" name="Rectangle 37"/>
          <p:cNvSpPr>
            <a:spLocks noChangeArrowheads="1"/>
          </p:cNvSpPr>
          <p:nvPr/>
        </p:nvSpPr>
        <p:spPr bwMode="auto">
          <a:xfrm>
            <a:off x="55626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X _</a:t>
            </a:r>
          </a:p>
        </p:txBody>
      </p:sp>
      <p:sp>
        <p:nvSpPr>
          <p:cNvPr id="88090" name="Rectangle 38"/>
          <p:cNvSpPr>
            <a:spLocks noChangeArrowheads="1"/>
          </p:cNvSpPr>
          <p:nvPr/>
        </p:nvSpPr>
        <p:spPr bwMode="auto">
          <a:xfrm>
            <a:off x="7267575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X</a:t>
            </a:r>
          </a:p>
        </p:txBody>
      </p:sp>
      <p:sp>
        <p:nvSpPr>
          <p:cNvPr id="88091" name="Rectangle 39"/>
          <p:cNvSpPr>
            <a:spLocks noChangeArrowheads="1"/>
          </p:cNvSpPr>
          <p:nvPr/>
        </p:nvSpPr>
        <p:spPr bwMode="auto">
          <a:xfrm>
            <a:off x="457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92" name="Rectangle 40"/>
          <p:cNvSpPr>
            <a:spLocks noChangeArrowheads="1"/>
          </p:cNvSpPr>
          <p:nvPr/>
        </p:nvSpPr>
        <p:spPr bwMode="auto">
          <a:xfrm>
            <a:off x="22098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93" name="Rectangle 41"/>
          <p:cNvSpPr>
            <a:spLocks noChangeArrowheads="1"/>
          </p:cNvSpPr>
          <p:nvPr/>
        </p:nvSpPr>
        <p:spPr bwMode="auto">
          <a:xfrm>
            <a:off x="3886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94" name="Rectangle 42"/>
          <p:cNvSpPr>
            <a:spLocks noChangeArrowheads="1"/>
          </p:cNvSpPr>
          <p:nvPr/>
        </p:nvSpPr>
        <p:spPr bwMode="auto">
          <a:xfrm>
            <a:off x="55626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95" name="Rectangle 43"/>
          <p:cNvSpPr>
            <a:spLocks noChangeArrowheads="1"/>
          </p:cNvSpPr>
          <p:nvPr/>
        </p:nvSpPr>
        <p:spPr bwMode="auto">
          <a:xfrm>
            <a:off x="72390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8096" name="Line 44"/>
          <p:cNvSpPr>
            <a:spLocks noChangeShapeType="1"/>
          </p:cNvSpPr>
          <p:nvPr/>
        </p:nvSpPr>
        <p:spPr bwMode="auto">
          <a:xfrm>
            <a:off x="762000" y="3276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97" name="Line 45"/>
          <p:cNvSpPr>
            <a:spLocks noChangeShapeType="1"/>
          </p:cNvSpPr>
          <p:nvPr/>
        </p:nvSpPr>
        <p:spPr bwMode="auto">
          <a:xfrm>
            <a:off x="838200" y="3276600"/>
            <a:ext cx="1524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98" name="Line 46"/>
          <p:cNvSpPr>
            <a:spLocks noChangeShapeType="1"/>
          </p:cNvSpPr>
          <p:nvPr/>
        </p:nvSpPr>
        <p:spPr bwMode="auto">
          <a:xfrm>
            <a:off x="1371600" y="3276600"/>
            <a:ext cx="2590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099" name="Line 47"/>
          <p:cNvSpPr>
            <a:spLocks noChangeShapeType="1"/>
          </p:cNvSpPr>
          <p:nvPr/>
        </p:nvSpPr>
        <p:spPr bwMode="auto">
          <a:xfrm>
            <a:off x="1676400" y="3276600"/>
            <a:ext cx="396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100" name="Line 48"/>
          <p:cNvSpPr>
            <a:spLocks noChangeShapeType="1"/>
          </p:cNvSpPr>
          <p:nvPr/>
        </p:nvSpPr>
        <p:spPr bwMode="auto">
          <a:xfrm>
            <a:off x="1981200" y="3276600"/>
            <a:ext cx="5410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8101" name="Text Box 49"/>
          <p:cNvSpPr txBox="1">
            <a:spLocks noChangeArrowheads="1"/>
          </p:cNvSpPr>
          <p:nvPr/>
        </p:nvSpPr>
        <p:spPr bwMode="auto">
          <a:xfrm>
            <a:off x="7269163" y="3657600"/>
            <a:ext cx="1417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88102" name="TextBox 39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  <p:pic>
        <p:nvPicPr>
          <p:cNvPr id="88103" name="Picture 10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6388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AutoShape 13"/>
          <p:cNvSpPr>
            <a:spLocks noChangeArrowheads="1"/>
          </p:cNvSpPr>
          <p:nvPr/>
        </p:nvSpPr>
        <p:spPr bwMode="auto">
          <a:xfrm>
            <a:off x="4038600" y="5638800"/>
            <a:ext cx="3352800" cy="685800"/>
          </a:xfrm>
          <a:prstGeom prst="wedgeRectCallout">
            <a:avLst>
              <a:gd name="adj1" fmla="val -61742"/>
              <a:gd name="adj2" fmla="val 36575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Times New Roman" pitchFamily="-105" charset="0"/>
              </a:rPr>
              <a:t>We’ll be making a lot of board objects to keep track of all of this!</a:t>
            </a:r>
          </a:p>
        </p:txBody>
      </p:sp>
    </p:spTree>
    <p:extLst>
      <p:ext uri="{BB962C8B-B14F-4D97-AF65-F5344CB8AC3E}">
        <p14:creationId xmlns:p14="http://schemas.microsoft.com/office/powerpoint/2010/main" val="1861503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0115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9015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015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90116" name="Text Box 6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0117" name="Rectangle 7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18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0119" name="Text Box 9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0120" name="Text Box 10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0121" name="Text Box 11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90122" name="Text Box 12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90123" name="Rectangle 13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24" name="Rectangle 14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25" name="Rectangle 15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26" name="Rectangle 16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27" name="Rectangle 17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28" name="Line 18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29" name="Line 19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0" name="Line 20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1" name="Line 21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2" name="Line 22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33" name="Text Box 2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0134" name="Rectangle 24"/>
          <p:cNvSpPr>
            <a:spLocks noChangeArrowheads="1"/>
          </p:cNvSpPr>
          <p:nvPr/>
        </p:nvSpPr>
        <p:spPr bwMode="auto">
          <a:xfrm>
            <a:off x="457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0135" name="Rectangle 25"/>
          <p:cNvSpPr>
            <a:spLocks noChangeArrowheads="1"/>
          </p:cNvSpPr>
          <p:nvPr/>
        </p:nvSpPr>
        <p:spPr bwMode="auto">
          <a:xfrm>
            <a:off x="22860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X X _ _</a:t>
            </a:r>
          </a:p>
        </p:txBody>
      </p:sp>
      <p:sp>
        <p:nvSpPr>
          <p:cNvPr id="90136" name="Rectangle 26"/>
          <p:cNvSpPr>
            <a:spLocks noChangeArrowheads="1"/>
          </p:cNvSpPr>
          <p:nvPr/>
        </p:nvSpPr>
        <p:spPr bwMode="auto">
          <a:xfrm>
            <a:off x="3886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0137" name="Rectangle 27"/>
          <p:cNvSpPr>
            <a:spLocks noChangeArrowheads="1"/>
          </p:cNvSpPr>
          <p:nvPr/>
        </p:nvSpPr>
        <p:spPr bwMode="auto">
          <a:xfrm>
            <a:off x="55626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X _</a:t>
            </a:r>
          </a:p>
        </p:txBody>
      </p:sp>
      <p:sp>
        <p:nvSpPr>
          <p:cNvPr id="90138" name="Rectangle 28"/>
          <p:cNvSpPr>
            <a:spLocks noChangeArrowheads="1"/>
          </p:cNvSpPr>
          <p:nvPr/>
        </p:nvSpPr>
        <p:spPr bwMode="auto">
          <a:xfrm>
            <a:off x="7267575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X</a:t>
            </a:r>
          </a:p>
        </p:txBody>
      </p:sp>
      <p:sp>
        <p:nvSpPr>
          <p:cNvPr id="90139" name="Rectangle 29"/>
          <p:cNvSpPr>
            <a:spLocks noChangeArrowheads="1"/>
          </p:cNvSpPr>
          <p:nvPr/>
        </p:nvSpPr>
        <p:spPr bwMode="auto">
          <a:xfrm>
            <a:off x="457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40" name="Rectangle 30"/>
          <p:cNvSpPr>
            <a:spLocks noChangeArrowheads="1"/>
          </p:cNvSpPr>
          <p:nvPr/>
        </p:nvSpPr>
        <p:spPr bwMode="auto">
          <a:xfrm>
            <a:off x="22098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41" name="Rectangle 31"/>
          <p:cNvSpPr>
            <a:spLocks noChangeArrowheads="1"/>
          </p:cNvSpPr>
          <p:nvPr/>
        </p:nvSpPr>
        <p:spPr bwMode="auto">
          <a:xfrm>
            <a:off x="3886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42" name="Rectangle 32"/>
          <p:cNvSpPr>
            <a:spLocks noChangeArrowheads="1"/>
          </p:cNvSpPr>
          <p:nvPr/>
        </p:nvSpPr>
        <p:spPr bwMode="auto">
          <a:xfrm>
            <a:off x="55626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43" name="Rectangle 33"/>
          <p:cNvSpPr>
            <a:spLocks noChangeArrowheads="1"/>
          </p:cNvSpPr>
          <p:nvPr/>
        </p:nvSpPr>
        <p:spPr bwMode="auto">
          <a:xfrm>
            <a:off x="72390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0144" name="Line 34"/>
          <p:cNvSpPr>
            <a:spLocks noChangeShapeType="1"/>
          </p:cNvSpPr>
          <p:nvPr/>
        </p:nvSpPr>
        <p:spPr bwMode="auto">
          <a:xfrm>
            <a:off x="762000" y="3276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45" name="Line 35"/>
          <p:cNvSpPr>
            <a:spLocks noChangeShapeType="1"/>
          </p:cNvSpPr>
          <p:nvPr/>
        </p:nvSpPr>
        <p:spPr bwMode="auto">
          <a:xfrm>
            <a:off x="838200" y="3276600"/>
            <a:ext cx="1524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46" name="Line 36"/>
          <p:cNvSpPr>
            <a:spLocks noChangeShapeType="1"/>
          </p:cNvSpPr>
          <p:nvPr/>
        </p:nvSpPr>
        <p:spPr bwMode="auto">
          <a:xfrm>
            <a:off x="1371600" y="3276600"/>
            <a:ext cx="2590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47" name="Line 37"/>
          <p:cNvSpPr>
            <a:spLocks noChangeShapeType="1"/>
          </p:cNvSpPr>
          <p:nvPr/>
        </p:nvSpPr>
        <p:spPr bwMode="auto">
          <a:xfrm>
            <a:off x="1676400" y="3276600"/>
            <a:ext cx="396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48" name="Line 38"/>
          <p:cNvSpPr>
            <a:spLocks noChangeShapeType="1"/>
          </p:cNvSpPr>
          <p:nvPr/>
        </p:nvSpPr>
        <p:spPr bwMode="auto">
          <a:xfrm>
            <a:off x="1981200" y="3276600"/>
            <a:ext cx="5410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49" name="Text Box 39"/>
          <p:cNvSpPr txBox="1">
            <a:spLocks noChangeArrowheads="1"/>
          </p:cNvSpPr>
          <p:nvPr/>
        </p:nvSpPr>
        <p:spPr bwMode="auto">
          <a:xfrm>
            <a:off x="7269163" y="3657600"/>
            <a:ext cx="1417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0150" name="Text Box 40"/>
          <p:cNvSpPr txBox="1">
            <a:spLocks noChangeArrowheads="1"/>
          </p:cNvSpPr>
          <p:nvPr/>
        </p:nvSpPr>
        <p:spPr bwMode="auto">
          <a:xfrm>
            <a:off x="6096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0151" name="Text Box 41"/>
          <p:cNvSpPr txBox="1">
            <a:spLocks noChangeArrowheads="1"/>
          </p:cNvSpPr>
          <p:nvPr/>
        </p:nvSpPr>
        <p:spPr bwMode="auto">
          <a:xfrm>
            <a:off x="2536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0152" name="Text Box 42"/>
          <p:cNvSpPr txBox="1">
            <a:spLocks noChangeArrowheads="1"/>
          </p:cNvSpPr>
          <p:nvPr/>
        </p:nvSpPr>
        <p:spPr bwMode="auto">
          <a:xfrm>
            <a:off x="41910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0153" name="Text Box 43"/>
          <p:cNvSpPr txBox="1">
            <a:spLocks noChangeArrowheads="1"/>
          </p:cNvSpPr>
          <p:nvPr/>
        </p:nvSpPr>
        <p:spPr bwMode="auto">
          <a:xfrm>
            <a:off x="5965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0154" name="Text Box 44"/>
          <p:cNvSpPr txBox="1">
            <a:spLocks noChangeArrowheads="1"/>
          </p:cNvSpPr>
          <p:nvPr/>
        </p:nvSpPr>
        <p:spPr bwMode="auto">
          <a:xfrm>
            <a:off x="75438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0155" name="TextBox 44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2417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2163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9220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220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92164" name="Text Box 6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2165" name="Rectangle 7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66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2167" name="Text Box 9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2168" name="Text Box 10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2169" name="Text Box 11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92170" name="Text Box 12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92171" name="Rectangle 13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72" name="Rectangle 14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73" name="Rectangle 15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74" name="Rectangle 16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75" name="Rectangle 17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76" name="Line 18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7" name="Line 19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8" name="Line 20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79" name="Line 21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0" name="Line 22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1" name="Text Box 2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2182" name="Rectangle 24"/>
          <p:cNvSpPr>
            <a:spLocks noChangeArrowheads="1"/>
          </p:cNvSpPr>
          <p:nvPr/>
        </p:nvSpPr>
        <p:spPr bwMode="auto">
          <a:xfrm>
            <a:off x="457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2183" name="Rectangle 25"/>
          <p:cNvSpPr>
            <a:spLocks noChangeArrowheads="1"/>
          </p:cNvSpPr>
          <p:nvPr/>
        </p:nvSpPr>
        <p:spPr bwMode="auto">
          <a:xfrm>
            <a:off x="22860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X X _ _</a:t>
            </a:r>
          </a:p>
        </p:txBody>
      </p:sp>
      <p:sp>
        <p:nvSpPr>
          <p:cNvPr id="92184" name="Rectangle 26"/>
          <p:cNvSpPr>
            <a:spLocks noChangeArrowheads="1"/>
          </p:cNvSpPr>
          <p:nvPr/>
        </p:nvSpPr>
        <p:spPr bwMode="auto">
          <a:xfrm>
            <a:off x="3886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2185" name="Rectangle 27"/>
          <p:cNvSpPr>
            <a:spLocks noChangeArrowheads="1"/>
          </p:cNvSpPr>
          <p:nvPr/>
        </p:nvSpPr>
        <p:spPr bwMode="auto">
          <a:xfrm>
            <a:off x="55626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X _</a:t>
            </a:r>
          </a:p>
        </p:txBody>
      </p:sp>
      <p:sp>
        <p:nvSpPr>
          <p:cNvPr id="92186" name="Rectangle 28"/>
          <p:cNvSpPr>
            <a:spLocks noChangeArrowheads="1"/>
          </p:cNvSpPr>
          <p:nvPr/>
        </p:nvSpPr>
        <p:spPr bwMode="auto">
          <a:xfrm>
            <a:off x="7267575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X</a:t>
            </a:r>
          </a:p>
        </p:txBody>
      </p:sp>
      <p:sp>
        <p:nvSpPr>
          <p:cNvPr id="92187" name="Rectangle 29"/>
          <p:cNvSpPr>
            <a:spLocks noChangeArrowheads="1"/>
          </p:cNvSpPr>
          <p:nvPr/>
        </p:nvSpPr>
        <p:spPr bwMode="auto">
          <a:xfrm>
            <a:off x="457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88" name="Rectangle 30"/>
          <p:cNvSpPr>
            <a:spLocks noChangeArrowheads="1"/>
          </p:cNvSpPr>
          <p:nvPr/>
        </p:nvSpPr>
        <p:spPr bwMode="auto">
          <a:xfrm>
            <a:off x="22098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89" name="Rectangle 31"/>
          <p:cNvSpPr>
            <a:spLocks noChangeArrowheads="1"/>
          </p:cNvSpPr>
          <p:nvPr/>
        </p:nvSpPr>
        <p:spPr bwMode="auto">
          <a:xfrm>
            <a:off x="3886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90" name="Rectangle 32"/>
          <p:cNvSpPr>
            <a:spLocks noChangeArrowheads="1"/>
          </p:cNvSpPr>
          <p:nvPr/>
        </p:nvSpPr>
        <p:spPr bwMode="auto">
          <a:xfrm>
            <a:off x="55626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91" name="Rectangle 33"/>
          <p:cNvSpPr>
            <a:spLocks noChangeArrowheads="1"/>
          </p:cNvSpPr>
          <p:nvPr/>
        </p:nvSpPr>
        <p:spPr bwMode="auto">
          <a:xfrm>
            <a:off x="72390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2192" name="Line 34"/>
          <p:cNvSpPr>
            <a:spLocks noChangeShapeType="1"/>
          </p:cNvSpPr>
          <p:nvPr/>
        </p:nvSpPr>
        <p:spPr bwMode="auto">
          <a:xfrm>
            <a:off x="762000" y="32766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3" name="Line 35"/>
          <p:cNvSpPr>
            <a:spLocks noChangeShapeType="1"/>
          </p:cNvSpPr>
          <p:nvPr/>
        </p:nvSpPr>
        <p:spPr bwMode="auto">
          <a:xfrm>
            <a:off x="838200" y="3276600"/>
            <a:ext cx="1524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4" name="Line 36"/>
          <p:cNvSpPr>
            <a:spLocks noChangeShapeType="1"/>
          </p:cNvSpPr>
          <p:nvPr/>
        </p:nvSpPr>
        <p:spPr bwMode="auto">
          <a:xfrm>
            <a:off x="1371600" y="3276600"/>
            <a:ext cx="2590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5" name="Line 37"/>
          <p:cNvSpPr>
            <a:spLocks noChangeShapeType="1"/>
          </p:cNvSpPr>
          <p:nvPr/>
        </p:nvSpPr>
        <p:spPr bwMode="auto">
          <a:xfrm>
            <a:off x="1676400" y="3276600"/>
            <a:ext cx="3962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6" name="Line 38"/>
          <p:cNvSpPr>
            <a:spLocks noChangeShapeType="1"/>
          </p:cNvSpPr>
          <p:nvPr/>
        </p:nvSpPr>
        <p:spPr bwMode="auto">
          <a:xfrm>
            <a:off x="1981200" y="3276600"/>
            <a:ext cx="5410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97" name="Text Box 39"/>
          <p:cNvSpPr txBox="1">
            <a:spLocks noChangeArrowheads="1"/>
          </p:cNvSpPr>
          <p:nvPr/>
        </p:nvSpPr>
        <p:spPr bwMode="auto">
          <a:xfrm>
            <a:off x="7269163" y="3657600"/>
            <a:ext cx="1417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2198" name="Text Box 40"/>
          <p:cNvSpPr txBox="1">
            <a:spLocks noChangeArrowheads="1"/>
          </p:cNvSpPr>
          <p:nvPr/>
        </p:nvSpPr>
        <p:spPr bwMode="auto">
          <a:xfrm>
            <a:off x="6096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2199" name="Text Box 41"/>
          <p:cNvSpPr txBox="1">
            <a:spLocks noChangeArrowheads="1"/>
          </p:cNvSpPr>
          <p:nvPr/>
        </p:nvSpPr>
        <p:spPr bwMode="auto">
          <a:xfrm>
            <a:off x="2536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2200" name="Text Box 42"/>
          <p:cNvSpPr txBox="1">
            <a:spLocks noChangeArrowheads="1"/>
          </p:cNvSpPr>
          <p:nvPr/>
        </p:nvSpPr>
        <p:spPr bwMode="auto">
          <a:xfrm>
            <a:off x="41910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2201" name="Text Box 43"/>
          <p:cNvSpPr txBox="1">
            <a:spLocks noChangeArrowheads="1"/>
          </p:cNvSpPr>
          <p:nvPr/>
        </p:nvSpPr>
        <p:spPr bwMode="auto">
          <a:xfrm>
            <a:off x="5965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2202" name="Text Box 44"/>
          <p:cNvSpPr txBox="1">
            <a:spLocks noChangeArrowheads="1"/>
          </p:cNvSpPr>
          <p:nvPr/>
        </p:nvSpPr>
        <p:spPr bwMode="auto">
          <a:xfrm>
            <a:off x="75438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2203" name="Rectangle 46"/>
          <p:cNvSpPr>
            <a:spLocks noChangeArrowheads="1"/>
          </p:cNvSpPr>
          <p:nvPr/>
        </p:nvSpPr>
        <p:spPr bwMode="auto">
          <a:xfrm>
            <a:off x="5334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2204" name="AutoShape 48"/>
          <p:cNvSpPr>
            <a:spLocks noChangeArrowheads="1"/>
          </p:cNvSpPr>
          <p:nvPr/>
        </p:nvSpPr>
        <p:spPr bwMode="auto">
          <a:xfrm>
            <a:off x="3048000" y="6172200"/>
            <a:ext cx="33528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800">
                <a:solidFill>
                  <a:srgbClr val="000000"/>
                </a:solidFill>
              </a:rPr>
              <a:t>When examining </a:t>
            </a: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  <a:r>
              <a:rPr lang="ja-JP" altLang="en-US" sz="1800">
                <a:solidFill>
                  <a:srgbClr val="000000"/>
                </a:solidFill>
              </a:rPr>
              <a:t>’</a:t>
            </a:r>
            <a:r>
              <a:rPr lang="en-US" sz="1800">
                <a:solidFill>
                  <a:srgbClr val="000000"/>
                </a:solidFill>
              </a:rPr>
              <a:t>s possible moves, expect the worst!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2205" name="TextBox 46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4211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94254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4255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94212" name="Text Box 6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4213" name="Rectangle 7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14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4215" name="Text Box 9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4216" name="Text Box 10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4217" name="Text Box 11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94218" name="Text Box 12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94219" name="Rectangle 13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20" name="Rectangle 14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21" name="Rectangle 15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22" name="Rectangle 16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23" name="Rectangle 17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24" name="Line 18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25" name="Line 19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26" name="Line 20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27" name="Line 21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28" name="Line 22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29" name="Text Box 2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4230" name="Rectangle 24"/>
          <p:cNvSpPr>
            <a:spLocks noChangeArrowheads="1"/>
          </p:cNvSpPr>
          <p:nvPr/>
        </p:nvSpPr>
        <p:spPr bwMode="auto">
          <a:xfrm>
            <a:off x="457200" y="4794250"/>
            <a:ext cx="14192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4231" name="Rectangle 25"/>
          <p:cNvSpPr>
            <a:spLocks noChangeArrowheads="1"/>
          </p:cNvSpPr>
          <p:nvPr/>
        </p:nvSpPr>
        <p:spPr bwMode="auto">
          <a:xfrm>
            <a:off x="22860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4232" name="Rectangle 26"/>
          <p:cNvSpPr>
            <a:spLocks noChangeArrowheads="1"/>
          </p:cNvSpPr>
          <p:nvPr/>
        </p:nvSpPr>
        <p:spPr bwMode="auto">
          <a:xfrm>
            <a:off x="3886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4233" name="Rectangle 27"/>
          <p:cNvSpPr>
            <a:spLocks noChangeArrowheads="1"/>
          </p:cNvSpPr>
          <p:nvPr/>
        </p:nvSpPr>
        <p:spPr bwMode="auto">
          <a:xfrm>
            <a:off x="55626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X _</a:t>
            </a:r>
          </a:p>
        </p:txBody>
      </p:sp>
      <p:sp>
        <p:nvSpPr>
          <p:cNvPr id="94234" name="Rectangle 28"/>
          <p:cNvSpPr>
            <a:spLocks noChangeArrowheads="1"/>
          </p:cNvSpPr>
          <p:nvPr/>
        </p:nvSpPr>
        <p:spPr bwMode="auto">
          <a:xfrm>
            <a:off x="7267575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X</a:t>
            </a:r>
          </a:p>
        </p:txBody>
      </p:sp>
      <p:sp>
        <p:nvSpPr>
          <p:cNvPr id="94235" name="Rectangle 29"/>
          <p:cNvSpPr>
            <a:spLocks noChangeArrowheads="1"/>
          </p:cNvSpPr>
          <p:nvPr/>
        </p:nvSpPr>
        <p:spPr bwMode="auto">
          <a:xfrm>
            <a:off x="457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36" name="Rectangle 30"/>
          <p:cNvSpPr>
            <a:spLocks noChangeArrowheads="1"/>
          </p:cNvSpPr>
          <p:nvPr/>
        </p:nvSpPr>
        <p:spPr bwMode="auto">
          <a:xfrm>
            <a:off x="22098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37" name="Rectangle 31"/>
          <p:cNvSpPr>
            <a:spLocks noChangeArrowheads="1"/>
          </p:cNvSpPr>
          <p:nvPr/>
        </p:nvSpPr>
        <p:spPr bwMode="auto">
          <a:xfrm>
            <a:off x="3886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38" name="Rectangle 32"/>
          <p:cNvSpPr>
            <a:spLocks noChangeArrowheads="1"/>
          </p:cNvSpPr>
          <p:nvPr/>
        </p:nvSpPr>
        <p:spPr bwMode="auto">
          <a:xfrm>
            <a:off x="55626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39" name="Rectangle 33"/>
          <p:cNvSpPr>
            <a:spLocks noChangeArrowheads="1"/>
          </p:cNvSpPr>
          <p:nvPr/>
        </p:nvSpPr>
        <p:spPr bwMode="auto">
          <a:xfrm>
            <a:off x="72390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4240" name="Text Box 39"/>
          <p:cNvSpPr txBox="1">
            <a:spLocks noChangeArrowheads="1"/>
          </p:cNvSpPr>
          <p:nvPr/>
        </p:nvSpPr>
        <p:spPr bwMode="auto">
          <a:xfrm>
            <a:off x="7269163" y="3657600"/>
            <a:ext cx="1417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4241" name="Text Box 40"/>
          <p:cNvSpPr txBox="1">
            <a:spLocks noChangeArrowheads="1"/>
          </p:cNvSpPr>
          <p:nvPr/>
        </p:nvSpPr>
        <p:spPr bwMode="auto">
          <a:xfrm>
            <a:off x="6096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4242" name="Text Box 41"/>
          <p:cNvSpPr txBox="1">
            <a:spLocks noChangeArrowheads="1"/>
          </p:cNvSpPr>
          <p:nvPr/>
        </p:nvSpPr>
        <p:spPr bwMode="auto">
          <a:xfrm>
            <a:off x="2536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4243" name="Text Box 42"/>
          <p:cNvSpPr txBox="1">
            <a:spLocks noChangeArrowheads="1"/>
          </p:cNvSpPr>
          <p:nvPr/>
        </p:nvSpPr>
        <p:spPr bwMode="auto">
          <a:xfrm>
            <a:off x="41910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4244" name="Text Box 43"/>
          <p:cNvSpPr txBox="1">
            <a:spLocks noChangeArrowheads="1"/>
          </p:cNvSpPr>
          <p:nvPr/>
        </p:nvSpPr>
        <p:spPr bwMode="auto">
          <a:xfrm>
            <a:off x="5965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4245" name="Text Box 44"/>
          <p:cNvSpPr txBox="1">
            <a:spLocks noChangeArrowheads="1"/>
          </p:cNvSpPr>
          <p:nvPr/>
        </p:nvSpPr>
        <p:spPr bwMode="auto">
          <a:xfrm>
            <a:off x="75438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4246" name="Line 46"/>
          <p:cNvSpPr>
            <a:spLocks noChangeShapeType="1"/>
          </p:cNvSpPr>
          <p:nvPr/>
        </p:nvSpPr>
        <p:spPr bwMode="auto">
          <a:xfrm flipH="1">
            <a:off x="838200" y="3276600"/>
            <a:ext cx="1828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47" name="Line 47"/>
          <p:cNvSpPr>
            <a:spLocks noChangeShapeType="1"/>
          </p:cNvSpPr>
          <p:nvPr/>
        </p:nvSpPr>
        <p:spPr bwMode="auto">
          <a:xfrm flipH="1">
            <a:off x="2514600" y="3276600"/>
            <a:ext cx="304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48" name="Line 48"/>
          <p:cNvSpPr>
            <a:spLocks noChangeShapeType="1"/>
          </p:cNvSpPr>
          <p:nvPr/>
        </p:nvSpPr>
        <p:spPr bwMode="auto">
          <a:xfrm>
            <a:off x="2971800" y="3276600"/>
            <a:ext cx="990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49" name="Line 49"/>
          <p:cNvSpPr>
            <a:spLocks noChangeShapeType="1"/>
          </p:cNvSpPr>
          <p:nvPr/>
        </p:nvSpPr>
        <p:spPr bwMode="auto">
          <a:xfrm>
            <a:off x="3429000" y="3276600"/>
            <a:ext cx="2362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50" name="Line 50"/>
          <p:cNvSpPr>
            <a:spLocks noChangeShapeType="1"/>
          </p:cNvSpPr>
          <p:nvPr/>
        </p:nvSpPr>
        <p:spPr bwMode="auto">
          <a:xfrm>
            <a:off x="3657600" y="3276600"/>
            <a:ext cx="3810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251" name="Rectangle 51"/>
          <p:cNvSpPr>
            <a:spLocks noChangeArrowheads="1"/>
          </p:cNvSpPr>
          <p:nvPr/>
        </p:nvSpPr>
        <p:spPr bwMode="auto">
          <a:xfrm>
            <a:off x="5334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4252" name="AutoShape 52"/>
          <p:cNvSpPr>
            <a:spLocks noChangeArrowheads="1"/>
          </p:cNvSpPr>
          <p:nvPr/>
        </p:nvSpPr>
        <p:spPr bwMode="auto">
          <a:xfrm>
            <a:off x="3048000" y="6172200"/>
            <a:ext cx="33528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800">
                <a:solidFill>
                  <a:srgbClr val="000000"/>
                </a:solidFill>
              </a:rPr>
              <a:t>When examining </a:t>
            </a: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  <a:r>
              <a:rPr lang="ja-JP" altLang="en-US" sz="1800">
                <a:solidFill>
                  <a:srgbClr val="000000"/>
                </a:solidFill>
              </a:rPr>
              <a:t>’</a:t>
            </a:r>
            <a:r>
              <a:rPr lang="en-US" sz="1800">
                <a:solidFill>
                  <a:srgbClr val="000000"/>
                </a:solidFill>
              </a:rPr>
              <a:t>s possible moves, expect the worst!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4253" name="TextBox 46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47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6259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96303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6304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96260" name="Text Box 6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6261" name="Rectangle 7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62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6263" name="Text Box 9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6264" name="Text Box 10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6265" name="Text Box 11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96266" name="Text Box 12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96267" name="Rectangle 13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68" name="Rectangle 14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69" name="Rectangle 15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70" name="Rectangle 16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71" name="Rectangle 17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72" name="Line 18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73" name="Line 19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74" name="Line 20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75" name="Line 21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76" name="Line 22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77" name="Text Box 2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6278" name="Rectangle 24"/>
          <p:cNvSpPr>
            <a:spLocks noChangeArrowheads="1"/>
          </p:cNvSpPr>
          <p:nvPr/>
        </p:nvSpPr>
        <p:spPr bwMode="auto">
          <a:xfrm>
            <a:off x="457200" y="4794250"/>
            <a:ext cx="14192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6279" name="Rectangle 25"/>
          <p:cNvSpPr>
            <a:spLocks noChangeArrowheads="1"/>
          </p:cNvSpPr>
          <p:nvPr/>
        </p:nvSpPr>
        <p:spPr bwMode="auto">
          <a:xfrm>
            <a:off x="22860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6280" name="Rectangle 26"/>
          <p:cNvSpPr>
            <a:spLocks noChangeArrowheads="1"/>
          </p:cNvSpPr>
          <p:nvPr/>
        </p:nvSpPr>
        <p:spPr bwMode="auto">
          <a:xfrm>
            <a:off x="38862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X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6281" name="Rectangle 27"/>
          <p:cNvSpPr>
            <a:spLocks noChangeArrowheads="1"/>
          </p:cNvSpPr>
          <p:nvPr/>
        </p:nvSpPr>
        <p:spPr bwMode="auto">
          <a:xfrm>
            <a:off x="5562600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X _</a:t>
            </a:r>
          </a:p>
        </p:txBody>
      </p:sp>
      <p:sp>
        <p:nvSpPr>
          <p:cNvPr id="96282" name="Rectangle 28"/>
          <p:cNvSpPr>
            <a:spLocks noChangeArrowheads="1"/>
          </p:cNvSpPr>
          <p:nvPr/>
        </p:nvSpPr>
        <p:spPr bwMode="auto">
          <a:xfrm>
            <a:off x="7267575" y="4572000"/>
            <a:ext cx="1419225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endParaRPr lang="en-US" sz="1800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  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X</a:t>
            </a:r>
          </a:p>
        </p:txBody>
      </p:sp>
      <p:sp>
        <p:nvSpPr>
          <p:cNvPr id="96283" name="Rectangle 29"/>
          <p:cNvSpPr>
            <a:spLocks noChangeArrowheads="1"/>
          </p:cNvSpPr>
          <p:nvPr/>
        </p:nvSpPr>
        <p:spPr bwMode="auto">
          <a:xfrm>
            <a:off x="457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84" name="Rectangle 30"/>
          <p:cNvSpPr>
            <a:spLocks noChangeArrowheads="1"/>
          </p:cNvSpPr>
          <p:nvPr/>
        </p:nvSpPr>
        <p:spPr bwMode="auto">
          <a:xfrm>
            <a:off x="22098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85" name="Rectangle 31"/>
          <p:cNvSpPr>
            <a:spLocks noChangeArrowheads="1"/>
          </p:cNvSpPr>
          <p:nvPr/>
        </p:nvSpPr>
        <p:spPr bwMode="auto">
          <a:xfrm>
            <a:off x="38862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86" name="Rectangle 32"/>
          <p:cNvSpPr>
            <a:spLocks noChangeArrowheads="1"/>
          </p:cNvSpPr>
          <p:nvPr/>
        </p:nvSpPr>
        <p:spPr bwMode="auto">
          <a:xfrm>
            <a:off x="55626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87" name="Rectangle 33"/>
          <p:cNvSpPr>
            <a:spLocks noChangeArrowheads="1"/>
          </p:cNvSpPr>
          <p:nvPr/>
        </p:nvSpPr>
        <p:spPr bwMode="auto">
          <a:xfrm>
            <a:off x="7239000" y="4495800"/>
            <a:ext cx="1447800" cy="99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6288" name="Text Box 34"/>
          <p:cNvSpPr txBox="1">
            <a:spLocks noChangeArrowheads="1"/>
          </p:cNvSpPr>
          <p:nvPr/>
        </p:nvSpPr>
        <p:spPr bwMode="auto">
          <a:xfrm>
            <a:off x="7269163" y="3657600"/>
            <a:ext cx="1417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6289" name="Text Box 35"/>
          <p:cNvSpPr txBox="1">
            <a:spLocks noChangeArrowheads="1"/>
          </p:cNvSpPr>
          <p:nvPr/>
        </p:nvSpPr>
        <p:spPr bwMode="auto">
          <a:xfrm>
            <a:off x="6096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290" name="Text Box 36"/>
          <p:cNvSpPr txBox="1">
            <a:spLocks noChangeArrowheads="1"/>
          </p:cNvSpPr>
          <p:nvPr/>
        </p:nvSpPr>
        <p:spPr bwMode="auto">
          <a:xfrm>
            <a:off x="2536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291" name="Text Box 37"/>
          <p:cNvSpPr txBox="1">
            <a:spLocks noChangeArrowheads="1"/>
          </p:cNvSpPr>
          <p:nvPr/>
        </p:nvSpPr>
        <p:spPr bwMode="auto">
          <a:xfrm>
            <a:off x="41910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292" name="Text Box 38"/>
          <p:cNvSpPr txBox="1">
            <a:spLocks noChangeArrowheads="1"/>
          </p:cNvSpPr>
          <p:nvPr/>
        </p:nvSpPr>
        <p:spPr bwMode="auto">
          <a:xfrm>
            <a:off x="5965825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293" name="Text Box 39"/>
          <p:cNvSpPr txBox="1">
            <a:spLocks noChangeArrowheads="1"/>
          </p:cNvSpPr>
          <p:nvPr/>
        </p:nvSpPr>
        <p:spPr bwMode="auto">
          <a:xfrm>
            <a:off x="7543800" y="5638800"/>
            <a:ext cx="1577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294" name="Line 40"/>
          <p:cNvSpPr>
            <a:spLocks noChangeShapeType="1"/>
          </p:cNvSpPr>
          <p:nvPr/>
        </p:nvSpPr>
        <p:spPr bwMode="auto">
          <a:xfrm flipH="1">
            <a:off x="838200" y="3276600"/>
            <a:ext cx="1828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5" name="Line 41"/>
          <p:cNvSpPr>
            <a:spLocks noChangeShapeType="1"/>
          </p:cNvSpPr>
          <p:nvPr/>
        </p:nvSpPr>
        <p:spPr bwMode="auto">
          <a:xfrm flipH="1">
            <a:off x="2514600" y="3276600"/>
            <a:ext cx="304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6" name="Line 42"/>
          <p:cNvSpPr>
            <a:spLocks noChangeShapeType="1"/>
          </p:cNvSpPr>
          <p:nvPr/>
        </p:nvSpPr>
        <p:spPr bwMode="auto">
          <a:xfrm>
            <a:off x="2971800" y="3276600"/>
            <a:ext cx="990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7" name="Line 43"/>
          <p:cNvSpPr>
            <a:spLocks noChangeShapeType="1"/>
          </p:cNvSpPr>
          <p:nvPr/>
        </p:nvSpPr>
        <p:spPr bwMode="auto">
          <a:xfrm>
            <a:off x="3429000" y="3276600"/>
            <a:ext cx="23622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8" name="Line 44"/>
          <p:cNvSpPr>
            <a:spLocks noChangeShapeType="1"/>
          </p:cNvSpPr>
          <p:nvPr/>
        </p:nvSpPr>
        <p:spPr bwMode="auto">
          <a:xfrm>
            <a:off x="3657600" y="3276600"/>
            <a:ext cx="38100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299" name="Rectangle 45"/>
          <p:cNvSpPr>
            <a:spLocks noChangeArrowheads="1"/>
          </p:cNvSpPr>
          <p:nvPr/>
        </p:nvSpPr>
        <p:spPr bwMode="auto">
          <a:xfrm>
            <a:off x="5334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6300" name="Rectangle 46"/>
          <p:cNvSpPr>
            <a:spLocks noChangeArrowheads="1"/>
          </p:cNvSpPr>
          <p:nvPr/>
        </p:nvSpPr>
        <p:spPr bwMode="auto">
          <a:xfrm>
            <a:off x="22860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6301" name="AutoShape 47"/>
          <p:cNvSpPr>
            <a:spLocks noChangeArrowheads="1"/>
          </p:cNvSpPr>
          <p:nvPr/>
        </p:nvSpPr>
        <p:spPr bwMode="auto">
          <a:xfrm>
            <a:off x="3048000" y="6172200"/>
            <a:ext cx="33528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 sz="1800">
                <a:solidFill>
                  <a:srgbClr val="000000"/>
                </a:solidFill>
              </a:rPr>
              <a:t>When examining </a:t>
            </a: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</a:t>
            </a:r>
            <a:r>
              <a:rPr lang="ja-JP" altLang="en-US" sz="1800">
                <a:solidFill>
                  <a:srgbClr val="000000"/>
                </a:solidFill>
              </a:rPr>
              <a:t>’</a:t>
            </a:r>
            <a:r>
              <a:rPr lang="en-US" sz="1800">
                <a:solidFill>
                  <a:srgbClr val="000000"/>
                </a:solidFill>
              </a:rPr>
              <a:t>s possible moves, expect the worst!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96302" name="TextBox 47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724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533400" y="-228600"/>
            <a:ext cx="9677400" cy="1143000"/>
          </a:xfrm>
        </p:spPr>
        <p:txBody>
          <a:bodyPr/>
          <a:lstStyle/>
          <a:p>
            <a:pPr eaLnBrk="1" hangingPunct="1"/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New!  Improved!  Now with 2-ply lookahead!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98307" name="Group 3"/>
          <p:cNvGrpSpPr>
            <a:grpSpLocks/>
          </p:cNvGrpSpPr>
          <p:nvPr/>
        </p:nvGrpSpPr>
        <p:grpSpPr bwMode="auto">
          <a:xfrm>
            <a:off x="533400" y="609600"/>
            <a:ext cx="8218488" cy="180975"/>
            <a:chOff x="295" y="1311"/>
            <a:chExt cx="5177" cy="114"/>
          </a:xfrm>
        </p:grpSpPr>
        <p:sp>
          <p:nvSpPr>
            <p:cNvPr id="98334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8335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98308" name="Text Box 6"/>
          <p:cNvSpPr txBox="1">
            <a:spLocks noChangeArrowheads="1"/>
          </p:cNvSpPr>
          <p:nvPr/>
        </p:nvSpPr>
        <p:spPr bwMode="auto">
          <a:xfrm>
            <a:off x="3200400" y="1143000"/>
            <a:ext cx="355917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8309" name="Rectangle 7"/>
          <p:cNvSpPr>
            <a:spLocks noChangeArrowheads="1"/>
          </p:cNvSpPr>
          <p:nvPr/>
        </p:nvSpPr>
        <p:spPr bwMode="auto">
          <a:xfrm>
            <a:off x="3048000" y="91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10" name="Text Box 8"/>
          <p:cNvSpPr txBox="1">
            <a:spLocks noChangeArrowheads="1"/>
          </p:cNvSpPr>
          <p:nvPr/>
        </p:nvSpPr>
        <p:spPr bwMode="auto">
          <a:xfrm>
            <a:off x="533400" y="2590800"/>
            <a:ext cx="19812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8311" name="Text Box 9"/>
          <p:cNvSpPr txBox="1">
            <a:spLocks noChangeArrowheads="1"/>
          </p:cNvSpPr>
          <p:nvPr/>
        </p:nvSpPr>
        <p:spPr bwMode="auto">
          <a:xfrm>
            <a:off x="2362200" y="2811463"/>
            <a:ext cx="3559175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O X _ _</a:t>
            </a:r>
          </a:p>
        </p:txBody>
      </p:sp>
      <p:sp>
        <p:nvSpPr>
          <p:cNvPr id="98312" name="Text Box 10"/>
          <p:cNvSpPr txBox="1">
            <a:spLocks noChangeArrowheads="1"/>
          </p:cNvSpPr>
          <p:nvPr/>
        </p:nvSpPr>
        <p:spPr bwMode="auto">
          <a:xfrm>
            <a:off x="3962400" y="2819400"/>
            <a:ext cx="35591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   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_</a:t>
            </a:r>
          </a:p>
        </p:txBody>
      </p:sp>
      <p:sp>
        <p:nvSpPr>
          <p:cNvPr id="98313" name="Text Box 11"/>
          <p:cNvSpPr txBox="1">
            <a:spLocks noChangeArrowheads="1"/>
          </p:cNvSpPr>
          <p:nvPr/>
        </p:nvSpPr>
        <p:spPr bwMode="auto">
          <a:xfrm>
            <a:off x="5715000" y="281146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O _</a:t>
            </a:r>
          </a:p>
        </p:txBody>
      </p:sp>
      <p:sp>
        <p:nvSpPr>
          <p:cNvPr id="98314" name="Text Box 12"/>
          <p:cNvSpPr txBox="1">
            <a:spLocks noChangeArrowheads="1"/>
          </p:cNvSpPr>
          <p:nvPr/>
        </p:nvSpPr>
        <p:spPr bwMode="auto">
          <a:xfrm>
            <a:off x="7391400" y="2805113"/>
            <a:ext cx="220980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O</a:t>
            </a: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X _ X _ O</a:t>
            </a:r>
          </a:p>
        </p:txBody>
      </p:sp>
      <p:sp>
        <p:nvSpPr>
          <p:cNvPr id="98315" name="Rectangle 13"/>
          <p:cNvSpPr>
            <a:spLocks noChangeArrowheads="1"/>
          </p:cNvSpPr>
          <p:nvPr/>
        </p:nvSpPr>
        <p:spPr bwMode="auto">
          <a:xfrm>
            <a:off x="533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16" name="Rectangle 14"/>
          <p:cNvSpPr>
            <a:spLocks noChangeArrowheads="1"/>
          </p:cNvSpPr>
          <p:nvPr/>
        </p:nvSpPr>
        <p:spPr bwMode="auto">
          <a:xfrm>
            <a:off x="2286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17" name="Rectangle 15"/>
          <p:cNvSpPr>
            <a:spLocks noChangeArrowheads="1"/>
          </p:cNvSpPr>
          <p:nvPr/>
        </p:nvSpPr>
        <p:spPr bwMode="auto">
          <a:xfrm>
            <a:off x="40386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18" name="Rectangle 16"/>
          <p:cNvSpPr>
            <a:spLocks noChangeArrowheads="1"/>
          </p:cNvSpPr>
          <p:nvPr/>
        </p:nvSpPr>
        <p:spPr bwMode="auto">
          <a:xfrm>
            <a:off x="57150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19" name="Rectangle 17"/>
          <p:cNvSpPr>
            <a:spLocks noChangeArrowheads="1"/>
          </p:cNvSpPr>
          <p:nvPr/>
        </p:nvSpPr>
        <p:spPr bwMode="auto">
          <a:xfrm>
            <a:off x="7391400" y="2438400"/>
            <a:ext cx="1447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20" name="Line 18"/>
          <p:cNvSpPr>
            <a:spLocks noChangeShapeType="1"/>
          </p:cNvSpPr>
          <p:nvPr/>
        </p:nvSpPr>
        <p:spPr bwMode="auto">
          <a:xfrm flipH="1">
            <a:off x="1219200" y="1752600"/>
            <a:ext cx="2438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1" name="Line 19"/>
          <p:cNvSpPr>
            <a:spLocks noChangeShapeType="1"/>
          </p:cNvSpPr>
          <p:nvPr/>
        </p:nvSpPr>
        <p:spPr bwMode="auto">
          <a:xfrm flipH="1">
            <a:off x="3200400" y="1752600"/>
            <a:ext cx="685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2" name="Line 20"/>
          <p:cNvSpPr>
            <a:spLocks noChangeShapeType="1"/>
          </p:cNvSpPr>
          <p:nvPr/>
        </p:nvSpPr>
        <p:spPr bwMode="auto">
          <a:xfrm>
            <a:off x="4953000" y="1752600"/>
            <a:ext cx="29718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3" name="Line 21"/>
          <p:cNvSpPr>
            <a:spLocks noChangeShapeType="1"/>
          </p:cNvSpPr>
          <p:nvPr/>
        </p:nvSpPr>
        <p:spPr bwMode="auto">
          <a:xfrm>
            <a:off x="4876800" y="1752600"/>
            <a:ext cx="1143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4" name="Line 22"/>
          <p:cNvSpPr>
            <a:spLocks noChangeShapeType="1"/>
          </p:cNvSpPr>
          <p:nvPr/>
        </p:nvSpPr>
        <p:spPr bwMode="auto">
          <a:xfrm>
            <a:off x="4419600" y="175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8325" name="Text Box 23"/>
          <p:cNvSpPr txBox="1">
            <a:spLocks noChangeArrowheads="1"/>
          </p:cNvSpPr>
          <p:nvPr/>
        </p:nvSpPr>
        <p:spPr bwMode="auto">
          <a:xfrm>
            <a:off x="7086600" y="1524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98326" name="Rectangle 45"/>
          <p:cNvSpPr>
            <a:spLocks noChangeArrowheads="1"/>
          </p:cNvSpPr>
          <p:nvPr/>
        </p:nvSpPr>
        <p:spPr bwMode="auto">
          <a:xfrm>
            <a:off x="5334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8327" name="Rectangle 46"/>
          <p:cNvSpPr>
            <a:spLocks noChangeArrowheads="1"/>
          </p:cNvSpPr>
          <p:nvPr/>
        </p:nvSpPr>
        <p:spPr bwMode="auto">
          <a:xfrm>
            <a:off x="22860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Fine</a:t>
            </a:r>
          </a:p>
        </p:txBody>
      </p:sp>
      <p:sp>
        <p:nvSpPr>
          <p:cNvPr id="98328" name="Rectangle 47"/>
          <p:cNvSpPr>
            <a:spLocks noChangeArrowheads="1"/>
          </p:cNvSpPr>
          <p:nvPr/>
        </p:nvSpPr>
        <p:spPr bwMode="auto">
          <a:xfrm>
            <a:off x="40386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8329" name="Rectangle 48"/>
          <p:cNvSpPr>
            <a:spLocks noChangeArrowheads="1"/>
          </p:cNvSpPr>
          <p:nvPr/>
        </p:nvSpPr>
        <p:spPr bwMode="auto">
          <a:xfrm>
            <a:off x="57150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8330" name="Rectangle 49"/>
          <p:cNvSpPr>
            <a:spLocks noChangeArrowheads="1"/>
          </p:cNvSpPr>
          <p:nvPr/>
        </p:nvSpPr>
        <p:spPr bwMode="auto">
          <a:xfrm>
            <a:off x="7391400" y="3352800"/>
            <a:ext cx="1524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Bad!</a:t>
            </a:r>
          </a:p>
        </p:txBody>
      </p:sp>
      <p:sp>
        <p:nvSpPr>
          <p:cNvPr id="98331" name="Oval 50"/>
          <p:cNvSpPr>
            <a:spLocks noChangeArrowheads="1"/>
          </p:cNvSpPr>
          <p:nvPr/>
        </p:nvSpPr>
        <p:spPr bwMode="auto">
          <a:xfrm>
            <a:off x="2057400" y="2057400"/>
            <a:ext cx="1905000" cy="1447800"/>
          </a:xfrm>
          <a:prstGeom prst="ellipse">
            <a:avLst/>
          </a:prstGeom>
          <a:noFill/>
          <a:ln w="38100">
            <a:solidFill>
              <a:srgbClr val="54060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8332" name="Text Box 51"/>
          <p:cNvSpPr txBox="1">
            <a:spLocks noChangeArrowheads="1"/>
          </p:cNvSpPr>
          <p:nvPr/>
        </p:nvSpPr>
        <p:spPr bwMode="auto">
          <a:xfrm>
            <a:off x="441325" y="4648200"/>
            <a:ext cx="77089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</a:rPr>
              <a:t>1-ply sees a </a:t>
            </a:r>
            <a:r>
              <a:rPr lang="ja-JP" altLang="en-US" sz="2000">
                <a:solidFill>
                  <a:srgbClr val="000000"/>
                </a:solidFill>
              </a:rPr>
              <a:t>“</a:t>
            </a:r>
            <a:r>
              <a:rPr lang="en-US" sz="2000">
                <a:solidFill>
                  <a:srgbClr val="000000"/>
                </a:solidFill>
              </a:rPr>
              <a:t>win</a:t>
            </a:r>
            <a:r>
              <a:rPr lang="ja-JP" altLang="en-US" sz="2000">
                <a:solidFill>
                  <a:srgbClr val="000000"/>
                </a:solidFill>
              </a:rPr>
              <a:t>”</a:t>
            </a:r>
            <a:r>
              <a:rPr lang="en-US" sz="2000">
                <a:solidFill>
                  <a:srgbClr val="000000"/>
                </a:solidFill>
              </a:rPr>
              <a:t> in one move if there is one, but no more</a:t>
            </a:r>
          </a:p>
          <a:p>
            <a:r>
              <a:rPr lang="en-US" sz="2000">
                <a:solidFill>
                  <a:srgbClr val="000000"/>
                </a:solidFill>
              </a:rPr>
              <a:t>2-ply sees a </a:t>
            </a:r>
            <a:r>
              <a:rPr lang="ja-JP" altLang="en-US" sz="2000">
                <a:solidFill>
                  <a:srgbClr val="000000"/>
                </a:solidFill>
              </a:rPr>
              <a:t>“</a:t>
            </a:r>
            <a:r>
              <a:rPr lang="en-US" sz="2000">
                <a:solidFill>
                  <a:srgbClr val="000000"/>
                </a:solidFill>
              </a:rPr>
              <a:t>win</a:t>
            </a:r>
            <a:r>
              <a:rPr lang="ja-JP" altLang="en-US" sz="2000">
                <a:solidFill>
                  <a:srgbClr val="000000"/>
                </a:solidFill>
              </a:rPr>
              <a:t>”</a:t>
            </a:r>
            <a:r>
              <a:rPr lang="en-US" sz="2000">
                <a:solidFill>
                  <a:srgbClr val="000000"/>
                </a:solidFill>
              </a:rPr>
              <a:t> in one move or a loss in two moves, but no more</a:t>
            </a:r>
          </a:p>
          <a:p>
            <a:r>
              <a:rPr lang="en-US" sz="2000">
                <a:solidFill>
                  <a:srgbClr val="000000"/>
                </a:solidFill>
              </a:rPr>
              <a:t>How about 3-ply? 4-ply? 5-ply?</a:t>
            </a:r>
          </a:p>
          <a:p>
            <a:endParaRPr lang="en-US" sz="2000">
              <a:solidFill>
                <a:srgbClr val="000000"/>
              </a:solidFill>
            </a:endParaRPr>
          </a:p>
        </p:txBody>
      </p:sp>
      <p:sp>
        <p:nvSpPr>
          <p:cNvPr id="98333" name="TextBox 30"/>
          <p:cNvSpPr txBox="1">
            <a:spLocks noChangeArrowheads="1"/>
          </p:cNvSpPr>
          <p:nvPr/>
        </p:nvSpPr>
        <p:spPr bwMode="auto">
          <a:xfrm>
            <a:off x="381000" y="914400"/>
            <a:ext cx="19796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ja-JP" altLang="en-US" b="1">
                <a:solidFill>
                  <a:srgbClr val="008000"/>
                </a:solidFill>
              </a:rPr>
              <a:t>“</a:t>
            </a:r>
            <a:r>
              <a:rPr lang="en-US" b="1">
                <a:solidFill>
                  <a:srgbClr val="008000"/>
                </a:solidFill>
              </a:rPr>
              <a:t>Connect 3</a:t>
            </a:r>
            <a:r>
              <a:rPr lang="ja-JP" altLang="en-US" b="1">
                <a:solidFill>
                  <a:srgbClr val="008000"/>
                </a:solidFill>
              </a:rPr>
              <a:t>”</a:t>
            </a:r>
            <a:r>
              <a:rPr lang="en-US" b="1">
                <a:solidFill>
                  <a:srgbClr val="008000"/>
                </a:solidFill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81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63491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63541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3542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3492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4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5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6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7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8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499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0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1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2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3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4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5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6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7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8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09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0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1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2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3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4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5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6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7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8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19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0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1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2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3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4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5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6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7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8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29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0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1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2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3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4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5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36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3366FF"/>
              </a:solidFill>
            </a:endParaRPr>
          </a:p>
        </p:txBody>
      </p:sp>
      <p:sp>
        <p:nvSpPr>
          <p:cNvPr id="63537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63538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63539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3540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54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Artist</a:t>
            </a:r>
            <a:r>
              <a:rPr lang="ja-JP" altLang="en-US" sz="320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s Rendition of 3-Ply Lookahead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0355" name="Group 4"/>
          <p:cNvGrpSpPr>
            <a:grpSpLocks/>
          </p:cNvGrpSpPr>
          <p:nvPr/>
        </p:nvGrpSpPr>
        <p:grpSpPr bwMode="auto">
          <a:xfrm>
            <a:off x="533400" y="962025"/>
            <a:ext cx="8218488" cy="180975"/>
            <a:chOff x="295" y="1311"/>
            <a:chExt cx="5177" cy="114"/>
          </a:xfrm>
        </p:grpSpPr>
        <p:sp>
          <p:nvSpPr>
            <p:cNvPr id="100362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0363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0356" name="Rectangle 7"/>
          <p:cNvSpPr>
            <a:spLocks noChangeArrowheads="1"/>
          </p:cNvSpPr>
          <p:nvPr/>
        </p:nvSpPr>
        <p:spPr bwMode="auto">
          <a:xfrm>
            <a:off x="3305175" y="1600200"/>
            <a:ext cx="2562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 _ _ X X _ _</a:t>
            </a:r>
          </a:p>
        </p:txBody>
      </p:sp>
      <p:sp>
        <p:nvSpPr>
          <p:cNvPr id="100357" name="Rectangle 8"/>
          <p:cNvSpPr>
            <a:spLocks noChangeArrowheads="1"/>
          </p:cNvSpPr>
          <p:nvPr/>
        </p:nvSpPr>
        <p:spPr bwMode="auto">
          <a:xfrm>
            <a:off x="5075238" y="1758950"/>
            <a:ext cx="26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0358" name="AutoShape 9"/>
          <p:cNvSpPr>
            <a:spLocks noChangeArrowheads="1"/>
          </p:cNvSpPr>
          <p:nvPr/>
        </p:nvSpPr>
        <p:spPr bwMode="auto">
          <a:xfrm>
            <a:off x="533400" y="8382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Back to Connect 4!</a:t>
            </a:r>
          </a:p>
        </p:txBody>
      </p:sp>
      <p:sp>
        <p:nvSpPr>
          <p:cNvPr id="100359" name="Rectangle 10"/>
          <p:cNvSpPr>
            <a:spLocks noChangeArrowheads="1"/>
          </p:cNvSpPr>
          <p:nvPr/>
        </p:nvSpPr>
        <p:spPr bwMode="auto">
          <a:xfrm>
            <a:off x="3048000" y="1524000"/>
            <a:ext cx="3124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pic>
        <p:nvPicPr>
          <p:cNvPr id="100360" name="Picture 11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7" name="AutoShape 12"/>
          <p:cNvSpPr>
            <a:spLocks noChangeArrowheads="1"/>
          </p:cNvSpPr>
          <p:nvPr/>
        </p:nvSpPr>
        <p:spPr bwMode="auto">
          <a:xfrm>
            <a:off x="1828800" y="2514600"/>
            <a:ext cx="2743200" cy="914400"/>
          </a:xfrm>
          <a:prstGeom prst="wedgeRectCallout">
            <a:avLst>
              <a:gd name="adj1" fmla="val -38074"/>
              <a:gd name="adj2" fmla="val 68750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8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What should the computer player </a:t>
            </a:r>
            <a:r>
              <a:rPr lang="ja-JP" altLang="en-US" sz="18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18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</a:t>
            </a:r>
            <a:r>
              <a:rPr lang="ja-JP" altLang="en-US" sz="18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180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do here?</a:t>
            </a:r>
            <a:endParaRPr lang="en-US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83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Artist</a:t>
            </a:r>
            <a:r>
              <a:rPr lang="ja-JP" altLang="en-US" sz="3200">
                <a:latin typeface="Arial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s Rendition of 3-Ply Lookahead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2403" name="Group 3"/>
          <p:cNvGrpSpPr>
            <a:grpSpLocks/>
          </p:cNvGrpSpPr>
          <p:nvPr/>
        </p:nvGrpSpPr>
        <p:grpSpPr bwMode="auto">
          <a:xfrm>
            <a:off x="533400" y="962025"/>
            <a:ext cx="8218488" cy="180975"/>
            <a:chOff x="295" y="1311"/>
            <a:chExt cx="5177" cy="114"/>
          </a:xfrm>
        </p:grpSpPr>
        <p:sp>
          <p:nvSpPr>
            <p:cNvPr id="102531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2532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02404" name="Rectangle 6"/>
          <p:cNvSpPr>
            <a:spLocks noChangeArrowheads="1"/>
          </p:cNvSpPr>
          <p:nvPr/>
        </p:nvSpPr>
        <p:spPr bwMode="auto">
          <a:xfrm>
            <a:off x="3305175" y="1600200"/>
            <a:ext cx="2562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30000"/>
              </a:lnSpc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Courier New Bold" charset="0"/>
            </a:endParaRPr>
          </a:p>
          <a:p>
            <a:pPr>
              <a:lnSpc>
                <a:spcPct val="30000"/>
              </a:lnSpc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  <a:latin typeface="Courier New Bold" charset="0"/>
              </a:rPr>
              <a:t>O _ _ X X _ _</a:t>
            </a:r>
          </a:p>
        </p:txBody>
      </p:sp>
      <p:sp>
        <p:nvSpPr>
          <p:cNvPr id="102405" name="Rectangle 7"/>
          <p:cNvSpPr>
            <a:spLocks noChangeArrowheads="1"/>
          </p:cNvSpPr>
          <p:nvPr/>
        </p:nvSpPr>
        <p:spPr bwMode="auto">
          <a:xfrm>
            <a:off x="5075238" y="1758950"/>
            <a:ext cx="2682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02406" name="AutoShape 8"/>
          <p:cNvSpPr>
            <a:spLocks noChangeArrowheads="1"/>
          </p:cNvSpPr>
          <p:nvPr/>
        </p:nvSpPr>
        <p:spPr bwMode="auto">
          <a:xfrm>
            <a:off x="533400" y="838200"/>
            <a:ext cx="198120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Back to Connect 4!</a:t>
            </a:r>
          </a:p>
        </p:txBody>
      </p:sp>
      <p:sp>
        <p:nvSpPr>
          <p:cNvPr id="102407" name="Rectangle 9"/>
          <p:cNvSpPr>
            <a:spLocks noChangeArrowheads="1"/>
          </p:cNvSpPr>
          <p:nvPr/>
        </p:nvSpPr>
        <p:spPr bwMode="auto">
          <a:xfrm>
            <a:off x="3048000" y="1524000"/>
            <a:ext cx="3124200" cy="76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08" name="Text Box 12"/>
          <p:cNvSpPr txBox="1">
            <a:spLocks noChangeArrowheads="1"/>
          </p:cNvSpPr>
          <p:nvPr/>
        </p:nvSpPr>
        <p:spPr bwMode="auto">
          <a:xfrm>
            <a:off x="7086600" y="23622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102409" name="Rectangle 13"/>
          <p:cNvSpPr>
            <a:spLocks noChangeArrowheads="1"/>
          </p:cNvSpPr>
          <p:nvPr/>
        </p:nvSpPr>
        <p:spPr bwMode="auto">
          <a:xfrm>
            <a:off x="22098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0" name="Rectangle 14"/>
          <p:cNvSpPr>
            <a:spLocks noChangeArrowheads="1"/>
          </p:cNvSpPr>
          <p:nvPr/>
        </p:nvSpPr>
        <p:spPr bwMode="auto">
          <a:xfrm>
            <a:off x="34290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1" name="Rectangle 15"/>
          <p:cNvSpPr>
            <a:spLocks noChangeArrowheads="1"/>
          </p:cNvSpPr>
          <p:nvPr/>
        </p:nvSpPr>
        <p:spPr bwMode="auto">
          <a:xfrm>
            <a:off x="46482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2" name="Rectangle 16"/>
          <p:cNvSpPr>
            <a:spLocks noChangeArrowheads="1"/>
          </p:cNvSpPr>
          <p:nvPr/>
        </p:nvSpPr>
        <p:spPr bwMode="auto">
          <a:xfrm>
            <a:off x="58674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3" name="Rectangle 17"/>
          <p:cNvSpPr>
            <a:spLocks noChangeArrowheads="1"/>
          </p:cNvSpPr>
          <p:nvPr/>
        </p:nvSpPr>
        <p:spPr bwMode="auto">
          <a:xfrm>
            <a:off x="70866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4" name="Rectangle 18"/>
          <p:cNvSpPr>
            <a:spLocks noChangeArrowheads="1"/>
          </p:cNvSpPr>
          <p:nvPr/>
        </p:nvSpPr>
        <p:spPr bwMode="auto">
          <a:xfrm>
            <a:off x="83058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5" name="Rectangle 19"/>
          <p:cNvSpPr>
            <a:spLocks noChangeArrowheads="1"/>
          </p:cNvSpPr>
          <p:nvPr/>
        </p:nvSpPr>
        <p:spPr bwMode="auto">
          <a:xfrm>
            <a:off x="838200" y="3124200"/>
            <a:ext cx="3810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6" name="Rectangle 20"/>
          <p:cNvSpPr>
            <a:spLocks noChangeArrowheads="1"/>
          </p:cNvSpPr>
          <p:nvPr/>
        </p:nvSpPr>
        <p:spPr bwMode="auto">
          <a:xfrm>
            <a:off x="762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7" name="Rectangle 21"/>
          <p:cNvSpPr>
            <a:spLocks noChangeArrowheads="1"/>
          </p:cNvSpPr>
          <p:nvPr/>
        </p:nvSpPr>
        <p:spPr bwMode="auto">
          <a:xfrm>
            <a:off x="3048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8" name="Rectangle 22"/>
          <p:cNvSpPr>
            <a:spLocks noChangeArrowheads="1"/>
          </p:cNvSpPr>
          <p:nvPr/>
        </p:nvSpPr>
        <p:spPr bwMode="auto">
          <a:xfrm>
            <a:off x="5334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19" name="Rectangle 23"/>
          <p:cNvSpPr>
            <a:spLocks noChangeArrowheads="1"/>
          </p:cNvSpPr>
          <p:nvPr/>
        </p:nvSpPr>
        <p:spPr bwMode="auto">
          <a:xfrm>
            <a:off x="7620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0" name="Rectangle 24"/>
          <p:cNvSpPr>
            <a:spLocks noChangeArrowheads="1"/>
          </p:cNvSpPr>
          <p:nvPr/>
        </p:nvSpPr>
        <p:spPr bwMode="auto">
          <a:xfrm>
            <a:off x="9906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1" name="Rectangle 25"/>
          <p:cNvSpPr>
            <a:spLocks noChangeArrowheads="1"/>
          </p:cNvSpPr>
          <p:nvPr/>
        </p:nvSpPr>
        <p:spPr bwMode="auto">
          <a:xfrm>
            <a:off x="12192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2" name="Rectangle 26"/>
          <p:cNvSpPr>
            <a:spLocks noChangeArrowheads="1"/>
          </p:cNvSpPr>
          <p:nvPr/>
        </p:nvSpPr>
        <p:spPr bwMode="auto">
          <a:xfrm>
            <a:off x="14478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3" name="Rectangle 27"/>
          <p:cNvSpPr>
            <a:spLocks noChangeArrowheads="1"/>
          </p:cNvSpPr>
          <p:nvPr/>
        </p:nvSpPr>
        <p:spPr bwMode="auto">
          <a:xfrm>
            <a:off x="17526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4" name="Rectangle 28"/>
          <p:cNvSpPr>
            <a:spLocks noChangeArrowheads="1"/>
          </p:cNvSpPr>
          <p:nvPr/>
        </p:nvSpPr>
        <p:spPr bwMode="auto">
          <a:xfrm>
            <a:off x="19812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5" name="Rectangle 29"/>
          <p:cNvSpPr>
            <a:spLocks noChangeArrowheads="1"/>
          </p:cNvSpPr>
          <p:nvPr/>
        </p:nvSpPr>
        <p:spPr bwMode="auto">
          <a:xfrm>
            <a:off x="22098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6" name="Rectangle 30"/>
          <p:cNvSpPr>
            <a:spLocks noChangeArrowheads="1"/>
          </p:cNvSpPr>
          <p:nvPr/>
        </p:nvSpPr>
        <p:spPr bwMode="auto">
          <a:xfrm>
            <a:off x="24384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7" name="Rectangle 31"/>
          <p:cNvSpPr>
            <a:spLocks noChangeArrowheads="1"/>
          </p:cNvSpPr>
          <p:nvPr/>
        </p:nvSpPr>
        <p:spPr bwMode="auto">
          <a:xfrm>
            <a:off x="26670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8" name="Rectangle 32"/>
          <p:cNvSpPr>
            <a:spLocks noChangeArrowheads="1"/>
          </p:cNvSpPr>
          <p:nvPr/>
        </p:nvSpPr>
        <p:spPr bwMode="auto">
          <a:xfrm>
            <a:off x="28956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29" name="Rectangle 33"/>
          <p:cNvSpPr>
            <a:spLocks noChangeArrowheads="1"/>
          </p:cNvSpPr>
          <p:nvPr/>
        </p:nvSpPr>
        <p:spPr bwMode="auto">
          <a:xfrm>
            <a:off x="3124200" y="41148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30" name="Line 41"/>
          <p:cNvSpPr>
            <a:spLocks noChangeShapeType="1"/>
          </p:cNvSpPr>
          <p:nvPr/>
        </p:nvSpPr>
        <p:spPr bwMode="auto">
          <a:xfrm flipH="1">
            <a:off x="228600" y="3352800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1" name="Line 42"/>
          <p:cNvSpPr>
            <a:spLocks noChangeShapeType="1"/>
          </p:cNvSpPr>
          <p:nvPr/>
        </p:nvSpPr>
        <p:spPr bwMode="auto">
          <a:xfrm>
            <a:off x="1066800" y="3352800"/>
            <a:ext cx="457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2" name="Line 46"/>
          <p:cNvSpPr>
            <a:spLocks noChangeShapeType="1"/>
          </p:cNvSpPr>
          <p:nvPr/>
        </p:nvSpPr>
        <p:spPr bwMode="auto">
          <a:xfrm>
            <a:off x="381000" y="3962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3" name="Line 47"/>
          <p:cNvSpPr>
            <a:spLocks noChangeShapeType="1"/>
          </p:cNvSpPr>
          <p:nvPr/>
        </p:nvSpPr>
        <p:spPr bwMode="auto">
          <a:xfrm flipH="1">
            <a:off x="1828800" y="3352800"/>
            <a:ext cx="533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4" name="Line 48"/>
          <p:cNvSpPr>
            <a:spLocks noChangeShapeType="1"/>
          </p:cNvSpPr>
          <p:nvPr/>
        </p:nvSpPr>
        <p:spPr bwMode="auto">
          <a:xfrm>
            <a:off x="2514600" y="3352800"/>
            <a:ext cx="609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5" name="Line 49"/>
          <p:cNvSpPr>
            <a:spLocks noChangeShapeType="1"/>
          </p:cNvSpPr>
          <p:nvPr/>
        </p:nvSpPr>
        <p:spPr bwMode="auto">
          <a:xfrm>
            <a:off x="1981200" y="39624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6" name="Rectangle 50"/>
          <p:cNvSpPr>
            <a:spLocks noChangeArrowheads="1"/>
          </p:cNvSpPr>
          <p:nvPr/>
        </p:nvSpPr>
        <p:spPr bwMode="auto">
          <a:xfrm>
            <a:off x="76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37" name="Rectangle 51"/>
          <p:cNvSpPr>
            <a:spLocks noChangeArrowheads="1"/>
          </p:cNvSpPr>
          <p:nvPr/>
        </p:nvSpPr>
        <p:spPr bwMode="auto">
          <a:xfrm>
            <a:off x="152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38" name="Rectangle 52"/>
          <p:cNvSpPr>
            <a:spLocks noChangeArrowheads="1"/>
          </p:cNvSpPr>
          <p:nvPr/>
        </p:nvSpPr>
        <p:spPr bwMode="auto">
          <a:xfrm>
            <a:off x="228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39" name="Rectangle 53"/>
          <p:cNvSpPr>
            <a:spLocks noChangeArrowheads="1"/>
          </p:cNvSpPr>
          <p:nvPr/>
        </p:nvSpPr>
        <p:spPr bwMode="auto">
          <a:xfrm>
            <a:off x="304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0" name="Rectangle 54"/>
          <p:cNvSpPr>
            <a:spLocks noChangeArrowheads="1"/>
          </p:cNvSpPr>
          <p:nvPr/>
        </p:nvSpPr>
        <p:spPr bwMode="auto">
          <a:xfrm>
            <a:off x="381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1" name="Rectangle 55"/>
          <p:cNvSpPr>
            <a:spLocks noChangeArrowheads="1"/>
          </p:cNvSpPr>
          <p:nvPr/>
        </p:nvSpPr>
        <p:spPr bwMode="auto">
          <a:xfrm>
            <a:off x="457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2" name="Rectangle 56"/>
          <p:cNvSpPr>
            <a:spLocks noChangeArrowheads="1"/>
          </p:cNvSpPr>
          <p:nvPr/>
        </p:nvSpPr>
        <p:spPr bwMode="auto">
          <a:xfrm>
            <a:off x="533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3" name="Rectangle 57"/>
          <p:cNvSpPr>
            <a:spLocks noChangeArrowheads="1"/>
          </p:cNvSpPr>
          <p:nvPr/>
        </p:nvSpPr>
        <p:spPr bwMode="auto">
          <a:xfrm>
            <a:off x="838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4" name="Rectangle 58"/>
          <p:cNvSpPr>
            <a:spLocks noChangeArrowheads="1"/>
          </p:cNvSpPr>
          <p:nvPr/>
        </p:nvSpPr>
        <p:spPr bwMode="auto">
          <a:xfrm>
            <a:off x="914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5" name="Rectangle 59"/>
          <p:cNvSpPr>
            <a:spLocks noChangeArrowheads="1"/>
          </p:cNvSpPr>
          <p:nvPr/>
        </p:nvSpPr>
        <p:spPr bwMode="auto">
          <a:xfrm>
            <a:off x="990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6" name="Rectangle 60"/>
          <p:cNvSpPr>
            <a:spLocks noChangeArrowheads="1"/>
          </p:cNvSpPr>
          <p:nvPr/>
        </p:nvSpPr>
        <p:spPr bwMode="auto">
          <a:xfrm>
            <a:off x="1066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7" name="Rectangle 61"/>
          <p:cNvSpPr>
            <a:spLocks noChangeArrowheads="1"/>
          </p:cNvSpPr>
          <p:nvPr/>
        </p:nvSpPr>
        <p:spPr bwMode="auto">
          <a:xfrm>
            <a:off x="1143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8" name="Rectangle 62"/>
          <p:cNvSpPr>
            <a:spLocks noChangeArrowheads="1"/>
          </p:cNvSpPr>
          <p:nvPr/>
        </p:nvSpPr>
        <p:spPr bwMode="auto">
          <a:xfrm>
            <a:off x="1219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49" name="Rectangle 63"/>
          <p:cNvSpPr>
            <a:spLocks noChangeArrowheads="1"/>
          </p:cNvSpPr>
          <p:nvPr/>
        </p:nvSpPr>
        <p:spPr bwMode="auto">
          <a:xfrm>
            <a:off x="1295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0" name="Rectangle 64"/>
          <p:cNvSpPr>
            <a:spLocks noChangeArrowheads="1"/>
          </p:cNvSpPr>
          <p:nvPr/>
        </p:nvSpPr>
        <p:spPr bwMode="auto">
          <a:xfrm>
            <a:off x="1600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1" name="Rectangle 65"/>
          <p:cNvSpPr>
            <a:spLocks noChangeArrowheads="1"/>
          </p:cNvSpPr>
          <p:nvPr/>
        </p:nvSpPr>
        <p:spPr bwMode="auto">
          <a:xfrm>
            <a:off x="1676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2" name="Rectangle 66"/>
          <p:cNvSpPr>
            <a:spLocks noChangeArrowheads="1"/>
          </p:cNvSpPr>
          <p:nvPr/>
        </p:nvSpPr>
        <p:spPr bwMode="auto">
          <a:xfrm>
            <a:off x="1752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3" name="Rectangle 67"/>
          <p:cNvSpPr>
            <a:spLocks noChangeArrowheads="1"/>
          </p:cNvSpPr>
          <p:nvPr/>
        </p:nvSpPr>
        <p:spPr bwMode="auto">
          <a:xfrm>
            <a:off x="1828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4" name="Rectangle 68"/>
          <p:cNvSpPr>
            <a:spLocks noChangeArrowheads="1"/>
          </p:cNvSpPr>
          <p:nvPr/>
        </p:nvSpPr>
        <p:spPr bwMode="auto">
          <a:xfrm>
            <a:off x="1905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5" name="Rectangle 69"/>
          <p:cNvSpPr>
            <a:spLocks noChangeArrowheads="1"/>
          </p:cNvSpPr>
          <p:nvPr/>
        </p:nvSpPr>
        <p:spPr bwMode="auto">
          <a:xfrm>
            <a:off x="1981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6" name="Rectangle 70"/>
          <p:cNvSpPr>
            <a:spLocks noChangeArrowheads="1"/>
          </p:cNvSpPr>
          <p:nvPr/>
        </p:nvSpPr>
        <p:spPr bwMode="auto">
          <a:xfrm>
            <a:off x="2057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7" name="Rectangle 71"/>
          <p:cNvSpPr>
            <a:spLocks noChangeArrowheads="1"/>
          </p:cNvSpPr>
          <p:nvPr/>
        </p:nvSpPr>
        <p:spPr bwMode="auto">
          <a:xfrm>
            <a:off x="2362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8" name="Rectangle 72"/>
          <p:cNvSpPr>
            <a:spLocks noChangeArrowheads="1"/>
          </p:cNvSpPr>
          <p:nvPr/>
        </p:nvSpPr>
        <p:spPr bwMode="auto">
          <a:xfrm>
            <a:off x="2438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59" name="Rectangle 73"/>
          <p:cNvSpPr>
            <a:spLocks noChangeArrowheads="1"/>
          </p:cNvSpPr>
          <p:nvPr/>
        </p:nvSpPr>
        <p:spPr bwMode="auto">
          <a:xfrm>
            <a:off x="2514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0" name="Rectangle 74"/>
          <p:cNvSpPr>
            <a:spLocks noChangeArrowheads="1"/>
          </p:cNvSpPr>
          <p:nvPr/>
        </p:nvSpPr>
        <p:spPr bwMode="auto">
          <a:xfrm>
            <a:off x="2590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1" name="Rectangle 75"/>
          <p:cNvSpPr>
            <a:spLocks noChangeArrowheads="1"/>
          </p:cNvSpPr>
          <p:nvPr/>
        </p:nvSpPr>
        <p:spPr bwMode="auto">
          <a:xfrm>
            <a:off x="2667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2" name="Rectangle 76"/>
          <p:cNvSpPr>
            <a:spLocks noChangeArrowheads="1"/>
          </p:cNvSpPr>
          <p:nvPr/>
        </p:nvSpPr>
        <p:spPr bwMode="auto">
          <a:xfrm>
            <a:off x="2743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3" name="Rectangle 77"/>
          <p:cNvSpPr>
            <a:spLocks noChangeArrowheads="1"/>
          </p:cNvSpPr>
          <p:nvPr/>
        </p:nvSpPr>
        <p:spPr bwMode="auto">
          <a:xfrm>
            <a:off x="2819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4" name="Rectangle 78"/>
          <p:cNvSpPr>
            <a:spLocks noChangeArrowheads="1"/>
          </p:cNvSpPr>
          <p:nvPr/>
        </p:nvSpPr>
        <p:spPr bwMode="auto">
          <a:xfrm>
            <a:off x="3124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5" name="Rectangle 79"/>
          <p:cNvSpPr>
            <a:spLocks noChangeArrowheads="1"/>
          </p:cNvSpPr>
          <p:nvPr/>
        </p:nvSpPr>
        <p:spPr bwMode="auto">
          <a:xfrm>
            <a:off x="3200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6" name="Rectangle 80"/>
          <p:cNvSpPr>
            <a:spLocks noChangeArrowheads="1"/>
          </p:cNvSpPr>
          <p:nvPr/>
        </p:nvSpPr>
        <p:spPr bwMode="auto">
          <a:xfrm>
            <a:off x="3276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7" name="Rectangle 81"/>
          <p:cNvSpPr>
            <a:spLocks noChangeArrowheads="1"/>
          </p:cNvSpPr>
          <p:nvPr/>
        </p:nvSpPr>
        <p:spPr bwMode="auto">
          <a:xfrm>
            <a:off x="3352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8" name="Rectangle 82"/>
          <p:cNvSpPr>
            <a:spLocks noChangeArrowheads="1"/>
          </p:cNvSpPr>
          <p:nvPr/>
        </p:nvSpPr>
        <p:spPr bwMode="auto">
          <a:xfrm>
            <a:off x="3429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69" name="Rectangle 83"/>
          <p:cNvSpPr>
            <a:spLocks noChangeArrowheads="1"/>
          </p:cNvSpPr>
          <p:nvPr/>
        </p:nvSpPr>
        <p:spPr bwMode="auto">
          <a:xfrm>
            <a:off x="3505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0" name="Rectangle 84"/>
          <p:cNvSpPr>
            <a:spLocks noChangeArrowheads="1"/>
          </p:cNvSpPr>
          <p:nvPr/>
        </p:nvSpPr>
        <p:spPr bwMode="auto">
          <a:xfrm>
            <a:off x="3581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1" name="Rectangle 85"/>
          <p:cNvSpPr>
            <a:spLocks noChangeArrowheads="1"/>
          </p:cNvSpPr>
          <p:nvPr/>
        </p:nvSpPr>
        <p:spPr bwMode="auto">
          <a:xfrm>
            <a:off x="3886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2" name="Rectangle 86"/>
          <p:cNvSpPr>
            <a:spLocks noChangeArrowheads="1"/>
          </p:cNvSpPr>
          <p:nvPr/>
        </p:nvSpPr>
        <p:spPr bwMode="auto">
          <a:xfrm>
            <a:off x="3962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3" name="Rectangle 87"/>
          <p:cNvSpPr>
            <a:spLocks noChangeArrowheads="1"/>
          </p:cNvSpPr>
          <p:nvPr/>
        </p:nvSpPr>
        <p:spPr bwMode="auto">
          <a:xfrm>
            <a:off x="4038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4" name="Rectangle 88"/>
          <p:cNvSpPr>
            <a:spLocks noChangeArrowheads="1"/>
          </p:cNvSpPr>
          <p:nvPr/>
        </p:nvSpPr>
        <p:spPr bwMode="auto">
          <a:xfrm>
            <a:off x="4114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5" name="Rectangle 89"/>
          <p:cNvSpPr>
            <a:spLocks noChangeArrowheads="1"/>
          </p:cNvSpPr>
          <p:nvPr/>
        </p:nvSpPr>
        <p:spPr bwMode="auto">
          <a:xfrm>
            <a:off x="4191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6" name="Rectangle 90"/>
          <p:cNvSpPr>
            <a:spLocks noChangeArrowheads="1"/>
          </p:cNvSpPr>
          <p:nvPr/>
        </p:nvSpPr>
        <p:spPr bwMode="auto">
          <a:xfrm>
            <a:off x="4267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7" name="Rectangle 91"/>
          <p:cNvSpPr>
            <a:spLocks noChangeArrowheads="1"/>
          </p:cNvSpPr>
          <p:nvPr/>
        </p:nvSpPr>
        <p:spPr bwMode="auto">
          <a:xfrm>
            <a:off x="4343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8" name="Rectangle 92"/>
          <p:cNvSpPr>
            <a:spLocks noChangeArrowheads="1"/>
          </p:cNvSpPr>
          <p:nvPr/>
        </p:nvSpPr>
        <p:spPr bwMode="auto">
          <a:xfrm>
            <a:off x="4648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79" name="Rectangle 93"/>
          <p:cNvSpPr>
            <a:spLocks noChangeArrowheads="1"/>
          </p:cNvSpPr>
          <p:nvPr/>
        </p:nvSpPr>
        <p:spPr bwMode="auto">
          <a:xfrm>
            <a:off x="4724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0" name="Rectangle 94"/>
          <p:cNvSpPr>
            <a:spLocks noChangeArrowheads="1"/>
          </p:cNvSpPr>
          <p:nvPr/>
        </p:nvSpPr>
        <p:spPr bwMode="auto">
          <a:xfrm>
            <a:off x="4800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1" name="Rectangle 95"/>
          <p:cNvSpPr>
            <a:spLocks noChangeArrowheads="1"/>
          </p:cNvSpPr>
          <p:nvPr/>
        </p:nvSpPr>
        <p:spPr bwMode="auto">
          <a:xfrm>
            <a:off x="4876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2" name="Rectangle 96"/>
          <p:cNvSpPr>
            <a:spLocks noChangeArrowheads="1"/>
          </p:cNvSpPr>
          <p:nvPr/>
        </p:nvSpPr>
        <p:spPr bwMode="auto">
          <a:xfrm>
            <a:off x="4953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3" name="Rectangle 97"/>
          <p:cNvSpPr>
            <a:spLocks noChangeArrowheads="1"/>
          </p:cNvSpPr>
          <p:nvPr/>
        </p:nvSpPr>
        <p:spPr bwMode="auto">
          <a:xfrm>
            <a:off x="5029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4" name="Rectangle 98"/>
          <p:cNvSpPr>
            <a:spLocks noChangeArrowheads="1"/>
          </p:cNvSpPr>
          <p:nvPr/>
        </p:nvSpPr>
        <p:spPr bwMode="auto">
          <a:xfrm>
            <a:off x="5105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5" name="Rectangle 99"/>
          <p:cNvSpPr>
            <a:spLocks noChangeArrowheads="1"/>
          </p:cNvSpPr>
          <p:nvPr/>
        </p:nvSpPr>
        <p:spPr bwMode="auto">
          <a:xfrm>
            <a:off x="5410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6" name="Rectangle 100"/>
          <p:cNvSpPr>
            <a:spLocks noChangeArrowheads="1"/>
          </p:cNvSpPr>
          <p:nvPr/>
        </p:nvSpPr>
        <p:spPr bwMode="auto">
          <a:xfrm>
            <a:off x="5486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7" name="Rectangle 101"/>
          <p:cNvSpPr>
            <a:spLocks noChangeArrowheads="1"/>
          </p:cNvSpPr>
          <p:nvPr/>
        </p:nvSpPr>
        <p:spPr bwMode="auto">
          <a:xfrm>
            <a:off x="5562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8" name="Rectangle 102"/>
          <p:cNvSpPr>
            <a:spLocks noChangeArrowheads="1"/>
          </p:cNvSpPr>
          <p:nvPr/>
        </p:nvSpPr>
        <p:spPr bwMode="auto">
          <a:xfrm>
            <a:off x="5638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89" name="Rectangle 103"/>
          <p:cNvSpPr>
            <a:spLocks noChangeArrowheads="1"/>
          </p:cNvSpPr>
          <p:nvPr/>
        </p:nvSpPr>
        <p:spPr bwMode="auto">
          <a:xfrm>
            <a:off x="5715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0" name="Rectangle 104"/>
          <p:cNvSpPr>
            <a:spLocks noChangeArrowheads="1"/>
          </p:cNvSpPr>
          <p:nvPr/>
        </p:nvSpPr>
        <p:spPr bwMode="auto">
          <a:xfrm>
            <a:off x="5791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1" name="Rectangle 105"/>
          <p:cNvSpPr>
            <a:spLocks noChangeArrowheads="1"/>
          </p:cNvSpPr>
          <p:nvPr/>
        </p:nvSpPr>
        <p:spPr bwMode="auto">
          <a:xfrm>
            <a:off x="5867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2" name="Rectangle 106"/>
          <p:cNvSpPr>
            <a:spLocks noChangeArrowheads="1"/>
          </p:cNvSpPr>
          <p:nvPr/>
        </p:nvSpPr>
        <p:spPr bwMode="auto">
          <a:xfrm>
            <a:off x="6172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3" name="Rectangle 107"/>
          <p:cNvSpPr>
            <a:spLocks noChangeArrowheads="1"/>
          </p:cNvSpPr>
          <p:nvPr/>
        </p:nvSpPr>
        <p:spPr bwMode="auto">
          <a:xfrm>
            <a:off x="6248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4" name="Rectangle 108"/>
          <p:cNvSpPr>
            <a:spLocks noChangeArrowheads="1"/>
          </p:cNvSpPr>
          <p:nvPr/>
        </p:nvSpPr>
        <p:spPr bwMode="auto">
          <a:xfrm>
            <a:off x="6324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5" name="Rectangle 109"/>
          <p:cNvSpPr>
            <a:spLocks noChangeArrowheads="1"/>
          </p:cNvSpPr>
          <p:nvPr/>
        </p:nvSpPr>
        <p:spPr bwMode="auto">
          <a:xfrm>
            <a:off x="6400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6" name="Rectangle 110"/>
          <p:cNvSpPr>
            <a:spLocks noChangeArrowheads="1"/>
          </p:cNvSpPr>
          <p:nvPr/>
        </p:nvSpPr>
        <p:spPr bwMode="auto">
          <a:xfrm>
            <a:off x="6477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7" name="Rectangle 111"/>
          <p:cNvSpPr>
            <a:spLocks noChangeArrowheads="1"/>
          </p:cNvSpPr>
          <p:nvPr/>
        </p:nvSpPr>
        <p:spPr bwMode="auto">
          <a:xfrm>
            <a:off x="6553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8" name="Rectangle 112"/>
          <p:cNvSpPr>
            <a:spLocks noChangeArrowheads="1"/>
          </p:cNvSpPr>
          <p:nvPr/>
        </p:nvSpPr>
        <p:spPr bwMode="auto">
          <a:xfrm>
            <a:off x="6629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499" name="Rectangle 113"/>
          <p:cNvSpPr>
            <a:spLocks noChangeArrowheads="1"/>
          </p:cNvSpPr>
          <p:nvPr/>
        </p:nvSpPr>
        <p:spPr bwMode="auto">
          <a:xfrm>
            <a:off x="6934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0" name="Rectangle 114"/>
          <p:cNvSpPr>
            <a:spLocks noChangeArrowheads="1"/>
          </p:cNvSpPr>
          <p:nvPr/>
        </p:nvSpPr>
        <p:spPr bwMode="auto">
          <a:xfrm>
            <a:off x="7010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1" name="Rectangle 115"/>
          <p:cNvSpPr>
            <a:spLocks noChangeArrowheads="1"/>
          </p:cNvSpPr>
          <p:nvPr/>
        </p:nvSpPr>
        <p:spPr bwMode="auto">
          <a:xfrm>
            <a:off x="7086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2" name="Rectangle 116"/>
          <p:cNvSpPr>
            <a:spLocks noChangeArrowheads="1"/>
          </p:cNvSpPr>
          <p:nvPr/>
        </p:nvSpPr>
        <p:spPr bwMode="auto">
          <a:xfrm>
            <a:off x="7162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3" name="Rectangle 117"/>
          <p:cNvSpPr>
            <a:spLocks noChangeArrowheads="1"/>
          </p:cNvSpPr>
          <p:nvPr/>
        </p:nvSpPr>
        <p:spPr bwMode="auto">
          <a:xfrm>
            <a:off x="7239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4" name="Rectangle 118"/>
          <p:cNvSpPr>
            <a:spLocks noChangeArrowheads="1"/>
          </p:cNvSpPr>
          <p:nvPr/>
        </p:nvSpPr>
        <p:spPr bwMode="auto">
          <a:xfrm>
            <a:off x="7315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5" name="Rectangle 119"/>
          <p:cNvSpPr>
            <a:spLocks noChangeArrowheads="1"/>
          </p:cNvSpPr>
          <p:nvPr/>
        </p:nvSpPr>
        <p:spPr bwMode="auto">
          <a:xfrm>
            <a:off x="7391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6" name="Rectangle 120"/>
          <p:cNvSpPr>
            <a:spLocks noChangeArrowheads="1"/>
          </p:cNvSpPr>
          <p:nvPr/>
        </p:nvSpPr>
        <p:spPr bwMode="auto">
          <a:xfrm>
            <a:off x="7696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7" name="Rectangle 121"/>
          <p:cNvSpPr>
            <a:spLocks noChangeArrowheads="1"/>
          </p:cNvSpPr>
          <p:nvPr/>
        </p:nvSpPr>
        <p:spPr bwMode="auto">
          <a:xfrm>
            <a:off x="7772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8" name="Rectangle 122"/>
          <p:cNvSpPr>
            <a:spLocks noChangeArrowheads="1"/>
          </p:cNvSpPr>
          <p:nvPr/>
        </p:nvSpPr>
        <p:spPr bwMode="auto">
          <a:xfrm>
            <a:off x="7848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09" name="Rectangle 123"/>
          <p:cNvSpPr>
            <a:spLocks noChangeArrowheads="1"/>
          </p:cNvSpPr>
          <p:nvPr/>
        </p:nvSpPr>
        <p:spPr bwMode="auto">
          <a:xfrm>
            <a:off x="7924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0" name="Rectangle 124"/>
          <p:cNvSpPr>
            <a:spLocks noChangeArrowheads="1"/>
          </p:cNvSpPr>
          <p:nvPr/>
        </p:nvSpPr>
        <p:spPr bwMode="auto">
          <a:xfrm>
            <a:off x="8001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1" name="Rectangle 125"/>
          <p:cNvSpPr>
            <a:spLocks noChangeArrowheads="1"/>
          </p:cNvSpPr>
          <p:nvPr/>
        </p:nvSpPr>
        <p:spPr bwMode="auto">
          <a:xfrm>
            <a:off x="8077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2" name="Rectangle 126"/>
          <p:cNvSpPr>
            <a:spLocks noChangeArrowheads="1"/>
          </p:cNvSpPr>
          <p:nvPr/>
        </p:nvSpPr>
        <p:spPr bwMode="auto">
          <a:xfrm>
            <a:off x="8153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3" name="Rectangle 127"/>
          <p:cNvSpPr>
            <a:spLocks noChangeArrowheads="1"/>
          </p:cNvSpPr>
          <p:nvPr/>
        </p:nvSpPr>
        <p:spPr bwMode="auto">
          <a:xfrm>
            <a:off x="8458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4" name="Rectangle 128"/>
          <p:cNvSpPr>
            <a:spLocks noChangeArrowheads="1"/>
          </p:cNvSpPr>
          <p:nvPr/>
        </p:nvSpPr>
        <p:spPr bwMode="auto">
          <a:xfrm>
            <a:off x="8534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5" name="Rectangle 129"/>
          <p:cNvSpPr>
            <a:spLocks noChangeArrowheads="1"/>
          </p:cNvSpPr>
          <p:nvPr/>
        </p:nvSpPr>
        <p:spPr bwMode="auto">
          <a:xfrm>
            <a:off x="86106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6" name="Rectangle 130"/>
          <p:cNvSpPr>
            <a:spLocks noChangeArrowheads="1"/>
          </p:cNvSpPr>
          <p:nvPr/>
        </p:nvSpPr>
        <p:spPr bwMode="auto">
          <a:xfrm>
            <a:off x="86868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7" name="Rectangle 131"/>
          <p:cNvSpPr>
            <a:spLocks noChangeArrowheads="1"/>
          </p:cNvSpPr>
          <p:nvPr/>
        </p:nvSpPr>
        <p:spPr bwMode="auto">
          <a:xfrm>
            <a:off x="87630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8" name="Rectangle 132"/>
          <p:cNvSpPr>
            <a:spLocks noChangeArrowheads="1"/>
          </p:cNvSpPr>
          <p:nvPr/>
        </p:nvSpPr>
        <p:spPr bwMode="auto">
          <a:xfrm>
            <a:off x="88392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19" name="Rectangle 133"/>
          <p:cNvSpPr>
            <a:spLocks noChangeArrowheads="1"/>
          </p:cNvSpPr>
          <p:nvPr/>
        </p:nvSpPr>
        <p:spPr bwMode="auto">
          <a:xfrm>
            <a:off x="8915400" y="47244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2520" name="Line 134"/>
          <p:cNvSpPr>
            <a:spLocks noChangeShapeType="1"/>
          </p:cNvSpPr>
          <p:nvPr/>
        </p:nvSpPr>
        <p:spPr bwMode="auto">
          <a:xfrm>
            <a:off x="152400" y="4343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1" name="Line 135"/>
          <p:cNvSpPr>
            <a:spLocks noChangeShapeType="1"/>
          </p:cNvSpPr>
          <p:nvPr/>
        </p:nvSpPr>
        <p:spPr bwMode="auto">
          <a:xfrm>
            <a:off x="228600" y="434340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2" name="Line 136"/>
          <p:cNvSpPr>
            <a:spLocks noChangeShapeType="1"/>
          </p:cNvSpPr>
          <p:nvPr/>
        </p:nvSpPr>
        <p:spPr bwMode="auto">
          <a:xfrm>
            <a:off x="228600" y="46482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3" name="Line 137"/>
          <p:cNvSpPr>
            <a:spLocks noChangeShapeType="1"/>
          </p:cNvSpPr>
          <p:nvPr/>
        </p:nvSpPr>
        <p:spPr bwMode="auto">
          <a:xfrm flipH="1">
            <a:off x="1143000" y="2286000"/>
            <a:ext cx="2895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4" name="Line 138"/>
          <p:cNvSpPr>
            <a:spLocks noChangeShapeType="1"/>
          </p:cNvSpPr>
          <p:nvPr/>
        </p:nvSpPr>
        <p:spPr bwMode="auto">
          <a:xfrm flipH="1">
            <a:off x="2438400" y="2286000"/>
            <a:ext cx="1752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5" name="Line 139"/>
          <p:cNvSpPr>
            <a:spLocks noChangeShapeType="1"/>
          </p:cNvSpPr>
          <p:nvPr/>
        </p:nvSpPr>
        <p:spPr bwMode="auto">
          <a:xfrm flipH="1">
            <a:off x="3581400" y="2286000"/>
            <a:ext cx="838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526" name="Text Box 140"/>
          <p:cNvSpPr txBox="1">
            <a:spLocks noChangeArrowheads="1"/>
          </p:cNvSpPr>
          <p:nvPr/>
        </p:nvSpPr>
        <p:spPr bwMode="auto">
          <a:xfrm>
            <a:off x="7086600" y="3429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X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sp>
        <p:nvSpPr>
          <p:cNvPr id="102527" name="Text Box 141"/>
          <p:cNvSpPr txBox="1">
            <a:spLocks noChangeArrowheads="1"/>
          </p:cNvSpPr>
          <p:nvPr/>
        </p:nvSpPr>
        <p:spPr bwMode="auto">
          <a:xfrm>
            <a:off x="7086600" y="4191000"/>
            <a:ext cx="141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54060C"/>
                </a:solidFill>
                <a:latin typeface="Courier New Bold" charset="0"/>
              </a:rPr>
              <a:t>O</a:t>
            </a:r>
            <a:r>
              <a:rPr lang="en-US" b="1">
                <a:solidFill>
                  <a:srgbClr val="54060C"/>
                </a:solidFill>
              </a:rPr>
              <a:t> moves</a:t>
            </a:r>
          </a:p>
        </p:txBody>
      </p:sp>
      <p:pic>
        <p:nvPicPr>
          <p:cNvPr id="102528" name="Picture 142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4864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145" name="AutoShape 143"/>
          <p:cNvSpPr>
            <a:spLocks noChangeArrowheads="1"/>
          </p:cNvSpPr>
          <p:nvPr/>
        </p:nvSpPr>
        <p:spPr bwMode="auto">
          <a:xfrm>
            <a:off x="2514600" y="5181600"/>
            <a:ext cx="5486400" cy="762000"/>
          </a:xfrm>
          <a:prstGeom prst="wedgeRectCallout">
            <a:avLst>
              <a:gd name="adj1" fmla="val -48958"/>
              <a:gd name="adj2" fmla="val 66042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latin typeface="Times New Roman" pitchFamily="-105" charset="0"/>
              </a:rPr>
              <a:t>After scoring all of these moves “good”, “fine”, “bad”, what gets passed back up the tree?</a:t>
            </a:r>
          </a:p>
        </p:txBody>
      </p:sp>
      <p:sp>
        <p:nvSpPr>
          <p:cNvPr id="102530" name="AutoShape 144"/>
          <p:cNvSpPr>
            <a:spLocks noChangeArrowheads="1"/>
          </p:cNvSpPr>
          <p:nvPr/>
        </p:nvSpPr>
        <p:spPr bwMode="auto">
          <a:xfrm>
            <a:off x="6019800" y="6096000"/>
            <a:ext cx="2895600" cy="685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000000"/>
                </a:solidFill>
              </a:rPr>
              <a:t>Demo </a:t>
            </a:r>
            <a:r>
              <a:rPr lang="en-US">
                <a:solidFill>
                  <a:srgbClr val="000000"/>
                </a:solidFill>
                <a:latin typeface="Courier New Bold" charset="0"/>
              </a:rPr>
              <a:t>C4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6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C4Board Class Revisited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class C4Board: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__init__(self):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__repr__(self):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allowsMove(self, col):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addMove(self, player, col):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remMove(self, col):</a:t>
            </a:r>
          </a:p>
          <a:p>
            <a:pPr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sz="2400">
                <a:latin typeface="Courier New Bold" charset="0"/>
                <a:ea typeface="ＭＳ Ｐゴシック" charset="0"/>
                <a:cs typeface="ＭＳ Ｐゴシック" charset="0"/>
              </a:rPr>
              <a:t>	def checkForWin(self, player):</a:t>
            </a: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4452" name="Group 4"/>
          <p:cNvGrpSpPr>
            <a:grpSpLocks/>
          </p:cNvGrpSpPr>
          <p:nvPr/>
        </p:nvGrpSpPr>
        <p:grpSpPr bwMode="auto">
          <a:xfrm>
            <a:off x="533400" y="1266825"/>
            <a:ext cx="8218488" cy="180975"/>
            <a:chOff x="295" y="1311"/>
            <a:chExt cx="5177" cy="114"/>
          </a:xfrm>
        </p:grpSpPr>
        <p:sp>
          <p:nvSpPr>
            <p:cNvPr id="104455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456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104453" name="Picture 7" descr="ali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43200"/>
            <a:ext cx="798513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4" name="AutoShape 8"/>
          <p:cNvSpPr>
            <a:spLocks noChangeArrowheads="1"/>
          </p:cNvSpPr>
          <p:nvPr/>
        </p:nvSpPr>
        <p:spPr bwMode="auto">
          <a:xfrm>
            <a:off x="7010400" y="2209800"/>
            <a:ext cx="1905000" cy="990600"/>
          </a:xfrm>
          <a:prstGeom prst="wedgeRectCallout">
            <a:avLst>
              <a:gd name="adj1" fmla="val -47000"/>
              <a:gd name="adj2" fmla="val 62338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1800">
                <a:solidFill>
                  <a:srgbClr val="000000"/>
                </a:solidFill>
                <a:latin typeface="Times New Roman" charset="0"/>
              </a:rPr>
              <a:t>OK, so how about </a:t>
            </a: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addMove</a:t>
            </a:r>
            <a:r>
              <a:rPr lang="en-US" sz="1800">
                <a:solidFill>
                  <a:srgbClr val="000000"/>
                </a:solidFill>
                <a:latin typeface="Times New Roman" charset="0"/>
              </a:rPr>
              <a:t> and r</a:t>
            </a:r>
            <a:r>
              <a:rPr lang="en-US" sz="1800">
                <a:solidFill>
                  <a:srgbClr val="000000"/>
                </a:solidFill>
                <a:latin typeface="Courier New Bold" charset="0"/>
              </a:rPr>
              <a:t>emMove</a:t>
            </a:r>
            <a:r>
              <a:rPr lang="en-US" sz="1800">
                <a:solidFill>
                  <a:srgbClr val="000000"/>
                </a:solidFill>
                <a:latin typeface="Times New Roman" charset="0"/>
              </a:rPr>
              <a:t>?</a:t>
            </a:r>
            <a:endParaRPr lang="en-US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388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Consider 5-ply lookahead in Connect 4.  How many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nodes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are explored?</a:t>
            </a:r>
          </a:p>
          <a:p>
            <a:pPr marL="609600" indent="-609600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8-ply?</a:t>
            </a:r>
          </a:p>
          <a:p>
            <a:pPr marL="609600" indent="-609600"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6500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06501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6502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14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Consider 5-ply lookahead in Connect 4.  How many 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nodes</a:t>
            </a:r>
            <a:r>
              <a:rPr lang="ja-JP" altLang="en-US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are explored?</a:t>
            </a:r>
          </a:p>
          <a:p>
            <a:pPr marL="609600" indent="-609600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5  </a:t>
            </a:r>
            <a:r>
              <a:rPr lang="en-US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= 16807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8-ply?</a:t>
            </a:r>
          </a:p>
          <a:p>
            <a:pPr marL="609600" indent="-609600"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8548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08549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8550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8887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Consider 5-ply lookahead in Connect 4.  How many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nodes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 are explored?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800" baseline="30000">
                <a:latin typeface="Arial" charset="0"/>
                <a:ea typeface="ＭＳ Ｐゴシック" charset="0"/>
                <a:cs typeface="ＭＳ Ｐゴシック" charset="0"/>
              </a:rPr>
              <a:t>5  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= 16807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8-ply?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800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800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800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 = 5.7 million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0596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10597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0598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9708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Consider 5-ply lookahead in Connect 4.  How many 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nodes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are explored?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aseline="30000">
                <a:latin typeface="Arial" charset="0"/>
                <a:ea typeface="ＭＳ Ｐゴシック" charset="0"/>
                <a:cs typeface="ＭＳ Ｐゴシック" charset="0"/>
              </a:rPr>
              <a:t>5  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= 16807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8-ply?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 b="1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aseline="30000">
                <a:latin typeface="Arial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= 5.7 million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Looking all the way to the end?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2644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12645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2646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765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Consider 5-ply lookahead in Connect 4.  How many 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nodes</a:t>
            </a:r>
            <a:r>
              <a:rPr lang="ja-JP" altLang="en-US" sz="24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are explored?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aseline="30000">
                <a:latin typeface="Arial" charset="0"/>
                <a:ea typeface="ＭＳ Ｐゴシック" charset="0"/>
                <a:cs typeface="ＭＳ Ｐゴシック" charset="0"/>
              </a:rPr>
              <a:t>5  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= 16807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8-ply?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7</a:t>
            </a:r>
            <a:r>
              <a:rPr lang="en-US" sz="2400" baseline="30000">
                <a:latin typeface="Arial" charset="0"/>
                <a:ea typeface="ＭＳ Ｐゴシック" charset="0"/>
                <a:cs typeface="ＭＳ Ｐゴシック" charset="0"/>
              </a:rPr>
              <a:t>8</a:t>
            </a: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 = 5.7 million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>
                <a:latin typeface="Arial" charset="0"/>
                <a:ea typeface="ＭＳ Ｐゴシック" charset="0"/>
                <a:cs typeface="ＭＳ Ｐゴシック" charset="0"/>
              </a:rPr>
              <a:t>Looking all the way to the end?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US" sz="2400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2400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14</a:t>
            </a: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US" sz="24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4692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14693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4694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810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The Complexity of Search</a:t>
            </a:r>
          </a:p>
        </p:txBody>
      </p:sp>
      <p:grpSp>
        <p:nvGrpSpPr>
          <p:cNvPr id="116739" name="Group 4"/>
          <p:cNvGrpSpPr>
            <a:grpSpLocks/>
          </p:cNvGrpSpPr>
          <p:nvPr/>
        </p:nvGrpSpPr>
        <p:grpSpPr bwMode="auto">
          <a:xfrm>
            <a:off x="533400" y="1190625"/>
            <a:ext cx="8218488" cy="180975"/>
            <a:chOff x="295" y="1311"/>
            <a:chExt cx="5177" cy="114"/>
          </a:xfrm>
        </p:grpSpPr>
        <p:sp>
          <p:nvSpPr>
            <p:cNvPr id="116742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6743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16740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Chess:  </a:t>
            </a:r>
            <a:r>
              <a:rPr lang="en-US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50</a:t>
            </a:r>
          </a:p>
          <a:p>
            <a:pPr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Connect 6:  </a:t>
            </a:r>
            <a:r>
              <a:rPr lang="en-US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172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Go (19x19):  </a:t>
            </a:r>
            <a:r>
              <a:rPr lang="en-US" b="1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b="1" baseline="30000">
                <a:solidFill>
                  <a:srgbClr val="54060C"/>
                </a:solidFill>
                <a:latin typeface="Arial" charset="0"/>
                <a:ea typeface="ＭＳ Ｐゴシック" charset="0"/>
                <a:cs typeface="ＭＳ Ｐゴシック" charset="0"/>
              </a:rPr>
              <a:t>171</a:t>
            </a:r>
            <a:endParaRPr lang="en-US" b="1">
              <a:solidFill>
                <a:srgbClr val="54060C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6741" name="TextBox 6"/>
          <p:cNvSpPr txBox="1">
            <a:spLocks noChangeArrowheads="1"/>
          </p:cNvSpPr>
          <p:nvPr/>
        </p:nvSpPr>
        <p:spPr bwMode="auto">
          <a:xfrm>
            <a:off x="304800" y="4800600"/>
            <a:ext cx="825976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/>
              <a:t>These problems are apparently </a:t>
            </a:r>
            <a:r>
              <a:rPr lang="ja-JP" altLang="en-US"/>
              <a:t>“</a:t>
            </a:r>
            <a:r>
              <a:rPr lang="en-US"/>
              <a:t>harder</a:t>
            </a:r>
            <a:r>
              <a:rPr lang="ja-JP" altLang="en-US"/>
              <a:t>”</a:t>
            </a:r>
            <a:r>
              <a:rPr lang="en-US"/>
              <a:t> than NP-complete!</a:t>
            </a:r>
          </a:p>
          <a:p>
            <a:r>
              <a:rPr lang="en-US"/>
              <a:t>(their general forms are PSPACE-complete)</a:t>
            </a:r>
          </a:p>
        </p:txBody>
      </p:sp>
    </p:spTree>
    <p:extLst>
      <p:ext uri="{BB962C8B-B14F-4D97-AF65-F5344CB8AC3E}">
        <p14:creationId xmlns:p14="http://schemas.microsoft.com/office/powerpoint/2010/main" val="2342845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Two ways of dealing with this…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Approach 1:  Design better ways of evaluating a board than just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good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fine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bad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8788" name="Group 4"/>
          <p:cNvGrpSpPr>
            <a:grpSpLocks/>
          </p:cNvGrpSpPr>
          <p:nvPr/>
        </p:nvGrpSpPr>
        <p:grpSpPr bwMode="auto">
          <a:xfrm>
            <a:off x="609600" y="1038225"/>
            <a:ext cx="8218488" cy="180975"/>
            <a:chOff x="295" y="1311"/>
            <a:chExt cx="5177" cy="114"/>
          </a:xfrm>
        </p:grpSpPr>
        <p:sp>
          <p:nvSpPr>
            <p:cNvPr id="118789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8790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5101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65539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65590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5591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5540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2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3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4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5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6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7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8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49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0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1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2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3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4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5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6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7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8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59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0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1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2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3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4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5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6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7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8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69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0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1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2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3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4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5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6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7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8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79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0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1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2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3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4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5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65586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65587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8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5589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781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Two ways of dealing with this…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Approach 1:  Design better ways of evaluating a board than just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good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fine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sz="2800">
                <a:latin typeface="Arial" charset="0"/>
                <a:ea typeface="ＭＳ Ｐゴシック" charset="0"/>
                <a:cs typeface="ＭＳ Ｐゴシック" charset="0"/>
              </a:rPr>
              <a:t>bad</a:t>
            </a:r>
            <a:r>
              <a:rPr lang="ja-JP" altLang="en-US" sz="2800"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endParaRPr lang="en-US" sz="2800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Tx/>
              <a:buNone/>
            </a:pP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Approach 2:</a:t>
            </a:r>
          </a:p>
          <a:p>
            <a:pPr eaLnBrk="1" hangingPunct="1">
              <a:buFontTx/>
              <a:buNone/>
            </a:pP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19812" name="Group 4"/>
          <p:cNvGrpSpPr>
            <a:grpSpLocks/>
          </p:cNvGrpSpPr>
          <p:nvPr/>
        </p:nvGrpSpPr>
        <p:grpSpPr bwMode="auto">
          <a:xfrm>
            <a:off x="609600" y="1038225"/>
            <a:ext cx="8218488" cy="180975"/>
            <a:chOff x="295" y="1311"/>
            <a:chExt cx="5177" cy="114"/>
          </a:xfrm>
        </p:grpSpPr>
        <p:sp>
          <p:nvSpPr>
            <p:cNvPr id="119818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9819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119813" name="Picture 7" descr="IBMBlueGe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438400"/>
            <a:ext cx="32035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4" name="Text Box 9"/>
          <p:cNvSpPr txBox="1">
            <a:spLocks noChangeArrowheads="1"/>
          </p:cNvSpPr>
          <p:nvPr/>
        </p:nvSpPr>
        <p:spPr bwMode="auto">
          <a:xfrm>
            <a:off x="381000" y="3733800"/>
            <a:ext cx="21653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000000"/>
                </a:solidFill>
              </a:rPr>
              <a:t>Quad core PC:</a:t>
            </a:r>
          </a:p>
          <a:p>
            <a:r>
              <a:rPr lang="en-US" sz="2000">
                <a:solidFill>
                  <a:srgbClr val="000000"/>
                </a:solidFill>
              </a:rPr>
              <a:t>  50 </a:t>
            </a:r>
            <a:r>
              <a:rPr lang="en-US" sz="2000">
                <a:solidFill>
                  <a:srgbClr val="000000"/>
                </a:solidFill>
                <a:sym typeface="Symbol" charset="0"/>
              </a:rPr>
              <a:t> 10</a:t>
            </a:r>
            <a:r>
              <a:rPr lang="en-US" sz="2000" baseline="30000">
                <a:solidFill>
                  <a:srgbClr val="000000"/>
                </a:solidFill>
                <a:sym typeface="Symbol" charset="0"/>
              </a:rPr>
              <a:t>9 </a:t>
            </a:r>
            <a:r>
              <a:rPr lang="en-US" sz="2000">
                <a:solidFill>
                  <a:srgbClr val="000000"/>
                </a:solidFill>
                <a:sym typeface="Symbol" charset="0"/>
              </a:rPr>
              <a:t>FLOPS</a:t>
            </a:r>
          </a:p>
          <a:p>
            <a:endParaRPr lang="en-US" sz="2000">
              <a:solidFill>
                <a:srgbClr val="000000"/>
              </a:solidFill>
              <a:sym typeface="Symbol" charset="0"/>
            </a:endParaRPr>
          </a:p>
          <a:p>
            <a:r>
              <a:rPr lang="en-US" sz="2000">
                <a:solidFill>
                  <a:srgbClr val="000000"/>
                </a:solidFill>
                <a:sym typeface="Symbol" charset="0"/>
              </a:rPr>
              <a:t>IBM Blue Gene</a:t>
            </a:r>
          </a:p>
          <a:p>
            <a:r>
              <a:rPr lang="en-US" sz="2000">
                <a:solidFill>
                  <a:srgbClr val="000000"/>
                </a:solidFill>
                <a:sym typeface="Symbol" charset="0"/>
              </a:rPr>
              <a:t>Tianhe 1A</a:t>
            </a:r>
          </a:p>
          <a:p>
            <a:r>
              <a:rPr lang="en-US" sz="2000">
                <a:solidFill>
                  <a:srgbClr val="000000"/>
                </a:solidFill>
                <a:sym typeface="Symbol" charset="0"/>
              </a:rPr>
              <a:t>10</a:t>
            </a:r>
            <a:r>
              <a:rPr lang="en-US" sz="2000" baseline="30000">
                <a:solidFill>
                  <a:srgbClr val="000000"/>
                </a:solidFill>
                <a:sym typeface="Symbol" charset="0"/>
              </a:rPr>
              <a:t>13</a:t>
            </a:r>
            <a:r>
              <a:rPr lang="en-US" sz="2000">
                <a:solidFill>
                  <a:srgbClr val="000000"/>
                </a:solidFill>
                <a:sym typeface="Symbol" charset="0"/>
              </a:rPr>
              <a:t> FLOPS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119815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114800"/>
            <a:ext cx="339090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6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648200"/>
            <a:ext cx="1447800" cy="193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7" name="TextBox 10"/>
          <p:cNvSpPr txBox="1">
            <a:spLocks noChangeArrowheads="1"/>
          </p:cNvSpPr>
          <p:nvPr/>
        </p:nvSpPr>
        <p:spPr bwMode="auto">
          <a:xfrm>
            <a:off x="3327400" y="6505575"/>
            <a:ext cx="17367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000090"/>
                </a:solidFill>
              </a:rPr>
              <a:t>Gary Kasparov</a:t>
            </a:r>
          </a:p>
        </p:txBody>
      </p:sp>
    </p:spTree>
    <p:extLst>
      <p:ext uri="{BB962C8B-B14F-4D97-AF65-F5344CB8AC3E}">
        <p14:creationId xmlns:p14="http://schemas.microsoft.com/office/powerpoint/2010/main" val="355948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67587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67639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7640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7588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0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1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2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3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4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5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6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7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8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599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0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1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2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3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4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5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6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7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8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09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0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1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2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3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4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5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6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7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8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19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0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1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2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3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4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5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6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7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8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29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0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1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2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3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67634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67635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6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7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7638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700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69635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69688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69689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69636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38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39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0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1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2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3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4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5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6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7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8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49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0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1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2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3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4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5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6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7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8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59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0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1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2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3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4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5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6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7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8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69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0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1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2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3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4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5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6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7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8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79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0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1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69682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69683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4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5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6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9687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87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71683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71737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1738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1684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85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86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87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88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89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0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1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2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3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4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5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6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7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8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699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0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1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2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3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4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5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6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7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8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09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0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1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2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3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4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5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6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7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8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19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0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1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2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3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4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5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6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7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8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29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71730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71731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32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33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34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35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1736" name="Oval 58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65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7378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378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3732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3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4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5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6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7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8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39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0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1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2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3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4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5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6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7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8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49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0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1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2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3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4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5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6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7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8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59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0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1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2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3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4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5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6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7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8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69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0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1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2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3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4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5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6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77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73778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73779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0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1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2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3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4" name="Oval 58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3785" name="Oval 59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54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75835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5836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5780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2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3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4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5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6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7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8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89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0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1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2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3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4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5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6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7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8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799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0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1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2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3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4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5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6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7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8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09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0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1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2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3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4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5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6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7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8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19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0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1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2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3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4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5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75826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75827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8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29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30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31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32" name="Oval 58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33" name="Oval 59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5834" name="Oval 60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93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100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Artificial Intelligence and Games</a:t>
            </a:r>
          </a:p>
        </p:txBody>
      </p:sp>
      <p:grpSp>
        <p:nvGrpSpPr>
          <p:cNvPr id="77827" name="Group 3"/>
          <p:cNvGrpSpPr>
            <a:grpSpLocks/>
          </p:cNvGrpSpPr>
          <p:nvPr/>
        </p:nvGrpSpPr>
        <p:grpSpPr bwMode="auto">
          <a:xfrm>
            <a:off x="609600" y="1343025"/>
            <a:ext cx="8218488" cy="180975"/>
            <a:chOff x="295" y="1311"/>
            <a:chExt cx="5177" cy="114"/>
          </a:xfrm>
        </p:grpSpPr>
        <p:sp>
          <p:nvSpPr>
            <p:cNvPr id="77884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77885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</p:grpSp>
      <p:pic>
        <p:nvPicPr>
          <p:cNvPr id="77828" name="Picture 6" descr="connect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95400"/>
            <a:ext cx="1955800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Oval 7"/>
          <p:cNvSpPr>
            <a:spLocks noChangeArrowheads="1"/>
          </p:cNvSpPr>
          <p:nvPr/>
        </p:nvSpPr>
        <p:spPr bwMode="auto">
          <a:xfrm>
            <a:off x="2133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0" name="Oval 8"/>
          <p:cNvSpPr>
            <a:spLocks noChangeArrowheads="1"/>
          </p:cNvSpPr>
          <p:nvPr/>
        </p:nvSpPr>
        <p:spPr bwMode="auto">
          <a:xfrm>
            <a:off x="2667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1" name="Oval 9"/>
          <p:cNvSpPr>
            <a:spLocks noChangeArrowheads="1"/>
          </p:cNvSpPr>
          <p:nvPr/>
        </p:nvSpPr>
        <p:spPr bwMode="auto">
          <a:xfrm>
            <a:off x="32004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2" name="Oval 10"/>
          <p:cNvSpPr>
            <a:spLocks noChangeArrowheads="1"/>
          </p:cNvSpPr>
          <p:nvPr/>
        </p:nvSpPr>
        <p:spPr bwMode="auto">
          <a:xfrm>
            <a:off x="37338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3" name="Oval 11"/>
          <p:cNvSpPr>
            <a:spLocks noChangeArrowheads="1"/>
          </p:cNvSpPr>
          <p:nvPr/>
        </p:nvSpPr>
        <p:spPr bwMode="auto">
          <a:xfrm>
            <a:off x="42672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4" name="Oval 12"/>
          <p:cNvSpPr>
            <a:spLocks noChangeArrowheads="1"/>
          </p:cNvSpPr>
          <p:nvPr/>
        </p:nvSpPr>
        <p:spPr bwMode="auto">
          <a:xfrm>
            <a:off x="48006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5" name="Oval 13"/>
          <p:cNvSpPr>
            <a:spLocks noChangeArrowheads="1"/>
          </p:cNvSpPr>
          <p:nvPr/>
        </p:nvSpPr>
        <p:spPr bwMode="auto">
          <a:xfrm>
            <a:off x="5334000" y="2971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6" name="Oval 14"/>
          <p:cNvSpPr>
            <a:spLocks noChangeArrowheads="1"/>
          </p:cNvSpPr>
          <p:nvPr/>
        </p:nvSpPr>
        <p:spPr bwMode="auto">
          <a:xfrm>
            <a:off x="2133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7" name="Oval 15"/>
          <p:cNvSpPr>
            <a:spLocks noChangeArrowheads="1"/>
          </p:cNvSpPr>
          <p:nvPr/>
        </p:nvSpPr>
        <p:spPr bwMode="auto">
          <a:xfrm>
            <a:off x="2667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8" name="Oval 16"/>
          <p:cNvSpPr>
            <a:spLocks noChangeArrowheads="1"/>
          </p:cNvSpPr>
          <p:nvPr/>
        </p:nvSpPr>
        <p:spPr bwMode="auto">
          <a:xfrm>
            <a:off x="32004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39" name="Oval 17"/>
          <p:cNvSpPr>
            <a:spLocks noChangeArrowheads="1"/>
          </p:cNvSpPr>
          <p:nvPr/>
        </p:nvSpPr>
        <p:spPr bwMode="auto">
          <a:xfrm>
            <a:off x="37338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0" name="Oval 18"/>
          <p:cNvSpPr>
            <a:spLocks noChangeArrowheads="1"/>
          </p:cNvSpPr>
          <p:nvPr/>
        </p:nvSpPr>
        <p:spPr bwMode="auto">
          <a:xfrm>
            <a:off x="42672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1" name="Oval 19"/>
          <p:cNvSpPr>
            <a:spLocks noChangeArrowheads="1"/>
          </p:cNvSpPr>
          <p:nvPr/>
        </p:nvSpPr>
        <p:spPr bwMode="auto">
          <a:xfrm>
            <a:off x="48006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2" name="Oval 20"/>
          <p:cNvSpPr>
            <a:spLocks noChangeArrowheads="1"/>
          </p:cNvSpPr>
          <p:nvPr/>
        </p:nvSpPr>
        <p:spPr bwMode="auto">
          <a:xfrm>
            <a:off x="5334000" y="35052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3" name="Oval 21"/>
          <p:cNvSpPr>
            <a:spLocks noChangeArrowheads="1"/>
          </p:cNvSpPr>
          <p:nvPr/>
        </p:nvSpPr>
        <p:spPr bwMode="auto">
          <a:xfrm>
            <a:off x="2133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4" name="Oval 22"/>
          <p:cNvSpPr>
            <a:spLocks noChangeArrowheads="1"/>
          </p:cNvSpPr>
          <p:nvPr/>
        </p:nvSpPr>
        <p:spPr bwMode="auto">
          <a:xfrm>
            <a:off x="2667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5" name="Oval 23"/>
          <p:cNvSpPr>
            <a:spLocks noChangeArrowheads="1"/>
          </p:cNvSpPr>
          <p:nvPr/>
        </p:nvSpPr>
        <p:spPr bwMode="auto">
          <a:xfrm>
            <a:off x="32004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6" name="Oval 24"/>
          <p:cNvSpPr>
            <a:spLocks noChangeArrowheads="1"/>
          </p:cNvSpPr>
          <p:nvPr/>
        </p:nvSpPr>
        <p:spPr bwMode="auto">
          <a:xfrm>
            <a:off x="37338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7" name="Oval 25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8" name="Oval 26"/>
          <p:cNvSpPr>
            <a:spLocks noChangeArrowheads="1"/>
          </p:cNvSpPr>
          <p:nvPr/>
        </p:nvSpPr>
        <p:spPr bwMode="auto">
          <a:xfrm>
            <a:off x="48006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49" name="Oval 27"/>
          <p:cNvSpPr>
            <a:spLocks noChangeArrowheads="1"/>
          </p:cNvSpPr>
          <p:nvPr/>
        </p:nvSpPr>
        <p:spPr bwMode="auto">
          <a:xfrm>
            <a:off x="5334000" y="4038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0" name="Oval 28"/>
          <p:cNvSpPr>
            <a:spLocks noChangeArrowheads="1"/>
          </p:cNvSpPr>
          <p:nvPr/>
        </p:nvSpPr>
        <p:spPr bwMode="auto">
          <a:xfrm>
            <a:off x="2133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1" name="Oval 29"/>
          <p:cNvSpPr>
            <a:spLocks noChangeArrowheads="1"/>
          </p:cNvSpPr>
          <p:nvPr/>
        </p:nvSpPr>
        <p:spPr bwMode="auto">
          <a:xfrm>
            <a:off x="2667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2" name="Oval 30"/>
          <p:cNvSpPr>
            <a:spLocks noChangeArrowheads="1"/>
          </p:cNvSpPr>
          <p:nvPr/>
        </p:nvSpPr>
        <p:spPr bwMode="auto">
          <a:xfrm>
            <a:off x="32004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3" name="Oval 31"/>
          <p:cNvSpPr>
            <a:spLocks noChangeArrowheads="1"/>
          </p:cNvSpPr>
          <p:nvPr/>
        </p:nvSpPr>
        <p:spPr bwMode="auto">
          <a:xfrm>
            <a:off x="37338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4" name="Oval 32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5" name="Oval 33"/>
          <p:cNvSpPr>
            <a:spLocks noChangeArrowheads="1"/>
          </p:cNvSpPr>
          <p:nvPr/>
        </p:nvSpPr>
        <p:spPr bwMode="auto">
          <a:xfrm>
            <a:off x="48006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6" name="Oval 34"/>
          <p:cNvSpPr>
            <a:spLocks noChangeArrowheads="1"/>
          </p:cNvSpPr>
          <p:nvPr/>
        </p:nvSpPr>
        <p:spPr bwMode="auto">
          <a:xfrm>
            <a:off x="5334000" y="45720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7" name="Oval 35"/>
          <p:cNvSpPr>
            <a:spLocks noChangeArrowheads="1"/>
          </p:cNvSpPr>
          <p:nvPr/>
        </p:nvSpPr>
        <p:spPr bwMode="auto">
          <a:xfrm>
            <a:off x="2133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8" name="Oval 36"/>
          <p:cNvSpPr>
            <a:spLocks noChangeArrowheads="1"/>
          </p:cNvSpPr>
          <p:nvPr/>
        </p:nvSpPr>
        <p:spPr bwMode="auto">
          <a:xfrm>
            <a:off x="2667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59" name="Oval 37"/>
          <p:cNvSpPr>
            <a:spLocks noChangeArrowheads="1"/>
          </p:cNvSpPr>
          <p:nvPr/>
        </p:nvSpPr>
        <p:spPr bwMode="auto">
          <a:xfrm>
            <a:off x="32004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0" name="Oval 38"/>
          <p:cNvSpPr>
            <a:spLocks noChangeArrowheads="1"/>
          </p:cNvSpPr>
          <p:nvPr/>
        </p:nvSpPr>
        <p:spPr bwMode="auto">
          <a:xfrm>
            <a:off x="37338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1" name="Oval 39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2" name="Oval 40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3" name="Oval 41"/>
          <p:cNvSpPr>
            <a:spLocks noChangeArrowheads="1"/>
          </p:cNvSpPr>
          <p:nvPr/>
        </p:nvSpPr>
        <p:spPr bwMode="auto">
          <a:xfrm>
            <a:off x="5334000" y="5105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4" name="Oval 42"/>
          <p:cNvSpPr>
            <a:spLocks noChangeArrowheads="1"/>
          </p:cNvSpPr>
          <p:nvPr/>
        </p:nvSpPr>
        <p:spPr bwMode="auto">
          <a:xfrm>
            <a:off x="2133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5" name="Oval 43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6" name="Oval 4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7" name="Oval 45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8" name="Oval 46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69" name="Oval 47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0" name="Oval 48"/>
          <p:cNvSpPr>
            <a:spLocks noChangeArrowheads="1"/>
          </p:cNvSpPr>
          <p:nvPr/>
        </p:nvSpPr>
        <p:spPr bwMode="auto">
          <a:xfrm>
            <a:off x="5334000" y="56388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1" name="Oval 49"/>
          <p:cNvSpPr>
            <a:spLocks noChangeArrowheads="1"/>
          </p:cNvSpPr>
          <p:nvPr/>
        </p:nvSpPr>
        <p:spPr bwMode="auto">
          <a:xfrm>
            <a:off x="6629400" y="3352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2" name="Oval 50"/>
          <p:cNvSpPr>
            <a:spLocks noChangeArrowheads="1"/>
          </p:cNvSpPr>
          <p:nvPr/>
        </p:nvSpPr>
        <p:spPr bwMode="auto">
          <a:xfrm>
            <a:off x="6629400" y="4419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3" name="Text Box 51"/>
          <p:cNvSpPr txBox="1">
            <a:spLocks noChangeArrowheads="1"/>
          </p:cNvSpPr>
          <p:nvPr/>
        </p:nvSpPr>
        <p:spPr bwMode="auto">
          <a:xfrm>
            <a:off x="7162800" y="32766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1</a:t>
            </a:r>
          </a:p>
        </p:txBody>
      </p:sp>
      <p:sp>
        <p:nvSpPr>
          <p:cNvPr id="77874" name="Text Box 52"/>
          <p:cNvSpPr txBox="1">
            <a:spLocks noChangeArrowheads="1"/>
          </p:cNvSpPr>
          <p:nvPr/>
        </p:nvSpPr>
        <p:spPr bwMode="auto">
          <a:xfrm>
            <a:off x="7162800" y="4343400"/>
            <a:ext cx="1501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rgbClr val="000000"/>
                </a:solidFill>
              </a:rPr>
              <a:t>Player 2</a:t>
            </a:r>
          </a:p>
        </p:txBody>
      </p:sp>
      <p:sp>
        <p:nvSpPr>
          <p:cNvPr id="77875" name="Oval 53"/>
          <p:cNvSpPr>
            <a:spLocks noChangeArrowheads="1"/>
          </p:cNvSpPr>
          <p:nvPr/>
        </p:nvSpPr>
        <p:spPr bwMode="auto">
          <a:xfrm>
            <a:off x="42672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6" name="Oval 54"/>
          <p:cNvSpPr>
            <a:spLocks noChangeArrowheads="1"/>
          </p:cNvSpPr>
          <p:nvPr/>
        </p:nvSpPr>
        <p:spPr bwMode="auto">
          <a:xfrm>
            <a:off x="32004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7" name="Oval 55"/>
          <p:cNvSpPr>
            <a:spLocks noChangeArrowheads="1"/>
          </p:cNvSpPr>
          <p:nvPr/>
        </p:nvSpPr>
        <p:spPr bwMode="auto">
          <a:xfrm>
            <a:off x="42672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8" name="Oval 56"/>
          <p:cNvSpPr>
            <a:spLocks noChangeArrowheads="1"/>
          </p:cNvSpPr>
          <p:nvPr/>
        </p:nvSpPr>
        <p:spPr bwMode="auto">
          <a:xfrm>
            <a:off x="26670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79" name="Oval 57"/>
          <p:cNvSpPr>
            <a:spLocks noChangeArrowheads="1"/>
          </p:cNvSpPr>
          <p:nvPr/>
        </p:nvSpPr>
        <p:spPr bwMode="auto">
          <a:xfrm>
            <a:off x="4267200" y="4572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80" name="Oval 58"/>
          <p:cNvSpPr>
            <a:spLocks noChangeArrowheads="1"/>
          </p:cNvSpPr>
          <p:nvPr/>
        </p:nvSpPr>
        <p:spPr bwMode="auto">
          <a:xfrm>
            <a:off x="4267200" y="40386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81" name="Oval 59"/>
          <p:cNvSpPr>
            <a:spLocks noChangeArrowheads="1"/>
          </p:cNvSpPr>
          <p:nvPr/>
        </p:nvSpPr>
        <p:spPr bwMode="auto">
          <a:xfrm>
            <a:off x="4800600" y="56388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82" name="Oval 60"/>
          <p:cNvSpPr>
            <a:spLocks noChangeArrowheads="1"/>
          </p:cNvSpPr>
          <p:nvPr/>
        </p:nvSpPr>
        <p:spPr bwMode="auto">
          <a:xfrm>
            <a:off x="3733800" y="5638800"/>
            <a:ext cx="381000" cy="381000"/>
          </a:xfrm>
          <a:prstGeom prst="ellipse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7883" name="Oval 61"/>
          <p:cNvSpPr>
            <a:spLocks noChangeArrowheads="1"/>
          </p:cNvSpPr>
          <p:nvPr/>
        </p:nvSpPr>
        <p:spPr bwMode="auto">
          <a:xfrm>
            <a:off x="4800600" y="51054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61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1311</Words>
  <Application>Microsoft Macintosh PowerPoint</Application>
  <PresentationFormat>On-screen Show (4:3)</PresentationFormat>
  <Paragraphs>435</Paragraphs>
  <Slides>30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Artificial Intelligence and Games</vt:lpstr>
      <vt:lpstr>Designing a “Smart” Computer Player:  Artificial Intelligence!</vt:lpstr>
      <vt:lpstr>New!  Improved!  Now with 2-ply lookahead!</vt:lpstr>
      <vt:lpstr>New!  Improved!  Now with 2-ply lookahead!</vt:lpstr>
      <vt:lpstr>New!  Improved!  Now with 2-ply lookahead!</vt:lpstr>
      <vt:lpstr>New!  Improved!  Now with 2-ply lookahead!</vt:lpstr>
      <vt:lpstr>New!  Improved!  Now with 2-ply lookahead!</vt:lpstr>
      <vt:lpstr>New!  Improved!  Now with 2-ply lookahead!</vt:lpstr>
      <vt:lpstr>Artist’s Rendition of 3-Ply Lookahead</vt:lpstr>
      <vt:lpstr>Artist’s Rendition of 3-Ply Lookahead</vt:lpstr>
      <vt:lpstr>C4Board Class Revisited</vt:lpstr>
      <vt:lpstr>The Complexity of Search</vt:lpstr>
      <vt:lpstr>The Complexity of Search</vt:lpstr>
      <vt:lpstr>The Complexity of Search</vt:lpstr>
      <vt:lpstr>The Complexity of Search</vt:lpstr>
      <vt:lpstr>The Complexity of Search</vt:lpstr>
      <vt:lpstr>The Complexity of Search</vt:lpstr>
      <vt:lpstr>Two ways of dealing with this…</vt:lpstr>
      <vt:lpstr>Two ways of dealing with this…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Artificial Intelligence and Games</dc:title>
  <dc:creator>Ran Libeskind-Hadas</dc:creator>
  <cp:lastModifiedBy>Ran Libeskind-Hadas</cp:lastModifiedBy>
  <cp:revision>1</cp:revision>
  <dcterms:created xsi:type="dcterms:W3CDTF">2012-08-23T04:59:02Z</dcterms:created>
  <dcterms:modified xsi:type="dcterms:W3CDTF">2012-08-23T04:59:46Z</dcterms:modified>
</cp:coreProperties>
</file>