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2" r:id="rId2"/>
  </p:sldMasterIdLst>
  <p:notesMasterIdLst>
    <p:notesMasterId r:id="rId2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-17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D14D5-6B99-0B44-8BD4-A76E99590FAC}" type="datetimeFigureOut">
              <a:rPr lang="en-US" smtClean="0"/>
              <a:t>8/22/12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0938FC-B82D-3D47-8B3C-92EFC0B099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720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0E7F2548-CD61-2242-8CE1-FB58075126CC}" type="slidenum">
              <a:rPr lang="en-US" sz="1200">
                <a:solidFill>
                  <a:srgbClr val="000000"/>
                </a:solidFill>
                <a:latin typeface="Arial" charset="0"/>
              </a:rPr>
              <a:pPr eaLnBrk="1" hangingPunct="1"/>
              <a:t>1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205FE3E-4414-FE45-893C-4171083A85F9}" type="slidenum">
              <a:rPr lang="en-US" sz="1200">
                <a:solidFill>
                  <a:srgbClr val="000000"/>
                </a:solidFill>
                <a:latin typeface="Arial" charset="0"/>
              </a:rPr>
              <a:pPr eaLnBrk="1" hangingPunct="1"/>
              <a:t>17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08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Fermat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 Theorem proved by Andrew Wiles in 1993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BFF0E3E-17B6-174A-BA41-920E3C06C983}" type="slidenum">
              <a:rPr lang="en-US" sz="1200">
                <a:solidFill>
                  <a:srgbClr val="000000"/>
                </a:solidFill>
                <a:latin typeface="Arial" charset="0"/>
              </a:rPr>
              <a:pPr eaLnBrk="1" hangingPunct="1"/>
              <a:t>7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2467" name="Rectangle 2"/>
          <p:cNvSpPr>
            <a:spLocks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6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Why not check tro see if the program given is just this simple program?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Why not just run the program on every possible input?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5A6E491-309C-2D48-BBDD-FF81943ADD90}" type="slidenum">
              <a:rPr lang="en-US" sz="1200">
                <a:solidFill>
                  <a:srgbClr val="000000"/>
                </a:solidFill>
                <a:latin typeface="Arial" charset="0"/>
              </a:rPr>
              <a:pPr eaLnBrk="1" hangingPunct="1"/>
              <a:t>10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6563" name="Rectangle 2"/>
          <p:cNvSpPr>
            <a:spLocks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Why not check to see if the program given is just this simple program?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Why not just run the program on every possible input?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E73578FB-6D4E-9842-A2D2-78407A177CFD}" type="slidenum">
              <a:rPr lang="en-US" sz="1200">
                <a:solidFill>
                  <a:srgbClr val="000000"/>
                </a:solidFill>
                <a:latin typeface="Arial" charset="0"/>
              </a:rPr>
              <a:pPr eaLnBrk="1" hangingPunct="1"/>
              <a:t>11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8611" name="Rectangle 2"/>
          <p:cNvSpPr>
            <a:spLocks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Why not check to see if the program given is just this simple program?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Why not just run the program on every possible input?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64ECCBF-2502-C647-87B9-8CAB15CFE38D}" type="slidenum">
              <a:rPr lang="en-US" sz="1200">
                <a:solidFill>
                  <a:srgbClr val="000000"/>
                </a:solidFill>
                <a:latin typeface="Arial" charset="0"/>
              </a:rPr>
              <a:pPr eaLnBrk="1" hangingPunct="1"/>
              <a:t>12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0659" name="Rectangle 2"/>
          <p:cNvSpPr>
            <a:spLocks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Why not check to see if the program given is just this simple program?</a:t>
            </a:r>
          </a:p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Why not just run the program on every possible input?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7C96C48-33B3-9A4E-B046-E5386C8354FD}" type="slidenum">
              <a:rPr lang="en-US" sz="1200">
                <a:solidFill>
                  <a:srgbClr val="000000"/>
                </a:solidFill>
                <a:latin typeface="Arial" charset="0"/>
              </a:rPr>
              <a:pPr eaLnBrk="1" hangingPunct="1"/>
              <a:t>13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7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Show that we could use same(P1, P2, x) to solve the halting problem.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Haltchecker takes P, input as data.  It then constructs the code for a program P2 that runs forever on every input.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We then run same(P, P2, x).  If it says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yes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then P and P2 both run forever on input x and thus P does not halt.  Otherwise, P halts.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30439D1E-6327-6F4F-9EF0-AC73C1BF014A}" type="slidenum">
              <a:rPr lang="en-US" sz="1200">
                <a:solidFill>
                  <a:srgbClr val="000000"/>
                </a:solidFill>
                <a:latin typeface="Arial" charset="0"/>
              </a:rPr>
              <a:pPr eaLnBrk="1" hangingPunct="1"/>
              <a:t>14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47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Fermat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 Theorem proved by Andrew Wiles in 1993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DFB42B80-48A0-B24A-AAF7-D8EDE256B1DA}" type="slidenum">
              <a:rPr lang="en-US" sz="1200">
                <a:solidFill>
                  <a:srgbClr val="000000"/>
                </a:solidFill>
                <a:latin typeface="Arial" charset="0"/>
              </a:rPr>
              <a:pPr eaLnBrk="1" hangingPunct="1"/>
              <a:t>15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68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Fermat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 Theorem proved by Andrew Wiles in 1993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88584AF3-D7CC-D545-B0D6-0E1D3961609C}" type="slidenum">
              <a:rPr lang="en-US" sz="1200">
                <a:solidFill>
                  <a:srgbClr val="000000"/>
                </a:solidFill>
                <a:latin typeface="Arial" charset="0"/>
              </a:rPr>
              <a:pPr eaLnBrk="1" hangingPunct="1"/>
              <a:t>16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88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Fermat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 Theorem proved by Andrew Wiles in 1993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fld id="{20647BE0-38DB-4444-944F-A66CBAD4693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32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defRPr/>
            </a:lvl1pPr>
          </a:lstStyle>
          <a:p>
            <a:fld id="{9585472A-C660-3343-9F6E-7EA5298357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2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itchFamily="32" charset="0"/>
                <a:ea typeface="ＭＳ Ｐゴシック" pitchFamily="32" charset="-128"/>
                <a:cs typeface="ＭＳ Ｐゴシック" pitchFamily="32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Arial" pitchFamily="32" charset="0"/>
                <a:ea typeface="ＭＳ Ｐゴシック" pitchFamily="32" charset="-128"/>
                <a:cs typeface="ＭＳ Ｐゴシック" pitchFamily="32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0F85E0F-158A-B441-9D45-B5C3EBCF1EF4}" type="slidenum">
              <a:rPr lang="en-US"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926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2" charset="0"/>
          <a:ea typeface="ＭＳ Ｐゴシック" pitchFamily="32" charset="-128"/>
          <a:cs typeface="ＭＳ Ｐゴシック" pitchFamily="3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2" charset="0"/>
          <a:ea typeface="ＭＳ Ｐゴシック" pitchFamily="32" charset="-128"/>
          <a:cs typeface="ＭＳ Ｐゴシック" pitchFamily="3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2" charset="0"/>
          <a:ea typeface="ＭＳ Ｐゴシック" pitchFamily="32" charset="-128"/>
          <a:cs typeface="ＭＳ Ｐゴシック" pitchFamily="3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2" charset="0"/>
          <a:ea typeface="ＭＳ Ｐゴシック" pitchFamily="32" charset="-128"/>
          <a:cs typeface="ＭＳ Ｐゴシック" pitchFamily="3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2" charset="0"/>
          <a:ea typeface="ＭＳ Ｐゴシック" pitchFamily="32" charset="-128"/>
          <a:cs typeface="ＭＳ Ｐゴシック" pitchFamily="3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2" charset="0"/>
          <a:ea typeface="ＭＳ Ｐゴシック" pitchFamily="32" charset="-128"/>
          <a:cs typeface="ＭＳ Ｐゴシック" pitchFamily="3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2" charset="0"/>
          <a:ea typeface="ＭＳ Ｐゴシック" pitchFamily="32" charset="-128"/>
          <a:cs typeface="ＭＳ Ｐゴシック" pitchFamily="3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2" charset="0"/>
          <a:ea typeface="ＭＳ Ｐゴシック" pitchFamily="32" charset="-128"/>
          <a:cs typeface="ＭＳ Ｐゴシック" pitchFamily="3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B2B1956-9ED2-1A41-893E-60AAA45F4F3E}" type="slidenum">
              <a:rPr lang="en-US"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769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png"/><Relationship Id="rId5" Type="http://schemas.openxmlformats.org/officeDocument/2006/relationships/image" Target="../media/image8.emf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How many different infinities are there?</a:t>
            </a:r>
          </a:p>
        </p:txBody>
      </p:sp>
      <p:grpSp>
        <p:nvGrpSpPr>
          <p:cNvPr id="54275" name="Group 12"/>
          <p:cNvGrpSpPr>
            <a:grpSpLocks/>
          </p:cNvGrpSpPr>
          <p:nvPr/>
        </p:nvGrpSpPr>
        <p:grpSpPr bwMode="auto">
          <a:xfrm>
            <a:off x="533400" y="1495425"/>
            <a:ext cx="8218488" cy="180975"/>
            <a:chOff x="295" y="1311"/>
            <a:chExt cx="5177" cy="114"/>
          </a:xfrm>
        </p:grpSpPr>
        <p:sp>
          <p:nvSpPr>
            <p:cNvPr id="54281" name="Rectangle 13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4282" name="Rectangle 14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pic>
        <p:nvPicPr>
          <p:cNvPr id="54276" name="Picture 20" descr="ali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663" y="2209800"/>
            <a:ext cx="66833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AutoShape 21"/>
          <p:cNvSpPr>
            <a:spLocks noChangeArrowheads="1"/>
          </p:cNvSpPr>
          <p:nvPr/>
        </p:nvSpPr>
        <p:spPr bwMode="auto">
          <a:xfrm>
            <a:off x="1600200" y="2057400"/>
            <a:ext cx="1600200" cy="533400"/>
          </a:xfrm>
          <a:prstGeom prst="wedgeRectCallout">
            <a:avLst>
              <a:gd name="adj1" fmla="val -46250"/>
              <a:gd name="adj2" fmla="val 67824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This blows my mind!</a:t>
            </a: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427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905000"/>
            <a:ext cx="1384300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905000"/>
            <a:ext cx="106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0" name="Rectangle 9"/>
          <p:cNvSpPr>
            <a:spLocks noChangeArrowheads="1"/>
          </p:cNvSpPr>
          <p:nvPr/>
        </p:nvSpPr>
        <p:spPr bwMode="auto">
          <a:xfrm>
            <a:off x="609600" y="3276600"/>
            <a:ext cx="68580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N = {0, 1, 2, 3, …}</a:t>
            </a:r>
          </a:p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Z = {…, -3, -2, -1, 0, 1, 2, 3, …}  </a:t>
            </a:r>
            <a:r>
              <a:rPr lang="ja-JP" altLang="en-US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Doubling N</a:t>
            </a:r>
            <a:r>
              <a:rPr lang="ja-JP" altLang="en-US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Q ={3/4, 6/43, -1/8, …}               </a:t>
            </a:r>
            <a:r>
              <a:rPr lang="ja-JP" altLang="en-US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 2 N</a:t>
            </a:r>
            <a:r>
              <a:rPr lang="en-US" baseline="3000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2 </a:t>
            </a:r>
            <a:r>
              <a:rPr lang="ja-JP" altLang="en-US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>
              <a:solidFill>
                <a:srgbClr val="0000FF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Power({1, 2, 3}) = </a:t>
            </a:r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{</a:t>
            </a: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{}, {1}, {2}, {3}, {1, 2}, {1, 3}, {2, 3}, {1, 2, 3} </a:t>
            </a:r>
            <a:r>
              <a:rPr lang="en-US" b="1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542835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The Halting Problem is Uncomputable!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5539" name="Group 3"/>
          <p:cNvGrpSpPr>
            <a:grpSpLocks/>
          </p:cNvGrpSpPr>
          <p:nvPr/>
        </p:nvGrpSpPr>
        <p:grpSpPr bwMode="auto">
          <a:xfrm>
            <a:off x="533400" y="914400"/>
            <a:ext cx="8218488" cy="180975"/>
            <a:chOff x="295" y="1311"/>
            <a:chExt cx="5177" cy="114"/>
          </a:xfrm>
        </p:grpSpPr>
        <p:sp>
          <p:nvSpPr>
            <p:cNvPr id="65556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5557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65540" name="Rectangle 6"/>
          <p:cNvSpPr>
            <a:spLocks noChangeArrowheads="1"/>
          </p:cNvSpPr>
          <p:nvPr/>
        </p:nvSpPr>
        <p:spPr bwMode="auto">
          <a:xfrm>
            <a:off x="2057400" y="2281238"/>
            <a:ext cx="1524000" cy="385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Haltchecker</a:t>
            </a:r>
          </a:p>
        </p:txBody>
      </p:sp>
      <p:sp>
        <p:nvSpPr>
          <p:cNvPr id="65541" name="Text Box 7"/>
          <p:cNvSpPr txBox="1">
            <a:spLocks noChangeArrowheads="1"/>
          </p:cNvSpPr>
          <p:nvPr/>
        </p:nvSpPr>
        <p:spPr bwMode="auto">
          <a:xfrm>
            <a:off x="0" y="2286000"/>
            <a:ext cx="2416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Program, input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5542" name="Line 8"/>
          <p:cNvSpPr>
            <a:spLocks noChangeShapeType="1"/>
          </p:cNvSpPr>
          <p:nvPr/>
        </p:nvSpPr>
        <p:spPr bwMode="auto">
          <a:xfrm>
            <a:off x="1676400" y="2471738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5543" name="Line 9"/>
          <p:cNvSpPr>
            <a:spLocks noChangeShapeType="1"/>
          </p:cNvSpPr>
          <p:nvPr/>
        </p:nvSpPr>
        <p:spPr bwMode="auto">
          <a:xfrm flipV="1">
            <a:off x="3549650" y="2157413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5544" name="Line 10"/>
          <p:cNvSpPr>
            <a:spLocks noChangeShapeType="1"/>
          </p:cNvSpPr>
          <p:nvPr/>
        </p:nvSpPr>
        <p:spPr bwMode="auto">
          <a:xfrm>
            <a:off x="3549650" y="2462213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5545" name="Text Box 11"/>
          <p:cNvSpPr txBox="1">
            <a:spLocks noChangeArrowheads="1"/>
          </p:cNvSpPr>
          <p:nvPr/>
        </p:nvSpPr>
        <p:spPr bwMode="auto">
          <a:xfrm>
            <a:off x="4219575" y="1909763"/>
            <a:ext cx="733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Courier New" charset="0"/>
              </a:rPr>
              <a:t>True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5546" name="Text Box 12"/>
          <p:cNvSpPr txBox="1">
            <a:spLocks noChangeArrowheads="1"/>
          </p:cNvSpPr>
          <p:nvPr/>
        </p:nvSpPr>
        <p:spPr bwMode="auto">
          <a:xfrm>
            <a:off x="4235450" y="268128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Courier New" charset="0"/>
              </a:rPr>
              <a:t>False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5547" name="Text Box 13"/>
          <p:cNvSpPr txBox="1">
            <a:spLocks noChangeArrowheads="1"/>
          </p:cNvSpPr>
          <p:nvPr/>
        </p:nvSpPr>
        <p:spPr bwMode="auto">
          <a:xfrm>
            <a:off x="5029200" y="2268538"/>
            <a:ext cx="4086225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def Haltchecker(Program, input):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   # code goes here…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Courier New" charset="0"/>
              </a:rPr>
              <a:t>   </a:t>
            </a:r>
          </a:p>
        </p:txBody>
      </p:sp>
      <p:sp>
        <p:nvSpPr>
          <p:cNvPr id="65548" name="Text Box 14"/>
          <p:cNvSpPr txBox="1">
            <a:spLocks noChangeArrowheads="1"/>
          </p:cNvSpPr>
          <p:nvPr/>
        </p:nvSpPr>
        <p:spPr bwMode="auto">
          <a:xfrm>
            <a:off x="152400" y="1143000"/>
            <a:ext cx="5621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 i="1">
                <a:solidFill>
                  <a:srgbClr val="890B13"/>
                </a:solidFill>
                <a:latin typeface="Arial" charset="0"/>
              </a:rPr>
              <a:t>Assume that the Haltchecker exists…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5549" name="Line 15"/>
          <p:cNvSpPr>
            <a:spLocks noChangeShapeType="1"/>
          </p:cNvSpPr>
          <p:nvPr/>
        </p:nvSpPr>
        <p:spPr bwMode="auto">
          <a:xfrm>
            <a:off x="228600" y="32766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5550" name="Line 16"/>
          <p:cNvSpPr>
            <a:spLocks noChangeShapeType="1"/>
          </p:cNvSpPr>
          <p:nvPr/>
        </p:nvSpPr>
        <p:spPr bwMode="auto">
          <a:xfrm>
            <a:off x="5029200" y="1828800"/>
            <a:ext cx="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5551" name="Text Box 17"/>
          <p:cNvSpPr txBox="1">
            <a:spLocks noChangeArrowheads="1"/>
          </p:cNvSpPr>
          <p:nvPr/>
        </p:nvSpPr>
        <p:spPr bwMode="auto">
          <a:xfrm>
            <a:off x="990600" y="1600200"/>
            <a:ext cx="2471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0663"/>
                </a:solidFill>
                <a:latin typeface="Arial" charset="0"/>
              </a:rPr>
              <a:t>Artist</a:t>
            </a:r>
            <a:r>
              <a:rPr lang="ja-JP" altLang="en-US">
                <a:solidFill>
                  <a:srgbClr val="400663"/>
                </a:solidFill>
                <a:latin typeface="Arial" charset="0"/>
              </a:rPr>
              <a:t>’</a:t>
            </a:r>
            <a:r>
              <a:rPr lang="en-US">
                <a:solidFill>
                  <a:srgbClr val="400663"/>
                </a:solidFill>
                <a:latin typeface="Arial" charset="0"/>
              </a:rPr>
              <a:t>s Rendition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5552" name="Text Box 18"/>
          <p:cNvSpPr txBox="1">
            <a:spLocks noChangeArrowheads="1"/>
          </p:cNvSpPr>
          <p:nvPr/>
        </p:nvSpPr>
        <p:spPr bwMode="auto">
          <a:xfrm>
            <a:off x="6478588" y="1600200"/>
            <a:ext cx="912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0663"/>
                </a:solidFill>
                <a:latin typeface="Arial" charset="0"/>
              </a:rPr>
              <a:t>Code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5553" name="Text Box 19"/>
          <p:cNvSpPr txBox="1">
            <a:spLocks noChangeArrowheads="1"/>
          </p:cNvSpPr>
          <p:nvPr/>
        </p:nvSpPr>
        <p:spPr bwMode="auto">
          <a:xfrm>
            <a:off x="304800" y="2819400"/>
            <a:ext cx="3940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890B13"/>
                </a:solidFill>
                <a:latin typeface="Arial" charset="0"/>
              </a:rPr>
              <a:t>strings!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5554" name="Line 20"/>
          <p:cNvSpPr>
            <a:spLocks noChangeShapeType="1"/>
          </p:cNvSpPr>
          <p:nvPr/>
        </p:nvSpPr>
        <p:spPr bwMode="auto">
          <a:xfrm flipH="1" flipV="1">
            <a:off x="685800" y="25908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5555" name="Line 21"/>
          <p:cNvSpPr>
            <a:spLocks noChangeShapeType="1"/>
          </p:cNvSpPr>
          <p:nvPr/>
        </p:nvSpPr>
        <p:spPr bwMode="auto">
          <a:xfrm flipV="1">
            <a:off x="1066800" y="25908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810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The Halting Problem is Uncomputable!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7587" name="Group 3"/>
          <p:cNvGrpSpPr>
            <a:grpSpLocks/>
          </p:cNvGrpSpPr>
          <p:nvPr/>
        </p:nvGrpSpPr>
        <p:grpSpPr bwMode="auto">
          <a:xfrm>
            <a:off x="533400" y="914400"/>
            <a:ext cx="8218488" cy="180975"/>
            <a:chOff x="295" y="1311"/>
            <a:chExt cx="5177" cy="114"/>
          </a:xfrm>
        </p:grpSpPr>
        <p:sp>
          <p:nvSpPr>
            <p:cNvPr id="67621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7622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67588" name="Rectangle 6"/>
          <p:cNvSpPr>
            <a:spLocks noChangeArrowheads="1"/>
          </p:cNvSpPr>
          <p:nvPr/>
        </p:nvSpPr>
        <p:spPr bwMode="auto">
          <a:xfrm>
            <a:off x="2057400" y="2281238"/>
            <a:ext cx="1524000" cy="385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Haltchecker</a:t>
            </a:r>
          </a:p>
        </p:txBody>
      </p:sp>
      <p:sp>
        <p:nvSpPr>
          <p:cNvPr id="67589" name="Text Box 7"/>
          <p:cNvSpPr txBox="1">
            <a:spLocks noChangeArrowheads="1"/>
          </p:cNvSpPr>
          <p:nvPr/>
        </p:nvSpPr>
        <p:spPr bwMode="auto">
          <a:xfrm>
            <a:off x="0" y="2286000"/>
            <a:ext cx="2416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Program, input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590" name="Line 8"/>
          <p:cNvSpPr>
            <a:spLocks noChangeShapeType="1"/>
          </p:cNvSpPr>
          <p:nvPr/>
        </p:nvSpPr>
        <p:spPr bwMode="auto">
          <a:xfrm>
            <a:off x="1676400" y="2471738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591" name="Line 9"/>
          <p:cNvSpPr>
            <a:spLocks noChangeShapeType="1"/>
          </p:cNvSpPr>
          <p:nvPr/>
        </p:nvSpPr>
        <p:spPr bwMode="auto">
          <a:xfrm flipV="1">
            <a:off x="3549650" y="2157413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592" name="Line 10"/>
          <p:cNvSpPr>
            <a:spLocks noChangeShapeType="1"/>
          </p:cNvSpPr>
          <p:nvPr/>
        </p:nvSpPr>
        <p:spPr bwMode="auto">
          <a:xfrm>
            <a:off x="3549650" y="2462213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593" name="Text Box 11"/>
          <p:cNvSpPr txBox="1">
            <a:spLocks noChangeArrowheads="1"/>
          </p:cNvSpPr>
          <p:nvPr/>
        </p:nvSpPr>
        <p:spPr bwMode="auto">
          <a:xfrm>
            <a:off x="4219575" y="1909763"/>
            <a:ext cx="733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Courier New" charset="0"/>
              </a:rPr>
              <a:t>True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594" name="Text Box 12"/>
          <p:cNvSpPr txBox="1">
            <a:spLocks noChangeArrowheads="1"/>
          </p:cNvSpPr>
          <p:nvPr/>
        </p:nvSpPr>
        <p:spPr bwMode="auto">
          <a:xfrm>
            <a:off x="4235450" y="268128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Courier New" charset="0"/>
              </a:rPr>
              <a:t>False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595" name="Text Box 13"/>
          <p:cNvSpPr txBox="1">
            <a:spLocks noChangeArrowheads="1"/>
          </p:cNvSpPr>
          <p:nvPr/>
        </p:nvSpPr>
        <p:spPr bwMode="auto">
          <a:xfrm>
            <a:off x="5029200" y="2268538"/>
            <a:ext cx="4086225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def Haltchecker(Program, input):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   # Haltchecker code here…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Courier New" charset="0"/>
              </a:rPr>
              <a:t>   </a:t>
            </a:r>
          </a:p>
        </p:txBody>
      </p:sp>
      <p:sp>
        <p:nvSpPr>
          <p:cNvPr id="67596" name="Text Box 14"/>
          <p:cNvSpPr txBox="1">
            <a:spLocks noChangeArrowheads="1"/>
          </p:cNvSpPr>
          <p:nvPr/>
        </p:nvSpPr>
        <p:spPr bwMode="auto">
          <a:xfrm>
            <a:off x="152400" y="1143000"/>
            <a:ext cx="5621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 i="1">
                <a:solidFill>
                  <a:srgbClr val="890B13"/>
                </a:solidFill>
                <a:latin typeface="Arial" charset="0"/>
              </a:rPr>
              <a:t>Assume that the Haltchecker exists…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597" name="Line 15"/>
          <p:cNvSpPr>
            <a:spLocks noChangeShapeType="1"/>
          </p:cNvSpPr>
          <p:nvPr/>
        </p:nvSpPr>
        <p:spPr bwMode="auto">
          <a:xfrm>
            <a:off x="228600" y="3276600"/>
            <a:ext cx="853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598" name="Line 16"/>
          <p:cNvSpPr>
            <a:spLocks noChangeShapeType="1"/>
          </p:cNvSpPr>
          <p:nvPr/>
        </p:nvSpPr>
        <p:spPr bwMode="auto">
          <a:xfrm>
            <a:off x="5029200" y="1828800"/>
            <a:ext cx="0" cy="502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599" name="Text Box 17"/>
          <p:cNvSpPr txBox="1">
            <a:spLocks noChangeArrowheads="1"/>
          </p:cNvSpPr>
          <p:nvPr/>
        </p:nvSpPr>
        <p:spPr bwMode="auto">
          <a:xfrm>
            <a:off x="990600" y="1600200"/>
            <a:ext cx="2471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0663"/>
                </a:solidFill>
                <a:latin typeface="Arial" charset="0"/>
              </a:rPr>
              <a:t>Artist</a:t>
            </a:r>
            <a:r>
              <a:rPr lang="ja-JP" altLang="en-US">
                <a:solidFill>
                  <a:srgbClr val="400663"/>
                </a:solidFill>
                <a:latin typeface="Arial" charset="0"/>
              </a:rPr>
              <a:t>’</a:t>
            </a:r>
            <a:r>
              <a:rPr lang="en-US">
                <a:solidFill>
                  <a:srgbClr val="400663"/>
                </a:solidFill>
                <a:latin typeface="Arial" charset="0"/>
              </a:rPr>
              <a:t>s Rendition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600" name="Text Box 18"/>
          <p:cNvSpPr txBox="1">
            <a:spLocks noChangeArrowheads="1"/>
          </p:cNvSpPr>
          <p:nvPr/>
        </p:nvSpPr>
        <p:spPr bwMode="auto">
          <a:xfrm>
            <a:off x="6478588" y="1600200"/>
            <a:ext cx="912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0663"/>
                </a:solidFill>
                <a:latin typeface="Arial" charset="0"/>
              </a:rPr>
              <a:t>Code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601" name="Text Box 19"/>
          <p:cNvSpPr txBox="1">
            <a:spLocks noChangeArrowheads="1"/>
          </p:cNvSpPr>
          <p:nvPr/>
        </p:nvSpPr>
        <p:spPr bwMode="auto">
          <a:xfrm>
            <a:off x="304800" y="2819400"/>
            <a:ext cx="3940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890B13"/>
                </a:solidFill>
                <a:latin typeface="Arial" charset="0"/>
              </a:rPr>
              <a:t>strings!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602" name="Line 20"/>
          <p:cNvSpPr>
            <a:spLocks noChangeShapeType="1"/>
          </p:cNvSpPr>
          <p:nvPr/>
        </p:nvSpPr>
        <p:spPr bwMode="auto">
          <a:xfrm flipH="1" flipV="1">
            <a:off x="685800" y="25908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603" name="Line 21"/>
          <p:cNvSpPr>
            <a:spLocks noChangeShapeType="1"/>
          </p:cNvSpPr>
          <p:nvPr/>
        </p:nvSpPr>
        <p:spPr bwMode="auto">
          <a:xfrm flipV="1">
            <a:off x="1066800" y="25908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604" name="Text Box 22"/>
          <p:cNvSpPr txBox="1">
            <a:spLocks noChangeArrowheads="1"/>
          </p:cNvSpPr>
          <p:nvPr/>
        </p:nvSpPr>
        <p:spPr bwMode="auto">
          <a:xfrm>
            <a:off x="4997450" y="3733800"/>
            <a:ext cx="4756150" cy="281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def Paradox(String):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  def Haltchecker(Program,input):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    # Haltchecker code here!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000000"/>
              </a:solidFill>
              <a:latin typeface="Courier New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  if Haltchecker(String,String)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	== True: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	  while True: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	   X=1 # infinite loop!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  else: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	   return  # aka </a:t>
            </a:r>
            <a:r>
              <a:rPr lang="ja-JP" altLang="en-US" sz="1600" b="1">
                <a:solidFill>
                  <a:srgbClr val="000000"/>
                </a:solidFill>
                <a:latin typeface="Courier New" charset="0"/>
              </a:rPr>
              <a:t>“</a:t>
            </a: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halt</a:t>
            </a:r>
            <a:r>
              <a:rPr lang="ja-JP" altLang="en-US" sz="1600" b="1">
                <a:solidFill>
                  <a:srgbClr val="000000"/>
                </a:solidFill>
                <a:latin typeface="Courier New" charset="0"/>
              </a:rPr>
              <a:t>”</a:t>
            </a: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	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Courier New" charset="0"/>
              </a:rPr>
              <a:t>   </a:t>
            </a:r>
          </a:p>
        </p:txBody>
      </p:sp>
      <p:sp>
        <p:nvSpPr>
          <p:cNvPr id="67605" name="Rectangle 23"/>
          <p:cNvSpPr>
            <a:spLocks noChangeArrowheads="1"/>
          </p:cNvSpPr>
          <p:nvPr/>
        </p:nvSpPr>
        <p:spPr bwMode="auto">
          <a:xfrm>
            <a:off x="914400" y="3429000"/>
            <a:ext cx="39624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606" name="Text Box 24"/>
          <p:cNvSpPr txBox="1">
            <a:spLocks noChangeArrowheads="1"/>
          </p:cNvSpPr>
          <p:nvPr/>
        </p:nvSpPr>
        <p:spPr bwMode="auto">
          <a:xfrm>
            <a:off x="1752600" y="5943600"/>
            <a:ext cx="2873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Paradox</a:t>
            </a:r>
          </a:p>
        </p:txBody>
      </p:sp>
      <p:sp>
        <p:nvSpPr>
          <p:cNvPr id="67607" name="Line 25"/>
          <p:cNvSpPr>
            <a:spLocks noChangeShapeType="1"/>
          </p:cNvSpPr>
          <p:nvPr/>
        </p:nvSpPr>
        <p:spPr bwMode="auto">
          <a:xfrm>
            <a:off x="728663" y="4716463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608" name="Text Box 26"/>
          <p:cNvSpPr txBox="1">
            <a:spLocks noChangeArrowheads="1"/>
          </p:cNvSpPr>
          <p:nvPr/>
        </p:nvSpPr>
        <p:spPr bwMode="auto">
          <a:xfrm>
            <a:off x="0" y="454025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String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609" name="Rectangle 27"/>
          <p:cNvSpPr>
            <a:spLocks noChangeArrowheads="1"/>
          </p:cNvSpPr>
          <p:nvPr/>
        </p:nvSpPr>
        <p:spPr bwMode="auto">
          <a:xfrm>
            <a:off x="2362200" y="4495800"/>
            <a:ext cx="1143000" cy="3857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Haltchecker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610" name="Text Box 28"/>
          <p:cNvSpPr txBox="1">
            <a:spLocks noChangeArrowheads="1"/>
          </p:cNvSpPr>
          <p:nvPr/>
        </p:nvSpPr>
        <p:spPr bwMode="auto">
          <a:xfrm>
            <a:off x="914400" y="4572000"/>
            <a:ext cx="1676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charset="0"/>
              </a:rPr>
              <a:t>String,String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611" name="Line 29"/>
          <p:cNvSpPr>
            <a:spLocks noChangeShapeType="1"/>
          </p:cNvSpPr>
          <p:nvPr/>
        </p:nvSpPr>
        <p:spPr bwMode="auto">
          <a:xfrm>
            <a:off x="2057400" y="4724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612" name="Line 30"/>
          <p:cNvSpPr>
            <a:spLocks noChangeShapeType="1"/>
          </p:cNvSpPr>
          <p:nvPr/>
        </p:nvSpPr>
        <p:spPr bwMode="auto">
          <a:xfrm flipV="1">
            <a:off x="3513138" y="4379913"/>
            <a:ext cx="201612" cy="261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613" name="Line 31"/>
          <p:cNvSpPr>
            <a:spLocks noChangeShapeType="1"/>
          </p:cNvSpPr>
          <p:nvPr/>
        </p:nvSpPr>
        <p:spPr bwMode="auto">
          <a:xfrm>
            <a:off x="3505200" y="4724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7614" name="Text Box 32"/>
          <p:cNvSpPr txBox="1">
            <a:spLocks noChangeArrowheads="1"/>
          </p:cNvSpPr>
          <p:nvPr/>
        </p:nvSpPr>
        <p:spPr bwMode="auto">
          <a:xfrm>
            <a:off x="3646488" y="4135438"/>
            <a:ext cx="671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True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615" name="Text Box 33"/>
          <p:cNvSpPr txBox="1">
            <a:spLocks noChangeArrowheads="1"/>
          </p:cNvSpPr>
          <p:nvPr/>
        </p:nvSpPr>
        <p:spPr bwMode="auto">
          <a:xfrm>
            <a:off x="3581400" y="4987925"/>
            <a:ext cx="793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False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7616" name="Oval 34"/>
          <p:cNvSpPr>
            <a:spLocks noChangeArrowheads="1"/>
          </p:cNvSpPr>
          <p:nvPr/>
        </p:nvSpPr>
        <p:spPr bwMode="auto">
          <a:xfrm>
            <a:off x="1752600" y="-5334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7617" name="Picture 35" descr="infinitelo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505200"/>
            <a:ext cx="914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618" name="Line 36"/>
          <p:cNvSpPr>
            <a:spLocks noChangeShapeType="1"/>
          </p:cNvSpPr>
          <p:nvPr/>
        </p:nvSpPr>
        <p:spPr bwMode="auto">
          <a:xfrm flipV="1">
            <a:off x="4256088" y="4038600"/>
            <a:ext cx="239712" cy="271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7619" name="Picture 37" descr="hal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334000"/>
            <a:ext cx="6096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620" name="Line 38"/>
          <p:cNvSpPr>
            <a:spLocks noChangeShapeType="1"/>
          </p:cNvSpPr>
          <p:nvPr/>
        </p:nvSpPr>
        <p:spPr bwMode="auto">
          <a:xfrm>
            <a:off x="4038600" y="5257800"/>
            <a:ext cx="2286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392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The Halting Problem is Uncomputable!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9635" name="Group 3"/>
          <p:cNvGrpSpPr>
            <a:grpSpLocks/>
          </p:cNvGrpSpPr>
          <p:nvPr/>
        </p:nvGrpSpPr>
        <p:grpSpPr bwMode="auto">
          <a:xfrm>
            <a:off x="533400" y="914400"/>
            <a:ext cx="8218488" cy="180975"/>
            <a:chOff x="295" y="1311"/>
            <a:chExt cx="5177" cy="114"/>
          </a:xfrm>
        </p:grpSpPr>
        <p:sp>
          <p:nvSpPr>
            <p:cNvPr id="69675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9676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69636" name="Rectangle 6"/>
          <p:cNvSpPr>
            <a:spLocks noChangeArrowheads="1"/>
          </p:cNvSpPr>
          <p:nvPr/>
        </p:nvSpPr>
        <p:spPr bwMode="auto">
          <a:xfrm>
            <a:off x="2057400" y="2281238"/>
            <a:ext cx="1524000" cy="3857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Haltchecker</a:t>
            </a:r>
          </a:p>
        </p:txBody>
      </p:sp>
      <p:sp>
        <p:nvSpPr>
          <p:cNvPr id="69637" name="Text Box 7"/>
          <p:cNvSpPr txBox="1">
            <a:spLocks noChangeArrowheads="1"/>
          </p:cNvSpPr>
          <p:nvPr/>
        </p:nvSpPr>
        <p:spPr bwMode="auto">
          <a:xfrm>
            <a:off x="0" y="2286000"/>
            <a:ext cx="2416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Program, input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38" name="Line 8"/>
          <p:cNvSpPr>
            <a:spLocks noChangeShapeType="1"/>
          </p:cNvSpPr>
          <p:nvPr/>
        </p:nvSpPr>
        <p:spPr bwMode="auto">
          <a:xfrm>
            <a:off x="1676400" y="2471738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39" name="Line 9"/>
          <p:cNvSpPr>
            <a:spLocks noChangeShapeType="1"/>
          </p:cNvSpPr>
          <p:nvPr/>
        </p:nvSpPr>
        <p:spPr bwMode="auto">
          <a:xfrm flipV="1">
            <a:off x="3549650" y="2157413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40" name="Line 10"/>
          <p:cNvSpPr>
            <a:spLocks noChangeShapeType="1"/>
          </p:cNvSpPr>
          <p:nvPr/>
        </p:nvSpPr>
        <p:spPr bwMode="auto">
          <a:xfrm>
            <a:off x="3549650" y="2462213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41" name="Text Box 11"/>
          <p:cNvSpPr txBox="1">
            <a:spLocks noChangeArrowheads="1"/>
          </p:cNvSpPr>
          <p:nvPr/>
        </p:nvSpPr>
        <p:spPr bwMode="auto">
          <a:xfrm>
            <a:off x="4219575" y="1909763"/>
            <a:ext cx="733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Courier New" charset="0"/>
              </a:rPr>
              <a:t>True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42" name="Text Box 12"/>
          <p:cNvSpPr txBox="1">
            <a:spLocks noChangeArrowheads="1"/>
          </p:cNvSpPr>
          <p:nvPr/>
        </p:nvSpPr>
        <p:spPr bwMode="auto">
          <a:xfrm>
            <a:off x="4235450" y="2681288"/>
            <a:ext cx="869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Courier New" charset="0"/>
              </a:rPr>
              <a:t>False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43" name="Text Box 14"/>
          <p:cNvSpPr txBox="1">
            <a:spLocks noChangeArrowheads="1"/>
          </p:cNvSpPr>
          <p:nvPr/>
        </p:nvSpPr>
        <p:spPr bwMode="auto">
          <a:xfrm>
            <a:off x="152400" y="1143000"/>
            <a:ext cx="5621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 i="1">
                <a:solidFill>
                  <a:srgbClr val="890B13"/>
                </a:solidFill>
                <a:latin typeface="Arial" charset="0"/>
              </a:rPr>
              <a:t>Assume that the Haltchecker exists…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44" name="Line 15"/>
          <p:cNvSpPr>
            <a:spLocks noChangeShapeType="1"/>
          </p:cNvSpPr>
          <p:nvPr/>
        </p:nvSpPr>
        <p:spPr bwMode="auto">
          <a:xfrm>
            <a:off x="228600" y="3276600"/>
            <a:ext cx="480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45" name="Line 16"/>
          <p:cNvSpPr>
            <a:spLocks noChangeShapeType="1"/>
          </p:cNvSpPr>
          <p:nvPr/>
        </p:nvSpPr>
        <p:spPr bwMode="auto">
          <a:xfrm>
            <a:off x="5029200" y="1828800"/>
            <a:ext cx="0" cy="502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46" name="Text Box 17"/>
          <p:cNvSpPr txBox="1">
            <a:spLocks noChangeArrowheads="1"/>
          </p:cNvSpPr>
          <p:nvPr/>
        </p:nvSpPr>
        <p:spPr bwMode="auto">
          <a:xfrm>
            <a:off x="990600" y="1600200"/>
            <a:ext cx="2471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400663"/>
                </a:solidFill>
                <a:latin typeface="Arial" charset="0"/>
              </a:rPr>
              <a:t>Artist</a:t>
            </a:r>
            <a:r>
              <a:rPr lang="ja-JP" altLang="en-US">
                <a:solidFill>
                  <a:srgbClr val="400663"/>
                </a:solidFill>
                <a:latin typeface="Arial" charset="0"/>
              </a:rPr>
              <a:t>’</a:t>
            </a:r>
            <a:r>
              <a:rPr lang="en-US">
                <a:solidFill>
                  <a:srgbClr val="400663"/>
                </a:solidFill>
                <a:latin typeface="Arial" charset="0"/>
              </a:rPr>
              <a:t>s Rendition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47" name="Text Box 19"/>
          <p:cNvSpPr txBox="1">
            <a:spLocks noChangeArrowheads="1"/>
          </p:cNvSpPr>
          <p:nvPr/>
        </p:nvSpPr>
        <p:spPr bwMode="auto">
          <a:xfrm>
            <a:off x="304800" y="2819400"/>
            <a:ext cx="3940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890B13"/>
                </a:solidFill>
                <a:latin typeface="Arial" charset="0"/>
              </a:rPr>
              <a:t>strings!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48" name="Line 20"/>
          <p:cNvSpPr>
            <a:spLocks noChangeShapeType="1"/>
          </p:cNvSpPr>
          <p:nvPr/>
        </p:nvSpPr>
        <p:spPr bwMode="auto">
          <a:xfrm flipH="1" flipV="1">
            <a:off x="685800" y="25908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49" name="Line 21"/>
          <p:cNvSpPr>
            <a:spLocks noChangeShapeType="1"/>
          </p:cNvSpPr>
          <p:nvPr/>
        </p:nvSpPr>
        <p:spPr bwMode="auto">
          <a:xfrm flipV="1">
            <a:off x="1066800" y="25908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50" name="Text Box 22"/>
          <p:cNvSpPr txBox="1">
            <a:spLocks noChangeArrowheads="1"/>
          </p:cNvSpPr>
          <p:nvPr/>
        </p:nvSpPr>
        <p:spPr bwMode="auto">
          <a:xfrm>
            <a:off x="4997450" y="3733800"/>
            <a:ext cx="4756150" cy="281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def Paradox(String):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  def Haltchecker(Program,input):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    # Haltchecker code here!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000000"/>
              </a:solidFill>
              <a:latin typeface="Courier New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  if Haltchecker(String,String)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	== True: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	  while True: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	   X=1 # infinite loop!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  else: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	   return  # aka </a:t>
            </a:r>
            <a:r>
              <a:rPr lang="ja-JP" altLang="en-US" sz="1600" b="1">
                <a:solidFill>
                  <a:srgbClr val="000000"/>
                </a:solidFill>
                <a:latin typeface="Courier New" charset="0"/>
              </a:rPr>
              <a:t>“</a:t>
            </a: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halt</a:t>
            </a:r>
            <a:r>
              <a:rPr lang="ja-JP" altLang="en-US" sz="1600" b="1">
                <a:solidFill>
                  <a:srgbClr val="000000"/>
                </a:solidFill>
                <a:latin typeface="Courier New" charset="0"/>
              </a:rPr>
              <a:t>”</a:t>
            </a: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	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>
                <a:solidFill>
                  <a:srgbClr val="000000"/>
                </a:solidFill>
                <a:latin typeface="Courier New" charset="0"/>
              </a:rPr>
              <a:t>   </a:t>
            </a:r>
          </a:p>
        </p:txBody>
      </p:sp>
      <p:sp>
        <p:nvSpPr>
          <p:cNvPr id="69651" name="Rectangle 23"/>
          <p:cNvSpPr>
            <a:spLocks noChangeArrowheads="1"/>
          </p:cNvSpPr>
          <p:nvPr/>
        </p:nvSpPr>
        <p:spPr bwMode="auto">
          <a:xfrm>
            <a:off x="914400" y="3429000"/>
            <a:ext cx="3962400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52" name="Text Box 24"/>
          <p:cNvSpPr txBox="1">
            <a:spLocks noChangeArrowheads="1"/>
          </p:cNvSpPr>
          <p:nvPr/>
        </p:nvSpPr>
        <p:spPr bwMode="auto">
          <a:xfrm>
            <a:off x="1752600" y="5943600"/>
            <a:ext cx="2873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Paradox</a:t>
            </a:r>
          </a:p>
        </p:txBody>
      </p:sp>
      <p:sp>
        <p:nvSpPr>
          <p:cNvPr id="69653" name="Line 25"/>
          <p:cNvSpPr>
            <a:spLocks noChangeShapeType="1"/>
          </p:cNvSpPr>
          <p:nvPr/>
        </p:nvSpPr>
        <p:spPr bwMode="auto">
          <a:xfrm>
            <a:off x="728663" y="4716463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54" name="Text Box 26"/>
          <p:cNvSpPr txBox="1">
            <a:spLocks noChangeArrowheads="1"/>
          </p:cNvSpPr>
          <p:nvPr/>
        </p:nvSpPr>
        <p:spPr bwMode="auto">
          <a:xfrm>
            <a:off x="0" y="4540250"/>
            <a:ext cx="1676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Arial" charset="0"/>
              </a:rPr>
              <a:t>String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55" name="Rectangle 27"/>
          <p:cNvSpPr>
            <a:spLocks noChangeArrowheads="1"/>
          </p:cNvSpPr>
          <p:nvPr/>
        </p:nvSpPr>
        <p:spPr bwMode="auto">
          <a:xfrm>
            <a:off x="2362200" y="4495800"/>
            <a:ext cx="1143000" cy="3857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Haltchecker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56" name="Text Box 28"/>
          <p:cNvSpPr txBox="1">
            <a:spLocks noChangeArrowheads="1"/>
          </p:cNvSpPr>
          <p:nvPr/>
        </p:nvSpPr>
        <p:spPr bwMode="auto">
          <a:xfrm>
            <a:off x="914400" y="4572000"/>
            <a:ext cx="1676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charset="0"/>
              </a:rPr>
              <a:t>String,String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57" name="Line 29"/>
          <p:cNvSpPr>
            <a:spLocks noChangeShapeType="1"/>
          </p:cNvSpPr>
          <p:nvPr/>
        </p:nvSpPr>
        <p:spPr bwMode="auto">
          <a:xfrm>
            <a:off x="2057400" y="4724400"/>
            <a:ext cx="304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58" name="Line 30"/>
          <p:cNvSpPr>
            <a:spLocks noChangeShapeType="1"/>
          </p:cNvSpPr>
          <p:nvPr/>
        </p:nvSpPr>
        <p:spPr bwMode="auto">
          <a:xfrm flipV="1">
            <a:off x="3513138" y="4379913"/>
            <a:ext cx="201612" cy="261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59" name="Line 31"/>
          <p:cNvSpPr>
            <a:spLocks noChangeShapeType="1"/>
          </p:cNvSpPr>
          <p:nvPr/>
        </p:nvSpPr>
        <p:spPr bwMode="auto">
          <a:xfrm>
            <a:off x="3505200" y="4724400"/>
            <a:ext cx="228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60" name="Text Box 32"/>
          <p:cNvSpPr txBox="1">
            <a:spLocks noChangeArrowheads="1"/>
          </p:cNvSpPr>
          <p:nvPr/>
        </p:nvSpPr>
        <p:spPr bwMode="auto">
          <a:xfrm>
            <a:off x="3646488" y="4135438"/>
            <a:ext cx="6715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True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61" name="Text Box 33"/>
          <p:cNvSpPr txBox="1">
            <a:spLocks noChangeArrowheads="1"/>
          </p:cNvSpPr>
          <p:nvPr/>
        </p:nvSpPr>
        <p:spPr bwMode="auto">
          <a:xfrm>
            <a:off x="3581400" y="4987925"/>
            <a:ext cx="793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000000"/>
                </a:solidFill>
                <a:latin typeface="Courier New" charset="0"/>
              </a:rPr>
              <a:t>False</a:t>
            </a:r>
            <a:endParaRPr lang="en-US" sz="180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9662" name="Picture 35" descr="infinitelo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505200"/>
            <a:ext cx="914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63" name="Line 36"/>
          <p:cNvSpPr>
            <a:spLocks noChangeShapeType="1"/>
          </p:cNvSpPr>
          <p:nvPr/>
        </p:nvSpPr>
        <p:spPr bwMode="auto">
          <a:xfrm flipV="1">
            <a:off x="4256088" y="4038600"/>
            <a:ext cx="239712" cy="271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9664" name="Picture 37" descr="hal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334000"/>
            <a:ext cx="6096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65" name="Line 38"/>
          <p:cNvSpPr>
            <a:spLocks noChangeShapeType="1"/>
          </p:cNvSpPr>
          <p:nvPr/>
        </p:nvSpPr>
        <p:spPr bwMode="auto">
          <a:xfrm>
            <a:off x="4038600" y="5257800"/>
            <a:ext cx="228600" cy="152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66" name="Text Box 39"/>
          <p:cNvSpPr txBox="1">
            <a:spLocks noChangeArrowheads="1"/>
          </p:cNvSpPr>
          <p:nvPr/>
        </p:nvSpPr>
        <p:spPr bwMode="auto">
          <a:xfrm>
            <a:off x="-76200" y="4267200"/>
            <a:ext cx="9858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333399"/>
                </a:solidFill>
                <a:latin typeface="Arial" charset="0"/>
              </a:rPr>
              <a:t>Paradox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67" name="Line 40"/>
          <p:cNvSpPr>
            <a:spLocks noChangeShapeType="1"/>
          </p:cNvSpPr>
          <p:nvPr/>
        </p:nvSpPr>
        <p:spPr bwMode="auto">
          <a:xfrm flipH="1">
            <a:off x="228600" y="4572000"/>
            <a:ext cx="3810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68" name="Text Box 41"/>
          <p:cNvSpPr txBox="1">
            <a:spLocks noChangeArrowheads="1"/>
          </p:cNvSpPr>
          <p:nvPr/>
        </p:nvSpPr>
        <p:spPr bwMode="auto">
          <a:xfrm>
            <a:off x="766763" y="4267200"/>
            <a:ext cx="10509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333399"/>
                </a:solidFill>
                <a:latin typeface="Arial" charset="0"/>
              </a:rPr>
              <a:t>Paradox,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69" name="Line 42"/>
          <p:cNvSpPr>
            <a:spLocks noChangeShapeType="1"/>
          </p:cNvSpPr>
          <p:nvPr/>
        </p:nvSpPr>
        <p:spPr bwMode="auto">
          <a:xfrm flipH="1">
            <a:off x="995363" y="4572000"/>
            <a:ext cx="3810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70" name="Text Box 43"/>
          <p:cNvSpPr txBox="1">
            <a:spLocks noChangeArrowheads="1"/>
          </p:cNvSpPr>
          <p:nvPr/>
        </p:nvSpPr>
        <p:spPr bwMode="auto">
          <a:xfrm>
            <a:off x="1604963" y="4267200"/>
            <a:ext cx="9858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333399"/>
                </a:solidFill>
                <a:latin typeface="Arial" charset="0"/>
              </a:rPr>
              <a:t>Paradox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71" name="Line 44"/>
          <p:cNvSpPr>
            <a:spLocks noChangeShapeType="1"/>
          </p:cNvSpPr>
          <p:nvPr/>
        </p:nvSpPr>
        <p:spPr bwMode="auto">
          <a:xfrm flipH="1">
            <a:off x="1833563" y="4572000"/>
            <a:ext cx="3810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72" name="Rectangle 45"/>
          <p:cNvSpPr>
            <a:spLocks noChangeArrowheads="1"/>
          </p:cNvSpPr>
          <p:nvPr/>
        </p:nvSpPr>
        <p:spPr bwMode="auto">
          <a:xfrm>
            <a:off x="6096000" y="1889125"/>
            <a:ext cx="2927350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def Paradox(String):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  def Haltchecker(Program,input):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    # Haltchecker code here!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000" b="1">
              <a:solidFill>
                <a:srgbClr val="000000"/>
              </a:solidFill>
              <a:latin typeface="Courier New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  if Haltchecker(String,String)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	== True: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	  while True: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	   X=1 # infinite loop!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  else: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	   return  # aka </a:t>
            </a:r>
            <a:r>
              <a:rPr lang="ja-JP" alt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halt</a:t>
            </a:r>
            <a:r>
              <a:rPr lang="ja-JP" altLang="en-US" sz="1000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””</a:t>
            </a:r>
            <a:endParaRPr lang="en-US" sz="1000" b="1">
              <a:solidFill>
                <a:srgbClr val="000000"/>
              </a:solidFill>
              <a:latin typeface="Courier New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73" name="Line 46"/>
          <p:cNvSpPr>
            <a:spLocks noChangeShapeType="1"/>
          </p:cNvSpPr>
          <p:nvPr/>
        </p:nvSpPr>
        <p:spPr bwMode="auto">
          <a:xfrm flipH="1">
            <a:off x="6858000" y="3733800"/>
            <a:ext cx="381000" cy="304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9674" name="TextBox 44"/>
          <p:cNvSpPr txBox="1">
            <a:spLocks noChangeArrowheads="1"/>
          </p:cNvSpPr>
          <p:nvPr/>
        </p:nvSpPr>
        <p:spPr bwMode="auto">
          <a:xfrm>
            <a:off x="5105400" y="6396038"/>
            <a:ext cx="3190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126A0E"/>
                </a:solidFill>
                <a:latin typeface="Arial" charset="0"/>
              </a:rPr>
              <a:t>Where</a:t>
            </a:r>
            <a:r>
              <a:rPr lang="ja-JP" altLang="en-US">
                <a:solidFill>
                  <a:srgbClr val="126A0E"/>
                </a:solidFill>
                <a:latin typeface="Arial" charset="0"/>
              </a:rPr>
              <a:t>’</a:t>
            </a:r>
            <a:r>
              <a:rPr lang="en-US">
                <a:solidFill>
                  <a:srgbClr val="126A0E"/>
                </a:solidFill>
                <a:latin typeface="Arial" charset="0"/>
              </a:rPr>
              <a:t>s the paradox?</a:t>
            </a:r>
          </a:p>
        </p:txBody>
      </p:sp>
    </p:spTree>
    <p:extLst>
      <p:ext uri="{BB962C8B-B14F-4D97-AF65-F5344CB8AC3E}">
        <p14:creationId xmlns:p14="http://schemas.microsoft.com/office/powerpoint/2010/main" val="1747903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Reductions</a:t>
            </a:r>
          </a:p>
        </p:txBody>
      </p:sp>
      <p:grpSp>
        <p:nvGrpSpPr>
          <p:cNvPr id="71683" name="Group 1028"/>
          <p:cNvGrpSpPr>
            <a:grpSpLocks/>
          </p:cNvGrpSpPr>
          <p:nvPr/>
        </p:nvGrpSpPr>
        <p:grpSpPr bwMode="auto">
          <a:xfrm>
            <a:off x="533400" y="1066800"/>
            <a:ext cx="8218488" cy="180975"/>
            <a:chOff x="295" y="1311"/>
            <a:chExt cx="5177" cy="114"/>
          </a:xfrm>
        </p:grpSpPr>
        <p:sp>
          <p:nvSpPr>
            <p:cNvPr id="71685" name="Rectangle 1029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1686" name="Rectangle 1030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71684" name="Rectangle 1031"/>
          <p:cNvSpPr>
            <a:spLocks noChangeArrowheads="1"/>
          </p:cNvSpPr>
          <p:nvPr/>
        </p:nvSpPr>
        <p:spPr bwMode="auto">
          <a:xfrm>
            <a:off x="533400" y="1612900"/>
            <a:ext cx="79470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same(P1, P2, x):  </a:t>
            </a:r>
            <a:r>
              <a: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Do programs</a:t>
            </a:r>
            <a:r>
              <a:rPr 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 P1 </a:t>
            </a:r>
            <a:r>
              <a: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and</a:t>
            </a:r>
            <a:r>
              <a:rPr 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 P2 </a:t>
            </a:r>
            <a:r>
              <a: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have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the same behavior on input</a:t>
            </a:r>
            <a:r>
              <a:rPr 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 x </a:t>
            </a:r>
            <a:r>
              <a: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(produce the same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output or both run forever).</a:t>
            </a:r>
            <a:endParaRPr lang="en-US" sz="2400">
              <a:solidFill>
                <a:srgbClr val="000000"/>
              </a:solidFill>
              <a:latin typeface="Courier New Bold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urier New Bold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def foo(num):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  if 0 &lt;= num &lt;= 100: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  	return num*2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  else: return </a:t>
            </a:r>
            <a:r>
              <a:rPr lang="ja-JP" alt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Haha!</a:t>
            </a:r>
            <a:r>
              <a:rPr lang="ja-JP" alt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”</a:t>
            </a:r>
            <a:endParaRPr lang="en-US" sz="2400">
              <a:solidFill>
                <a:srgbClr val="000000"/>
              </a:solidFill>
              <a:latin typeface="Courier New Bold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urier New Bold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def bar(num):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  return num + num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Courier New Bold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Courier New Bold" charset="0"/>
                <a:ea typeface="ＭＳ Ｐゴシック" charset="0"/>
                <a:cs typeface="ＭＳ Ｐゴシック" charset="0"/>
              </a:rPr>
              <a:t>same(foo, bar, 42)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032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The Halting Problem and Famous Open Problems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3731" name="Group 4"/>
          <p:cNvGrpSpPr>
            <a:grpSpLocks/>
          </p:cNvGrpSpPr>
          <p:nvPr/>
        </p:nvGrpSpPr>
        <p:grpSpPr bwMode="auto">
          <a:xfrm>
            <a:off x="533400" y="1343025"/>
            <a:ext cx="8218488" cy="180975"/>
            <a:chOff x="295" y="1311"/>
            <a:chExt cx="5177" cy="114"/>
          </a:xfrm>
        </p:grpSpPr>
        <p:sp>
          <p:nvSpPr>
            <p:cNvPr id="73751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52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73732" name="Text Box 7"/>
          <p:cNvSpPr txBox="1">
            <a:spLocks noChangeArrowheads="1"/>
          </p:cNvSpPr>
          <p:nvPr/>
        </p:nvSpPr>
        <p:spPr bwMode="auto">
          <a:xfrm>
            <a:off x="533400" y="1905000"/>
            <a:ext cx="5757863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Fermat</a:t>
            </a:r>
            <a:r>
              <a:rPr lang="ja-JP" altLang="en-US">
                <a:solidFill>
                  <a:srgbClr val="000000"/>
                </a:solidFill>
                <a:latin typeface="Arial" charset="0"/>
              </a:rPr>
              <a:t>’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s Last Theorem:  There exists no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integer </a:t>
            </a:r>
            <a:r>
              <a:rPr lang="en-US" i="1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 &gt; 2 s.t. </a:t>
            </a:r>
            <a:r>
              <a:rPr lang="en-US" i="1">
                <a:solidFill>
                  <a:srgbClr val="000000"/>
                </a:solidFill>
                <a:latin typeface="Arial" charset="0"/>
              </a:rPr>
              <a:t>a</a:t>
            </a:r>
            <a:r>
              <a:rPr lang="en-US" i="1" baseline="30000">
                <a:solidFill>
                  <a:srgbClr val="000000"/>
                </a:solidFill>
                <a:latin typeface="Arial" charset="0"/>
              </a:rPr>
              <a:t>n </a:t>
            </a:r>
            <a:r>
              <a:rPr lang="en-US" i="1">
                <a:solidFill>
                  <a:srgbClr val="000000"/>
                </a:solidFill>
                <a:latin typeface="Arial" charset="0"/>
              </a:rPr>
              <a:t>+ b</a:t>
            </a:r>
            <a:r>
              <a:rPr lang="en-US" i="1" baseline="30000">
                <a:solidFill>
                  <a:srgbClr val="000000"/>
                </a:solidFill>
                <a:latin typeface="Arial" charset="0"/>
              </a:rPr>
              <a:t>n </a:t>
            </a:r>
            <a:r>
              <a:rPr lang="en-US" i="1">
                <a:solidFill>
                  <a:srgbClr val="000000"/>
                </a:solidFill>
                <a:latin typeface="Arial" charset="0"/>
              </a:rPr>
              <a:t>=</a:t>
            </a:r>
            <a:r>
              <a:rPr lang="en-US" i="1" baseline="3000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i="1">
                <a:solidFill>
                  <a:srgbClr val="000000"/>
                </a:solidFill>
                <a:latin typeface="Arial" charset="0"/>
              </a:rPr>
              <a:t>c</a:t>
            </a:r>
            <a:r>
              <a:rPr lang="en-US" i="1" baseline="30000">
                <a:solidFill>
                  <a:srgbClr val="000000"/>
                </a:solidFill>
                <a:latin typeface="Arial" charset="0"/>
              </a:rPr>
              <a:t>n</a:t>
            </a:r>
            <a:r>
              <a:rPr lang="en-US" baseline="3000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for non-zero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integers </a:t>
            </a:r>
            <a:r>
              <a:rPr lang="en-US" i="1">
                <a:solidFill>
                  <a:srgbClr val="000000"/>
                </a:solidFill>
                <a:latin typeface="Arial" charset="0"/>
              </a:rPr>
              <a:t>a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i="1">
                <a:solidFill>
                  <a:srgbClr val="000000"/>
                </a:solidFill>
                <a:latin typeface="Arial" charset="0"/>
              </a:rPr>
              <a:t>b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, and </a:t>
            </a:r>
            <a:r>
              <a:rPr lang="en-US" i="1">
                <a:solidFill>
                  <a:srgbClr val="000000"/>
                </a:solidFill>
                <a:latin typeface="Arial" charset="0"/>
              </a:rPr>
              <a:t>c</a:t>
            </a:r>
            <a:endParaRPr lang="en-US" i="1" baseline="30000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baseline="30000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3733" name="Picture 8" descr="ferma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828800"/>
            <a:ext cx="13081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4" name="Text Box 9"/>
          <p:cNvSpPr txBox="1">
            <a:spLocks noChangeArrowheads="1"/>
          </p:cNvSpPr>
          <p:nvPr/>
        </p:nvSpPr>
        <p:spPr bwMode="auto">
          <a:xfrm>
            <a:off x="6499225" y="3657600"/>
            <a:ext cx="27971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Arial" charset="0"/>
              </a:rPr>
              <a:t>Pierre de Fermat           1601-1665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3735" name="Picture 11" descr="ali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213" y="5638800"/>
            <a:ext cx="835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3736" name="Group 12"/>
          <p:cNvGrpSpPr>
            <a:grpSpLocks/>
          </p:cNvGrpSpPr>
          <p:nvPr/>
        </p:nvGrpSpPr>
        <p:grpSpPr bwMode="auto">
          <a:xfrm>
            <a:off x="7162800" y="5791200"/>
            <a:ext cx="685800" cy="914400"/>
            <a:chOff x="2928" y="1051"/>
            <a:chExt cx="840" cy="957"/>
          </a:xfrm>
        </p:grpSpPr>
        <p:sp>
          <p:nvSpPr>
            <p:cNvPr id="73738" name="Freeform 13"/>
            <p:cNvSpPr>
              <a:spLocks/>
            </p:cNvSpPr>
            <p:nvPr/>
          </p:nvSpPr>
          <p:spPr bwMode="auto">
            <a:xfrm>
              <a:off x="2928" y="1759"/>
              <a:ext cx="810" cy="249"/>
            </a:xfrm>
            <a:custGeom>
              <a:avLst/>
              <a:gdLst>
                <a:gd name="T0" fmla="*/ 5 w 1048"/>
                <a:gd name="T1" fmla="*/ 21 h 250"/>
                <a:gd name="T2" fmla="*/ 9 w 1048"/>
                <a:gd name="T3" fmla="*/ 83 h 250"/>
                <a:gd name="T4" fmla="*/ 9 w 1048"/>
                <a:gd name="T5" fmla="*/ 111 h 250"/>
                <a:gd name="T6" fmla="*/ 10 w 1048"/>
                <a:gd name="T7" fmla="*/ 125 h 250"/>
                <a:gd name="T8" fmla="*/ 10 w 1048"/>
                <a:gd name="T9" fmla="*/ 161 h 250"/>
                <a:gd name="T10" fmla="*/ 7 w 1048"/>
                <a:gd name="T11" fmla="*/ 230 h 250"/>
                <a:gd name="T12" fmla="*/ 2 w 1048"/>
                <a:gd name="T13" fmla="*/ 210 h 250"/>
                <a:gd name="T14" fmla="*/ 0 w 1048"/>
                <a:gd name="T15" fmla="*/ 189 h 250"/>
                <a:gd name="T16" fmla="*/ 2 w 1048"/>
                <a:gd name="T17" fmla="*/ 155 h 250"/>
                <a:gd name="T18" fmla="*/ 2 w 1048"/>
                <a:gd name="T19" fmla="*/ 125 h 250"/>
                <a:gd name="T20" fmla="*/ 2 w 1048"/>
                <a:gd name="T21" fmla="*/ 76 h 250"/>
                <a:gd name="T22" fmla="*/ 3 w 1048"/>
                <a:gd name="T23" fmla="*/ 55 h 250"/>
                <a:gd name="T24" fmla="*/ 3 w 1048"/>
                <a:gd name="T25" fmla="*/ 28 h 250"/>
                <a:gd name="T26" fmla="*/ 4 w 1048"/>
                <a:gd name="T27" fmla="*/ 14 h 250"/>
                <a:gd name="T28" fmla="*/ 5 w 1048"/>
                <a:gd name="T29" fmla="*/ 28 h 250"/>
                <a:gd name="T30" fmla="*/ 5 w 1048"/>
                <a:gd name="T31" fmla="*/ 21 h 2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48"/>
                <a:gd name="T49" fmla="*/ 0 h 250"/>
                <a:gd name="T50" fmla="*/ 1048 w 1048"/>
                <a:gd name="T51" fmla="*/ 250 h 25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48" h="250">
                  <a:moveTo>
                    <a:pt x="531" y="21"/>
                  </a:moveTo>
                  <a:cubicBezTo>
                    <a:pt x="673" y="0"/>
                    <a:pt x="778" y="50"/>
                    <a:pt x="910" y="83"/>
                  </a:cubicBezTo>
                  <a:cubicBezTo>
                    <a:pt x="923" y="92"/>
                    <a:pt x="937" y="102"/>
                    <a:pt x="951" y="111"/>
                  </a:cubicBezTo>
                  <a:cubicBezTo>
                    <a:pt x="965" y="120"/>
                    <a:pt x="993" y="138"/>
                    <a:pt x="993" y="138"/>
                  </a:cubicBezTo>
                  <a:cubicBezTo>
                    <a:pt x="1009" y="162"/>
                    <a:pt x="1023" y="163"/>
                    <a:pt x="1048" y="179"/>
                  </a:cubicBezTo>
                  <a:cubicBezTo>
                    <a:pt x="943" y="250"/>
                    <a:pt x="887" y="238"/>
                    <a:pt x="751" y="248"/>
                  </a:cubicBezTo>
                  <a:cubicBezTo>
                    <a:pt x="201" y="233"/>
                    <a:pt x="424" y="241"/>
                    <a:pt x="82" y="228"/>
                  </a:cubicBezTo>
                  <a:cubicBezTo>
                    <a:pt x="54" y="218"/>
                    <a:pt x="27" y="216"/>
                    <a:pt x="0" y="207"/>
                  </a:cubicBezTo>
                  <a:cubicBezTo>
                    <a:pt x="2" y="195"/>
                    <a:pt x="1" y="183"/>
                    <a:pt x="7" y="173"/>
                  </a:cubicBezTo>
                  <a:cubicBezTo>
                    <a:pt x="19" y="151"/>
                    <a:pt x="75" y="138"/>
                    <a:pt x="96" y="131"/>
                  </a:cubicBezTo>
                  <a:cubicBezTo>
                    <a:pt x="134" y="116"/>
                    <a:pt x="169" y="92"/>
                    <a:pt x="207" y="76"/>
                  </a:cubicBezTo>
                  <a:cubicBezTo>
                    <a:pt x="239" y="61"/>
                    <a:pt x="238" y="77"/>
                    <a:pt x="275" y="55"/>
                  </a:cubicBezTo>
                  <a:cubicBezTo>
                    <a:pt x="288" y="46"/>
                    <a:pt x="309" y="33"/>
                    <a:pt x="324" y="28"/>
                  </a:cubicBezTo>
                  <a:cubicBezTo>
                    <a:pt x="341" y="21"/>
                    <a:pt x="379" y="14"/>
                    <a:pt x="379" y="14"/>
                  </a:cubicBezTo>
                  <a:cubicBezTo>
                    <a:pt x="420" y="18"/>
                    <a:pt x="461" y="22"/>
                    <a:pt x="503" y="28"/>
                  </a:cubicBezTo>
                  <a:cubicBezTo>
                    <a:pt x="531" y="32"/>
                    <a:pt x="519" y="44"/>
                    <a:pt x="531" y="21"/>
                  </a:cubicBezTo>
                  <a:close/>
                </a:path>
              </a:pathLst>
            </a:custGeom>
            <a:solidFill>
              <a:srgbClr val="FD9D0F"/>
            </a:solidFill>
            <a:ln w="9525">
              <a:solidFill>
                <a:srgbClr val="FD9D0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39" name="Oval 14"/>
            <p:cNvSpPr>
              <a:spLocks noChangeArrowheads="1"/>
            </p:cNvSpPr>
            <p:nvPr/>
          </p:nvSpPr>
          <p:spPr bwMode="auto">
            <a:xfrm>
              <a:off x="2965" y="1240"/>
              <a:ext cx="779" cy="672"/>
            </a:xfrm>
            <a:prstGeom prst="ellipse">
              <a:avLst/>
            </a:prstGeom>
            <a:solidFill>
              <a:srgbClr val="9ECC46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40" name="Oval 15"/>
            <p:cNvSpPr>
              <a:spLocks noChangeArrowheads="1"/>
            </p:cNvSpPr>
            <p:nvPr/>
          </p:nvSpPr>
          <p:spPr bwMode="auto">
            <a:xfrm rot="-1967255">
              <a:off x="3039" y="1383"/>
              <a:ext cx="186" cy="1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41" name="Oval 16"/>
            <p:cNvSpPr>
              <a:spLocks noChangeArrowheads="1"/>
            </p:cNvSpPr>
            <p:nvPr/>
          </p:nvSpPr>
          <p:spPr bwMode="auto">
            <a:xfrm>
              <a:off x="3262" y="1383"/>
              <a:ext cx="222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42" name="Oval 17"/>
            <p:cNvSpPr>
              <a:spLocks noChangeArrowheads="1"/>
            </p:cNvSpPr>
            <p:nvPr/>
          </p:nvSpPr>
          <p:spPr bwMode="auto">
            <a:xfrm rot="-2071034">
              <a:off x="3521" y="1431"/>
              <a:ext cx="149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43" name="Oval 18"/>
            <p:cNvSpPr>
              <a:spLocks noChangeArrowheads="1"/>
            </p:cNvSpPr>
            <p:nvPr/>
          </p:nvSpPr>
          <p:spPr bwMode="auto">
            <a:xfrm>
              <a:off x="3118" y="1479"/>
              <a:ext cx="56" cy="6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44" name="Oval 19"/>
            <p:cNvSpPr>
              <a:spLocks noChangeArrowheads="1"/>
            </p:cNvSpPr>
            <p:nvPr/>
          </p:nvSpPr>
          <p:spPr bwMode="auto">
            <a:xfrm>
              <a:off x="3341" y="1495"/>
              <a:ext cx="55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45" name="Oval 20"/>
            <p:cNvSpPr>
              <a:spLocks noChangeArrowheads="1"/>
            </p:cNvSpPr>
            <p:nvPr/>
          </p:nvSpPr>
          <p:spPr bwMode="auto">
            <a:xfrm>
              <a:off x="3543" y="1549"/>
              <a:ext cx="54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46" name="AutoShape 21"/>
            <p:cNvSpPr>
              <a:spLocks noChangeArrowheads="1"/>
            </p:cNvSpPr>
            <p:nvPr/>
          </p:nvSpPr>
          <p:spPr bwMode="auto">
            <a:xfrm rot="-5400000">
              <a:off x="3291" y="1540"/>
              <a:ext cx="77" cy="445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47" name="Freeform 22"/>
            <p:cNvSpPr>
              <a:spLocks/>
            </p:cNvSpPr>
            <p:nvPr/>
          </p:nvSpPr>
          <p:spPr bwMode="auto">
            <a:xfrm>
              <a:off x="3120" y="1128"/>
              <a:ext cx="648" cy="256"/>
            </a:xfrm>
            <a:custGeom>
              <a:avLst/>
              <a:gdLst>
                <a:gd name="T0" fmla="*/ 208 w 648"/>
                <a:gd name="T1" fmla="*/ 0 h 256"/>
                <a:gd name="T2" fmla="*/ 47 w 648"/>
                <a:gd name="T3" fmla="*/ 7 h 256"/>
                <a:gd name="T4" fmla="*/ 0 w 648"/>
                <a:gd name="T5" fmla="*/ 92 h 256"/>
                <a:gd name="T6" fmla="*/ 162 w 648"/>
                <a:gd name="T7" fmla="*/ 192 h 256"/>
                <a:gd name="T8" fmla="*/ 300 w 648"/>
                <a:gd name="T9" fmla="*/ 238 h 256"/>
                <a:gd name="T10" fmla="*/ 484 w 648"/>
                <a:gd name="T11" fmla="*/ 246 h 256"/>
                <a:gd name="T12" fmla="*/ 646 w 648"/>
                <a:gd name="T13" fmla="*/ 184 h 256"/>
                <a:gd name="T14" fmla="*/ 615 w 648"/>
                <a:gd name="T15" fmla="*/ 153 h 256"/>
                <a:gd name="T16" fmla="*/ 546 w 648"/>
                <a:gd name="T17" fmla="*/ 84 h 2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8"/>
                <a:gd name="T28" fmla="*/ 0 h 256"/>
                <a:gd name="T29" fmla="*/ 648 w 648"/>
                <a:gd name="T30" fmla="*/ 256 h 2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8" h="256">
                  <a:moveTo>
                    <a:pt x="208" y="0"/>
                  </a:moveTo>
                  <a:cubicBezTo>
                    <a:pt x="154" y="2"/>
                    <a:pt x="100" y="0"/>
                    <a:pt x="47" y="7"/>
                  </a:cubicBezTo>
                  <a:cubicBezTo>
                    <a:pt x="15" y="11"/>
                    <a:pt x="0" y="92"/>
                    <a:pt x="0" y="92"/>
                  </a:cubicBezTo>
                  <a:cubicBezTo>
                    <a:pt x="19" y="199"/>
                    <a:pt x="72" y="170"/>
                    <a:pt x="162" y="192"/>
                  </a:cubicBezTo>
                  <a:cubicBezTo>
                    <a:pt x="208" y="203"/>
                    <a:pt x="252" y="234"/>
                    <a:pt x="300" y="238"/>
                  </a:cubicBezTo>
                  <a:cubicBezTo>
                    <a:pt x="361" y="243"/>
                    <a:pt x="423" y="243"/>
                    <a:pt x="484" y="246"/>
                  </a:cubicBezTo>
                  <a:cubicBezTo>
                    <a:pt x="648" y="235"/>
                    <a:pt x="569" y="256"/>
                    <a:pt x="646" y="184"/>
                  </a:cubicBezTo>
                  <a:cubicBezTo>
                    <a:pt x="642" y="180"/>
                    <a:pt x="617" y="158"/>
                    <a:pt x="615" y="153"/>
                  </a:cubicBezTo>
                  <a:cubicBezTo>
                    <a:pt x="596" y="116"/>
                    <a:pt x="599" y="84"/>
                    <a:pt x="546" y="84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48" name="Freeform 23"/>
            <p:cNvSpPr>
              <a:spLocks/>
            </p:cNvSpPr>
            <p:nvPr/>
          </p:nvSpPr>
          <p:spPr bwMode="auto">
            <a:xfrm>
              <a:off x="3254" y="1051"/>
              <a:ext cx="442" cy="192"/>
            </a:xfrm>
            <a:custGeom>
              <a:avLst/>
              <a:gdLst>
                <a:gd name="T0" fmla="*/ 88 w 442"/>
                <a:gd name="T1" fmla="*/ 138 h 192"/>
                <a:gd name="T2" fmla="*/ 34 w 442"/>
                <a:gd name="T3" fmla="*/ 92 h 192"/>
                <a:gd name="T4" fmla="*/ 57 w 442"/>
                <a:gd name="T5" fmla="*/ 0 h 192"/>
                <a:gd name="T6" fmla="*/ 234 w 442"/>
                <a:gd name="T7" fmla="*/ 15 h 192"/>
                <a:gd name="T8" fmla="*/ 372 w 442"/>
                <a:gd name="T9" fmla="*/ 61 h 192"/>
                <a:gd name="T10" fmla="*/ 441 w 442"/>
                <a:gd name="T11" fmla="*/ 92 h 192"/>
                <a:gd name="T12" fmla="*/ 434 w 442"/>
                <a:gd name="T13" fmla="*/ 122 h 192"/>
                <a:gd name="T14" fmla="*/ 280 w 442"/>
                <a:gd name="T15" fmla="*/ 161 h 192"/>
                <a:gd name="T16" fmla="*/ 257 w 442"/>
                <a:gd name="T17" fmla="*/ 169 h 192"/>
                <a:gd name="T18" fmla="*/ 226 w 442"/>
                <a:gd name="T19" fmla="*/ 184 h 192"/>
                <a:gd name="T20" fmla="*/ 196 w 442"/>
                <a:gd name="T21" fmla="*/ 192 h 1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42"/>
                <a:gd name="T34" fmla="*/ 0 h 192"/>
                <a:gd name="T35" fmla="*/ 442 w 442"/>
                <a:gd name="T36" fmla="*/ 192 h 1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42" h="192">
                  <a:moveTo>
                    <a:pt x="88" y="138"/>
                  </a:moveTo>
                  <a:cubicBezTo>
                    <a:pt x="71" y="119"/>
                    <a:pt x="55" y="106"/>
                    <a:pt x="34" y="92"/>
                  </a:cubicBezTo>
                  <a:cubicBezTo>
                    <a:pt x="22" y="52"/>
                    <a:pt x="0" y="17"/>
                    <a:pt x="57" y="0"/>
                  </a:cubicBezTo>
                  <a:cubicBezTo>
                    <a:pt x="75" y="1"/>
                    <a:pt x="202" y="8"/>
                    <a:pt x="234" y="15"/>
                  </a:cubicBezTo>
                  <a:cubicBezTo>
                    <a:pt x="275" y="24"/>
                    <a:pt x="331" y="47"/>
                    <a:pt x="372" y="61"/>
                  </a:cubicBezTo>
                  <a:cubicBezTo>
                    <a:pt x="394" y="81"/>
                    <a:pt x="412" y="84"/>
                    <a:pt x="441" y="92"/>
                  </a:cubicBezTo>
                  <a:cubicBezTo>
                    <a:pt x="439" y="102"/>
                    <a:pt x="442" y="115"/>
                    <a:pt x="434" y="122"/>
                  </a:cubicBezTo>
                  <a:cubicBezTo>
                    <a:pt x="411" y="142"/>
                    <a:pt x="306" y="158"/>
                    <a:pt x="280" y="161"/>
                  </a:cubicBezTo>
                  <a:cubicBezTo>
                    <a:pt x="272" y="164"/>
                    <a:pt x="264" y="166"/>
                    <a:pt x="257" y="169"/>
                  </a:cubicBezTo>
                  <a:cubicBezTo>
                    <a:pt x="246" y="173"/>
                    <a:pt x="237" y="180"/>
                    <a:pt x="226" y="184"/>
                  </a:cubicBezTo>
                  <a:cubicBezTo>
                    <a:pt x="216" y="188"/>
                    <a:pt x="196" y="192"/>
                    <a:pt x="196" y="192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49" name="Freeform 24"/>
            <p:cNvSpPr>
              <a:spLocks/>
            </p:cNvSpPr>
            <p:nvPr/>
          </p:nvSpPr>
          <p:spPr bwMode="auto">
            <a:xfrm>
              <a:off x="3025" y="1802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3750" name="Freeform 25"/>
            <p:cNvSpPr>
              <a:spLocks/>
            </p:cNvSpPr>
            <p:nvPr/>
          </p:nvSpPr>
          <p:spPr bwMode="auto">
            <a:xfrm flipH="1">
              <a:off x="3456" y="1813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73737" name="AutoShape 26"/>
          <p:cNvSpPr>
            <a:spLocks noChangeArrowheads="1"/>
          </p:cNvSpPr>
          <p:nvPr/>
        </p:nvSpPr>
        <p:spPr bwMode="auto">
          <a:xfrm>
            <a:off x="6553200" y="4419600"/>
            <a:ext cx="1979613" cy="1295400"/>
          </a:xfrm>
          <a:prstGeom prst="wedgeRectCallout">
            <a:avLst>
              <a:gd name="adj1" fmla="val 37972"/>
              <a:gd name="adj2" fmla="val 7022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We have a nice proof of this theorem but there</a:t>
            </a:r>
            <a:r>
              <a:rPr lang="ja-JP" altLang="en-US" sz="1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1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 not enough room for it  in this little box.</a:t>
            </a:r>
          </a:p>
        </p:txBody>
      </p:sp>
    </p:spTree>
    <p:extLst>
      <p:ext uri="{BB962C8B-B14F-4D97-AF65-F5344CB8AC3E}">
        <p14:creationId xmlns:p14="http://schemas.microsoft.com/office/powerpoint/2010/main" val="181744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The Halting Problem and Famous Open Problems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5779" name="Group 3"/>
          <p:cNvGrpSpPr>
            <a:grpSpLocks/>
          </p:cNvGrpSpPr>
          <p:nvPr/>
        </p:nvGrpSpPr>
        <p:grpSpPr bwMode="auto">
          <a:xfrm>
            <a:off x="533400" y="1343025"/>
            <a:ext cx="8218488" cy="180975"/>
            <a:chOff x="295" y="1311"/>
            <a:chExt cx="5177" cy="114"/>
          </a:xfrm>
        </p:grpSpPr>
        <p:sp>
          <p:nvSpPr>
            <p:cNvPr id="75798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99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75780" name="Text Box 9"/>
          <p:cNvSpPr txBox="1">
            <a:spLocks noChangeArrowheads="1"/>
          </p:cNvSpPr>
          <p:nvPr/>
        </p:nvSpPr>
        <p:spPr bwMode="auto">
          <a:xfrm>
            <a:off x="533400" y="1828800"/>
            <a:ext cx="5911850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Goldbach</a:t>
            </a:r>
            <a:r>
              <a:rPr lang="ja-JP" altLang="en-US">
                <a:solidFill>
                  <a:srgbClr val="000000"/>
                </a:solidFill>
                <a:latin typeface="Arial" charset="0"/>
              </a:rPr>
              <a:t>’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s Conjecture:  Every positive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even integer greater than 2 can be written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as the sum of two primes.</a:t>
            </a:r>
            <a:endParaRPr lang="en-US" i="1" baseline="30000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baseline="30000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5781" name="Text Box 10"/>
          <p:cNvSpPr txBox="1">
            <a:spLocks noChangeArrowheads="1"/>
          </p:cNvSpPr>
          <p:nvPr/>
        </p:nvSpPr>
        <p:spPr bwMode="auto">
          <a:xfrm>
            <a:off x="593725" y="3248025"/>
            <a:ext cx="3178175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4 = 2 + 2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6 = 3 + 3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8 = 3 + 5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10 = 3 + 7 = 5 + 5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12 = 5 + 7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14 = 3 + 11 = 7 + 7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Verified up to 4 x 10</a:t>
            </a:r>
            <a:r>
              <a:rPr lang="en-US" baseline="30000">
                <a:solidFill>
                  <a:srgbClr val="000000"/>
                </a:solidFill>
                <a:latin typeface="Arial" charset="0"/>
              </a:rPr>
              <a:t>37 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5782" name="Picture 11" descr="ali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4213" y="5715000"/>
            <a:ext cx="835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5783" name="Group 12"/>
          <p:cNvGrpSpPr>
            <a:grpSpLocks/>
          </p:cNvGrpSpPr>
          <p:nvPr/>
        </p:nvGrpSpPr>
        <p:grpSpPr bwMode="auto">
          <a:xfrm>
            <a:off x="7313613" y="5867400"/>
            <a:ext cx="685800" cy="914400"/>
            <a:chOff x="2928" y="1051"/>
            <a:chExt cx="840" cy="957"/>
          </a:xfrm>
        </p:grpSpPr>
        <p:sp>
          <p:nvSpPr>
            <p:cNvPr id="75785" name="Freeform 13"/>
            <p:cNvSpPr>
              <a:spLocks/>
            </p:cNvSpPr>
            <p:nvPr/>
          </p:nvSpPr>
          <p:spPr bwMode="auto">
            <a:xfrm>
              <a:off x="2928" y="1759"/>
              <a:ext cx="810" cy="249"/>
            </a:xfrm>
            <a:custGeom>
              <a:avLst/>
              <a:gdLst>
                <a:gd name="T0" fmla="*/ 5 w 1048"/>
                <a:gd name="T1" fmla="*/ 21 h 250"/>
                <a:gd name="T2" fmla="*/ 9 w 1048"/>
                <a:gd name="T3" fmla="*/ 83 h 250"/>
                <a:gd name="T4" fmla="*/ 9 w 1048"/>
                <a:gd name="T5" fmla="*/ 111 h 250"/>
                <a:gd name="T6" fmla="*/ 10 w 1048"/>
                <a:gd name="T7" fmla="*/ 125 h 250"/>
                <a:gd name="T8" fmla="*/ 10 w 1048"/>
                <a:gd name="T9" fmla="*/ 161 h 250"/>
                <a:gd name="T10" fmla="*/ 7 w 1048"/>
                <a:gd name="T11" fmla="*/ 230 h 250"/>
                <a:gd name="T12" fmla="*/ 2 w 1048"/>
                <a:gd name="T13" fmla="*/ 210 h 250"/>
                <a:gd name="T14" fmla="*/ 0 w 1048"/>
                <a:gd name="T15" fmla="*/ 189 h 250"/>
                <a:gd name="T16" fmla="*/ 2 w 1048"/>
                <a:gd name="T17" fmla="*/ 155 h 250"/>
                <a:gd name="T18" fmla="*/ 2 w 1048"/>
                <a:gd name="T19" fmla="*/ 125 h 250"/>
                <a:gd name="T20" fmla="*/ 2 w 1048"/>
                <a:gd name="T21" fmla="*/ 76 h 250"/>
                <a:gd name="T22" fmla="*/ 3 w 1048"/>
                <a:gd name="T23" fmla="*/ 55 h 250"/>
                <a:gd name="T24" fmla="*/ 3 w 1048"/>
                <a:gd name="T25" fmla="*/ 28 h 250"/>
                <a:gd name="T26" fmla="*/ 4 w 1048"/>
                <a:gd name="T27" fmla="*/ 14 h 250"/>
                <a:gd name="T28" fmla="*/ 5 w 1048"/>
                <a:gd name="T29" fmla="*/ 28 h 250"/>
                <a:gd name="T30" fmla="*/ 5 w 1048"/>
                <a:gd name="T31" fmla="*/ 21 h 2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48"/>
                <a:gd name="T49" fmla="*/ 0 h 250"/>
                <a:gd name="T50" fmla="*/ 1048 w 1048"/>
                <a:gd name="T51" fmla="*/ 250 h 25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48" h="250">
                  <a:moveTo>
                    <a:pt x="531" y="21"/>
                  </a:moveTo>
                  <a:cubicBezTo>
                    <a:pt x="673" y="0"/>
                    <a:pt x="778" y="50"/>
                    <a:pt x="910" y="83"/>
                  </a:cubicBezTo>
                  <a:cubicBezTo>
                    <a:pt x="923" y="92"/>
                    <a:pt x="937" y="102"/>
                    <a:pt x="951" y="111"/>
                  </a:cubicBezTo>
                  <a:cubicBezTo>
                    <a:pt x="965" y="120"/>
                    <a:pt x="993" y="138"/>
                    <a:pt x="993" y="138"/>
                  </a:cubicBezTo>
                  <a:cubicBezTo>
                    <a:pt x="1009" y="162"/>
                    <a:pt x="1023" y="163"/>
                    <a:pt x="1048" y="179"/>
                  </a:cubicBezTo>
                  <a:cubicBezTo>
                    <a:pt x="943" y="250"/>
                    <a:pt x="887" y="238"/>
                    <a:pt x="751" y="248"/>
                  </a:cubicBezTo>
                  <a:cubicBezTo>
                    <a:pt x="201" y="233"/>
                    <a:pt x="424" y="241"/>
                    <a:pt x="82" y="228"/>
                  </a:cubicBezTo>
                  <a:cubicBezTo>
                    <a:pt x="54" y="218"/>
                    <a:pt x="27" y="216"/>
                    <a:pt x="0" y="207"/>
                  </a:cubicBezTo>
                  <a:cubicBezTo>
                    <a:pt x="2" y="195"/>
                    <a:pt x="1" y="183"/>
                    <a:pt x="7" y="173"/>
                  </a:cubicBezTo>
                  <a:cubicBezTo>
                    <a:pt x="19" y="151"/>
                    <a:pt x="75" y="138"/>
                    <a:pt x="96" y="131"/>
                  </a:cubicBezTo>
                  <a:cubicBezTo>
                    <a:pt x="134" y="116"/>
                    <a:pt x="169" y="92"/>
                    <a:pt x="207" y="76"/>
                  </a:cubicBezTo>
                  <a:cubicBezTo>
                    <a:pt x="239" y="61"/>
                    <a:pt x="238" y="77"/>
                    <a:pt x="275" y="55"/>
                  </a:cubicBezTo>
                  <a:cubicBezTo>
                    <a:pt x="288" y="46"/>
                    <a:pt x="309" y="33"/>
                    <a:pt x="324" y="28"/>
                  </a:cubicBezTo>
                  <a:cubicBezTo>
                    <a:pt x="341" y="21"/>
                    <a:pt x="379" y="14"/>
                    <a:pt x="379" y="14"/>
                  </a:cubicBezTo>
                  <a:cubicBezTo>
                    <a:pt x="420" y="18"/>
                    <a:pt x="461" y="22"/>
                    <a:pt x="503" y="28"/>
                  </a:cubicBezTo>
                  <a:cubicBezTo>
                    <a:pt x="531" y="32"/>
                    <a:pt x="519" y="44"/>
                    <a:pt x="531" y="21"/>
                  </a:cubicBezTo>
                  <a:close/>
                </a:path>
              </a:pathLst>
            </a:custGeom>
            <a:solidFill>
              <a:srgbClr val="FD9D0F"/>
            </a:solidFill>
            <a:ln w="9525">
              <a:solidFill>
                <a:srgbClr val="FD9D0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86" name="Oval 14"/>
            <p:cNvSpPr>
              <a:spLocks noChangeArrowheads="1"/>
            </p:cNvSpPr>
            <p:nvPr/>
          </p:nvSpPr>
          <p:spPr bwMode="auto">
            <a:xfrm>
              <a:off x="2965" y="1240"/>
              <a:ext cx="779" cy="672"/>
            </a:xfrm>
            <a:prstGeom prst="ellipse">
              <a:avLst/>
            </a:prstGeom>
            <a:solidFill>
              <a:srgbClr val="9ECC46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87" name="Oval 15"/>
            <p:cNvSpPr>
              <a:spLocks noChangeArrowheads="1"/>
            </p:cNvSpPr>
            <p:nvPr/>
          </p:nvSpPr>
          <p:spPr bwMode="auto">
            <a:xfrm rot="-1967255">
              <a:off x="3039" y="1383"/>
              <a:ext cx="186" cy="1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88" name="Oval 16"/>
            <p:cNvSpPr>
              <a:spLocks noChangeArrowheads="1"/>
            </p:cNvSpPr>
            <p:nvPr/>
          </p:nvSpPr>
          <p:spPr bwMode="auto">
            <a:xfrm>
              <a:off x="3262" y="1383"/>
              <a:ext cx="222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89" name="Oval 17"/>
            <p:cNvSpPr>
              <a:spLocks noChangeArrowheads="1"/>
            </p:cNvSpPr>
            <p:nvPr/>
          </p:nvSpPr>
          <p:spPr bwMode="auto">
            <a:xfrm rot="-2071034">
              <a:off x="3521" y="1431"/>
              <a:ext cx="149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90" name="Oval 18"/>
            <p:cNvSpPr>
              <a:spLocks noChangeArrowheads="1"/>
            </p:cNvSpPr>
            <p:nvPr/>
          </p:nvSpPr>
          <p:spPr bwMode="auto">
            <a:xfrm>
              <a:off x="3118" y="1479"/>
              <a:ext cx="56" cy="6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91" name="Oval 19"/>
            <p:cNvSpPr>
              <a:spLocks noChangeArrowheads="1"/>
            </p:cNvSpPr>
            <p:nvPr/>
          </p:nvSpPr>
          <p:spPr bwMode="auto">
            <a:xfrm>
              <a:off x="3341" y="1495"/>
              <a:ext cx="55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92" name="Oval 20"/>
            <p:cNvSpPr>
              <a:spLocks noChangeArrowheads="1"/>
            </p:cNvSpPr>
            <p:nvPr/>
          </p:nvSpPr>
          <p:spPr bwMode="auto">
            <a:xfrm>
              <a:off x="3543" y="1549"/>
              <a:ext cx="54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93" name="AutoShape 21"/>
            <p:cNvSpPr>
              <a:spLocks noChangeArrowheads="1"/>
            </p:cNvSpPr>
            <p:nvPr/>
          </p:nvSpPr>
          <p:spPr bwMode="auto">
            <a:xfrm rot="-5400000">
              <a:off x="3291" y="1540"/>
              <a:ext cx="77" cy="445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94" name="Freeform 22"/>
            <p:cNvSpPr>
              <a:spLocks/>
            </p:cNvSpPr>
            <p:nvPr/>
          </p:nvSpPr>
          <p:spPr bwMode="auto">
            <a:xfrm>
              <a:off x="3120" y="1128"/>
              <a:ext cx="648" cy="256"/>
            </a:xfrm>
            <a:custGeom>
              <a:avLst/>
              <a:gdLst>
                <a:gd name="T0" fmla="*/ 208 w 648"/>
                <a:gd name="T1" fmla="*/ 0 h 256"/>
                <a:gd name="T2" fmla="*/ 47 w 648"/>
                <a:gd name="T3" fmla="*/ 7 h 256"/>
                <a:gd name="T4" fmla="*/ 0 w 648"/>
                <a:gd name="T5" fmla="*/ 92 h 256"/>
                <a:gd name="T6" fmla="*/ 162 w 648"/>
                <a:gd name="T7" fmla="*/ 192 h 256"/>
                <a:gd name="T8" fmla="*/ 300 w 648"/>
                <a:gd name="T9" fmla="*/ 238 h 256"/>
                <a:gd name="T10" fmla="*/ 484 w 648"/>
                <a:gd name="T11" fmla="*/ 246 h 256"/>
                <a:gd name="T12" fmla="*/ 646 w 648"/>
                <a:gd name="T13" fmla="*/ 184 h 256"/>
                <a:gd name="T14" fmla="*/ 615 w 648"/>
                <a:gd name="T15" fmla="*/ 153 h 256"/>
                <a:gd name="T16" fmla="*/ 546 w 648"/>
                <a:gd name="T17" fmla="*/ 84 h 2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8"/>
                <a:gd name="T28" fmla="*/ 0 h 256"/>
                <a:gd name="T29" fmla="*/ 648 w 648"/>
                <a:gd name="T30" fmla="*/ 256 h 2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8" h="256">
                  <a:moveTo>
                    <a:pt x="208" y="0"/>
                  </a:moveTo>
                  <a:cubicBezTo>
                    <a:pt x="154" y="2"/>
                    <a:pt x="100" y="0"/>
                    <a:pt x="47" y="7"/>
                  </a:cubicBezTo>
                  <a:cubicBezTo>
                    <a:pt x="15" y="11"/>
                    <a:pt x="0" y="92"/>
                    <a:pt x="0" y="92"/>
                  </a:cubicBezTo>
                  <a:cubicBezTo>
                    <a:pt x="19" y="199"/>
                    <a:pt x="72" y="170"/>
                    <a:pt x="162" y="192"/>
                  </a:cubicBezTo>
                  <a:cubicBezTo>
                    <a:pt x="208" y="203"/>
                    <a:pt x="252" y="234"/>
                    <a:pt x="300" y="238"/>
                  </a:cubicBezTo>
                  <a:cubicBezTo>
                    <a:pt x="361" y="243"/>
                    <a:pt x="423" y="243"/>
                    <a:pt x="484" y="246"/>
                  </a:cubicBezTo>
                  <a:cubicBezTo>
                    <a:pt x="648" y="235"/>
                    <a:pt x="569" y="256"/>
                    <a:pt x="646" y="184"/>
                  </a:cubicBezTo>
                  <a:cubicBezTo>
                    <a:pt x="642" y="180"/>
                    <a:pt x="617" y="158"/>
                    <a:pt x="615" y="153"/>
                  </a:cubicBezTo>
                  <a:cubicBezTo>
                    <a:pt x="596" y="116"/>
                    <a:pt x="599" y="84"/>
                    <a:pt x="546" y="84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95" name="Freeform 23"/>
            <p:cNvSpPr>
              <a:spLocks/>
            </p:cNvSpPr>
            <p:nvPr/>
          </p:nvSpPr>
          <p:spPr bwMode="auto">
            <a:xfrm>
              <a:off x="3254" y="1051"/>
              <a:ext cx="442" cy="192"/>
            </a:xfrm>
            <a:custGeom>
              <a:avLst/>
              <a:gdLst>
                <a:gd name="T0" fmla="*/ 88 w 442"/>
                <a:gd name="T1" fmla="*/ 138 h 192"/>
                <a:gd name="T2" fmla="*/ 34 w 442"/>
                <a:gd name="T3" fmla="*/ 92 h 192"/>
                <a:gd name="T4" fmla="*/ 57 w 442"/>
                <a:gd name="T5" fmla="*/ 0 h 192"/>
                <a:gd name="T6" fmla="*/ 234 w 442"/>
                <a:gd name="T7" fmla="*/ 15 h 192"/>
                <a:gd name="T8" fmla="*/ 372 w 442"/>
                <a:gd name="T9" fmla="*/ 61 h 192"/>
                <a:gd name="T10" fmla="*/ 441 w 442"/>
                <a:gd name="T11" fmla="*/ 92 h 192"/>
                <a:gd name="T12" fmla="*/ 434 w 442"/>
                <a:gd name="T13" fmla="*/ 122 h 192"/>
                <a:gd name="T14" fmla="*/ 280 w 442"/>
                <a:gd name="T15" fmla="*/ 161 h 192"/>
                <a:gd name="T16" fmla="*/ 257 w 442"/>
                <a:gd name="T17" fmla="*/ 169 h 192"/>
                <a:gd name="T18" fmla="*/ 226 w 442"/>
                <a:gd name="T19" fmla="*/ 184 h 192"/>
                <a:gd name="T20" fmla="*/ 196 w 442"/>
                <a:gd name="T21" fmla="*/ 192 h 1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42"/>
                <a:gd name="T34" fmla="*/ 0 h 192"/>
                <a:gd name="T35" fmla="*/ 442 w 442"/>
                <a:gd name="T36" fmla="*/ 192 h 1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42" h="192">
                  <a:moveTo>
                    <a:pt x="88" y="138"/>
                  </a:moveTo>
                  <a:cubicBezTo>
                    <a:pt x="71" y="119"/>
                    <a:pt x="55" y="106"/>
                    <a:pt x="34" y="92"/>
                  </a:cubicBezTo>
                  <a:cubicBezTo>
                    <a:pt x="22" y="52"/>
                    <a:pt x="0" y="17"/>
                    <a:pt x="57" y="0"/>
                  </a:cubicBezTo>
                  <a:cubicBezTo>
                    <a:pt x="75" y="1"/>
                    <a:pt x="202" y="8"/>
                    <a:pt x="234" y="15"/>
                  </a:cubicBezTo>
                  <a:cubicBezTo>
                    <a:pt x="275" y="24"/>
                    <a:pt x="331" y="47"/>
                    <a:pt x="372" y="61"/>
                  </a:cubicBezTo>
                  <a:cubicBezTo>
                    <a:pt x="394" y="81"/>
                    <a:pt x="412" y="84"/>
                    <a:pt x="441" y="92"/>
                  </a:cubicBezTo>
                  <a:cubicBezTo>
                    <a:pt x="439" y="102"/>
                    <a:pt x="442" y="115"/>
                    <a:pt x="434" y="122"/>
                  </a:cubicBezTo>
                  <a:cubicBezTo>
                    <a:pt x="411" y="142"/>
                    <a:pt x="306" y="158"/>
                    <a:pt x="280" y="161"/>
                  </a:cubicBezTo>
                  <a:cubicBezTo>
                    <a:pt x="272" y="164"/>
                    <a:pt x="264" y="166"/>
                    <a:pt x="257" y="169"/>
                  </a:cubicBezTo>
                  <a:cubicBezTo>
                    <a:pt x="246" y="173"/>
                    <a:pt x="237" y="180"/>
                    <a:pt x="226" y="184"/>
                  </a:cubicBezTo>
                  <a:cubicBezTo>
                    <a:pt x="216" y="188"/>
                    <a:pt x="196" y="192"/>
                    <a:pt x="196" y="192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96" name="Freeform 24"/>
            <p:cNvSpPr>
              <a:spLocks/>
            </p:cNvSpPr>
            <p:nvPr/>
          </p:nvSpPr>
          <p:spPr bwMode="auto">
            <a:xfrm>
              <a:off x="3025" y="1802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5797" name="Freeform 25"/>
            <p:cNvSpPr>
              <a:spLocks/>
            </p:cNvSpPr>
            <p:nvPr/>
          </p:nvSpPr>
          <p:spPr bwMode="auto">
            <a:xfrm flipH="1">
              <a:off x="3456" y="1813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75784" name="AutoShape 26"/>
          <p:cNvSpPr>
            <a:spLocks noChangeArrowheads="1"/>
          </p:cNvSpPr>
          <p:nvPr/>
        </p:nvSpPr>
        <p:spPr bwMode="auto">
          <a:xfrm>
            <a:off x="6781800" y="5029200"/>
            <a:ext cx="2133600" cy="609600"/>
          </a:xfrm>
          <a:prstGeom prst="wedgeRectCallout">
            <a:avLst>
              <a:gd name="adj1" fmla="val 11532"/>
              <a:gd name="adj2" fmla="val 9869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8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42 = 5 + 37</a:t>
            </a:r>
            <a:endParaRPr lang="en-US" sz="16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677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The Halting Problem and Famous Open Problems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7827" name="Group 3"/>
          <p:cNvGrpSpPr>
            <a:grpSpLocks/>
          </p:cNvGrpSpPr>
          <p:nvPr/>
        </p:nvGrpSpPr>
        <p:grpSpPr bwMode="auto">
          <a:xfrm>
            <a:off x="533400" y="1343025"/>
            <a:ext cx="8218488" cy="180975"/>
            <a:chOff x="295" y="1311"/>
            <a:chExt cx="5177" cy="114"/>
          </a:xfrm>
        </p:grpSpPr>
        <p:sp>
          <p:nvSpPr>
            <p:cNvPr id="77830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7831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77828" name="Text Box 6"/>
          <p:cNvSpPr txBox="1">
            <a:spLocks noChangeArrowheads="1"/>
          </p:cNvSpPr>
          <p:nvPr/>
        </p:nvSpPr>
        <p:spPr bwMode="auto">
          <a:xfrm>
            <a:off x="533400" y="1828800"/>
            <a:ext cx="5911850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Goldbach</a:t>
            </a:r>
            <a:r>
              <a:rPr lang="ja-JP" altLang="en-US">
                <a:solidFill>
                  <a:srgbClr val="000000"/>
                </a:solidFill>
                <a:latin typeface="Arial" charset="0"/>
              </a:rPr>
              <a:t>’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s Conjecture:  Every positive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even integer greater than 2 can be written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as the sum of two primes.</a:t>
            </a:r>
            <a:endParaRPr lang="en-US" i="1" baseline="30000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baseline="30000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7829" name="Text Box 8"/>
          <p:cNvSpPr txBox="1">
            <a:spLocks noChangeArrowheads="1"/>
          </p:cNvSpPr>
          <p:nvPr/>
        </p:nvSpPr>
        <p:spPr bwMode="auto">
          <a:xfrm>
            <a:off x="533400" y="3505200"/>
            <a:ext cx="43354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890B13"/>
                </a:solidFill>
                <a:latin typeface="Arial" charset="0"/>
              </a:rPr>
              <a:t>$1,000,000 has been offered!</a:t>
            </a:r>
            <a:endParaRPr lang="en-US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2656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The Halting Problem and Famous Open Problems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9875" name="Group 3"/>
          <p:cNvGrpSpPr>
            <a:grpSpLocks/>
          </p:cNvGrpSpPr>
          <p:nvPr/>
        </p:nvGrpSpPr>
        <p:grpSpPr bwMode="auto">
          <a:xfrm>
            <a:off x="533400" y="1343025"/>
            <a:ext cx="8218488" cy="180975"/>
            <a:chOff x="295" y="1311"/>
            <a:chExt cx="5177" cy="114"/>
          </a:xfrm>
        </p:grpSpPr>
        <p:sp>
          <p:nvSpPr>
            <p:cNvPr id="79896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97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79876" name="Text Box 6"/>
          <p:cNvSpPr txBox="1">
            <a:spLocks noChangeArrowheads="1"/>
          </p:cNvSpPr>
          <p:nvPr/>
        </p:nvSpPr>
        <p:spPr bwMode="auto">
          <a:xfrm>
            <a:off x="533400" y="1828800"/>
            <a:ext cx="5911850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Goldbach</a:t>
            </a:r>
            <a:r>
              <a:rPr lang="ja-JP" altLang="en-US">
                <a:solidFill>
                  <a:srgbClr val="000000"/>
                </a:solidFill>
                <a:latin typeface="Arial" charset="0"/>
              </a:rPr>
              <a:t>’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s Conjecture:  Every positive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even integer greater than 2 can be written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as the sum of two primes.</a:t>
            </a:r>
            <a:endParaRPr lang="en-US" i="1" baseline="30000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baseline="30000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9877" name="Line 8"/>
          <p:cNvSpPr>
            <a:spLocks noChangeShapeType="1"/>
          </p:cNvSpPr>
          <p:nvPr/>
        </p:nvSpPr>
        <p:spPr bwMode="auto">
          <a:xfrm flipH="1">
            <a:off x="2438400" y="2667000"/>
            <a:ext cx="609600" cy="228600"/>
          </a:xfrm>
          <a:prstGeom prst="line">
            <a:avLst/>
          </a:prstGeom>
          <a:noFill/>
          <a:ln w="38100">
            <a:solidFill>
              <a:srgbClr val="890B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8" name="Line 9"/>
          <p:cNvSpPr>
            <a:spLocks noChangeShapeType="1"/>
          </p:cNvSpPr>
          <p:nvPr/>
        </p:nvSpPr>
        <p:spPr bwMode="auto">
          <a:xfrm>
            <a:off x="2514600" y="2590800"/>
            <a:ext cx="457200" cy="381000"/>
          </a:xfrm>
          <a:prstGeom prst="line">
            <a:avLst/>
          </a:prstGeom>
          <a:noFill/>
          <a:ln w="38100">
            <a:solidFill>
              <a:srgbClr val="890B1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9879" name="Text Box 10"/>
          <p:cNvSpPr txBox="1">
            <a:spLocks noChangeArrowheads="1"/>
          </p:cNvSpPr>
          <p:nvPr/>
        </p:nvSpPr>
        <p:spPr bwMode="auto">
          <a:xfrm>
            <a:off x="2447925" y="2971800"/>
            <a:ext cx="30638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9999"/>
                </a:solidFill>
                <a:latin typeface="Arial" charset="0"/>
              </a:rPr>
              <a:t>at most 300,000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9999"/>
                </a:solidFill>
                <a:latin typeface="Arial" charset="0"/>
              </a:rPr>
              <a:t>(Schnilerman, 1939)</a:t>
            </a:r>
          </a:p>
        </p:txBody>
      </p:sp>
      <p:pic>
        <p:nvPicPr>
          <p:cNvPr id="79880" name="Picture 11" descr="ali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5715000"/>
            <a:ext cx="835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9881" name="Group 12"/>
          <p:cNvGrpSpPr>
            <a:grpSpLocks/>
          </p:cNvGrpSpPr>
          <p:nvPr/>
        </p:nvGrpSpPr>
        <p:grpSpPr bwMode="auto">
          <a:xfrm>
            <a:off x="7313613" y="5867400"/>
            <a:ext cx="685800" cy="914400"/>
            <a:chOff x="2928" y="1051"/>
            <a:chExt cx="840" cy="957"/>
          </a:xfrm>
        </p:grpSpPr>
        <p:sp>
          <p:nvSpPr>
            <p:cNvPr id="79883" name="Freeform 13"/>
            <p:cNvSpPr>
              <a:spLocks/>
            </p:cNvSpPr>
            <p:nvPr/>
          </p:nvSpPr>
          <p:spPr bwMode="auto">
            <a:xfrm>
              <a:off x="2928" y="1759"/>
              <a:ext cx="810" cy="249"/>
            </a:xfrm>
            <a:custGeom>
              <a:avLst/>
              <a:gdLst>
                <a:gd name="T0" fmla="*/ 5 w 1048"/>
                <a:gd name="T1" fmla="*/ 21 h 250"/>
                <a:gd name="T2" fmla="*/ 9 w 1048"/>
                <a:gd name="T3" fmla="*/ 83 h 250"/>
                <a:gd name="T4" fmla="*/ 9 w 1048"/>
                <a:gd name="T5" fmla="*/ 111 h 250"/>
                <a:gd name="T6" fmla="*/ 10 w 1048"/>
                <a:gd name="T7" fmla="*/ 125 h 250"/>
                <a:gd name="T8" fmla="*/ 10 w 1048"/>
                <a:gd name="T9" fmla="*/ 161 h 250"/>
                <a:gd name="T10" fmla="*/ 7 w 1048"/>
                <a:gd name="T11" fmla="*/ 230 h 250"/>
                <a:gd name="T12" fmla="*/ 2 w 1048"/>
                <a:gd name="T13" fmla="*/ 210 h 250"/>
                <a:gd name="T14" fmla="*/ 0 w 1048"/>
                <a:gd name="T15" fmla="*/ 189 h 250"/>
                <a:gd name="T16" fmla="*/ 2 w 1048"/>
                <a:gd name="T17" fmla="*/ 155 h 250"/>
                <a:gd name="T18" fmla="*/ 2 w 1048"/>
                <a:gd name="T19" fmla="*/ 125 h 250"/>
                <a:gd name="T20" fmla="*/ 2 w 1048"/>
                <a:gd name="T21" fmla="*/ 76 h 250"/>
                <a:gd name="T22" fmla="*/ 3 w 1048"/>
                <a:gd name="T23" fmla="*/ 55 h 250"/>
                <a:gd name="T24" fmla="*/ 3 w 1048"/>
                <a:gd name="T25" fmla="*/ 28 h 250"/>
                <a:gd name="T26" fmla="*/ 4 w 1048"/>
                <a:gd name="T27" fmla="*/ 14 h 250"/>
                <a:gd name="T28" fmla="*/ 5 w 1048"/>
                <a:gd name="T29" fmla="*/ 28 h 250"/>
                <a:gd name="T30" fmla="*/ 5 w 1048"/>
                <a:gd name="T31" fmla="*/ 21 h 2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48"/>
                <a:gd name="T49" fmla="*/ 0 h 250"/>
                <a:gd name="T50" fmla="*/ 1048 w 1048"/>
                <a:gd name="T51" fmla="*/ 250 h 25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48" h="250">
                  <a:moveTo>
                    <a:pt x="531" y="21"/>
                  </a:moveTo>
                  <a:cubicBezTo>
                    <a:pt x="673" y="0"/>
                    <a:pt x="778" y="50"/>
                    <a:pt x="910" y="83"/>
                  </a:cubicBezTo>
                  <a:cubicBezTo>
                    <a:pt x="923" y="92"/>
                    <a:pt x="937" y="102"/>
                    <a:pt x="951" y="111"/>
                  </a:cubicBezTo>
                  <a:cubicBezTo>
                    <a:pt x="965" y="120"/>
                    <a:pt x="993" y="138"/>
                    <a:pt x="993" y="138"/>
                  </a:cubicBezTo>
                  <a:cubicBezTo>
                    <a:pt x="1009" y="162"/>
                    <a:pt x="1023" y="163"/>
                    <a:pt x="1048" y="179"/>
                  </a:cubicBezTo>
                  <a:cubicBezTo>
                    <a:pt x="943" y="250"/>
                    <a:pt x="887" y="238"/>
                    <a:pt x="751" y="248"/>
                  </a:cubicBezTo>
                  <a:cubicBezTo>
                    <a:pt x="201" y="233"/>
                    <a:pt x="424" y="241"/>
                    <a:pt x="82" y="228"/>
                  </a:cubicBezTo>
                  <a:cubicBezTo>
                    <a:pt x="54" y="218"/>
                    <a:pt x="27" y="216"/>
                    <a:pt x="0" y="207"/>
                  </a:cubicBezTo>
                  <a:cubicBezTo>
                    <a:pt x="2" y="195"/>
                    <a:pt x="1" y="183"/>
                    <a:pt x="7" y="173"/>
                  </a:cubicBezTo>
                  <a:cubicBezTo>
                    <a:pt x="19" y="151"/>
                    <a:pt x="75" y="138"/>
                    <a:pt x="96" y="131"/>
                  </a:cubicBezTo>
                  <a:cubicBezTo>
                    <a:pt x="134" y="116"/>
                    <a:pt x="169" y="92"/>
                    <a:pt x="207" y="76"/>
                  </a:cubicBezTo>
                  <a:cubicBezTo>
                    <a:pt x="239" y="61"/>
                    <a:pt x="238" y="77"/>
                    <a:pt x="275" y="55"/>
                  </a:cubicBezTo>
                  <a:cubicBezTo>
                    <a:pt x="288" y="46"/>
                    <a:pt x="309" y="33"/>
                    <a:pt x="324" y="28"/>
                  </a:cubicBezTo>
                  <a:cubicBezTo>
                    <a:pt x="341" y="21"/>
                    <a:pt x="379" y="14"/>
                    <a:pt x="379" y="14"/>
                  </a:cubicBezTo>
                  <a:cubicBezTo>
                    <a:pt x="420" y="18"/>
                    <a:pt x="461" y="22"/>
                    <a:pt x="503" y="28"/>
                  </a:cubicBezTo>
                  <a:cubicBezTo>
                    <a:pt x="531" y="32"/>
                    <a:pt x="519" y="44"/>
                    <a:pt x="531" y="21"/>
                  </a:cubicBezTo>
                  <a:close/>
                </a:path>
              </a:pathLst>
            </a:custGeom>
            <a:solidFill>
              <a:srgbClr val="FD9D0F"/>
            </a:solidFill>
            <a:ln w="9525">
              <a:solidFill>
                <a:srgbClr val="FD9D0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84" name="Oval 14"/>
            <p:cNvSpPr>
              <a:spLocks noChangeArrowheads="1"/>
            </p:cNvSpPr>
            <p:nvPr/>
          </p:nvSpPr>
          <p:spPr bwMode="auto">
            <a:xfrm>
              <a:off x="2965" y="1240"/>
              <a:ext cx="779" cy="672"/>
            </a:xfrm>
            <a:prstGeom prst="ellipse">
              <a:avLst/>
            </a:prstGeom>
            <a:solidFill>
              <a:srgbClr val="9ECC46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85" name="Oval 15"/>
            <p:cNvSpPr>
              <a:spLocks noChangeArrowheads="1"/>
            </p:cNvSpPr>
            <p:nvPr/>
          </p:nvSpPr>
          <p:spPr bwMode="auto">
            <a:xfrm rot="-1967255">
              <a:off x="3039" y="1383"/>
              <a:ext cx="186" cy="1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86" name="Oval 16"/>
            <p:cNvSpPr>
              <a:spLocks noChangeArrowheads="1"/>
            </p:cNvSpPr>
            <p:nvPr/>
          </p:nvSpPr>
          <p:spPr bwMode="auto">
            <a:xfrm>
              <a:off x="3262" y="1383"/>
              <a:ext cx="222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87" name="Oval 17"/>
            <p:cNvSpPr>
              <a:spLocks noChangeArrowheads="1"/>
            </p:cNvSpPr>
            <p:nvPr/>
          </p:nvSpPr>
          <p:spPr bwMode="auto">
            <a:xfrm rot="-2071034">
              <a:off x="3521" y="1431"/>
              <a:ext cx="149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88" name="Oval 18"/>
            <p:cNvSpPr>
              <a:spLocks noChangeArrowheads="1"/>
            </p:cNvSpPr>
            <p:nvPr/>
          </p:nvSpPr>
          <p:spPr bwMode="auto">
            <a:xfrm>
              <a:off x="3118" y="1479"/>
              <a:ext cx="56" cy="6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89" name="Oval 19"/>
            <p:cNvSpPr>
              <a:spLocks noChangeArrowheads="1"/>
            </p:cNvSpPr>
            <p:nvPr/>
          </p:nvSpPr>
          <p:spPr bwMode="auto">
            <a:xfrm>
              <a:off x="3341" y="1495"/>
              <a:ext cx="55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90" name="Oval 20"/>
            <p:cNvSpPr>
              <a:spLocks noChangeArrowheads="1"/>
            </p:cNvSpPr>
            <p:nvPr/>
          </p:nvSpPr>
          <p:spPr bwMode="auto">
            <a:xfrm>
              <a:off x="3543" y="1549"/>
              <a:ext cx="54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91" name="AutoShape 21"/>
            <p:cNvSpPr>
              <a:spLocks noChangeArrowheads="1"/>
            </p:cNvSpPr>
            <p:nvPr/>
          </p:nvSpPr>
          <p:spPr bwMode="auto">
            <a:xfrm rot="-5400000">
              <a:off x="3291" y="1540"/>
              <a:ext cx="77" cy="445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92" name="Freeform 22"/>
            <p:cNvSpPr>
              <a:spLocks/>
            </p:cNvSpPr>
            <p:nvPr/>
          </p:nvSpPr>
          <p:spPr bwMode="auto">
            <a:xfrm>
              <a:off x="3120" y="1128"/>
              <a:ext cx="648" cy="256"/>
            </a:xfrm>
            <a:custGeom>
              <a:avLst/>
              <a:gdLst>
                <a:gd name="T0" fmla="*/ 208 w 648"/>
                <a:gd name="T1" fmla="*/ 0 h 256"/>
                <a:gd name="T2" fmla="*/ 47 w 648"/>
                <a:gd name="T3" fmla="*/ 7 h 256"/>
                <a:gd name="T4" fmla="*/ 0 w 648"/>
                <a:gd name="T5" fmla="*/ 92 h 256"/>
                <a:gd name="T6" fmla="*/ 162 w 648"/>
                <a:gd name="T7" fmla="*/ 192 h 256"/>
                <a:gd name="T8" fmla="*/ 300 w 648"/>
                <a:gd name="T9" fmla="*/ 238 h 256"/>
                <a:gd name="T10" fmla="*/ 484 w 648"/>
                <a:gd name="T11" fmla="*/ 246 h 256"/>
                <a:gd name="T12" fmla="*/ 646 w 648"/>
                <a:gd name="T13" fmla="*/ 184 h 256"/>
                <a:gd name="T14" fmla="*/ 615 w 648"/>
                <a:gd name="T15" fmla="*/ 153 h 256"/>
                <a:gd name="T16" fmla="*/ 546 w 648"/>
                <a:gd name="T17" fmla="*/ 84 h 2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8"/>
                <a:gd name="T28" fmla="*/ 0 h 256"/>
                <a:gd name="T29" fmla="*/ 648 w 648"/>
                <a:gd name="T30" fmla="*/ 256 h 2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8" h="256">
                  <a:moveTo>
                    <a:pt x="208" y="0"/>
                  </a:moveTo>
                  <a:cubicBezTo>
                    <a:pt x="154" y="2"/>
                    <a:pt x="100" y="0"/>
                    <a:pt x="47" y="7"/>
                  </a:cubicBezTo>
                  <a:cubicBezTo>
                    <a:pt x="15" y="11"/>
                    <a:pt x="0" y="92"/>
                    <a:pt x="0" y="92"/>
                  </a:cubicBezTo>
                  <a:cubicBezTo>
                    <a:pt x="19" y="199"/>
                    <a:pt x="72" y="170"/>
                    <a:pt x="162" y="192"/>
                  </a:cubicBezTo>
                  <a:cubicBezTo>
                    <a:pt x="208" y="203"/>
                    <a:pt x="252" y="234"/>
                    <a:pt x="300" y="238"/>
                  </a:cubicBezTo>
                  <a:cubicBezTo>
                    <a:pt x="361" y="243"/>
                    <a:pt x="423" y="243"/>
                    <a:pt x="484" y="246"/>
                  </a:cubicBezTo>
                  <a:cubicBezTo>
                    <a:pt x="648" y="235"/>
                    <a:pt x="569" y="256"/>
                    <a:pt x="646" y="184"/>
                  </a:cubicBezTo>
                  <a:cubicBezTo>
                    <a:pt x="642" y="180"/>
                    <a:pt x="617" y="158"/>
                    <a:pt x="615" y="153"/>
                  </a:cubicBezTo>
                  <a:cubicBezTo>
                    <a:pt x="596" y="116"/>
                    <a:pt x="599" y="84"/>
                    <a:pt x="546" y="84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93" name="Freeform 23"/>
            <p:cNvSpPr>
              <a:spLocks/>
            </p:cNvSpPr>
            <p:nvPr/>
          </p:nvSpPr>
          <p:spPr bwMode="auto">
            <a:xfrm>
              <a:off x="3254" y="1051"/>
              <a:ext cx="442" cy="192"/>
            </a:xfrm>
            <a:custGeom>
              <a:avLst/>
              <a:gdLst>
                <a:gd name="T0" fmla="*/ 88 w 442"/>
                <a:gd name="T1" fmla="*/ 138 h 192"/>
                <a:gd name="T2" fmla="*/ 34 w 442"/>
                <a:gd name="T3" fmla="*/ 92 h 192"/>
                <a:gd name="T4" fmla="*/ 57 w 442"/>
                <a:gd name="T5" fmla="*/ 0 h 192"/>
                <a:gd name="T6" fmla="*/ 234 w 442"/>
                <a:gd name="T7" fmla="*/ 15 h 192"/>
                <a:gd name="T8" fmla="*/ 372 w 442"/>
                <a:gd name="T9" fmla="*/ 61 h 192"/>
                <a:gd name="T10" fmla="*/ 441 w 442"/>
                <a:gd name="T11" fmla="*/ 92 h 192"/>
                <a:gd name="T12" fmla="*/ 434 w 442"/>
                <a:gd name="T13" fmla="*/ 122 h 192"/>
                <a:gd name="T14" fmla="*/ 280 w 442"/>
                <a:gd name="T15" fmla="*/ 161 h 192"/>
                <a:gd name="T16" fmla="*/ 257 w 442"/>
                <a:gd name="T17" fmla="*/ 169 h 192"/>
                <a:gd name="T18" fmla="*/ 226 w 442"/>
                <a:gd name="T19" fmla="*/ 184 h 192"/>
                <a:gd name="T20" fmla="*/ 196 w 442"/>
                <a:gd name="T21" fmla="*/ 192 h 1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42"/>
                <a:gd name="T34" fmla="*/ 0 h 192"/>
                <a:gd name="T35" fmla="*/ 442 w 442"/>
                <a:gd name="T36" fmla="*/ 192 h 1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42" h="192">
                  <a:moveTo>
                    <a:pt x="88" y="138"/>
                  </a:moveTo>
                  <a:cubicBezTo>
                    <a:pt x="71" y="119"/>
                    <a:pt x="55" y="106"/>
                    <a:pt x="34" y="92"/>
                  </a:cubicBezTo>
                  <a:cubicBezTo>
                    <a:pt x="22" y="52"/>
                    <a:pt x="0" y="17"/>
                    <a:pt x="57" y="0"/>
                  </a:cubicBezTo>
                  <a:cubicBezTo>
                    <a:pt x="75" y="1"/>
                    <a:pt x="202" y="8"/>
                    <a:pt x="234" y="15"/>
                  </a:cubicBezTo>
                  <a:cubicBezTo>
                    <a:pt x="275" y="24"/>
                    <a:pt x="331" y="47"/>
                    <a:pt x="372" y="61"/>
                  </a:cubicBezTo>
                  <a:cubicBezTo>
                    <a:pt x="394" y="81"/>
                    <a:pt x="412" y="84"/>
                    <a:pt x="441" y="92"/>
                  </a:cubicBezTo>
                  <a:cubicBezTo>
                    <a:pt x="439" y="102"/>
                    <a:pt x="442" y="115"/>
                    <a:pt x="434" y="122"/>
                  </a:cubicBezTo>
                  <a:cubicBezTo>
                    <a:pt x="411" y="142"/>
                    <a:pt x="306" y="158"/>
                    <a:pt x="280" y="161"/>
                  </a:cubicBezTo>
                  <a:cubicBezTo>
                    <a:pt x="272" y="164"/>
                    <a:pt x="264" y="166"/>
                    <a:pt x="257" y="169"/>
                  </a:cubicBezTo>
                  <a:cubicBezTo>
                    <a:pt x="246" y="173"/>
                    <a:pt x="237" y="180"/>
                    <a:pt x="226" y="184"/>
                  </a:cubicBezTo>
                  <a:cubicBezTo>
                    <a:pt x="216" y="188"/>
                    <a:pt x="196" y="192"/>
                    <a:pt x="196" y="192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94" name="Freeform 24"/>
            <p:cNvSpPr>
              <a:spLocks/>
            </p:cNvSpPr>
            <p:nvPr/>
          </p:nvSpPr>
          <p:spPr bwMode="auto">
            <a:xfrm>
              <a:off x="3025" y="1802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79895" name="Freeform 25"/>
            <p:cNvSpPr>
              <a:spLocks/>
            </p:cNvSpPr>
            <p:nvPr/>
          </p:nvSpPr>
          <p:spPr bwMode="auto">
            <a:xfrm flipH="1">
              <a:off x="3456" y="1813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79882" name="AutoShape 26"/>
          <p:cNvSpPr>
            <a:spLocks noChangeArrowheads="1"/>
          </p:cNvSpPr>
          <p:nvPr/>
        </p:nvSpPr>
        <p:spPr bwMode="auto">
          <a:xfrm>
            <a:off x="6858000" y="4495800"/>
            <a:ext cx="1903413" cy="1066800"/>
          </a:xfrm>
          <a:prstGeom prst="wedgeRectCallout">
            <a:avLst>
              <a:gd name="adj1" fmla="val 6963"/>
              <a:gd name="adj2" fmla="val 77829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Getting from 300,000 down to 2 shouldn</a:t>
            </a:r>
            <a:r>
              <a:rPr lang="ja-JP" altLang="en-US" sz="1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16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 be so hard!</a:t>
            </a:r>
          </a:p>
        </p:txBody>
      </p:sp>
    </p:spTree>
    <p:extLst>
      <p:ext uri="{BB962C8B-B14F-4D97-AF65-F5344CB8AC3E}">
        <p14:creationId xmlns:p14="http://schemas.microsoft.com/office/powerpoint/2010/main" val="2803899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Using a Haltchecker to Prove or Disprove the Goldbach Conjecture…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81923" name="Group 4"/>
          <p:cNvGrpSpPr>
            <a:grpSpLocks/>
          </p:cNvGrpSpPr>
          <p:nvPr/>
        </p:nvGrpSpPr>
        <p:grpSpPr bwMode="auto">
          <a:xfrm>
            <a:off x="533400" y="990600"/>
            <a:ext cx="8218488" cy="180975"/>
            <a:chOff x="295" y="1311"/>
            <a:chExt cx="5177" cy="114"/>
          </a:xfrm>
        </p:grpSpPr>
        <p:sp>
          <p:nvSpPr>
            <p:cNvPr id="81943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44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81924" name="Text Box 7"/>
          <p:cNvSpPr txBox="1">
            <a:spLocks noChangeArrowheads="1"/>
          </p:cNvSpPr>
          <p:nvPr/>
        </p:nvSpPr>
        <p:spPr bwMode="auto">
          <a:xfrm>
            <a:off x="457200" y="1371600"/>
            <a:ext cx="8048625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def prime_split(n):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 ```Takes an EVEN POSITIVE integer n as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 input and returns True if n can be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 written as the sum of two primes and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 False otherwise.</a:t>
            </a:r>
            <a:r>
              <a:rPr lang="ja-JP" altLang="en-US" b="1">
                <a:solidFill>
                  <a:srgbClr val="000000"/>
                </a:solidFill>
                <a:latin typeface="Courier New" charset="0"/>
              </a:rPr>
              <a:t>’’’</a:t>
            </a:r>
            <a:endParaRPr lang="en-US" b="1">
              <a:solidFill>
                <a:srgbClr val="000000"/>
              </a:solidFill>
              <a:latin typeface="Courier New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srgbClr val="000000"/>
              </a:solidFill>
              <a:latin typeface="Courier New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def goldbach(current):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 while True: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    if not prime_split(current):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	     return  # DONE!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    else current = current + 2</a:t>
            </a:r>
          </a:p>
        </p:txBody>
      </p:sp>
      <p:pic>
        <p:nvPicPr>
          <p:cNvPr id="81925" name="Picture 8" descr="ali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950" y="6096000"/>
            <a:ext cx="5016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26" name="Group 9"/>
          <p:cNvGrpSpPr>
            <a:grpSpLocks/>
          </p:cNvGrpSpPr>
          <p:nvPr/>
        </p:nvGrpSpPr>
        <p:grpSpPr bwMode="auto">
          <a:xfrm>
            <a:off x="228600" y="6172200"/>
            <a:ext cx="304800" cy="457200"/>
            <a:chOff x="2928" y="1051"/>
            <a:chExt cx="840" cy="957"/>
          </a:xfrm>
        </p:grpSpPr>
        <p:sp>
          <p:nvSpPr>
            <p:cNvPr id="81930" name="Freeform 10"/>
            <p:cNvSpPr>
              <a:spLocks/>
            </p:cNvSpPr>
            <p:nvPr/>
          </p:nvSpPr>
          <p:spPr bwMode="auto">
            <a:xfrm>
              <a:off x="2928" y="1759"/>
              <a:ext cx="810" cy="249"/>
            </a:xfrm>
            <a:custGeom>
              <a:avLst/>
              <a:gdLst>
                <a:gd name="T0" fmla="*/ 5 w 1048"/>
                <a:gd name="T1" fmla="*/ 21 h 250"/>
                <a:gd name="T2" fmla="*/ 9 w 1048"/>
                <a:gd name="T3" fmla="*/ 83 h 250"/>
                <a:gd name="T4" fmla="*/ 9 w 1048"/>
                <a:gd name="T5" fmla="*/ 111 h 250"/>
                <a:gd name="T6" fmla="*/ 10 w 1048"/>
                <a:gd name="T7" fmla="*/ 125 h 250"/>
                <a:gd name="T8" fmla="*/ 10 w 1048"/>
                <a:gd name="T9" fmla="*/ 161 h 250"/>
                <a:gd name="T10" fmla="*/ 7 w 1048"/>
                <a:gd name="T11" fmla="*/ 230 h 250"/>
                <a:gd name="T12" fmla="*/ 2 w 1048"/>
                <a:gd name="T13" fmla="*/ 210 h 250"/>
                <a:gd name="T14" fmla="*/ 0 w 1048"/>
                <a:gd name="T15" fmla="*/ 189 h 250"/>
                <a:gd name="T16" fmla="*/ 2 w 1048"/>
                <a:gd name="T17" fmla="*/ 155 h 250"/>
                <a:gd name="T18" fmla="*/ 2 w 1048"/>
                <a:gd name="T19" fmla="*/ 125 h 250"/>
                <a:gd name="T20" fmla="*/ 2 w 1048"/>
                <a:gd name="T21" fmla="*/ 76 h 250"/>
                <a:gd name="T22" fmla="*/ 3 w 1048"/>
                <a:gd name="T23" fmla="*/ 55 h 250"/>
                <a:gd name="T24" fmla="*/ 3 w 1048"/>
                <a:gd name="T25" fmla="*/ 28 h 250"/>
                <a:gd name="T26" fmla="*/ 4 w 1048"/>
                <a:gd name="T27" fmla="*/ 14 h 250"/>
                <a:gd name="T28" fmla="*/ 5 w 1048"/>
                <a:gd name="T29" fmla="*/ 28 h 250"/>
                <a:gd name="T30" fmla="*/ 5 w 1048"/>
                <a:gd name="T31" fmla="*/ 21 h 2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48"/>
                <a:gd name="T49" fmla="*/ 0 h 250"/>
                <a:gd name="T50" fmla="*/ 1048 w 1048"/>
                <a:gd name="T51" fmla="*/ 250 h 25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48" h="250">
                  <a:moveTo>
                    <a:pt x="531" y="21"/>
                  </a:moveTo>
                  <a:cubicBezTo>
                    <a:pt x="673" y="0"/>
                    <a:pt x="778" y="50"/>
                    <a:pt x="910" y="83"/>
                  </a:cubicBezTo>
                  <a:cubicBezTo>
                    <a:pt x="923" y="92"/>
                    <a:pt x="937" y="102"/>
                    <a:pt x="951" y="111"/>
                  </a:cubicBezTo>
                  <a:cubicBezTo>
                    <a:pt x="965" y="120"/>
                    <a:pt x="993" y="138"/>
                    <a:pt x="993" y="138"/>
                  </a:cubicBezTo>
                  <a:cubicBezTo>
                    <a:pt x="1009" y="162"/>
                    <a:pt x="1023" y="163"/>
                    <a:pt x="1048" y="179"/>
                  </a:cubicBezTo>
                  <a:cubicBezTo>
                    <a:pt x="943" y="250"/>
                    <a:pt x="887" y="238"/>
                    <a:pt x="751" y="248"/>
                  </a:cubicBezTo>
                  <a:cubicBezTo>
                    <a:pt x="201" y="233"/>
                    <a:pt x="424" y="241"/>
                    <a:pt x="82" y="228"/>
                  </a:cubicBezTo>
                  <a:cubicBezTo>
                    <a:pt x="54" y="218"/>
                    <a:pt x="27" y="216"/>
                    <a:pt x="0" y="207"/>
                  </a:cubicBezTo>
                  <a:cubicBezTo>
                    <a:pt x="2" y="195"/>
                    <a:pt x="1" y="183"/>
                    <a:pt x="7" y="173"/>
                  </a:cubicBezTo>
                  <a:cubicBezTo>
                    <a:pt x="19" y="151"/>
                    <a:pt x="75" y="138"/>
                    <a:pt x="96" y="131"/>
                  </a:cubicBezTo>
                  <a:cubicBezTo>
                    <a:pt x="134" y="116"/>
                    <a:pt x="169" y="92"/>
                    <a:pt x="207" y="76"/>
                  </a:cubicBezTo>
                  <a:cubicBezTo>
                    <a:pt x="239" y="61"/>
                    <a:pt x="238" y="77"/>
                    <a:pt x="275" y="55"/>
                  </a:cubicBezTo>
                  <a:cubicBezTo>
                    <a:pt x="288" y="46"/>
                    <a:pt x="309" y="33"/>
                    <a:pt x="324" y="28"/>
                  </a:cubicBezTo>
                  <a:cubicBezTo>
                    <a:pt x="341" y="21"/>
                    <a:pt x="379" y="14"/>
                    <a:pt x="379" y="14"/>
                  </a:cubicBezTo>
                  <a:cubicBezTo>
                    <a:pt x="420" y="18"/>
                    <a:pt x="461" y="22"/>
                    <a:pt x="503" y="28"/>
                  </a:cubicBezTo>
                  <a:cubicBezTo>
                    <a:pt x="531" y="32"/>
                    <a:pt x="519" y="44"/>
                    <a:pt x="531" y="21"/>
                  </a:cubicBezTo>
                  <a:close/>
                </a:path>
              </a:pathLst>
            </a:custGeom>
            <a:solidFill>
              <a:srgbClr val="FD9D0F"/>
            </a:solidFill>
            <a:ln w="9525">
              <a:solidFill>
                <a:srgbClr val="FD9D0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31" name="Oval 11"/>
            <p:cNvSpPr>
              <a:spLocks noChangeArrowheads="1"/>
            </p:cNvSpPr>
            <p:nvPr/>
          </p:nvSpPr>
          <p:spPr bwMode="auto">
            <a:xfrm>
              <a:off x="2965" y="1240"/>
              <a:ext cx="779" cy="672"/>
            </a:xfrm>
            <a:prstGeom prst="ellipse">
              <a:avLst/>
            </a:prstGeom>
            <a:solidFill>
              <a:srgbClr val="9ECC46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32" name="Oval 12"/>
            <p:cNvSpPr>
              <a:spLocks noChangeArrowheads="1"/>
            </p:cNvSpPr>
            <p:nvPr/>
          </p:nvSpPr>
          <p:spPr bwMode="auto">
            <a:xfrm rot="-1967255">
              <a:off x="3039" y="1383"/>
              <a:ext cx="186" cy="1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33" name="Oval 13"/>
            <p:cNvSpPr>
              <a:spLocks noChangeArrowheads="1"/>
            </p:cNvSpPr>
            <p:nvPr/>
          </p:nvSpPr>
          <p:spPr bwMode="auto">
            <a:xfrm>
              <a:off x="3262" y="1383"/>
              <a:ext cx="222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34" name="Oval 14"/>
            <p:cNvSpPr>
              <a:spLocks noChangeArrowheads="1"/>
            </p:cNvSpPr>
            <p:nvPr/>
          </p:nvSpPr>
          <p:spPr bwMode="auto">
            <a:xfrm rot="-2071034">
              <a:off x="3521" y="1431"/>
              <a:ext cx="149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35" name="Oval 15"/>
            <p:cNvSpPr>
              <a:spLocks noChangeArrowheads="1"/>
            </p:cNvSpPr>
            <p:nvPr/>
          </p:nvSpPr>
          <p:spPr bwMode="auto">
            <a:xfrm>
              <a:off x="3118" y="1479"/>
              <a:ext cx="56" cy="6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36" name="Oval 16"/>
            <p:cNvSpPr>
              <a:spLocks noChangeArrowheads="1"/>
            </p:cNvSpPr>
            <p:nvPr/>
          </p:nvSpPr>
          <p:spPr bwMode="auto">
            <a:xfrm>
              <a:off x="3341" y="1495"/>
              <a:ext cx="55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37" name="Oval 17"/>
            <p:cNvSpPr>
              <a:spLocks noChangeArrowheads="1"/>
            </p:cNvSpPr>
            <p:nvPr/>
          </p:nvSpPr>
          <p:spPr bwMode="auto">
            <a:xfrm>
              <a:off x="3543" y="1549"/>
              <a:ext cx="54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38" name="AutoShape 18"/>
            <p:cNvSpPr>
              <a:spLocks noChangeArrowheads="1"/>
            </p:cNvSpPr>
            <p:nvPr/>
          </p:nvSpPr>
          <p:spPr bwMode="auto">
            <a:xfrm rot="-5400000">
              <a:off x="3291" y="1540"/>
              <a:ext cx="77" cy="445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39" name="Freeform 19"/>
            <p:cNvSpPr>
              <a:spLocks/>
            </p:cNvSpPr>
            <p:nvPr/>
          </p:nvSpPr>
          <p:spPr bwMode="auto">
            <a:xfrm>
              <a:off x="3120" y="1128"/>
              <a:ext cx="648" cy="256"/>
            </a:xfrm>
            <a:custGeom>
              <a:avLst/>
              <a:gdLst>
                <a:gd name="T0" fmla="*/ 208 w 648"/>
                <a:gd name="T1" fmla="*/ 0 h 256"/>
                <a:gd name="T2" fmla="*/ 47 w 648"/>
                <a:gd name="T3" fmla="*/ 7 h 256"/>
                <a:gd name="T4" fmla="*/ 0 w 648"/>
                <a:gd name="T5" fmla="*/ 92 h 256"/>
                <a:gd name="T6" fmla="*/ 162 w 648"/>
                <a:gd name="T7" fmla="*/ 192 h 256"/>
                <a:gd name="T8" fmla="*/ 300 w 648"/>
                <a:gd name="T9" fmla="*/ 238 h 256"/>
                <a:gd name="T10" fmla="*/ 484 w 648"/>
                <a:gd name="T11" fmla="*/ 246 h 256"/>
                <a:gd name="T12" fmla="*/ 646 w 648"/>
                <a:gd name="T13" fmla="*/ 184 h 256"/>
                <a:gd name="T14" fmla="*/ 615 w 648"/>
                <a:gd name="T15" fmla="*/ 153 h 256"/>
                <a:gd name="T16" fmla="*/ 546 w 648"/>
                <a:gd name="T17" fmla="*/ 84 h 2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8"/>
                <a:gd name="T28" fmla="*/ 0 h 256"/>
                <a:gd name="T29" fmla="*/ 648 w 648"/>
                <a:gd name="T30" fmla="*/ 256 h 2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8" h="256">
                  <a:moveTo>
                    <a:pt x="208" y="0"/>
                  </a:moveTo>
                  <a:cubicBezTo>
                    <a:pt x="154" y="2"/>
                    <a:pt x="100" y="0"/>
                    <a:pt x="47" y="7"/>
                  </a:cubicBezTo>
                  <a:cubicBezTo>
                    <a:pt x="15" y="11"/>
                    <a:pt x="0" y="92"/>
                    <a:pt x="0" y="92"/>
                  </a:cubicBezTo>
                  <a:cubicBezTo>
                    <a:pt x="19" y="199"/>
                    <a:pt x="72" y="170"/>
                    <a:pt x="162" y="192"/>
                  </a:cubicBezTo>
                  <a:cubicBezTo>
                    <a:pt x="208" y="203"/>
                    <a:pt x="252" y="234"/>
                    <a:pt x="300" y="238"/>
                  </a:cubicBezTo>
                  <a:cubicBezTo>
                    <a:pt x="361" y="243"/>
                    <a:pt x="423" y="243"/>
                    <a:pt x="484" y="246"/>
                  </a:cubicBezTo>
                  <a:cubicBezTo>
                    <a:pt x="648" y="235"/>
                    <a:pt x="569" y="256"/>
                    <a:pt x="646" y="184"/>
                  </a:cubicBezTo>
                  <a:cubicBezTo>
                    <a:pt x="642" y="180"/>
                    <a:pt x="617" y="158"/>
                    <a:pt x="615" y="153"/>
                  </a:cubicBezTo>
                  <a:cubicBezTo>
                    <a:pt x="596" y="116"/>
                    <a:pt x="599" y="84"/>
                    <a:pt x="546" y="84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40" name="Freeform 20"/>
            <p:cNvSpPr>
              <a:spLocks/>
            </p:cNvSpPr>
            <p:nvPr/>
          </p:nvSpPr>
          <p:spPr bwMode="auto">
            <a:xfrm>
              <a:off x="3254" y="1051"/>
              <a:ext cx="442" cy="192"/>
            </a:xfrm>
            <a:custGeom>
              <a:avLst/>
              <a:gdLst>
                <a:gd name="T0" fmla="*/ 88 w 442"/>
                <a:gd name="T1" fmla="*/ 138 h 192"/>
                <a:gd name="T2" fmla="*/ 34 w 442"/>
                <a:gd name="T3" fmla="*/ 92 h 192"/>
                <a:gd name="T4" fmla="*/ 57 w 442"/>
                <a:gd name="T5" fmla="*/ 0 h 192"/>
                <a:gd name="T6" fmla="*/ 234 w 442"/>
                <a:gd name="T7" fmla="*/ 15 h 192"/>
                <a:gd name="T8" fmla="*/ 372 w 442"/>
                <a:gd name="T9" fmla="*/ 61 h 192"/>
                <a:gd name="T10" fmla="*/ 441 w 442"/>
                <a:gd name="T11" fmla="*/ 92 h 192"/>
                <a:gd name="T12" fmla="*/ 434 w 442"/>
                <a:gd name="T13" fmla="*/ 122 h 192"/>
                <a:gd name="T14" fmla="*/ 280 w 442"/>
                <a:gd name="T15" fmla="*/ 161 h 192"/>
                <a:gd name="T16" fmla="*/ 257 w 442"/>
                <a:gd name="T17" fmla="*/ 169 h 192"/>
                <a:gd name="T18" fmla="*/ 226 w 442"/>
                <a:gd name="T19" fmla="*/ 184 h 192"/>
                <a:gd name="T20" fmla="*/ 196 w 442"/>
                <a:gd name="T21" fmla="*/ 192 h 1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42"/>
                <a:gd name="T34" fmla="*/ 0 h 192"/>
                <a:gd name="T35" fmla="*/ 442 w 442"/>
                <a:gd name="T36" fmla="*/ 192 h 1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42" h="192">
                  <a:moveTo>
                    <a:pt x="88" y="138"/>
                  </a:moveTo>
                  <a:cubicBezTo>
                    <a:pt x="71" y="119"/>
                    <a:pt x="55" y="106"/>
                    <a:pt x="34" y="92"/>
                  </a:cubicBezTo>
                  <a:cubicBezTo>
                    <a:pt x="22" y="52"/>
                    <a:pt x="0" y="17"/>
                    <a:pt x="57" y="0"/>
                  </a:cubicBezTo>
                  <a:cubicBezTo>
                    <a:pt x="75" y="1"/>
                    <a:pt x="202" y="8"/>
                    <a:pt x="234" y="15"/>
                  </a:cubicBezTo>
                  <a:cubicBezTo>
                    <a:pt x="275" y="24"/>
                    <a:pt x="331" y="47"/>
                    <a:pt x="372" y="61"/>
                  </a:cubicBezTo>
                  <a:cubicBezTo>
                    <a:pt x="394" y="81"/>
                    <a:pt x="412" y="84"/>
                    <a:pt x="441" y="92"/>
                  </a:cubicBezTo>
                  <a:cubicBezTo>
                    <a:pt x="439" y="102"/>
                    <a:pt x="442" y="115"/>
                    <a:pt x="434" y="122"/>
                  </a:cubicBezTo>
                  <a:cubicBezTo>
                    <a:pt x="411" y="142"/>
                    <a:pt x="306" y="158"/>
                    <a:pt x="280" y="161"/>
                  </a:cubicBezTo>
                  <a:cubicBezTo>
                    <a:pt x="272" y="164"/>
                    <a:pt x="264" y="166"/>
                    <a:pt x="257" y="169"/>
                  </a:cubicBezTo>
                  <a:cubicBezTo>
                    <a:pt x="246" y="173"/>
                    <a:pt x="237" y="180"/>
                    <a:pt x="226" y="184"/>
                  </a:cubicBezTo>
                  <a:cubicBezTo>
                    <a:pt x="216" y="188"/>
                    <a:pt x="196" y="192"/>
                    <a:pt x="196" y="192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41" name="Freeform 21"/>
            <p:cNvSpPr>
              <a:spLocks/>
            </p:cNvSpPr>
            <p:nvPr/>
          </p:nvSpPr>
          <p:spPr bwMode="auto">
            <a:xfrm>
              <a:off x="3025" y="1802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1942" name="Freeform 22"/>
            <p:cNvSpPr>
              <a:spLocks/>
            </p:cNvSpPr>
            <p:nvPr/>
          </p:nvSpPr>
          <p:spPr bwMode="auto">
            <a:xfrm flipH="1">
              <a:off x="3456" y="1813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81927" name="AutoShape 23"/>
          <p:cNvSpPr>
            <a:spLocks noChangeArrowheads="1"/>
          </p:cNvSpPr>
          <p:nvPr/>
        </p:nvSpPr>
        <p:spPr bwMode="auto">
          <a:xfrm>
            <a:off x="685800" y="5715000"/>
            <a:ext cx="2057400" cy="533400"/>
          </a:xfrm>
          <a:prstGeom prst="wedgeRectCallout">
            <a:avLst>
              <a:gd name="adj1" fmla="val -47222"/>
              <a:gd name="adj2" fmla="val 72917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Yowza this is cool!</a:t>
            </a: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28" name="AutoShape 24"/>
          <p:cNvSpPr>
            <a:spLocks noChangeArrowheads="1"/>
          </p:cNvSpPr>
          <p:nvPr/>
        </p:nvSpPr>
        <p:spPr bwMode="auto">
          <a:xfrm>
            <a:off x="6019800" y="5486400"/>
            <a:ext cx="2819400" cy="609600"/>
          </a:xfrm>
          <a:prstGeom prst="wedgeRectCallout">
            <a:avLst>
              <a:gd name="adj1" fmla="val 36713"/>
              <a:gd name="adj2" fmla="val 9270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Who needs chocolate when there are proofs this sweet!</a:t>
            </a: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29" name="TextBox 23"/>
          <p:cNvSpPr txBox="1">
            <a:spLocks noChangeArrowheads="1"/>
          </p:cNvSpPr>
          <p:nvPr/>
        </p:nvSpPr>
        <p:spPr bwMode="auto">
          <a:xfrm>
            <a:off x="5410200" y="3657600"/>
            <a:ext cx="23780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890B13"/>
                </a:solidFill>
                <a:latin typeface="Arial" charset="0"/>
              </a:rPr>
              <a:t>Consider… </a:t>
            </a:r>
            <a:r>
              <a:rPr lang="en-US" sz="1400" b="1">
                <a:solidFill>
                  <a:srgbClr val="890B13"/>
                </a:solidFill>
                <a:latin typeface="Courier" charset="0"/>
                <a:cs typeface="Courier" charset="0"/>
              </a:rPr>
              <a:t>goldbach(4)</a:t>
            </a:r>
          </a:p>
        </p:txBody>
      </p:sp>
    </p:spTree>
    <p:extLst>
      <p:ext uri="{BB962C8B-B14F-4D97-AF65-F5344CB8AC3E}">
        <p14:creationId xmlns:p14="http://schemas.microsoft.com/office/powerpoint/2010/main" val="2549900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Computable numbers</a:t>
            </a:r>
          </a:p>
        </p:txBody>
      </p:sp>
      <p:grpSp>
        <p:nvGrpSpPr>
          <p:cNvPr id="56323" name="Group 4"/>
          <p:cNvGrpSpPr>
            <a:grpSpLocks/>
          </p:cNvGrpSpPr>
          <p:nvPr/>
        </p:nvGrpSpPr>
        <p:grpSpPr bwMode="auto">
          <a:xfrm>
            <a:off x="533400" y="1066800"/>
            <a:ext cx="8218488" cy="180975"/>
            <a:chOff x="295" y="1311"/>
            <a:chExt cx="5177" cy="114"/>
          </a:xfrm>
        </p:grpSpPr>
        <p:sp>
          <p:nvSpPr>
            <p:cNvPr id="56329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6330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56324" name="TextBox 6"/>
          <p:cNvSpPr txBox="1">
            <a:spLocks noChangeArrowheads="1"/>
          </p:cNvSpPr>
          <p:nvPr/>
        </p:nvSpPr>
        <p:spPr bwMode="auto">
          <a:xfrm>
            <a:off x="762000" y="1524000"/>
            <a:ext cx="6510338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890B13"/>
                </a:solidFill>
                <a:latin typeface="Courier" charset="0"/>
                <a:cs typeface="Courier" charset="0"/>
              </a:rPr>
              <a:t>def pi(i):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890B13"/>
                </a:solidFill>
                <a:latin typeface="Courier" charset="0"/>
                <a:cs typeface="Courier" charset="0"/>
              </a:rPr>
              <a:t>	</a:t>
            </a:r>
            <a:r>
              <a:rPr lang="ja-JP" altLang="en-US" sz="1800">
                <a:solidFill>
                  <a:srgbClr val="890B13"/>
                </a:solidFill>
                <a:latin typeface="Courier" charset="0"/>
                <a:cs typeface="Courier" charset="0"/>
              </a:rPr>
              <a:t>‘’’</a:t>
            </a:r>
            <a:r>
              <a:rPr lang="en-US" sz="1800">
                <a:solidFill>
                  <a:srgbClr val="890B13"/>
                </a:solidFill>
                <a:latin typeface="Courier" charset="0"/>
                <a:cs typeface="Courier" charset="0"/>
              </a:rPr>
              <a:t>returns the first i digits of pi</a:t>
            </a:r>
            <a:r>
              <a:rPr lang="ja-JP" altLang="en-US" sz="1800">
                <a:solidFill>
                  <a:srgbClr val="890B13"/>
                </a:solidFill>
                <a:latin typeface="Courier" charset="0"/>
                <a:cs typeface="Courier" charset="0"/>
              </a:rPr>
              <a:t>’’’</a:t>
            </a:r>
            <a:endParaRPr lang="en-US" sz="1800">
              <a:solidFill>
                <a:srgbClr val="890B13"/>
              </a:solidFill>
              <a:latin typeface="Courier" charset="0"/>
              <a:cs typeface="Courier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890B13"/>
              </a:solidFill>
              <a:latin typeface="Courier" charset="0"/>
              <a:cs typeface="Courier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890B13"/>
                </a:solidFill>
                <a:latin typeface="Courier" charset="0"/>
                <a:cs typeface="Courier" charset="0"/>
              </a:rPr>
              <a:t>&gt;&gt;&gt; pi(6)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890B13"/>
                </a:solidFill>
                <a:latin typeface="Courier" charset="0"/>
                <a:cs typeface="Courier" charset="0"/>
              </a:rPr>
              <a:t>314159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00"/>
              </a:solidFill>
              <a:latin typeface="Courier" charset="0"/>
              <a:cs typeface="Courier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90"/>
                </a:solidFill>
                <a:latin typeface="Courier" charset="0"/>
                <a:cs typeface="Courier" charset="0"/>
              </a:rPr>
              <a:t>def onethird(i):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90"/>
                </a:solidFill>
                <a:latin typeface="Courier" charset="0"/>
                <a:cs typeface="Courier" charset="0"/>
              </a:rPr>
              <a:t>	</a:t>
            </a:r>
            <a:r>
              <a:rPr lang="ja-JP" altLang="en-US" sz="1800">
                <a:solidFill>
                  <a:srgbClr val="000090"/>
                </a:solidFill>
                <a:latin typeface="Courier" charset="0"/>
                <a:cs typeface="Courier" charset="0"/>
              </a:rPr>
              <a:t>‘’’</a:t>
            </a:r>
            <a:r>
              <a:rPr lang="en-US" sz="1800">
                <a:solidFill>
                  <a:srgbClr val="000090"/>
                </a:solidFill>
                <a:latin typeface="Courier" charset="0"/>
                <a:cs typeface="Courier" charset="0"/>
              </a:rPr>
              <a:t>returns the first i digits of 1/3</a:t>
            </a:r>
            <a:r>
              <a:rPr lang="ja-JP" altLang="en-US" sz="1800">
                <a:solidFill>
                  <a:srgbClr val="000090"/>
                </a:solidFill>
                <a:latin typeface="Courier" charset="0"/>
                <a:cs typeface="Courier" charset="0"/>
              </a:rPr>
              <a:t>’’’</a:t>
            </a:r>
            <a:endParaRPr lang="en-US" sz="1800">
              <a:solidFill>
                <a:srgbClr val="000090"/>
              </a:solidFill>
              <a:latin typeface="Courier" charset="0"/>
              <a:cs typeface="Courier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srgbClr val="000090"/>
              </a:solidFill>
              <a:latin typeface="Courier" charset="0"/>
              <a:cs typeface="Courier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90"/>
                </a:solidFill>
                <a:latin typeface="Courier" charset="0"/>
                <a:cs typeface="Courier" charset="0"/>
              </a:rPr>
              <a:t>&gt;&gt;&gt; onethird(5)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800">
                <a:solidFill>
                  <a:srgbClr val="000090"/>
                </a:solidFill>
                <a:latin typeface="Courier" charset="0"/>
                <a:cs typeface="Courier" charset="0"/>
              </a:rPr>
              <a:t>33333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urier" charset="0"/>
              <a:cs typeface="Courier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urier" charset="0"/>
              <a:cs typeface="Courier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ourier" charset="0"/>
              <a:cs typeface="Courier" charset="0"/>
            </a:endParaRPr>
          </a:p>
        </p:txBody>
      </p:sp>
      <p:pic>
        <p:nvPicPr>
          <p:cNvPr id="56325" name="Picture 22" descr="ali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257800"/>
            <a:ext cx="6683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ular Callout 8"/>
          <p:cNvSpPr/>
          <p:nvPr/>
        </p:nvSpPr>
        <p:spPr bwMode="auto">
          <a:xfrm>
            <a:off x="838200" y="4724400"/>
            <a:ext cx="1706563" cy="762000"/>
          </a:xfrm>
          <a:prstGeom prst="wedgeRoundRectCallout">
            <a:avLst>
              <a:gd name="adj1" fmla="val -35890"/>
              <a:gd name="adj2" fmla="val 61266"/>
              <a:gd name="adj3" fmla="val 16667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rPr>
              <a:t>Are all numbers computable?  Is pi computable?</a:t>
            </a:r>
          </a:p>
        </p:txBody>
      </p:sp>
      <p:pic>
        <p:nvPicPr>
          <p:cNvPr id="56327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457200"/>
            <a:ext cx="140970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8" name="TextBox 10"/>
          <p:cNvSpPr txBox="1">
            <a:spLocks noChangeArrowheads="1"/>
          </p:cNvSpPr>
          <p:nvPr/>
        </p:nvSpPr>
        <p:spPr bwMode="auto">
          <a:xfrm>
            <a:off x="7696200" y="2057400"/>
            <a:ext cx="9763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srgbClr val="000000"/>
                </a:solidFill>
                <a:latin typeface="Arial" charset="0"/>
              </a:rPr>
              <a:t>Alan Turing</a:t>
            </a:r>
          </a:p>
        </p:txBody>
      </p:sp>
    </p:spTree>
    <p:extLst>
      <p:ext uri="{BB962C8B-B14F-4D97-AF65-F5344CB8AC3E}">
        <p14:creationId xmlns:p14="http://schemas.microsoft.com/office/powerpoint/2010/main" val="243129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Pi-thon</a:t>
            </a:r>
          </a:p>
        </p:txBody>
      </p:sp>
      <p:grpSp>
        <p:nvGrpSpPr>
          <p:cNvPr id="57347" name="Group 4"/>
          <p:cNvGrpSpPr>
            <a:grpSpLocks/>
          </p:cNvGrpSpPr>
          <p:nvPr/>
        </p:nvGrpSpPr>
        <p:grpSpPr bwMode="auto">
          <a:xfrm>
            <a:off x="533400" y="1066800"/>
            <a:ext cx="8218488" cy="180975"/>
            <a:chOff x="295" y="1311"/>
            <a:chExt cx="5177" cy="114"/>
          </a:xfrm>
        </p:grpSpPr>
        <p:sp>
          <p:nvSpPr>
            <p:cNvPr id="57357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7358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pic>
        <p:nvPicPr>
          <p:cNvPr id="5734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362200"/>
            <a:ext cx="39624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368675"/>
            <a:ext cx="536733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0" name="Rectangle 9"/>
          <p:cNvSpPr>
            <a:spLocks noChangeArrowheads="1"/>
          </p:cNvSpPr>
          <p:nvPr/>
        </p:nvSpPr>
        <p:spPr bwMode="auto">
          <a:xfrm>
            <a:off x="228600" y="6443663"/>
            <a:ext cx="60960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100">
                <a:solidFill>
                  <a:srgbClr val="000000"/>
                </a:solidFill>
                <a:latin typeface="Courier" charset="0"/>
                <a:ea typeface="ＭＳ Ｐゴシック" charset="0"/>
                <a:cs typeface="Courier" charset="0"/>
              </a:rPr>
              <a:t>http://en.literateprograms.org/Pi_with_Machin%27s_formula_%28Python%29</a:t>
            </a:r>
          </a:p>
        </p:txBody>
      </p:sp>
      <p:pic>
        <p:nvPicPr>
          <p:cNvPr id="5735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235450"/>
            <a:ext cx="3433763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2" name="TextBox 11"/>
          <p:cNvSpPr txBox="1">
            <a:spLocks noChangeArrowheads="1"/>
          </p:cNvSpPr>
          <p:nvPr/>
        </p:nvSpPr>
        <p:spPr bwMode="auto">
          <a:xfrm>
            <a:off x="5791200" y="2405063"/>
            <a:ext cx="23812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90"/>
                </a:solidFill>
                <a:latin typeface="Arial" charset="0"/>
              </a:rPr>
              <a:t>Machin</a:t>
            </a:r>
            <a:r>
              <a:rPr lang="ja-JP" altLang="en-US" sz="1600">
                <a:solidFill>
                  <a:srgbClr val="000090"/>
                </a:solidFill>
                <a:latin typeface="Arial" charset="0"/>
              </a:rPr>
              <a:t>’</a:t>
            </a:r>
            <a:r>
              <a:rPr lang="en-US" sz="1600">
                <a:solidFill>
                  <a:srgbClr val="000090"/>
                </a:solidFill>
                <a:latin typeface="Arial" charset="0"/>
              </a:rPr>
              <a:t>s formula (1706) </a:t>
            </a:r>
          </a:p>
        </p:txBody>
      </p:sp>
      <p:pic>
        <p:nvPicPr>
          <p:cNvPr id="5735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371600"/>
            <a:ext cx="1828800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4" name="TextBox 13"/>
          <p:cNvSpPr txBox="1">
            <a:spLocks noChangeArrowheads="1"/>
          </p:cNvSpPr>
          <p:nvPr/>
        </p:nvSpPr>
        <p:spPr bwMode="auto">
          <a:xfrm>
            <a:off x="5791200" y="1447800"/>
            <a:ext cx="33972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>
                <a:solidFill>
                  <a:srgbClr val="000090"/>
                </a:solidFill>
                <a:latin typeface="Arial" charset="0"/>
              </a:rPr>
              <a:t>Madhava-Leibniz</a:t>
            </a:r>
            <a:r>
              <a:rPr lang="ja-JP" altLang="en-US" sz="1600">
                <a:solidFill>
                  <a:srgbClr val="000090"/>
                </a:solidFill>
                <a:latin typeface="Arial" charset="0"/>
              </a:rPr>
              <a:t>’</a:t>
            </a:r>
            <a:r>
              <a:rPr lang="en-US" sz="1600">
                <a:solidFill>
                  <a:srgbClr val="000090"/>
                </a:solidFill>
                <a:latin typeface="Arial" charset="0"/>
              </a:rPr>
              <a:t>s formula (1400?)</a:t>
            </a:r>
          </a:p>
        </p:txBody>
      </p:sp>
      <p:pic>
        <p:nvPicPr>
          <p:cNvPr id="5735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13" y="58738"/>
            <a:ext cx="140493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6" name="TextBox 13"/>
          <p:cNvSpPr txBox="1">
            <a:spLocks noChangeArrowheads="1"/>
          </p:cNvSpPr>
          <p:nvPr/>
        </p:nvSpPr>
        <p:spPr bwMode="auto">
          <a:xfrm>
            <a:off x="4495800" y="5410200"/>
            <a:ext cx="460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FF0000"/>
                </a:solidFill>
              </a:rPr>
              <a:t>DEMO!</a:t>
            </a:r>
          </a:p>
        </p:txBody>
      </p:sp>
    </p:spTree>
    <p:extLst>
      <p:ext uri="{BB962C8B-B14F-4D97-AF65-F5344CB8AC3E}">
        <p14:creationId xmlns:p14="http://schemas.microsoft.com/office/powerpoint/2010/main" val="2495685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My P.I.T. CS 5 Term Project…</a:t>
            </a:r>
          </a:p>
        </p:txBody>
      </p:sp>
      <p:grpSp>
        <p:nvGrpSpPr>
          <p:cNvPr id="58371" name="Group 4"/>
          <p:cNvGrpSpPr>
            <a:grpSpLocks/>
          </p:cNvGrpSpPr>
          <p:nvPr/>
        </p:nvGrpSpPr>
        <p:grpSpPr bwMode="auto">
          <a:xfrm>
            <a:off x="533400" y="914400"/>
            <a:ext cx="8218488" cy="180975"/>
            <a:chOff x="295" y="1311"/>
            <a:chExt cx="5177" cy="114"/>
          </a:xfrm>
        </p:grpSpPr>
        <p:sp>
          <p:nvSpPr>
            <p:cNvPr id="58390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91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58372" name="Text Box 9"/>
          <p:cNvSpPr txBox="1">
            <a:spLocks noChangeArrowheads="1"/>
          </p:cNvSpPr>
          <p:nvPr/>
        </p:nvSpPr>
        <p:spPr bwMode="auto">
          <a:xfrm>
            <a:off x="304800" y="1524000"/>
            <a:ext cx="8686800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def project(X):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if len(X) &lt; 42: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   return project(X + </a:t>
            </a:r>
            <a:r>
              <a:rPr lang="ja-JP" altLang="en-US" b="1">
                <a:solidFill>
                  <a:srgbClr val="000000"/>
                </a:solidFill>
                <a:latin typeface="Courier New" charset="0"/>
              </a:rPr>
              <a:t>“</a:t>
            </a:r>
            <a:r>
              <a:rPr lang="en-US" b="1">
                <a:solidFill>
                  <a:srgbClr val="000000"/>
                </a:solidFill>
                <a:latin typeface="Courier New" charset="0"/>
              </a:rPr>
              <a:t>hello</a:t>
            </a:r>
            <a:r>
              <a:rPr lang="ja-JP" altLang="en-US" b="1">
                <a:solidFill>
                  <a:srgbClr val="000000"/>
                </a:solidFill>
                <a:latin typeface="Courier New" charset="0"/>
              </a:rPr>
              <a:t>”</a:t>
            </a:r>
            <a:r>
              <a:rPr lang="en-US" b="1">
                <a:solidFill>
                  <a:srgbClr val="000000"/>
                </a:solidFill>
                <a:latin typeface="Courier New" charset="0"/>
              </a:rPr>
              <a:t>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else: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   while len(X) &gt; 42: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     X = X + </a:t>
            </a:r>
            <a:r>
              <a:rPr lang="ja-JP" altLang="en-US" b="1">
                <a:solidFill>
                  <a:srgbClr val="000000"/>
                </a:solidFill>
                <a:latin typeface="Courier New" charset="0"/>
              </a:rPr>
              <a:t>‘</a:t>
            </a:r>
            <a:r>
              <a:rPr lang="en-US" b="1">
                <a:solidFill>
                  <a:srgbClr val="000000"/>
                </a:solidFill>
                <a:latin typeface="Courier New" charset="0"/>
              </a:rPr>
              <a:t>!</a:t>
            </a:r>
            <a:r>
              <a:rPr lang="ja-JP" altLang="en-US" b="1">
                <a:solidFill>
                  <a:srgbClr val="000000"/>
                </a:solidFill>
                <a:latin typeface="Courier New" charset="0"/>
              </a:rPr>
              <a:t>’</a:t>
            </a:r>
            <a:endParaRPr lang="en-US" b="1">
              <a:solidFill>
                <a:srgbClr val="000000"/>
              </a:solidFill>
              <a:latin typeface="Courier New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	   L = len(X)/2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	   bar = X[0:L]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     X = project(bar)</a:t>
            </a:r>
          </a:p>
        </p:txBody>
      </p:sp>
      <p:pic>
        <p:nvPicPr>
          <p:cNvPr id="58373" name="Picture 10" descr="ali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486400"/>
            <a:ext cx="835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8374" name="Group 11"/>
          <p:cNvGrpSpPr>
            <a:grpSpLocks/>
          </p:cNvGrpSpPr>
          <p:nvPr/>
        </p:nvGrpSpPr>
        <p:grpSpPr bwMode="auto">
          <a:xfrm>
            <a:off x="457200" y="5638800"/>
            <a:ext cx="685800" cy="914400"/>
            <a:chOff x="2928" y="1051"/>
            <a:chExt cx="840" cy="957"/>
          </a:xfrm>
        </p:grpSpPr>
        <p:sp>
          <p:nvSpPr>
            <p:cNvPr id="58377" name="Freeform 12"/>
            <p:cNvSpPr>
              <a:spLocks/>
            </p:cNvSpPr>
            <p:nvPr/>
          </p:nvSpPr>
          <p:spPr bwMode="auto">
            <a:xfrm>
              <a:off x="2928" y="1759"/>
              <a:ext cx="810" cy="249"/>
            </a:xfrm>
            <a:custGeom>
              <a:avLst/>
              <a:gdLst>
                <a:gd name="T0" fmla="*/ 5 w 1048"/>
                <a:gd name="T1" fmla="*/ 21 h 250"/>
                <a:gd name="T2" fmla="*/ 9 w 1048"/>
                <a:gd name="T3" fmla="*/ 83 h 250"/>
                <a:gd name="T4" fmla="*/ 9 w 1048"/>
                <a:gd name="T5" fmla="*/ 111 h 250"/>
                <a:gd name="T6" fmla="*/ 10 w 1048"/>
                <a:gd name="T7" fmla="*/ 125 h 250"/>
                <a:gd name="T8" fmla="*/ 10 w 1048"/>
                <a:gd name="T9" fmla="*/ 161 h 250"/>
                <a:gd name="T10" fmla="*/ 7 w 1048"/>
                <a:gd name="T11" fmla="*/ 230 h 250"/>
                <a:gd name="T12" fmla="*/ 2 w 1048"/>
                <a:gd name="T13" fmla="*/ 210 h 250"/>
                <a:gd name="T14" fmla="*/ 0 w 1048"/>
                <a:gd name="T15" fmla="*/ 189 h 250"/>
                <a:gd name="T16" fmla="*/ 2 w 1048"/>
                <a:gd name="T17" fmla="*/ 155 h 250"/>
                <a:gd name="T18" fmla="*/ 2 w 1048"/>
                <a:gd name="T19" fmla="*/ 125 h 250"/>
                <a:gd name="T20" fmla="*/ 2 w 1048"/>
                <a:gd name="T21" fmla="*/ 76 h 250"/>
                <a:gd name="T22" fmla="*/ 3 w 1048"/>
                <a:gd name="T23" fmla="*/ 55 h 250"/>
                <a:gd name="T24" fmla="*/ 3 w 1048"/>
                <a:gd name="T25" fmla="*/ 28 h 250"/>
                <a:gd name="T26" fmla="*/ 4 w 1048"/>
                <a:gd name="T27" fmla="*/ 14 h 250"/>
                <a:gd name="T28" fmla="*/ 5 w 1048"/>
                <a:gd name="T29" fmla="*/ 28 h 250"/>
                <a:gd name="T30" fmla="*/ 5 w 1048"/>
                <a:gd name="T31" fmla="*/ 21 h 2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48"/>
                <a:gd name="T49" fmla="*/ 0 h 250"/>
                <a:gd name="T50" fmla="*/ 1048 w 1048"/>
                <a:gd name="T51" fmla="*/ 250 h 25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48" h="250">
                  <a:moveTo>
                    <a:pt x="531" y="21"/>
                  </a:moveTo>
                  <a:cubicBezTo>
                    <a:pt x="673" y="0"/>
                    <a:pt x="778" y="50"/>
                    <a:pt x="910" y="83"/>
                  </a:cubicBezTo>
                  <a:cubicBezTo>
                    <a:pt x="923" y="92"/>
                    <a:pt x="937" y="102"/>
                    <a:pt x="951" y="111"/>
                  </a:cubicBezTo>
                  <a:cubicBezTo>
                    <a:pt x="965" y="120"/>
                    <a:pt x="993" y="138"/>
                    <a:pt x="993" y="138"/>
                  </a:cubicBezTo>
                  <a:cubicBezTo>
                    <a:pt x="1009" y="162"/>
                    <a:pt x="1023" y="163"/>
                    <a:pt x="1048" y="179"/>
                  </a:cubicBezTo>
                  <a:cubicBezTo>
                    <a:pt x="943" y="250"/>
                    <a:pt x="887" y="238"/>
                    <a:pt x="751" y="248"/>
                  </a:cubicBezTo>
                  <a:cubicBezTo>
                    <a:pt x="201" y="233"/>
                    <a:pt x="424" y="241"/>
                    <a:pt x="82" y="228"/>
                  </a:cubicBezTo>
                  <a:cubicBezTo>
                    <a:pt x="54" y="218"/>
                    <a:pt x="27" y="216"/>
                    <a:pt x="0" y="207"/>
                  </a:cubicBezTo>
                  <a:cubicBezTo>
                    <a:pt x="2" y="195"/>
                    <a:pt x="1" y="183"/>
                    <a:pt x="7" y="173"/>
                  </a:cubicBezTo>
                  <a:cubicBezTo>
                    <a:pt x="19" y="151"/>
                    <a:pt x="75" y="138"/>
                    <a:pt x="96" y="131"/>
                  </a:cubicBezTo>
                  <a:cubicBezTo>
                    <a:pt x="134" y="116"/>
                    <a:pt x="169" y="92"/>
                    <a:pt x="207" y="76"/>
                  </a:cubicBezTo>
                  <a:cubicBezTo>
                    <a:pt x="239" y="61"/>
                    <a:pt x="238" y="77"/>
                    <a:pt x="275" y="55"/>
                  </a:cubicBezTo>
                  <a:cubicBezTo>
                    <a:pt x="288" y="46"/>
                    <a:pt x="309" y="33"/>
                    <a:pt x="324" y="28"/>
                  </a:cubicBezTo>
                  <a:cubicBezTo>
                    <a:pt x="341" y="21"/>
                    <a:pt x="379" y="14"/>
                    <a:pt x="379" y="14"/>
                  </a:cubicBezTo>
                  <a:cubicBezTo>
                    <a:pt x="420" y="18"/>
                    <a:pt x="461" y="22"/>
                    <a:pt x="503" y="28"/>
                  </a:cubicBezTo>
                  <a:cubicBezTo>
                    <a:pt x="531" y="32"/>
                    <a:pt x="519" y="44"/>
                    <a:pt x="531" y="21"/>
                  </a:cubicBezTo>
                  <a:close/>
                </a:path>
              </a:pathLst>
            </a:custGeom>
            <a:solidFill>
              <a:srgbClr val="FD9D0F"/>
            </a:solidFill>
            <a:ln w="9525">
              <a:solidFill>
                <a:srgbClr val="FD9D0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78" name="Oval 13"/>
            <p:cNvSpPr>
              <a:spLocks noChangeArrowheads="1"/>
            </p:cNvSpPr>
            <p:nvPr/>
          </p:nvSpPr>
          <p:spPr bwMode="auto">
            <a:xfrm>
              <a:off x="2965" y="1240"/>
              <a:ext cx="779" cy="672"/>
            </a:xfrm>
            <a:prstGeom prst="ellipse">
              <a:avLst/>
            </a:prstGeom>
            <a:solidFill>
              <a:srgbClr val="9ECC46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79" name="Oval 14"/>
            <p:cNvSpPr>
              <a:spLocks noChangeArrowheads="1"/>
            </p:cNvSpPr>
            <p:nvPr/>
          </p:nvSpPr>
          <p:spPr bwMode="auto">
            <a:xfrm rot="-1967255">
              <a:off x="3039" y="1383"/>
              <a:ext cx="186" cy="1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80" name="Oval 15"/>
            <p:cNvSpPr>
              <a:spLocks noChangeArrowheads="1"/>
            </p:cNvSpPr>
            <p:nvPr/>
          </p:nvSpPr>
          <p:spPr bwMode="auto">
            <a:xfrm>
              <a:off x="3262" y="1383"/>
              <a:ext cx="222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81" name="Oval 16"/>
            <p:cNvSpPr>
              <a:spLocks noChangeArrowheads="1"/>
            </p:cNvSpPr>
            <p:nvPr/>
          </p:nvSpPr>
          <p:spPr bwMode="auto">
            <a:xfrm rot="-2071034">
              <a:off x="3521" y="1431"/>
              <a:ext cx="149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82" name="Oval 17"/>
            <p:cNvSpPr>
              <a:spLocks noChangeArrowheads="1"/>
            </p:cNvSpPr>
            <p:nvPr/>
          </p:nvSpPr>
          <p:spPr bwMode="auto">
            <a:xfrm>
              <a:off x="3118" y="1479"/>
              <a:ext cx="56" cy="6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83" name="Oval 18"/>
            <p:cNvSpPr>
              <a:spLocks noChangeArrowheads="1"/>
            </p:cNvSpPr>
            <p:nvPr/>
          </p:nvSpPr>
          <p:spPr bwMode="auto">
            <a:xfrm>
              <a:off x="3341" y="1495"/>
              <a:ext cx="55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84" name="Oval 19"/>
            <p:cNvSpPr>
              <a:spLocks noChangeArrowheads="1"/>
            </p:cNvSpPr>
            <p:nvPr/>
          </p:nvSpPr>
          <p:spPr bwMode="auto">
            <a:xfrm>
              <a:off x="3543" y="1549"/>
              <a:ext cx="54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85" name="AutoShape 20"/>
            <p:cNvSpPr>
              <a:spLocks noChangeArrowheads="1"/>
            </p:cNvSpPr>
            <p:nvPr/>
          </p:nvSpPr>
          <p:spPr bwMode="auto">
            <a:xfrm rot="-5400000">
              <a:off x="3291" y="1540"/>
              <a:ext cx="77" cy="445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86" name="Freeform 21"/>
            <p:cNvSpPr>
              <a:spLocks/>
            </p:cNvSpPr>
            <p:nvPr/>
          </p:nvSpPr>
          <p:spPr bwMode="auto">
            <a:xfrm>
              <a:off x="3120" y="1128"/>
              <a:ext cx="648" cy="256"/>
            </a:xfrm>
            <a:custGeom>
              <a:avLst/>
              <a:gdLst>
                <a:gd name="T0" fmla="*/ 208 w 648"/>
                <a:gd name="T1" fmla="*/ 0 h 256"/>
                <a:gd name="T2" fmla="*/ 47 w 648"/>
                <a:gd name="T3" fmla="*/ 7 h 256"/>
                <a:gd name="T4" fmla="*/ 0 w 648"/>
                <a:gd name="T5" fmla="*/ 92 h 256"/>
                <a:gd name="T6" fmla="*/ 162 w 648"/>
                <a:gd name="T7" fmla="*/ 192 h 256"/>
                <a:gd name="T8" fmla="*/ 300 w 648"/>
                <a:gd name="T9" fmla="*/ 238 h 256"/>
                <a:gd name="T10" fmla="*/ 484 w 648"/>
                <a:gd name="T11" fmla="*/ 246 h 256"/>
                <a:gd name="T12" fmla="*/ 646 w 648"/>
                <a:gd name="T13" fmla="*/ 184 h 256"/>
                <a:gd name="T14" fmla="*/ 615 w 648"/>
                <a:gd name="T15" fmla="*/ 153 h 256"/>
                <a:gd name="T16" fmla="*/ 546 w 648"/>
                <a:gd name="T17" fmla="*/ 84 h 2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8"/>
                <a:gd name="T28" fmla="*/ 0 h 256"/>
                <a:gd name="T29" fmla="*/ 648 w 648"/>
                <a:gd name="T30" fmla="*/ 256 h 2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8" h="256">
                  <a:moveTo>
                    <a:pt x="208" y="0"/>
                  </a:moveTo>
                  <a:cubicBezTo>
                    <a:pt x="154" y="2"/>
                    <a:pt x="100" y="0"/>
                    <a:pt x="47" y="7"/>
                  </a:cubicBezTo>
                  <a:cubicBezTo>
                    <a:pt x="15" y="11"/>
                    <a:pt x="0" y="92"/>
                    <a:pt x="0" y="92"/>
                  </a:cubicBezTo>
                  <a:cubicBezTo>
                    <a:pt x="19" y="199"/>
                    <a:pt x="72" y="170"/>
                    <a:pt x="162" y="192"/>
                  </a:cubicBezTo>
                  <a:cubicBezTo>
                    <a:pt x="208" y="203"/>
                    <a:pt x="252" y="234"/>
                    <a:pt x="300" y="238"/>
                  </a:cubicBezTo>
                  <a:cubicBezTo>
                    <a:pt x="361" y="243"/>
                    <a:pt x="423" y="243"/>
                    <a:pt x="484" y="246"/>
                  </a:cubicBezTo>
                  <a:cubicBezTo>
                    <a:pt x="648" y="235"/>
                    <a:pt x="569" y="256"/>
                    <a:pt x="646" y="184"/>
                  </a:cubicBezTo>
                  <a:cubicBezTo>
                    <a:pt x="642" y="180"/>
                    <a:pt x="617" y="158"/>
                    <a:pt x="615" y="153"/>
                  </a:cubicBezTo>
                  <a:cubicBezTo>
                    <a:pt x="596" y="116"/>
                    <a:pt x="599" y="84"/>
                    <a:pt x="546" y="84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87" name="Freeform 22"/>
            <p:cNvSpPr>
              <a:spLocks/>
            </p:cNvSpPr>
            <p:nvPr/>
          </p:nvSpPr>
          <p:spPr bwMode="auto">
            <a:xfrm>
              <a:off x="3254" y="1051"/>
              <a:ext cx="442" cy="192"/>
            </a:xfrm>
            <a:custGeom>
              <a:avLst/>
              <a:gdLst>
                <a:gd name="T0" fmla="*/ 88 w 442"/>
                <a:gd name="T1" fmla="*/ 138 h 192"/>
                <a:gd name="T2" fmla="*/ 34 w 442"/>
                <a:gd name="T3" fmla="*/ 92 h 192"/>
                <a:gd name="T4" fmla="*/ 57 w 442"/>
                <a:gd name="T5" fmla="*/ 0 h 192"/>
                <a:gd name="T6" fmla="*/ 234 w 442"/>
                <a:gd name="T7" fmla="*/ 15 h 192"/>
                <a:gd name="T8" fmla="*/ 372 w 442"/>
                <a:gd name="T9" fmla="*/ 61 h 192"/>
                <a:gd name="T10" fmla="*/ 441 w 442"/>
                <a:gd name="T11" fmla="*/ 92 h 192"/>
                <a:gd name="T12" fmla="*/ 434 w 442"/>
                <a:gd name="T13" fmla="*/ 122 h 192"/>
                <a:gd name="T14" fmla="*/ 280 w 442"/>
                <a:gd name="T15" fmla="*/ 161 h 192"/>
                <a:gd name="T16" fmla="*/ 257 w 442"/>
                <a:gd name="T17" fmla="*/ 169 h 192"/>
                <a:gd name="T18" fmla="*/ 226 w 442"/>
                <a:gd name="T19" fmla="*/ 184 h 192"/>
                <a:gd name="T20" fmla="*/ 196 w 442"/>
                <a:gd name="T21" fmla="*/ 192 h 1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42"/>
                <a:gd name="T34" fmla="*/ 0 h 192"/>
                <a:gd name="T35" fmla="*/ 442 w 442"/>
                <a:gd name="T36" fmla="*/ 192 h 1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42" h="192">
                  <a:moveTo>
                    <a:pt x="88" y="138"/>
                  </a:moveTo>
                  <a:cubicBezTo>
                    <a:pt x="71" y="119"/>
                    <a:pt x="55" y="106"/>
                    <a:pt x="34" y="92"/>
                  </a:cubicBezTo>
                  <a:cubicBezTo>
                    <a:pt x="22" y="52"/>
                    <a:pt x="0" y="17"/>
                    <a:pt x="57" y="0"/>
                  </a:cubicBezTo>
                  <a:cubicBezTo>
                    <a:pt x="75" y="1"/>
                    <a:pt x="202" y="8"/>
                    <a:pt x="234" y="15"/>
                  </a:cubicBezTo>
                  <a:cubicBezTo>
                    <a:pt x="275" y="24"/>
                    <a:pt x="331" y="47"/>
                    <a:pt x="372" y="61"/>
                  </a:cubicBezTo>
                  <a:cubicBezTo>
                    <a:pt x="394" y="81"/>
                    <a:pt x="412" y="84"/>
                    <a:pt x="441" y="92"/>
                  </a:cubicBezTo>
                  <a:cubicBezTo>
                    <a:pt x="439" y="102"/>
                    <a:pt x="442" y="115"/>
                    <a:pt x="434" y="122"/>
                  </a:cubicBezTo>
                  <a:cubicBezTo>
                    <a:pt x="411" y="142"/>
                    <a:pt x="306" y="158"/>
                    <a:pt x="280" y="161"/>
                  </a:cubicBezTo>
                  <a:cubicBezTo>
                    <a:pt x="272" y="164"/>
                    <a:pt x="264" y="166"/>
                    <a:pt x="257" y="169"/>
                  </a:cubicBezTo>
                  <a:cubicBezTo>
                    <a:pt x="246" y="173"/>
                    <a:pt x="237" y="180"/>
                    <a:pt x="226" y="184"/>
                  </a:cubicBezTo>
                  <a:cubicBezTo>
                    <a:pt x="216" y="188"/>
                    <a:pt x="196" y="192"/>
                    <a:pt x="196" y="192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88" name="Freeform 23"/>
            <p:cNvSpPr>
              <a:spLocks/>
            </p:cNvSpPr>
            <p:nvPr/>
          </p:nvSpPr>
          <p:spPr bwMode="auto">
            <a:xfrm>
              <a:off x="3025" y="1802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8389" name="Freeform 24"/>
            <p:cNvSpPr>
              <a:spLocks/>
            </p:cNvSpPr>
            <p:nvPr/>
          </p:nvSpPr>
          <p:spPr bwMode="auto">
            <a:xfrm flipH="1">
              <a:off x="3456" y="1813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58375" name="AutoShape 25"/>
          <p:cNvSpPr>
            <a:spLocks noChangeArrowheads="1"/>
          </p:cNvSpPr>
          <p:nvPr/>
        </p:nvSpPr>
        <p:spPr bwMode="auto">
          <a:xfrm>
            <a:off x="1371600" y="5486400"/>
            <a:ext cx="3124200" cy="381000"/>
          </a:xfrm>
          <a:prstGeom prst="wedgeRectCallout">
            <a:avLst>
              <a:gd name="adj1" fmla="val -48171"/>
              <a:gd name="adj2" fmla="val 8208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What is this supposed to do?!</a:t>
            </a: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8376" name="AutoShape 26"/>
          <p:cNvSpPr>
            <a:spLocks noChangeArrowheads="1"/>
          </p:cNvSpPr>
          <p:nvPr/>
        </p:nvSpPr>
        <p:spPr bwMode="auto">
          <a:xfrm>
            <a:off x="6172200" y="5105400"/>
            <a:ext cx="2667000" cy="762000"/>
          </a:xfrm>
          <a:prstGeom prst="wedgeRectCallout">
            <a:avLst>
              <a:gd name="adj1" fmla="val -47856"/>
              <a:gd name="adj2" fmla="val 76042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What will it do when I feed it </a:t>
            </a:r>
            <a:r>
              <a:rPr lang="ja-JP" altLang="en-US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“</a:t>
            </a:r>
            <a:r>
              <a:rPr lang="en-US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spam</a:t>
            </a:r>
            <a:r>
              <a:rPr lang="ja-JP" altLang="en-US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”</a:t>
            </a:r>
            <a:r>
              <a:rPr lang="en-US" b="1">
                <a:solidFill>
                  <a:srgbClr val="000000"/>
                </a:solidFill>
                <a:latin typeface="Courier New" charset="0"/>
                <a:ea typeface="ＭＳ Ｐゴシック" charset="0"/>
                <a:cs typeface="ＭＳ Ｐゴシック" charset="0"/>
              </a:rPr>
              <a:t>?</a:t>
            </a: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058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Halting Problem</a:t>
            </a:r>
          </a:p>
        </p:txBody>
      </p:sp>
      <p:grpSp>
        <p:nvGrpSpPr>
          <p:cNvPr id="59395" name="Group 3"/>
          <p:cNvGrpSpPr>
            <a:grpSpLocks/>
          </p:cNvGrpSpPr>
          <p:nvPr/>
        </p:nvGrpSpPr>
        <p:grpSpPr bwMode="auto">
          <a:xfrm>
            <a:off x="533400" y="962025"/>
            <a:ext cx="8218488" cy="180975"/>
            <a:chOff x="295" y="1311"/>
            <a:chExt cx="5177" cy="114"/>
          </a:xfrm>
        </p:grpSpPr>
        <p:sp>
          <p:nvSpPr>
            <p:cNvPr id="59419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20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59396" name="Rectangle 6"/>
          <p:cNvSpPr>
            <a:spLocks noChangeArrowheads="1"/>
          </p:cNvSpPr>
          <p:nvPr/>
        </p:nvSpPr>
        <p:spPr bwMode="auto">
          <a:xfrm>
            <a:off x="3635375" y="1609725"/>
            <a:ext cx="2286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 Haltchecker</a:t>
            </a:r>
          </a:p>
        </p:txBody>
      </p:sp>
      <p:sp>
        <p:nvSpPr>
          <p:cNvPr id="59397" name="Text Box 7"/>
          <p:cNvSpPr txBox="1">
            <a:spLocks noChangeArrowheads="1"/>
          </p:cNvSpPr>
          <p:nvPr/>
        </p:nvSpPr>
        <p:spPr bwMode="auto">
          <a:xfrm>
            <a:off x="533400" y="2066925"/>
            <a:ext cx="2416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Program, input</a:t>
            </a:r>
          </a:p>
        </p:txBody>
      </p:sp>
      <p:sp>
        <p:nvSpPr>
          <p:cNvPr id="59398" name="Line 8"/>
          <p:cNvSpPr>
            <a:spLocks noChangeShapeType="1"/>
          </p:cNvSpPr>
          <p:nvPr/>
        </p:nvSpPr>
        <p:spPr bwMode="auto">
          <a:xfrm>
            <a:off x="2797175" y="2295525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399" name="Line 9"/>
          <p:cNvSpPr>
            <a:spLocks noChangeShapeType="1"/>
          </p:cNvSpPr>
          <p:nvPr/>
        </p:nvSpPr>
        <p:spPr bwMode="auto">
          <a:xfrm flipV="1">
            <a:off x="5997575" y="1914525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400" name="Line 10"/>
          <p:cNvSpPr>
            <a:spLocks noChangeShapeType="1"/>
          </p:cNvSpPr>
          <p:nvPr/>
        </p:nvSpPr>
        <p:spPr bwMode="auto">
          <a:xfrm>
            <a:off x="5997575" y="2219325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401" name="Text Box 11"/>
          <p:cNvSpPr txBox="1">
            <a:spLocks noChangeArrowheads="1"/>
          </p:cNvSpPr>
          <p:nvPr/>
        </p:nvSpPr>
        <p:spPr bwMode="auto">
          <a:xfrm>
            <a:off x="6667500" y="1600200"/>
            <a:ext cx="915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True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9402" name="Text Box 12"/>
          <p:cNvSpPr txBox="1">
            <a:spLocks noChangeArrowheads="1"/>
          </p:cNvSpPr>
          <p:nvPr/>
        </p:nvSpPr>
        <p:spPr bwMode="auto">
          <a:xfrm>
            <a:off x="6683375" y="2371725"/>
            <a:ext cx="1098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False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9403" name="Picture 13" descr="ali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75" y="5410200"/>
            <a:ext cx="8350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404" name="Group 14"/>
          <p:cNvGrpSpPr>
            <a:grpSpLocks/>
          </p:cNvGrpSpPr>
          <p:nvPr/>
        </p:nvGrpSpPr>
        <p:grpSpPr bwMode="auto">
          <a:xfrm>
            <a:off x="7089775" y="5638800"/>
            <a:ext cx="685800" cy="914400"/>
            <a:chOff x="2928" y="1051"/>
            <a:chExt cx="840" cy="957"/>
          </a:xfrm>
        </p:grpSpPr>
        <p:sp>
          <p:nvSpPr>
            <p:cNvPr id="59406" name="Freeform 15"/>
            <p:cNvSpPr>
              <a:spLocks/>
            </p:cNvSpPr>
            <p:nvPr/>
          </p:nvSpPr>
          <p:spPr bwMode="auto">
            <a:xfrm>
              <a:off x="2928" y="1759"/>
              <a:ext cx="810" cy="249"/>
            </a:xfrm>
            <a:custGeom>
              <a:avLst/>
              <a:gdLst>
                <a:gd name="T0" fmla="*/ 5 w 1048"/>
                <a:gd name="T1" fmla="*/ 21 h 250"/>
                <a:gd name="T2" fmla="*/ 9 w 1048"/>
                <a:gd name="T3" fmla="*/ 83 h 250"/>
                <a:gd name="T4" fmla="*/ 9 w 1048"/>
                <a:gd name="T5" fmla="*/ 111 h 250"/>
                <a:gd name="T6" fmla="*/ 10 w 1048"/>
                <a:gd name="T7" fmla="*/ 125 h 250"/>
                <a:gd name="T8" fmla="*/ 10 w 1048"/>
                <a:gd name="T9" fmla="*/ 161 h 250"/>
                <a:gd name="T10" fmla="*/ 7 w 1048"/>
                <a:gd name="T11" fmla="*/ 230 h 250"/>
                <a:gd name="T12" fmla="*/ 2 w 1048"/>
                <a:gd name="T13" fmla="*/ 210 h 250"/>
                <a:gd name="T14" fmla="*/ 0 w 1048"/>
                <a:gd name="T15" fmla="*/ 189 h 250"/>
                <a:gd name="T16" fmla="*/ 2 w 1048"/>
                <a:gd name="T17" fmla="*/ 155 h 250"/>
                <a:gd name="T18" fmla="*/ 2 w 1048"/>
                <a:gd name="T19" fmla="*/ 125 h 250"/>
                <a:gd name="T20" fmla="*/ 2 w 1048"/>
                <a:gd name="T21" fmla="*/ 76 h 250"/>
                <a:gd name="T22" fmla="*/ 3 w 1048"/>
                <a:gd name="T23" fmla="*/ 55 h 250"/>
                <a:gd name="T24" fmla="*/ 3 w 1048"/>
                <a:gd name="T25" fmla="*/ 28 h 250"/>
                <a:gd name="T26" fmla="*/ 4 w 1048"/>
                <a:gd name="T27" fmla="*/ 14 h 250"/>
                <a:gd name="T28" fmla="*/ 5 w 1048"/>
                <a:gd name="T29" fmla="*/ 28 h 250"/>
                <a:gd name="T30" fmla="*/ 5 w 1048"/>
                <a:gd name="T31" fmla="*/ 21 h 2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48"/>
                <a:gd name="T49" fmla="*/ 0 h 250"/>
                <a:gd name="T50" fmla="*/ 1048 w 1048"/>
                <a:gd name="T51" fmla="*/ 250 h 25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48" h="250">
                  <a:moveTo>
                    <a:pt x="531" y="21"/>
                  </a:moveTo>
                  <a:cubicBezTo>
                    <a:pt x="673" y="0"/>
                    <a:pt x="778" y="50"/>
                    <a:pt x="910" y="83"/>
                  </a:cubicBezTo>
                  <a:cubicBezTo>
                    <a:pt x="923" y="92"/>
                    <a:pt x="937" y="102"/>
                    <a:pt x="951" y="111"/>
                  </a:cubicBezTo>
                  <a:cubicBezTo>
                    <a:pt x="965" y="120"/>
                    <a:pt x="993" y="138"/>
                    <a:pt x="993" y="138"/>
                  </a:cubicBezTo>
                  <a:cubicBezTo>
                    <a:pt x="1009" y="162"/>
                    <a:pt x="1023" y="163"/>
                    <a:pt x="1048" y="179"/>
                  </a:cubicBezTo>
                  <a:cubicBezTo>
                    <a:pt x="943" y="250"/>
                    <a:pt x="887" y="238"/>
                    <a:pt x="751" y="248"/>
                  </a:cubicBezTo>
                  <a:cubicBezTo>
                    <a:pt x="201" y="233"/>
                    <a:pt x="424" y="241"/>
                    <a:pt x="82" y="228"/>
                  </a:cubicBezTo>
                  <a:cubicBezTo>
                    <a:pt x="54" y="218"/>
                    <a:pt x="27" y="216"/>
                    <a:pt x="0" y="207"/>
                  </a:cubicBezTo>
                  <a:cubicBezTo>
                    <a:pt x="2" y="195"/>
                    <a:pt x="1" y="183"/>
                    <a:pt x="7" y="173"/>
                  </a:cubicBezTo>
                  <a:cubicBezTo>
                    <a:pt x="19" y="151"/>
                    <a:pt x="75" y="138"/>
                    <a:pt x="96" y="131"/>
                  </a:cubicBezTo>
                  <a:cubicBezTo>
                    <a:pt x="134" y="116"/>
                    <a:pt x="169" y="92"/>
                    <a:pt x="207" y="76"/>
                  </a:cubicBezTo>
                  <a:cubicBezTo>
                    <a:pt x="239" y="61"/>
                    <a:pt x="238" y="77"/>
                    <a:pt x="275" y="55"/>
                  </a:cubicBezTo>
                  <a:cubicBezTo>
                    <a:pt x="288" y="46"/>
                    <a:pt x="309" y="33"/>
                    <a:pt x="324" y="28"/>
                  </a:cubicBezTo>
                  <a:cubicBezTo>
                    <a:pt x="341" y="21"/>
                    <a:pt x="379" y="14"/>
                    <a:pt x="379" y="14"/>
                  </a:cubicBezTo>
                  <a:cubicBezTo>
                    <a:pt x="420" y="18"/>
                    <a:pt x="461" y="22"/>
                    <a:pt x="503" y="28"/>
                  </a:cubicBezTo>
                  <a:cubicBezTo>
                    <a:pt x="531" y="32"/>
                    <a:pt x="519" y="44"/>
                    <a:pt x="531" y="21"/>
                  </a:cubicBezTo>
                  <a:close/>
                </a:path>
              </a:pathLst>
            </a:custGeom>
            <a:solidFill>
              <a:srgbClr val="FD9D0F"/>
            </a:solidFill>
            <a:ln w="9525">
              <a:solidFill>
                <a:srgbClr val="FD9D0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07" name="Oval 16"/>
            <p:cNvSpPr>
              <a:spLocks noChangeArrowheads="1"/>
            </p:cNvSpPr>
            <p:nvPr/>
          </p:nvSpPr>
          <p:spPr bwMode="auto">
            <a:xfrm>
              <a:off x="2965" y="1240"/>
              <a:ext cx="779" cy="672"/>
            </a:xfrm>
            <a:prstGeom prst="ellipse">
              <a:avLst/>
            </a:prstGeom>
            <a:solidFill>
              <a:srgbClr val="9ECC46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08" name="Oval 17"/>
            <p:cNvSpPr>
              <a:spLocks noChangeArrowheads="1"/>
            </p:cNvSpPr>
            <p:nvPr/>
          </p:nvSpPr>
          <p:spPr bwMode="auto">
            <a:xfrm rot="-1967255">
              <a:off x="3039" y="1383"/>
              <a:ext cx="186" cy="1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09" name="Oval 18"/>
            <p:cNvSpPr>
              <a:spLocks noChangeArrowheads="1"/>
            </p:cNvSpPr>
            <p:nvPr/>
          </p:nvSpPr>
          <p:spPr bwMode="auto">
            <a:xfrm>
              <a:off x="3262" y="1383"/>
              <a:ext cx="222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10" name="Oval 19"/>
            <p:cNvSpPr>
              <a:spLocks noChangeArrowheads="1"/>
            </p:cNvSpPr>
            <p:nvPr/>
          </p:nvSpPr>
          <p:spPr bwMode="auto">
            <a:xfrm rot="-2071034">
              <a:off x="3521" y="1431"/>
              <a:ext cx="149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11" name="Oval 20"/>
            <p:cNvSpPr>
              <a:spLocks noChangeArrowheads="1"/>
            </p:cNvSpPr>
            <p:nvPr/>
          </p:nvSpPr>
          <p:spPr bwMode="auto">
            <a:xfrm>
              <a:off x="3118" y="1479"/>
              <a:ext cx="56" cy="6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12" name="Oval 21"/>
            <p:cNvSpPr>
              <a:spLocks noChangeArrowheads="1"/>
            </p:cNvSpPr>
            <p:nvPr/>
          </p:nvSpPr>
          <p:spPr bwMode="auto">
            <a:xfrm>
              <a:off x="3341" y="1495"/>
              <a:ext cx="55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13" name="Oval 22"/>
            <p:cNvSpPr>
              <a:spLocks noChangeArrowheads="1"/>
            </p:cNvSpPr>
            <p:nvPr/>
          </p:nvSpPr>
          <p:spPr bwMode="auto">
            <a:xfrm>
              <a:off x="3543" y="1549"/>
              <a:ext cx="54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14" name="AutoShape 23"/>
            <p:cNvSpPr>
              <a:spLocks noChangeArrowheads="1"/>
            </p:cNvSpPr>
            <p:nvPr/>
          </p:nvSpPr>
          <p:spPr bwMode="auto">
            <a:xfrm rot="-5400000">
              <a:off x="3291" y="1540"/>
              <a:ext cx="77" cy="445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15" name="Freeform 24"/>
            <p:cNvSpPr>
              <a:spLocks/>
            </p:cNvSpPr>
            <p:nvPr/>
          </p:nvSpPr>
          <p:spPr bwMode="auto">
            <a:xfrm>
              <a:off x="3120" y="1128"/>
              <a:ext cx="648" cy="256"/>
            </a:xfrm>
            <a:custGeom>
              <a:avLst/>
              <a:gdLst>
                <a:gd name="T0" fmla="*/ 208 w 648"/>
                <a:gd name="T1" fmla="*/ 0 h 256"/>
                <a:gd name="T2" fmla="*/ 47 w 648"/>
                <a:gd name="T3" fmla="*/ 7 h 256"/>
                <a:gd name="T4" fmla="*/ 0 w 648"/>
                <a:gd name="T5" fmla="*/ 92 h 256"/>
                <a:gd name="T6" fmla="*/ 162 w 648"/>
                <a:gd name="T7" fmla="*/ 192 h 256"/>
                <a:gd name="T8" fmla="*/ 300 w 648"/>
                <a:gd name="T9" fmla="*/ 238 h 256"/>
                <a:gd name="T10" fmla="*/ 484 w 648"/>
                <a:gd name="T11" fmla="*/ 246 h 256"/>
                <a:gd name="T12" fmla="*/ 646 w 648"/>
                <a:gd name="T13" fmla="*/ 184 h 256"/>
                <a:gd name="T14" fmla="*/ 615 w 648"/>
                <a:gd name="T15" fmla="*/ 153 h 256"/>
                <a:gd name="T16" fmla="*/ 546 w 648"/>
                <a:gd name="T17" fmla="*/ 84 h 2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8"/>
                <a:gd name="T28" fmla="*/ 0 h 256"/>
                <a:gd name="T29" fmla="*/ 648 w 648"/>
                <a:gd name="T30" fmla="*/ 256 h 2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8" h="256">
                  <a:moveTo>
                    <a:pt x="208" y="0"/>
                  </a:moveTo>
                  <a:cubicBezTo>
                    <a:pt x="154" y="2"/>
                    <a:pt x="100" y="0"/>
                    <a:pt x="47" y="7"/>
                  </a:cubicBezTo>
                  <a:cubicBezTo>
                    <a:pt x="15" y="11"/>
                    <a:pt x="0" y="92"/>
                    <a:pt x="0" y="92"/>
                  </a:cubicBezTo>
                  <a:cubicBezTo>
                    <a:pt x="19" y="199"/>
                    <a:pt x="72" y="170"/>
                    <a:pt x="162" y="192"/>
                  </a:cubicBezTo>
                  <a:cubicBezTo>
                    <a:pt x="208" y="203"/>
                    <a:pt x="252" y="234"/>
                    <a:pt x="300" y="238"/>
                  </a:cubicBezTo>
                  <a:cubicBezTo>
                    <a:pt x="361" y="243"/>
                    <a:pt x="423" y="243"/>
                    <a:pt x="484" y="246"/>
                  </a:cubicBezTo>
                  <a:cubicBezTo>
                    <a:pt x="648" y="235"/>
                    <a:pt x="569" y="256"/>
                    <a:pt x="646" y="184"/>
                  </a:cubicBezTo>
                  <a:cubicBezTo>
                    <a:pt x="642" y="180"/>
                    <a:pt x="617" y="158"/>
                    <a:pt x="615" y="153"/>
                  </a:cubicBezTo>
                  <a:cubicBezTo>
                    <a:pt x="596" y="116"/>
                    <a:pt x="599" y="84"/>
                    <a:pt x="546" y="84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16" name="Freeform 25"/>
            <p:cNvSpPr>
              <a:spLocks/>
            </p:cNvSpPr>
            <p:nvPr/>
          </p:nvSpPr>
          <p:spPr bwMode="auto">
            <a:xfrm>
              <a:off x="3254" y="1051"/>
              <a:ext cx="442" cy="192"/>
            </a:xfrm>
            <a:custGeom>
              <a:avLst/>
              <a:gdLst>
                <a:gd name="T0" fmla="*/ 88 w 442"/>
                <a:gd name="T1" fmla="*/ 138 h 192"/>
                <a:gd name="T2" fmla="*/ 34 w 442"/>
                <a:gd name="T3" fmla="*/ 92 h 192"/>
                <a:gd name="T4" fmla="*/ 57 w 442"/>
                <a:gd name="T5" fmla="*/ 0 h 192"/>
                <a:gd name="T6" fmla="*/ 234 w 442"/>
                <a:gd name="T7" fmla="*/ 15 h 192"/>
                <a:gd name="T8" fmla="*/ 372 w 442"/>
                <a:gd name="T9" fmla="*/ 61 h 192"/>
                <a:gd name="T10" fmla="*/ 441 w 442"/>
                <a:gd name="T11" fmla="*/ 92 h 192"/>
                <a:gd name="T12" fmla="*/ 434 w 442"/>
                <a:gd name="T13" fmla="*/ 122 h 192"/>
                <a:gd name="T14" fmla="*/ 280 w 442"/>
                <a:gd name="T15" fmla="*/ 161 h 192"/>
                <a:gd name="T16" fmla="*/ 257 w 442"/>
                <a:gd name="T17" fmla="*/ 169 h 192"/>
                <a:gd name="T18" fmla="*/ 226 w 442"/>
                <a:gd name="T19" fmla="*/ 184 h 192"/>
                <a:gd name="T20" fmla="*/ 196 w 442"/>
                <a:gd name="T21" fmla="*/ 192 h 1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42"/>
                <a:gd name="T34" fmla="*/ 0 h 192"/>
                <a:gd name="T35" fmla="*/ 442 w 442"/>
                <a:gd name="T36" fmla="*/ 192 h 1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42" h="192">
                  <a:moveTo>
                    <a:pt x="88" y="138"/>
                  </a:moveTo>
                  <a:cubicBezTo>
                    <a:pt x="71" y="119"/>
                    <a:pt x="55" y="106"/>
                    <a:pt x="34" y="92"/>
                  </a:cubicBezTo>
                  <a:cubicBezTo>
                    <a:pt x="22" y="52"/>
                    <a:pt x="0" y="17"/>
                    <a:pt x="57" y="0"/>
                  </a:cubicBezTo>
                  <a:cubicBezTo>
                    <a:pt x="75" y="1"/>
                    <a:pt x="202" y="8"/>
                    <a:pt x="234" y="15"/>
                  </a:cubicBezTo>
                  <a:cubicBezTo>
                    <a:pt x="275" y="24"/>
                    <a:pt x="331" y="47"/>
                    <a:pt x="372" y="61"/>
                  </a:cubicBezTo>
                  <a:cubicBezTo>
                    <a:pt x="394" y="81"/>
                    <a:pt x="412" y="84"/>
                    <a:pt x="441" y="92"/>
                  </a:cubicBezTo>
                  <a:cubicBezTo>
                    <a:pt x="439" y="102"/>
                    <a:pt x="442" y="115"/>
                    <a:pt x="434" y="122"/>
                  </a:cubicBezTo>
                  <a:cubicBezTo>
                    <a:pt x="411" y="142"/>
                    <a:pt x="306" y="158"/>
                    <a:pt x="280" y="161"/>
                  </a:cubicBezTo>
                  <a:cubicBezTo>
                    <a:pt x="272" y="164"/>
                    <a:pt x="264" y="166"/>
                    <a:pt x="257" y="169"/>
                  </a:cubicBezTo>
                  <a:cubicBezTo>
                    <a:pt x="246" y="173"/>
                    <a:pt x="237" y="180"/>
                    <a:pt x="226" y="184"/>
                  </a:cubicBezTo>
                  <a:cubicBezTo>
                    <a:pt x="216" y="188"/>
                    <a:pt x="196" y="192"/>
                    <a:pt x="196" y="192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17" name="Freeform 26"/>
            <p:cNvSpPr>
              <a:spLocks/>
            </p:cNvSpPr>
            <p:nvPr/>
          </p:nvSpPr>
          <p:spPr bwMode="auto">
            <a:xfrm>
              <a:off x="3025" y="1802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59418" name="Freeform 27"/>
            <p:cNvSpPr>
              <a:spLocks/>
            </p:cNvSpPr>
            <p:nvPr/>
          </p:nvSpPr>
          <p:spPr bwMode="auto">
            <a:xfrm flipH="1">
              <a:off x="3456" y="1813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59405" name="AutoShape 28"/>
          <p:cNvSpPr>
            <a:spLocks noChangeArrowheads="1"/>
          </p:cNvSpPr>
          <p:nvPr/>
        </p:nvSpPr>
        <p:spPr bwMode="auto">
          <a:xfrm>
            <a:off x="6858000" y="4419600"/>
            <a:ext cx="1679575" cy="990600"/>
          </a:xfrm>
          <a:prstGeom prst="wedgeRectCallout">
            <a:avLst>
              <a:gd name="adj1" fmla="val 20889"/>
              <a:gd name="adj2" fmla="val 84935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We want one of these Haltcheckers!</a:t>
            </a:r>
            <a:r>
              <a:rPr lang="en-US" sz="24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1445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Halting Problem</a:t>
            </a:r>
          </a:p>
        </p:txBody>
      </p:sp>
      <p:grpSp>
        <p:nvGrpSpPr>
          <p:cNvPr id="60419" name="Group 4"/>
          <p:cNvGrpSpPr>
            <a:grpSpLocks/>
          </p:cNvGrpSpPr>
          <p:nvPr/>
        </p:nvGrpSpPr>
        <p:grpSpPr bwMode="auto">
          <a:xfrm>
            <a:off x="533400" y="962025"/>
            <a:ext cx="8218488" cy="180975"/>
            <a:chOff x="295" y="1311"/>
            <a:chExt cx="5177" cy="114"/>
          </a:xfrm>
        </p:grpSpPr>
        <p:sp>
          <p:nvSpPr>
            <p:cNvPr id="60435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0436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60420" name="Rectangle 7"/>
          <p:cNvSpPr>
            <a:spLocks noChangeArrowheads="1"/>
          </p:cNvSpPr>
          <p:nvPr/>
        </p:nvSpPr>
        <p:spPr bwMode="auto">
          <a:xfrm>
            <a:off x="3635375" y="2057400"/>
            <a:ext cx="22860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 Haltchecker</a:t>
            </a:r>
          </a:p>
        </p:txBody>
      </p:sp>
      <p:sp>
        <p:nvSpPr>
          <p:cNvPr id="60421" name="Text Box 8"/>
          <p:cNvSpPr txBox="1">
            <a:spLocks noChangeArrowheads="1"/>
          </p:cNvSpPr>
          <p:nvPr/>
        </p:nvSpPr>
        <p:spPr bwMode="auto">
          <a:xfrm>
            <a:off x="533400" y="2514600"/>
            <a:ext cx="2416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Program, input</a:t>
            </a:r>
          </a:p>
        </p:txBody>
      </p:sp>
      <p:sp>
        <p:nvSpPr>
          <p:cNvPr id="60422" name="Line 9"/>
          <p:cNvSpPr>
            <a:spLocks noChangeShapeType="1"/>
          </p:cNvSpPr>
          <p:nvPr/>
        </p:nvSpPr>
        <p:spPr bwMode="auto">
          <a:xfrm>
            <a:off x="2797175" y="27432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423" name="Line 10"/>
          <p:cNvSpPr>
            <a:spLocks noChangeShapeType="1"/>
          </p:cNvSpPr>
          <p:nvPr/>
        </p:nvSpPr>
        <p:spPr bwMode="auto">
          <a:xfrm flipV="1">
            <a:off x="5997575" y="23622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424" name="Line 11"/>
          <p:cNvSpPr>
            <a:spLocks noChangeShapeType="1"/>
          </p:cNvSpPr>
          <p:nvPr/>
        </p:nvSpPr>
        <p:spPr bwMode="auto">
          <a:xfrm>
            <a:off x="5997575" y="26670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425" name="Text Box 12"/>
          <p:cNvSpPr txBox="1">
            <a:spLocks noChangeArrowheads="1"/>
          </p:cNvSpPr>
          <p:nvPr/>
        </p:nvSpPr>
        <p:spPr bwMode="auto">
          <a:xfrm>
            <a:off x="6667500" y="2047875"/>
            <a:ext cx="915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True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0426" name="Text Box 13"/>
          <p:cNvSpPr txBox="1">
            <a:spLocks noChangeArrowheads="1"/>
          </p:cNvSpPr>
          <p:nvPr/>
        </p:nvSpPr>
        <p:spPr bwMode="auto">
          <a:xfrm>
            <a:off x="6683375" y="2819400"/>
            <a:ext cx="1098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False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0427" name="Rectangle 14"/>
          <p:cNvSpPr>
            <a:spLocks noChangeArrowheads="1"/>
          </p:cNvSpPr>
          <p:nvPr/>
        </p:nvSpPr>
        <p:spPr bwMode="auto">
          <a:xfrm>
            <a:off x="304800" y="3581400"/>
            <a:ext cx="6769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400" b="1">
                <a:solidFill>
                  <a:srgbClr val="400663"/>
                </a:solidFill>
                <a:latin typeface="Courier New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 b="1">
                <a:solidFill>
                  <a:srgbClr val="400663"/>
                </a:solidFill>
                <a:latin typeface="Courier New" charset="0"/>
                <a:ea typeface="ＭＳ Ｐゴシック" charset="0"/>
                <a:cs typeface="ＭＳ Ｐゴシック" charset="0"/>
              </a:rPr>
              <a:t>def project(X):\n\t if len(X) &gt; … </a:t>
            </a:r>
            <a:r>
              <a:rPr lang="ja-JP" altLang="en-US" sz="2400" b="1">
                <a:solidFill>
                  <a:srgbClr val="400663"/>
                </a:solidFill>
                <a:latin typeface="Courier New" charset="0"/>
                <a:ea typeface="ＭＳ Ｐゴシック" charset="0"/>
                <a:cs typeface="ＭＳ Ｐゴシック" charset="0"/>
              </a:rPr>
              <a:t>“</a:t>
            </a:r>
            <a:endParaRPr lang="en-US" sz="2400" b="1">
              <a:solidFill>
                <a:srgbClr val="400663"/>
              </a:solidFill>
              <a:latin typeface="Courier New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428" name="Line 15"/>
          <p:cNvSpPr>
            <a:spLocks noChangeShapeType="1"/>
          </p:cNvSpPr>
          <p:nvPr/>
        </p:nvSpPr>
        <p:spPr bwMode="auto">
          <a:xfrm flipV="1">
            <a:off x="1295400" y="2971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429" name="Text Box 16"/>
          <p:cNvSpPr txBox="1">
            <a:spLocks noChangeArrowheads="1"/>
          </p:cNvSpPr>
          <p:nvPr/>
        </p:nvSpPr>
        <p:spPr bwMode="auto">
          <a:xfrm>
            <a:off x="1828800" y="1524000"/>
            <a:ext cx="2133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ja-JP" altLang="en-US" sz="2800" b="1">
                <a:solidFill>
                  <a:srgbClr val="400663"/>
                </a:solidFill>
                <a:latin typeface="Courier New" charset="0"/>
              </a:rPr>
              <a:t>“</a:t>
            </a:r>
            <a:r>
              <a:rPr lang="en-US" sz="2800" b="1">
                <a:solidFill>
                  <a:srgbClr val="400663"/>
                </a:solidFill>
                <a:latin typeface="Courier New" charset="0"/>
              </a:rPr>
              <a:t>spam</a:t>
            </a:r>
            <a:r>
              <a:rPr lang="ja-JP" altLang="en-US" sz="2800" b="1">
                <a:solidFill>
                  <a:srgbClr val="400663"/>
                </a:solidFill>
                <a:latin typeface="Courier New" charset="0"/>
              </a:rPr>
              <a:t>”</a:t>
            </a:r>
            <a:endParaRPr lang="en-US" sz="1800" b="1">
              <a:solidFill>
                <a:srgbClr val="400663"/>
              </a:solidFill>
              <a:latin typeface="Courier New" charset="0"/>
            </a:endParaRPr>
          </a:p>
        </p:txBody>
      </p:sp>
      <p:sp>
        <p:nvSpPr>
          <p:cNvPr id="60430" name="Line 17"/>
          <p:cNvSpPr>
            <a:spLocks noChangeShapeType="1"/>
          </p:cNvSpPr>
          <p:nvPr/>
        </p:nvSpPr>
        <p:spPr bwMode="auto">
          <a:xfrm flipH="1">
            <a:off x="2362200" y="20574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431" name="Line 18"/>
          <p:cNvSpPr>
            <a:spLocks noChangeShapeType="1"/>
          </p:cNvSpPr>
          <p:nvPr/>
        </p:nvSpPr>
        <p:spPr bwMode="auto">
          <a:xfrm>
            <a:off x="152400" y="4495800"/>
            <a:ext cx="861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0432" name="Text Box 19"/>
          <p:cNvSpPr txBox="1">
            <a:spLocks noChangeArrowheads="1"/>
          </p:cNvSpPr>
          <p:nvPr/>
        </p:nvSpPr>
        <p:spPr bwMode="auto">
          <a:xfrm>
            <a:off x="3429000" y="1219200"/>
            <a:ext cx="272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890B13"/>
                </a:solidFill>
                <a:latin typeface="Arial" charset="0"/>
              </a:rPr>
              <a:t>Artist</a:t>
            </a:r>
            <a:r>
              <a:rPr lang="ja-JP" altLang="en-US" b="1">
                <a:solidFill>
                  <a:srgbClr val="890B13"/>
                </a:solidFill>
                <a:latin typeface="Arial" charset="0"/>
              </a:rPr>
              <a:t>’</a:t>
            </a:r>
            <a:r>
              <a:rPr lang="en-US" b="1">
                <a:solidFill>
                  <a:srgbClr val="890B13"/>
                </a:solidFill>
                <a:latin typeface="Arial" charset="0"/>
              </a:rPr>
              <a:t>s Rendition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0433" name="Text Box 20"/>
          <p:cNvSpPr txBox="1">
            <a:spLocks noChangeArrowheads="1"/>
          </p:cNvSpPr>
          <p:nvPr/>
        </p:nvSpPr>
        <p:spPr bwMode="auto">
          <a:xfrm>
            <a:off x="4006850" y="4572000"/>
            <a:ext cx="946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890B13"/>
                </a:solidFill>
                <a:latin typeface="Arial" charset="0"/>
              </a:rPr>
              <a:t>Code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0434" name="Text Box 21"/>
          <p:cNvSpPr txBox="1">
            <a:spLocks noChangeArrowheads="1"/>
          </p:cNvSpPr>
          <p:nvPr/>
        </p:nvSpPr>
        <p:spPr bwMode="auto">
          <a:xfrm>
            <a:off x="441325" y="5172075"/>
            <a:ext cx="82327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def Haltchecker(Program, input):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```Program and input are both strings!</a:t>
            </a:r>
            <a:r>
              <a:rPr lang="ja-JP" altLang="en-US" b="1">
                <a:solidFill>
                  <a:srgbClr val="000000"/>
                </a:solidFill>
                <a:latin typeface="Courier New" charset="0"/>
              </a:rPr>
              <a:t>’’’</a:t>
            </a:r>
            <a:endParaRPr lang="en-US" b="1">
              <a:solidFill>
                <a:srgbClr val="000000"/>
              </a:solidFill>
              <a:latin typeface="Courier New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   # code goes here…</a:t>
            </a:r>
          </a:p>
        </p:txBody>
      </p:sp>
    </p:spTree>
    <p:extLst>
      <p:ext uri="{BB962C8B-B14F-4D97-AF65-F5344CB8AC3E}">
        <p14:creationId xmlns:p14="http://schemas.microsoft.com/office/powerpoint/2010/main" val="1597229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/>
          <a:lstStyle/>
          <a:p>
            <a:pPr eaLnBrk="1" hangingPunct="1"/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Worksheet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1443" name="Group 3"/>
          <p:cNvGrpSpPr>
            <a:grpSpLocks/>
          </p:cNvGrpSpPr>
          <p:nvPr/>
        </p:nvGrpSpPr>
        <p:grpSpPr bwMode="auto">
          <a:xfrm>
            <a:off x="533400" y="914400"/>
            <a:ext cx="8218488" cy="180975"/>
            <a:chOff x="295" y="1311"/>
            <a:chExt cx="5177" cy="114"/>
          </a:xfrm>
        </p:grpSpPr>
        <p:sp>
          <p:nvSpPr>
            <p:cNvPr id="61468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69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pic>
        <p:nvPicPr>
          <p:cNvPr id="61444" name="Picture 6" descr="ali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152400"/>
            <a:ext cx="6683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45" name="Group 7"/>
          <p:cNvGrpSpPr>
            <a:grpSpLocks/>
          </p:cNvGrpSpPr>
          <p:nvPr/>
        </p:nvGrpSpPr>
        <p:grpSpPr bwMode="auto">
          <a:xfrm>
            <a:off x="838200" y="381000"/>
            <a:ext cx="457200" cy="533400"/>
            <a:chOff x="2928" y="1051"/>
            <a:chExt cx="840" cy="957"/>
          </a:xfrm>
        </p:grpSpPr>
        <p:sp>
          <p:nvSpPr>
            <p:cNvPr id="61455" name="Freeform 8"/>
            <p:cNvSpPr>
              <a:spLocks/>
            </p:cNvSpPr>
            <p:nvPr/>
          </p:nvSpPr>
          <p:spPr bwMode="auto">
            <a:xfrm>
              <a:off x="2928" y="1759"/>
              <a:ext cx="810" cy="249"/>
            </a:xfrm>
            <a:custGeom>
              <a:avLst/>
              <a:gdLst>
                <a:gd name="T0" fmla="*/ 5 w 1048"/>
                <a:gd name="T1" fmla="*/ 21 h 250"/>
                <a:gd name="T2" fmla="*/ 9 w 1048"/>
                <a:gd name="T3" fmla="*/ 83 h 250"/>
                <a:gd name="T4" fmla="*/ 9 w 1048"/>
                <a:gd name="T5" fmla="*/ 111 h 250"/>
                <a:gd name="T6" fmla="*/ 10 w 1048"/>
                <a:gd name="T7" fmla="*/ 125 h 250"/>
                <a:gd name="T8" fmla="*/ 10 w 1048"/>
                <a:gd name="T9" fmla="*/ 161 h 250"/>
                <a:gd name="T10" fmla="*/ 7 w 1048"/>
                <a:gd name="T11" fmla="*/ 230 h 250"/>
                <a:gd name="T12" fmla="*/ 2 w 1048"/>
                <a:gd name="T13" fmla="*/ 210 h 250"/>
                <a:gd name="T14" fmla="*/ 0 w 1048"/>
                <a:gd name="T15" fmla="*/ 189 h 250"/>
                <a:gd name="T16" fmla="*/ 2 w 1048"/>
                <a:gd name="T17" fmla="*/ 155 h 250"/>
                <a:gd name="T18" fmla="*/ 2 w 1048"/>
                <a:gd name="T19" fmla="*/ 125 h 250"/>
                <a:gd name="T20" fmla="*/ 2 w 1048"/>
                <a:gd name="T21" fmla="*/ 76 h 250"/>
                <a:gd name="T22" fmla="*/ 3 w 1048"/>
                <a:gd name="T23" fmla="*/ 55 h 250"/>
                <a:gd name="T24" fmla="*/ 3 w 1048"/>
                <a:gd name="T25" fmla="*/ 28 h 250"/>
                <a:gd name="T26" fmla="*/ 4 w 1048"/>
                <a:gd name="T27" fmla="*/ 14 h 250"/>
                <a:gd name="T28" fmla="*/ 5 w 1048"/>
                <a:gd name="T29" fmla="*/ 28 h 250"/>
                <a:gd name="T30" fmla="*/ 5 w 1048"/>
                <a:gd name="T31" fmla="*/ 21 h 2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048"/>
                <a:gd name="T49" fmla="*/ 0 h 250"/>
                <a:gd name="T50" fmla="*/ 1048 w 1048"/>
                <a:gd name="T51" fmla="*/ 250 h 25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048" h="250">
                  <a:moveTo>
                    <a:pt x="531" y="21"/>
                  </a:moveTo>
                  <a:cubicBezTo>
                    <a:pt x="673" y="0"/>
                    <a:pt x="778" y="50"/>
                    <a:pt x="910" y="83"/>
                  </a:cubicBezTo>
                  <a:cubicBezTo>
                    <a:pt x="923" y="92"/>
                    <a:pt x="937" y="102"/>
                    <a:pt x="951" y="111"/>
                  </a:cubicBezTo>
                  <a:cubicBezTo>
                    <a:pt x="965" y="120"/>
                    <a:pt x="993" y="138"/>
                    <a:pt x="993" y="138"/>
                  </a:cubicBezTo>
                  <a:cubicBezTo>
                    <a:pt x="1009" y="162"/>
                    <a:pt x="1023" y="163"/>
                    <a:pt x="1048" y="179"/>
                  </a:cubicBezTo>
                  <a:cubicBezTo>
                    <a:pt x="943" y="250"/>
                    <a:pt x="887" y="238"/>
                    <a:pt x="751" y="248"/>
                  </a:cubicBezTo>
                  <a:cubicBezTo>
                    <a:pt x="201" y="233"/>
                    <a:pt x="424" y="241"/>
                    <a:pt x="82" y="228"/>
                  </a:cubicBezTo>
                  <a:cubicBezTo>
                    <a:pt x="54" y="218"/>
                    <a:pt x="27" y="216"/>
                    <a:pt x="0" y="207"/>
                  </a:cubicBezTo>
                  <a:cubicBezTo>
                    <a:pt x="2" y="195"/>
                    <a:pt x="1" y="183"/>
                    <a:pt x="7" y="173"/>
                  </a:cubicBezTo>
                  <a:cubicBezTo>
                    <a:pt x="19" y="151"/>
                    <a:pt x="75" y="138"/>
                    <a:pt x="96" y="131"/>
                  </a:cubicBezTo>
                  <a:cubicBezTo>
                    <a:pt x="134" y="116"/>
                    <a:pt x="169" y="92"/>
                    <a:pt x="207" y="76"/>
                  </a:cubicBezTo>
                  <a:cubicBezTo>
                    <a:pt x="239" y="61"/>
                    <a:pt x="238" y="77"/>
                    <a:pt x="275" y="55"/>
                  </a:cubicBezTo>
                  <a:cubicBezTo>
                    <a:pt x="288" y="46"/>
                    <a:pt x="309" y="33"/>
                    <a:pt x="324" y="28"/>
                  </a:cubicBezTo>
                  <a:cubicBezTo>
                    <a:pt x="341" y="21"/>
                    <a:pt x="379" y="14"/>
                    <a:pt x="379" y="14"/>
                  </a:cubicBezTo>
                  <a:cubicBezTo>
                    <a:pt x="420" y="18"/>
                    <a:pt x="461" y="22"/>
                    <a:pt x="503" y="28"/>
                  </a:cubicBezTo>
                  <a:cubicBezTo>
                    <a:pt x="531" y="32"/>
                    <a:pt x="519" y="44"/>
                    <a:pt x="531" y="21"/>
                  </a:cubicBezTo>
                  <a:close/>
                </a:path>
              </a:pathLst>
            </a:custGeom>
            <a:solidFill>
              <a:srgbClr val="FD9D0F"/>
            </a:solidFill>
            <a:ln w="9525">
              <a:solidFill>
                <a:srgbClr val="FD9D0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56" name="Oval 9"/>
            <p:cNvSpPr>
              <a:spLocks noChangeArrowheads="1"/>
            </p:cNvSpPr>
            <p:nvPr/>
          </p:nvSpPr>
          <p:spPr bwMode="auto">
            <a:xfrm>
              <a:off x="2965" y="1240"/>
              <a:ext cx="779" cy="672"/>
            </a:xfrm>
            <a:prstGeom prst="ellipse">
              <a:avLst/>
            </a:prstGeom>
            <a:solidFill>
              <a:srgbClr val="9ECC46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57" name="Oval 10"/>
            <p:cNvSpPr>
              <a:spLocks noChangeArrowheads="1"/>
            </p:cNvSpPr>
            <p:nvPr/>
          </p:nvSpPr>
          <p:spPr bwMode="auto">
            <a:xfrm rot="-1967255">
              <a:off x="3039" y="1383"/>
              <a:ext cx="186" cy="19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58" name="Oval 11"/>
            <p:cNvSpPr>
              <a:spLocks noChangeArrowheads="1"/>
            </p:cNvSpPr>
            <p:nvPr/>
          </p:nvSpPr>
          <p:spPr bwMode="auto">
            <a:xfrm>
              <a:off x="3262" y="1383"/>
              <a:ext cx="222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59" name="Oval 12"/>
            <p:cNvSpPr>
              <a:spLocks noChangeArrowheads="1"/>
            </p:cNvSpPr>
            <p:nvPr/>
          </p:nvSpPr>
          <p:spPr bwMode="auto">
            <a:xfrm rot="-2071034">
              <a:off x="3521" y="1431"/>
              <a:ext cx="149" cy="23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60" name="Oval 13"/>
            <p:cNvSpPr>
              <a:spLocks noChangeArrowheads="1"/>
            </p:cNvSpPr>
            <p:nvPr/>
          </p:nvSpPr>
          <p:spPr bwMode="auto">
            <a:xfrm>
              <a:off x="3118" y="1479"/>
              <a:ext cx="56" cy="6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61" name="Oval 14"/>
            <p:cNvSpPr>
              <a:spLocks noChangeArrowheads="1"/>
            </p:cNvSpPr>
            <p:nvPr/>
          </p:nvSpPr>
          <p:spPr bwMode="auto">
            <a:xfrm>
              <a:off x="3341" y="1495"/>
              <a:ext cx="55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62" name="Oval 15"/>
            <p:cNvSpPr>
              <a:spLocks noChangeArrowheads="1"/>
            </p:cNvSpPr>
            <p:nvPr/>
          </p:nvSpPr>
          <p:spPr bwMode="auto">
            <a:xfrm>
              <a:off x="3543" y="1549"/>
              <a:ext cx="54" cy="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63" name="AutoShape 16"/>
            <p:cNvSpPr>
              <a:spLocks noChangeArrowheads="1"/>
            </p:cNvSpPr>
            <p:nvPr/>
          </p:nvSpPr>
          <p:spPr bwMode="auto">
            <a:xfrm rot="-5400000">
              <a:off x="3291" y="1540"/>
              <a:ext cx="77" cy="445"/>
            </a:xfrm>
            <a:prstGeom prst="moon">
              <a:avLst>
                <a:gd name="adj" fmla="val 50000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64" name="Freeform 17"/>
            <p:cNvSpPr>
              <a:spLocks/>
            </p:cNvSpPr>
            <p:nvPr/>
          </p:nvSpPr>
          <p:spPr bwMode="auto">
            <a:xfrm>
              <a:off x="3120" y="1128"/>
              <a:ext cx="648" cy="256"/>
            </a:xfrm>
            <a:custGeom>
              <a:avLst/>
              <a:gdLst>
                <a:gd name="T0" fmla="*/ 208 w 648"/>
                <a:gd name="T1" fmla="*/ 0 h 256"/>
                <a:gd name="T2" fmla="*/ 47 w 648"/>
                <a:gd name="T3" fmla="*/ 7 h 256"/>
                <a:gd name="T4" fmla="*/ 0 w 648"/>
                <a:gd name="T5" fmla="*/ 92 h 256"/>
                <a:gd name="T6" fmla="*/ 162 w 648"/>
                <a:gd name="T7" fmla="*/ 192 h 256"/>
                <a:gd name="T8" fmla="*/ 300 w 648"/>
                <a:gd name="T9" fmla="*/ 238 h 256"/>
                <a:gd name="T10" fmla="*/ 484 w 648"/>
                <a:gd name="T11" fmla="*/ 246 h 256"/>
                <a:gd name="T12" fmla="*/ 646 w 648"/>
                <a:gd name="T13" fmla="*/ 184 h 256"/>
                <a:gd name="T14" fmla="*/ 615 w 648"/>
                <a:gd name="T15" fmla="*/ 153 h 256"/>
                <a:gd name="T16" fmla="*/ 546 w 648"/>
                <a:gd name="T17" fmla="*/ 84 h 2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48"/>
                <a:gd name="T28" fmla="*/ 0 h 256"/>
                <a:gd name="T29" fmla="*/ 648 w 648"/>
                <a:gd name="T30" fmla="*/ 256 h 2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8" h="256">
                  <a:moveTo>
                    <a:pt x="208" y="0"/>
                  </a:moveTo>
                  <a:cubicBezTo>
                    <a:pt x="154" y="2"/>
                    <a:pt x="100" y="0"/>
                    <a:pt x="47" y="7"/>
                  </a:cubicBezTo>
                  <a:cubicBezTo>
                    <a:pt x="15" y="11"/>
                    <a:pt x="0" y="92"/>
                    <a:pt x="0" y="92"/>
                  </a:cubicBezTo>
                  <a:cubicBezTo>
                    <a:pt x="19" y="199"/>
                    <a:pt x="72" y="170"/>
                    <a:pt x="162" y="192"/>
                  </a:cubicBezTo>
                  <a:cubicBezTo>
                    <a:pt x="208" y="203"/>
                    <a:pt x="252" y="234"/>
                    <a:pt x="300" y="238"/>
                  </a:cubicBezTo>
                  <a:cubicBezTo>
                    <a:pt x="361" y="243"/>
                    <a:pt x="423" y="243"/>
                    <a:pt x="484" y="246"/>
                  </a:cubicBezTo>
                  <a:cubicBezTo>
                    <a:pt x="648" y="235"/>
                    <a:pt x="569" y="256"/>
                    <a:pt x="646" y="184"/>
                  </a:cubicBezTo>
                  <a:cubicBezTo>
                    <a:pt x="642" y="180"/>
                    <a:pt x="617" y="158"/>
                    <a:pt x="615" y="153"/>
                  </a:cubicBezTo>
                  <a:cubicBezTo>
                    <a:pt x="596" y="116"/>
                    <a:pt x="599" y="84"/>
                    <a:pt x="546" y="84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65" name="Freeform 18"/>
            <p:cNvSpPr>
              <a:spLocks/>
            </p:cNvSpPr>
            <p:nvPr/>
          </p:nvSpPr>
          <p:spPr bwMode="auto">
            <a:xfrm>
              <a:off x="3254" y="1051"/>
              <a:ext cx="442" cy="192"/>
            </a:xfrm>
            <a:custGeom>
              <a:avLst/>
              <a:gdLst>
                <a:gd name="T0" fmla="*/ 88 w 442"/>
                <a:gd name="T1" fmla="*/ 138 h 192"/>
                <a:gd name="T2" fmla="*/ 34 w 442"/>
                <a:gd name="T3" fmla="*/ 92 h 192"/>
                <a:gd name="T4" fmla="*/ 57 w 442"/>
                <a:gd name="T5" fmla="*/ 0 h 192"/>
                <a:gd name="T6" fmla="*/ 234 w 442"/>
                <a:gd name="T7" fmla="*/ 15 h 192"/>
                <a:gd name="T8" fmla="*/ 372 w 442"/>
                <a:gd name="T9" fmla="*/ 61 h 192"/>
                <a:gd name="T10" fmla="*/ 441 w 442"/>
                <a:gd name="T11" fmla="*/ 92 h 192"/>
                <a:gd name="T12" fmla="*/ 434 w 442"/>
                <a:gd name="T13" fmla="*/ 122 h 192"/>
                <a:gd name="T14" fmla="*/ 280 w 442"/>
                <a:gd name="T15" fmla="*/ 161 h 192"/>
                <a:gd name="T16" fmla="*/ 257 w 442"/>
                <a:gd name="T17" fmla="*/ 169 h 192"/>
                <a:gd name="T18" fmla="*/ 226 w 442"/>
                <a:gd name="T19" fmla="*/ 184 h 192"/>
                <a:gd name="T20" fmla="*/ 196 w 442"/>
                <a:gd name="T21" fmla="*/ 192 h 19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42"/>
                <a:gd name="T34" fmla="*/ 0 h 192"/>
                <a:gd name="T35" fmla="*/ 442 w 442"/>
                <a:gd name="T36" fmla="*/ 192 h 19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42" h="192">
                  <a:moveTo>
                    <a:pt x="88" y="138"/>
                  </a:moveTo>
                  <a:cubicBezTo>
                    <a:pt x="71" y="119"/>
                    <a:pt x="55" y="106"/>
                    <a:pt x="34" y="92"/>
                  </a:cubicBezTo>
                  <a:cubicBezTo>
                    <a:pt x="22" y="52"/>
                    <a:pt x="0" y="17"/>
                    <a:pt x="57" y="0"/>
                  </a:cubicBezTo>
                  <a:cubicBezTo>
                    <a:pt x="75" y="1"/>
                    <a:pt x="202" y="8"/>
                    <a:pt x="234" y="15"/>
                  </a:cubicBezTo>
                  <a:cubicBezTo>
                    <a:pt x="275" y="24"/>
                    <a:pt x="331" y="47"/>
                    <a:pt x="372" y="61"/>
                  </a:cubicBezTo>
                  <a:cubicBezTo>
                    <a:pt x="394" y="81"/>
                    <a:pt x="412" y="84"/>
                    <a:pt x="441" y="92"/>
                  </a:cubicBezTo>
                  <a:cubicBezTo>
                    <a:pt x="439" y="102"/>
                    <a:pt x="442" y="115"/>
                    <a:pt x="434" y="122"/>
                  </a:cubicBezTo>
                  <a:cubicBezTo>
                    <a:pt x="411" y="142"/>
                    <a:pt x="306" y="158"/>
                    <a:pt x="280" y="161"/>
                  </a:cubicBezTo>
                  <a:cubicBezTo>
                    <a:pt x="272" y="164"/>
                    <a:pt x="264" y="166"/>
                    <a:pt x="257" y="169"/>
                  </a:cubicBezTo>
                  <a:cubicBezTo>
                    <a:pt x="246" y="173"/>
                    <a:pt x="237" y="180"/>
                    <a:pt x="226" y="184"/>
                  </a:cubicBezTo>
                  <a:cubicBezTo>
                    <a:pt x="216" y="188"/>
                    <a:pt x="196" y="192"/>
                    <a:pt x="196" y="192"/>
                  </a:cubicBezTo>
                </a:path>
              </a:pathLst>
            </a:custGeom>
            <a:solidFill>
              <a:srgbClr val="CC0099"/>
            </a:solidFill>
            <a:ln w="9525">
              <a:solidFill>
                <a:srgbClr val="FF99CC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66" name="Freeform 19"/>
            <p:cNvSpPr>
              <a:spLocks/>
            </p:cNvSpPr>
            <p:nvPr/>
          </p:nvSpPr>
          <p:spPr bwMode="auto">
            <a:xfrm>
              <a:off x="3025" y="1802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1467" name="Freeform 20"/>
            <p:cNvSpPr>
              <a:spLocks/>
            </p:cNvSpPr>
            <p:nvPr/>
          </p:nvSpPr>
          <p:spPr bwMode="auto">
            <a:xfrm flipH="1">
              <a:off x="3456" y="1813"/>
              <a:ext cx="215" cy="139"/>
            </a:xfrm>
            <a:custGeom>
              <a:avLst/>
              <a:gdLst>
                <a:gd name="T0" fmla="*/ 8 w 215"/>
                <a:gd name="T1" fmla="*/ 78 h 139"/>
                <a:gd name="T2" fmla="*/ 84 w 215"/>
                <a:gd name="T3" fmla="*/ 17 h 139"/>
                <a:gd name="T4" fmla="*/ 154 w 215"/>
                <a:gd name="T5" fmla="*/ 40 h 139"/>
                <a:gd name="T6" fmla="*/ 215 w 215"/>
                <a:gd name="T7" fmla="*/ 139 h 1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5"/>
                <a:gd name="T13" fmla="*/ 0 h 139"/>
                <a:gd name="T14" fmla="*/ 215 w 215"/>
                <a:gd name="T15" fmla="*/ 139 h 1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5" h="139">
                  <a:moveTo>
                    <a:pt x="8" y="78"/>
                  </a:moveTo>
                  <a:cubicBezTo>
                    <a:pt x="20" y="0"/>
                    <a:pt x="0" y="6"/>
                    <a:pt x="84" y="17"/>
                  </a:cubicBezTo>
                  <a:cubicBezTo>
                    <a:pt x="108" y="24"/>
                    <a:pt x="154" y="40"/>
                    <a:pt x="154" y="40"/>
                  </a:cubicBezTo>
                  <a:cubicBezTo>
                    <a:pt x="162" y="81"/>
                    <a:pt x="162" y="139"/>
                    <a:pt x="215" y="139"/>
                  </a:cubicBezTo>
                </a:path>
              </a:pathLst>
            </a:custGeom>
            <a:solidFill>
              <a:srgbClr val="FD9D0F"/>
            </a:solidFill>
            <a:ln w="9525">
              <a:solidFill>
                <a:srgbClr val="FFCC99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61446" name="Rectangle 21"/>
          <p:cNvSpPr>
            <a:spLocks noChangeArrowheads="1"/>
          </p:cNvSpPr>
          <p:nvPr/>
        </p:nvSpPr>
        <p:spPr bwMode="auto">
          <a:xfrm>
            <a:off x="4038600" y="1600200"/>
            <a:ext cx="2057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Haltchecker</a:t>
            </a:r>
          </a:p>
        </p:txBody>
      </p:sp>
      <p:sp>
        <p:nvSpPr>
          <p:cNvPr id="61447" name="Text Box 22"/>
          <p:cNvSpPr txBox="1">
            <a:spLocks noChangeArrowheads="1"/>
          </p:cNvSpPr>
          <p:nvPr/>
        </p:nvSpPr>
        <p:spPr bwMode="auto">
          <a:xfrm>
            <a:off x="1089025" y="1676400"/>
            <a:ext cx="24161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Program, input</a:t>
            </a:r>
          </a:p>
        </p:txBody>
      </p:sp>
      <p:sp>
        <p:nvSpPr>
          <p:cNvPr id="61448" name="Line 23"/>
          <p:cNvSpPr>
            <a:spLocks noChangeShapeType="1"/>
          </p:cNvSpPr>
          <p:nvPr/>
        </p:nvSpPr>
        <p:spPr bwMode="auto">
          <a:xfrm>
            <a:off x="3276600" y="19050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49" name="Line 24"/>
          <p:cNvSpPr>
            <a:spLocks noChangeShapeType="1"/>
          </p:cNvSpPr>
          <p:nvPr/>
        </p:nvSpPr>
        <p:spPr bwMode="auto">
          <a:xfrm flipV="1">
            <a:off x="6096000" y="1676400"/>
            <a:ext cx="609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50" name="Line 25"/>
          <p:cNvSpPr>
            <a:spLocks noChangeShapeType="1"/>
          </p:cNvSpPr>
          <p:nvPr/>
        </p:nvSpPr>
        <p:spPr bwMode="auto">
          <a:xfrm>
            <a:off x="6096000" y="19812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51" name="Text Box 26"/>
          <p:cNvSpPr txBox="1">
            <a:spLocks noChangeArrowheads="1"/>
          </p:cNvSpPr>
          <p:nvPr/>
        </p:nvSpPr>
        <p:spPr bwMode="auto">
          <a:xfrm>
            <a:off x="6765925" y="1371600"/>
            <a:ext cx="915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True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452" name="Text Box 27"/>
          <p:cNvSpPr txBox="1">
            <a:spLocks noChangeArrowheads="1"/>
          </p:cNvSpPr>
          <p:nvPr/>
        </p:nvSpPr>
        <p:spPr bwMode="auto">
          <a:xfrm>
            <a:off x="6781800" y="2143125"/>
            <a:ext cx="1098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Courier New" charset="0"/>
              </a:rPr>
              <a:t>False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453" name="Text Box 28"/>
          <p:cNvSpPr txBox="1">
            <a:spLocks noChangeArrowheads="1"/>
          </p:cNvSpPr>
          <p:nvPr/>
        </p:nvSpPr>
        <p:spPr bwMode="auto">
          <a:xfrm>
            <a:off x="403225" y="28956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1454" name="Text Box 29"/>
          <p:cNvSpPr txBox="1">
            <a:spLocks noChangeArrowheads="1"/>
          </p:cNvSpPr>
          <p:nvPr/>
        </p:nvSpPr>
        <p:spPr bwMode="auto">
          <a:xfrm>
            <a:off x="228600" y="2520950"/>
            <a:ext cx="7346950" cy="441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What should the Haltchecker say when…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2000">
                <a:solidFill>
                  <a:srgbClr val="000000"/>
                </a:solidFill>
                <a:latin typeface="Arial" charset="0"/>
              </a:rPr>
              <a:t>Program = </a:t>
            </a:r>
            <a:r>
              <a:rPr lang="ja-JP" altLang="en-US" sz="2000">
                <a:solidFill>
                  <a:srgbClr val="000000"/>
                </a:solidFill>
                <a:latin typeface="Arial" charset="0"/>
              </a:rPr>
              <a:t>“</a:t>
            </a:r>
            <a:r>
              <a:rPr lang="en-US" sz="2000">
                <a:solidFill>
                  <a:srgbClr val="000000"/>
                </a:solidFill>
                <a:latin typeface="Courier New" charset="0"/>
              </a:rPr>
              <a:t>def a(X):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Courier New" charset="0"/>
              </a:rPr>
              <a:t>		      if X == </a:t>
            </a:r>
            <a:r>
              <a:rPr lang="ja-JP" altLang="en-US" sz="2000">
                <a:solidFill>
                  <a:srgbClr val="000000"/>
                </a:solidFill>
                <a:latin typeface="Courier New" charset="0"/>
              </a:rPr>
              <a:t>‘</a:t>
            </a:r>
            <a:r>
              <a:rPr lang="en-US" sz="2000">
                <a:solidFill>
                  <a:srgbClr val="000000"/>
                </a:solidFill>
                <a:latin typeface="Courier New" charset="0"/>
              </a:rPr>
              <a:t>spam</a:t>
            </a:r>
            <a:r>
              <a:rPr lang="ja-JP" altLang="en-US" sz="2000">
                <a:solidFill>
                  <a:srgbClr val="000000"/>
                </a:solidFill>
                <a:latin typeface="Courier New" charset="0"/>
              </a:rPr>
              <a:t>’</a:t>
            </a:r>
            <a:r>
              <a:rPr lang="en-US" sz="2000">
                <a:solidFill>
                  <a:srgbClr val="000000"/>
                </a:solidFill>
                <a:latin typeface="Courier New" charset="0"/>
              </a:rPr>
              <a:t>: return a(X)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Courier New" charset="0"/>
              </a:rPr>
              <a:t>			else: return </a:t>
            </a:r>
            <a:r>
              <a:rPr lang="ja-JP" altLang="en-US" sz="2000">
                <a:solidFill>
                  <a:srgbClr val="000000"/>
                </a:solidFill>
                <a:latin typeface="Courier New" charset="0"/>
              </a:rPr>
              <a:t>‘</a:t>
            </a:r>
            <a:r>
              <a:rPr lang="en-US" sz="2000">
                <a:solidFill>
                  <a:srgbClr val="000000"/>
                </a:solidFill>
                <a:latin typeface="Courier New" charset="0"/>
              </a:rPr>
              <a:t>hi there!</a:t>
            </a:r>
            <a:r>
              <a:rPr lang="ja-JP" altLang="en-US" sz="2000">
                <a:solidFill>
                  <a:srgbClr val="000000"/>
                </a:solidFill>
                <a:latin typeface="Courier New" charset="0"/>
              </a:rPr>
              <a:t>’</a:t>
            </a:r>
            <a:r>
              <a:rPr lang="ja-JP" altLang="en-US" sz="2000">
                <a:solidFill>
                  <a:srgbClr val="000000"/>
                </a:solidFill>
                <a:latin typeface="Arial" charset="0"/>
              </a:rPr>
              <a:t>”</a:t>
            </a:r>
            <a:endParaRPr lang="en-US" sz="2000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	input = </a:t>
            </a:r>
            <a:r>
              <a:rPr lang="ja-JP" altLang="en-US" sz="2000">
                <a:solidFill>
                  <a:srgbClr val="000000"/>
                </a:solidFill>
                <a:latin typeface="Arial" charset="0"/>
              </a:rPr>
              <a:t>“</a:t>
            </a:r>
            <a:r>
              <a:rPr lang="en-US" sz="2000">
                <a:solidFill>
                  <a:srgbClr val="000000"/>
                </a:solidFill>
                <a:latin typeface="Courier New" charset="0"/>
              </a:rPr>
              <a:t>spam</a:t>
            </a:r>
            <a:r>
              <a:rPr lang="ja-JP" altLang="en-US" sz="2000">
                <a:solidFill>
                  <a:srgbClr val="000000"/>
                </a:solidFill>
                <a:latin typeface="Arial" charset="0"/>
              </a:rPr>
              <a:t>”</a:t>
            </a:r>
            <a:endParaRPr lang="en-US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	</a:t>
            </a:r>
            <a:r>
              <a:rPr lang="en-US" sz="2000">
                <a:solidFill>
                  <a:srgbClr val="000000"/>
                </a:solidFill>
                <a:latin typeface="Arial" charset="0"/>
              </a:rPr>
              <a:t>Program = </a:t>
            </a:r>
            <a:r>
              <a:rPr lang="ja-JP" altLang="en-US" sz="2000">
                <a:solidFill>
                  <a:srgbClr val="000000"/>
                </a:solidFill>
                <a:latin typeface="Arial" charset="0"/>
              </a:rPr>
              <a:t>“</a:t>
            </a:r>
            <a:r>
              <a:rPr lang="en-US" sz="2000">
                <a:solidFill>
                  <a:srgbClr val="000000"/>
                </a:solidFill>
                <a:latin typeface="Courier New" charset="0"/>
              </a:rPr>
              <a:t>def b(X):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Courier New" charset="0"/>
              </a:rPr>
              <a:t>			if X==</a:t>
            </a:r>
            <a:r>
              <a:rPr lang="ja-JP" altLang="en-US" sz="2000">
                <a:solidFill>
                  <a:srgbClr val="000000"/>
                </a:solidFill>
                <a:latin typeface="Courier New" charset="0"/>
              </a:rPr>
              <a:t>‘</a:t>
            </a:r>
            <a:r>
              <a:rPr lang="en-US" sz="2000">
                <a:solidFill>
                  <a:srgbClr val="000000"/>
                </a:solidFill>
                <a:latin typeface="Courier New" charset="0"/>
              </a:rPr>
              <a:t>def a(X): return True</a:t>
            </a:r>
            <a:r>
              <a:rPr lang="ja-JP" altLang="en-US" sz="2000">
                <a:solidFill>
                  <a:srgbClr val="000000"/>
                </a:solidFill>
                <a:latin typeface="Courier New" charset="0"/>
              </a:rPr>
              <a:t>’</a:t>
            </a:r>
            <a:endParaRPr lang="en-US" sz="2000">
              <a:solidFill>
                <a:srgbClr val="000000"/>
              </a:solidFill>
              <a:latin typeface="Courier New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Courier New" charset="0"/>
              </a:rPr>
              <a:t>			  return </a:t>
            </a:r>
            <a:r>
              <a:rPr lang="ja-JP" altLang="en-US" sz="2000">
                <a:solidFill>
                  <a:srgbClr val="000000"/>
                </a:solidFill>
                <a:latin typeface="Courier New" charset="0"/>
              </a:rPr>
              <a:t>‘</a:t>
            </a:r>
            <a:r>
              <a:rPr lang="en-US" sz="2000">
                <a:solidFill>
                  <a:srgbClr val="000000"/>
                </a:solidFill>
                <a:latin typeface="Courier New" charset="0"/>
              </a:rPr>
              <a:t>hi there!</a:t>
            </a:r>
            <a:r>
              <a:rPr lang="ja-JP" altLang="en-US" sz="2000">
                <a:solidFill>
                  <a:srgbClr val="000000"/>
                </a:solidFill>
                <a:latin typeface="Courier New" charset="0"/>
              </a:rPr>
              <a:t>’</a:t>
            </a:r>
            <a:endParaRPr lang="en-US" sz="2000">
              <a:solidFill>
                <a:srgbClr val="000000"/>
              </a:solidFill>
              <a:latin typeface="Courier New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Courier New" charset="0"/>
              </a:rPr>
              <a:t>                  else: return b(X)</a:t>
            </a:r>
            <a:r>
              <a:rPr lang="ja-JP" altLang="en-US" sz="2000">
                <a:solidFill>
                  <a:srgbClr val="000000"/>
                </a:solidFill>
                <a:latin typeface="Arial" charset="0"/>
              </a:rPr>
              <a:t>”</a:t>
            </a:r>
            <a:endParaRPr lang="en-US" sz="2000">
              <a:solidFill>
                <a:srgbClr val="000000"/>
              </a:solidFill>
              <a:latin typeface="Courier New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>
                <a:solidFill>
                  <a:srgbClr val="000000"/>
                </a:solidFill>
                <a:latin typeface="Courier New" charset="0"/>
              </a:rPr>
              <a:t>      </a:t>
            </a:r>
            <a:r>
              <a:rPr lang="en-US" sz="2000">
                <a:solidFill>
                  <a:srgbClr val="000000"/>
                </a:solidFill>
                <a:latin typeface="Arial" charset="0"/>
              </a:rPr>
              <a:t>input = </a:t>
            </a:r>
            <a:r>
              <a:rPr lang="ja-JP" altLang="en-US" sz="2000">
                <a:solidFill>
                  <a:srgbClr val="000000"/>
                </a:solidFill>
                <a:latin typeface="Arial" charset="0"/>
              </a:rPr>
              <a:t>“</a:t>
            </a:r>
            <a:r>
              <a:rPr lang="en-US" sz="2000">
                <a:solidFill>
                  <a:srgbClr val="000000"/>
                </a:solidFill>
                <a:latin typeface="Courier New" charset="0"/>
              </a:rPr>
              <a:t>def a(X): return True</a:t>
            </a:r>
            <a:r>
              <a:rPr lang="ja-JP" altLang="en-US" sz="2000">
                <a:solidFill>
                  <a:srgbClr val="000000"/>
                </a:solidFill>
                <a:latin typeface="Arial" charset="0"/>
              </a:rPr>
              <a:t>”</a:t>
            </a:r>
            <a:endParaRPr lang="en-US">
              <a:solidFill>
                <a:srgbClr val="000000"/>
              </a:solidFill>
              <a:latin typeface="Courier New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Courier New" charset="0"/>
              </a:rPr>
              <a:t>				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538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915400" cy="1143000"/>
          </a:xfrm>
        </p:spPr>
        <p:txBody>
          <a:bodyPr/>
          <a:lstStyle/>
          <a:p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An aside on proof by contradiction…</a:t>
            </a:r>
          </a:p>
        </p:txBody>
      </p:sp>
      <p:sp>
        <p:nvSpPr>
          <p:cNvPr id="63491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Theorem:  There are an infinite number of primes.</a:t>
            </a:r>
          </a:p>
          <a:p>
            <a:pPr>
              <a:buFontTx/>
              <a:buNone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Proof:  Assume, by way of contradiction, that there exist a </a:t>
            </a:r>
            <a:r>
              <a:rPr lang="en-US" i="1">
                <a:latin typeface="Arial" charset="0"/>
                <a:ea typeface="ＭＳ Ｐゴシック" charset="0"/>
                <a:cs typeface="ＭＳ Ｐゴシック" charset="0"/>
              </a:rPr>
              <a:t>finite 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number of primes.  Call them p</a:t>
            </a:r>
            <a:r>
              <a:rPr lang="en-US" baseline="-25000"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, …, p</a:t>
            </a:r>
            <a:r>
              <a:rPr lang="en-US" baseline="-25000">
                <a:latin typeface="Arial" charset="0"/>
                <a:ea typeface="ＭＳ Ｐゴシック" charset="0"/>
                <a:cs typeface="ＭＳ Ｐゴシック" charset="0"/>
              </a:rPr>
              <a:t>n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grpSp>
        <p:nvGrpSpPr>
          <p:cNvPr id="63492" name="Group 4"/>
          <p:cNvGrpSpPr>
            <a:grpSpLocks/>
          </p:cNvGrpSpPr>
          <p:nvPr/>
        </p:nvGrpSpPr>
        <p:grpSpPr bwMode="auto">
          <a:xfrm>
            <a:off x="533400" y="914400"/>
            <a:ext cx="8218488" cy="180975"/>
            <a:chOff x="295" y="1311"/>
            <a:chExt cx="5177" cy="114"/>
          </a:xfrm>
        </p:grpSpPr>
        <p:sp>
          <p:nvSpPr>
            <p:cNvPr id="63493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3494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55544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4582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Amazing Oracle Necklace!</a:t>
            </a:r>
          </a:p>
        </p:txBody>
      </p:sp>
      <p:grpSp>
        <p:nvGrpSpPr>
          <p:cNvPr id="64515" name="Group 3"/>
          <p:cNvGrpSpPr>
            <a:grpSpLocks/>
          </p:cNvGrpSpPr>
          <p:nvPr/>
        </p:nvGrpSpPr>
        <p:grpSpPr bwMode="auto">
          <a:xfrm>
            <a:off x="533400" y="1066800"/>
            <a:ext cx="8218488" cy="180975"/>
            <a:chOff x="295" y="1311"/>
            <a:chExt cx="5177" cy="114"/>
          </a:xfrm>
        </p:grpSpPr>
        <p:sp>
          <p:nvSpPr>
            <p:cNvPr id="64535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64536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</p:grpSp>
      <p:grpSp>
        <p:nvGrpSpPr>
          <p:cNvPr id="64516" name="Group 20"/>
          <p:cNvGrpSpPr>
            <a:grpSpLocks/>
          </p:cNvGrpSpPr>
          <p:nvPr/>
        </p:nvGrpSpPr>
        <p:grpSpPr bwMode="auto">
          <a:xfrm>
            <a:off x="2743200" y="3200400"/>
            <a:ext cx="2035175" cy="1219200"/>
            <a:chOff x="288" y="1200"/>
            <a:chExt cx="1282" cy="768"/>
          </a:xfrm>
        </p:grpSpPr>
        <p:sp>
          <p:nvSpPr>
            <p:cNvPr id="64522" name="AutoShape 21"/>
            <p:cNvSpPr>
              <a:spLocks noChangeArrowheads="1"/>
            </p:cNvSpPr>
            <p:nvPr/>
          </p:nvSpPr>
          <p:spPr bwMode="auto">
            <a:xfrm>
              <a:off x="576" y="1536"/>
              <a:ext cx="720" cy="432"/>
            </a:xfrm>
            <a:prstGeom prst="can">
              <a:avLst>
                <a:gd name="adj" fmla="val 25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rPr>
                <a:t>Oracle </a:t>
              </a:r>
            </a:p>
          </p:txBody>
        </p:sp>
        <p:grpSp>
          <p:nvGrpSpPr>
            <p:cNvPr id="64523" name="Group 22"/>
            <p:cNvGrpSpPr>
              <a:grpSpLocks/>
            </p:cNvGrpSpPr>
            <p:nvPr/>
          </p:nvGrpSpPr>
          <p:grpSpPr bwMode="auto">
            <a:xfrm>
              <a:off x="1296" y="1200"/>
              <a:ext cx="274" cy="480"/>
              <a:chOff x="1296" y="1200"/>
              <a:chExt cx="274" cy="480"/>
            </a:xfrm>
          </p:grpSpPr>
          <p:sp>
            <p:nvSpPr>
              <p:cNvPr id="64530" name="Oval 23"/>
              <p:cNvSpPr>
                <a:spLocks noChangeArrowheads="1"/>
              </p:cNvSpPr>
              <p:nvPr/>
            </p:nvSpPr>
            <p:spPr bwMode="auto">
              <a:xfrm>
                <a:off x="1296" y="158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4531" name="Oval 24"/>
              <p:cNvSpPr>
                <a:spLocks noChangeArrowheads="1"/>
              </p:cNvSpPr>
              <p:nvPr/>
            </p:nvSpPr>
            <p:spPr bwMode="auto">
              <a:xfrm>
                <a:off x="1371" y="150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4532" name="Oval 25"/>
              <p:cNvSpPr>
                <a:spLocks noChangeArrowheads="1"/>
              </p:cNvSpPr>
              <p:nvPr/>
            </p:nvSpPr>
            <p:spPr bwMode="auto">
              <a:xfrm>
                <a:off x="1446" y="142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4533" name="Oval 26"/>
              <p:cNvSpPr>
                <a:spLocks noChangeArrowheads="1"/>
              </p:cNvSpPr>
              <p:nvPr/>
            </p:nvSpPr>
            <p:spPr bwMode="auto">
              <a:xfrm>
                <a:off x="1474" y="131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4534" name="Oval 27"/>
              <p:cNvSpPr>
                <a:spLocks noChangeArrowheads="1"/>
              </p:cNvSpPr>
              <p:nvPr/>
            </p:nvSpPr>
            <p:spPr bwMode="auto">
              <a:xfrm>
                <a:off x="1440" y="120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  <p:grpSp>
          <p:nvGrpSpPr>
            <p:cNvPr id="64524" name="Group 28"/>
            <p:cNvGrpSpPr>
              <a:grpSpLocks/>
            </p:cNvGrpSpPr>
            <p:nvPr/>
          </p:nvGrpSpPr>
          <p:grpSpPr bwMode="auto">
            <a:xfrm flipH="1">
              <a:off x="288" y="1200"/>
              <a:ext cx="274" cy="480"/>
              <a:chOff x="1296" y="1200"/>
              <a:chExt cx="274" cy="480"/>
            </a:xfrm>
          </p:grpSpPr>
          <p:sp>
            <p:nvSpPr>
              <p:cNvPr id="64525" name="Oval 29"/>
              <p:cNvSpPr>
                <a:spLocks noChangeArrowheads="1"/>
              </p:cNvSpPr>
              <p:nvPr/>
            </p:nvSpPr>
            <p:spPr bwMode="auto">
              <a:xfrm>
                <a:off x="1296" y="158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4526" name="Oval 30"/>
              <p:cNvSpPr>
                <a:spLocks noChangeArrowheads="1"/>
              </p:cNvSpPr>
              <p:nvPr/>
            </p:nvSpPr>
            <p:spPr bwMode="auto">
              <a:xfrm>
                <a:off x="1371" y="150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4527" name="Oval 31"/>
              <p:cNvSpPr>
                <a:spLocks noChangeArrowheads="1"/>
              </p:cNvSpPr>
              <p:nvPr/>
            </p:nvSpPr>
            <p:spPr bwMode="auto">
              <a:xfrm>
                <a:off x="1446" y="142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4528" name="Oval 32"/>
              <p:cNvSpPr>
                <a:spLocks noChangeArrowheads="1"/>
              </p:cNvSpPr>
              <p:nvPr/>
            </p:nvSpPr>
            <p:spPr bwMode="auto">
              <a:xfrm>
                <a:off x="1474" y="131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  <p:sp>
            <p:nvSpPr>
              <p:cNvPr id="64529" name="Oval 33"/>
              <p:cNvSpPr>
                <a:spLocks noChangeArrowheads="1"/>
              </p:cNvSpPr>
              <p:nvPr/>
            </p:nvSpPr>
            <p:spPr bwMode="auto">
              <a:xfrm>
                <a:off x="1440" y="120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endParaRPr>
              </a:p>
            </p:txBody>
          </p:sp>
        </p:grpSp>
      </p:grpSp>
      <p:sp>
        <p:nvSpPr>
          <p:cNvPr id="64517" name="Text Box 34"/>
          <p:cNvSpPr txBox="1">
            <a:spLocks noChangeArrowheads="1"/>
          </p:cNvSpPr>
          <p:nvPr/>
        </p:nvSpPr>
        <p:spPr bwMode="auto">
          <a:xfrm>
            <a:off x="5470525" y="2943225"/>
            <a:ext cx="33020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I know that you will say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>
                <a:solidFill>
                  <a:srgbClr val="000000"/>
                </a:solidFill>
                <a:latin typeface="Arial" charset="0"/>
              </a:rPr>
              <a:t>“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yes</a:t>
            </a:r>
            <a:r>
              <a:rPr lang="ja-JP" altLang="en-US">
                <a:solidFill>
                  <a:srgbClr val="000000"/>
                </a:solidFill>
                <a:latin typeface="Arial" charset="0"/>
              </a:rPr>
              <a:t>”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 to that question.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  <a:latin typeface="Arial" charset="0"/>
              </a:rPr>
              <a:t>I know that you will say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>
                <a:solidFill>
                  <a:srgbClr val="000000"/>
                </a:solidFill>
                <a:latin typeface="Arial" charset="0"/>
              </a:rPr>
              <a:t>“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no</a:t>
            </a:r>
            <a:r>
              <a:rPr lang="ja-JP" altLang="en-US">
                <a:solidFill>
                  <a:srgbClr val="000000"/>
                </a:solidFill>
                <a:latin typeface="Arial" charset="0"/>
              </a:rPr>
              <a:t>”</a:t>
            </a:r>
            <a:r>
              <a:rPr lang="en-US">
                <a:solidFill>
                  <a:srgbClr val="000000"/>
                </a:solidFill>
                <a:latin typeface="Arial" charset="0"/>
              </a:rPr>
              <a:t> to that question.</a:t>
            </a:r>
          </a:p>
        </p:txBody>
      </p:sp>
      <p:sp>
        <p:nvSpPr>
          <p:cNvPr id="64518" name="Line 35"/>
          <p:cNvSpPr>
            <a:spLocks noChangeShapeType="1"/>
          </p:cNvSpPr>
          <p:nvPr/>
        </p:nvSpPr>
        <p:spPr bwMode="auto">
          <a:xfrm flipV="1">
            <a:off x="4648200" y="3505200"/>
            <a:ext cx="609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4519" name="Line 36"/>
          <p:cNvSpPr>
            <a:spLocks noChangeShapeType="1"/>
          </p:cNvSpPr>
          <p:nvPr/>
        </p:nvSpPr>
        <p:spPr bwMode="auto">
          <a:xfrm>
            <a:off x="4648200" y="4114800"/>
            <a:ext cx="685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4520" name="Text Box 37"/>
          <p:cNvSpPr txBox="1">
            <a:spLocks noChangeArrowheads="1"/>
          </p:cNvSpPr>
          <p:nvPr/>
        </p:nvSpPr>
        <p:spPr bwMode="auto">
          <a:xfrm>
            <a:off x="457200" y="5638800"/>
            <a:ext cx="56927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890B13"/>
                </a:solidFill>
                <a:latin typeface="Arial Black" charset="0"/>
              </a:rPr>
              <a:t>Yours for only $99.95!  Free shipping and handling!</a:t>
            </a: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4521" name="Picture 13" descr="ali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371600"/>
            <a:ext cx="15589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41328"/>
      </p:ext>
    </p:extLst>
  </p:cSld>
  <p:clrMapOvr>
    <a:masterClrMapping/>
  </p:clrMapOvr>
</p:sld>
</file>

<file path=ppt/theme/theme1.xml><?xml version="1.0" encoding="utf-8"?>
<a:theme xmlns:a="http://schemas.openxmlformats.org/drawingml/2006/main" name="5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2" charset="0"/>
            <a:ea typeface="ＭＳ Ｐゴシック" pitchFamily="32" charset="-128"/>
            <a:cs typeface="ＭＳ Ｐゴシック" pitchFamily="3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32" charset="0"/>
            <a:ea typeface="ＭＳ Ｐゴシック" pitchFamily="32" charset="-128"/>
            <a:cs typeface="ＭＳ Ｐゴシック" pitchFamily="3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1225</Words>
  <Application>Microsoft Macintosh PowerPoint</Application>
  <PresentationFormat>On-screen Show (4:3)</PresentationFormat>
  <Paragraphs>254</Paragraphs>
  <Slides>18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5_Blank Presentation</vt:lpstr>
      <vt:lpstr>6_Blank Presentation</vt:lpstr>
      <vt:lpstr>How many different infinities are there?</vt:lpstr>
      <vt:lpstr>Computable numbers</vt:lpstr>
      <vt:lpstr>Pi-thon</vt:lpstr>
      <vt:lpstr>My P.I.T. CS 5 Term Project…</vt:lpstr>
      <vt:lpstr>The Halting Problem</vt:lpstr>
      <vt:lpstr>The Halting Problem</vt:lpstr>
      <vt:lpstr>Worksheet</vt:lpstr>
      <vt:lpstr>An aside on proof by contradiction…</vt:lpstr>
      <vt:lpstr>The Amazing Oracle Necklace!</vt:lpstr>
      <vt:lpstr>The Halting Problem is Uncomputable!</vt:lpstr>
      <vt:lpstr>The Halting Problem is Uncomputable!</vt:lpstr>
      <vt:lpstr>The Halting Problem is Uncomputable!</vt:lpstr>
      <vt:lpstr>Reductions</vt:lpstr>
      <vt:lpstr>The Halting Problem and Famous Open Problems</vt:lpstr>
      <vt:lpstr>The Halting Problem and Famous Open Problems</vt:lpstr>
      <vt:lpstr>The Halting Problem and Famous Open Problems</vt:lpstr>
      <vt:lpstr>The Halting Problem and Famous Open Problems</vt:lpstr>
      <vt:lpstr>Using a Haltchecker to Prove or Disprove the Goldbach Conjecture…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many different infinities are there?</dc:title>
  <dc:creator>Ran Libeskind-Hadas</dc:creator>
  <cp:lastModifiedBy>Ran Libeskind-Hadas</cp:lastModifiedBy>
  <cp:revision>1</cp:revision>
  <dcterms:created xsi:type="dcterms:W3CDTF">2012-08-23T05:13:42Z</dcterms:created>
  <dcterms:modified xsi:type="dcterms:W3CDTF">2012-08-23T05:14:01Z</dcterms:modified>
</cp:coreProperties>
</file>