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59" r:id="rId2"/>
    <p:sldId id="483" r:id="rId3"/>
    <p:sldId id="484" r:id="rId4"/>
    <p:sldId id="461" r:id="rId5"/>
    <p:sldId id="499" r:id="rId6"/>
    <p:sldId id="486" r:id="rId7"/>
    <p:sldId id="462" r:id="rId8"/>
    <p:sldId id="463" r:id="rId9"/>
    <p:sldId id="487" r:id="rId10"/>
    <p:sldId id="488" r:id="rId11"/>
    <p:sldId id="489" r:id="rId12"/>
    <p:sldId id="490" r:id="rId13"/>
    <p:sldId id="464" r:id="rId14"/>
    <p:sldId id="465" r:id="rId15"/>
    <p:sldId id="466" r:id="rId16"/>
    <p:sldId id="467" r:id="rId17"/>
    <p:sldId id="468" r:id="rId18"/>
    <p:sldId id="491" r:id="rId19"/>
    <p:sldId id="469" r:id="rId20"/>
    <p:sldId id="470" r:id="rId21"/>
    <p:sldId id="471" r:id="rId22"/>
    <p:sldId id="472" r:id="rId23"/>
    <p:sldId id="473" r:id="rId24"/>
    <p:sldId id="492" r:id="rId25"/>
    <p:sldId id="493" r:id="rId26"/>
    <p:sldId id="474" r:id="rId27"/>
    <p:sldId id="497" r:id="rId28"/>
    <p:sldId id="475" r:id="rId29"/>
    <p:sldId id="476" r:id="rId30"/>
    <p:sldId id="477" r:id="rId31"/>
    <p:sldId id="478" r:id="rId32"/>
    <p:sldId id="479" r:id="rId33"/>
    <p:sldId id="480" r:id="rId34"/>
    <p:sldId id="494" r:id="rId35"/>
    <p:sldId id="496" r:id="rId36"/>
    <p:sldId id="485" r:id="rId37"/>
    <p:sldId id="498" r:id="rId38"/>
  </p:sldIdLst>
  <p:sldSz cx="9144000" cy="6858000" type="letter"/>
  <p:notesSz cx="699135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6" y="-60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494" y="408"/>
      </p:cViewPr>
      <p:guideLst>
        <p:guide orient="horz" pos="2923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47800" y="8770938"/>
            <a:ext cx="41100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292" tIns="44352" rIns="90292" bIns="44352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en-US" sz="1000" b="1" i="1">
                <a:ea typeface="+mn-ea"/>
                <a:cs typeface="+mn-cs"/>
              </a:rPr>
              <a:t>Understanding IPv6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90763" y="8729663"/>
            <a:ext cx="2274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7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427038"/>
            <a:ext cx="4627563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461963" y="8750300"/>
            <a:ext cx="59896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44550" y="431800"/>
            <a:ext cx="0" cy="830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58925" y="8742363"/>
            <a:ext cx="387508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64" tIns="44979" rIns="91564" bIns="44979">
            <a:spAutoFit/>
          </a:bodyPr>
          <a:lstStyle/>
          <a:p>
            <a:pPr defTabSz="925513">
              <a:spcBef>
                <a:spcPct val="50000"/>
              </a:spcBef>
              <a:defRPr/>
            </a:pPr>
            <a:r>
              <a:rPr lang="en-US" sz="1000" b="1" i="1">
                <a:ea typeface="+mn-ea"/>
                <a:cs typeface="+mn-cs"/>
              </a:rPr>
              <a:t>Understanding IPv6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92200" y="4033838"/>
            <a:ext cx="4829175" cy="233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64" tIns="44979" rIns="91564" bIns="44979">
            <a:spAutoFit/>
          </a:bodyPr>
          <a:lstStyle/>
          <a:p>
            <a:pPr algn="l" defTabSz="925513">
              <a:lnSpc>
                <a:spcPct val="84000"/>
              </a:lnSpc>
              <a:spcAft>
                <a:spcPct val="8000"/>
              </a:spcAft>
              <a:defRPr/>
            </a:pPr>
            <a:r>
              <a:rPr lang="en-US" sz="1000">
                <a:latin typeface="Times" charset="0"/>
                <a:ea typeface="+mn-ea"/>
                <a:cs typeface="+mn-cs"/>
              </a:rPr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778500" y="8742363"/>
            <a:ext cx="7207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64" tIns="44979" rIns="91564" bIns="44979">
            <a:spAutoFit/>
          </a:bodyPr>
          <a:lstStyle/>
          <a:p>
            <a:pPr defTabSz="925513">
              <a:spcBef>
                <a:spcPct val="50000"/>
              </a:spcBef>
            </a:pPr>
            <a:r>
              <a:rPr lang="en-US" sz="1000" b="1" i="1"/>
              <a:t>Page: </a:t>
            </a:r>
            <a:fld id="{AA9CB0A1-4394-9441-A8CD-BB06CB41D084}" type="slidenum">
              <a:rPr lang="en-US" sz="1000" b="1" i="1"/>
              <a:pPr defTabSz="925513">
                <a:spcBef>
                  <a:spcPct val="50000"/>
                </a:spcBef>
              </a:pPr>
              <a:t>‹#›</a:t>
            </a:fld>
            <a:endParaRPr lang="en-US" sz="1000" b="1" i="1"/>
          </a:p>
        </p:txBody>
      </p:sp>
    </p:spTree>
    <p:extLst>
      <p:ext uri="{BB962C8B-B14F-4D97-AF65-F5344CB8AC3E}">
        <p14:creationId xmlns:p14="http://schemas.microsoft.com/office/powerpoint/2010/main" val="136807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b="1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875" y="190500"/>
            <a:ext cx="2116138" cy="325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" y="190500"/>
            <a:ext cx="6197600" cy="325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3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9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639888"/>
            <a:ext cx="3989387" cy="180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39888"/>
            <a:ext cx="3989388" cy="180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5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76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2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90500"/>
            <a:ext cx="7629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639888"/>
            <a:ext cx="81311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25450" y="6515100"/>
            <a:ext cx="829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97325" y="6529388"/>
            <a:ext cx="11953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46038" rIns="0" bIns="46038">
            <a:spAutoFit/>
          </a:bodyPr>
          <a:lstStyle/>
          <a:p>
            <a:pPr>
              <a:defRPr/>
            </a:pPr>
            <a:r>
              <a:rPr lang="en-US" sz="1400" b="1" i="1">
                <a:ea typeface="+mn-ea"/>
                <a:cs typeface="+mn-cs"/>
              </a:rPr>
              <a:t> IPv6: Mobility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924800" y="6488113"/>
            <a:ext cx="7937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/>
              <a:t>Slide: </a:t>
            </a:r>
            <a:fld id="{9F715532-FD0C-7346-A5CA-6109B3AC04BA}" type="slidenum">
              <a:rPr lang="en-US" sz="1200"/>
              <a:pPr algn="r"/>
              <a:t>‹#›</a:t>
            </a:fld>
            <a:endParaRPr lang="en-US" sz="1200"/>
          </a:p>
        </p:txBody>
      </p:sp>
      <p:pic>
        <p:nvPicPr>
          <p:cNvPr id="2" name="Picture 8" descr="new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73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imes New Roman" charset="0"/>
        </a:defRPr>
      </a:lvl9pPr>
    </p:titleStyle>
    <p:bodyStyle>
      <a:lvl1pPr marL="400050" indent="-4000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5725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25730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charset="0"/>
        <a:buChar char="w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0"/>
        <a:buChar char="n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18859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0"/>
        <a:buChar char="n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343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2"/>
        <a:buChar char="n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8003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2"/>
        <a:buChar char="n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2575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2"/>
        <a:buChar char="n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7147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2"/>
        <a:buChar char="n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51.bin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6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23900" y="2517775"/>
            <a:ext cx="76962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5400" i="1">
                <a:latin typeface="Times New Roman" charset="0"/>
              </a:rPr>
              <a:t>IPv6 Mobility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 Data Structures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685800"/>
            <a:ext cx="8437562" cy="5911361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Binding cache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Contains the </a:t>
            </a:r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current</a:t>
            </a:r>
            <a:r>
              <a:rPr lang="en-US" dirty="0">
                <a:latin typeface="Arial" charset="0"/>
                <a:ea typeface="ＭＳ Ｐゴシック" charset="0"/>
              </a:rPr>
              <a:t> bindings for mobile nodes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Maintained by each correspondent node and home agent, so everyone knows addresses to use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Binding update list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Lists the most recent binding updates sent for the home agent and correspondent nodes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Maintained by a mobile node</a:t>
            </a:r>
            <a:r>
              <a:rPr lang="en-US" dirty="0">
                <a:latin typeface="Arial" charset="0"/>
                <a:ea typeface="ＭＳ Ｐゴシック" charset="0"/>
                <a:cs typeface="Times New Roman" charset="0"/>
              </a:rPr>
              <a:t>, i.e., what I have told everyone else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Home agents list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Lists the routers that sent a router advertisement with the Home Agent (H) bit set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Maintained by home agents and mobile nodes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So I can select my HA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 Communication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762000"/>
            <a:ext cx="8131175" cy="2903538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Between a mobile node and a correspondent node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Data and Address Updates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Between a mobile node and a home agent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Binding updates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Communication Between a Mobile Node and a Correspondent Node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447800"/>
            <a:ext cx="8437562" cy="47244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From the mobile node to the correspondent node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Binding updates – where Mobile Node really is.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Data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From the correspondent node to the mobile node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Binding maintenance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Line 2"/>
          <p:cNvSpPr>
            <a:spLocks noChangeShapeType="1"/>
          </p:cNvSpPr>
          <p:nvPr/>
        </p:nvSpPr>
        <p:spPr bwMode="auto">
          <a:xfrm flipH="1">
            <a:off x="1192213" y="4648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1242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6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505200" y="6019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2867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97013" y="4495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4495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192213" y="3505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6248400" y="4572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196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196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7239000" y="34290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7239000" y="3581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4" name="Group 13"/>
          <p:cNvGrpSpPr>
            <a:grpSpLocks/>
          </p:cNvGrpSpPr>
          <p:nvPr/>
        </p:nvGrpSpPr>
        <p:grpSpPr bwMode="auto">
          <a:xfrm flipH="1">
            <a:off x="7620000" y="2971800"/>
            <a:ext cx="858838" cy="858838"/>
            <a:chOff x="3846" y="871"/>
            <a:chExt cx="1074" cy="1075"/>
          </a:xfrm>
        </p:grpSpPr>
        <p:sp>
          <p:nvSpPr>
            <p:cNvPr id="28729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Line 33"/>
          <p:cNvSpPr>
            <a:spLocks noChangeShapeType="1"/>
          </p:cNvSpPr>
          <p:nvPr/>
        </p:nvSpPr>
        <p:spPr bwMode="auto">
          <a:xfrm flipV="1">
            <a:off x="36576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1336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6" name="Text Box 35"/>
          <p:cNvSpPr txBox="1">
            <a:spLocks noChangeArrowheads="1"/>
          </p:cNvSpPr>
          <p:nvPr/>
        </p:nvSpPr>
        <p:spPr bwMode="auto">
          <a:xfrm>
            <a:off x="7466013" y="26670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28687" name="Text Box 36"/>
          <p:cNvSpPr txBox="1">
            <a:spLocks noChangeArrowheads="1"/>
          </p:cNvSpPr>
          <p:nvPr/>
        </p:nvSpPr>
        <p:spPr bwMode="auto">
          <a:xfrm>
            <a:off x="2860675" y="17526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28688" name="Text Box 37"/>
          <p:cNvSpPr txBox="1">
            <a:spLocks noChangeArrowheads="1"/>
          </p:cNvSpPr>
          <p:nvPr/>
        </p:nvSpPr>
        <p:spPr bwMode="auto">
          <a:xfrm>
            <a:off x="1344613" y="48768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28689" name="Freeform 38"/>
          <p:cNvSpPr>
            <a:spLocks/>
          </p:cNvSpPr>
          <p:nvPr/>
        </p:nvSpPr>
        <p:spPr bwMode="auto">
          <a:xfrm>
            <a:off x="811213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39"/>
          <p:cNvSpPr>
            <a:spLocks noChangeShapeType="1"/>
          </p:cNvSpPr>
          <p:nvPr/>
        </p:nvSpPr>
        <p:spPr bwMode="auto">
          <a:xfrm>
            <a:off x="1192213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40"/>
          <p:cNvSpPr txBox="1">
            <a:spLocks noChangeArrowheads="1"/>
          </p:cNvSpPr>
          <p:nvPr/>
        </p:nvSpPr>
        <p:spPr bwMode="auto">
          <a:xfrm>
            <a:off x="914400" y="6019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28692" name="Freeform 41"/>
          <p:cNvSpPr>
            <a:spLocks/>
          </p:cNvSpPr>
          <p:nvPr/>
        </p:nvSpPr>
        <p:spPr bwMode="auto">
          <a:xfrm>
            <a:off x="6934200" y="55626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42"/>
          <p:cNvSpPr>
            <a:spLocks noChangeShapeType="1"/>
          </p:cNvSpPr>
          <p:nvPr/>
        </p:nvSpPr>
        <p:spPr bwMode="auto">
          <a:xfrm>
            <a:off x="73152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Text Box 43"/>
          <p:cNvSpPr txBox="1">
            <a:spLocks noChangeArrowheads="1"/>
          </p:cNvSpPr>
          <p:nvPr/>
        </p:nvSpPr>
        <p:spPr bwMode="auto">
          <a:xfrm>
            <a:off x="6945313" y="59436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28695" name="Line 44"/>
          <p:cNvSpPr>
            <a:spLocks noChangeShapeType="1"/>
          </p:cNvSpPr>
          <p:nvPr/>
        </p:nvSpPr>
        <p:spPr bwMode="auto">
          <a:xfrm>
            <a:off x="4419600" y="2584450"/>
            <a:ext cx="32766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Rectangle 45"/>
          <p:cNvSpPr>
            <a:spLocks noChangeArrowheads="1"/>
          </p:cNvSpPr>
          <p:nvPr/>
        </p:nvSpPr>
        <p:spPr bwMode="auto">
          <a:xfrm rot="779423">
            <a:off x="5410200" y="28194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Text Box 46"/>
          <p:cNvSpPr txBox="1">
            <a:spLocks noChangeArrowheads="1"/>
          </p:cNvSpPr>
          <p:nvPr/>
        </p:nvSpPr>
        <p:spPr bwMode="auto">
          <a:xfrm>
            <a:off x="4800600" y="457200"/>
            <a:ext cx="3354388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1500" indent="-114300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CoA, no outgoing router issue</a:t>
            </a:r>
            <a:endParaRPr lang="en-US"/>
          </a:p>
          <a:p>
            <a:pPr algn="l">
              <a:buFontTx/>
              <a:buChar char="•"/>
            </a:pPr>
            <a:r>
              <a:rPr lang="en-US" sz="1400"/>
              <a:t>Destination Address is </a:t>
            </a:r>
            <a:r>
              <a:rPr lang="en-US" sz="1400">
                <a:cs typeface="Times New Roman" charset="0"/>
              </a:rPr>
              <a:t>CNA</a:t>
            </a:r>
            <a:endParaRPr lang="en-US" sz="1400">
              <a:ea typeface="Times New Roman" charset="0"/>
              <a:cs typeface="Times New Roman" charset="0"/>
            </a:endParaRP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Destination Options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Address Option</a:t>
            </a:r>
          </a:p>
          <a:p>
            <a:pPr lvl="1"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Address is HA, allows Application to deal with HA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Binding Update Option</a:t>
            </a:r>
          </a:p>
        </p:txBody>
      </p:sp>
      <p:sp>
        <p:nvSpPr>
          <p:cNvPr id="28698" name="Line 47"/>
          <p:cNvSpPr>
            <a:spLocks noChangeShapeType="1"/>
          </p:cNvSpPr>
          <p:nvPr/>
        </p:nvSpPr>
        <p:spPr bwMode="auto">
          <a:xfrm flipH="1" flipV="1">
            <a:off x="4800600" y="2438400"/>
            <a:ext cx="647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48"/>
          <p:cNvSpPr>
            <a:spLocks noChangeShapeType="1"/>
          </p:cNvSpPr>
          <p:nvPr/>
        </p:nvSpPr>
        <p:spPr bwMode="auto">
          <a:xfrm flipV="1">
            <a:off x="6096000" y="24384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49"/>
          <p:cNvSpPr>
            <a:spLocks noChangeShapeType="1"/>
          </p:cNvSpPr>
          <p:nvPr/>
        </p:nvSpPr>
        <p:spPr bwMode="auto">
          <a:xfrm>
            <a:off x="811213" y="381000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50"/>
          <p:cNvSpPr>
            <a:spLocks noChangeShapeType="1"/>
          </p:cNvSpPr>
          <p:nvPr/>
        </p:nvSpPr>
        <p:spPr bwMode="auto">
          <a:xfrm flipV="1">
            <a:off x="74676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51"/>
          <p:cNvSpPr txBox="1">
            <a:spLocks noChangeArrowheads="1"/>
          </p:cNvSpPr>
          <p:nvPr/>
        </p:nvSpPr>
        <p:spPr bwMode="auto">
          <a:xfrm>
            <a:off x="7204075" y="41259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28703" name="Line 52"/>
          <p:cNvSpPr>
            <a:spLocks noChangeShapeType="1"/>
          </p:cNvSpPr>
          <p:nvPr/>
        </p:nvSpPr>
        <p:spPr bwMode="auto">
          <a:xfrm flipH="1">
            <a:off x="9906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53"/>
          <p:cNvSpPr txBox="1">
            <a:spLocks noChangeArrowheads="1"/>
          </p:cNvSpPr>
          <p:nvPr/>
        </p:nvSpPr>
        <p:spPr bwMode="auto">
          <a:xfrm>
            <a:off x="762000" y="41910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28705" name="Line 54"/>
          <p:cNvSpPr>
            <a:spLocks noChangeShapeType="1"/>
          </p:cNvSpPr>
          <p:nvPr/>
        </p:nvSpPr>
        <p:spPr bwMode="auto">
          <a:xfrm>
            <a:off x="3657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Text Box 55"/>
          <p:cNvSpPr txBox="1">
            <a:spLocks noChangeArrowheads="1"/>
          </p:cNvSpPr>
          <p:nvPr/>
        </p:nvSpPr>
        <p:spPr bwMode="auto">
          <a:xfrm>
            <a:off x="4116388" y="28956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28707" name="Text Box 56"/>
          <p:cNvSpPr txBox="1">
            <a:spLocks noChangeArrowheads="1"/>
          </p:cNvSpPr>
          <p:nvPr/>
        </p:nvSpPr>
        <p:spPr bwMode="auto">
          <a:xfrm>
            <a:off x="-1588" y="26670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28708" name="Group 57"/>
          <p:cNvGrpSpPr>
            <a:grpSpLocks/>
          </p:cNvGrpSpPr>
          <p:nvPr/>
        </p:nvGrpSpPr>
        <p:grpSpPr bwMode="auto">
          <a:xfrm flipH="1">
            <a:off x="152400" y="3200400"/>
            <a:ext cx="858838" cy="858838"/>
            <a:chOff x="3846" y="871"/>
            <a:chExt cx="1074" cy="1075"/>
          </a:xfrm>
        </p:grpSpPr>
        <p:sp>
          <p:nvSpPr>
            <p:cNvPr id="28710" name="Freeform 58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59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60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61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62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63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4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Freeform 65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66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Freeform 67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68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69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Freeform 70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71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72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73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Line 74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Line 75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Freeform 76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9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Binding Update </a:t>
            </a:r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from Mobile Node to Correspondent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Line 2"/>
          <p:cNvSpPr>
            <a:spLocks noChangeShapeType="1"/>
          </p:cNvSpPr>
          <p:nvPr/>
        </p:nvSpPr>
        <p:spPr bwMode="auto">
          <a:xfrm flipH="1">
            <a:off x="1192213" y="4724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69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2004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505200" y="61722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296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97013" y="45720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45720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192213" y="35814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6248400" y="4648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7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95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95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7239000" y="35814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7239000" y="3657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8" name="Group 13"/>
          <p:cNvGrpSpPr>
            <a:grpSpLocks/>
          </p:cNvGrpSpPr>
          <p:nvPr/>
        </p:nvGrpSpPr>
        <p:grpSpPr bwMode="auto">
          <a:xfrm flipH="1">
            <a:off x="7620000" y="3048000"/>
            <a:ext cx="858838" cy="858838"/>
            <a:chOff x="3846" y="871"/>
            <a:chExt cx="1074" cy="1075"/>
          </a:xfrm>
        </p:grpSpPr>
        <p:sp>
          <p:nvSpPr>
            <p:cNvPr id="29753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9" name="Line 33"/>
          <p:cNvSpPr>
            <a:spLocks noChangeShapeType="1"/>
          </p:cNvSpPr>
          <p:nvPr/>
        </p:nvSpPr>
        <p:spPr bwMode="auto">
          <a:xfrm flipV="1">
            <a:off x="3657600" y="2971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970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2098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098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 Box 35"/>
          <p:cNvSpPr txBox="1">
            <a:spLocks noChangeArrowheads="1"/>
          </p:cNvSpPr>
          <p:nvPr/>
        </p:nvSpPr>
        <p:spPr bwMode="auto">
          <a:xfrm>
            <a:off x="7466013" y="27432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29711" name="Text Box 36"/>
          <p:cNvSpPr txBox="1">
            <a:spLocks noChangeArrowheads="1"/>
          </p:cNvSpPr>
          <p:nvPr/>
        </p:nvSpPr>
        <p:spPr bwMode="auto">
          <a:xfrm>
            <a:off x="2860675" y="18288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29712" name="Text Box 37"/>
          <p:cNvSpPr txBox="1">
            <a:spLocks noChangeArrowheads="1"/>
          </p:cNvSpPr>
          <p:nvPr/>
        </p:nvSpPr>
        <p:spPr bwMode="auto">
          <a:xfrm>
            <a:off x="1344613" y="49530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29713" name="Freeform 38"/>
          <p:cNvSpPr>
            <a:spLocks/>
          </p:cNvSpPr>
          <p:nvPr/>
        </p:nvSpPr>
        <p:spPr bwMode="auto">
          <a:xfrm>
            <a:off x="811213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39"/>
          <p:cNvSpPr>
            <a:spLocks noChangeShapeType="1"/>
          </p:cNvSpPr>
          <p:nvPr/>
        </p:nvSpPr>
        <p:spPr bwMode="auto">
          <a:xfrm>
            <a:off x="1192213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Text Box 40"/>
          <p:cNvSpPr txBox="1">
            <a:spLocks noChangeArrowheads="1"/>
          </p:cNvSpPr>
          <p:nvPr/>
        </p:nvSpPr>
        <p:spPr bwMode="auto">
          <a:xfrm>
            <a:off x="838200" y="6019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29716" name="Freeform 41"/>
          <p:cNvSpPr>
            <a:spLocks/>
          </p:cNvSpPr>
          <p:nvPr/>
        </p:nvSpPr>
        <p:spPr bwMode="auto">
          <a:xfrm>
            <a:off x="6934200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42"/>
          <p:cNvSpPr>
            <a:spLocks noChangeShapeType="1"/>
          </p:cNvSpPr>
          <p:nvPr/>
        </p:nvSpPr>
        <p:spPr bwMode="auto">
          <a:xfrm>
            <a:off x="7315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43"/>
          <p:cNvSpPr txBox="1">
            <a:spLocks noChangeArrowheads="1"/>
          </p:cNvSpPr>
          <p:nvPr/>
        </p:nvSpPr>
        <p:spPr bwMode="auto">
          <a:xfrm>
            <a:off x="6945313" y="60198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29719" name="Line 44"/>
          <p:cNvSpPr>
            <a:spLocks noChangeShapeType="1"/>
          </p:cNvSpPr>
          <p:nvPr/>
        </p:nvSpPr>
        <p:spPr bwMode="auto">
          <a:xfrm>
            <a:off x="4419600" y="2660650"/>
            <a:ext cx="32766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Rectangle 45"/>
          <p:cNvSpPr>
            <a:spLocks noChangeArrowheads="1"/>
          </p:cNvSpPr>
          <p:nvPr/>
        </p:nvSpPr>
        <p:spPr bwMode="auto">
          <a:xfrm rot="779423">
            <a:off x="5410200" y="28956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Text Box 46"/>
          <p:cNvSpPr txBox="1">
            <a:spLocks noChangeArrowheads="1"/>
          </p:cNvSpPr>
          <p:nvPr/>
        </p:nvSpPr>
        <p:spPr bwMode="auto">
          <a:xfrm>
            <a:off x="4799013" y="609600"/>
            <a:ext cx="3354387" cy="181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1500" indent="-114300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CoA</a:t>
            </a:r>
            <a:endParaRPr lang="en-US"/>
          </a:p>
          <a:p>
            <a:pPr algn="l">
              <a:buFontTx/>
              <a:buChar char="•"/>
            </a:pPr>
            <a:r>
              <a:rPr lang="en-US" sz="1400"/>
              <a:t>Destination Address is </a:t>
            </a:r>
            <a:r>
              <a:rPr lang="en-US" sz="1400">
                <a:cs typeface="Times New Roman" charset="0"/>
              </a:rPr>
              <a:t>CNA</a:t>
            </a:r>
            <a:endParaRPr lang="en-US" sz="1400">
              <a:ea typeface="Times New Roman" charset="0"/>
              <a:cs typeface="Times New Roman" charset="0"/>
            </a:endParaRP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Destination Options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Address Option</a:t>
            </a:r>
          </a:p>
          <a:p>
            <a:pPr lvl="1"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Address is HA, given to Application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Upper Layer PDU</a:t>
            </a:r>
          </a:p>
        </p:txBody>
      </p:sp>
      <p:sp>
        <p:nvSpPr>
          <p:cNvPr id="29722" name="Line 47"/>
          <p:cNvSpPr>
            <a:spLocks noChangeShapeType="1"/>
          </p:cNvSpPr>
          <p:nvPr/>
        </p:nvSpPr>
        <p:spPr bwMode="auto">
          <a:xfrm flipH="1" flipV="1">
            <a:off x="4799013" y="2438400"/>
            <a:ext cx="652462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48"/>
          <p:cNvSpPr>
            <a:spLocks noChangeShapeType="1"/>
          </p:cNvSpPr>
          <p:nvPr/>
        </p:nvSpPr>
        <p:spPr bwMode="auto">
          <a:xfrm flipV="1">
            <a:off x="6096000" y="2438400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49"/>
          <p:cNvSpPr>
            <a:spLocks noChangeShapeType="1"/>
          </p:cNvSpPr>
          <p:nvPr/>
        </p:nvSpPr>
        <p:spPr bwMode="auto">
          <a:xfrm>
            <a:off x="811213" y="388620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50"/>
          <p:cNvSpPr>
            <a:spLocks noChangeShapeType="1"/>
          </p:cNvSpPr>
          <p:nvPr/>
        </p:nvSpPr>
        <p:spPr bwMode="auto">
          <a:xfrm flipV="1">
            <a:off x="7467600" y="3657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Text Box 51"/>
          <p:cNvSpPr txBox="1">
            <a:spLocks noChangeArrowheads="1"/>
          </p:cNvSpPr>
          <p:nvPr/>
        </p:nvSpPr>
        <p:spPr bwMode="auto">
          <a:xfrm>
            <a:off x="7204075" y="42021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29727" name="Line 52"/>
          <p:cNvSpPr>
            <a:spLocks noChangeShapeType="1"/>
          </p:cNvSpPr>
          <p:nvPr/>
        </p:nvSpPr>
        <p:spPr bwMode="auto">
          <a:xfrm flipH="1">
            <a:off x="99060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Text Box 53"/>
          <p:cNvSpPr txBox="1">
            <a:spLocks noChangeArrowheads="1"/>
          </p:cNvSpPr>
          <p:nvPr/>
        </p:nvSpPr>
        <p:spPr bwMode="auto">
          <a:xfrm>
            <a:off x="762000" y="42672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29729" name="Line 54"/>
          <p:cNvSpPr>
            <a:spLocks noChangeShapeType="1"/>
          </p:cNvSpPr>
          <p:nvPr/>
        </p:nvSpPr>
        <p:spPr bwMode="auto">
          <a:xfrm>
            <a:off x="3657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Text Box 55"/>
          <p:cNvSpPr txBox="1">
            <a:spLocks noChangeArrowheads="1"/>
          </p:cNvSpPr>
          <p:nvPr/>
        </p:nvSpPr>
        <p:spPr bwMode="auto">
          <a:xfrm>
            <a:off x="4116388" y="29718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29731" name="Text Box 56"/>
          <p:cNvSpPr txBox="1">
            <a:spLocks noChangeArrowheads="1"/>
          </p:cNvSpPr>
          <p:nvPr/>
        </p:nvSpPr>
        <p:spPr bwMode="auto">
          <a:xfrm>
            <a:off x="-1588" y="27432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29732" name="Group 57"/>
          <p:cNvGrpSpPr>
            <a:grpSpLocks/>
          </p:cNvGrpSpPr>
          <p:nvPr/>
        </p:nvGrpSpPr>
        <p:grpSpPr bwMode="auto">
          <a:xfrm flipH="1">
            <a:off x="152400" y="3276600"/>
            <a:ext cx="858838" cy="858838"/>
            <a:chOff x="3846" y="871"/>
            <a:chExt cx="1074" cy="1075"/>
          </a:xfrm>
        </p:grpSpPr>
        <p:sp>
          <p:nvSpPr>
            <p:cNvPr id="29734" name="Freeform 58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59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60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61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62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63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64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Freeform 65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66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Freeform 67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68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69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Freeform 70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71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72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73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Line 74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Line 75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Freeform 76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3" name="Rectangle 79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86725" cy="762000"/>
          </a:xfrm>
        </p:spPr>
        <p:txBody>
          <a:bodyPr/>
          <a:lstStyle/>
          <a:p>
            <a:r>
              <a:rPr lang="en-US" sz="30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 from Mobile Node to Correspondent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Line 2"/>
          <p:cNvSpPr>
            <a:spLocks noChangeShapeType="1"/>
          </p:cNvSpPr>
          <p:nvPr/>
        </p:nvSpPr>
        <p:spPr bwMode="auto">
          <a:xfrm flipH="1">
            <a:off x="1192213" y="48164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2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292475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92475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581400" y="61722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072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664075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64075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1192213" y="3673475"/>
            <a:ext cx="0" cy="1889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6248400" y="47402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2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587875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87875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7239000" y="3673475"/>
            <a:ext cx="0" cy="1889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7239000" y="37496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Group 13"/>
          <p:cNvGrpSpPr>
            <a:grpSpLocks/>
          </p:cNvGrpSpPr>
          <p:nvPr/>
        </p:nvGrpSpPr>
        <p:grpSpPr bwMode="auto">
          <a:xfrm flipH="1">
            <a:off x="7620000" y="3140075"/>
            <a:ext cx="858838" cy="858838"/>
            <a:chOff x="3846" y="871"/>
            <a:chExt cx="1074" cy="1075"/>
          </a:xfrm>
        </p:grpSpPr>
        <p:sp>
          <p:nvSpPr>
            <p:cNvPr id="30777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3" name="Line 33"/>
          <p:cNvSpPr>
            <a:spLocks noChangeShapeType="1"/>
          </p:cNvSpPr>
          <p:nvPr/>
        </p:nvSpPr>
        <p:spPr bwMode="auto">
          <a:xfrm flipV="1">
            <a:off x="3657600" y="30638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301875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01875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35"/>
          <p:cNvSpPr txBox="1">
            <a:spLocks noChangeArrowheads="1"/>
          </p:cNvSpPr>
          <p:nvPr/>
        </p:nvSpPr>
        <p:spPr bwMode="auto">
          <a:xfrm>
            <a:off x="7466013" y="2835275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0735" name="Text Box 36"/>
          <p:cNvSpPr txBox="1">
            <a:spLocks noChangeArrowheads="1"/>
          </p:cNvSpPr>
          <p:nvPr/>
        </p:nvSpPr>
        <p:spPr bwMode="auto">
          <a:xfrm>
            <a:off x="2860675" y="1920875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0736" name="Text Box 37"/>
          <p:cNvSpPr txBox="1">
            <a:spLocks noChangeArrowheads="1"/>
          </p:cNvSpPr>
          <p:nvPr/>
        </p:nvSpPr>
        <p:spPr bwMode="auto">
          <a:xfrm>
            <a:off x="1524000" y="5045075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0737" name="Freeform 38"/>
          <p:cNvSpPr>
            <a:spLocks/>
          </p:cNvSpPr>
          <p:nvPr/>
        </p:nvSpPr>
        <p:spPr bwMode="auto">
          <a:xfrm>
            <a:off x="811213" y="55626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39"/>
          <p:cNvSpPr>
            <a:spLocks noChangeShapeType="1"/>
          </p:cNvSpPr>
          <p:nvPr/>
        </p:nvSpPr>
        <p:spPr bwMode="auto">
          <a:xfrm>
            <a:off x="11922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Text Box 40"/>
          <p:cNvSpPr txBox="1">
            <a:spLocks noChangeArrowheads="1"/>
          </p:cNvSpPr>
          <p:nvPr/>
        </p:nvSpPr>
        <p:spPr bwMode="auto">
          <a:xfrm>
            <a:off x="887413" y="59436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0740" name="Freeform 41"/>
          <p:cNvSpPr>
            <a:spLocks/>
          </p:cNvSpPr>
          <p:nvPr/>
        </p:nvSpPr>
        <p:spPr bwMode="auto">
          <a:xfrm>
            <a:off x="6934200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42"/>
          <p:cNvSpPr>
            <a:spLocks noChangeShapeType="1"/>
          </p:cNvSpPr>
          <p:nvPr/>
        </p:nvSpPr>
        <p:spPr bwMode="auto">
          <a:xfrm>
            <a:off x="7315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Text Box 43"/>
          <p:cNvSpPr txBox="1">
            <a:spLocks noChangeArrowheads="1"/>
          </p:cNvSpPr>
          <p:nvPr/>
        </p:nvSpPr>
        <p:spPr bwMode="auto">
          <a:xfrm>
            <a:off x="6945313" y="60198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0743" name="Line 44"/>
          <p:cNvSpPr>
            <a:spLocks noChangeShapeType="1"/>
          </p:cNvSpPr>
          <p:nvPr/>
        </p:nvSpPr>
        <p:spPr bwMode="auto">
          <a:xfrm>
            <a:off x="4419600" y="2752725"/>
            <a:ext cx="32766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Rectangle 45"/>
          <p:cNvSpPr>
            <a:spLocks noChangeArrowheads="1"/>
          </p:cNvSpPr>
          <p:nvPr/>
        </p:nvSpPr>
        <p:spPr bwMode="auto">
          <a:xfrm rot="779423">
            <a:off x="5410200" y="2987675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46"/>
          <p:cNvSpPr txBox="1">
            <a:spLocks noChangeArrowheads="1"/>
          </p:cNvSpPr>
          <p:nvPr/>
        </p:nvSpPr>
        <p:spPr bwMode="auto">
          <a:xfrm>
            <a:off x="4800600" y="609600"/>
            <a:ext cx="3659188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</a:t>
            </a:r>
            <a:r>
              <a:rPr lang="en-US" sz="1400">
                <a:cs typeface="Times New Roman" charset="0"/>
              </a:rPr>
              <a:t>CNA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CoA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Routing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Segments Left is 1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Address 1 is HA, CN and MN use HA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Game is to pretend MN is home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Destination Options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Binding Acknowledgement or Request</a:t>
            </a:r>
          </a:p>
        </p:txBody>
      </p:sp>
      <p:sp>
        <p:nvSpPr>
          <p:cNvPr id="30746" name="Line 47"/>
          <p:cNvSpPr>
            <a:spLocks noChangeShapeType="1"/>
          </p:cNvSpPr>
          <p:nvPr/>
        </p:nvSpPr>
        <p:spPr bwMode="auto">
          <a:xfrm flipH="1" flipV="1">
            <a:off x="4800600" y="2667000"/>
            <a:ext cx="64770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48"/>
          <p:cNvSpPr>
            <a:spLocks noChangeShapeType="1"/>
          </p:cNvSpPr>
          <p:nvPr/>
        </p:nvSpPr>
        <p:spPr bwMode="auto">
          <a:xfrm flipV="1">
            <a:off x="6096000" y="2667000"/>
            <a:ext cx="236220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49"/>
          <p:cNvSpPr>
            <a:spLocks noChangeShapeType="1"/>
          </p:cNvSpPr>
          <p:nvPr/>
        </p:nvSpPr>
        <p:spPr bwMode="auto">
          <a:xfrm>
            <a:off x="811213" y="3978275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50"/>
          <p:cNvSpPr>
            <a:spLocks noChangeShapeType="1"/>
          </p:cNvSpPr>
          <p:nvPr/>
        </p:nvSpPr>
        <p:spPr bwMode="auto">
          <a:xfrm flipV="1">
            <a:off x="7467600" y="37496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Text Box 51"/>
          <p:cNvSpPr txBox="1">
            <a:spLocks noChangeArrowheads="1"/>
          </p:cNvSpPr>
          <p:nvPr/>
        </p:nvSpPr>
        <p:spPr bwMode="auto">
          <a:xfrm>
            <a:off x="7204075" y="429418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0751" name="Line 52"/>
          <p:cNvSpPr>
            <a:spLocks noChangeShapeType="1"/>
          </p:cNvSpPr>
          <p:nvPr/>
        </p:nvSpPr>
        <p:spPr bwMode="auto">
          <a:xfrm flipH="1">
            <a:off x="990600" y="39782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Text Box 53"/>
          <p:cNvSpPr txBox="1">
            <a:spLocks noChangeArrowheads="1"/>
          </p:cNvSpPr>
          <p:nvPr/>
        </p:nvSpPr>
        <p:spPr bwMode="auto">
          <a:xfrm>
            <a:off x="762000" y="43592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0753" name="Line 54"/>
          <p:cNvSpPr>
            <a:spLocks noChangeShapeType="1"/>
          </p:cNvSpPr>
          <p:nvPr/>
        </p:nvSpPr>
        <p:spPr bwMode="auto">
          <a:xfrm>
            <a:off x="3657600" y="32162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Text Box 55"/>
          <p:cNvSpPr txBox="1">
            <a:spLocks noChangeArrowheads="1"/>
          </p:cNvSpPr>
          <p:nvPr/>
        </p:nvSpPr>
        <p:spPr bwMode="auto">
          <a:xfrm>
            <a:off x="4116388" y="30638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0755" name="Text Box 56"/>
          <p:cNvSpPr txBox="1">
            <a:spLocks noChangeArrowheads="1"/>
          </p:cNvSpPr>
          <p:nvPr/>
        </p:nvSpPr>
        <p:spPr bwMode="auto">
          <a:xfrm>
            <a:off x="-1588" y="2835275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0756" name="Group 57"/>
          <p:cNvGrpSpPr>
            <a:grpSpLocks/>
          </p:cNvGrpSpPr>
          <p:nvPr/>
        </p:nvGrpSpPr>
        <p:grpSpPr bwMode="auto">
          <a:xfrm flipH="1">
            <a:off x="152400" y="3352800"/>
            <a:ext cx="858838" cy="858838"/>
            <a:chOff x="3846" y="871"/>
            <a:chExt cx="1074" cy="1075"/>
          </a:xfrm>
        </p:grpSpPr>
        <p:sp>
          <p:nvSpPr>
            <p:cNvPr id="30758" name="Freeform 58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59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60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61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62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63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64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Freeform 65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66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Freeform 67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68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69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Freeform 70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71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72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73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Line 74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Line 75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Freeform 76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7" name="Rectangle 79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10525" cy="762000"/>
          </a:xfrm>
        </p:spPr>
        <p:txBody>
          <a:bodyPr/>
          <a:lstStyle/>
          <a:p>
            <a:r>
              <a:rPr lang="en-US" sz="23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Binding Maintenance 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from Correspondent Node to Mobile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2"/>
          <p:cNvSpPr>
            <a:spLocks noChangeShapeType="1"/>
          </p:cNvSpPr>
          <p:nvPr/>
        </p:nvSpPr>
        <p:spPr bwMode="auto">
          <a:xfrm flipH="1">
            <a:off x="1192213" y="4648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74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1242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505200" y="60960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17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495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0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1192213" y="3505200"/>
            <a:ext cx="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6248400" y="4572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7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196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196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7239000" y="3505200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7239000" y="3581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56" name="Group 13"/>
          <p:cNvGrpSpPr>
            <a:grpSpLocks/>
          </p:cNvGrpSpPr>
          <p:nvPr/>
        </p:nvGrpSpPr>
        <p:grpSpPr bwMode="auto">
          <a:xfrm flipH="1">
            <a:off x="7620000" y="2971800"/>
            <a:ext cx="858838" cy="858838"/>
            <a:chOff x="3846" y="871"/>
            <a:chExt cx="1074" cy="1075"/>
          </a:xfrm>
        </p:grpSpPr>
        <p:sp>
          <p:nvSpPr>
            <p:cNvPr id="31802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7" name="Line 33"/>
          <p:cNvSpPr>
            <a:spLocks noChangeShapeType="1"/>
          </p:cNvSpPr>
          <p:nvPr/>
        </p:nvSpPr>
        <p:spPr bwMode="auto">
          <a:xfrm flipV="1">
            <a:off x="36576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74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1336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Text Box 35"/>
          <p:cNvSpPr txBox="1">
            <a:spLocks noChangeArrowheads="1"/>
          </p:cNvSpPr>
          <p:nvPr/>
        </p:nvSpPr>
        <p:spPr bwMode="auto">
          <a:xfrm>
            <a:off x="7466013" y="26670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1759" name="Text Box 36"/>
          <p:cNvSpPr txBox="1">
            <a:spLocks noChangeArrowheads="1"/>
          </p:cNvSpPr>
          <p:nvPr/>
        </p:nvSpPr>
        <p:spPr bwMode="auto">
          <a:xfrm>
            <a:off x="2860675" y="17526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1760" name="Text Box 37"/>
          <p:cNvSpPr txBox="1">
            <a:spLocks noChangeArrowheads="1"/>
          </p:cNvSpPr>
          <p:nvPr/>
        </p:nvSpPr>
        <p:spPr bwMode="auto">
          <a:xfrm>
            <a:off x="1524000" y="4876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1761" name="Freeform 38"/>
          <p:cNvSpPr>
            <a:spLocks/>
          </p:cNvSpPr>
          <p:nvPr/>
        </p:nvSpPr>
        <p:spPr bwMode="auto">
          <a:xfrm>
            <a:off x="811213" y="55626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39"/>
          <p:cNvSpPr>
            <a:spLocks noChangeShapeType="1"/>
          </p:cNvSpPr>
          <p:nvPr/>
        </p:nvSpPr>
        <p:spPr bwMode="auto">
          <a:xfrm>
            <a:off x="119221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Text Box 40"/>
          <p:cNvSpPr txBox="1">
            <a:spLocks noChangeArrowheads="1"/>
          </p:cNvSpPr>
          <p:nvPr/>
        </p:nvSpPr>
        <p:spPr bwMode="auto">
          <a:xfrm>
            <a:off x="887413" y="59436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1764" name="Freeform 41"/>
          <p:cNvSpPr>
            <a:spLocks/>
          </p:cNvSpPr>
          <p:nvPr/>
        </p:nvSpPr>
        <p:spPr bwMode="auto">
          <a:xfrm>
            <a:off x="6934200" y="53340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42"/>
          <p:cNvSpPr>
            <a:spLocks noChangeShapeType="1"/>
          </p:cNvSpPr>
          <p:nvPr/>
        </p:nvSpPr>
        <p:spPr bwMode="auto">
          <a:xfrm>
            <a:off x="7315200" y="556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43"/>
          <p:cNvSpPr txBox="1">
            <a:spLocks noChangeArrowheads="1"/>
          </p:cNvSpPr>
          <p:nvPr/>
        </p:nvSpPr>
        <p:spPr bwMode="auto">
          <a:xfrm>
            <a:off x="6945313" y="57150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1767" name="Line 44"/>
          <p:cNvSpPr>
            <a:spLocks noChangeShapeType="1"/>
          </p:cNvSpPr>
          <p:nvPr/>
        </p:nvSpPr>
        <p:spPr bwMode="auto">
          <a:xfrm>
            <a:off x="4419600" y="2584450"/>
            <a:ext cx="327660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Rectangle 45"/>
          <p:cNvSpPr>
            <a:spLocks noChangeArrowheads="1"/>
          </p:cNvSpPr>
          <p:nvPr/>
        </p:nvSpPr>
        <p:spPr bwMode="auto">
          <a:xfrm rot="779423">
            <a:off x="5410200" y="28194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Text Box 46"/>
          <p:cNvSpPr txBox="1">
            <a:spLocks noChangeArrowheads="1"/>
          </p:cNvSpPr>
          <p:nvPr/>
        </p:nvSpPr>
        <p:spPr bwMode="auto">
          <a:xfrm>
            <a:off x="4800600" y="609600"/>
            <a:ext cx="36576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</a:t>
            </a:r>
            <a:r>
              <a:rPr lang="en-US" sz="1400">
                <a:cs typeface="Times New Roman" charset="0"/>
              </a:rPr>
              <a:t>CNA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CoA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Routing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Segments Left is 1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Address 1 is HA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Upper Layer PDU</a:t>
            </a:r>
          </a:p>
        </p:txBody>
      </p:sp>
      <p:sp>
        <p:nvSpPr>
          <p:cNvPr id="31770" name="Line 47"/>
          <p:cNvSpPr>
            <a:spLocks noChangeShapeType="1"/>
          </p:cNvSpPr>
          <p:nvPr/>
        </p:nvSpPr>
        <p:spPr bwMode="auto">
          <a:xfrm flipH="1" flipV="1">
            <a:off x="4800600" y="2438400"/>
            <a:ext cx="6540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48"/>
          <p:cNvSpPr>
            <a:spLocks noChangeShapeType="1"/>
          </p:cNvSpPr>
          <p:nvPr/>
        </p:nvSpPr>
        <p:spPr bwMode="auto">
          <a:xfrm flipV="1">
            <a:off x="6096000" y="2438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49"/>
          <p:cNvSpPr>
            <a:spLocks noChangeShapeType="1"/>
          </p:cNvSpPr>
          <p:nvPr/>
        </p:nvSpPr>
        <p:spPr bwMode="auto">
          <a:xfrm>
            <a:off x="811213" y="381000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50"/>
          <p:cNvSpPr>
            <a:spLocks noChangeShapeType="1"/>
          </p:cNvSpPr>
          <p:nvPr/>
        </p:nvSpPr>
        <p:spPr bwMode="auto">
          <a:xfrm flipV="1">
            <a:off x="74676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Text Box 51"/>
          <p:cNvSpPr txBox="1">
            <a:spLocks noChangeArrowheads="1"/>
          </p:cNvSpPr>
          <p:nvPr/>
        </p:nvSpPr>
        <p:spPr bwMode="auto">
          <a:xfrm>
            <a:off x="7204075" y="41259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1775" name="Line 52"/>
          <p:cNvSpPr>
            <a:spLocks noChangeShapeType="1"/>
          </p:cNvSpPr>
          <p:nvPr/>
        </p:nvSpPr>
        <p:spPr bwMode="auto">
          <a:xfrm flipH="1">
            <a:off x="9906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Text Box 53"/>
          <p:cNvSpPr txBox="1">
            <a:spLocks noChangeArrowheads="1"/>
          </p:cNvSpPr>
          <p:nvPr/>
        </p:nvSpPr>
        <p:spPr bwMode="auto">
          <a:xfrm>
            <a:off x="762000" y="41910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1777" name="Line 54"/>
          <p:cNvSpPr>
            <a:spLocks noChangeShapeType="1"/>
          </p:cNvSpPr>
          <p:nvPr/>
        </p:nvSpPr>
        <p:spPr bwMode="auto">
          <a:xfrm>
            <a:off x="3657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Text Box 55"/>
          <p:cNvSpPr txBox="1">
            <a:spLocks noChangeArrowheads="1"/>
          </p:cNvSpPr>
          <p:nvPr/>
        </p:nvSpPr>
        <p:spPr bwMode="auto">
          <a:xfrm>
            <a:off x="4116388" y="28956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1779" name="Text Box 56"/>
          <p:cNvSpPr txBox="1">
            <a:spLocks noChangeArrowheads="1"/>
          </p:cNvSpPr>
          <p:nvPr/>
        </p:nvSpPr>
        <p:spPr bwMode="auto">
          <a:xfrm>
            <a:off x="-1588" y="26670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1780" name="Group 57"/>
          <p:cNvGrpSpPr>
            <a:grpSpLocks/>
          </p:cNvGrpSpPr>
          <p:nvPr/>
        </p:nvGrpSpPr>
        <p:grpSpPr bwMode="auto">
          <a:xfrm flipH="1">
            <a:off x="152400" y="3200400"/>
            <a:ext cx="858838" cy="858838"/>
            <a:chOff x="3846" y="871"/>
            <a:chExt cx="1074" cy="1075"/>
          </a:xfrm>
        </p:grpSpPr>
        <p:sp>
          <p:nvSpPr>
            <p:cNvPr id="31783" name="Freeform 58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59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60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61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62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63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64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Freeform 65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66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Freeform 67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68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69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Freeform 70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71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72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73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Line 74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Line 75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Freeform 76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1" name="Rectangle 79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86725" cy="762000"/>
          </a:xfrm>
        </p:spPr>
        <p:txBody>
          <a:bodyPr/>
          <a:lstStyle/>
          <a:p>
            <a:r>
              <a:rPr lang="en-US" sz="19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1900">
                <a:latin typeface="Times New Roman" charset="0"/>
                <a:ea typeface="ＭＳ Ｐゴシック" charset="0"/>
                <a:cs typeface="ＭＳ Ｐゴシック" charset="0"/>
              </a:rPr>
              <a:t> from Correspondent Node to Mobile Nod</a:t>
            </a:r>
            <a:r>
              <a:rPr lang="en-US" sz="19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e-Binding Cache Entry Present</a:t>
            </a:r>
          </a:p>
        </p:txBody>
      </p:sp>
      <p:sp>
        <p:nvSpPr>
          <p:cNvPr id="31782" name="TextBox 75"/>
          <p:cNvSpPr txBox="1">
            <a:spLocks noChangeArrowheads="1"/>
          </p:cNvSpPr>
          <p:nvPr/>
        </p:nvSpPr>
        <p:spPr bwMode="auto">
          <a:xfrm>
            <a:off x="611188" y="762000"/>
            <a:ext cx="200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already know where</a:t>
            </a:r>
          </a:p>
          <a:p>
            <a:r>
              <a:rPr lang="en-US"/>
              <a:t>you are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Line 2"/>
          <p:cNvSpPr>
            <a:spLocks noChangeShapeType="1"/>
          </p:cNvSpPr>
          <p:nvPr/>
        </p:nvSpPr>
        <p:spPr bwMode="auto">
          <a:xfrm flipH="1">
            <a:off x="1192213" y="44958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29718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718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505200" y="59436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27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3434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192213" y="33528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6248400" y="4419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2672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72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7239000" y="33528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7239000" y="3429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80" name="Group 13"/>
          <p:cNvGrpSpPr>
            <a:grpSpLocks/>
          </p:cNvGrpSpPr>
          <p:nvPr/>
        </p:nvGrpSpPr>
        <p:grpSpPr bwMode="auto">
          <a:xfrm flipH="1">
            <a:off x="7620000" y="2819400"/>
            <a:ext cx="858838" cy="858838"/>
            <a:chOff x="3846" y="871"/>
            <a:chExt cx="1074" cy="1075"/>
          </a:xfrm>
        </p:grpSpPr>
        <p:sp>
          <p:nvSpPr>
            <p:cNvPr id="32827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1" name="Line 33"/>
          <p:cNvSpPr>
            <a:spLocks noChangeShapeType="1"/>
          </p:cNvSpPr>
          <p:nvPr/>
        </p:nvSpPr>
        <p:spPr bwMode="auto">
          <a:xfrm flipV="1">
            <a:off x="3657600" y="2743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19812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Text Box 35"/>
          <p:cNvSpPr txBox="1">
            <a:spLocks noChangeArrowheads="1"/>
          </p:cNvSpPr>
          <p:nvPr/>
        </p:nvSpPr>
        <p:spPr bwMode="auto">
          <a:xfrm>
            <a:off x="7466013" y="25146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2783" name="Text Box 36"/>
          <p:cNvSpPr txBox="1">
            <a:spLocks noChangeArrowheads="1"/>
          </p:cNvSpPr>
          <p:nvPr/>
        </p:nvSpPr>
        <p:spPr bwMode="auto">
          <a:xfrm>
            <a:off x="2968625" y="16002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2784" name="Text Box 37"/>
          <p:cNvSpPr txBox="1">
            <a:spLocks noChangeArrowheads="1"/>
          </p:cNvSpPr>
          <p:nvPr/>
        </p:nvSpPr>
        <p:spPr bwMode="auto">
          <a:xfrm>
            <a:off x="1524000" y="47244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2785" name="Freeform 38"/>
          <p:cNvSpPr>
            <a:spLocks/>
          </p:cNvSpPr>
          <p:nvPr/>
        </p:nvSpPr>
        <p:spPr bwMode="auto">
          <a:xfrm>
            <a:off x="811213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39"/>
          <p:cNvSpPr>
            <a:spLocks noChangeShapeType="1"/>
          </p:cNvSpPr>
          <p:nvPr/>
        </p:nvSpPr>
        <p:spPr bwMode="auto">
          <a:xfrm>
            <a:off x="1192213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40"/>
          <p:cNvSpPr txBox="1">
            <a:spLocks noChangeArrowheads="1"/>
          </p:cNvSpPr>
          <p:nvPr/>
        </p:nvSpPr>
        <p:spPr bwMode="auto">
          <a:xfrm>
            <a:off x="887413" y="60198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2788" name="Freeform 41"/>
          <p:cNvSpPr>
            <a:spLocks/>
          </p:cNvSpPr>
          <p:nvPr/>
        </p:nvSpPr>
        <p:spPr bwMode="auto">
          <a:xfrm>
            <a:off x="6934200" y="54864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42"/>
          <p:cNvSpPr>
            <a:spLocks noChangeShapeType="1"/>
          </p:cNvSpPr>
          <p:nvPr/>
        </p:nvSpPr>
        <p:spPr bwMode="auto">
          <a:xfrm>
            <a:off x="731520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43"/>
          <p:cNvSpPr txBox="1">
            <a:spLocks noChangeArrowheads="1"/>
          </p:cNvSpPr>
          <p:nvPr/>
        </p:nvSpPr>
        <p:spPr bwMode="auto">
          <a:xfrm>
            <a:off x="6945313" y="58674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2791" name="Text Box 44"/>
          <p:cNvSpPr txBox="1">
            <a:spLocks noChangeArrowheads="1"/>
          </p:cNvSpPr>
          <p:nvPr/>
        </p:nvSpPr>
        <p:spPr bwMode="auto">
          <a:xfrm>
            <a:off x="152400" y="838200"/>
            <a:ext cx="2820988" cy="955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</a:t>
            </a:r>
            <a:r>
              <a:rPr lang="en-US" sz="1400">
                <a:cs typeface="Times New Roman" charset="0"/>
              </a:rPr>
              <a:t>CNA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HA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Upper Layer PDU</a:t>
            </a:r>
          </a:p>
        </p:txBody>
      </p:sp>
      <p:sp>
        <p:nvSpPr>
          <p:cNvPr id="32792" name="Line 45"/>
          <p:cNvSpPr>
            <a:spLocks noChangeShapeType="1"/>
          </p:cNvSpPr>
          <p:nvPr/>
        </p:nvSpPr>
        <p:spPr bwMode="auto">
          <a:xfrm>
            <a:off x="811213" y="365760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46"/>
          <p:cNvSpPr>
            <a:spLocks noChangeShapeType="1"/>
          </p:cNvSpPr>
          <p:nvPr/>
        </p:nvSpPr>
        <p:spPr bwMode="auto">
          <a:xfrm flipH="1">
            <a:off x="9906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Text Box 47"/>
          <p:cNvSpPr txBox="1">
            <a:spLocks noChangeArrowheads="1"/>
          </p:cNvSpPr>
          <p:nvPr/>
        </p:nvSpPr>
        <p:spPr bwMode="auto">
          <a:xfrm>
            <a:off x="762000" y="40386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2795" name="Line 48"/>
          <p:cNvSpPr>
            <a:spLocks noChangeShapeType="1"/>
          </p:cNvSpPr>
          <p:nvPr/>
        </p:nvSpPr>
        <p:spPr bwMode="auto">
          <a:xfrm>
            <a:off x="36576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Text Box 49"/>
          <p:cNvSpPr txBox="1">
            <a:spLocks noChangeArrowheads="1"/>
          </p:cNvSpPr>
          <p:nvPr/>
        </p:nvSpPr>
        <p:spPr bwMode="auto">
          <a:xfrm>
            <a:off x="4116388" y="27432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2797" name="Line 50"/>
          <p:cNvSpPr>
            <a:spLocks noChangeShapeType="1"/>
          </p:cNvSpPr>
          <p:nvPr/>
        </p:nvSpPr>
        <p:spPr bwMode="auto">
          <a:xfrm flipV="1">
            <a:off x="74676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Text Box 51"/>
          <p:cNvSpPr txBox="1">
            <a:spLocks noChangeArrowheads="1"/>
          </p:cNvSpPr>
          <p:nvPr/>
        </p:nvSpPr>
        <p:spPr bwMode="auto">
          <a:xfrm>
            <a:off x="7204075" y="39735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2799" name="Line 52"/>
          <p:cNvSpPr>
            <a:spLocks noChangeShapeType="1"/>
          </p:cNvSpPr>
          <p:nvPr/>
        </p:nvSpPr>
        <p:spPr bwMode="auto">
          <a:xfrm flipH="1">
            <a:off x="1219200" y="2514600"/>
            <a:ext cx="22098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Rectangle 53"/>
          <p:cNvSpPr>
            <a:spLocks noChangeArrowheads="1"/>
          </p:cNvSpPr>
          <p:nvPr/>
        </p:nvSpPr>
        <p:spPr bwMode="auto">
          <a:xfrm rot="-1058702">
            <a:off x="1905000" y="28194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54"/>
          <p:cNvSpPr>
            <a:spLocks noChangeShapeType="1"/>
          </p:cNvSpPr>
          <p:nvPr/>
        </p:nvSpPr>
        <p:spPr bwMode="auto">
          <a:xfrm flipV="1">
            <a:off x="2549525" y="1793875"/>
            <a:ext cx="423863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55"/>
          <p:cNvSpPr>
            <a:spLocks noChangeShapeType="1"/>
          </p:cNvSpPr>
          <p:nvPr/>
        </p:nvSpPr>
        <p:spPr bwMode="auto">
          <a:xfrm flipH="1" flipV="1">
            <a:off x="142875" y="1793875"/>
            <a:ext cx="1752600" cy="1135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Text Box 56"/>
          <p:cNvSpPr txBox="1">
            <a:spLocks noChangeArrowheads="1"/>
          </p:cNvSpPr>
          <p:nvPr/>
        </p:nvSpPr>
        <p:spPr bwMode="auto">
          <a:xfrm>
            <a:off x="-1588" y="25146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2804" name="Group 57"/>
          <p:cNvGrpSpPr>
            <a:grpSpLocks/>
          </p:cNvGrpSpPr>
          <p:nvPr/>
        </p:nvGrpSpPr>
        <p:grpSpPr bwMode="auto">
          <a:xfrm flipH="1">
            <a:off x="152400" y="3048000"/>
            <a:ext cx="858838" cy="858838"/>
            <a:chOff x="3846" y="871"/>
            <a:chExt cx="1074" cy="1075"/>
          </a:xfrm>
        </p:grpSpPr>
        <p:sp>
          <p:nvSpPr>
            <p:cNvPr id="32808" name="Freeform 58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59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60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61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62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63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64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Freeform 65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66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Freeform 67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68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69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Freeform 70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71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72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73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Line 74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Line 75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Freeform 76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5" name="Rectangle 8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Data from Correspondent Node to Mobile Node-</a:t>
            </a:r>
            <a:r>
              <a:rPr lang="en-US" sz="18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Binding Cache Entry not Present</a:t>
            </a:r>
          </a:p>
        </p:txBody>
      </p:sp>
      <p:sp>
        <p:nvSpPr>
          <p:cNvPr id="32806" name="TextBox 75"/>
          <p:cNvSpPr txBox="1">
            <a:spLocks noChangeArrowheads="1"/>
          </p:cNvSpPr>
          <p:nvPr/>
        </p:nvSpPr>
        <p:spPr bwMode="auto">
          <a:xfrm>
            <a:off x="2743200" y="43434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do i need to tunnel</a:t>
            </a:r>
          </a:p>
        </p:txBody>
      </p:sp>
      <p:sp>
        <p:nvSpPr>
          <p:cNvPr id="32807" name="TextBox 76"/>
          <p:cNvSpPr txBox="1">
            <a:spLocks noChangeArrowheads="1"/>
          </p:cNvSpPr>
          <p:nvPr/>
        </p:nvSpPr>
        <p:spPr bwMode="auto">
          <a:xfrm>
            <a:off x="50800" y="4572000"/>
            <a:ext cx="846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HA has</a:t>
            </a:r>
          </a:p>
          <a:p>
            <a:r>
              <a:rPr lang="en-US">
                <a:solidFill>
                  <a:srgbClr val="3366FF"/>
                </a:solidFill>
              </a:rPr>
              <a:t>cache</a:t>
            </a:r>
          </a:p>
          <a:p>
            <a:r>
              <a:rPr lang="en-US">
                <a:solidFill>
                  <a:srgbClr val="3366FF"/>
                </a:solidFill>
              </a:rPr>
              <a:t>entry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86725" cy="762000"/>
          </a:xfrm>
        </p:spPr>
        <p:txBody>
          <a:bodyPr/>
          <a:lstStyle/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Communication Between a Mobile Node and a Home Agent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6613" cy="5913928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From the mobile node to the home agent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Binding updates</a:t>
            </a:r>
          </a:p>
          <a:p>
            <a:pPr lvl="2"/>
            <a:r>
              <a:rPr lang="en-US" sz="2800" dirty="0">
                <a:latin typeface="Arial" charset="0"/>
                <a:ea typeface="ＭＳ Ｐゴシック" charset="0"/>
              </a:rPr>
              <a:t>I</a:t>
            </a:r>
            <a:r>
              <a:rPr lang="ja-JP" altLang="en-US" sz="2800" dirty="0">
                <a:latin typeface="Arial" charset="0"/>
                <a:ea typeface="ＭＳ Ｐゴシック" charset="0"/>
              </a:rPr>
              <a:t>’</a:t>
            </a:r>
            <a:r>
              <a:rPr lang="en-US" sz="2800" dirty="0">
                <a:latin typeface="Arial" charset="0"/>
                <a:ea typeface="ＭＳ Ｐゴシック" charset="0"/>
              </a:rPr>
              <a:t>m moving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ICMPv6 Home Agent Address Discovery Request message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From the home agent to the mobile node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Binding maintenance</a:t>
            </a:r>
          </a:p>
          <a:p>
            <a:pPr lvl="2"/>
            <a:r>
              <a:rPr lang="en-US" sz="2800" dirty="0" err="1">
                <a:latin typeface="Arial" charset="0"/>
                <a:ea typeface="ＭＳ Ｐゴシック" charset="0"/>
              </a:rPr>
              <a:t>Acks</a:t>
            </a:r>
            <a:r>
              <a:rPr lang="en-US" sz="2800" dirty="0">
                <a:latin typeface="Arial" charset="0"/>
                <a:ea typeface="ＭＳ Ｐゴシック" charset="0"/>
              </a:rPr>
              <a:t> or requests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ICMPv6 Home Agent Address Discovery Reply message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Tunneled data</a:t>
            </a:r>
          </a:p>
          <a:p>
            <a:pPr lvl="2"/>
            <a:r>
              <a:rPr lang="en-US" sz="2800" dirty="0">
                <a:latin typeface="Arial" charset="0"/>
                <a:ea typeface="ＭＳ Ｐゴシック" charset="0"/>
              </a:rPr>
              <a:t>data sent to MN from home link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Line 2"/>
          <p:cNvSpPr>
            <a:spLocks noChangeShapeType="1"/>
          </p:cNvSpPr>
          <p:nvPr/>
        </p:nvSpPr>
        <p:spPr bwMode="auto">
          <a:xfrm flipH="1">
            <a:off x="1192213" y="4648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1242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3505200" y="60960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48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495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192213" y="3505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6248400" y="4572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196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4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196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7239000" y="34290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7239000" y="3581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8" name="Group 13"/>
          <p:cNvGrpSpPr>
            <a:grpSpLocks/>
          </p:cNvGrpSpPr>
          <p:nvPr/>
        </p:nvGrpSpPr>
        <p:grpSpPr bwMode="auto">
          <a:xfrm flipH="1">
            <a:off x="7620000" y="2971800"/>
            <a:ext cx="858838" cy="858838"/>
            <a:chOff x="3846" y="871"/>
            <a:chExt cx="1074" cy="1075"/>
          </a:xfrm>
        </p:grpSpPr>
        <p:sp>
          <p:nvSpPr>
            <p:cNvPr id="34875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2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7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9" name="Line 33"/>
          <p:cNvSpPr>
            <a:spLocks noChangeShapeType="1"/>
          </p:cNvSpPr>
          <p:nvPr/>
        </p:nvSpPr>
        <p:spPr bwMode="auto">
          <a:xfrm flipV="1">
            <a:off x="36576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482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1336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35"/>
          <p:cNvSpPr txBox="1">
            <a:spLocks noChangeArrowheads="1"/>
          </p:cNvSpPr>
          <p:nvPr/>
        </p:nvSpPr>
        <p:spPr bwMode="auto">
          <a:xfrm>
            <a:off x="7618413" y="38862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4831" name="Text Box 36"/>
          <p:cNvSpPr txBox="1">
            <a:spLocks noChangeArrowheads="1"/>
          </p:cNvSpPr>
          <p:nvPr/>
        </p:nvSpPr>
        <p:spPr bwMode="auto">
          <a:xfrm>
            <a:off x="2860675" y="17526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4832" name="Text Box 37"/>
          <p:cNvSpPr txBox="1">
            <a:spLocks noChangeArrowheads="1"/>
          </p:cNvSpPr>
          <p:nvPr/>
        </p:nvSpPr>
        <p:spPr bwMode="auto">
          <a:xfrm>
            <a:off x="1524000" y="4876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4833" name="Freeform 38"/>
          <p:cNvSpPr>
            <a:spLocks/>
          </p:cNvSpPr>
          <p:nvPr/>
        </p:nvSpPr>
        <p:spPr bwMode="auto">
          <a:xfrm>
            <a:off x="811213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39"/>
          <p:cNvSpPr>
            <a:spLocks noChangeShapeType="1"/>
          </p:cNvSpPr>
          <p:nvPr/>
        </p:nvSpPr>
        <p:spPr bwMode="auto">
          <a:xfrm>
            <a:off x="1192213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Text Box 40"/>
          <p:cNvSpPr txBox="1">
            <a:spLocks noChangeArrowheads="1"/>
          </p:cNvSpPr>
          <p:nvPr/>
        </p:nvSpPr>
        <p:spPr bwMode="auto">
          <a:xfrm>
            <a:off x="887413" y="60198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4836" name="Freeform 41"/>
          <p:cNvSpPr>
            <a:spLocks/>
          </p:cNvSpPr>
          <p:nvPr/>
        </p:nvSpPr>
        <p:spPr bwMode="auto">
          <a:xfrm>
            <a:off x="6934200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42"/>
          <p:cNvSpPr>
            <a:spLocks noChangeShapeType="1"/>
          </p:cNvSpPr>
          <p:nvPr/>
        </p:nvSpPr>
        <p:spPr bwMode="auto">
          <a:xfrm>
            <a:off x="7315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Text Box 43"/>
          <p:cNvSpPr txBox="1">
            <a:spLocks noChangeArrowheads="1"/>
          </p:cNvSpPr>
          <p:nvPr/>
        </p:nvSpPr>
        <p:spPr bwMode="auto">
          <a:xfrm>
            <a:off x="6945313" y="60198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4839" name="Line 44"/>
          <p:cNvSpPr>
            <a:spLocks noChangeShapeType="1"/>
          </p:cNvSpPr>
          <p:nvPr/>
        </p:nvSpPr>
        <p:spPr bwMode="auto">
          <a:xfrm flipV="1">
            <a:off x="2057400" y="3352800"/>
            <a:ext cx="5638800" cy="120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Rectangle 45"/>
          <p:cNvSpPr>
            <a:spLocks noChangeArrowheads="1"/>
          </p:cNvSpPr>
          <p:nvPr/>
        </p:nvSpPr>
        <p:spPr bwMode="auto">
          <a:xfrm rot="-740218">
            <a:off x="5867400" y="35814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Text Box 46"/>
          <p:cNvSpPr txBox="1">
            <a:spLocks noChangeArrowheads="1"/>
          </p:cNvSpPr>
          <p:nvPr/>
        </p:nvSpPr>
        <p:spPr bwMode="auto">
          <a:xfrm>
            <a:off x="4799013" y="685800"/>
            <a:ext cx="3659187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1500" indent="-114300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CoA</a:t>
            </a:r>
            <a:endParaRPr lang="en-US"/>
          </a:p>
          <a:p>
            <a:pPr algn="l">
              <a:buFontTx/>
              <a:buChar char="•"/>
            </a:pPr>
            <a:r>
              <a:rPr lang="en-US" sz="1400"/>
              <a:t>Destination Address is </a:t>
            </a:r>
            <a:r>
              <a:rPr lang="en-US" sz="1400">
                <a:cs typeface="Times New Roman" charset="0"/>
              </a:rPr>
              <a:t>HAA</a:t>
            </a:r>
            <a:endParaRPr lang="en-US" sz="1400">
              <a:ea typeface="Times New Roman" charset="0"/>
              <a:cs typeface="Times New Roman" charset="0"/>
            </a:endParaRP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Destination Options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Address Option</a:t>
            </a:r>
          </a:p>
          <a:p>
            <a:pPr lvl="1"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Address is HA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Binding Update Option</a:t>
            </a:r>
          </a:p>
          <a:p>
            <a:pPr lvl="1"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Registration flag set</a:t>
            </a:r>
          </a:p>
          <a:p>
            <a:pPr lvl="1"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Be my HA still</a:t>
            </a:r>
          </a:p>
        </p:txBody>
      </p:sp>
      <p:sp>
        <p:nvSpPr>
          <p:cNvPr id="34842" name="Line 47"/>
          <p:cNvSpPr>
            <a:spLocks noChangeShapeType="1"/>
          </p:cNvSpPr>
          <p:nvPr/>
        </p:nvSpPr>
        <p:spPr bwMode="auto">
          <a:xfrm flipH="1" flipV="1">
            <a:off x="4799013" y="2667000"/>
            <a:ext cx="1068387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48"/>
          <p:cNvSpPr>
            <a:spLocks noChangeShapeType="1"/>
          </p:cNvSpPr>
          <p:nvPr/>
        </p:nvSpPr>
        <p:spPr bwMode="auto">
          <a:xfrm flipV="1">
            <a:off x="6515100" y="2655888"/>
            <a:ext cx="1941513" cy="85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49"/>
          <p:cNvSpPr>
            <a:spLocks noChangeShapeType="1"/>
          </p:cNvSpPr>
          <p:nvPr/>
        </p:nvSpPr>
        <p:spPr bwMode="auto">
          <a:xfrm>
            <a:off x="811213" y="381000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50"/>
          <p:cNvSpPr>
            <a:spLocks noChangeShapeType="1"/>
          </p:cNvSpPr>
          <p:nvPr/>
        </p:nvSpPr>
        <p:spPr bwMode="auto">
          <a:xfrm flipV="1">
            <a:off x="74676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Text Box 51"/>
          <p:cNvSpPr txBox="1">
            <a:spLocks noChangeArrowheads="1"/>
          </p:cNvSpPr>
          <p:nvPr/>
        </p:nvSpPr>
        <p:spPr bwMode="auto">
          <a:xfrm>
            <a:off x="7204075" y="41259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4847" name="Line 52"/>
          <p:cNvSpPr>
            <a:spLocks noChangeShapeType="1"/>
          </p:cNvSpPr>
          <p:nvPr/>
        </p:nvSpPr>
        <p:spPr bwMode="auto">
          <a:xfrm flipH="1">
            <a:off x="1447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Text Box 53"/>
          <p:cNvSpPr txBox="1">
            <a:spLocks noChangeArrowheads="1"/>
          </p:cNvSpPr>
          <p:nvPr/>
        </p:nvSpPr>
        <p:spPr bwMode="auto">
          <a:xfrm>
            <a:off x="1176338" y="534511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HAA</a:t>
            </a:r>
          </a:p>
        </p:txBody>
      </p:sp>
      <p:sp>
        <p:nvSpPr>
          <p:cNvPr id="34849" name="Line 54"/>
          <p:cNvSpPr>
            <a:spLocks noChangeShapeType="1"/>
          </p:cNvSpPr>
          <p:nvPr/>
        </p:nvSpPr>
        <p:spPr bwMode="auto">
          <a:xfrm flipH="1">
            <a:off x="9906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Text Box 55"/>
          <p:cNvSpPr txBox="1">
            <a:spLocks noChangeArrowheads="1"/>
          </p:cNvSpPr>
          <p:nvPr/>
        </p:nvSpPr>
        <p:spPr bwMode="auto">
          <a:xfrm>
            <a:off x="762000" y="41910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4851" name="Line 56"/>
          <p:cNvSpPr>
            <a:spLocks noChangeShapeType="1"/>
          </p:cNvSpPr>
          <p:nvPr/>
        </p:nvSpPr>
        <p:spPr bwMode="auto">
          <a:xfrm>
            <a:off x="3657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2" name="Text Box 57"/>
          <p:cNvSpPr txBox="1">
            <a:spLocks noChangeArrowheads="1"/>
          </p:cNvSpPr>
          <p:nvPr/>
        </p:nvSpPr>
        <p:spPr bwMode="auto">
          <a:xfrm>
            <a:off x="4116388" y="28956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4853" name="Text Box 58"/>
          <p:cNvSpPr txBox="1">
            <a:spLocks noChangeArrowheads="1"/>
          </p:cNvSpPr>
          <p:nvPr/>
        </p:nvSpPr>
        <p:spPr bwMode="auto">
          <a:xfrm>
            <a:off x="-1588" y="26670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4854" name="Group 59"/>
          <p:cNvGrpSpPr>
            <a:grpSpLocks/>
          </p:cNvGrpSpPr>
          <p:nvPr/>
        </p:nvGrpSpPr>
        <p:grpSpPr bwMode="auto">
          <a:xfrm flipH="1">
            <a:off x="152400" y="3200400"/>
            <a:ext cx="858838" cy="858838"/>
            <a:chOff x="3846" y="871"/>
            <a:chExt cx="1074" cy="1075"/>
          </a:xfrm>
        </p:grpSpPr>
        <p:sp>
          <p:nvSpPr>
            <p:cNvPr id="34856" name="Freeform 60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61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62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63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64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65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66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3" name="Freeform 67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68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Freeform 69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70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Line 71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Freeform 72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73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74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75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Line 76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Line 77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Freeform 78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55" name="Rectangle 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Binding Update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from Mobile Node to Home Agent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990600"/>
            <a:ext cx="8131175" cy="5346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Components of IPv6 mobility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IPv6 mobility messages and options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IPv6 mobility data structures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Communication between the mobile node and the correspondent node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Communication between the mobile node and the home agent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IPv6 mobility processes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IPv6 mobility changes to the host sending and receiving algorithms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Line 2"/>
          <p:cNvSpPr>
            <a:spLocks noChangeShapeType="1"/>
          </p:cNvSpPr>
          <p:nvPr/>
        </p:nvSpPr>
        <p:spPr bwMode="auto">
          <a:xfrm flipH="1">
            <a:off x="1192213" y="4648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4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1242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3505200" y="60960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58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495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95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192213" y="3505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6248400" y="4572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4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196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8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196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7239000" y="34290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7239000" y="3581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2" name="Group 13"/>
          <p:cNvGrpSpPr>
            <a:grpSpLocks/>
          </p:cNvGrpSpPr>
          <p:nvPr/>
        </p:nvGrpSpPr>
        <p:grpSpPr bwMode="auto">
          <a:xfrm flipH="1">
            <a:off x="7620000" y="2971800"/>
            <a:ext cx="858838" cy="858838"/>
            <a:chOff x="3846" y="871"/>
            <a:chExt cx="1074" cy="1075"/>
          </a:xfrm>
        </p:grpSpPr>
        <p:sp>
          <p:nvSpPr>
            <p:cNvPr id="35899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4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5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7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9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0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1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3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4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5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6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7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3" name="Line 33"/>
          <p:cNvSpPr>
            <a:spLocks noChangeShapeType="1"/>
          </p:cNvSpPr>
          <p:nvPr/>
        </p:nvSpPr>
        <p:spPr bwMode="auto">
          <a:xfrm flipV="1">
            <a:off x="36576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84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1336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Text Box 35"/>
          <p:cNvSpPr txBox="1">
            <a:spLocks noChangeArrowheads="1"/>
          </p:cNvSpPr>
          <p:nvPr/>
        </p:nvSpPr>
        <p:spPr bwMode="auto">
          <a:xfrm>
            <a:off x="7618413" y="38862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5855" name="Text Box 36"/>
          <p:cNvSpPr txBox="1">
            <a:spLocks noChangeArrowheads="1"/>
          </p:cNvSpPr>
          <p:nvPr/>
        </p:nvSpPr>
        <p:spPr bwMode="auto">
          <a:xfrm>
            <a:off x="2860675" y="17526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5856" name="Text Box 37"/>
          <p:cNvSpPr txBox="1">
            <a:spLocks noChangeArrowheads="1"/>
          </p:cNvSpPr>
          <p:nvPr/>
        </p:nvSpPr>
        <p:spPr bwMode="auto">
          <a:xfrm>
            <a:off x="1524000" y="4876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5857" name="Freeform 38"/>
          <p:cNvSpPr>
            <a:spLocks/>
          </p:cNvSpPr>
          <p:nvPr/>
        </p:nvSpPr>
        <p:spPr bwMode="auto">
          <a:xfrm>
            <a:off x="811213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39"/>
          <p:cNvSpPr>
            <a:spLocks noChangeShapeType="1"/>
          </p:cNvSpPr>
          <p:nvPr/>
        </p:nvSpPr>
        <p:spPr bwMode="auto">
          <a:xfrm>
            <a:off x="1192213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Text Box 40"/>
          <p:cNvSpPr txBox="1">
            <a:spLocks noChangeArrowheads="1"/>
          </p:cNvSpPr>
          <p:nvPr/>
        </p:nvSpPr>
        <p:spPr bwMode="auto">
          <a:xfrm>
            <a:off x="887413" y="60198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5860" name="Freeform 41"/>
          <p:cNvSpPr>
            <a:spLocks/>
          </p:cNvSpPr>
          <p:nvPr/>
        </p:nvSpPr>
        <p:spPr bwMode="auto">
          <a:xfrm>
            <a:off x="6934200" y="56388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Line 42"/>
          <p:cNvSpPr>
            <a:spLocks noChangeShapeType="1"/>
          </p:cNvSpPr>
          <p:nvPr/>
        </p:nvSpPr>
        <p:spPr bwMode="auto">
          <a:xfrm>
            <a:off x="7315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Text Box 43"/>
          <p:cNvSpPr txBox="1">
            <a:spLocks noChangeArrowheads="1"/>
          </p:cNvSpPr>
          <p:nvPr/>
        </p:nvSpPr>
        <p:spPr bwMode="auto">
          <a:xfrm>
            <a:off x="6945313" y="60198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5863" name="Line 44"/>
          <p:cNvSpPr>
            <a:spLocks noChangeShapeType="1"/>
          </p:cNvSpPr>
          <p:nvPr/>
        </p:nvSpPr>
        <p:spPr bwMode="auto">
          <a:xfrm flipV="1">
            <a:off x="1295400" y="3124200"/>
            <a:ext cx="6553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Rectangle 45"/>
          <p:cNvSpPr>
            <a:spLocks noChangeArrowheads="1"/>
          </p:cNvSpPr>
          <p:nvPr/>
        </p:nvSpPr>
        <p:spPr bwMode="auto">
          <a:xfrm rot="-642791">
            <a:off x="6019800" y="3322638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Text Box 46"/>
          <p:cNvSpPr txBox="1">
            <a:spLocks noChangeArrowheads="1"/>
          </p:cNvSpPr>
          <p:nvPr/>
        </p:nvSpPr>
        <p:spPr bwMode="auto">
          <a:xfrm>
            <a:off x="4724400" y="914400"/>
            <a:ext cx="3887788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CoA</a:t>
            </a:r>
            <a:endParaRPr lang="en-US"/>
          </a:p>
          <a:p>
            <a:pPr algn="l">
              <a:buFontTx/>
              <a:buChar char="•"/>
            </a:pPr>
            <a:r>
              <a:rPr lang="en-US" sz="1400"/>
              <a:t>Destination Address is </a:t>
            </a:r>
            <a:r>
              <a:rPr lang="en-US" sz="1400">
                <a:cs typeface="Times New Roman" charset="0"/>
              </a:rPr>
              <a:t>Mobile IPv6 Home Agents anycast address – possible many HA</a:t>
            </a:r>
            <a:endParaRPr lang="en-US" sz="1400">
              <a:ea typeface="Times New Roman" charset="0"/>
              <a:cs typeface="Times New Roman" charset="0"/>
            </a:endParaRP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ICMPv6 Message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Agent Address Discovery Request</a:t>
            </a:r>
          </a:p>
        </p:txBody>
      </p:sp>
      <p:sp>
        <p:nvSpPr>
          <p:cNvPr id="35866" name="Line 47"/>
          <p:cNvSpPr>
            <a:spLocks noChangeShapeType="1"/>
          </p:cNvSpPr>
          <p:nvPr/>
        </p:nvSpPr>
        <p:spPr bwMode="auto">
          <a:xfrm flipH="1" flipV="1">
            <a:off x="4724400" y="2295525"/>
            <a:ext cx="1295400" cy="1090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48"/>
          <p:cNvSpPr>
            <a:spLocks noChangeShapeType="1"/>
          </p:cNvSpPr>
          <p:nvPr/>
        </p:nvSpPr>
        <p:spPr bwMode="auto">
          <a:xfrm flipV="1">
            <a:off x="6667500" y="2295525"/>
            <a:ext cx="1943100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Line 49"/>
          <p:cNvSpPr>
            <a:spLocks noChangeShapeType="1"/>
          </p:cNvSpPr>
          <p:nvPr/>
        </p:nvSpPr>
        <p:spPr bwMode="auto">
          <a:xfrm>
            <a:off x="811213" y="381000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9" name="Line 50"/>
          <p:cNvSpPr>
            <a:spLocks noChangeShapeType="1"/>
          </p:cNvSpPr>
          <p:nvPr/>
        </p:nvSpPr>
        <p:spPr bwMode="auto">
          <a:xfrm flipV="1">
            <a:off x="74676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0" name="Text Box 51"/>
          <p:cNvSpPr txBox="1">
            <a:spLocks noChangeArrowheads="1"/>
          </p:cNvSpPr>
          <p:nvPr/>
        </p:nvSpPr>
        <p:spPr bwMode="auto">
          <a:xfrm>
            <a:off x="7204075" y="41259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5871" name="Line 52"/>
          <p:cNvSpPr>
            <a:spLocks noChangeShapeType="1"/>
          </p:cNvSpPr>
          <p:nvPr/>
        </p:nvSpPr>
        <p:spPr bwMode="auto">
          <a:xfrm flipH="1">
            <a:off x="1447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Text Box 53"/>
          <p:cNvSpPr txBox="1">
            <a:spLocks noChangeArrowheads="1"/>
          </p:cNvSpPr>
          <p:nvPr/>
        </p:nvSpPr>
        <p:spPr bwMode="auto">
          <a:xfrm>
            <a:off x="1176338" y="534511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HAA</a:t>
            </a:r>
          </a:p>
        </p:txBody>
      </p:sp>
      <p:sp>
        <p:nvSpPr>
          <p:cNvPr id="35873" name="Line 54"/>
          <p:cNvSpPr>
            <a:spLocks noChangeShapeType="1"/>
          </p:cNvSpPr>
          <p:nvPr/>
        </p:nvSpPr>
        <p:spPr bwMode="auto">
          <a:xfrm flipH="1">
            <a:off x="9906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Text Box 55"/>
          <p:cNvSpPr txBox="1">
            <a:spLocks noChangeArrowheads="1"/>
          </p:cNvSpPr>
          <p:nvPr/>
        </p:nvSpPr>
        <p:spPr bwMode="auto">
          <a:xfrm>
            <a:off x="762000" y="41910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5875" name="Line 56"/>
          <p:cNvSpPr>
            <a:spLocks noChangeShapeType="1"/>
          </p:cNvSpPr>
          <p:nvPr/>
        </p:nvSpPr>
        <p:spPr bwMode="auto">
          <a:xfrm>
            <a:off x="36576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Text Box 57"/>
          <p:cNvSpPr txBox="1">
            <a:spLocks noChangeArrowheads="1"/>
          </p:cNvSpPr>
          <p:nvPr/>
        </p:nvSpPr>
        <p:spPr bwMode="auto">
          <a:xfrm>
            <a:off x="4116388" y="28956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5877" name="Text Box 58"/>
          <p:cNvSpPr txBox="1">
            <a:spLocks noChangeArrowheads="1"/>
          </p:cNvSpPr>
          <p:nvPr/>
        </p:nvSpPr>
        <p:spPr bwMode="auto">
          <a:xfrm>
            <a:off x="-1588" y="26670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5878" name="Group 59"/>
          <p:cNvGrpSpPr>
            <a:grpSpLocks/>
          </p:cNvGrpSpPr>
          <p:nvPr/>
        </p:nvGrpSpPr>
        <p:grpSpPr bwMode="auto">
          <a:xfrm flipH="1">
            <a:off x="152400" y="3200400"/>
            <a:ext cx="858838" cy="858838"/>
            <a:chOff x="3846" y="871"/>
            <a:chExt cx="1074" cy="1075"/>
          </a:xfrm>
        </p:grpSpPr>
        <p:sp>
          <p:nvSpPr>
            <p:cNvPr id="35880" name="Freeform 60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61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62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Freeform 63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64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65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Line 66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Freeform 67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Line 68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Freeform 69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70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71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2" name="Freeform 72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73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Freeform 74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Line 75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6" name="Line 76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7" name="Line 77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Freeform 78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79" name="Rectangle 81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86725" cy="914400"/>
          </a:xfrm>
        </p:spPr>
        <p:txBody>
          <a:bodyPr/>
          <a:lstStyle/>
          <a:p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ICMPv6 </a:t>
            </a:r>
            <a:r>
              <a:rPr lang="en-US" sz="25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Home Agent Address Discovery </a:t>
            </a:r>
            <a:r>
              <a:rPr lang="en-US" sz="2500">
                <a:latin typeface="Times New Roman" charset="0"/>
                <a:ea typeface="ＭＳ Ｐゴシック" charset="0"/>
                <a:cs typeface="ＭＳ Ｐゴシック" charset="0"/>
              </a:rPr>
              <a:t>Request Message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Line 2"/>
          <p:cNvSpPr>
            <a:spLocks noChangeShapeType="1"/>
          </p:cNvSpPr>
          <p:nvPr/>
        </p:nvSpPr>
        <p:spPr bwMode="auto">
          <a:xfrm flipH="1">
            <a:off x="1192213" y="46640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6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140075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40075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505200" y="6111875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68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511675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11675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1192213" y="3521075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6248400" y="45878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6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35475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2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35475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7239000" y="3521075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7239000" y="35972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6" name="Group 13"/>
          <p:cNvGrpSpPr>
            <a:grpSpLocks/>
          </p:cNvGrpSpPr>
          <p:nvPr/>
        </p:nvGrpSpPr>
        <p:grpSpPr bwMode="auto">
          <a:xfrm flipH="1">
            <a:off x="7620000" y="2987675"/>
            <a:ext cx="858838" cy="858838"/>
            <a:chOff x="3846" y="871"/>
            <a:chExt cx="1074" cy="1075"/>
          </a:xfrm>
        </p:grpSpPr>
        <p:sp>
          <p:nvSpPr>
            <p:cNvPr id="36923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4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5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9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0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2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3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4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6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7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9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0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41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7" name="Line 33"/>
          <p:cNvSpPr>
            <a:spLocks noChangeShapeType="1"/>
          </p:cNvSpPr>
          <p:nvPr/>
        </p:nvSpPr>
        <p:spPr bwMode="auto">
          <a:xfrm flipV="1">
            <a:off x="3657600" y="29114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6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149475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49475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Text Box 35"/>
          <p:cNvSpPr txBox="1">
            <a:spLocks noChangeArrowheads="1"/>
          </p:cNvSpPr>
          <p:nvPr/>
        </p:nvSpPr>
        <p:spPr bwMode="auto">
          <a:xfrm>
            <a:off x="7618413" y="3902075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6879" name="Text Box 36"/>
          <p:cNvSpPr txBox="1">
            <a:spLocks noChangeArrowheads="1"/>
          </p:cNvSpPr>
          <p:nvPr/>
        </p:nvSpPr>
        <p:spPr bwMode="auto">
          <a:xfrm>
            <a:off x="2860675" y="1768475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6880" name="Text Box 37"/>
          <p:cNvSpPr txBox="1">
            <a:spLocks noChangeArrowheads="1"/>
          </p:cNvSpPr>
          <p:nvPr/>
        </p:nvSpPr>
        <p:spPr bwMode="auto">
          <a:xfrm>
            <a:off x="1524000" y="4892675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6881" name="Freeform 38"/>
          <p:cNvSpPr>
            <a:spLocks/>
          </p:cNvSpPr>
          <p:nvPr/>
        </p:nvSpPr>
        <p:spPr bwMode="auto">
          <a:xfrm>
            <a:off x="811213" y="5692775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39"/>
          <p:cNvSpPr>
            <a:spLocks noChangeShapeType="1"/>
          </p:cNvSpPr>
          <p:nvPr/>
        </p:nvSpPr>
        <p:spPr bwMode="auto">
          <a:xfrm>
            <a:off x="1192213" y="5921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Text Box 40"/>
          <p:cNvSpPr txBox="1">
            <a:spLocks noChangeArrowheads="1"/>
          </p:cNvSpPr>
          <p:nvPr/>
        </p:nvSpPr>
        <p:spPr bwMode="auto">
          <a:xfrm>
            <a:off x="887413" y="6035675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6884" name="Freeform 41"/>
          <p:cNvSpPr>
            <a:spLocks/>
          </p:cNvSpPr>
          <p:nvPr/>
        </p:nvSpPr>
        <p:spPr bwMode="auto">
          <a:xfrm>
            <a:off x="6934200" y="5654675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42"/>
          <p:cNvSpPr>
            <a:spLocks noChangeShapeType="1"/>
          </p:cNvSpPr>
          <p:nvPr/>
        </p:nvSpPr>
        <p:spPr bwMode="auto">
          <a:xfrm>
            <a:off x="7315200" y="5883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Text Box 43"/>
          <p:cNvSpPr txBox="1">
            <a:spLocks noChangeArrowheads="1"/>
          </p:cNvSpPr>
          <p:nvPr/>
        </p:nvSpPr>
        <p:spPr bwMode="auto">
          <a:xfrm>
            <a:off x="6945313" y="6035675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6887" name="Line 44"/>
          <p:cNvSpPr>
            <a:spLocks noChangeShapeType="1"/>
          </p:cNvSpPr>
          <p:nvPr/>
        </p:nvSpPr>
        <p:spPr bwMode="auto">
          <a:xfrm flipV="1">
            <a:off x="2057400" y="3368675"/>
            <a:ext cx="5638800" cy="120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Rectangle 45"/>
          <p:cNvSpPr>
            <a:spLocks noChangeArrowheads="1"/>
          </p:cNvSpPr>
          <p:nvPr/>
        </p:nvSpPr>
        <p:spPr bwMode="auto">
          <a:xfrm rot="-740218">
            <a:off x="5867400" y="3597275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Text Box 46"/>
          <p:cNvSpPr txBox="1">
            <a:spLocks noChangeArrowheads="1"/>
          </p:cNvSpPr>
          <p:nvPr/>
        </p:nvSpPr>
        <p:spPr bwMode="auto">
          <a:xfrm>
            <a:off x="4819650" y="762000"/>
            <a:ext cx="3659188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</a:t>
            </a:r>
            <a:r>
              <a:rPr lang="en-US" sz="1400">
                <a:cs typeface="Times New Roman" charset="0"/>
              </a:rPr>
              <a:t>HAA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CoA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Routing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Segments Left is 1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Address 1 is HA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Again HA available to Apps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Destination Options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Binding Acknowledgment or Request</a:t>
            </a:r>
          </a:p>
        </p:txBody>
      </p:sp>
      <p:sp>
        <p:nvSpPr>
          <p:cNvPr id="36890" name="Line 47"/>
          <p:cNvSpPr>
            <a:spLocks noChangeShapeType="1"/>
          </p:cNvSpPr>
          <p:nvPr/>
        </p:nvSpPr>
        <p:spPr bwMode="auto">
          <a:xfrm flipH="1" flipV="1">
            <a:off x="4819650" y="2671763"/>
            <a:ext cx="1047750" cy="1001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48"/>
          <p:cNvSpPr>
            <a:spLocks noChangeShapeType="1"/>
          </p:cNvSpPr>
          <p:nvPr/>
        </p:nvSpPr>
        <p:spPr bwMode="auto">
          <a:xfrm flipV="1">
            <a:off x="6553200" y="2671763"/>
            <a:ext cx="1925638" cy="849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Line 49"/>
          <p:cNvSpPr>
            <a:spLocks noChangeShapeType="1"/>
          </p:cNvSpPr>
          <p:nvPr/>
        </p:nvSpPr>
        <p:spPr bwMode="auto">
          <a:xfrm>
            <a:off x="811213" y="3825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Line 50"/>
          <p:cNvSpPr>
            <a:spLocks noChangeShapeType="1"/>
          </p:cNvSpPr>
          <p:nvPr/>
        </p:nvSpPr>
        <p:spPr bwMode="auto">
          <a:xfrm flipV="1">
            <a:off x="7467600" y="35972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Text Box 51"/>
          <p:cNvSpPr txBox="1">
            <a:spLocks noChangeArrowheads="1"/>
          </p:cNvSpPr>
          <p:nvPr/>
        </p:nvSpPr>
        <p:spPr bwMode="auto">
          <a:xfrm>
            <a:off x="7204075" y="414178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6895" name="Line 52"/>
          <p:cNvSpPr>
            <a:spLocks noChangeShapeType="1"/>
          </p:cNvSpPr>
          <p:nvPr/>
        </p:nvSpPr>
        <p:spPr bwMode="auto">
          <a:xfrm flipH="1">
            <a:off x="1416050" y="46640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Text Box 53"/>
          <p:cNvSpPr txBox="1">
            <a:spLocks noChangeArrowheads="1"/>
          </p:cNvSpPr>
          <p:nvPr/>
        </p:nvSpPr>
        <p:spPr bwMode="auto">
          <a:xfrm>
            <a:off x="1144588" y="5360988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HAA</a:t>
            </a:r>
          </a:p>
        </p:txBody>
      </p:sp>
      <p:sp>
        <p:nvSpPr>
          <p:cNvPr id="36897" name="Line 54"/>
          <p:cNvSpPr>
            <a:spLocks noChangeShapeType="1"/>
          </p:cNvSpPr>
          <p:nvPr/>
        </p:nvSpPr>
        <p:spPr bwMode="auto">
          <a:xfrm flipH="1">
            <a:off x="990600" y="38258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8" name="Text Box 55"/>
          <p:cNvSpPr txBox="1">
            <a:spLocks noChangeArrowheads="1"/>
          </p:cNvSpPr>
          <p:nvPr/>
        </p:nvSpPr>
        <p:spPr bwMode="auto">
          <a:xfrm>
            <a:off x="762000" y="42068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6899" name="Line 56"/>
          <p:cNvSpPr>
            <a:spLocks noChangeShapeType="1"/>
          </p:cNvSpPr>
          <p:nvPr/>
        </p:nvSpPr>
        <p:spPr bwMode="auto">
          <a:xfrm>
            <a:off x="3657600" y="3063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57"/>
          <p:cNvSpPr txBox="1">
            <a:spLocks noChangeArrowheads="1"/>
          </p:cNvSpPr>
          <p:nvPr/>
        </p:nvSpPr>
        <p:spPr bwMode="auto">
          <a:xfrm>
            <a:off x="4116388" y="29114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6901" name="Text Box 58"/>
          <p:cNvSpPr txBox="1">
            <a:spLocks noChangeArrowheads="1"/>
          </p:cNvSpPr>
          <p:nvPr/>
        </p:nvSpPr>
        <p:spPr bwMode="auto">
          <a:xfrm>
            <a:off x="-1588" y="2682875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6902" name="Group 59"/>
          <p:cNvGrpSpPr>
            <a:grpSpLocks/>
          </p:cNvGrpSpPr>
          <p:nvPr/>
        </p:nvGrpSpPr>
        <p:grpSpPr bwMode="auto">
          <a:xfrm flipH="1">
            <a:off x="152400" y="3200400"/>
            <a:ext cx="858838" cy="858838"/>
            <a:chOff x="3846" y="871"/>
            <a:chExt cx="1074" cy="1075"/>
          </a:xfrm>
        </p:grpSpPr>
        <p:sp>
          <p:nvSpPr>
            <p:cNvPr id="36904" name="Freeform 60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61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62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63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64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9" name="Freeform 65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Line 66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1" name="Freeform 67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2" name="Line 68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3" name="Freeform 69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4" name="Freeform 70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5" name="Line 71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Freeform 72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73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74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Line 75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Line 76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Line 77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2" name="Freeform 78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03" name="Rectangle 81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10525" cy="762000"/>
          </a:xfrm>
        </p:spPr>
        <p:txBody>
          <a:bodyPr/>
          <a:lstStyle/>
          <a:p>
            <a:r>
              <a:rPr lang="en-US" sz="23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Binding Maintenance </a:t>
            </a:r>
            <a:r>
              <a:rPr lang="en-US" sz="2300">
                <a:latin typeface="Times New Roman" charset="0"/>
                <a:ea typeface="ＭＳ Ｐゴシック" charset="0"/>
                <a:cs typeface="ＭＳ Ｐゴシック" charset="0"/>
              </a:rPr>
              <a:t>from the Home Agent to the Mobile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Line 2"/>
          <p:cNvSpPr>
            <a:spLocks noChangeShapeType="1"/>
          </p:cNvSpPr>
          <p:nvPr/>
        </p:nvSpPr>
        <p:spPr bwMode="auto">
          <a:xfrm flipH="1">
            <a:off x="1236663" y="4445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89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78050" y="292100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92100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549650" y="5892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78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0850" y="42926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42926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236663" y="33020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6292850" y="43688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8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21450" y="42164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6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42164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7283450" y="33020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7283450" y="3378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13"/>
          <p:cNvGrpSpPr>
            <a:grpSpLocks/>
          </p:cNvGrpSpPr>
          <p:nvPr/>
        </p:nvGrpSpPr>
        <p:grpSpPr bwMode="auto">
          <a:xfrm flipH="1">
            <a:off x="7664450" y="2768600"/>
            <a:ext cx="858838" cy="858838"/>
            <a:chOff x="3846" y="871"/>
            <a:chExt cx="1074" cy="1075"/>
          </a:xfrm>
        </p:grpSpPr>
        <p:sp>
          <p:nvSpPr>
            <p:cNvPr id="37947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6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9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4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1" name="Line 33"/>
          <p:cNvSpPr>
            <a:spLocks noChangeShapeType="1"/>
          </p:cNvSpPr>
          <p:nvPr/>
        </p:nvSpPr>
        <p:spPr bwMode="auto">
          <a:xfrm flipV="1">
            <a:off x="3702050" y="2692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89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73450" y="19304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19304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35"/>
          <p:cNvSpPr txBox="1">
            <a:spLocks noChangeArrowheads="1"/>
          </p:cNvSpPr>
          <p:nvPr/>
        </p:nvSpPr>
        <p:spPr bwMode="auto">
          <a:xfrm>
            <a:off x="7662863" y="36830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7903" name="Text Box 36"/>
          <p:cNvSpPr txBox="1">
            <a:spLocks noChangeArrowheads="1"/>
          </p:cNvSpPr>
          <p:nvPr/>
        </p:nvSpPr>
        <p:spPr bwMode="auto">
          <a:xfrm>
            <a:off x="2905125" y="15494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7904" name="Text Box 37"/>
          <p:cNvSpPr txBox="1">
            <a:spLocks noChangeArrowheads="1"/>
          </p:cNvSpPr>
          <p:nvPr/>
        </p:nvSpPr>
        <p:spPr bwMode="auto">
          <a:xfrm>
            <a:off x="1568450" y="46736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7905" name="Freeform 38"/>
          <p:cNvSpPr>
            <a:spLocks/>
          </p:cNvSpPr>
          <p:nvPr/>
        </p:nvSpPr>
        <p:spPr bwMode="auto">
          <a:xfrm>
            <a:off x="855663" y="55880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39"/>
          <p:cNvSpPr>
            <a:spLocks noChangeShapeType="1"/>
          </p:cNvSpPr>
          <p:nvPr/>
        </p:nvSpPr>
        <p:spPr bwMode="auto">
          <a:xfrm>
            <a:off x="1236663" y="581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Text Box 40"/>
          <p:cNvSpPr txBox="1">
            <a:spLocks noChangeArrowheads="1"/>
          </p:cNvSpPr>
          <p:nvPr/>
        </p:nvSpPr>
        <p:spPr bwMode="auto">
          <a:xfrm>
            <a:off x="931863" y="59690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7908" name="Freeform 41"/>
          <p:cNvSpPr>
            <a:spLocks/>
          </p:cNvSpPr>
          <p:nvPr/>
        </p:nvSpPr>
        <p:spPr bwMode="auto">
          <a:xfrm>
            <a:off x="6978650" y="54356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42"/>
          <p:cNvSpPr>
            <a:spLocks noChangeShapeType="1"/>
          </p:cNvSpPr>
          <p:nvPr/>
        </p:nvSpPr>
        <p:spPr bwMode="auto">
          <a:xfrm>
            <a:off x="7359650" y="566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43"/>
          <p:cNvSpPr txBox="1">
            <a:spLocks noChangeArrowheads="1"/>
          </p:cNvSpPr>
          <p:nvPr/>
        </p:nvSpPr>
        <p:spPr bwMode="auto">
          <a:xfrm>
            <a:off x="6989763" y="58166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7911" name="Line 44"/>
          <p:cNvSpPr>
            <a:spLocks noChangeShapeType="1"/>
          </p:cNvSpPr>
          <p:nvPr/>
        </p:nvSpPr>
        <p:spPr bwMode="auto">
          <a:xfrm flipV="1">
            <a:off x="2178050" y="3149600"/>
            <a:ext cx="5562600" cy="118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Rectangle 45"/>
          <p:cNvSpPr>
            <a:spLocks noChangeArrowheads="1"/>
          </p:cNvSpPr>
          <p:nvPr/>
        </p:nvSpPr>
        <p:spPr bwMode="auto">
          <a:xfrm rot="-740218">
            <a:off x="5911850" y="337820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Text Box 46"/>
          <p:cNvSpPr txBox="1">
            <a:spLocks noChangeArrowheads="1"/>
          </p:cNvSpPr>
          <p:nvPr/>
        </p:nvSpPr>
        <p:spPr bwMode="auto">
          <a:xfrm>
            <a:off x="4845050" y="609600"/>
            <a:ext cx="3659188" cy="1384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</a:t>
            </a:r>
            <a:r>
              <a:rPr lang="en-US" sz="1400">
                <a:cs typeface="Times New Roman" charset="0"/>
              </a:rPr>
              <a:t>HAA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CoA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ICMPv6 Message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Home Agent Address Discovery Reply</a:t>
            </a:r>
          </a:p>
          <a:p>
            <a:pPr lvl="1"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list of HAs in  preference</a:t>
            </a:r>
          </a:p>
        </p:txBody>
      </p:sp>
      <p:sp>
        <p:nvSpPr>
          <p:cNvPr id="37914" name="Line 47"/>
          <p:cNvSpPr>
            <a:spLocks noChangeShapeType="1"/>
          </p:cNvSpPr>
          <p:nvPr/>
        </p:nvSpPr>
        <p:spPr bwMode="auto">
          <a:xfrm flipH="1" flipV="1">
            <a:off x="4845050" y="2108200"/>
            <a:ext cx="1066800" cy="134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Line 48"/>
          <p:cNvSpPr>
            <a:spLocks noChangeShapeType="1"/>
          </p:cNvSpPr>
          <p:nvPr/>
        </p:nvSpPr>
        <p:spPr bwMode="auto">
          <a:xfrm flipV="1">
            <a:off x="6559550" y="2108200"/>
            <a:ext cx="1941513" cy="1198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Line 49"/>
          <p:cNvSpPr>
            <a:spLocks noChangeShapeType="1"/>
          </p:cNvSpPr>
          <p:nvPr/>
        </p:nvSpPr>
        <p:spPr bwMode="auto">
          <a:xfrm>
            <a:off x="855663" y="360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50"/>
          <p:cNvSpPr>
            <a:spLocks noChangeShapeType="1"/>
          </p:cNvSpPr>
          <p:nvPr/>
        </p:nvSpPr>
        <p:spPr bwMode="auto">
          <a:xfrm flipV="1">
            <a:off x="7512050" y="337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51"/>
          <p:cNvSpPr txBox="1">
            <a:spLocks noChangeArrowheads="1"/>
          </p:cNvSpPr>
          <p:nvPr/>
        </p:nvSpPr>
        <p:spPr bwMode="auto">
          <a:xfrm>
            <a:off x="7248525" y="392271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7919" name="Line 52"/>
          <p:cNvSpPr>
            <a:spLocks noChangeShapeType="1"/>
          </p:cNvSpPr>
          <p:nvPr/>
        </p:nvSpPr>
        <p:spPr bwMode="auto">
          <a:xfrm flipH="1">
            <a:off x="1460500" y="444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Text Box 53"/>
          <p:cNvSpPr txBox="1">
            <a:spLocks noChangeArrowheads="1"/>
          </p:cNvSpPr>
          <p:nvPr/>
        </p:nvSpPr>
        <p:spPr bwMode="auto">
          <a:xfrm>
            <a:off x="1189038" y="514191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HAA</a:t>
            </a:r>
          </a:p>
        </p:txBody>
      </p:sp>
      <p:sp>
        <p:nvSpPr>
          <p:cNvPr id="37921" name="Line 54"/>
          <p:cNvSpPr>
            <a:spLocks noChangeShapeType="1"/>
          </p:cNvSpPr>
          <p:nvPr/>
        </p:nvSpPr>
        <p:spPr bwMode="auto">
          <a:xfrm flipH="1">
            <a:off x="1035050" y="360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55"/>
          <p:cNvSpPr txBox="1">
            <a:spLocks noChangeArrowheads="1"/>
          </p:cNvSpPr>
          <p:nvPr/>
        </p:nvSpPr>
        <p:spPr bwMode="auto">
          <a:xfrm>
            <a:off x="806450" y="39878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7923" name="Line 56"/>
          <p:cNvSpPr>
            <a:spLocks noChangeShapeType="1"/>
          </p:cNvSpPr>
          <p:nvPr/>
        </p:nvSpPr>
        <p:spPr bwMode="auto">
          <a:xfrm>
            <a:off x="3702050" y="284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4" name="Text Box 57"/>
          <p:cNvSpPr txBox="1">
            <a:spLocks noChangeArrowheads="1"/>
          </p:cNvSpPr>
          <p:nvPr/>
        </p:nvSpPr>
        <p:spPr bwMode="auto">
          <a:xfrm>
            <a:off x="4160838" y="269240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7925" name="Text Box 58"/>
          <p:cNvSpPr txBox="1">
            <a:spLocks noChangeArrowheads="1"/>
          </p:cNvSpPr>
          <p:nvPr/>
        </p:nvSpPr>
        <p:spPr bwMode="auto">
          <a:xfrm>
            <a:off x="42863" y="2463800"/>
            <a:ext cx="1182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37926" name="Group 59"/>
          <p:cNvGrpSpPr>
            <a:grpSpLocks/>
          </p:cNvGrpSpPr>
          <p:nvPr/>
        </p:nvGrpSpPr>
        <p:grpSpPr bwMode="auto">
          <a:xfrm flipH="1">
            <a:off x="196850" y="2997200"/>
            <a:ext cx="858838" cy="858838"/>
            <a:chOff x="3846" y="871"/>
            <a:chExt cx="1074" cy="1075"/>
          </a:xfrm>
        </p:grpSpPr>
        <p:sp>
          <p:nvSpPr>
            <p:cNvPr id="37928" name="Freeform 60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61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62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63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64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65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Line 66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Freeform 67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68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Freeform 69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70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Line 71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Freeform 72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73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74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Line 75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Line 76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Line 77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Freeform 78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27" name="Rectangle 81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086725" cy="762000"/>
          </a:xfrm>
        </p:spPr>
        <p:txBody>
          <a:bodyPr/>
          <a:lstStyle/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ICMPv6 Home Agent Address Discovery Reply Message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Line 2"/>
          <p:cNvSpPr>
            <a:spLocks noChangeShapeType="1"/>
          </p:cNvSpPr>
          <p:nvPr/>
        </p:nvSpPr>
        <p:spPr bwMode="auto">
          <a:xfrm flipH="1">
            <a:off x="1192213" y="462915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91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3105150"/>
          <a:ext cx="4178300" cy="29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05150"/>
                        <a:ext cx="4178300" cy="29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3505200" y="607695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389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4767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767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192213" y="348615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6248400" y="455295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9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44005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005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7239000" y="348615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7239000" y="35623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24" name="Group 13"/>
          <p:cNvGrpSpPr>
            <a:grpSpLocks/>
          </p:cNvGrpSpPr>
          <p:nvPr/>
        </p:nvGrpSpPr>
        <p:grpSpPr bwMode="auto">
          <a:xfrm flipH="1">
            <a:off x="7620000" y="2952750"/>
            <a:ext cx="858838" cy="858838"/>
            <a:chOff x="3846" y="871"/>
            <a:chExt cx="1074" cy="1075"/>
          </a:xfrm>
        </p:grpSpPr>
        <p:sp>
          <p:nvSpPr>
            <p:cNvPr id="38975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8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2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4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87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1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2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3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5" name="Line 33"/>
          <p:cNvSpPr>
            <a:spLocks noChangeShapeType="1"/>
          </p:cNvSpPr>
          <p:nvPr/>
        </p:nvSpPr>
        <p:spPr bwMode="auto">
          <a:xfrm flipV="1">
            <a:off x="3657600" y="28765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891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211455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1455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Text Box 35"/>
          <p:cNvSpPr txBox="1">
            <a:spLocks noChangeArrowheads="1"/>
          </p:cNvSpPr>
          <p:nvPr/>
        </p:nvSpPr>
        <p:spPr bwMode="auto">
          <a:xfrm>
            <a:off x="7618413" y="386715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38927" name="Text Box 36"/>
          <p:cNvSpPr txBox="1">
            <a:spLocks noChangeArrowheads="1"/>
          </p:cNvSpPr>
          <p:nvPr/>
        </p:nvSpPr>
        <p:spPr bwMode="auto">
          <a:xfrm>
            <a:off x="2860675" y="173355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38928" name="Text Box 37"/>
          <p:cNvSpPr txBox="1">
            <a:spLocks noChangeArrowheads="1"/>
          </p:cNvSpPr>
          <p:nvPr/>
        </p:nvSpPr>
        <p:spPr bwMode="auto">
          <a:xfrm>
            <a:off x="1524000" y="485775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38929" name="Freeform 38"/>
          <p:cNvSpPr>
            <a:spLocks/>
          </p:cNvSpPr>
          <p:nvPr/>
        </p:nvSpPr>
        <p:spPr bwMode="auto">
          <a:xfrm>
            <a:off x="811213" y="561975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Line 39"/>
          <p:cNvSpPr>
            <a:spLocks noChangeShapeType="1"/>
          </p:cNvSpPr>
          <p:nvPr/>
        </p:nvSpPr>
        <p:spPr bwMode="auto">
          <a:xfrm>
            <a:off x="1192213" y="5848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Text Box 40"/>
          <p:cNvSpPr txBox="1">
            <a:spLocks noChangeArrowheads="1"/>
          </p:cNvSpPr>
          <p:nvPr/>
        </p:nvSpPr>
        <p:spPr bwMode="auto">
          <a:xfrm>
            <a:off x="838200" y="600075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38932" name="Freeform 41"/>
          <p:cNvSpPr>
            <a:spLocks/>
          </p:cNvSpPr>
          <p:nvPr/>
        </p:nvSpPr>
        <p:spPr bwMode="auto">
          <a:xfrm>
            <a:off x="6934200" y="561975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42"/>
          <p:cNvSpPr>
            <a:spLocks noChangeShapeType="1"/>
          </p:cNvSpPr>
          <p:nvPr/>
        </p:nvSpPr>
        <p:spPr bwMode="auto">
          <a:xfrm>
            <a:off x="7315200" y="5848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Text Box 43"/>
          <p:cNvSpPr txBox="1">
            <a:spLocks noChangeArrowheads="1"/>
          </p:cNvSpPr>
          <p:nvPr/>
        </p:nvSpPr>
        <p:spPr bwMode="auto">
          <a:xfrm>
            <a:off x="6945313" y="600075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38935" name="Text Box 44"/>
          <p:cNvSpPr txBox="1">
            <a:spLocks noChangeArrowheads="1"/>
          </p:cNvSpPr>
          <p:nvPr/>
        </p:nvSpPr>
        <p:spPr bwMode="auto">
          <a:xfrm>
            <a:off x="4800600" y="838200"/>
            <a:ext cx="3659188" cy="159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2575" indent="-28257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IPv6 Header</a:t>
            </a:r>
          </a:p>
          <a:p>
            <a:pPr algn="l">
              <a:buFontTx/>
              <a:buChar char="•"/>
            </a:pPr>
            <a:r>
              <a:rPr lang="en-US" sz="1400"/>
              <a:t>Source Address is </a:t>
            </a:r>
            <a:r>
              <a:rPr lang="en-US" sz="1400">
                <a:cs typeface="Times New Roman" charset="0"/>
              </a:rPr>
              <a:t>HAA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CoA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IPv6 Header</a:t>
            </a: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Source Address is </a:t>
            </a:r>
            <a:r>
              <a:rPr lang="en-US" sz="1400">
                <a:cs typeface="Times New Roman" charset="0"/>
              </a:rPr>
              <a:t>CNA</a:t>
            </a:r>
            <a:endParaRPr lang="en-US">
              <a:ea typeface="Times New Roman" charset="0"/>
              <a:cs typeface="Times New Roman" charset="0"/>
            </a:endParaRPr>
          </a:p>
          <a:p>
            <a:pPr algn="l">
              <a:buFontTx/>
              <a:buChar char="•"/>
            </a:pPr>
            <a:r>
              <a:rPr lang="en-US" sz="1400">
                <a:ea typeface="Times New Roman" charset="0"/>
                <a:cs typeface="Times New Roman" charset="0"/>
              </a:rPr>
              <a:t>Destination Address is HA</a:t>
            </a:r>
          </a:p>
          <a:p>
            <a:pPr algn="l"/>
            <a:r>
              <a:rPr lang="en-US" sz="1400">
                <a:ea typeface="Times New Roman" charset="0"/>
                <a:cs typeface="Times New Roman" charset="0"/>
              </a:rPr>
              <a:t>Upper Layer PDU</a:t>
            </a:r>
          </a:p>
        </p:txBody>
      </p:sp>
      <p:sp>
        <p:nvSpPr>
          <p:cNvPr id="38936" name="Line 45"/>
          <p:cNvSpPr>
            <a:spLocks noChangeShapeType="1"/>
          </p:cNvSpPr>
          <p:nvPr/>
        </p:nvSpPr>
        <p:spPr bwMode="auto">
          <a:xfrm>
            <a:off x="811213" y="37909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Line 46"/>
          <p:cNvSpPr>
            <a:spLocks noChangeShapeType="1"/>
          </p:cNvSpPr>
          <p:nvPr/>
        </p:nvSpPr>
        <p:spPr bwMode="auto">
          <a:xfrm flipV="1">
            <a:off x="7467600" y="35623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47"/>
          <p:cNvSpPr txBox="1">
            <a:spLocks noChangeArrowheads="1"/>
          </p:cNvSpPr>
          <p:nvPr/>
        </p:nvSpPr>
        <p:spPr bwMode="auto">
          <a:xfrm>
            <a:off x="7204075" y="4106863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CoA</a:t>
            </a:r>
          </a:p>
        </p:txBody>
      </p:sp>
      <p:sp>
        <p:nvSpPr>
          <p:cNvPr id="38939" name="Line 48"/>
          <p:cNvSpPr>
            <a:spLocks noChangeShapeType="1"/>
          </p:cNvSpPr>
          <p:nvPr/>
        </p:nvSpPr>
        <p:spPr bwMode="auto">
          <a:xfrm flipH="1">
            <a:off x="1447800" y="46291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Text Box 49"/>
          <p:cNvSpPr txBox="1">
            <a:spLocks noChangeArrowheads="1"/>
          </p:cNvSpPr>
          <p:nvPr/>
        </p:nvSpPr>
        <p:spPr bwMode="auto">
          <a:xfrm>
            <a:off x="1176338" y="5326063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HAA</a:t>
            </a:r>
          </a:p>
        </p:txBody>
      </p:sp>
      <p:sp>
        <p:nvSpPr>
          <p:cNvPr id="38941" name="Line 50"/>
          <p:cNvSpPr>
            <a:spLocks noChangeShapeType="1"/>
          </p:cNvSpPr>
          <p:nvPr/>
        </p:nvSpPr>
        <p:spPr bwMode="auto">
          <a:xfrm flipH="1">
            <a:off x="990600" y="37909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Text Box 51"/>
          <p:cNvSpPr txBox="1">
            <a:spLocks noChangeArrowheads="1"/>
          </p:cNvSpPr>
          <p:nvPr/>
        </p:nvSpPr>
        <p:spPr bwMode="auto">
          <a:xfrm>
            <a:off x="762000" y="417195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38943" name="Line 52"/>
          <p:cNvSpPr>
            <a:spLocks noChangeShapeType="1"/>
          </p:cNvSpPr>
          <p:nvPr/>
        </p:nvSpPr>
        <p:spPr bwMode="auto">
          <a:xfrm>
            <a:off x="3657600" y="3028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Text Box 53"/>
          <p:cNvSpPr txBox="1">
            <a:spLocks noChangeArrowheads="1"/>
          </p:cNvSpPr>
          <p:nvPr/>
        </p:nvSpPr>
        <p:spPr bwMode="auto">
          <a:xfrm>
            <a:off x="4116388" y="2876550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CNA</a:t>
            </a:r>
          </a:p>
        </p:txBody>
      </p:sp>
      <p:sp>
        <p:nvSpPr>
          <p:cNvPr id="38945" name="Text Box 54"/>
          <p:cNvSpPr txBox="1">
            <a:spLocks noChangeArrowheads="1"/>
          </p:cNvSpPr>
          <p:nvPr/>
        </p:nvSpPr>
        <p:spPr bwMode="auto">
          <a:xfrm>
            <a:off x="-1588" y="264795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sp>
        <p:nvSpPr>
          <p:cNvPr id="38946" name="Rectangle 56"/>
          <p:cNvSpPr>
            <a:spLocks noChangeArrowheads="1"/>
          </p:cNvSpPr>
          <p:nvPr/>
        </p:nvSpPr>
        <p:spPr bwMode="auto">
          <a:xfrm rot="-732966">
            <a:off x="2112963" y="3756025"/>
            <a:ext cx="5029200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7" name="Oval 57"/>
          <p:cNvSpPr>
            <a:spLocks noChangeArrowheads="1"/>
          </p:cNvSpPr>
          <p:nvPr/>
        </p:nvSpPr>
        <p:spPr bwMode="auto">
          <a:xfrm rot="-732966">
            <a:off x="2112963" y="4289425"/>
            <a:ext cx="109537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Oval 58"/>
          <p:cNvSpPr>
            <a:spLocks noChangeArrowheads="1"/>
          </p:cNvSpPr>
          <p:nvPr/>
        </p:nvSpPr>
        <p:spPr bwMode="auto">
          <a:xfrm rot="-732966">
            <a:off x="7032625" y="3224213"/>
            <a:ext cx="111125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Rectangle 59"/>
          <p:cNvSpPr>
            <a:spLocks noChangeArrowheads="1"/>
          </p:cNvSpPr>
          <p:nvPr/>
        </p:nvSpPr>
        <p:spPr bwMode="auto">
          <a:xfrm rot="-732966">
            <a:off x="2054225" y="3757613"/>
            <a:ext cx="51450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400"/>
              <a:t>IPv6 Over IPv6 Tunnel</a:t>
            </a:r>
          </a:p>
        </p:txBody>
      </p:sp>
      <p:sp>
        <p:nvSpPr>
          <p:cNvPr id="38950" name="Line 60"/>
          <p:cNvSpPr>
            <a:spLocks noChangeShapeType="1"/>
          </p:cNvSpPr>
          <p:nvPr/>
        </p:nvSpPr>
        <p:spPr bwMode="auto">
          <a:xfrm flipV="1">
            <a:off x="2209800" y="3333750"/>
            <a:ext cx="5486400" cy="1169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1" name="Rectangle 61"/>
          <p:cNvSpPr>
            <a:spLocks noChangeArrowheads="1"/>
          </p:cNvSpPr>
          <p:nvPr/>
        </p:nvSpPr>
        <p:spPr bwMode="auto">
          <a:xfrm rot="-740218">
            <a:off x="5867400" y="3562350"/>
            <a:ext cx="685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Line 62"/>
          <p:cNvSpPr>
            <a:spLocks noChangeShapeType="1"/>
          </p:cNvSpPr>
          <p:nvPr/>
        </p:nvSpPr>
        <p:spPr bwMode="auto">
          <a:xfrm flipH="1" flipV="1">
            <a:off x="4800600" y="2438400"/>
            <a:ext cx="106680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3" name="Line 63"/>
          <p:cNvSpPr>
            <a:spLocks noChangeShapeType="1"/>
          </p:cNvSpPr>
          <p:nvPr/>
        </p:nvSpPr>
        <p:spPr bwMode="auto">
          <a:xfrm flipV="1">
            <a:off x="6553200" y="2438400"/>
            <a:ext cx="1905000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54" name="Group 64"/>
          <p:cNvGrpSpPr>
            <a:grpSpLocks/>
          </p:cNvGrpSpPr>
          <p:nvPr/>
        </p:nvGrpSpPr>
        <p:grpSpPr bwMode="auto">
          <a:xfrm flipH="1">
            <a:off x="152400" y="3181350"/>
            <a:ext cx="858838" cy="858838"/>
            <a:chOff x="3846" y="871"/>
            <a:chExt cx="1074" cy="1075"/>
          </a:xfrm>
        </p:grpSpPr>
        <p:sp>
          <p:nvSpPr>
            <p:cNvPr id="38956" name="Freeform 65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Freeform 66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Freeform 67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Freeform 68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Freeform 69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70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Line 71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3" name="Freeform 72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Line 73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5" name="Freeform 74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Freeform 75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Line 76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8" name="Freeform 77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78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Freeform 79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Line 80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2" name="Line 81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3" name="Line 82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4" name="Freeform 83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55" name="Rectangle 86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162925" cy="762000"/>
          </a:xfrm>
        </p:spPr>
        <p:txBody>
          <a:bodyPr/>
          <a:lstStyle/>
          <a:p>
            <a:r>
              <a:rPr lang="en-US" sz="26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Tunneled Data </a:t>
            </a:r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from the Home Agent to the Mobile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 In operation Processes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990600"/>
            <a:ext cx="8131175" cy="2940805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Attaching to the home link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Moving from the home link to a foreign link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Moving from a foreign link to another foreign link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Returning home</a:t>
            </a:r>
          </a:p>
          <a:p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Attaching to the Home Link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380413" cy="5784661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Once on the home link, a mobile node can store: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Home subnet prefix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Home address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Global address of their home agent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Methods of configuring mobile node for home link: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Manual configuration - keyboard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Pseudo-automatic configuration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Automatic configuration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Node listens – uses </a:t>
            </a:r>
            <a:r>
              <a:rPr lang="ja-JP" alt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‘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security relationship</a:t>
            </a:r>
            <a:r>
              <a:rPr lang="ja-JP" alt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 to determine if really home.</a:t>
            </a:r>
            <a:r>
              <a:rPr lang="en-US" sz="2800" dirty="0"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Line 2"/>
          <p:cNvSpPr>
            <a:spLocks noChangeShapeType="1"/>
          </p:cNvSpPr>
          <p:nvPr/>
        </p:nvSpPr>
        <p:spPr bwMode="auto">
          <a:xfrm flipH="1">
            <a:off x="762000" y="4349750"/>
            <a:ext cx="9667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98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2749550"/>
          <a:ext cx="4522788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9550"/>
                        <a:ext cx="4522788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276600" y="6019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419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66800" y="4197350"/>
          <a:ext cx="371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7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7350"/>
                        <a:ext cx="371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762000" y="3206750"/>
            <a:ext cx="1588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6048375" y="5016500"/>
            <a:ext cx="110648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9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19850" y="4864100"/>
          <a:ext cx="3714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864100"/>
                        <a:ext cx="3714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7181850" y="3873500"/>
            <a:ext cx="1588" cy="168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7181850" y="4025900"/>
            <a:ext cx="371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96" name="Group 13"/>
          <p:cNvGrpSpPr>
            <a:grpSpLocks/>
          </p:cNvGrpSpPr>
          <p:nvPr/>
        </p:nvGrpSpPr>
        <p:grpSpPr bwMode="auto">
          <a:xfrm flipH="1">
            <a:off x="7562850" y="3416300"/>
            <a:ext cx="838200" cy="858838"/>
            <a:chOff x="3846" y="871"/>
            <a:chExt cx="1074" cy="1075"/>
          </a:xfrm>
        </p:grpSpPr>
        <p:sp>
          <p:nvSpPr>
            <p:cNvPr id="42039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6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8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1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4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5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6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57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7" name="Line 33"/>
          <p:cNvSpPr>
            <a:spLocks noChangeShapeType="1"/>
          </p:cNvSpPr>
          <p:nvPr/>
        </p:nvSpPr>
        <p:spPr bwMode="auto">
          <a:xfrm flipV="1">
            <a:off x="3352800" y="2520950"/>
            <a:ext cx="1588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98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24200" y="1758950"/>
          <a:ext cx="9191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8950"/>
                        <a:ext cx="919163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8" name="Text Box 35"/>
          <p:cNvSpPr txBox="1">
            <a:spLocks noChangeArrowheads="1"/>
          </p:cNvSpPr>
          <p:nvPr/>
        </p:nvSpPr>
        <p:spPr bwMode="auto">
          <a:xfrm>
            <a:off x="7342188" y="4341813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41999" name="Text Box 36"/>
          <p:cNvSpPr txBox="1">
            <a:spLocks noChangeArrowheads="1"/>
          </p:cNvSpPr>
          <p:nvPr/>
        </p:nvSpPr>
        <p:spPr bwMode="auto">
          <a:xfrm>
            <a:off x="2533650" y="137795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42000" name="Text Box 37"/>
          <p:cNvSpPr txBox="1">
            <a:spLocks noChangeArrowheads="1"/>
          </p:cNvSpPr>
          <p:nvPr/>
        </p:nvSpPr>
        <p:spPr bwMode="auto">
          <a:xfrm>
            <a:off x="906463" y="358775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2001" name="Line 38"/>
          <p:cNvSpPr>
            <a:spLocks noChangeShapeType="1"/>
          </p:cNvSpPr>
          <p:nvPr/>
        </p:nvSpPr>
        <p:spPr bwMode="auto">
          <a:xfrm flipH="1">
            <a:off x="1600200" y="3663950"/>
            <a:ext cx="579913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39"/>
          <p:cNvSpPr txBox="1">
            <a:spLocks noChangeArrowheads="1"/>
          </p:cNvSpPr>
          <p:nvPr/>
        </p:nvSpPr>
        <p:spPr bwMode="auto">
          <a:xfrm>
            <a:off x="5029200" y="762000"/>
            <a:ext cx="3613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1. Multicast Router Solicitation</a:t>
            </a:r>
          </a:p>
          <a:p>
            <a:pPr algn="l"/>
            <a:r>
              <a:rPr lang="en-US" sz="1400"/>
              <a:t>2. Unicast Router Advertisement</a:t>
            </a:r>
          </a:p>
          <a:p>
            <a:pPr algn="l"/>
            <a:r>
              <a:rPr lang="en-US" sz="1400"/>
              <a:t>3. Home Agent Address Discovery Request</a:t>
            </a:r>
          </a:p>
          <a:p>
            <a:pPr algn="l"/>
            <a:r>
              <a:rPr lang="en-US" sz="1400"/>
              <a:t>     from MN</a:t>
            </a:r>
          </a:p>
          <a:p>
            <a:pPr algn="l"/>
            <a:r>
              <a:rPr lang="en-US" sz="1400"/>
              <a:t>4. Home Agent Address Discovery Reply</a:t>
            </a:r>
          </a:p>
          <a:p>
            <a:pPr algn="l"/>
            <a:r>
              <a:rPr lang="en-US" sz="1400"/>
              <a:t>5. Binding Update to Home Agent</a:t>
            </a:r>
          </a:p>
          <a:p>
            <a:pPr algn="l"/>
            <a:r>
              <a:rPr lang="en-US" sz="1400"/>
              <a:t>6. Multicast Neighbor Advertisement</a:t>
            </a:r>
          </a:p>
          <a:p>
            <a:pPr algn="l"/>
            <a:r>
              <a:rPr lang="en-US" sz="1400"/>
              <a:t>    HA takes over locally for MN</a:t>
            </a:r>
          </a:p>
          <a:p>
            <a:pPr algn="l"/>
            <a:r>
              <a:rPr lang="en-US" sz="1400"/>
              <a:t>7. Binding Acknowledgment</a:t>
            </a:r>
          </a:p>
        </p:txBody>
      </p:sp>
      <p:sp>
        <p:nvSpPr>
          <p:cNvPr id="42003" name="Line 40"/>
          <p:cNvSpPr>
            <a:spLocks noChangeShapeType="1"/>
          </p:cNvSpPr>
          <p:nvPr/>
        </p:nvSpPr>
        <p:spPr bwMode="auto">
          <a:xfrm flipH="1">
            <a:off x="7391400" y="4197350"/>
            <a:ext cx="1492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41"/>
          <p:cNvSpPr>
            <a:spLocks noChangeShapeType="1"/>
          </p:cNvSpPr>
          <p:nvPr/>
        </p:nvSpPr>
        <p:spPr bwMode="auto">
          <a:xfrm>
            <a:off x="7391400" y="4044950"/>
            <a:ext cx="1588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42"/>
          <p:cNvSpPr>
            <a:spLocks noChangeShapeType="1"/>
          </p:cNvSpPr>
          <p:nvPr/>
        </p:nvSpPr>
        <p:spPr bwMode="auto">
          <a:xfrm flipH="1">
            <a:off x="1676400" y="3587750"/>
            <a:ext cx="564991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43"/>
          <p:cNvSpPr>
            <a:spLocks noChangeShapeType="1"/>
          </p:cNvSpPr>
          <p:nvPr/>
        </p:nvSpPr>
        <p:spPr bwMode="auto">
          <a:xfrm flipH="1">
            <a:off x="838200" y="3892550"/>
            <a:ext cx="63944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44"/>
          <p:cNvSpPr>
            <a:spLocks noChangeShapeType="1"/>
          </p:cNvSpPr>
          <p:nvPr/>
        </p:nvSpPr>
        <p:spPr bwMode="auto">
          <a:xfrm flipH="1">
            <a:off x="1447800" y="3740150"/>
            <a:ext cx="6022975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45"/>
          <p:cNvSpPr>
            <a:spLocks noChangeShapeType="1"/>
          </p:cNvSpPr>
          <p:nvPr/>
        </p:nvSpPr>
        <p:spPr bwMode="auto">
          <a:xfrm flipH="1">
            <a:off x="609600" y="4273550"/>
            <a:ext cx="3714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46"/>
          <p:cNvSpPr>
            <a:spLocks noChangeShapeType="1"/>
          </p:cNvSpPr>
          <p:nvPr/>
        </p:nvSpPr>
        <p:spPr bwMode="auto">
          <a:xfrm>
            <a:off x="609600" y="328295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10" name="Group 47"/>
          <p:cNvGrpSpPr>
            <a:grpSpLocks/>
          </p:cNvGrpSpPr>
          <p:nvPr/>
        </p:nvGrpSpPr>
        <p:grpSpPr bwMode="auto">
          <a:xfrm>
            <a:off x="7162800" y="4552950"/>
            <a:ext cx="452438" cy="454025"/>
            <a:chOff x="432" y="720"/>
            <a:chExt cx="292" cy="286"/>
          </a:xfrm>
        </p:grpSpPr>
        <p:sp>
          <p:nvSpPr>
            <p:cNvPr id="42037" name="Oval 48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8" name="Rectangle 49"/>
            <p:cNvSpPr>
              <a:spLocks noChangeArrowheads="1"/>
            </p:cNvSpPr>
            <p:nvPr/>
          </p:nvSpPr>
          <p:spPr bwMode="auto">
            <a:xfrm>
              <a:off x="432" y="720"/>
              <a:ext cx="2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2011" name="Group 50"/>
          <p:cNvGrpSpPr>
            <a:grpSpLocks/>
          </p:cNvGrpSpPr>
          <p:nvPr/>
        </p:nvGrpSpPr>
        <p:grpSpPr bwMode="auto">
          <a:xfrm>
            <a:off x="4267200" y="4044950"/>
            <a:ext cx="334963" cy="458788"/>
            <a:chOff x="432" y="1392"/>
            <a:chExt cx="216" cy="289"/>
          </a:xfrm>
        </p:grpSpPr>
        <p:sp>
          <p:nvSpPr>
            <p:cNvPr id="42035" name="Oval 51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432" y="1392"/>
              <a:ext cx="11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endParaRPr lang="en-US" sz="2400" b="1">
                <a:latin typeface="Wingdings" charset="0"/>
              </a:endParaRPr>
            </a:p>
          </p:txBody>
        </p:sp>
      </p:grpSp>
      <p:grpSp>
        <p:nvGrpSpPr>
          <p:cNvPr id="42012" name="Group 53"/>
          <p:cNvGrpSpPr>
            <a:grpSpLocks/>
          </p:cNvGrpSpPr>
          <p:nvPr/>
        </p:nvGrpSpPr>
        <p:grpSpPr bwMode="auto">
          <a:xfrm>
            <a:off x="1752600" y="4197350"/>
            <a:ext cx="334963" cy="454025"/>
            <a:chOff x="432" y="1728"/>
            <a:chExt cx="216" cy="286"/>
          </a:xfrm>
        </p:grpSpPr>
        <p:sp>
          <p:nvSpPr>
            <p:cNvPr id="42033" name="Oval 54"/>
            <p:cNvSpPr>
              <a:spLocks noChangeArrowheads="1"/>
            </p:cNvSpPr>
            <p:nvPr/>
          </p:nvSpPr>
          <p:spPr bwMode="auto">
            <a:xfrm>
              <a:off x="504" y="1800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Rectangle 55"/>
            <p:cNvSpPr>
              <a:spLocks noChangeArrowheads="1"/>
            </p:cNvSpPr>
            <p:nvPr/>
          </p:nvSpPr>
          <p:spPr bwMode="auto">
            <a:xfrm>
              <a:off x="432" y="1728"/>
              <a:ext cx="2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„</a:t>
              </a:r>
            </a:p>
          </p:txBody>
        </p:sp>
      </p:grpSp>
      <p:grpSp>
        <p:nvGrpSpPr>
          <p:cNvPr id="42013" name="Group 56"/>
          <p:cNvGrpSpPr>
            <a:grpSpLocks/>
          </p:cNvGrpSpPr>
          <p:nvPr/>
        </p:nvGrpSpPr>
        <p:grpSpPr bwMode="auto">
          <a:xfrm>
            <a:off x="2895600" y="3892550"/>
            <a:ext cx="334963" cy="454025"/>
            <a:chOff x="432" y="2064"/>
            <a:chExt cx="216" cy="286"/>
          </a:xfrm>
        </p:grpSpPr>
        <p:sp>
          <p:nvSpPr>
            <p:cNvPr id="42031" name="Oval 57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Rectangle 58"/>
            <p:cNvSpPr>
              <a:spLocks noChangeArrowheads="1"/>
            </p:cNvSpPr>
            <p:nvPr/>
          </p:nvSpPr>
          <p:spPr bwMode="auto">
            <a:xfrm>
              <a:off x="432" y="2064"/>
              <a:ext cx="2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grpSp>
        <p:nvGrpSpPr>
          <p:cNvPr id="42014" name="Group 59"/>
          <p:cNvGrpSpPr>
            <a:grpSpLocks/>
          </p:cNvGrpSpPr>
          <p:nvPr/>
        </p:nvGrpSpPr>
        <p:grpSpPr bwMode="auto">
          <a:xfrm>
            <a:off x="381000" y="3511550"/>
            <a:ext cx="334963" cy="454025"/>
            <a:chOff x="432" y="2400"/>
            <a:chExt cx="216" cy="286"/>
          </a:xfrm>
        </p:grpSpPr>
        <p:sp>
          <p:nvSpPr>
            <p:cNvPr id="42029" name="Oval 60"/>
            <p:cNvSpPr>
              <a:spLocks noChangeArrowheads="1"/>
            </p:cNvSpPr>
            <p:nvPr/>
          </p:nvSpPr>
          <p:spPr bwMode="auto">
            <a:xfrm>
              <a:off x="504" y="247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61"/>
            <p:cNvSpPr>
              <a:spLocks noChangeArrowheads="1"/>
            </p:cNvSpPr>
            <p:nvPr/>
          </p:nvSpPr>
          <p:spPr bwMode="auto">
            <a:xfrm>
              <a:off x="432" y="2400"/>
              <a:ext cx="2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†</a:t>
              </a:r>
            </a:p>
          </p:txBody>
        </p:sp>
      </p:grpSp>
      <p:grpSp>
        <p:nvGrpSpPr>
          <p:cNvPr id="42015" name="Group 62"/>
          <p:cNvGrpSpPr>
            <a:grpSpLocks/>
          </p:cNvGrpSpPr>
          <p:nvPr/>
        </p:nvGrpSpPr>
        <p:grpSpPr bwMode="auto">
          <a:xfrm>
            <a:off x="1981200" y="3816350"/>
            <a:ext cx="334963" cy="454025"/>
            <a:chOff x="432" y="2736"/>
            <a:chExt cx="216" cy="286"/>
          </a:xfrm>
        </p:grpSpPr>
        <p:sp>
          <p:nvSpPr>
            <p:cNvPr id="42027" name="Oval 63"/>
            <p:cNvSpPr>
              <a:spLocks noChangeArrowheads="1"/>
            </p:cNvSpPr>
            <p:nvPr/>
          </p:nvSpPr>
          <p:spPr bwMode="auto">
            <a:xfrm>
              <a:off x="504" y="2809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Rectangle 64"/>
            <p:cNvSpPr>
              <a:spLocks noChangeArrowheads="1"/>
            </p:cNvSpPr>
            <p:nvPr/>
          </p:nvSpPr>
          <p:spPr bwMode="auto">
            <a:xfrm>
              <a:off x="432" y="2736"/>
              <a:ext cx="21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‡</a:t>
              </a:r>
            </a:p>
          </p:txBody>
        </p:sp>
      </p:grpSp>
      <p:sp>
        <p:nvSpPr>
          <p:cNvPr id="42016" name="Freeform 65"/>
          <p:cNvSpPr>
            <a:spLocks/>
          </p:cNvSpPr>
          <p:nvPr/>
        </p:nvSpPr>
        <p:spPr bwMode="auto">
          <a:xfrm>
            <a:off x="409575" y="5462588"/>
            <a:ext cx="74295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149947297 w 480"/>
              <a:gd name="T5" fmla="*/ 362902500 h 144"/>
              <a:gd name="T6" fmla="*/ 1149947297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66"/>
          <p:cNvSpPr>
            <a:spLocks noChangeShapeType="1"/>
          </p:cNvSpPr>
          <p:nvPr/>
        </p:nvSpPr>
        <p:spPr bwMode="auto">
          <a:xfrm>
            <a:off x="790575" y="5691188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Text Box 67"/>
          <p:cNvSpPr txBox="1">
            <a:spLocks noChangeArrowheads="1"/>
          </p:cNvSpPr>
          <p:nvPr/>
        </p:nvSpPr>
        <p:spPr bwMode="auto">
          <a:xfrm>
            <a:off x="477838" y="5843588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42019" name="Freeform 68"/>
          <p:cNvSpPr>
            <a:spLocks/>
          </p:cNvSpPr>
          <p:nvPr/>
        </p:nvSpPr>
        <p:spPr bwMode="auto">
          <a:xfrm>
            <a:off x="6842125" y="5562600"/>
            <a:ext cx="74295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149947297 w 480"/>
              <a:gd name="T5" fmla="*/ 362902500 h 144"/>
              <a:gd name="T6" fmla="*/ 1149947297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69"/>
          <p:cNvSpPr>
            <a:spLocks noChangeShapeType="1"/>
          </p:cNvSpPr>
          <p:nvPr/>
        </p:nvSpPr>
        <p:spPr bwMode="auto">
          <a:xfrm>
            <a:off x="7223125" y="5791200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Text Box 70"/>
          <p:cNvSpPr txBox="1">
            <a:spLocks noChangeArrowheads="1"/>
          </p:cNvSpPr>
          <p:nvPr/>
        </p:nvSpPr>
        <p:spPr bwMode="auto">
          <a:xfrm>
            <a:off x="6843713" y="59436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42022" name="Freeform 71"/>
          <p:cNvSpPr>
            <a:spLocks/>
          </p:cNvSpPr>
          <p:nvPr/>
        </p:nvSpPr>
        <p:spPr bwMode="auto">
          <a:xfrm>
            <a:off x="6858000" y="4191000"/>
            <a:ext cx="446088" cy="762000"/>
          </a:xfrm>
          <a:custGeom>
            <a:avLst/>
            <a:gdLst>
              <a:gd name="T0" fmla="*/ 0 w 288"/>
              <a:gd name="T1" fmla="*/ 1209675000 h 480"/>
              <a:gd name="T2" fmla="*/ 230317713 w 288"/>
              <a:gd name="T3" fmla="*/ 1209675000 h 480"/>
              <a:gd name="T4" fmla="*/ 230317713 w 288"/>
              <a:gd name="T5" fmla="*/ 0 h 480"/>
              <a:gd name="T6" fmla="*/ 690953138 w 288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480"/>
              <a:gd name="T14" fmla="*/ 288 w 28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480">
                <a:moveTo>
                  <a:pt x="0" y="480"/>
                </a:moveTo>
                <a:lnTo>
                  <a:pt x="96" y="480"/>
                </a:lnTo>
                <a:lnTo>
                  <a:pt x="96" y="0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23" name="Group 72"/>
          <p:cNvGrpSpPr>
            <a:grpSpLocks/>
          </p:cNvGrpSpPr>
          <p:nvPr/>
        </p:nvGrpSpPr>
        <p:grpSpPr bwMode="auto">
          <a:xfrm>
            <a:off x="6794500" y="4489450"/>
            <a:ext cx="334963" cy="458788"/>
            <a:chOff x="432" y="1056"/>
            <a:chExt cx="216" cy="289"/>
          </a:xfrm>
        </p:grpSpPr>
        <p:sp>
          <p:nvSpPr>
            <p:cNvPr id="42025" name="Oval 73"/>
            <p:cNvSpPr>
              <a:spLocks noChangeArrowheads="1"/>
            </p:cNvSpPr>
            <p:nvPr/>
          </p:nvSpPr>
          <p:spPr bwMode="auto">
            <a:xfrm>
              <a:off x="504" y="1128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Rectangle 74"/>
            <p:cNvSpPr>
              <a:spLocks noChangeArrowheads="1"/>
            </p:cNvSpPr>
            <p:nvPr/>
          </p:nvSpPr>
          <p:spPr bwMode="auto">
            <a:xfrm>
              <a:off x="432" y="1056"/>
              <a:ext cx="11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endParaRPr lang="en-US" sz="2400" b="1">
                <a:latin typeface="Wingdings" charset="0"/>
              </a:endParaRPr>
            </a:p>
          </p:txBody>
        </p:sp>
      </p:grpSp>
      <p:sp>
        <p:nvSpPr>
          <p:cNvPr id="42024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Mobile Node Attaches to its First Foreign Link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Times New Roman" charset="0"/>
                <a:ea typeface="ＭＳ Ｐゴシック" charset="0"/>
                <a:cs typeface="ＭＳ Ｐゴシック" charset="0"/>
              </a:rPr>
              <a:t>IPv6 Mobility Communication with Mobile Node  - Moving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19200"/>
            <a:ext cx="8131175" cy="3587136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Mobile node initiates a TCP connection with a new correspondent node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Mobile node initiates non-TCP communication with a new correspondent node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New correspondent node initiates a TCP connection with a mobile node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Home link host sends data to a mobile node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Line 2"/>
          <p:cNvSpPr>
            <a:spLocks noChangeShapeType="1"/>
          </p:cNvSpPr>
          <p:nvPr/>
        </p:nvSpPr>
        <p:spPr bwMode="auto">
          <a:xfrm flipH="1">
            <a:off x="876300" y="4267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403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0700" y="26670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6670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3352800" y="6019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440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81100" y="4114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114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876300" y="3124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6162675" y="4933950"/>
            <a:ext cx="113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403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34150" y="47815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7815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7296150" y="3790950"/>
            <a:ext cx="0" cy="169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7296150" y="39433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44" name="Group 13"/>
          <p:cNvGrpSpPr>
            <a:grpSpLocks/>
          </p:cNvGrpSpPr>
          <p:nvPr/>
        </p:nvGrpSpPr>
        <p:grpSpPr bwMode="auto">
          <a:xfrm flipH="1">
            <a:off x="7677150" y="3333750"/>
            <a:ext cx="858838" cy="858838"/>
            <a:chOff x="3846" y="871"/>
            <a:chExt cx="1074" cy="1075"/>
          </a:xfrm>
        </p:grpSpPr>
        <p:sp>
          <p:nvSpPr>
            <p:cNvPr id="44069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6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5" name="Line 33"/>
          <p:cNvSpPr>
            <a:spLocks noChangeShapeType="1"/>
          </p:cNvSpPr>
          <p:nvPr/>
        </p:nvSpPr>
        <p:spPr bwMode="auto">
          <a:xfrm flipV="1">
            <a:off x="3467100" y="2438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403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8500" y="16764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16764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Text Box 35"/>
          <p:cNvSpPr txBox="1">
            <a:spLocks noChangeArrowheads="1"/>
          </p:cNvSpPr>
          <p:nvPr/>
        </p:nvSpPr>
        <p:spPr bwMode="auto">
          <a:xfrm>
            <a:off x="7470775" y="4259263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44047" name="Text Box 36"/>
          <p:cNvSpPr txBox="1">
            <a:spLocks noChangeArrowheads="1"/>
          </p:cNvSpPr>
          <p:nvPr/>
        </p:nvSpPr>
        <p:spPr bwMode="auto">
          <a:xfrm>
            <a:off x="2670175" y="12954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44048" name="Text Box 37"/>
          <p:cNvSpPr txBox="1">
            <a:spLocks noChangeArrowheads="1"/>
          </p:cNvSpPr>
          <p:nvPr/>
        </p:nvSpPr>
        <p:spPr bwMode="auto">
          <a:xfrm>
            <a:off x="1028700" y="4495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4049" name="Line 38"/>
          <p:cNvSpPr>
            <a:spLocks noChangeShapeType="1"/>
          </p:cNvSpPr>
          <p:nvPr/>
        </p:nvSpPr>
        <p:spPr bwMode="auto">
          <a:xfrm flipH="1" flipV="1">
            <a:off x="4229100" y="1828800"/>
            <a:ext cx="3657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39"/>
          <p:cNvSpPr>
            <a:spLocks noChangeShapeType="1"/>
          </p:cNvSpPr>
          <p:nvPr/>
        </p:nvSpPr>
        <p:spPr bwMode="auto">
          <a:xfrm flipH="1" flipV="1">
            <a:off x="4229100" y="2438400"/>
            <a:ext cx="3352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Text Box 40"/>
          <p:cNvSpPr txBox="1">
            <a:spLocks noChangeArrowheads="1"/>
          </p:cNvSpPr>
          <p:nvPr/>
        </p:nvSpPr>
        <p:spPr bwMode="auto">
          <a:xfrm>
            <a:off x="4954588" y="609600"/>
            <a:ext cx="39893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1. TCP SYN with Home Address and </a:t>
            </a:r>
          </a:p>
          <a:p>
            <a:pPr algn="l"/>
            <a:r>
              <a:rPr lang="en-US" sz="1400"/>
              <a:t>	Binding Update options from MN to CN</a:t>
            </a:r>
          </a:p>
          <a:p>
            <a:pPr algn="l"/>
            <a:r>
              <a:rPr lang="en-US" sz="1400"/>
              <a:t>     CN builds binding update cache</a:t>
            </a:r>
          </a:p>
          <a:p>
            <a:pPr algn="l"/>
            <a:r>
              <a:rPr lang="en-US" sz="1400"/>
              <a:t>2. TCP SYN-ACK with Binding Acknowledgment</a:t>
            </a:r>
          </a:p>
          <a:p>
            <a:pPr algn="l"/>
            <a:r>
              <a:rPr lang="en-US" sz="1400"/>
              <a:t>3. TCP ACK from MN with Home Address option</a:t>
            </a:r>
          </a:p>
        </p:txBody>
      </p:sp>
      <p:sp>
        <p:nvSpPr>
          <p:cNvPr id="44052" name="Line 41"/>
          <p:cNvSpPr>
            <a:spLocks noChangeShapeType="1"/>
          </p:cNvSpPr>
          <p:nvPr/>
        </p:nvSpPr>
        <p:spPr bwMode="auto">
          <a:xfrm flipH="1" flipV="1">
            <a:off x="4305300" y="2209800"/>
            <a:ext cx="3352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53" name="Group 42"/>
          <p:cNvGrpSpPr>
            <a:grpSpLocks/>
          </p:cNvGrpSpPr>
          <p:nvPr/>
        </p:nvGrpSpPr>
        <p:grpSpPr bwMode="auto">
          <a:xfrm>
            <a:off x="4840288" y="2289175"/>
            <a:ext cx="342900" cy="454025"/>
            <a:chOff x="912" y="1056"/>
            <a:chExt cx="216" cy="286"/>
          </a:xfrm>
        </p:grpSpPr>
        <p:sp>
          <p:nvSpPr>
            <p:cNvPr id="44067" name="Oval 43"/>
            <p:cNvSpPr>
              <a:spLocks noChangeArrowheads="1"/>
            </p:cNvSpPr>
            <p:nvPr/>
          </p:nvSpPr>
          <p:spPr bwMode="auto">
            <a:xfrm>
              <a:off x="984" y="1129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Rectangle 44"/>
            <p:cNvSpPr>
              <a:spLocks noChangeArrowheads="1"/>
            </p:cNvSpPr>
            <p:nvPr/>
          </p:nvSpPr>
          <p:spPr bwMode="auto">
            <a:xfrm>
              <a:off x="912" y="1056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‚</a:t>
              </a:r>
            </a:p>
          </p:txBody>
        </p:sp>
      </p:grpSp>
      <p:grpSp>
        <p:nvGrpSpPr>
          <p:cNvPr id="44054" name="Group 45"/>
          <p:cNvGrpSpPr>
            <a:grpSpLocks/>
          </p:cNvGrpSpPr>
          <p:nvPr/>
        </p:nvGrpSpPr>
        <p:grpSpPr bwMode="auto">
          <a:xfrm>
            <a:off x="6362700" y="2514600"/>
            <a:ext cx="452438" cy="454025"/>
            <a:chOff x="432" y="720"/>
            <a:chExt cx="285" cy="286"/>
          </a:xfrm>
        </p:grpSpPr>
        <p:sp>
          <p:nvSpPr>
            <p:cNvPr id="44065" name="Oval 46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Rectangle 47"/>
            <p:cNvSpPr>
              <a:spLocks noChangeArrowheads="1"/>
            </p:cNvSpPr>
            <p:nvPr/>
          </p:nvSpPr>
          <p:spPr bwMode="auto">
            <a:xfrm>
              <a:off x="432" y="720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4055" name="Group 48"/>
          <p:cNvGrpSpPr>
            <a:grpSpLocks/>
          </p:cNvGrpSpPr>
          <p:nvPr/>
        </p:nvGrpSpPr>
        <p:grpSpPr bwMode="auto">
          <a:xfrm>
            <a:off x="5710238" y="2897188"/>
            <a:ext cx="342900" cy="454025"/>
            <a:chOff x="432" y="1392"/>
            <a:chExt cx="216" cy="286"/>
          </a:xfrm>
        </p:grpSpPr>
        <p:sp>
          <p:nvSpPr>
            <p:cNvPr id="44063" name="Oval 49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50"/>
            <p:cNvSpPr>
              <a:spLocks noChangeArrowheads="1"/>
            </p:cNvSpPr>
            <p:nvPr/>
          </p:nvSpPr>
          <p:spPr bwMode="auto">
            <a:xfrm>
              <a:off x="432" y="1392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ƒ</a:t>
              </a:r>
            </a:p>
          </p:txBody>
        </p:sp>
      </p:grpSp>
      <p:sp>
        <p:nvSpPr>
          <p:cNvPr id="44056" name="Freeform 51"/>
          <p:cNvSpPr>
            <a:spLocks/>
          </p:cNvSpPr>
          <p:nvPr/>
        </p:nvSpPr>
        <p:spPr bwMode="auto">
          <a:xfrm>
            <a:off x="419100" y="54864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52"/>
          <p:cNvSpPr>
            <a:spLocks noChangeShapeType="1"/>
          </p:cNvSpPr>
          <p:nvPr/>
        </p:nvSpPr>
        <p:spPr bwMode="auto">
          <a:xfrm>
            <a:off x="80010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Text Box 53"/>
          <p:cNvSpPr txBox="1">
            <a:spLocks noChangeArrowheads="1"/>
          </p:cNvSpPr>
          <p:nvPr/>
        </p:nvSpPr>
        <p:spPr bwMode="auto">
          <a:xfrm>
            <a:off x="495300" y="58674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44059" name="Freeform 54"/>
          <p:cNvSpPr>
            <a:spLocks/>
          </p:cNvSpPr>
          <p:nvPr/>
        </p:nvSpPr>
        <p:spPr bwMode="auto">
          <a:xfrm>
            <a:off x="6883400" y="54864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55"/>
          <p:cNvSpPr>
            <a:spLocks noChangeShapeType="1"/>
          </p:cNvSpPr>
          <p:nvPr/>
        </p:nvSpPr>
        <p:spPr bwMode="auto">
          <a:xfrm>
            <a:off x="7264400" y="571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Text Box 56"/>
          <p:cNvSpPr txBox="1">
            <a:spLocks noChangeArrowheads="1"/>
          </p:cNvSpPr>
          <p:nvPr/>
        </p:nvSpPr>
        <p:spPr bwMode="auto">
          <a:xfrm>
            <a:off x="6894513" y="58674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44062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Mobile Node Initiates a TCP Connection with a New Correspondent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Line 2"/>
          <p:cNvSpPr>
            <a:spLocks noChangeShapeType="1"/>
          </p:cNvSpPr>
          <p:nvPr/>
        </p:nvSpPr>
        <p:spPr bwMode="auto">
          <a:xfrm flipH="1">
            <a:off x="1371600" y="4254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05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26543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7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543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3848100" y="60071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450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1021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8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021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1371600" y="31115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6657975" y="4921250"/>
            <a:ext cx="113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06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29450" y="47688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47688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7791450" y="3778250"/>
            <a:ext cx="0" cy="177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7791450" y="39306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8" name="Group 13"/>
          <p:cNvGrpSpPr>
            <a:grpSpLocks/>
          </p:cNvGrpSpPr>
          <p:nvPr/>
        </p:nvGrpSpPr>
        <p:grpSpPr bwMode="auto">
          <a:xfrm flipH="1">
            <a:off x="8172450" y="3321050"/>
            <a:ext cx="858838" cy="858838"/>
            <a:chOff x="3846" y="871"/>
            <a:chExt cx="1074" cy="1075"/>
          </a:xfrm>
        </p:grpSpPr>
        <p:sp>
          <p:nvSpPr>
            <p:cNvPr id="45130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7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9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2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6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7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8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9" name="Line 33"/>
          <p:cNvSpPr>
            <a:spLocks noChangeShapeType="1"/>
          </p:cNvSpPr>
          <p:nvPr/>
        </p:nvSpPr>
        <p:spPr bwMode="auto">
          <a:xfrm flipV="1">
            <a:off x="3962400" y="24257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06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16637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637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Text Box 35"/>
          <p:cNvSpPr txBox="1">
            <a:spLocks noChangeArrowheads="1"/>
          </p:cNvSpPr>
          <p:nvPr/>
        </p:nvSpPr>
        <p:spPr bwMode="auto">
          <a:xfrm>
            <a:off x="7966075" y="4246563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45071" name="Text Box 36"/>
          <p:cNvSpPr txBox="1">
            <a:spLocks noChangeArrowheads="1"/>
          </p:cNvSpPr>
          <p:nvPr/>
        </p:nvSpPr>
        <p:spPr bwMode="auto">
          <a:xfrm>
            <a:off x="3165475" y="12827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45072" name="Text Box 37"/>
          <p:cNvSpPr txBox="1">
            <a:spLocks noChangeArrowheads="1"/>
          </p:cNvSpPr>
          <p:nvPr/>
        </p:nvSpPr>
        <p:spPr bwMode="auto">
          <a:xfrm>
            <a:off x="1524000" y="44831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5073" name="Line 38"/>
          <p:cNvSpPr>
            <a:spLocks noChangeShapeType="1"/>
          </p:cNvSpPr>
          <p:nvPr/>
        </p:nvSpPr>
        <p:spPr bwMode="auto">
          <a:xfrm flipH="1" flipV="1">
            <a:off x="4724400" y="1816100"/>
            <a:ext cx="3657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39"/>
          <p:cNvSpPr>
            <a:spLocks noChangeShapeType="1"/>
          </p:cNvSpPr>
          <p:nvPr/>
        </p:nvSpPr>
        <p:spPr bwMode="auto">
          <a:xfrm flipH="1" flipV="1">
            <a:off x="4724400" y="2425700"/>
            <a:ext cx="3352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40"/>
          <p:cNvSpPr txBox="1">
            <a:spLocks noChangeArrowheads="1"/>
          </p:cNvSpPr>
          <p:nvPr/>
        </p:nvSpPr>
        <p:spPr bwMode="auto">
          <a:xfrm>
            <a:off x="4876800" y="533400"/>
            <a:ext cx="4230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  <a:defRPr/>
            </a:pPr>
            <a:r>
              <a:rPr lang="en-US" sz="1400" dirty="0">
                <a:ea typeface="+mn-ea"/>
                <a:cs typeface="+mn-cs"/>
              </a:rPr>
              <a:t>Initial </a:t>
            </a:r>
            <a:r>
              <a:rPr lang="en-US" sz="1400" dirty="0">
                <a:ea typeface="+mn-ea"/>
                <a:cs typeface="+mn-cs"/>
              </a:rPr>
              <a:t>message with Home Address </a:t>
            </a:r>
            <a:r>
              <a:rPr lang="en-US" sz="1400" dirty="0">
                <a:ea typeface="+mn-ea"/>
                <a:cs typeface="+mn-cs"/>
              </a:rPr>
              <a:t>option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sz="1400" dirty="0">
                <a:ea typeface="+mn-ea"/>
                <a:cs typeface="+mn-cs"/>
              </a:rPr>
              <a:t>  no binding yet</a:t>
            </a:r>
          </a:p>
          <a:p>
            <a:pPr algn="l">
              <a:defRPr/>
            </a:pPr>
            <a:r>
              <a:rPr lang="en-US" sz="1400" dirty="0">
                <a:ea typeface="+mn-ea"/>
                <a:cs typeface="+mn-cs"/>
              </a:rPr>
              <a:t>2. Response message to home address</a:t>
            </a:r>
          </a:p>
          <a:p>
            <a:pPr algn="l">
              <a:defRPr/>
            </a:pPr>
            <a:r>
              <a:rPr lang="en-US" sz="1400" dirty="0">
                <a:ea typeface="+mn-ea"/>
                <a:cs typeface="+mn-cs"/>
              </a:rPr>
              <a:t>3. Tunneled response message to Mobile Node</a:t>
            </a:r>
          </a:p>
          <a:p>
            <a:pPr algn="l">
              <a:defRPr/>
            </a:pPr>
            <a:r>
              <a:rPr lang="en-US" sz="1400" dirty="0">
                <a:ea typeface="+mn-ea"/>
                <a:cs typeface="+mn-cs"/>
              </a:rPr>
              <a:t>4. Second message with Binding Update</a:t>
            </a:r>
          </a:p>
          <a:p>
            <a:pPr algn="l">
              <a:defRPr/>
            </a:pPr>
            <a:r>
              <a:rPr lang="en-US" sz="1400" dirty="0">
                <a:ea typeface="+mn-ea"/>
                <a:cs typeface="+mn-cs"/>
              </a:rPr>
              <a:t>5. Binding Acknowledgment</a:t>
            </a:r>
          </a:p>
        </p:txBody>
      </p:sp>
      <p:sp>
        <p:nvSpPr>
          <p:cNvPr id="45076" name="Line 41"/>
          <p:cNvSpPr>
            <a:spLocks noChangeShapeType="1"/>
          </p:cNvSpPr>
          <p:nvPr/>
        </p:nvSpPr>
        <p:spPr bwMode="auto">
          <a:xfrm flipH="1">
            <a:off x="1214438" y="2197100"/>
            <a:ext cx="2519362" cy="145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Rectangle 43"/>
          <p:cNvSpPr>
            <a:spLocks noChangeArrowheads="1"/>
          </p:cNvSpPr>
          <p:nvPr/>
        </p:nvSpPr>
        <p:spPr bwMode="auto">
          <a:xfrm rot="-241259">
            <a:off x="2198688" y="3949700"/>
            <a:ext cx="5762625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Oval 44"/>
          <p:cNvSpPr>
            <a:spLocks noChangeArrowheads="1"/>
          </p:cNvSpPr>
          <p:nvPr/>
        </p:nvSpPr>
        <p:spPr bwMode="auto">
          <a:xfrm rot="-241259">
            <a:off x="2139950" y="4151313"/>
            <a:ext cx="125413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Oval 45"/>
          <p:cNvSpPr>
            <a:spLocks noChangeArrowheads="1"/>
          </p:cNvSpPr>
          <p:nvPr/>
        </p:nvSpPr>
        <p:spPr bwMode="auto">
          <a:xfrm rot="-241259">
            <a:off x="7896225" y="3746500"/>
            <a:ext cx="125413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46"/>
          <p:cNvSpPr>
            <a:spLocks noChangeArrowheads="1"/>
          </p:cNvSpPr>
          <p:nvPr/>
        </p:nvSpPr>
        <p:spPr bwMode="auto">
          <a:xfrm rot="-241259">
            <a:off x="2133600" y="3949700"/>
            <a:ext cx="5895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400"/>
              <a:t>IPv6 Over IPv6 Tunnel</a:t>
            </a:r>
          </a:p>
        </p:txBody>
      </p:sp>
      <p:sp>
        <p:nvSpPr>
          <p:cNvPr id="45081" name="Line 47"/>
          <p:cNvSpPr>
            <a:spLocks noChangeShapeType="1"/>
          </p:cNvSpPr>
          <p:nvPr/>
        </p:nvSpPr>
        <p:spPr bwMode="auto">
          <a:xfrm flipH="1">
            <a:off x="2133600" y="3949700"/>
            <a:ext cx="60007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48"/>
          <p:cNvSpPr>
            <a:spLocks noChangeShapeType="1"/>
          </p:cNvSpPr>
          <p:nvPr/>
        </p:nvSpPr>
        <p:spPr bwMode="auto">
          <a:xfrm flipH="1" flipV="1">
            <a:off x="4800600" y="2197100"/>
            <a:ext cx="3352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3" name="Group 49"/>
          <p:cNvGrpSpPr>
            <a:grpSpLocks/>
          </p:cNvGrpSpPr>
          <p:nvPr/>
        </p:nvGrpSpPr>
        <p:grpSpPr bwMode="auto">
          <a:xfrm>
            <a:off x="2363788" y="2654300"/>
            <a:ext cx="342900" cy="454025"/>
            <a:chOff x="912" y="1056"/>
            <a:chExt cx="216" cy="286"/>
          </a:xfrm>
        </p:grpSpPr>
        <p:sp>
          <p:nvSpPr>
            <p:cNvPr id="45128" name="Oval 50"/>
            <p:cNvSpPr>
              <a:spLocks noChangeArrowheads="1"/>
            </p:cNvSpPr>
            <p:nvPr/>
          </p:nvSpPr>
          <p:spPr bwMode="auto">
            <a:xfrm>
              <a:off x="984" y="1129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9" name="Rectangle 51"/>
            <p:cNvSpPr>
              <a:spLocks noChangeArrowheads="1"/>
            </p:cNvSpPr>
            <p:nvPr/>
          </p:nvSpPr>
          <p:spPr bwMode="auto">
            <a:xfrm>
              <a:off x="912" y="1056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‚</a:t>
              </a:r>
            </a:p>
          </p:txBody>
        </p:sp>
      </p:grpSp>
      <p:grpSp>
        <p:nvGrpSpPr>
          <p:cNvPr id="45084" name="Group 52"/>
          <p:cNvGrpSpPr>
            <a:grpSpLocks/>
          </p:cNvGrpSpPr>
          <p:nvPr/>
        </p:nvGrpSpPr>
        <p:grpSpPr bwMode="auto">
          <a:xfrm>
            <a:off x="6858000" y="2501900"/>
            <a:ext cx="452438" cy="454025"/>
            <a:chOff x="432" y="720"/>
            <a:chExt cx="285" cy="286"/>
          </a:xfrm>
        </p:grpSpPr>
        <p:sp>
          <p:nvSpPr>
            <p:cNvPr id="45126" name="Oval 53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7" name="Rectangle 54"/>
            <p:cNvSpPr>
              <a:spLocks noChangeArrowheads="1"/>
            </p:cNvSpPr>
            <p:nvPr/>
          </p:nvSpPr>
          <p:spPr bwMode="auto">
            <a:xfrm>
              <a:off x="432" y="720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5085" name="Group 55"/>
          <p:cNvGrpSpPr>
            <a:grpSpLocks/>
          </p:cNvGrpSpPr>
          <p:nvPr/>
        </p:nvGrpSpPr>
        <p:grpSpPr bwMode="auto">
          <a:xfrm>
            <a:off x="6858000" y="3797300"/>
            <a:ext cx="342900" cy="454025"/>
            <a:chOff x="432" y="1392"/>
            <a:chExt cx="216" cy="286"/>
          </a:xfrm>
        </p:grpSpPr>
        <p:sp>
          <p:nvSpPr>
            <p:cNvPr id="45124" name="Oval 56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Rectangle 57"/>
            <p:cNvSpPr>
              <a:spLocks noChangeArrowheads="1"/>
            </p:cNvSpPr>
            <p:nvPr/>
          </p:nvSpPr>
          <p:spPr bwMode="auto">
            <a:xfrm>
              <a:off x="432" y="1392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ƒ</a:t>
              </a:r>
            </a:p>
          </p:txBody>
        </p:sp>
      </p:grpSp>
      <p:grpSp>
        <p:nvGrpSpPr>
          <p:cNvPr id="45086" name="Group 58"/>
          <p:cNvGrpSpPr>
            <a:grpSpLocks/>
          </p:cNvGrpSpPr>
          <p:nvPr/>
        </p:nvGrpSpPr>
        <p:grpSpPr bwMode="auto">
          <a:xfrm>
            <a:off x="5791200" y="2425700"/>
            <a:ext cx="342900" cy="454025"/>
            <a:chOff x="432" y="1728"/>
            <a:chExt cx="216" cy="286"/>
          </a:xfrm>
        </p:grpSpPr>
        <p:sp>
          <p:nvSpPr>
            <p:cNvPr id="45122" name="Oval 59"/>
            <p:cNvSpPr>
              <a:spLocks noChangeArrowheads="1"/>
            </p:cNvSpPr>
            <p:nvPr/>
          </p:nvSpPr>
          <p:spPr bwMode="auto">
            <a:xfrm>
              <a:off x="504" y="1800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3" name="Rectangle 60"/>
            <p:cNvSpPr>
              <a:spLocks noChangeArrowheads="1"/>
            </p:cNvSpPr>
            <p:nvPr/>
          </p:nvSpPr>
          <p:spPr bwMode="auto">
            <a:xfrm>
              <a:off x="432" y="1728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„</a:t>
              </a:r>
            </a:p>
          </p:txBody>
        </p:sp>
      </p:grpSp>
      <p:grpSp>
        <p:nvGrpSpPr>
          <p:cNvPr id="45087" name="Group 61"/>
          <p:cNvGrpSpPr>
            <a:grpSpLocks/>
          </p:cNvGrpSpPr>
          <p:nvPr/>
        </p:nvGrpSpPr>
        <p:grpSpPr bwMode="auto">
          <a:xfrm>
            <a:off x="6477000" y="2959100"/>
            <a:ext cx="342900" cy="454025"/>
            <a:chOff x="432" y="2064"/>
            <a:chExt cx="216" cy="286"/>
          </a:xfrm>
        </p:grpSpPr>
        <p:sp>
          <p:nvSpPr>
            <p:cNvPr id="45120" name="Oval 62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1" name="Rectangle 63"/>
            <p:cNvSpPr>
              <a:spLocks noChangeArrowheads="1"/>
            </p:cNvSpPr>
            <p:nvPr/>
          </p:nvSpPr>
          <p:spPr bwMode="auto">
            <a:xfrm>
              <a:off x="432" y="2064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sp>
        <p:nvSpPr>
          <p:cNvPr id="45088" name="Line 64"/>
          <p:cNvSpPr>
            <a:spLocks noChangeShapeType="1"/>
          </p:cNvSpPr>
          <p:nvPr/>
        </p:nvSpPr>
        <p:spPr bwMode="auto">
          <a:xfrm>
            <a:off x="1014413" y="3900488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9" name="Line 65"/>
          <p:cNvSpPr>
            <a:spLocks noChangeShapeType="1"/>
          </p:cNvSpPr>
          <p:nvPr/>
        </p:nvSpPr>
        <p:spPr bwMode="auto">
          <a:xfrm flipH="1">
            <a:off x="1193800" y="39004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Text Box 66"/>
          <p:cNvSpPr txBox="1">
            <a:spLocks noChangeArrowheads="1"/>
          </p:cNvSpPr>
          <p:nvPr/>
        </p:nvSpPr>
        <p:spPr bwMode="auto">
          <a:xfrm>
            <a:off x="965200" y="4281488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45091" name="Text Box 67"/>
          <p:cNvSpPr txBox="1">
            <a:spLocks noChangeArrowheads="1"/>
          </p:cNvSpPr>
          <p:nvPr/>
        </p:nvSpPr>
        <p:spPr bwMode="auto">
          <a:xfrm>
            <a:off x="201613" y="2757488"/>
            <a:ext cx="1182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45092" name="Group 68"/>
          <p:cNvGrpSpPr>
            <a:grpSpLocks/>
          </p:cNvGrpSpPr>
          <p:nvPr/>
        </p:nvGrpSpPr>
        <p:grpSpPr bwMode="auto">
          <a:xfrm flipH="1">
            <a:off x="355600" y="3290888"/>
            <a:ext cx="858838" cy="858837"/>
            <a:chOff x="3846" y="871"/>
            <a:chExt cx="1074" cy="1075"/>
          </a:xfrm>
        </p:grpSpPr>
        <p:sp>
          <p:nvSpPr>
            <p:cNvPr id="45101" name="Freeform 69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70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71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72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73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74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75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Freeform 76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77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Freeform 78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79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80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Freeform 81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82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83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84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85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8" name="Line 86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Freeform 87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93" name="Freeform 88"/>
          <p:cNvSpPr>
            <a:spLocks/>
          </p:cNvSpPr>
          <p:nvPr/>
        </p:nvSpPr>
        <p:spPr bwMode="auto">
          <a:xfrm>
            <a:off x="914400" y="54737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4" name="Line 89"/>
          <p:cNvSpPr>
            <a:spLocks noChangeShapeType="1"/>
          </p:cNvSpPr>
          <p:nvPr/>
        </p:nvSpPr>
        <p:spPr bwMode="auto">
          <a:xfrm>
            <a:off x="1295400" y="57023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5" name="Text Box 90"/>
          <p:cNvSpPr txBox="1">
            <a:spLocks noChangeArrowheads="1"/>
          </p:cNvSpPr>
          <p:nvPr/>
        </p:nvSpPr>
        <p:spPr bwMode="auto">
          <a:xfrm>
            <a:off x="990600" y="58547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45096" name="Freeform 91"/>
          <p:cNvSpPr>
            <a:spLocks/>
          </p:cNvSpPr>
          <p:nvPr/>
        </p:nvSpPr>
        <p:spPr bwMode="auto">
          <a:xfrm>
            <a:off x="7378700" y="55499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7" name="Line 92"/>
          <p:cNvSpPr>
            <a:spLocks noChangeShapeType="1"/>
          </p:cNvSpPr>
          <p:nvPr/>
        </p:nvSpPr>
        <p:spPr bwMode="auto">
          <a:xfrm>
            <a:off x="7759700" y="57785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8" name="Text Box 93"/>
          <p:cNvSpPr txBox="1">
            <a:spLocks noChangeArrowheads="1"/>
          </p:cNvSpPr>
          <p:nvPr/>
        </p:nvSpPr>
        <p:spPr bwMode="auto">
          <a:xfrm>
            <a:off x="7385050" y="59436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45099" name="Rectangle 9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609600"/>
          </a:xfrm>
        </p:spPr>
        <p:txBody>
          <a:bodyPr/>
          <a:lstStyle/>
          <a:p>
            <a:r>
              <a:rPr lang="en-US" sz="1900">
                <a:latin typeface="Times New Roman" charset="0"/>
                <a:ea typeface="ＭＳ Ｐゴシック" charset="0"/>
                <a:cs typeface="ＭＳ Ｐゴシック" charset="0"/>
              </a:rPr>
              <a:t>Mobile Node Initiates </a:t>
            </a:r>
            <a:r>
              <a:rPr lang="en-US" sz="190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non-TCP </a:t>
            </a:r>
            <a:r>
              <a:rPr lang="en-US" sz="1900">
                <a:latin typeface="Times New Roman" charset="0"/>
                <a:ea typeface="ＭＳ Ｐゴシック" charset="0"/>
                <a:cs typeface="ＭＳ Ｐゴシック" charset="0"/>
              </a:rPr>
              <a:t>Communication with a New Correspondent Node</a:t>
            </a:r>
          </a:p>
        </p:txBody>
      </p:sp>
      <p:sp>
        <p:nvSpPr>
          <p:cNvPr id="45100" name="TextBox 91"/>
          <p:cNvSpPr txBox="1">
            <a:spLocks noChangeArrowheads="1"/>
          </p:cNvSpPr>
          <p:nvPr/>
        </p:nvSpPr>
        <p:spPr bwMode="auto">
          <a:xfrm>
            <a:off x="4667250" y="44958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639888"/>
            <a:ext cx="8131175" cy="3420936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IPv6 mobility allows an IPv6 node to be mobile—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arbitrarily change its location on the IPv6 Internet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—and still maintain existing connections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Connection maintenance for mobile nodes is handled at the Internet layer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IPv6, Routers, Special Gateways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Line 2"/>
          <p:cNvSpPr>
            <a:spLocks noChangeShapeType="1"/>
          </p:cNvSpPr>
          <p:nvPr/>
        </p:nvSpPr>
        <p:spPr bwMode="auto">
          <a:xfrm flipH="1">
            <a:off x="1287463" y="41148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08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01863" y="25146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25146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3802063" y="58674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460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92263" y="39624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9624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1287463" y="29718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6573838" y="4781550"/>
            <a:ext cx="113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08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45313" y="46291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46291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7707313" y="3638550"/>
            <a:ext cx="0" cy="200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7707313" y="37909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2" name="Group 13"/>
          <p:cNvGrpSpPr>
            <a:grpSpLocks/>
          </p:cNvGrpSpPr>
          <p:nvPr/>
        </p:nvGrpSpPr>
        <p:grpSpPr bwMode="auto">
          <a:xfrm flipH="1">
            <a:off x="8088313" y="3181350"/>
            <a:ext cx="858837" cy="858838"/>
            <a:chOff x="3846" y="871"/>
            <a:chExt cx="1074" cy="1075"/>
          </a:xfrm>
        </p:grpSpPr>
        <p:sp>
          <p:nvSpPr>
            <p:cNvPr id="46149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1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7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3" name="Line 33"/>
          <p:cNvSpPr>
            <a:spLocks noChangeShapeType="1"/>
          </p:cNvSpPr>
          <p:nvPr/>
        </p:nvSpPr>
        <p:spPr bwMode="auto">
          <a:xfrm flipV="1">
            <a:off x="3878263" y="228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08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49663" y="1524000"/>
          <a:ext cx="9413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1524000"/>
                        <a:ext cx="94138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Text Box 35"/>
          <p:cNvSpPr txBox="1">
            <a:spLocks noChangeArrowheads="1"/>
          </p:cNvSpPr>
          <p:nvPr/>
        </p:nvSpPr>
        <p:spPr bwMode="auto">
          <a:xfrm>
            <a:off x="7881938" y="4106863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46095" name="Text Box 36"/>
          <p:cNvSpPr txBox="1">
            <a:spLocks noChangeArrowheads="1"/>
          </p:cNvSpPr>
          <p:nvPr/>
        </p:nvSpPr>
        <p:spPr bwMode="auto">
          <a:xfrm>
            <a:off x="3081338" y="11430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46096" name="Text Box 37"/>
          <p:cNvSpPr txBox="1">
            <a:spLocks noChangeArrowheads="1"/>
          </p:cNvSpPr>
          <p:nvPr/>
        </p:nvSpPr>
        <p:spPr bwMode="auto">
          <a:xfrm>
            <a:off x="1439863" y="43434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6097" name="Line 38"/>
          <p:cNvSpPr>
            <a:spLocks noChangeShapeType="1"/>
          </p:cNvSpPr>
          <p:nvPr/>
        </p:nvSpPr>
        <p:spPr bwMode="auto">
          <a:xfrm flipH="1">
            <a:off x="1143000" y="2057400"/>
            <a:ext cx="2506663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39"/>
          <p:cNvSpPr>
            <a:spLocks noChangeShapeType="1"/>
          </p:cNvSpPr>
          <p:nvPr/>
        </p:nvSpPr>
        <p:spPr bwMode="auto">
          <a:xfrm flipH="1" flipV="1">
            <a:off x="4621213" y="2000250"/>
            <a:ext cx="3667125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Text Box 40"/>
          <p:cNvSpPr txBox="1">
            <a:spLocks noChangeArrowheads="1"/>
          </p:cNvSpPr>
          <p:nvPr/>
        </p:nvSpPr>
        <p:spPr bwMode="auto">
          <a:xfrm>
            <a:off x="5334000" y="1066800"/>
            <a:ext cx="35639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1. TCP SYN to Home Address</a:t>
            </a:r>
          </a:p>
          <a:p>
            <a:pPr algn="l"/>
            <a:r>
              <a:rPr lang="en-US" sz="1400"/>
              <a:t>2. TCP SYN tunneled to Care-of Address</a:t>
            </a:r>
          </a:p>
          <a:p>
            <a:pPr algn="l"/>
            <a:r>
              <a:rPr lang="en-US" sz="1400"/>
              <a:t>3. TCP SYN-ACK with Binding Update</a:t>
            </a:r>
          </a:p>
          <a:p>
            <a:pPr algn="l"/>
            <a:r>
              <a:rPr lang="en-US" sz="1400"/>
              <a:t>4. TCP ACK with Binding Acknowledgment</a:t>
            </a:r>
          </a:p>
        </p:txBody>
      </p:sp>
      <p:sp>
        <p:nvSpPr>
          <p:cNvPr id="46100" name="Line 41"/>
          <p:cNvSpPr>
            <a:spLocks noChangeShapeType="1"/>
          </p:cNvSpPr>
          <p:nvPr/>
        </p:nvSpPr>
        <p:spPr bwMode="auto">
          <a:xfrm flipH="1" flipV="1">
            <a:off x="4716463" y="2209800"/>
            <a:ext cx="3276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Rectangle 43"/>
          <p:cNvSpPr>
            <a:spLocks noChangeArrowheads="1"/>
          </p:cNvSpPr>
          <p:nvPr/>
        </p:nvSpPr>
        <p:spPr bwMode="auto">
          <a:xfrm rot="-241259">
            <a:off x="2114550" y="3810000"/>
            <a:ext cx="5762625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Oval 44"/>
          <p:cNvSpPr>
            <a:spLocks noChangeArrowheads="1"/>
          </p:cNvSpPr>
          <p:nvPr/>
        </p:nvSpPr>
        <p:spPr bwMode="auto">
          <a:xfrm rot="-241259">
            <a:off x="2055813" y="4011613"/>
            <a:ext cx="125412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Oval 45"/>
          <p:cNvSpPr>
            <a:spLocks noChangeArrowheads="1"/>
          </p:cNvSpPr>
          <p:nvPr/>
        </p:nvSpPr>
        <p:spPr bwMode="auto">
          <a:xfrm rot="-241259">
            <a:off x="7812088" y="3606800"/>
            <a:ext cx="125412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Rectangle 46"/>
          <p:cNvSpPr>
            <a:spLocks noChangeArrowheads="1"/>
          </p:cNvSpPr>
          <p:nvPr/>
        </p:nvSpPr>
        <p:spPr bwMode="auto">
          <a:xfrm rot="-241259">
            <a:off x="2049463" y="3810000"/>
            <a:ext cx="5895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400"/>
              <a:t>IPv6 Over IPv6 Tunnel</a:t>
            </a:r>
          </a:p>
        </p:txBody>
      </p:sp>
      <p:sp>
        <p:nvSpPr>
          <p:cNvPr id="46105" name="Line 47"/>
          <p:cNvSpPr>
            <a:spLocks noChangeShapeType="1"/>
          </p:cNvSpPr>
          <p:nvPr/>
        </p:nvSpPr>
        <p:spPr bwMode="auto">
          <a:xfrm flipH="1">
            <a:off x="2049463" y="3810000"/>
            <a:ext cx="60007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6" name="Group 48"/>
          <p:cNvGrpSpPr>
            <a:grpSpLocks/>
          </p:cNvGrpSpPr>
          <p:nvPr/>
        </p:nvGrpSpPr>
        <p:grpSpPr bwMode="auto">
          <a:xfrm>
            <a:off x="2209800" y="2438400"/>
            <a:ext cx="452438" cy="454025"/>
            <a:chOff x="432" y="720"/>
            <a:chExt cx="285" cy="286"/>
          </a:xfrm>
        </p:grpSpPr>
        <p:sp>
          <p:nvSpPr>
            <p:cNvPr id="46147" name="Oval 49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Rectangle 50"/>
            <p:cNvSpPr>
              <a:spLocks noChangeArrowheads="1"/>
            </p:cNvSpPr>
            <p:nvPr/>
          </p:nvSpPr>
          <p:spPr bwMode="auto">
            <a:xfrm>
              <a:off x="432" y="720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6107" name="Group 51"/>
          <p:cNvGrpSpPr>
            <a:grpSpLocks/>
          </p:cNvGrpSpPr>
          <p:nvPr/>
        </p:nvGrpSpPr>
        <p:grpSpPr bwMode="auto">
          <a:xfrm>
            <a:off x="6850063" y="3657600"/>
            <a:ext cx="342900" cy="454025"/>
            <a:chOff x="432" y="1056"/>
            <a:chExt cx="216" cy="286"/>
          </a:xfrm>
        </p:grpSpPr>
        <p:sp>
          <p:nvSpPr>
            <p:cNvPr id="46145" name="Oval 52"/>
            <p:cNvSpPr>
              <a:spLocks noChangeArrowheads="1"/>
            </p:cNvSpPr>
            <p:nvPr/>
          </p:nvSpPr>
          <p:spPr bwMode="auto">
            <a:xfrm>
              <a:off x="504" y="1128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Rectangle 53"/>
            <p:cNvSpPr>
              <a:spLocks noChangeArrowheads="1"/>
            </p:cNvSpPr>
            <p:nvPr/>
          </p:nvSpPr>
          <p:spPr bwMode="auto">
            <a:xfrm>
              <a:off x="432" y="1056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‚</a:t>
              </a:r>
            </a:p>
          </p:txBody>
        </p:sp>
      </p:grpSp>
      <p:grpSp>
        <p:nvGrpSpPr>
          <p:cNvPr id="46108" name="Group 54"/>
          <p:cNvGrpSpPr>
            <a:grpSpLocks/>
          </p:cNvGrpSpPr>
          <p:nvPr/>
        </p:nvGrpSpPr>
        <p:grpSpPr bwMode="auto">
          <a:xfrm>
            <a:off x="6011863" y="2438400"/>
            <a:ext cx="342900" cy="454025"/>
            <a:chOff x="432" y="1392"/>
            <a:chExt cx="216" cy="286"/>
          </a:xfrm>
        </p:grpSpPr>
        <p:sp>
          <p:nvSpPr>
            <p:cNvPr id="46143" name="Oval 55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Rectangle 56"/>
            <p:cNvSpPr>
              <a:spLocks noChangeArrowheads="1"/>
            </p:cNvSpPr>
            <p:nvPr/>
          </p:nvSpPr>
          <p:spPr bwMode="auto">
            <a:xfrm>
              <a:off x="432" y="1392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ƒ</a:t>
              </a:r>
            </a:p>
          </p:txBody>
        </p:sp>
      </p:grpSp>
      <p:grpSp>
        <p:nvGrpSpPr>
          <p:cNvPr id="46109" name="Group 57"/>
          <p:cNvGrpSpPr>
            <a:grpSpLocks/>
          </p:cNvGrpSpPr>
          <p:nvPr/>
        </p:nvGrpSpPr>
        <p:grpSpPr bwMode="auto">
          <a:xfrm>
            <a:off x="6469063" y="2819400"/>
            <a:ext cx="342900" cy="454025"/>
            <a:chOff x="432" y="1728"/>
            <a:chExt cx="216" cy="286"/>
          </a:xfrm>
        </p:grpSpPr>
        <p:sp>
          <p:nvSpPr>
            <p:cNvPr id="46141" name="Oval 58"/>
            <p:cNvSpPr>
              <a:spLocks noChangeArrowheads="1"/>
            </p:cNvSpPr>
            <p:nvPr/>
          </p:nvSpPr>
          <p:spPr bwMode="auto">
            <a:xfrm>
              <a:off x="504" y="1800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Rectangle 59"/>
            <p:cNvSpPr>
              <a:spLocks noChangeArrowheads="1"/>
            </p:cNvSpPr>
            <p:nvPr/>
          </p:nvSpPr>
          <p:spPr bwMode="auto">
            <a:xfrm>
              <a:off x="432" y="1728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„</a:t>
              </a:r>
            </a:p>
          </p:txBody>
        </p:sp>
      </p:grpSp>
      <p:sp>
        <p:nvSpPr>
          <p:cNvPr id="46110" name="Freeform 60"/>
          <p:cNvSpPr>
            <a:spLocks/>
          </p:cNvSpPr>
          <p:nvPr/>
        </p:nvSpPr>
        <p:spPr bwMode="auto">
          <a:xfrm>
            <a:off x="906463" y="53340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61"/>
          <p:cNvSpPr>
            <a:spLocks noChangeShapeType="1"/>
          </p:cNvSpPr>
          <p:nvPr/>
        </p:nvSpPr>
        <p:spPr bwMode="auto">
          <a:xfrm>
            <a:off x="1287463" y="556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Text Box 62"/>
          <p:cNvSpPr txBox="1">
            <a:spLocks noChangeArrowheads="1"/>
          </p:cNvSpPr>
          <p:nvPr/>
        </p:nvSpPr>
        <p:spPr bwMode="auto">
          <a:xfrm>
            <a:off x="982663" y="57150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46113" name="Freeform 63"/>
          <p:cNvSpPr>
            <a:spLocks/>
          </p:cNvSpPr>
          <p:nvPr/>
        </p:nvSpPr>
        <p:spPr bwMode="auto">
          <a:xfrm>
            <a:off x="7294563" y="55626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64"/>
          <p:cNvSpPr>
            <a:spLocks noChangeShapeType="1"/>
          </p:cNvSpPr>
          <p:nvPr/>
        </p:nvSpPr>
        <p:spPr bwMode="auto">
          <a:xfrm>
            <a:off x="7675563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Text Box 65"/>
          <p:cNvSpPr txBox="1">
            <a:spLocks noChangeArrowheads="1"/>
          </p:cNvSpPr>
          <p:nvPr/>
        </p:nvSpPr>
        <p:spPr bwMode="auto">
          <a:xfrm>
            <a:off x="7305675" y="59436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46116" name="Line 66"/>
          <p:cNvSpPr>
            <a:spLocks noChangeShapeType="1"/>
          </p:cNvSpPr>
          <p:nvPr/>
        </p:nvSpPr>
        <p:spPr bwMode="auto">
          <a:xfrm>
            <a:off x="898525" y="3409950"/>
            <a:ext cx="38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67"/>
          <p:cNvSpPr>
            <a:spLocks noChangeShapeType="1"/>
          </p:cNvSpPr>
          <p:nvPr/>
        </p:nvSpPr>
        <p:spPr bwMode="auto">
          <a:xfrm flipH="1">
            <a:off x="1077913" y="34099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Text Box 68"/>
          <p:cNvSpPr txBox="1">
            <a:spLocks noChangeArrowheads="1"/>
          </p:cNvSpPr>
          <p:nvPr/>
        </p:nvSpPr>
        <p:spPr bwMode="auto">
          <a:xfrm>
            <a:off x="849313" y="379095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HA</a:t>
            </a:r>
          </a:p>
        </p:txBody>
      </p:sp>
      <p:sp>
        <p:nvSpPr>
          <p:cNvPr id="46119" name="Text Box 69"/>
          <p:cNvSpPr txBox="1">
            <a:spLocks noChangeArrowheads="1"/>
          </p:cNvSpPr>
          <p:nvPr/>
        </p:nvSpPr>
        <p:spPr bwMode="auto">
          <a:xfrm>
            <a:off x="85725" y="226695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46120" name="Group 70"/>
          <p:cNvGrpSpPr>
            <a:grpSpLocks/>
          </p:cNvGrpSpPr>
          <p:nvPr/>
        </p:nvGrpSpPr>
        <p:grpSpPr bwMode="auto">
          <a:xfrm flipH="1">
            <a:off x="239713" y="2800350"/>
            <a:ext cx="858837" cy="858838"/>
            <a:chOff x="3846" y="871"/>
            <a:chExt cx="1074" cy="1075"/>
          </a:xfrm>
        </p:grpSpPr>
        <p:sp>
          <p:nvSpPr>
            <p:cNvPr id="46122" name="Freeform 71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Freeform 72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Freeform 73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74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Freeform 75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76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Line 77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Freeform 78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Line 79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Freeform 80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81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Line 82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Freeform 83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84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85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86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87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88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Freeform 89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1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New Correspondent Node Initiates a TCP Connection with a Mobile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Line 2"/>
          <p:cNvSpPr>
            <a:spLocks noChangeShapeType="1"/>
          </p:cNvSpPr>
          <p:nvPr/>
        </p:nvSpPr>
        <p:spPr bwMode="auto">
          <a:xfrm>
            <a:off x="990600" y="2971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3"/>
          <p:cNvSpPr>
            <a:spLocks noChangeShapeType="1"/>
          </p:cNvSpPr>
          <p:nvPr/>
        </p:nvSpPr>
        <p:spPr bwMode="auto">
          <a:xfrm flipH="1">
            <a:off x="990600" y="4267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710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26670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6670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3581400" y="60198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471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14450" y="4114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6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114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990600" y="28956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6296025" y="4933950"/>
            <a:ext cx="113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710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67500" y="47815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7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7815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7429500" y="3790950"/>
            <a:ext cx="0" cy="184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7429500" y="394335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17" name="Group 14"/>
          <p:cNvGrpSpPr>
            <a:grpSpLocks/>
          </p:cNvGrpSpPr>
          <p:nvPr/>
        </p:nvGrpSpPr>
        <p:grpSpPr bwMode="auto">
          <a:xfrm flipH="1">
            <a:off x="7810500" y="3333750"/>
            <a:ext cx="858838" cy="858838"/>
            <a:chOff x="3846" y="871"/>
            <a:chExt cx="1074" cy="1075"/>
          </a:xfrm>
        </p:grpSpPr>
        <p:sp>
          <p:nvSpPr>
            <p:cNvPr id="47158" name="Freeform 15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16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17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18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19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20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Line 21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5" name="Freeform 22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Line 23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7" name="Freeform 24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25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Line 26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0" name="Freeform 27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28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29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Line 30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4" name="Line 31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5" name="Line 32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6" name="Freeform 33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8" name="Text Box 34"/>
          <p:cNvSpPr txBox="1">
            <a:spLocks noChangeArrowheads="1"/>
          </p:cNvSpPr>
          <p:nvPr/>
        </p:nvSpPr>
        <p:spPr bwMode="auto">
          <a:xfrm>
            <a:off x="7604125" y="4259263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47119" name="Text Box 35"/>
          <p:cNvSpPr txBox="1">
            <a:spLocks noChangeArrowheads="1"/>
          </p:cNvSpPr>
          <p:nvPr/>
        </p:nvSpPr>
        <p:spPr bwMode="auto">
          <a:xfrm>
            <a:off x="1219200" y="44958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7120" name="Line 36"/>
          <p:cNvSpPr>
            <a:spLocks noChangeShapeType="1"/>
          </p:cNvSpPr>
          <p:nvPr/>
        </p:nvSpPr>
        <p:spPr bwMode="auto">
          <a:xfrm flipH="1" flipV="1">
            <a:off x="2057400" y="2895600"/>
            <a:ext cx="57340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Text Box 37"/>
          <p:cNvSpPr txBox="1">
            <a:spLocks noChangeArrowheads="1"/>
          </p:cNvSpPr>
          <p:nvPr/>
        </p:nvSpPr>
        <p:spPr bwMode="auto">
          <a:xfrm>
            <a:off x="4876800" y="914400"/>
            <a:ext cx="3959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1. Multicast Neighbor Solicitation</a:t>
            </a:r>
          </a:p>
          <a:p>
            <a:pPr algn="l"/>
            <a:r>
              <a:rPr lang="en-US" sz="1400"/>
              <a:t>2. Proxied unicast Neighbor Advertisement</a:t>
            </a:r>
          </a:p>
          <a:p>
            <a:pPr algn="l"/>
            <a:r>
              <a:rPr lang="en-US" sz="1400"/>
              <a:t>3. TCP SYN to Home Agent</a:t>
            </a:r>
            <a:r>
              <a:rPr lang="ja-JP" altLang="en-US" sz="1400"/>
              <a:t>’</a:t>
            </a:r>
            <a:r>
              <a:rPr lang="en-US" sz="1400"/>
              <a:t>s link-layer address</a:t>
            </a:r>
          </a:p>
          <a:p>
            <a:pPr algn="l"/>
            <a:r>
              <a:rPr lang="en-US" sz="1400"/>
              <a:t>4. Tunneled packet to Mobile Node</a:t>
            </a:r>
          </a:p>
          <a:p>
            <a:pPr algn="l"/>
            <a:r>
              <a:rPr lang="en-US" sz="1400"/>
              <a:t>5. TCP SYN-ACK with Binding Update</a:t>
            </a:r>
          </a:p>
          <a:p>
            <a:pPr algn="l"/>
            <a:r>
              <a:rPr lang="en-US" sz="1400"/>
              <a:t>6. TCP ACK with Binding Acknowledgment</a:t>
            </a:r>
          </a:p>
        </p:txBody>
      </p:sp>
      <p:sp>
        <p:nvSpPr>
          <p:cNvPr id="47122" name="Line 38"/>
          <p:cNvSpPr>
            <a:spLocks noChangeShapeType="1"/>
          </p:cNvSpPr>
          <p:nvPr/>
        </p:nvSpPr>
        <p:spPr bwMode="auto">
          <a:xfrm flipH="1" flipV="1">
            <a:off x="1981200" y="3048000"/>
            <a:ext cx="58102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710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95400" y="24384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8" name="VISIO" r:id="rId8" imgW="955040" imgH="955040" progId="Visio.Drawing.4">
                  <p:embed/>
                </p:oleObj>
              </mc:Choice>
              <mc:Fallback>
                <p:oleObj name="VISIO" r:id="rId8" imgW="9550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3" name="Text Box 40"/>
          <p:cNvSpPr txBox="1">
            <a:spLocks noChangeArrowheads="1"/>
          </p:cNvSpPr>
          <p:nvPr/>
        </p:nvSpPr>
        <p:spPr bwMode="auto">
          <a:xfrm>
            <a:off x="1371600" y="2133600"/>
            <a:ext cx="54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Host</a:t>
            </a:r>
          </a:p>
        </p:txBody>
      </p:sp>
      <p:sp>
        <p:nvSpPr>
          <p:cNvPr id="47124" name="Line 41"/>
          <p:cNvSpPr>
            <a:spLocks noChangeShapeType="1"/>
          </p:cNvSpPr>
          <p:nvPr/>
        </p:nvSpPr>
        <p:spPr bwMode="auto">
          <a:xfrm>
            <a:off x="6096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42"/>
          <p:cNvSpPr>
            <a:spLocks noChangeShapeType="1"/>
          </p:cNvSpPr>
          <p:nvPr/>
        </p:nvSpPr>
        <p:spPr bwMode="auto">
          <a:xfrm flipH="1">
            <a:off x="609600" y="2438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Freeform 43"/>
          <p:cNvSpPr>
            <a:spLocks/>
          </p:cNvSpPr>
          <p:nvPr/>
        </p:nvSpPr>
        <p:spPr bwMode="auto">
          <a:xfrm>
            <a:off x="838200" y="2819400"/>
            <a:ext cx="381000" cy="1371600"/>
          </a:xfrm>
          <a:custGeom>
            <a:avLst/>
            <a:gdLst>
              <a:gd name="T0" fmla="*/ 756046875 w 192"/>
              <a:gd name="T1" fmla="*/ 2147483647 h 864"/>
              <a:gd name="T2" fmla="*/ 0 w 192"/>
              <a:gd name="T3" fmla="*/ 2147483647 h 864"/>
              <a:gd name="T4" fmla="*/ 0 w 192"/>
              <a:gd name="T5" fmla="*/ 0 h 864"/>
              <a:gd name="T6" fmla="*/ 756046875 w 192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864"/>
              <a:gd name="T14" fmla="*/ 192 w 192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864">
                <a:moveTo>
                  <a:pt x="192" y="864"/>
                </a:moveTo>
                <a:lnTo>
                  <a:pt x="0" y="86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Rectangle 45"/>
          <p:cNvSpPr>
            <a:spLocks noChangeArrowheads="1"/>
          </p:cNvSpPr>
          <p:nvPr/>
        </p:nvSpPr>
        <p:spPr bwMode="auto">
          <a:xfrm rot="-241259">
            <a:off x="1817688" y="3810000"/>
            <a:ext cx="5762625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Oval 46"/>
          <p:cNvSpPr>
            <a:spLocks noChangeArrowheads="1"/>
          </p:cNvSpPr>
          <p:nvPr/>
        </p:nvSpPr>
        <p:spPr bwMode="auto">
          <a:xfrm rot="-241259">
            <a:off x="1758950" y="4011613"/>
            <a:ext cx="125413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Oval 47"/>
          <p:cNvSpPr>
            <a:spLocks noChangeArrowheads="1"/>
          </p:cNvSpPr>
          <p:nvPr/>
        </p:nvSpPr>
        <p:spPr bwMode="auto">
          <a:xfrm rot="-241259">
            <a:off x="7515225" y="3606800"/>
            <a:ext cx="125413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48"/>
          <p:cNvSpPr>
            <a:spLocks noChangeArrowheads="1"/>
          </p:cNvSpPr>
          <p:nvPr/>
        </p:nvSpPr>
        <p:spPr bwMode="auto">
          <a:xfrm rot="-241259">
            <a:off x="1752600" y="3810000"/>
            <a:ext cx="5895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400"/>
              <a:t>IPv6 Over IPv6 Tunnel</a:t>
            </a:r>
          </a:p>
        </p:txBody>
      </p:sp>
      <p:sp>
        <p:nvSpPr>
          <p:cNvPr id="47131" name="Line 49"/>
          <p:cNvSpPr>
            <a:spLocks noChangeShapeType="1"/>
          </p:cNvSpPr>
          <p:nvPr/>
        </p:nvSpPr>
        <p:spPr bwMode="auto">
          <a:xfrm flipH="1">
            <a:off x="1752600" y="3810000"/>
            <a:ext cx="60007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2" name="Group 50"/>
          <p:cNvGrpSpPr>
            <a:grpSpLocks/>
          </p:cNvGrpSpPr>
          <p:nvPr/>
        </p:nvGrpSpPr>
        <p:grpSpPr bwMode="auto">
          <a:xfrm>
            <a:off x="381000" y="3352800"/>
            <a:ext cx="452438" cy="454025"/>
            <a:chOff x="432" y="720"/>
            <a:chExt cx="285" cy="286"/>
          </a:xfrm>
        </p:grpSpPr>
        <p:sp>
          <p:nvSpPr>
            <p:cNvPr id="47156" name="Oval 51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7" name="Rectangle 52"/>
            <p:cNvSpPr>
              <a:spLocks noChangeArrowheads="1"/>
            </p:cNvSpPr>
            <p:nvPr/>
          </p:nvSpPr>
          <p:spPr bwMode="auto">
            <a:xfrm>
              <a:off x="432" y="720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7133" name="Group 53"/>
          <p:cNvGrpSpPr>
            <a:grpSpLocks/>
          </p:cNvGrpSpPr>
          <p:nvPr/>
        </p:nvGrpSpPr>
        <p:grpSpPr bwMode="auto">
          <a:xfrm>
            <a:off x="609600" y="2895600"/>
            <a:ext cx="342900" cy="454025"/>
            <a:chOff x="432" y="1056"/>
            <a:chExt cx="216" cy="286"/>
          </a:xfrm>
        </p:grpSpPr>
        <p:sp>
          <p:nvSpPr>
            <p:cNvPr id="47154" name="Oval 54"/>
            <p:cNvSpPr>
              <a:spLocks noChangeArrowheads="1"/>
            </p:cNvSpPr>
            <p:nvPr/>
          </p:nvSpPr>
          <p:spPr bwMode="auto">
            <a:xfrm>
              <a:off x="504" y="1128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5" name="Rectangle 55"/>
            <p:cNvSpPr>
              <a:spLocks noChangeArrowheads="1"/>
            </p:cNvSpPr>
            <p:nvPr/>
          </p:nvSpPr>
          <p:spPr bwMode="auto">
            <a:xfrm>
              <a:off x="432" y="1056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‚</a:t>
              </a:r>
            </a:p>
          </p:txBody>
        </p:sp>
      </p:grpSp>
      <p:grpSp>
        <p:nvGrpSpPr>
          <p:cNvPr id="47134" name="Group 56"/>
          <p:cNvGrpSpPr>
            <a:grpSpLocks/>
          </p:cNvGrpSpPr>
          <p:nvPr/>
        </p:nvGrpSpPr>
        <p:grpSpPr bwMode="auto">
          <a:xfrm>
            <a:off x="6172200" y="3657600"/>
            <a:ext cx="342900" cy="454025"/>
            <a:chOff x="432" y="1728"/>
            <a:chExt cx="216" cy="286"/>
          </a:xfrm>
        </p:grpSpPr>
        <p:sp>
          <p:nvSpPr>
            <p:cNvPr id="47152" name="Oval 57"/>
            <p:cNvSpPr>
              <a:spLocks noChangeArrowheads="1"/>
            </p:cNvSpPr>
            <p:nvPr/>
          </p:nvSpPr>
          <p:spPr bwMode="auto">
            <a:xfrm>
              <a:off x="504" y="1800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3" name="Rectangle 58"/>
            <p:cNvSpPr>
              <a:spLocks noChangeArrowheads="1"/>
            </p:cNvSpPr>
            <p:nvPr/>
          </p:nvSpPr>
          <p:spPr bwMode="auto">
            <a:xfrm>
              <a:off x="432" y="1728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„</a:t>
              </a:r>
            </a:p>
          </p:txBody>
        </p:sp>
      </p:grpSp>
      <p:grpSp>
        <p:nvGrpSpPr>
          <p:cNvPr id="47135" name="Group 59"/>
          <p:cNvGrpSpPr>
            <a:grpSpLocks/>
          </p:cNvGrpSpPr>
          <p:nvPr/>
        </p:nvGrpSpPr>
        <p:grpSpPr bwMode="auto">
          <a:xfrm>
            <a:off x="4495800" y="3048000"/>
            <a:ext cx="342900" cy="454025"/>
            <a:chOff x="432" y="2064"/>
            <a:chExt cx="216" cy="286"/>
          </a:xfrm>
        </p:grpSpPr>
        <p:sp>
          <p:nvSpPr>
            <p:cNvPr id="47150" name="Oval 60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1" name="Rectangle 61"/>
            <p:cNvSpPr>
              <a:spLocks noChangeArrowheads="1"/>
            </p:cNvSpPr>
            <p:nvPr/>
          </p:nvSpPr>
          <p:spPr bwMode="auto">
            <a:xfrm>
              <a:off x="432" y="2064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grpSp>
        <p:nvGrpSpPr>
          <p:cNvPr id="47136" name="Group 62"/>
          <p:cNvGrpSpPr>
            <a:grpSpLocks/>
          </p:cNvGrpSpPr>
          <p:nvPr/>
        </p:nvGrpSpPr>
        <p:grpSpPr bwMode="auto">
          <a:xfrm>
            <a:off x="5867400" y="2971800"/>
            <a:ext cx="342900" cy="454025"/>
            <a:chOff x="432" y="2400"/>
            <a:chExt cx="216" cy="286"/>
          </a:xfrm>
        </p:grpSpPr>
        <p:sp>
          <p:nvSpPr>
            <p:cNvPr id="47148" name="Oval 63"/>
            <p:cNvSpPr>
              <a:spLocks noChangeArrowheads="1"/>
            </p:cNvSpPr>
            <p:nvPr/>
          </p:nvSpPr>
          <p:spPr bwMode="auto">
            <a:xfrm>
              <a:off x="504" y="247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9" name="Rectangle 64"/>
            <p:cNvSpPr>
              <a:spLocks noChangeArrowheads="1"/>
            </p:cNvSpPr>
            <p:nvPr/>
          </p:nvSpPr>
          <p:spPr bwMode="auto">
            <a:xfrm>
              <a:off x="432" y="2400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†</a:t>
              </a:r>
            </a:p>
          </p:txBody>
        </p:sp>
      </p:grpSp>
      <p:sp>
        <p:nvSpPr>
          <p:cNvPr id="47137" name="Freeform 65"/>
          <p:cNvSpPr>
            <a:spLocks/>
          </p:cNvSpPr>
          <p:nvPr/>
        </p:nvSpPr>
        <p:spPr bwMode="auto">
          <a:xfrm>
            <a:off x="1143000" y="3048000"/>
            <a:ext cx="152400" cy="1066800"/>
          </a:xfrm>
          <a:custGeom>
            <a:avLst/>
            <a:gdLst>
              <a:gd name="T0" fmla="*/ 241935000 w 96"/>
              <a:gd name="T1" fmla="*/ 0 h 672"/>
              <a:gd name="T2" fmla="*/ 0 w 96"/>
              <a:gd name="T3" fmla="*/ 0 h 672"/>
              <a:gd name="T4" fmla="*/ 0 w 96"/>
              <a:gd name="T5" fmla="*/ 1693545000 h 672"/>
              <a:gd name="T6" fmla="*/ 241935000 w 96"/>
              <a:gd name="T7" fmla="*/ 169354500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672"/>
              <a:gd name="T14" fmla="*/ 96 w 9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672">
                <a:moveTo>
                  <a:pt x="96" y="0"/>
                </a:moveTo>
                <a:lnTo>
                  <a:pt x="0" y="0"/>
                </a:lnTo>
                <a:lnTo>
                  <a:pt x="0" y="672"/>
                </a:lnTo>
                <a:lnTo>
                  <a:pt x="96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8" name="Group 66"/>
          <p:cNvGrpSpPr>
            <a:grpSpLocks/>
          </p:cNvGrpSpPr>
          <p:nvPr/>
        </p:nvGrpSpPr>
        <p:grpSpPr bwMode="auto">
          <a:xfrm>
            <a:off x="914400" y="3200400"/>
            <a:ext cx="342900" cy="454025"/>
            <a:chOff x="432" y="1392"/>
            <a:chExt cx="216" cy="286"/>
          </a:xfrm>
        </p:grpSpPr>
        <p:sp>
          <p:nvSpPr>
            <p:cNvPr id="47146" name="Oval 67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7" name="Rectangle 68"/>
            <p:cNvSpPr>
              <a:spLocks noChangeArrowheads="1"/>
            </p:cNvSpPr>
            <p:nvPr/>
          </p:nvSpPr>
          <p:spPr bwMode="auto">
            <a:xfrm>
              <a:off x="432" y="1392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ƒ</a:t>
              </a:r>
            </a:p>
          </p:txBody>
        </p:sp>
      </p:grpSp>
      <p:sp>
        <p:nvSpPr>
          <p:cNvPr id="47139" name="Freeform 69"/>
          <p:cNvSpPr>
            <a:spLocks/>
          </p:cNvSpPr>
          <p:nvPr/>
        </p:nvSpPr>
        <p:spPr bwMode="auto">
          <a:xfrm>
            <a:off x="533400" y="54102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Line 70"/>
          <p:cNvSpPr>
            <a:spLocks noChangeShapeType="1"/>
          </p:cNvSpPr>
          <p:nvPr/>
        </p:nvSpPr>
        <p:spPr bwMode="auto">
          <a:xfrm>
            <a:off x="9144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Text Box 71"/>
          <p:cNvSpPr txBox="1">
            <a:spLocks noChangeArrowheads="1"/>
          </p:cNvSpPr>
          <p:nvPr/>
        </p:nvSpPr>
        <p:spPr bwMode="auto">
          <a:xfrm>
            <a:off x="609600" y="57912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47142" name="Freeform 72"/>
          <p:cNvSpPr>
            <a:spLocks/>
          </p:cNvSpPr>
          <p:nvPr/>
        </p:nvSpPr>
        <p:spPr bwMode="auto">
          <a:xfrm>
            <a:off x="7073900" y="55626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Line 73"/>
          <p:cNvSpPr>
            <a:spLocks noChangeShapeType="1"/>
          </p:cNvSpPr>
          <p:nvPr/>
        </p:nvSpPr>
        <p:spPr bwMode="auto">
          <a:xfrm>
            <a:off x="7454900" y="579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4" name="Text Box 74"/>
          <p:cNvSpPr txBox="1">
            <a:spLocks noChangeArrowheads="1"/>
          </p:cNvSpPr>
          <p:nvPr/>
        </p:nvSpPr>
        <p:spPr bwMode="auto">
          <a:xfrm>
            <a:off x="7085013" y="59436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47145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Home Link Host Sends Data to a Mobile Node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Line 2"/>
          <p:cNvSpPr>
            <a:spLocks noChangeShapeType="1"/>
          </p:cNvSpPr>
          <p:nvPr/>
        </p:nvSpPr>
        <p:spPr bwMode="auto">
          <a:xfrm>
            <a:off x="4953000" y="571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3"/>
          <p:cNvSpPr>
            <a:spLocks noChangeShapeType="1"/>
          </p:cNvSpPr>
          <p:nvPr/>
        </p:nvSpPr>
        <p:spPr bwMode="auto">
          <a:xfrm flipH="1" flipV="1">
            <a:off x="838200" y="3657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3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00200" y="20574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23950" y="352425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52425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838200" y="25146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 flipH="1">
            <a:off x="4572000" y="4953000"/>
            <a:ext cx="858838" cy="858838"/>
            <a:chOff x="3846" y="871"/>
            <a:chExt cx="1074" cy="1075"/>
          </a:xfrm>
        </p:grpSpPr>
        <p:sp>
          <p:nvSpPr>
            <p:cNvPr id="48182" name="Freeform 10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3" name="Freeform 11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Freeform 12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Freeform 13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Freeform 14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Freeform 15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16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9" name="Freeform 17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Line 18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1" name="Freeform 19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2" name="Freeform 20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3" name="Line 21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Freeform 22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5" name="Freeform 23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6" name="Freeform 24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7" name="Line 25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Line 26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Line 27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0" name="Freeform 28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8" name="Line 29"/>
          <p:cNvSpPr>
            <a:spLocks noChangeShapeType="1"/>
          </p:cNvSpPr>
          <p:nvPr/>
        </p:nvSpPr>
        <p:spPr bwMode="auto">
          <a:xfrm flipV="1">
            <a:off x="3409950" y="18478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81350" y="11430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VISIO" r:id="rId7" imgW="1183640" imgH="955040" progId="Visio.Drawing.4">
                  <p:embed/>
                </p:oleObj>
              </mc:Choice>
              <mc:Fallback>
                <p:oleObj name="VISIO" r:id="rId7" imgW="11836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1430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Text Box 31"/>
          <p:cNvSpPr txBox="1">
            <a:spLocks noChangeArrowheads="1"/>
          </p:cNvSpPr>
          <p:nvPr/>
        </p:nvSpPr>
        <p:spPr bwMode="auto">
          <a:xfrm>
            <a:off x="5103813" y="5715000"/>
            <a:ext cx="1182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Node</a:t>
            </a:r>
          </a:p>
        </p:txBody>
      </p:sp>
      <p:sp>
        <p:nvSpPr>
          <p:cNvPr id="48140" name="Text Box 32"/>
          <p:cNvSpPr txBox="1">
            <a:spLocks noChangeArrowheads="1"/>
          </p:cNvSpPr>
          <p:nvPr/>
        </p:nvSpPr>
        <p:spPr bwMode="auto">
          <a:xfrm>
            <a:off x="2740025" y="8382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48141" name="Text Box 33"/>
          <p:cNvSpPr txBox="1">
            <a:spLocks noChangeArrowheads="1"/>
          </p:cNvSpPr>
          <p:nvPr/>
        </p:nvSpPr>
        <p:spPr bwMode="auto">
          <a:xfrm>
            <a:off x="971550" y="390525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8142" name="Line 34"/>
          <p:cNvSpPr>
            <a:spLocks noChangeShapeType="1"/>
          </p:cNvSpPr>
          <p:nvPr/>
        </p:nvSpPr>
        <p:spPr bwMode="auto">
          <a:xfrm flipH="1" flipV="1">
            <a:off x="3733800" y="1981200"/>
            <a:ext cx="1066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35"/>
          <p:cNvSpPr>
            <a:spLocks noChangeShapeType="1"/>
          </p:cNvSpPr>
          <p:nvPr/>
        </p:nvSpPr>
        <p:spPr bwMode="auto">
          <a:xfrm>
            <a:off x="3429000" y="5257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813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00400" y="54864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VISIO" r:id="rId9" imgW="955040" imgH="955040" progId="Visio.Drawing.4">
                  <p:embed/>
                </p:oleObj>
              </mc:Choice>
              <mc:Fallback>
                <p:oleObj name="VISIO" r:id="rId9" imgW="9550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4" name="Line 37"/>
          <p:cNvSpPr>
            <a:spLocks noChangeShapeType="1"/>
          </p:cNvSpPr>
          <p:nvPr/>
        </p:nvSpPr>
        <p:spPr bwMode="auto">
          <a:xfrm>
            <a:off x="1981200" y="6019800"/>
            <a:ext cx="312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38"/>
          <p:cNvSpPr>
            <a:spLocks noChangeShapeType="1"/>
          </p:cNvSpPr>
          <p:nvPr/>
        </p:nvSpPr>
        <p:spPr bwMode="auto">
          <a:xfrm>
            <a:off x="5029200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39"/>
          <p:cNvSpPr>
            <a:spLocks noChangeShapeType="1"/>
          </p:cNvSpPr>
          <p:nvPr/>
        </p:nvSpPr>
        <p:spPr bwMode="auto">
          <a:xfrm>
            <a:off x="2057400" y="6324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40"/>
          <p:cNvSpPr>
            <a:spLocks noChangeShapeType="1"/>
          </p:cNvSpPr>
          <p:nvPr/>
        </p:nvSpPr>
        <p:spPr bwMode="auto">
          <a:xfrm flipH="1" flipV="1">
            <a:off x="1600200" y="3886200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41"/>
          <p:cNvSpPr>
            <a:spLocks noChangeShapeType="1"/>
          </p:cNvSpPr>
          <p:nvPr/>
        </p:nvSpPr>
        <p:spPr bwMode="auto">
          <a:xfrm flipH="1" flipV="1">
            <a:off x="1676400" y="3733800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42"/>
          <p:cNvSpPr>
            <a:spLocks noChangeShapeType="1"/>
          </p:cNvSpPr>
          <p:nvPr/>
        </p:nvSpPr>
        <p:spPr bwMode="auto">
          <a:xfrm flipH="1" flipV="1">
            <a:off x="3962400" y="1981200"/>
            <a:ext cx="1066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Text Box 43"/>
          <p:cNvSpPr txBox="1">
            <a:spLocks noChangeArrowheads="1"/>
          </p:cNvSpPr>
          <p:nvPr/>
        </p:nvSpPr>
        <p:spPr bwMode="auto">
          <a:xfrm>
            <a:off x="5105400" y="1066800"/>
            <a:ext cx="34956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1. Multicast Router Solicitation</a:t>
            </a:r>
          </a:p>
          <a:p>
            <a:pPr algn="l"/>
            <a:r>
              <a:rPr lang="en-US" sz="1400"/>
              <a:t>2. Unicast Router Advertisement</a:t>
            </a:r>
          </a:p>
          <a:p>
            <a:pPr algn="l"/>
            <a:r>
              <a:rPr lang="en-US" sz="1400"/>
              <a:t>3. Binding Update to Home Agent</a:t>
            </a:r>
          </a:p>
          <a:p>
            <a:pPr algn="l"/>
            <a:r>
              <a:rPr lang="en-US" sz="1400"/>
              <a:t>4. Binding Update to Correspondent Node</a:t>
            </a:r>
          </a:p>
          <a:p>
            <a:pPr algn="l"/>
            <a:r>
              <a:rPr lang="en-US" sz="1400"/>
              <a:t>5. Binding Acknowledgments</a:t>
            </a:r>
          </a:p>
        </p:txBody>
      </p:sp>
      <p:sp>
        <p:nvSpPr>
          <p:cNvPr id="48151" name="Text Box 44"/>
          <p:cNvSpPr txBox="1">
            <a:spLocks noChangeArrowheads="1"/>
          </p:cNvSpPr>
          <p:nvPr/>
        </p:nvSpPr>
        <p:spPr bwMode="auto">
          <a:xfrm>
            <a:off x="6400800" y="35052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pSp>
        <p:nvGrpSpPr>
          <p:cNvPr id="48152" name="Group 45"/>
          <p:cNvGrpSpPr>
            <a:grpSpLocks/>
          </p:cNvGrpSpPr>
          <p:nvPr/>
        </p:nvGrpSpPr>
        <p:grpSpPr bwMode="auto">
          <a:xfrm>
            <a:off x="3886200" y="6096000"/>
            <a:ext cx="452438" cy="454025"/>
            <a:chOff x="432" y="720"/>
            <a:chExt cx="285" cy="286"/>
          </a:xfrm>
        </p:grpSpPr>
        <p:sp>
          <p:nvSpPr>
            <p:cNvPr id="48180" name="Oval 46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Rectangle 47"/>
            <p:cNvSpPr>
              <a:spLocks noChangeArrowheads="1"/>
            </p:cNvSpPr>
            <p:nvPr/>
          </p:nvSpPr>
          <p:spPr bwMode="auto">
            <a:xfrm>
              <a:off x="432" y="720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8153" name="Group 48"/>
          <p:cNvGrpSpPr>
            <a:grpSpLocks/>
          </p:cNvGrpSpPr>
          <p:nvPr/>
        </p:nvGrpSpPr>
        <p:grpSpPr bwMode="auto">
          <a:xfrm>
            <a:off x="3048000" y="4495800"/>
            <a:ext cx="342900" cy="454025"/>
            <a:chOff x="432" y="1392"/>
            <a:chExt cx="216" cy="286"/>
          </a:xfrm>
        </p:grpSpPr>
        <p:sp>
          <p:nvSpPr>
            <p:cNvPr id="48178" name="Oval 49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9" name="Rectangle 50"/>
            <p:cNvSpPr>
              <a:spLocks noChangeArrowheads="1"/>
            </p:cNvSpPr>
            <p:nvPr/>
          </p:nvSpPr>
          <p:spPr bwMode="auto">
            <a:xfrm>
              <a:off x="432" y="1392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ƒ</a:t>
              </a:r>
            </a:p>
          </p:txBody>
        </p:sp>
      </p:grpSp>
      <p:grpSp>
        <p:nvGrpSpPr>
          <p:cNvPr id="48154" name="Group 51"/>
          <p:cNvGrpSpPr>
            <a:grpSpLocks/>
          </p:cNvGrpSpPr>
          <p:nvPr/>
        </p:nvGrpSpPr>
        <p:grpSpPr bwMode="auto">
          <a:xfrm>
            <a:off x="4038600" y="3124200"/>
            <a:ext cx="342900" cy="454025"/>
            <a:chOff x="432" y="1728"/>
            <a:chExt cx="216" cy="286"/>
          </a:xfrm>
        </p:grpSpPr>
        <p:sp>
          <p:nvSpPr>
            <p:cNvPr id="48176" name="Oval 52"/>
            <p:cNvSpPr>
              <a:spLocks noChangeArrowheads="1"/>
            </p:cNvSpPr>
            <p:nvPr/>
          </p:nvSpPr>
          <p:spPr bwMode="auto">
            <a:xfrm>
              <a:off x="504" y="1800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7" name="Rectangle 53"/>
            <p:cNvSpPr>
              <a:spLocks noChangeArrowheads="1"/>
            </p:cNvSpPr>
            <p:nvPr/>
          </p:nvSpPr>
          <p:spPr bwMode="auto">
            <a:xfrm>
              <a:off x="432" y="1728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„</a:t>
              </a:r>
            </a:p>
          </p:txBody>
        </p:sp>
      </p:grpSp>
      <p:grpSp>
        <p:nvGrpSpPr>
          <p:cNvPr id="48155" name="Group 54"/>
          <p:cNvGrpSpPr>
            <a:grpSpLocks/>
          </p:cNvGrpSpPr>
          <p:nvPr/>
        </p:nvGrpSpPr>
        <p:grpSpPr bwMode="auto">
          <a:xfrm>
            <a:off x="2514600" y="4038600"/>
            <a:ext cx="342900" cy="454025"/>
            <a:chOff x="432" y="2064"/>
            <a:chExt cx="216" cy="286"/>
          </a:xfrm>
        </p:grpSpPr>
        <p:sp>
          <p:nvSpPr>
            <p:cNvPr id="48174" name="Oval 55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Rectangle 56"/>
            <p:cNvSpPr>
              <a:spLocks noChangeArrowheads="1"/>
            </p:cNvSpPr>
            <p:nvPr/>
          </p:nvSpPr>
          <p:spPr bwMode="auto">
            <a:xfrm>
              <a:off x="432" y="2064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grpSp>
        <p:nvGrpSpPr>
          <p:cNvPr id="48156" name="Group 57"/>
          <p:cNvGrpSpPr>
            <a:grpSpLocks/>
          </p:cNvGrpSpPr>
          <p:nvPr/>
        </p:nvGrpSpPr>
        <p:grpSpPr bwMode="auto">
          <a:xfrm>
            <a:off x="4038600" y="2514600"/>
            <a:ext cx="342900" cy="454025"/>
            <a:chOff x="432" y="2064"/>
            <a:chExt cx="216" cy="286"/>
          </a:xfrm>
        </p:grpSpPr>
        <p:sp>
          <p:nvSpPr>
            <p:cNvPr id="48172" name="Oval 58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Rectangle 59"/>
            <p:cNvSpPr>
              <a:spLocks noChangeArrowheads="1"/>
            </p:cNvSpPr>
            <p:nvPr/>
          </p:nvSpPr>
          <p:spPr bwMode="auto">
            <a:xfrm>
              <a:off x="432" y="2064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sp>
        <p:nvSpPr>
          <p:cNvPr id="48157" name="Freeform 60"/>
          <p:cNvSpPr>
            <a:spLocks/>
          </p:cNvSpPr>
          <p:nvPr/>
        </p:nvSpPr>
        <p:spPr bwMode="auto">
          <a:xfrm>
            <a:off x="3352800" y="5867400"/>
            <a:ext cx="1524000" cy="304800"/>
          </a:xfrm>
          <a:custGeom>
            <a:avLst/>
            <a:gdLst>
              <a:gd name="T0" fmla="*/ 0 w 960"/>
              <a:gd name="T1" fmla="*/ 0 h 192"/>
              <a:gd name="T2" fmla="*/ 0 w 960"/>
              <a:gd name="T3" fmla="*/ 483870000 h 192"/>
              <a:gd name="T4" fmla="*/ 2147483647 w 960"/>
              <a:gd name="T5" fmla="*/ 483870000 h 192"/>
              <a:gd name="T6" fmla="*/ 2147483647 w 96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92"/>
              <a:gd name="T14" fmla="*/ 960 w 96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92">
                <a:moveTo>
                  <a:pt x="0" y="0"/>
                </a:moveTo>
                <a:lnTo>
                  <a:pt x="0" y="192"/>
                </a:lnTo>
                <a:lnTo>
                  <a:pt x="960" y="192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58" name="Group 61"/>
          <p:cNvGrpSpPr>
            <a:grpSpLocks/>
          </p:cNvGrpSpPr>
          <p:nvPr/>
        </p:nvGrpSpPr>
        <p:grpSpPr bwMode="auto">
          <a:xfrm>
            <a:off x="3505200" y="5943600"/>
            <a:ext cx="342900" cy="454025"/>
            <a:chOff x="432" y="1056"/>
            <a:chExt cx="216" cy="286"/>
          </a:xfrm>
        </p:grpSpPr>
        <p:sp>
          <p:nvSpPr>
            <p:cNvPr id="48170" name="Oval 62"/>
            <p:cNvSpPr>
              <a:spLocks noChangeArrowheads="1"/>
            </p:cNvSpPr>
            <p:nvPr/>
          </p:nvSpPr>
          <p:spPr bwMode="auto">
            <a:xfrm>
              <a:off x="504" y="1128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1" name="Rectangle 63"/>
            <p:cNvSpPr>
              <a:spLocks noChangeArrowheads="1"/>
            </p:cNvSpPr>
            <p:nvPr/>
          </p:nvSpPr>
          <p:spPr bwMode="auto">
            <a:xfrm>
              <a:off x="432" y="1056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‚</a:t>
              </a:r>
            </a:p>
          </p:txBody>
        </p:sp>
      </p:grpSp>
      <p:sp>
        <p:nvSpPr>
          <p:cNvPr id="48159" name="Freeform 64"/>
          <p:cNvSpPr>
            <a:spLocks/>
          </p:cNvSpPr>
          <p:nvPr/>
        </p:nvSpPr>
        <p:spPr bwMode="auto">
          <a:xfrm>
            <a:off x="533400" y="47244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65"/>
          <p:cNvSpPr>
            <a:spLocks noChangeShapeType="1"/>
          </p:cNvSpPr>
          <p:nvPr/>
        </p:nvSpPr>
        <p:spPr bwMode="auto">
          <a:xfrm>
            <a:off x="9144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Text Box 66"/>
          <p:cNvSpPr txBox="1">
            <a:spLocks noChangeArrowheads="1"/>
          </p:cNvSpPr>
          <p:nvPr/>
        </p:nvSpPr>
        <p:spPr bwMode="auto">
          <a:xfrm>
            <a:off x="609600" y="51054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grpSp>
        <p:nvGrpSpPr>
          <p:cNvPr id="48162" name="Group 67"/>
          <p:cNvGrpSpPr>
            <a:grpSpLocks/>
          </p:cNvGrpSpPr>
          <p:nvPr/>
        </p:nvGrpSpPr>
        <p:grpSpPr bwMode="auto">
          <a:xfrm rot="5400000">
            <a:off x="1447800" y="5867400"/>
            <a:ext cx="533400" cy="381000"/>
            <a:chOff x="4368" y="3312"/>
            <a:chExt cx="480" cy="240"/>
          </a:xfrm>
        </p:grpSpPr>
        <p:sp>
          <p:nvSpPr>
            <p:cNvPr id="48168" name="Freeform 68"/>
            <p:cNvSpPr>
              <a:spLocks/>
            </p:cNvSpPr>
            <p:nvPr/>
          </p:nvSpPr>
          <p:spPr bwMode="auto">
            <a:xfrm>
              <a:off x="4368" y="3312"/>
              <a:ext cx="480" cy="144"/>
            </a:xfrm>
            <a:custGeom>
              <a:avLst/>
              <a:gdLst>
                <a:gd name="T0" fmla="*/ 0 w 480"/>
                <a:gd name="T1" fmla="*/ 0 h 144"/>
                <a:gd name="T2" fmla="*/ 0 w 480"/>
                <a:gd name="T3" fmla="*/ 144 h 144"/>
                <a:gd name="T4" fmla="*/ 480 w 480"/>
                <a:gd name="T5" fmla="*/ 144 h 144"/>
                <a:gd name="T6" fmla="*/ 480 w 48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44"/>
                <a:gd name="T14" fmla="*/ 480 w 48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44">
                  <a:moveTo>
                    <a:pt x="0" y="0"/>
                  </a:moveTo>
                  <a:lnTo>
                    <a:pt x="0" y="144"/>
                  </a:lnTo>
                  <a:lnTo>
                    <a:pt x="480" y="144"/>
                  </a:lnTo>
                  <a:lnTo>
                    <a:pt x="48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69"/>
            <p:cNvSpPr>
              <a:spLocks noChangeShapeType="1"/>
            </p:cNvSpPr>
            <p:nvPr/>
          </p:nvSpPr>
          <p:spPr bwMode="auto">
            <a:xfrm>
              <a:off x="4608" y="34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3" name="Text Box 70"/>
          <p:cNvSpPr txBox="1">
            <a:spLocks noChangeArrowheads="1"/>
          </p:cNvSpPr>
          <p:nvPr/>
        </p:nvSpPr>
        <p:spPr bwMode="auto">
          <a:xfrm>
            <a:off x="836613" y="57912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48164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Mobile Node Changes to a New Foreign Link</a:t>
            </a:r>
          </a:p>
        </p:txBody>
      </p:sp>
      <p:sp>
        <p:nvSpPr>
          <p:cNvPr id="48165" name="TextBox 69"/>
          <p:cNvSpPr txBox="1">
            <a:spLocks noChangeArrowheads="1"/>
          </p:cNvSpPr>
          <p:nvPr/>
        </p:nvSpPr>
        <p:spPr bwMode="auto">
          <a:xfrm>
            <a:off x="3276600" y="4267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48166" name="TextBox 70"/>
          <p:cNvSpPr txBox="1">
            <a:spLocks noChangeArrowheads="1"/>
          </p:cNvSpPr>
          <p:nvPr/>
        </p:nvSpPr>
        <p:spPr bwMode="auto">
          <a:xfrm>
            <a:off x="3676650" y="32766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4</a:t>
            </a:r>
          </a:p>
        </p:txBody>
      </p:sp>
      <p:sp>
        <p:nvSpPr>
          <p:cNvPr id="48167" name="TextBox 71"/>
          <p:cNvSpPr txBox="1">
            <a:spLocks noChangeArrowheads="1"/>
          </p:cNvSpPr>
          <p:nvPr/>
        </p:nvSpPr>
        <p:spPr bwMode="auto">
          <a:xfrm>
            <a:off x="4591050" y="32004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5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Line 2"/>
          <p:cNvSpPr>
            <a:spLocks noChangeShapeType="1"/>
          </p:cNvSpPr>
          <p:nvPr/>
        </p:nvSpPr>
        <p:spPr bwMode="auto">
          <a:xfrm flipH="1" flipV="1">
            <a:off x="1219200" y="41910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5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33600" y="25908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7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08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76400" y="40386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1219200" y="30480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 flipV="1">
            <a:off x="3810000" y="2362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81400" y="1600200"/>
          <a:ext cx="9413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9" name="VISIO" r:id="rId7" imgW="1183640" imgH="955040" progId="Visio.Drawing.4">
                  <p:embed/>
                </p:oleObj>
              </mc:Choice>
              <mc:Fallback>
                <p:oleObj name="VISIO" r:id="rId7" imgW="11836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00200"/>
                        <a:ext cx="94138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0" y="3352800"/>
            <a:ext cx="7572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Mobile </a:t>
            </a:r>
          </a:p>
          <a:p>
            <a:r>
              <a:rPr lang="en-US" sz="1400"/>
              <a:t>Node</a:t>
            </a: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3140075" y="127635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1524000" y="44196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Agent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/>
        </p:nvSpPr>
        <p:spPr bwMode="auto">
          <a:xfrm>
            <a:off x="5410200" y="1143000"/>
            <a:ext cx="3495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1. Multicast Router Solicitation</a:t>
            </a:r>
          </a:p>
          <a:p>
            <a:pPr algn="l"/>
            <a:r>
              <a:rPr lang="en-US" sz="1400"/>
              <a:t>2. Unicast Router Advertisement</a:t>
            </a:r>
          </a:p>
          <a:p>
            <a:pPr algn="l"/>
            <a:r>
              <a:rPr lang="en-US" sz="1400"/>
              <a:t>3. Binding Update to Home Agent</a:t>
            </a:r>
          </a:p>
          <a:p>
            <a:pPr algn="l"/>
            <a:r>
              <a:rPr lang="en-US" sz="1400"/>
              <a:t>4. Binding Update to Correspondent Node</a:t>
            </a:r>
          </a:p>
          <a:p>
            <a:pPr algn="l"/>
            <a:r>
              <a:rPr lang="en-US" sz="1400"/>
              <a:t>5. Binding Acknowledgments</a:t>
            </a:r>
          </a:p>
          <a:p>
            <a:pPr algn="l"/>
            <a:r>
              <a:rPr lang="en-US" sz="1400"/>
              <a:t>6. Multicast Neighbor Advertisement</a:t>
            </a:r>
          </a:p>
        </p:txBody>
      </p:sp>
      <p:sp>
        <p:nvSpPr>
          <p:cNvPr id="49164" name="Line 14"/>
          <p:cNvSpPr>
            <a:spLocks noChangeShapeType="1"/>
          </p:cNvSpPr>
          <p:nvPr/>
        </p:nvSpPr>
        <p:spPr bwMode="auto">
          <a:xfrm flipH="1">
            <a:off x="838200" y="3276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5" name="Group 15"/>
          <p:cNvGrpSpPr>
            <a:grpSpLocks/>
          </p:cNvGrpSpPr>
          <p:nvPr/>
        </p:nvGrpSpPr>
        <p:grpSpPr bwMode="auto">
          <a:xfrm flipH="1">
            <a:off x="228600" y="2590800"/>
            <a:ext cx="858838" cy="858838"/>
            <a:chOff x="3846" y="871"/>
            <a:chExt cx="1074" cy="1075"/>
          </a:xfrm>
        </p:grpSpPr>
        <p:sp>
          <p:nvSpPr>
            <p:cNvPr id="49202" name="Freeform 16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17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18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19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Freeform 20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Freeform 21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Line 22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9" name="Freeform 23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Line 24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1" name="Freeform 25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26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Line 27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4" name="Freeform 28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Freeform 29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6" name="Freeform 30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7" name="Line 31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32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9" name="Line 33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Freeform 34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6" name="Line 35"/>
          <p:cNvSpPr>
            <a:spLocks noChangeShapeType="1"/>
          </p:cNvSpPr>
          <p:nvPr/>
        </p:nvSpPr>
        <p:spPr bwMode="auto">
          <a:xfrm>
            <a:off x="7620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36"/>
          <p:cNvSpPr>
            <a:spLocks noChangeShapeType="1"/>
          </p:cNvSpPr>
          <p:nvPr/>
        </p:nvSpPr>
        <p:spPr bwMode="auto">
          <a:xfrm>
            <a:off x="990600" y="3505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37"/>
          <p:cNvSpPr>
            <a:spLocks noChangeShapeType="1"/>
          </p:cNvSpPr>
          <p:nvPr/>
        </p:nvSpPr>
        <p:spPr bwMode="auto">
          <a:xfrm flipH="1">
            <a:off x="1524000" y="4114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38"/>
          <p:cNvSpPr>
            <a:spLocks/>
          </p:cNvSpPr>
          <p:nvPr/>
        </p:nvSpPr>
        <p:spPr bwMode="auto">
          <a:xfrm>
            <a:off x="1066800" y="2971800"/>
            <a:ext cx="685800" cy="990600"/>
          </a:xfrm>
          <a:custGeom>
            <a:avLst/>
            <a:gdLst>
              <a:gd name="T0" fmla="*/ 0 w 288"/>
              <a:gd name="T1" fmla="*/ 0 h 672"/>
              <a:gd name="T2" fmla="*/ 1633061250 w 288"/>
              <a:gd name="T3" fmla="*/ 0 h 672"/>
              <a:gd name="T4" fmla="*/ 1633061250 w 288"/>
              <a:gd name="T5" fmla="*/ 1460250536 h 672"/>
              <a:gd name="T6" fmla="*/ 0 60000 65536"/>
              <a:gd name="T7" fmla="*/ 0 60000 65536"/>
              <a:gd name="T8" fmla="*/ 0 60000 65536"/>
              <a:gd name="T9" fmla="*/ 0 w 288"/>
              <a:gd name="T10" fmla="*/ 0 h 672"/>
              <a:gd name="T11" fmla="*/ 288 w 288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72">
                <a:moveTo>
                  <a:pt x="0" y="0"/>
                </a:moveTo>
                <a:lnTo>
                  <a:pt x="288" y="0"/>
                </a:lnTo>
                <a:lnTo>
                  <a:pt x="288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39"/>
          <p:cNvSpPr>
            <a:spLocks/>
          </p:cNvSpPr>
          <p:nvPr/>
        </p:nvSpPr>
        <p:spPr bwMode="auto">
          <a:xfrm>
            <a:off x="1143000" y="2819400"/>
            <a:ext cx="762000" cy="1143000"/>
          </a:xfrm>
          <a:custGeom>
            <a:avLst/>
            <a:gdLst>
              <a:gd name="T0" fmla="*/ 0 w 288"/>
              <a:gd name="T1" fmla="*/ 0 h 672"/>
              <a:gd name="T2" fmla="*/ 2016125000 w 288"/>
              <a:gd name="T3" fmla="*/ 0 h 672"/>
              <a:gd name="T4" fmla="*/ 2016125000 w 288"/>
              <a:gd name="T5" fmla="*/ 1944120536 h 672"/>
              <a:gd name="T6" fmla="*/ 0 60000 65536"/>
              <a:gd name="T7" fmla="*/ 0 60000 65536"/>
              <a:gd name="T8" fmla="*/ 0 60000 65536"/>
              <a:gd name="T9" fmla="*/ 0 w 288"/>
              <a:gd name="T10" fmla="*/ 0 h 672"/>
              <a:gd name="T11" fmla="*/ 288 w 288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72">
                <a:moveTo>
                  <a:pt x="0" y="0"/>
                </a:moveTo>
                <a:lnTo>
                  <a:pt x="288" y="0"/>
                </a:lnTo>
                <a:lnTo>
                  <a:pt x="288" y="6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Line 40"/>
          <p:cNvSpPr>
            <a:spLocks noChangeShapeType="1"/>
          </p:cNvSpPr>
          <p:nvPr/>
        </p:nvSpPr>
        <p:spPr bwMode="auto">
          <a:xfrm flipV="1">
            <a:off x="1066800" y="20574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Line 41"/>
          <p:cNvSpPr>
            <a:spLocks noChangeShapeType="1"/>
          </p:cNvSpPr>
          <p:nvPr/>
        </p:nvSpPr>
        <p:spPr bwMode="auto">
          <a:xfrm flipV="1">
            <a:off x="914400" y="1828800"/>
            <a:ext cx="25146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Line 42"/>
          <p:cNvSpPr>
            <a:spLocks noChangeShapeType="1"/>
          </p:cNvSpPr>
          <p:nvPr/>
        </p:nvSpPr>
        <p:spPr bwMode="auto">
          <a:xfrm>
            <a:off x="990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Line 43"/>
          <p:cNvSpPr>
            <a:spLocks noChangeShapeType="1"/>
          </p:cNvSpPr>
          <p:nvPr/>
        </p:nvSpPr>
        <p:spPr bwMode="auto">
          <a:xfrm>
            <a:off x="1371600" y="3124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Text Box 44"/>
          <p:cNvSpPr txBox="1">
            <a:spLocks noChangeArrowheads="1"/>
          </p:cNvSpPr>
          <p:nvPr/>
        </p:nvSpPr>
        <p:spPr bwMode="auto">
          <a:xfrm>
            <a:off x="3810000" y="59436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pSp>
        <p:nvGrpSpPr>
          <p:cNvPr id="49176" name="Group 45"/>
          <p:cNvGrpSpPr>
            <a:grpSpLocks/>
          </p:cNvGrpSpPr>
          <p:nvPr/>
        </p:nvGrpSpPr>
        <p:grpSpPr bwMode="auto">
          <a:xfrm>
            <a:off x="762000" y="4191000"/>
            <a:ext cx="452438" cy="454025"/>
            <a:chOff x="432" y="720"/>
            <a:chExt cx="285" cy="286"/>
          </a:xfrm>
        </p:grpSpPr>
        <p:sp>
          <p:nvSpPr>
            <p:cNvPr id="49200" name="Oval 46"/>
            <p:cNvSpPr>
              <a:spLocks noChangeArrowheads="1"/>
            </p:cNvSpPr>
            <p:nvPr/>
          </p:nvSpPr>
          <p:spPr bwMode="auto">
            <a:xfrm>
              <a:off x="504" y="79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1" name="Rectangle 47"/>
            <p:cNvSpPr>
              <a:spLocks noChangeArrowheads="1"/>
            </p:cNvSpPr>
            <p:nvPr/>
          </p:nvSpPr>
          <p:spPr bwMode="auto">
            <a:xfrm>
              <a:off x="432" y="720"/>
              <a:ext cx="2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</a:t>
              </a:r>
            </a:p>
          </p:txBody>
        </p:sp>
      </p:grpSp>
      <p:grpSp>
        <p:nvGrpSpPr>
          <p:cNvPr id="49177" name="Group 48"/>
          <p:cNvGrpSpPr>
            <a:grpSpLocks/>
          </p:cNvGrpSpPr>
          <p:nvPr/>
        </p:nvGrpSpPr>
        <p:grpSpPr bwMode="auto">
          <a:xfrm>
            <a:off x="1524000" y="3276600"/>
            <a:ext cx="342900" cy="454025"/>
            <a:chOff x="432" y="1392"/>
            <a:chExt cx="216" cy="286"/>
          </a:xfrm>
        </p:grpSpPr>
        <p:sp>
          <p:nvSpPr>
            <p:cNvPr id="49198" name="Oval 49"/>
            <p:cNvSpPr>
              <a:spLocks noChangeArrowheads="1"/>
            </p:cNvSpPr>
            <p:nvPr/>
          </p:nvSpPr>
          <p:spPr bwMode="auto">
            <a:xfrm>
              <a:off x="504" y="1464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9" name="Rectangle 50"/>
            <p:cNvSpPr>
              <a:spLocks noChangeArrowheads="1"/>
            </p:cNvSpPr>
            <p:nvPr/>
          </p:nvSpPr>
          <p:spPr bwMode="auto">
            <a:xfrm>
              <a:off x="432" y="1392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ƒ</a:t>
              </a:r>
            </a:p>
          </p:txBody>
        </p:sp>
      </p:grpSp>
      <p:grpSp>
        <p:nvGrpSpPr>
          <p:cNvPr id="49178" name="Group 51"/>
          <p:cNvGrpSpPr>
            <a:grpSpLocks/>
          </p:cNvGrpSpPr>
          <p:nvPr/>
        </p:nvGrpSpPr>
        <p:grpSpPr bwMode="auto">
          <a:xfrm>
            <a:off x="1828800" y="1905000"/>
            <a:ext cx="342900" cy="454025"/>
            <a:chOff x="432" y="1728"/>
            <a:chExt cx="216" cy="286"/>
          </a:xfrm>
        </p:grpSpPr>
        <p:sp>
          <p:nvSpPr>
            <p:cNvPr id="49196" name="Oval 52"/>
            <p:cNvSpPr>
              <a:spLocks noChangeArrowheads="1"/>
            </p:cNvSpPr>
            <p:nvPr/>
          </p:nvSpPr>
          <p:spPr bwMode="auto">
            <a:xfrm>
              <a:off x="504" y="1800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7" name="Rectangle 53"/>
            <p:cNvSpPr>
              <a:spLocks noChangeArrowheads="1"/>
            </p:cNvSpPr>
            <p:nvPr/>
          </p:nvSpPr>
          <p:spPr bwMode="auto">
            <a:xfrm>
              <a:off x="432" y="1728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„</a:t>
              </a:r>
            </a:p>
          </p:txBody>
        </p:sp>
      </p:grpSp>
      <p:grpSp>
        <p:nvGrpSpPr>
          <p:cNvPr id="49179" name="Group 54"/>
          <p:cNvGrpSpPr>
            <a:grpSpLocks/>
          </p:cNvGrpSpPr>
          <p:nvPr/>
        </p:nvGrpSpPr>
        <p:grpSpPr bwMode="auto">
          <a:xfrm>
            <a:off x="1371600" y="2590800"/>
            <a:ext cx="342900" cy="454025"/>
            <a:chOff x="432" y="2064"/>
            <a:chExt cx="216" cy="286"/>
          </a:xfrm>
        </p:grpSpPr>
        <p:sp>
          <p:nvSpPr>
            <p:cNvPr id="49194" name="Oval 55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Rectangle 56"/>
            <p:cNvSpPr>
              <a:spLocks noChangeArrowheads="1"/>
            </p:cNvSpPr>
            <p:nvPr/>
          </p:nvSpPr>
          <p:spPr bwMode="auto">
            <a:xfrm>
              <a:off x="432" y="2064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grpSp>
        <p:nvGrpSpPr>
          <p:cNvPr id="49180" name="Group 57"/>
          <p:cNvGrpSpPr>
            <a:grpSpLocks/>
          </p:cNvGrpSpPr>
          <p:nvPr/>
        </p:nvGrpSpPr>
        <p:grpSpPr bwMode="auto">
          <a:xfrm>
            <a:off x="1143000" y="3581400"/>
            <a:ext cx="342900" cy="454025"/>
            <a:chOff x="432" y="2400"/>
            <a:chExt cx="216" cy="286"/>
          </a:xfrm>
        </p:grpSpPr>
        <p:sp>
          <p:nvSpPr>
            <p:cNvPr id="49192" name="Oval 58"/>
            <p:cNvSpPr>
              <a:spLocks noChangeArrowheads="1"/>
            </p:cNvSpPr>
            <p:nvPr/>
          </p:nvSpPr>
          <p:spPr bwMode="auto">
            <a:xfrm>
              <a:off x="504" y="2472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3" name="Rectangle 59"/>
            <p:cNvSpPr>
              <a:spLocks noChangeArrowheads="1"/>
            </p:cNvSpPr>
            <p:nvPr/>
          </p:nvSpPr>
          <p:spPr bwMode="auto">
            <a:xfrm>
              <a:off x="432" y="2400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†</a:t>
              </a:r>
            </a:p>
          </p:txBody>
        </p:sp>
      </p:grpSp>
      <p:grpSp>
        <p:nvGrpSpPr>
          <p:cNvPr id="49181" name="Group 60"/>
          <p:cNvGrpSpPr>
            <a:grpSpLocks/>
          </p:cNvGrpSpPr>
          <p:nvPr/>
        </p:nvGrpSpPr>
        <p:grpSpPr bwMode="auto">
          <a:xfrm>
            <a:off x="2438400" y="2057400"/>
            <a:ext cx="342900" cy="454025"/>
            <a:chOff x="432" y="2064"/>
            <a:chExt cx="216" cy="286"/>
          </a:xfrm>
        </p:grpSpPr>
        <p:sp>
          <p:nvSpPr>
            <p:cNvPr id="49190" name="Oval 61"/>
            <p:cNvSpPr>
              <a:spLocks noChangeArrowheads="1"/>
            </p:cNvSpPr>
            <p:nvPr/>
          </p:nvSpPr>
          <p:spPr bwMode="auto">
            <a:xfrm>
              <a:off x="504" y="2137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Rectangle 62"/>
            <p:cNvSpPr>
              <a:spLocks noChangeArrowheads="1"/>
            </p:cNvSpPr>
            <p:nvPr/>
          </p:nvSpPr>
          <p:spPr bwMode="auto">
            <a:xfrm>
              <a:off x="432" y="2064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…</a:t>
              </a:r>
            </a:p>
          </p:txBody>
        </p:sp>
      </p:grpSp>
      <p:sp>
        <p:nvSpPr>
          <p:cNvPr id="49182" name="Freeform 63"/>
          <p:cNvSpPr>
            <a:spLocks/>
          </p:cNvSpPr>
          <p:nvPr/>
        </p:nvSpPr>
        <p:spPr bwMode="auto">
          <a:xfrm>
            <a:off x="990600" y="54102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Line 64"/>
          <p:cNvSpPr>
            <a:spLocks noChangeShapeType="1"/>
          </p:cNvSpPr>
          <p:nvPr/>
        </p:nvSpPr>
        <p:spPr bwMode="auto">
          <a:xfrm>
            <a:off x="13716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Text Box 65"/>
          <p:cNvSpPr txBox="1">
            <a:spLocks noChangeArrowheads="1"/>
          </p:cNvSpPr>
          <p:nvPr/>
        </p:nvSpPr>
        <p:spPr bwMode="auto">
          <a:xfrm>
            <a:off x="1066800" y="5791200"/>
            <a:ext cx="658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49185" name="Freeform 66"/>
          <p:cNvSpPr>
            <a:spLocks/>
          </p:cNvSpPr>
          <p:nvPr/>
        </p:nvSpPr>
        <p:spPr bwMode="auto">
          <a:xfrm>
            <a:off x="1295400" y="3048000"/>
            <a:ext cx="304800" cy="1066800"/>
          </a:xfrm>
          <a:custGeom>
            <a:avLst/>
            <a:gdLst>
              <a:gd name="T0" fmla="*/ 483870000 w 192"/>
              <a:gd name="T1" fmla="*/ 1693545000 h 672"/>
              <a:gd name="T2" fmla="*/ 362902500 w 192"/>
              <a:gd name="T3" fmla="*/ 1693545000 h 672"/>
              <a:gd name="T4" fmla="*/ 362902500 w 192"/>
              <a:gd name="T5" fmla="*/ 0 h 672"/>
              <a:gd name="T6" fmla="*/ 0 w 192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72"/>
              <a:gd name="T14" fmla="*/ 192 w 192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72">
                <a:moveTo>
                  <a:pt x="192" y="672"/>
                </a:moveTo>
                <a:lnTo>
                  <a:pt x="144" y="672"/>
                </a:lnTo>
                <a:lnTo>
                  <a:pt x="14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6" name="Group 67"/>
          <p:cNvGrpSpPr>
            <a:grpSpLocks/>
          </p:cNvGrpSpPr>
          <p:nvPr/>
        </p:nvGrpSpPr>
        <p:grpSpPr bwMode="auto">
          <a:xfrm>
            <a:off x="1295400" y="3124200"/>
            <a:ext cx="342900" cy="454025"/>
            <a:chOff x="432" y="1056"/>
            <a:chExt cx="216" cy="286"/>
          </a:xfrm>
        </p:grpSpPr>
        <p:sp>
          <p:nvSpPr>
            <p:cNvPr id="49188" name="Oval 68"/>
            <p:cNvSpPr>
              <a:spLocks noChangeArrowheads="1"/>
            </p:cNvSpPr>
            <p:nvPr/>
          </p:nvSpPr>
          <p:spPr bwMode="auto">
            <a:xfrm>
              <a:off x="504" y="1128"/>
              <a:ext cx="144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9" name="Rectangle 69"/>
            <p:cNvSpPr>
              <a:spLocks noChangeArrowheads="1"/>
            </p:cNvSpPr>
            <p:nvPr/>
          </p:nvSpPr>
          <p:spPr bwMode="auto">
            <a:xfrm>
              <a:off x="432" y="1056"/>
              <a:ext cx="21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b="1">
                  <a:latin typeface="Wingdings" charset="0"/>
                </a:rPr>
                <a:t>‚</a:t>
              </a:r>
            </a:p>
          </p:txBody>
        </p:sp>
      </p:grpSp>
      <p:sp>
        <p:nvSpPr>
          <p:cNvPr id="49187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Mobile Node Returns Home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63"/>
          <p:cNvGrpSpPr>
            <a:grpSpLocks/>
          </p:cNvGrpSpPr>
          <p:nvPr/>
        </p:nvGrpSpPr>
        <p:grpSpPr bwMode="auto">
          <a:xfrm>
            <a:off x="0" y="1828800"/>
            <a:ext cx="1981200" cy="685800"/>
            <a:chOff x="144" y="428"/>
            <a:chExt cx="1248" cy="432"/>
          </a:xfrm>
        </p:grpSpPr>
        <p:sp>
          <p:nvSpPr>
            <p:cNvPr id="50241" name="Rectangle 64"/>
            <p:cNvSpPr>
              <a:spLocks noChangeArrowheads="1"/>
            </p:cNvSpPr>
            <p:nvPr/>
          </p:nvSpPr>
          <p:spPr bwMode="auto">
            <a:xfrm>
              <a:off x="144" y="428"/>
              <a:ext cx="124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800"/>
                <a:t>Check destination cache for an entry </a:t>
              </a:r>
            </a:p>
            <a:p>
              <a:pPr eaLnBrk="1" hangingPunct="1"/>
              <a:r>
                <a:rPr lang="en-US" sz="800"/>
                <a:t>matching the destination address.</a:t>
              </a:r>
            </a:p>
          </p:txBody>
        </p:sp>
        <p:sp>
          <p:nvSpPr>
            <p:cNvPr id="50242" name="Line 65"/>
            <p:cNvSpPr>
              <a:spLocks noChangeShapeType="1"/>
            </p:cNvSpPr>
            <p:nvPr/>
          </p:nvSpPr>
          <p:spPr bwMode="auto">
            <a:xfrm>
              <a:off x="768" y="6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79" name="AutoShape 66"/>
          <p:cNvSpPr>
            <a:spLocks noChangeArrowheads="1"/>
          </p:cNvSpPr>
          <p:nvPr/>
        </p:nvSpPr>
        <p:spPr bwMode="auto">
          <a:xfrm>
            <a:off x="381000" y="251460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Entry found </a:t>
            </a:r>
          </a:p>
          <a:p>
            <a:pPr eaLnBrk="1" hangingPunct="1"/>
            <a:r>
              <a:rPr lang="en-US" sz="800"/>
              <a:t>in destination cache?</a:t>
            </a:r>
          </a:p>
        </p:txBody>
      </p:sp>
      <p:sp>
        <p:nvSpPr>
          <p:cNvPr id="50180" name="Text Box 67"/>
          <p:cNvSpPr txBox="1">
            <a:spLocks noChangeArrowheads="1"/>
          </p:cNvSpPr>
          <p:nvPr/>
        </p:nvSpPr>
        <p:spPr bwMode="auto">
          <a:xfrm>
            <a:off x="1574800" y="290353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0181" name="Line 68"/>
          <p:cNvSpPr>
            <a:spLocks noChangeShapeType="1"/>
          </p:cNvSpPr>
          <p:nvPr/>
        </p:nvSpPr>
        <p:spPr bwMode="auto">
          <a:xfrm>
            <a:off x="990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69"/>
          <p:cNvSpPr txBox="1">
            <a:spLocks noChangeArrowheads="1"/>
          </p:cNvSpPr>
          <p:nvPr/>
        </p:nvSpPr>
        <p:spPr bwMode="auto">
          <a:xfrm>
            <a:off x="989013" y="37338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0183" name="AutoShape 70"/>
          <p:cNvSpPr>
            <a:spLocks noChangeArrowheads="1"/>
          </p:cNvSpPr>
          <p:nvPr/>
        </p:nvSpPr>
        <p:spPr bwMode="auto">
          <a:xfrm>
            <a:off x="2438400" y="358140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Does entry </a:t>
            </a:r>
          </a:p>
          <a:p>
            <a:pPr eaLnBrk="1" hangingPunct="1"/>
            <a:r>
              <a:rPr lang="en-US" sz="800"/>
              <a:t>contain a pointer to a </a:t>
            </a:r>
          </a:p>
          <a:p>
            <a:pPr eaLnBrk="1" hangingPunct="1"/>
            <a:r>
              <a:rPr lang="en-US" sz="800"/>
              <a:t>binding cache </a:t>
            </a:r>
          </a:p>
          <a:p>
            <a:pPr eaLnBrk="1" hangingPunct="1"/>
            <a:r>
              <a:rPr lang="en-US" sz="800"/>
              <a:t>entry?</a:t>
            </a:r>
          </a:p>
        </p:txBody>
      </p:sp>
      <p:sp>
        <p:nvSpPr>
          <p:cNvPr id="50184" name="Text Box 71"/>
          <p:cNvSpPr txBox="1">
            <a:spLocks noChangeArrowheads="1"/>
          </p:cNvSpPr>
          <p:nvPr/>
        </p:nvSpPr>
        <p:spPr bwMode="auto">
          <a:xfrm>
            <a:off x="3733800" y="41910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0185" name="Line 72"/>
          <p:cNvSpPr>
            <a:spLocks noChangeShapeType="1"/>
          </p:cNvSpPr>
          <p:nvPr/>
        </p:nvSpPr>
        <p:spPr bwMode="auto">
          <a:xfrm flipH="1">
            <a:off x="989013" y="1020763"/>
            <a:ext cx="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73"/>
          <p:cNvSpPr txBox="1">
            <a:spLocks noChangeArrowheads="1"/>
          </p:cNvSpPr>
          <p:nvPr/>
        </p:nvSpPr>
        <p:spPr bwMode="auto">
          <a:xfrm>
            <a:off x="2668588" y="3429000"/>
            <a:ext cx="358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grpSp>
        <p:nvGrpSpPr>
          <p:cNvPr id="50187" name="Group 74"/>
          <p:cNvGrpSpPr>
            <a:grpSpLocks/>
          </p:cNvGrpSpPr>
          <p:nvPr/>
        </p:nvGrpSpPr>
        <p:grpSpPr bwMode="auto">
          <a:xfrm>
            <a:off x="5530850" y="2514600"/>
            <a:ext cx="1679575" cy="1600200"/>
            <a:chOff x="3456" y="1196"/>
            <a:chExt cx="1058" cy="1008"/>
          </a:xfrm>
        </p:grpSpPr>
        <p:sp>
          <p:nvSpPr>
            <p:cNvPr id="50236" name="AutoShape 75"/>
            <p:cNvSpPr>
              <a:spLocks noChangeArrowheads="1"/>
            </p:cNvSpPr>
            <p:nvPr/>
          </p:nvSpPr>
          <p:spPr bwMode="auto">
            <a:xfrm>
              <a:off x="3456" y="1196"/>
              <a:ext cx="768" cy="768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800"/>
                <a:t>Entry found in </a:t>
              </a:r>
            </a:p>
            <a:p>
              <a:pPr eaLnBrk="1" hangingPunct="1"/>
              <a:r>
                <a:rPr lang="en-US" sz="800"/>
                <a:t>neighbor cache?</a:t>
              </a:r>
            </a:p>
          </p:txBody>
        </p:sp>
        <p:sp>
          <p:nvSpPr>
            <p:cNvPr id="50237" name="Line 76"/>
            <p:cNvSpPr>
              <a:spLocks noChangeShapeType="1"/>
            </p:cNvSpPr>
            <p:nvPr/>
          </p:nvSpPr>
          <p:spPr bwMode="auto">
            <a:xfrm>
              <a:off x="4226" y="157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8" name="Text Box 77"/>
            <p:cNvSpPr txBox="1">
              <a:spLocks noChangeArrowheads="1"/>
            </p:cNvSpPr>
            <p:nvPr/>
          </p:nvSpPr>
          <p:spPr bwMode="auto">
            <a:xfrm>
              <a:off x="4210" y="1436"/>
              <a:ext cx="22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/>
                <a:t>Yes</a:t>
              </a:r>
            </a:p>
          </p:txBody>
        </p:sp>
        <p:sp>
          <p:nvSpPr>
            <p:cNvPr id="50239" name="Line 78"/>
            <p:cNvSpPr>
              <a:spLocks noChangeShapeType="1"/>
            </p:cNvSpPr>
            <p:nvPr/>
          </p:nvSpPr>
          <p:spPr bwMode="auto">
            <a:xfrm>
              <a:off x="3841" y="19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40" name="Text Box 79"/>
            <p:cNvSpPr txBox="1">
              <a:spLocks noChangeArrowheads="1"/>
            </p:cNvSpPr>
            <p:nvPr/>
          </p:nvSpPr>
          <p:spPr bwMode="auto">
            <a:xfrm>
              <a:off x="3840" y="1964"/>
              <a:ext cx="1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/>
                <a:t>No</a:t>
              </a:r>
            </a:p>
          </p:txBody>
        </p:sp>
      </p:grpSp>
      <p:sp>
        <p:nvSpPr>
          <p:cNvPr id="50188" name="Rectangle 80"/>
          <p:cNvSpPr>
            <a:spLocks noChangeArrowheads="1"/>
          </p:cNvSpPr>
          <p:nvPr/>
        </p:nvSpPr>
        <p:spPr bwMode="auto">
          <a:xfrm>
            <a:off x="5334000" y="41148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Use address resolution to </a:t>
            </a:r>
          </a:p>
          <a:p>
            <a:pPr eaLnBrk="1" hangingPunct="1"/>
            <a:r>
              <a:rPr lang="en-US" sz="800"/>
              <a:t>determine the link-layer address </a:t>
            </a:r>
          </a:p>
          <a:p>
            <a:pPr eaLnBrk="1" hangingPunct="1"/>
            <a:r>
              <a:rPr lang="en-US" sz="800"/>
              <a:t>of the next-hop address.</a:t>
            </a:r>
          </a:p>
        </p:txBody>
      </p:sp>
      <p:sp>
        <p:nvSpPr>
          <p:cNvPr id="50189" name="Line 81"/>
          <p:cNvSpPr>
            <a:spLocks noChangeShapeType="1"/>
          </p:cNvSpPr>
          <p:nvPr/>
        </p:nvSpPr>
        <p:spPr bwMode="auto">
          <a:xfrm>
            <a:off x="6142038" y="457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82"/>
          <p:cNvSpPr txBox="1">
            <a:spLocks noChangeArrowheads="1"/>
          </p:cNvSpPr>
          <p:nvPr/>
        </p:nvSpPr>
        <p:spPr bwMode="auto">
          <a:xfrm>
            <a:off x="6205538" y="4648200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800"/>
          </a:p>
        </p:txBody>
      </p:sp>
      <p:sp>
        <p:nvSpPr>
          <p:cNvPr id="50191" name="AutoShape 83"/>
          <p:cNvSpPr>
            <a:spLocks noChangeArrowheads="1"/>
          </p:cNvSpPr>
          <p:nvPr/>
        </p:nvSpPr>
        <p:spPr bwMode="auto">
          <a:xfrm>
            <a:off x="5530850" y="4953000"/>
            <a:ext cx="1219200" cy="11430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Was </a:t>
            </a:r>
          </a:p>
          <a:p>
            <a:pPr eaLnBrk="1" hangingPunct="1"/>
            <a:r>
              <a:rPr lang="en-US" sz="800"/>
              <a:t>address resolution </a:t>
            </a:r>
          </a:p>
          <a:p>
            <a:pPr eaLnBrk="1" hangingPunct="1"/>
            <a:r>
              <a:rPr lang="en-US" sz="800"/>
              <a:t>successful?</a:t>
            </a:r>
          </a:p>
        </p:txBody>
      </p:sp>
      <p:sp>
        <p:nvSpPr>
          <p:cNvPr id="50192" name="Line 84"/>
          <p:cNvSpPr>
            <a:spLocks noChangeShapeType="1"/>
          </p:cNvSpPr>
          <p:nvPr/>
        </p:nvSpPr>
        <p:spPr bwMode="auto">
          <a:xfrm>
            <a:off x="6756400" y="55308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85"/>
          <p:cNvSpPr txBox="1">
            <a:spLocks noChangeArrowheads="1"/>
          </p:cNvSpPr>
          <p:nvPr/>
        </p:nvSpPr>
        <p:spPr bwMode="auto">
          <a:xfrm>
            <a:off x="6727825" y="5334000"/>
            <a:ext cx="358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0194" name="Line 86"/>
          <p:cNvSpPr>
            <a:spLocks noChangeShapeType="1"/>
          </p:cNvSpPr>
          <p:nvPr/>
        </p:nvSpPr>
        <p:spPr bwMode="auto">
          <a:xfrm>
            <a:off x="6142038" y="609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87"/>
          <p:cNvSpPr txBox="1">
            <a:spLocks noChangeArrowheads="1"/>
          </p:cNvSpPr>
          <p:nvPr/>
        </p:nvSpPr>
        <p:spPr bwMode="auto">
          <a:xfrm>
            <a:off x="6140450" y="61722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0196" name="AutoShape 88"/>
          <p:cNvSpPr>
            <a:spLocks noChangeArrowheads="1"/>
          </p:cNvSpPr>
          <p:nvPr/>
        </p:nvSpPr>
        <p:spPr bwMode="auto">
          <a:xfrm>
            <a:off x="5378450" y="6477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Indicate an error.</a:t>
            </a:r>
          </a:p>
        </p:txBody>
      </p:sp>
      <p:grpSp>
        <p:nvGrpSpPr>
          <p:cNvPr id="50197" name="Group 89"/>
          <p:cNvGrpSpPr>
            <a:grpSpLocks/>
          </p:cNvGrpSpPr>
          <p:nvPr/>
        </p:nvGrpSpPr>
        <p:grpSpPr bwMode="auto">
          <a:xfrm>
            <a:off x="7207250" y="3276600"/>
            <a:ext cx="1676400" cy="2362200"/>
            <a:chOff x="4512" y="1676"/>
            <a:chExt cx="1056" cy="1488"/>
          </a:xfrm>
        </p:grpSpPr>
        <p:sp>
          <p:nvSpPr>
            <p:cNvPr id="50234" name="Rectangle 90"/>
            <p:cNvSpPr>
              <a:spLocks noChangeArrowheads="1"/>
            </p:cNvSpPr>
            <p:nvPr/>
          </p:nvSpPr>
          <p:spPr bwMode="auto">
            <a:xfrm>
              <a:off x="4512" y="3020"/>
              <a:ext cx="105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800"/>
                <a:t>Update neighbor cache.</a:t>
              </a:r>
            </a:p>
          </p:txBody>
        </p:sp>
        <p:sp>
          <p:nvSpPr>
            <p:cNvPr id="50235" name="Line 91"/>
            <p:cNvSpPr>
              <a:spLocks noChangeShapeType="1"/>
            </p:cNvSpPr>
            <p:nvPr/>
          </p:nvSpPr>
          <p:spPr bwMode="auto">
            <a:xfrm flipV="1">
              <a:off x="5040" y="167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8" name="AutoShape 92"/>
          <p:cNvSpPr>
            <a:spLocks noChangeArrowheads="1"/>
          </p:cNvSpPr>
          <p:nvPr/>
        </p:nvSpPr>
        <p:spPr bwMode="auto">
          <a:xfrm>
            <a:off x="7207250" y="2971800"/>
            <a:ext cx="1828800" cy="304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Send packet using link-layer address </a:t>
            </a:r>
          </a:p>
          <a:p>
            <a:pPr eaLnBrk="1" hangingPunct="1"/>
            <a:r>
              <a:rPr lang="en-US" sz="800"/>
              <a:t>of neighbor cache entry.</a:t>
            </a:r>
          </a:p>
        </p:txBody>
      </p:sp>
      <p:sp>
        <p:nvSpPr>
          <p:cNvPr id="50199" name="Rectangle 93"/>
          <p:cNvSpPr>
            <a:spLocks noChangeArrowheads="1"/>
          </p:cNvSpPr>
          <p:nvPr/>
        </p:nvSpPr>
        <p:spPr bwMode="auto">
          <a:xfrm>
            <a:off x="5181600" y="1828800"/>
            <a:ext cx="194945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Check neighbor cache for an entry </a:t>
            </a:r>
          </a:p>
          <a:p>
            <a:pPr eaLnBrk="1" hangingPunct="1"/>
            <a:r>
              <a:rPr lang="en-US" sz="800"/>
              <a:t>matching the next-hop address.</a:t>
            </a:r>
          </a:p>
        </p:txBody>
      </p:sp>
      <p:sp>
        <p:nvSpPr>
          <p:cNvPr id="50200" name="Line 94"/>
          <p:cNvSpPr>
            <a:spLocks noChangeShapeType="1"/>
          </p:cNvSpPr>
          <p:nvPr/>
        </p:nvSpPr>
        <p:spPr bwMode="auto">
          <a:xfrm>
            <a:off x="614045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201" name="Group 95"/>
          <p:cNvGrpSpPr>
            <a:grpSpLocks/>
          </p:cNvGrpSpPr>
          <p:nvPr/>
        </p:nvGrpSpPr>
        <p:grpSpPr bwMode="auto">
          <a:xfrm>
            <a:off x="425450" y="4794250"/>
            <a:ext cx="1905000" cy="1600200"/>
            <a:chOff x="384" y="2300"/>
            <a:chExt cx="1200" cy="1008"/>
          </a:xfrm>
        </p:grpSpPr>
        <p:sp>
          <p:nvSpPr>
            <p:cNvPr id="50229" name="AutoShape 96"/>
            <p:cNvSpPr>
              <a:spLocks noChangeArrowheads="1"/>
            </p:cNvSpPr>
            <p:nvPr/>
          </p:nvSpPr>
          <p:spPr bwMode="auto">
            <a:xfrm>
              <a:off x="384" y="2300"/>
              <a:ext cx="768" cy="768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800"/>
                <a:t>Is there a longest</a:t>
              </a:r>
            </a:p>
            <a:p>
              <a:pPr eaLnBrk="1" hangingPunct="1"/>
              <a:r>
                <a:rPr lang="en-US" sz="800"/>
                <a:t>matching route?</a:t>
              </a:r>
            </a:p>
          </p:txBody>
        </p:sp>
        <p:sp>
          <p:nvSpPr>
            <p:cNvPr id="50230" name="Line 97"/>
            <p:cNvSpPr>
              <a:spLocks noChangeShapeType="1"/>
            </p:cNvSpPr>
            <p:nvPr/>
          </p:nvSpPr>
          <p:spPr bwMode="auto">
            <a:xfrm>
              <a:off x="1152" y="268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Text Box 98"/>
            <p:cNvSpPr txBox="1">
              <a:spLocks noChangeArrowheads="1"/>
            </p:cNvSpPr>
            <p:nvPr/>
          </p:nvSpPr>
          <p:spPr bwMode="auto">
            <a:xfrm>
              <a:off x="1149" y="2545"/>
              <a:ext cx="19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/>
                <a:t>No</a:t>
              </a:r>
            </a:p>
          </p:txBody>
        </p:sp>
        <p:sp>
          <p:nvSpPr>
            <p:cNvPr id="50232" name="Line 99"/>
            <p:cNvSpPr>
              <a:spLocks noChangeShapeType="1"/>
            </p:cNvSpPr>
            <p:nvPr/>
          </p:nvSpPr>
          <p:spPr bwMode="auto">
            <a:xfrm>
              <a:off x="768" y="30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Text Box 100"/>
            <p:cNvSpPr txBox="1">
              <a:spLocks noChangeArrowheads="1"/>
            </p:cNvSpPr>
            <p:nvPr/>
          </p:nvSpPr>
          <p:spPr bwMode="auto">
            <a:xfrm>
              <a:off x="753" y="3116"/>
              <a:ext cx="22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/>
                <a:t>Yes</a:t>
              </a:r>
            </a:p>
          </p:txBody>
        </p:sp>
      </p:grpSp>
      <p:grpSp>
        <p:nvGrpSpPr>
          <p:cNvPr id="50202" name="Group 101"/>
          <p:cNvGrpSpPr>
            <a:grpSpLocks/>
          </p:cNvGrpSpPr>
          <p:nvPr/>
        </p:nvGrpSpPr>
        <p:grpSpPr bwMode="auto">
          <a:xfrm>
            <a:off x="44450" y="4108450"/>
            <a:ext cx="1981200" cy="685800"/>
            <a:chOff x="144" y="1868"/>
            <a:chExt cx="1248" cy="432"/>
          </a:xfrm>
        </p:grpSpPr>
        <p:sp>
          <p:nvSpPr>
            <p:cNvPr id="50227" name="Rectangle 102"/>
            <p:cNvSpPr>
              <a:spLocks noChangeArrowheads="1"/>
            </p:cNvSpPr>
            <p:nvPr/>
          </p:nvSpPr>
          <p:spPr bwMode="auto">
            <a:xfrm>
              <a:off x="144" y="1868"/>
              <a:ext cx="1248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sz="800"/>
                <a:t>Check routing table for longest</a:t>
              </a:r>
            </a:p>
            <a:p>
              <a:pPr eaLnBrk="1" hangingPunct="1"/>
              <a:r>
                <a:rPr lang="en-US" sz="800"/>
                <a:t>matching route to the destination.</a:t>
              </a:r>
            </a:p>
          </p:txBody>
        </p:sp>
        <p:sp>
          <p:nvSpPr>
            <p:cNvPr id="50228" name="Line 103"/>
            <p:cNvSpPr>
              <a:spLocks noChangeShapeType="1"/>
            </p:cNvSpPr>
            <p:nvPr/>
          </p:nvSpPr>
          <p:spPr bwMode="auto">
            <a:xfrm>
              <a:off x="768" y="20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3" name="Rectangle 104"/>
          <p:cNvSpPr>
            <a:spLocks noChangeArrowheads="1"/>
          </p:cNvSpPr>
          <p:nvPr/>
        </p:nvSpPr>
        <p:spPr bwMode="auto">
          <a:xfrm>
            <a:off x="273050" y="64008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Set the next-hop address to </a:t>
            </a:r>
          </a:p>
          <a:p>
            <a:pPr eaLnBrk="1" hangingPunct="1"/>
            <a:r>
              <a:rPr lang="en-US" sz="800"/>
              <a:t>the next-hop address of the route.</a:t>
            </a:r>
          </a:p>
        </p:txBody>
      </p:sp>
      <p:sp>
        <p:nvSpPr>
          <p:cNvPr id="50204" name="Line 105"/>
          <p:cNvSpPr>
            <a:spLocks noChangeShapeType="1"/>
          </p:cNvSpPr>
          <p:nvPr/>
        </p:nvSpPr>
        <p:spPr bwMode="auto">
          <a:xfrm>
            <a:off x="38862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Rectangle 106"/>
          <p:cNvSpPr>
            <a:spLocks noChangeArrowheads="1"/>
          </p:cNvSpPr>
          <p:nvPr/>
        </p:nvSpPr>
        <p:spPr bwMode="auto">
          <a:xfrm>
            <a:off x="4343400" y="38862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/>
              <a:t>Update destination cache.</a:t>
            </a:r>
          </a:p>
        </p:txBody>
      </p:sp>
      <p:sp>
        <p:nvSpPr>
          <p:cNvPr id="50206" name="Freeform 107"/>
          <p:cNvSpPr>
            <a:spLocks/>
          </p:cNvSpPr>
          <p:nvPr/>
        </p:nvSpPr>
        <p:spPr bwMode="auto">
          <a:xfrm>
            <a:off x="1949450" y="4343400"/>
            <a:ext cx="2774950" cy="2209800"/>
          </a:xfrm>
          <a:custGeom>
            <a:avLst/>
            <a:gdLst>
              <a:gd name="T0" fmla="*/ 0 w 336"/>
              <a:gd name="T1" fmla="*/ 2147483647 h 2208"/>
              <a:gd name="T2" fmla="*/ 2147483647 w 336"/>
              <a:gd name="T3" fmla="*/ 2147483647 h 2208"/>
              <a:gd name="T4" fmla="*/ 2147483647 w 336"/>
              <a:gd name="T5" fmla="*/ 0 h 2208"/>
              <a:gd name="T6" fmla="*/ 0 60000 65536"/>
              <a:gd name="T7" fmla="*/ 0 60000 65536"/>
              <a:gd name="T8" fmla="*/ 0 60000 65536"/>
              <a:gd name="T9" fmla="*/ 0 w 336"/>
              <a:gd name="T10" fmla="*/ 0 h 2208"/>
              <a:gd name="T11" fmla="*/ 336 w 336"/>
              <a:gd name="T12" fmla="*/ 2208 h 2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208">
                <a:moveTo>
                  <a:pt x="0" y="2208"/>
                </a:moveTo>
                <a:lnTo>
                  <a:pt x="336" y="2208"/>
                </a:lnTo>
                <a:lnTo>
                  <a:pt x="336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108"/>
          <p:cNvSpPr>
            <a:spLocks noChangeShapeType="1"/>
          </p:cNvSpPr>
          <p:nvPr/>
        </p:nvSpPr>
        <p:spPr bwMode="auto">
          <a:xfrm flipH="1" flipV="1">
            <a:off x="3048000" y="2895600"/>
            <a:ext cx="476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AutoShape 109"/>
          <p:cNvSpPr>
            <a:spLocks noChangeArrowheads="1"/>
          </p:cNvSpPr>
          <p:nvPr/>
        </p:nvSpPr>
        <p:spPr bwMode="auto">
          <a:xfrm>
            <a:off x="628650" y="806450"/>
            <a:ext cx="760413" cy="2143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800"/>
              <a:t>Start</a:t>
            </a:r>
          </a:p>
        </p:txBody>
      </p:sp>
      <p:sp>
        <p:nvSpPr>
          <p:cNvPr id="50209" name="Text Box 110"/>
          <p:cNvSpPr txBox="1">
            <a:spLocks noChangeArrowheads="1"/>
          </p:cNvSpPr>
          <p:nvPr/>
        </p:nvSpPr>
        <p:spPr bwMode="auto">
          <a:xfrm>
            <a:off x="1277938" y="468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/>
          </a:p>
        </p:txBody>
      </p:sp>
      <p:sp>
        <p:nvSpPr>
          <p:cNvPr id="50210" name="Rectangle 111"/>
          <p:cNvSpPr>
            <a:spLocks noChangeArrowheads="1"/>
          </p:cNvSpPr>
          <p:nvPr/>
        </p:nvSpPr>
        <p:spPr bwMode="auto">
          <a:xfrm>
            <a:off x="2133600" y="2157413"/>
            <a:ext cx="1828800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800"/>
              <a:t>Set destination to destination node</a:t>
            </a:r>
            <a:r>
              <a:rPr lang="ja-JP" altLang="en-US" sz="800"/>
              <a:t>’</a:t>
            </a:r>
            <a:r>
              <a:rPr lang="en-US" sz="800"/>
              <a:t>s care-of address. Insert Routing header. Obtain next-hop address from the destination cache entry for the care-of address.</a:t>
            </a:r>
          </a:p>
        </p:txBody>
      </p:sp>
      <p:sp>
        <p:nvSpPr>
          <p:cNvPr id="50211" name="AutoShape 112"/>
          <p:cNvSpPr>
            <a:spLocks noChangeArrowheads="1"/>
          </p:cNvSpPr>
          <p:nvPr/>
        </p:nvSpPr>
        <p:spPr bwMode="auto">
          <a:xfrm>
            <a:off x="2435225" y="60960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sending </a:t>
            </a:r>
          </a:p>
          <a:p>
            <a:pPr eaLnBrk="1" hangingPunct="1"/>
            <a:r>
              <a:rPr lang="en-US" sz="800"/>
              <a:t>host away from </a:t>
            </a:r>
          </a:p>
          <a:p>
            <a:pPr eaLnBrk="1" hangingPunct="1"/>
            <a:r>
              <a:rPr lang="en-US" sz="800"/>
              <a:t>home?</a:t>
            </a:r>
          </a:p>
        </p:txBody>
      </p:sp>
      <p:sp>
        <p:nvSpPr>
          <p:cNvPr id="50212" name="Text Box 113"/>
          <p:cNvSpPr txBox="1">
            <a:spLocks noChangeArrowheads="1"/>
          </p:cNvSpPr>
          <p:nvPr/>
        </p:nvSpPr>
        <p:spPr bwMode="auto">
          <a:xfrm>
            <a:off x="3657600" y="12192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0213" name="Text Box 114"/>
          <p:cNvSpPr txBox="1">
            <a:spLocks noChangeArrowheads="1"/>
          </p:cNvSpPr>
          <p:nvPr/>
        </p:nvSpPr>
        <p:spPr bwMode="auto">
          <a:xfrm>
            <a:off x="3051175" y="39528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0214" name="Rectangle 115"/>
          <p:cNvSpPr>
            <a:spLocks noChangeArrowheads="1"/>
          </p:cNvSpPr>
          <p:nvPr/>
        </p:nvSpPr>
        <p:spPr bwMode="auto">
          <a:xfrm>
            <a:off x="3810000" y="76200"/>
            <a:ext cx="1752600" cy="59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800"/>
              <a:t>Set source address to sending host</a:t>
            </a:r>
            <a:r>
              <a:rPr lang="ja-JP" altLang="en-US" sz="800"/>
              <a:t>’</a:t>
            </a:r>
            <a:r>
              <a:rPr lang="en-US" sz="800"/>
              <a:t>s care-of address. Insert Destination Options header with Home Address option.</a:t>
            </a:r>
          </a:p>
        </p:txBody>
      </p:sp>
      <p:sp>
        <p:nvSpPr>
          <p:cNvPr id="50215" name="Rectangle 116"/>
          <p:cNvSpPr>
            <a:spLocks noChangeArrowheads="1"/>
          </p:cNvSpPr>
          <p:nvPr/>
        </p:nvSpPr>
        <p:spPr bwMode="auto">
          <a:xfrm>
            <a:off x="2330450" y="525145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Set the next-hop address to </a:t>
            </a:r>
          </a:p>
          <a:p>
            <a:pPr eaLnBrk="1" hangingPunct="1"/>
            <a:r>
              <a:rPr lang="en-US" sz="800"/>
              <a:t>the destination address.</a:t>
            </a:r>
          </a:p>
        </p:txBody>
      </p:sp>
      <p:sp>
        <p:nvSpPr>
          <p:cNvPr id="50216" name="Line 117"/>
          <p:cNvSpPr>
            <a:spLocks noChangeShapeType="1"/>
          </p:cNvSpPr>
          <p:nvPr/>
        </p:nvSpPr>
        <p:spPr bwMode="auto">
          <a:xfrm flipV="1">
            <a:off x="4724400" y="1981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Line 118"/>
          <p:cNvSpPr>
            <a:spLocks noChangeShapeType="1"/>
          </p:cNvSpPr>
          <p:nvPr/>
        </p:nvSpPr>
        <p:spPr bwMode="auto">
          <a:xfrm>
            <a:off x="47244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Line 119"/>
          <p:cNvSpPr>
            <a:spLocks noChangeShapeType="1"/>
          </p:cNvSpPr>
          <p:nvPr/>
        </p:nvSpPr>
        <p:spPr bwMode="auto">
          <a:xfrm flipV="1">
            <a:off x="3048000" y="1825625"/>
            <a:ext cx="4763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Freeform 120"/>
          <p:cNvSpPr>
            <a:spLocks/>
          </p:cNvSpPr>
          <p:nvPr/>
        </p:nvSpPr>
        <p:spPr bwMode="auto">
          <a:xfrm>
            <a:off x="3048000" y="381000"/>
            <a:ext cx="762000" cy="228600"/>
          </a:xfrm>
          <a:custGeom>
            <a:avLst/>
            <a:gdLst>
              <a:gd name="T0" fmla="*/ 0 w 432"/>
              <a:gd name="T1" fmla="*/ 362902500 h 144"/>
              <a:gd name="T2" fmla="*/ 0 w 432"/>
              <a:gd name="T3" fmla="*/ 0 h 144"/>
              <a:gd name="T4" fmla="*/ 1344083333 w 432"/>
              <a:gd name="T5" fmla="*/ 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144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Line 121"/>
          <p:cNvSpPr>
            <a:spLocks noChangeShapeType="1"/>
          </p:cNvSpPr>
          <p:nvPr/>
        </p:nvSpPr>
        <p:spPr bwMode="auto">
          <a:xfrm>
            <a:off x="4724400" y="685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122"/>
          <p:cNvSpPr>
            <a:spLocks noChangeShapeType="1"/>
          </p:cNvSpPr>
          <p:nvPr/>
        </p:nvSpPr>
        <p:spPr bwMode="auto">
          <a:xfrm>
            <a:off x="3657600" y="1219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Freeform 123"/>
          <p:cNvSpPr>
            <a:spLocks/>
          </p:cNvSpPr>
          <p:nvPr/>
        </p:nvSpPr>
        <p:spPr bwMode="auto">
          <a:xfrm>
            <a:off x="1600200" y="3124200"/>
            <a:ext cx="1447800" cy="1905000"/>
          </a:xfrm>
          <a:custGeom>
            <a:avLst/>
            <a:gdLst>
              <a:gd name="T0" fmla="*/ 0 w 912"/>
              <a:gd name="T1" fmla="*/ 0 h 1200"/>
              <a:gd name="T2" fmla="*/ 846772500 w 912"/>
              <a:gd name="T3" fmla="*/ 0 h 1200"/>
              <a:gd name="T4" fmla="*/ 846772500 w 912"/>
              <a:gd name="T5" fmla="*/ 2147483647 h 1200"/>
              <a:gd name="T6" fmla="*/ 2147483647 w 912"/>
              <a:gd name="T7" fmla="*/ 2147483647 h 1200"/>
              <a:gd name="T8" fmla="*/ 2147483647 w 91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200"/>
              <a:gd name="T17" fmla="*/ 912 w 91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200">
                <a:moveTo>
                  <a:pt x="0" y="0"/>
                </a:moveTo>
                <a:lnTo>
                  <a:pt x="336" y="0"/>
                </a:lnTo>
                <a:lnTo>
                  <a:pt x="336" y="1200"/>
                </a:lnTo>
                <a:lnTo>
                  <a:pt x="912" y="1200"/>
                </a:lnTo>
                <a:lnTo>
                  <a:pt x="912" y="10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3" name="Rectangle 124"/>
          <p:cNvSpPr>
            <a:spLocks noChangeArrowheads="1"/>
          </p:cNvSpPr>
          <p:nvPr/>
        </p:nvSpPr>
        <p:spPr bwMode="auto">
          <a:xfrm>
            <a:off x="3581400" y="32004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800"/>
              <a:t>Obtain the next-hop address from the destination cache entry.</a:t>
            </a:r>
          </a:p>
        </p:txBody>
      </p:sp>
      <p:sp>
        <p:nvSpPr>
          <p:cNvPr id="50224" name="Freeform 125"/>
          <p:cNvSpPr>
            <a:spLocks/>
          </p:cNvSpPr>
          <p:nvPr/>
        </p:nvSpPr>
        <p:spPr bwMode="auto">
          <a:xfrm>
            <a:off x="3657600" y="3733800"/>
            <a:ext cx="457200" cy="457200"/>
          </a:xfrm>
          <a:custGeom>
            <a:avLst/>
            <a:gdLst>
              <a:gd name="T0" fmla="*/ 0 w 288"/>
              <a:gd name="T1" fmla="*/ 483870000 h 432"/>
              <a:gd name="T2" fmla="*/ 725805000 w 288"/>
              <a:gd name="T3" fmla="*/ 483870000 h 432"/>
              <a:gd name="T4" fmla="*/ 725805000 w 288"/>
              <a:gd name="T5" fmla="*/ 0 h 432"/>
              <a:gd name="T6" fmla="*/ 0 60000 65536"/>
              <a:gd name="T7" fmla="*/ 0 60000 65536"/>
              <a:gd name="T8" fmla="*/ 0 60000 65536"/>
              <a:gd name="T9" fmla="*/ 0 w 288"/>
              <a:gd name="T10" fmla="*/ 0 h 432"/>
              <a:gd name="T11" fmla="*/ 288 w 28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32">
                <a:moveTo>
                  <a:pt x="0" y="432"/>
                </a:moveTo>
                <a:lnTo>
                  <a:pt x="288" y="432"/>
                </a:lnTo>
                <a:lnTo>
                  <a:pt x="28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5" name="Freeform 126"/>
          <p:cNvSpPr>
            <a:spLocks/>
          </p:cNvSpPr>
          <p:nvPr/>
        </p:nvSpPr>
        <p:spPr bwMode="auto">
          <a:xfrm>
            <a:off x="3048000" y="2057400"/>
            <a:ext cx="1066800" cy="1143000"/>
          </a:xfrm>
          <a:custGeom>
            <a:avLst/>
            <a:gdLst>
              <a:gd name="T0" fmla="*/ 1693545000 w 672"/>
              <a:gd name="T1" fmla="*/ 1814512500 h 720"/>
              <a:gd name="T2" fmla="*/ 1693545000 w 672"/>
              <a:gd name="T3" fmla="*/ 0 h 720"/>
              <a:gd name="T4" fmla="*/ 0 w 672"/>
              <a:gd name="T5" fmla="*/ 0 h 720"/>
              <a:gd name="T6" fmla="*/ 0 60000 65536"/>
              <a:gd name="T7" fmla="*/ 0 60000 65536"/>
              <a:gd name="T8" fmla="*/ 0 60000 65536"/>
              <a:gd name="T9" fmla="*/ 0 w 672"/>
              <a:gd name="T10" fmla="*/ 0 h 720"/>
              <a:gd name="T11" fmla="*/ 672 w 67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720">
                <a:moveTo>
                  <a:pt x="672" y="720"/>
                </a:moveTo>
                <a:lnTo>
                  <a:pt x="67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6" name="Rectangle 127"/>
          <p:cNvSpPr>
            <a:spLocks noGrp="1" noChangeArrowheads="1"/>
          </p:cNvSpPr>
          <p:nvPr>
            <p:ph type="title"/>
          </p:nvPr>
        </p:nvSpPr>
        <p:spPr>
          <a:xfrm>
            <a:off x="5867400" y="304800"/>
            <a:ext cx="3086100" cy="552450"/>
          </a:xfrm>
        </p:spPr>
        <p:txBody>
          <a:bodyPr/>
          <a:lstStyle/>
          <a:p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IPv6 Mobility Host Sending Algorithm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7"/>
          <p:cNvSpPr>
            <a:spLocks noGrp="1" noChangeArrowheads="1"/>
          </p:cNvSpPr>
          <p:nvPr>
            <p:ph type="title"/>
          </p:nvPr>
        </p:nvSpPr>
        <p:spPr>
          <a:xfrm>
            <a:off x="5867400" y="304800"/>
            <a:ext cx="3086100" cy="552450"/>
          </a:xfrm>
        </p:spPr>
        <p:txBody>
          <a:bodyPr/>
          <a:lstStyle/>
          <a:p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IPv6 Mobility Host Receiving Algorithm</a:t>
            </a:r>
          </a:p>
        </p:txBody>
      </p:sp>
      <p:sp>
        <p:nvSpPr>
          <p:cNvPr id="51203" name="AutoShape 126"/>
          <p:cNvSpPr>
            <a:spLocks noChangeArrowheads="1"/>
          </p:cNvSpPr>
          <p:nvPr/>
        </p:nvSpPr>
        <p:spPr bwMode="auto">
          <a:xfrm>
            <a:off x="0" y="273685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a Routing</a:t>
            </a:r>
          </a:p>
          <a:p>
            <a:pPr eaLnBrk="1" hangingPunct="1"/>
            <a:r>
              <a:rPr lang="en-US" sz="800"/>
              <a:t>header present?</a:t>
            </a:r>
          </a:p>
        </p:txBody>
      </p:sp>
      <p:sp>
        <p:nvSpPr>
          <p:cNvPr id="51204" name="Text Box 127"/>
          <p:cNvSpPr txBox="1">
            <a:spLocks noChangeArrowheads="1"/>
          </p:cNvSpPr>
          <p:nvPr/>
        </p:nvSpPr>
        <p:spPr bwMode="auto">
          <a:xfrm>
            <a:off x="1196975" y="3117850"/>
            <a:ext cx="358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05" name="Line 128"/>
          <p:cNvSpPr>
            <a:spLocks noChangeShapeType="1"/>
          </p:cNvSpPr>
          <p:nvPr/>
        </p:nvSpPr>
        <p:spPr bwMode="auto">
          <a:xfrm>
            <a:off x="611188" y="3956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129"/>
          <p:cNvSpPr txBox="1">
            <a:spLocks noChangeArrowheads="1"/>
          </p:cNvSpPr>
          <p:nvPr/>
        </p:nvSpPr>
        <p:spPr bwMode="auto">
          <a:xfrm>
            <a:off x="304800" y="38862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07" name="Line 130"/>
          <p:cNvSpPr>
            <a:spLocks noChangeShapeType="1"/>
          </p:cNvSpPr>
          <p:nvPr/>
        </p:nvSpPr>
        <p:spPr bwMode="auto">
          <a:xfrm>
            <a:off x="609600" y="762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AutoShape 131"/>
          <p:cNvSpPr>
            <a:spLocks noChangeArrowheads="1"/>
          </p:cNvSpPr>
          <p:nvPr/>
        </p:nvSpPr>
        <p:spPr bwMode="auto">
          <a:xfrm>
            <a:off x="990600" y="2209800"/>
            <a:ext cx="1295400" cy="304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Silently discard the packet.</a:t>
            </a:r>
          </a:p>
        </p:txBody>
      </p:sp>
      <p:sp>
        <p:nvSpPr>
          <p:cNvPr id="51209" name="AutoShape 132"/>
          <p:cNvSpPr>
            <a:spLocks noChangeArrowheads="1"/>
          </p:cNvSpPr>
          <p:nvPr/>
        </p:nvSpPr>
        <p:spPr bwMode="auto">
          <a:xfrm>
            <a:off x="3886200" y="1176338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Does the </a:t>
            </a:r>
          </a:p>
          <a:p>
            <a:pPr eaLnBrk="1" hangingPunct="1"/>
            <a:r>
              <a:rPr lang="en-US" sz="800"/>
              <a:t>protocol</a:t>
            </a:r>
          </a:p>
          <a:p>
            <a:pPr eaLnBrk="1" hangingPunct="1"/>
            <a:r>
              <a:rPr lang="en-US" sz="800"/>
              <a:t>for the Next Header </a:t>
            </a:r>
          </a:p>
          <a:p>
            <a:pPr eaLnBrk="1" hangingPunct="1"/>
            <a:r>
              <a:rPr lang="en-US" sz="800"/>
              <a:t>field value </a:t>
            </a:r>
          </a:p>
          <a:p>
            <a:pPr eaLnBrk="1" hangingPunct="1"/>
            <a:r>
              <a:rPr lang="en-US" sz="800"/>
              <a:t>exist?</a:t>
            </a:r>
          </a:p>
        </p:txBody>
      </p:sp>
      <p:sp>
        <p:nvSpPr>
          <p:cNvPr id="51210" name="Line 133"/>
          <p:cNvSpPr>
            <a:spLocks noChangeShapeType="1"/>
          </p:cNvSpPr>
          <p:nvPr/>
        </p:nvSpPr>
        <p:spPr bwMode="auto">
          <a:xfrm>
            <a:off x="5105400" y="1792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134"/>
          <p:cNvSpPr txBox="1">
            <a:spLocks noChangeArrowheads="1"/>
          </p:cNvSpPr>
          <p:nvPr/>
        </p:nvSpPr>
        <p:spPr bwMode="auto">
          <a:xfrm>
            <a:off x="5103813" y="15573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12" name="Line 135"/>
          <p:cNvSpPr>
            <a:spLocks noChangeShapeType="1"/>
          </p:cNvSpPr>
          <p:nvPr/>
        </p:nvSpPr>
        <p:spPr bwMode="auto">
          <a:xfrm>
            <a:off x="4497388" y="23955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Text Box 136"/>
          <p:cNvSpPr txBox="1">
            <a:spLocks noChangeArrowheads="1"/>
          </p:cNvSpPr>
          <p:nvPr/>
        </p:nvSpPr>
        <p:spPr bwMode="auto">
          <a:xfrm>
            <a:off x="4473575" y="239553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14" name="AutoShape 137"/>
          <p:cNvSpPr>
            <a:spLocks noChangeArrowheads="1"/>
          </p:cNvSpPr>
          <p:nvPr/>
        </p:nvSpPr>
        <p:spPr bwMode="auto">
          <a:xfrm>
            <a:off x="5562600" y="1481138"/>
            <a:ext cx="1828800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>
                <a:cs typeface="Times New Roman" charset="0"/>
              </a:rPr>
              <a:t>Send ICMPv6 Parameter Problem-Unrecognized Next Header Type Encountered message</a:t>
            </a:r>
            <a:r>
              <a:rPr lang="en-US" sz="800">
                <a:ea typeface="Times New Roman" charset="0"/>
                <a:cs typeface="Times New Roman" charset="0"/>
              </a:rPr>
              <a:t> and discard the packet.</a:t>
            </a:r>
          </a:p>
        </p:txBody>
      </p:sp>
      <p:sp>
        <p:nvSpPr>
          <p:cNvPr id="51215" name="AutoShape 138"/>
          <p:cNvSpPr>
            <a:spLocks noChangeArrowheads="1"/>
          </p:cNvSpPr>
          <p:nvPr/>
        </p:nvSpPr>
        <p:spPr bwMode="auto">
          <a:xfrm>
            <a:off x="3886200" y="2776538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the upper </a:t>
            </a:r>
          </a:p>
          <a:p>
            <a:pPr eaLnBrk="1" hangingPunct="1"/>
            <a:r>
              <a:rPr lang="en-US" sz="800"/>
              <a:t>layer PDU a UDP</a:t>
            </a:r>
          </a:p>
          <a:p>
            <a:pPr eaLnBrk="1" hangingPunct="1"/>
            <a:r>
              <a:rPr lang="en-US" sz="800"/>
              <a:t>message?</a:t>
            </a:r>
          </a:p>
        </p:txBody>
      </p:sp>
      <p:sp>
        <p:nvSpPr>
          <p:cNvPr id="51216" name="Line 139"/>
          <p:cNvSpPr>
            <a:spLocks noChangeShapeType="1"/>
          </p:cNvSpPr>
          <p:nvPr/>
        </p:nvSpPr>
        <p:spPr bwMode="auto">
          <a:xfrm>
            <a:off x="5105400" y="33924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Text Box 140"/>
          <p:cNvSpPr txBox="1">
            <a:spLocks noChangeArrowheads="1"/>
          </p:cNvSpPr>
          <p:nvPr/>
        </p:nvSpPr>
        <p:spPr bwMode="auto">
          <a:xfrm>
            <a:off x="5081588" y="315753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18" name="Line 141"/>
          <p:cNvSpPr>
            <a:spLocks noChangeShapeType="1"/>
          </p:cNvSpPr>
          <p:nvPr/>
        </p:nvSpPr>
        <p:spPr bwMode="auto">
          <a:xfrm>
            <a:off x="4497388" y="3995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Text Box 142"/>
          <p:cNvSpPr txBox="1">
            <a:spLocks noChangeArrowheads="1"/>
          </p:cNvSpPr>
          <p:nvPr/>
        </p:nvSpPr>
        <p:spPr bwMode="auto">
          <a:xfrm>
            <a:off x="4494213" y="39957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20" name="AutoShape 143"/>
          <p:cNvSpPr>
            <a:spLocks noChangeArrowheads="1"/>
          </p:cNvSpPr>
          <p:nvPr/>
        </p:nvSpPr>
        <p:spPr bwMode="auto">
          <a:xfrm>
            <a:off x="3886200" y="4376738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the upper </a:t>
            </a:r>
          </a:p>
          <a:p>
            <a:pPr eaLnBrk="1" hangingPunct="1"/>
            <a:r>
              <a:rPr lang="en-US" sz="800"/>
              <a:t>layer PDU a TCP</a:t>
            </a:r>
          </a:p>
          <a:p>
            <a:pPr eaLnBrk="1" hangingPunct="1"/>
            <a:r>
              <a:rPr lang="en-US" sz="800"/>
              <a:t>segment?</a:t>
            </a:r>
          </a:p>
        </p:txBody>
      </p:sp>
      <p:sp>
        <p:nvSpPr>
          <p:cNvPr id="51221" name="Line 144"/>
          <p:cNvSpPr>
            <a:spLocks noChangeShapeType="1"/>
          </p:cNvSpPr>
          <p:nvPr/>
        </p:nvSpPr>
        <p:spPr bwMode="auto">
          <a:xfrm>
            <a:off x="5105400" y="49926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Text Box 145"/>
          <p:cNvSpPr txBox="1">
            <a:spLocks noChangeArrowheads="1"/>
          </p:cNvSpPr>
          <p:nvPr/>
        </p:nvSpPr>
        <p:spPr bwMode="auto">
          <a:xfrm>
            <a:off x="5081588" y="475773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23" name="Line 146"/>
          <p:cNvSpPr>
            <a:spLocks noChangeShapeType="1"/>
          </p:cNvSpPr>
          <p:nvPr/>
        </p:nvSpPr>
        <p:spPr bwMode="auto">
          <a:xfrm>
            <a:off x="4497388" y="5595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Text Box 147"/>
          <p:cNvSpPr txBox="1">
            <a:spLocks noChangeArrowheads="1"/>
          </p:cNvSpPr>
          <p:nvPr/>
        </p:nvSpPr>
        <p:spPr bwMode="auto">
          <a:xfrm>
            <a:off x="4494213" y="55959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25" name="AutoShape 148"/>
          <p:cNvSpPr>
            <a:spLocks noChangeArrowheads="1"/>
          </p:cNvSpPr>
          <p:nvPr/>
        </p:nvSpPr>
        <p:spPr bwMode="auto">
          <a:xfrm>
            <a:off x="5562600" y="2776538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there an </a:t>
            </a:r>
          </a:p>
          <a:p>
            <a:pPr eaLnBrk="1" hangingPunct="1"/>
            <a:r>
              <a:rPr lang="en-US" sz="800"/>
              <a:t>application listening</a:t>
            </a:r>
          </a:p>
          <a:p>
            <a:pPr eaLnBrk="1" hangingPunct="1"/>
            <a:r>
              <a:rPr lang="en-US" sz="800"/>
              <a:t>on the destination </a:t>
            </a:r>
          </a:p>
          <a:p>
            <a:pPr eaLnBrk="1" hangingPunct="1"/>
            <a:r>
              <a:rPr lang="en-US" sz="800"/>
              <a:t>UDP port?</a:t>
            </a:r>
          </a:p>
        </p:txBody>
      </p:sp>
      <p:sp>
        <p:nvSpPr>
          <p:cNvPr id="51226" name="Line 149"/>
          <p:cNvSpPr>
            <a:spLocks noChangeShapeType="1"/>
          </p:cNvSpPr>
          <p:nvPr/>
        </p:nvSpPr>
        <p:spPr bwMode="auto">
          <a:xfrm>
            <a:off x="6781800" y="33924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Text Box 150"/>
          <p:cNvSpPr txBox="1">
            <a:spLocks noChangeArrowheads="1"/>
          </p:cNvSpPr>
          <p:nvPr/>
        </p:nvSpPr>
        <p:spPr bwMode="auto">
          <a:xfrm>
            <a:off x="6778625" y="31575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28" name="Text Box 151"/>
          <p:cNvSpPr txBox="1">
            <a:spLocks noChangeArrowheads="1"/>
          </p:cNvSpPr>
          <p:nvPr/>
        </p:nvSpPr>
        <p:spPr bwMode="auto">
          <a:xfrm>
            <a:off x="6249988" y="391953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29" name="AutoShape 152"/>
          <p:cNvSpPr>
            <a:spLocks noChangeArrowheads="1"/>
          </p:cNvSpPr>
          <p:nvPr/>
        </p:nvSpPr>
        <p:spPr bwMode="auto">
          <a:xfrm>
            <a:off x="5562600" y="4376738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there an </a:t>
            </a:r>
          </a:p>
          <a:p>
            <a:pPr eaLnBrk="1" hangingPunct="1"/>
            <a:r>
              <a:rPr lang="en-US" sz="800"/>
              <a:t>application listening</a:t>
            </a:r>
          </a:p>
          <a:p>
            <a:pPr eaLnBrk="1" hangingPunct="1"/>
            <a:r>
              <a:rPr lang="en-US" sz="800"/>
              <a:t>on the destination </a:t>
            </a:r>
          </a:p>
          <a:p>
            <a:pPr eaLnBrk="1" hangingPunct="1"/>
            <a:r>
              <a:rPr lang="en-US" sz="800"/>
              <a:t>TCP port?</a:t>
            </a:r>
          </a:p>
        </p:txBody>
      </p:sp>
      <p:sp>
        <p:nvSpPr>
          <p:cNvPr id="51230" name="Line 153"/>
          <p:cNvSpPr>
            <a:spLocks noChangeShapeType="1"/>
          </p:cNvSpPr>
          <p:nvPr/>
        </p:nvSpPr>
        <p:spPr bwMode="auto">
          <a:xfrm>
            <a:off x="6781800" y="49926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Text Box 154"/>
          <p:cNvSpPr txBox="1">
            <a:spLocks noChangeArrowheads="1"/>
          </p:cNvSpPr>
          <p:nvPr/>
        </p:nvSpPr>
        <p:spPr bwMode="auto">
          <a:xfrm>
            <a:off x="6757988" y="4757738"/>
            <a:ext cx="3587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32" name="Line 155"/>
          <p:cNvSpPr>
            <a:spLocks noChangeShapeType="1"/>
          </p:cNvSpPr>
          <p:nvPr/>
        </p:nvSpPr>
        <p:spPr bwMode="auto">
          <a:xfrm>
            <a:off x="6173788" y="5595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Text Box 156"/>
          <p:cNvSpPr txBox="1">
            <a:spLocks noChangeArrowheads="1"/>
          </p:cNvSpPr>
          <p:nvPr/>
        </p:nvSpPr>
        <p:spPr bwMode="auto">
          <a:xfrm>
            <a:off x="6170613" y="5595938"/>
            <a:ext cx="314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34" name="AutoShape 157"/>
          <p:cNvSpPr>
            <a:spLocks noChangeArrowheads="1"/>
          </p:cNvSpPr>
          <p:nvPr/>
        </p:nvSpPr>
        <p:spPr bwMode="auto">
          <a:xfrm>
            <a:off x="3810000" y="5976938"/>
            <a:ext cx="1371600" cy="304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/>
              <a:t>Pass upper layer PDU to upper layer protocol.</a:t>
            </a:r>
          </a:p>
        </p:txBody>
      </p:sp>
      <p:sp>
        <p:nvSpPr>
          <p:cNvPr id="51235" name="AutoShape 158"/>
          <p:cNvSpPr>
            <a:spLocks noChangeArrowheads="1"/>
          </p:cNvSpPr>
          <p:nvPr/>
        </p:nvSpPr>
        <p:spPr bwMode="auto">
          <a:xfrm>
            <a:off x="7239000" y="3081338"/>
            <a:ext cx="1828800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>
                <a:cs typeface="Times New Roman" charset="0"/>
              </a:rPr>
              <a:t>Send ICMPv6 Destination Unreachable-Port Unreachable  message</a:t>
            </a:r>
            <a:r>
              <a:rPr lang="en-US" sz="800">
                <a:ea typeface="Times New Roman" charset="0"/>
                <a:cs typeface="Times New Roman" charset="0"/>
              </a:rPr>
              <a:t> and discard the packet.</a:t>
            </a:r>
          </a:p>
        </p:txBody>
      </p:sp>
      <p:sp>
        <p:nvSpPr>
          <p:cNvPr id="51236" name="AutoShape 159"/>
          <p:cNvSpPr>
            <a:spLocks noChangeArrowheads="1"/>
          </p:cNvSpPr>
          <p:nvPr/>
        </p:nvSpPr>
        <p:spPr bwMode="auto">
          <a:xfrm>
            <a:off x="5486400" y="5976938"/>
            <a:ext cx="1371600" cy="304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>
                <a:cs typeface="Times New Roman" charset="0"/>
              </a:rPr>
              <a:t>Send TCP Connection Reset segment</a:t>
            </a:r>
            <a:r>
              <a:rPr lang="en-US" sz="800"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51237" name="AutoShape 160"/>
          <p:cNvSpPr>
            <a:spLocks noChangeArrowheads="1"/>
          </p:cNvSpPr>
          <p:nvPr/>
        </p:nvSpPr>
        <p:spPr bwMode="auto">
          <a:xfrm>
            <a:off x="7239000" y="4910138"/>
            <a:ext cx="1143000" cy="228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>
                <a:cs typeface="Times New Roman" charset="0"/>
              </a:rPr>
              <a:t>Process contents</a:t>
            </a:r>
            <a:r>
              <a:rPr lang="en-US" sz="800"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51238" name="Freeform 161"/>
          <p:cNvSpPr>
            <a:spLocks/>
          </p:cNvSpPr>
          <p:nvPr/>
        </p:nvSpPr>
        <p:spPr bwMode="auto">
          <a:xfrm>
            <a:off x="6172200" y="3995738"/>
            <a:ext cx="1600200" cy="914400"/>
          </a:xfrm>
          <a:custGeom>
            <a:avLst/>
            <a:gdLst>
              <a:gd name="T0" fmla="*/ 0 w 1008"/>
              <a:gd name="T1" fmla="*/ 0 h 576"/>
              <a:gd name="T2" fmla="*/ 0 w 1008"/>
              <a:gd name="T3" fmla="*/ 241935000 h 576"/>
              <a:gd name="T4" fmla="*/ 2147483647 w 1008"/>
              <a:gd name="T5" fmla="*/ 241935000 h 576"/>
              <a:gd name="T6" fmla="*/ 2147483647 w 1008"/>
              <a:gd name="T7" fmla="*/ 145161000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576"/>
              <a:gd name="T14" fmla="*/ 1008 w 100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576">
                <a:moveTo>
                  <a:pt x="0" y="0"/>
                </a:moveTo>
                <a:lnTo>
                  <a:pt x="0" y="96"/>
                </a:lnTo>
                <a:lnTo>
                  <a:pt x="1008" y="96"/>
                </a:lnTo>
                <a:lnTo>
                  <a:pt x="1008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9" name="Line 162"/>
          <p:cNvSpPr>
            <a:spLocks noChangeShapeType="1"/>
          </p:cNvSpPr>
          <p:nvPr/>
        </p:nvSpPr>
        <p:spPr bwMode="auto">
          <a:xfrm>
            <a:off x="3429000" y="1784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Text Box 163"/>
          <p:cNvSpPr txBox="1">
            <a:spLocks noChangeArrowheads="1"/>
          </p:cNvSpPr>
          <p:nvPr/>
        </p:nvSpPr>
        <p:spPr bwMode="auto">
          <a:xfrm>
            <a:off x="3352800" y="18288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41" name="Line 164"/>
          <p:cNvSpPr>
            <a:spLocks noChangeShapeType="1"/>
          </p:cNvSpPr>
          <p:nvPr/>
        </p:nvSpPr>
        <p:spPr bwMode="auto">
          <a:xfrm flipH="1">
            <a:off x="2819400" y="838200"/>
            <a:ext cx="1588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2" name="Text Box 165"/>
          <p:cNvSpPr txBox="1">
            <a:spLocks noChangeArrowheads="1"/>
          </p:cNvSpPr>
          <p:nvPr/>
        </p:nvSpPr>
        <p:spPr bwMode="auto">
          <a:xfrm>
            <a:off x="2820988" y="914400"/>
            <a:ext cx="358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43" name="Rectangle 166"/>
          <p:cNvSpPr>
            <a:spLocks noChangeArrowheads="1"/>
          </p:cNvSpPr>
          <p:nvPr/>
        </p:nvSpPr>
        <p:spPr bwMode="auto">
          <a:xfrm>
            <a:off x="1828800" y="5334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/>
              <a:t>Set source address to home address in Home Address option.</a:t>
            </a:r>
          </a:p>
        </p:txBody>
      </p:sp>
      <p:sp>
        <p:nvSpPr>
          <p:cNvPr id="51244" name="Line 167"/>
          <p:cNvSpPr>
            <a:spLocks noChangeShapeType="1"/>
          </p:cNvSpPr>
          <p:nvPr/>
        </p:nvSpPr>
        <p:spPr bwMode="auto">
          <a:xfrm flipV="1">
            <a:off x="3733800" y="838200"/>
            <a:ext cx="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5" name="AutoShape 168"/>
          <p:cNvSpPr>
            <a:spLocks noChangeArrowheads="1"/>
          </p:cNvSpPr>
          <p:nvPr/>
        </p:nvSpPr>
        <p:spPr bwMode="auto">
          <a:xfrm>
            <a:off x="76200" y="533400"/>
            <a:ext cx="10668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800"/>
              <a:t>Start</a:t>
            </a:r>
          </a:p>
        </p:txBody>
      </p:sp>
      <p:sp>
        <p:nvSpPr>
          <p:cNvPr id="51246" name="AutoShape 169"/>
          <p:cNvSpPr>
            <a:spLocks noChangeArrowheads="1"/>
          </p:cNvSpPr>
          <p:nvPr/>
        </p:nvSpPr>
        <p:spPr bwMode="auto">
          <a:xfrm>
            <a:off x="0" y="114300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destination </a:t>
            </a:r>
          </a:p>
          <a:p>
            <a:pPr eaLnBrk="1" hangingPunct="1"/>
            <a:r>
              <a:rPr lang="en-US" sz="800"/>
              <a:t>address assigned to</a:t>
            </a:r>
          </a:p>
          <a:p>
            <a:pPr eaLnBrk="1" hangingPunct="1"/>
            <a:r>
              <a:rPr lang="en-US" sz="800"/>
              <a:t>a local interface?</a:t>
            </a:r>
          </a:p>
        </p:txBody>
      </p:sp>
      <p:sp>
        <p:nvSpPr>
          <p:cNvPr id="51247" name="Text Box 170"/>
          <p:cNvSpPr txBox="1">
            <a:spLocks noChangeArrowheads="1"/>
          </p:cNvSpPr>
          <p:nvPr/>
        </p:nvSpPr>
        <p:spPr bwMode="auto">
          <a:xfrm>
            <a:off x="534988" y="2362200"/>
            <a:ext cx="358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48" name="Line 171"/>
          <p:cNvSpPr>
            <a:spLocks noChangeShapeType="1"/>
          </p:cNvSpPr>
          <p:nvPr/>
        </p:nvSpPr>
        <p:spPr bwMode="auto">
          <a:xfrm>
            <a:off x="611188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9" name="Text Box 172"/>
          <p:cNvSpPr txBox="1">
            <a:spLocks noChangeArrowheads="1"/>
          </p:cNvSpPr>
          <p:nvPr/>
        </p:nvSpPr>
        <p:spPr bwMode="auto">
          <a:xfrm>
            <a:off x="1143000" y="15240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50" name="AutoShape 173"/>
          <p:cNvSpPr>
            <a:spLocks noChangeArrowheads="1"/>
          </p:cNvSpPr>
          <p:nvPr/>
        </p:nvSpPr>
        <p:spPr bwMode="auto">
          <a:xfrm>
            <a:off x="0" y="434340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the packet </a:t>
            </a:r>
          </a:p>
          <a:p>
            <a:pPr eaLnBrk="1" hangingPunct="1"/>
            <a:r>
              <a:rPr lang="en-US" sz="800"/>
              <a:t>tunneled from the </a:t>
            </a:r>
          </a:p>
          <a:p>
            <a:pPr eaLnBrk="1" hangingPunct="1"/>
            <a:r>
              <a:rPr lang="en-US" sz="800"/>
              <a:t>home agent?</a:t>
            </a:r>
          </a:p>
        </p:txBody>
      </p:sp>
      <p:sp>
        <p:nvSpPr>
          <p:cNvPr id="51251" name="Line 174"/>
          <p:cNvSpPr>
            <a:spLocks noChangeShapeType="1"/>
          </p:cNvSpPr>
          <p:nvPr/>
        </p:nvSpPr>
        <p:spPr bwMode="auto">
          <a:xfrm>
            <a:off x="1219200" y="49593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2" name="Text Box 175"/>
          <p:cNvSpPr txBox="1">
            <a:spLocks noChangeArrowheads="1"/>
          </p:cNvSpPr>
          <p:nvPr/>
        </p:nvSpPr>
        <p:spPr bwMode="auto">
          <a:xfrm>
            <a:off x="611188" y="5562600"/>
            <a:ext cx="358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Yes</a:t>
            </a:r>
          </a:p>
        </p:txBody>
      </p:sp>
      <p:sp>
        <p:nvSpPr>
          <p:cNvPr id="51253" name="Line 176"/>
          <p:cNvSpPr>
            <a:spLocks noChangeShapeType="1"/>
          </p:cNvSpPr>
          <p:nvPr/>
        </p:nvSpPr>
        <p:spPr bwMode="auto">
          <a:xfrm>
            <a:off x="611188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Text Box 177"/>
          <p:cNvSpPr txBox="1">
            <a:spLocks noChangeArrowheads="1"/>
          </p:cNvSpPr>
          <p:nvPr/>
        </p:nvSpPr>
        <p:spPr bwMode="auto">
          <a:xfrm>
            <a:off x="1295400" y="47244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No</a:t>
            </a:r>
          </a:p>
        </p:txBody>
      </p:sp>
      <p:sp>
        <p:nvSpPr>
          <p:cNvPr id="51255" name="AutoShape 178"/>
          <p:cNvSpPr>
            <a:spLocks noChangeArrowheads="1"/>
          </p:cNvSpPr>
          <p:nvPr/>
        </p:nvSpPr>
        <p:spPr bwMode="auto">
          <a:xfrm>
            <a:off x="2209800" y="1168400"/>
            <a:ext cx="1219200" cy="121920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800"/>
              <a:t>Is there a </a:t>
            </a:r>
          </a:p>
          <a:p>
            <a:pPr eaLnBrk="1" hangingPunct="1"/>
            <a:r>
              <a:rPr lang="en-US" sz="800"/>
              <a:t>Home Address </a:t>
            </a:r>
          </a:p>
          <a:p>
            <a:pPr eaLnBrk="1" hangingPunct="1"/>
            <a:r>
              <a:rPr lang="en-US" sz="800"/>
              <a:t>Option in the </a:t>
            </a:r>
          </a:p>
          <a:p>
            <a:pPr eaLnBrk="1" hangingPunct="1"/>
            <a:r>
              <a:rPr lang="en-US" sz="800"/>
              <a:t>Destination </a:t>
            </a:r>
          </a:p>
          <a:p>
            <a:pPr eaLnBrk="1" hangingPunct="1"/>
            <a:r>
              <a:rPr lang="en-US" sz="800"/>
              <a:t>Options </a:t>
            </a:r>
          </a:p>
          <a:p>
            <a:pPr eaLnBrk="1" hangingPunct="1"/>
            <a:r>
              <a:rPr lang="en-US" sz="800"/>
              <a:t>header?</a:t>
            </a:r>
          </a:p>
        </p:txBody>
      </p:sp>
      <p:sp>
        <p:nvSpPr>
          <p:cNvPr id="51256" name="Rectangle 179"/>
          <p:cNvSpPr>
            <a:spLocks noChangeArrowheads="1"/>
          </p:cNvSpPr>
          <p:nvPr/>
        </p:nvSpPr>
        <p:spPr bwMode="auto">
          <a:xfrm>
            <a:off x="1219200" y="388620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/>
              <a:t>Process Routing header. Set destination address to value in Address 1 field.</a:t>
            </a:r>
          </a:p>
        </p:txBody>
      </p:sp>
      <p:sp>
        <p:nvSpPr>
          <p:cNvPr id="51257" name="Freeform 180"/>
          <p:cNvSpPr>
            <a:spLocks/>
          </p:cNvSpPr>
          <p:nvPr/>
        </p:nvSpPr>
        <p:spPr bwMode="auto">
          <a:xfrm>
            <a:off x="1219200" y="3352800"/>
            <a:ext cx="609600" cy="533400"/>
          </a:xfrm>
          <a:custGeom>
            <a:avLst/>
            <a:gdLst>
              <a:gd name="T0" fmla="*/ 0 w 384"/>
              <a:gd name="T1" fmla="*/ 0 h 336"/>
              <a:gd name="T2" fmla="*/ 967740000 w 384"/>
              <a:gd name="T3" fmla="*/ 0 h 336"/>
              <a:gd name="T4" fmla="*/ 967740000 w 384"/>
              <a:gd name="T5" fmla="*/ 846772500 h 336"/>
              <a:gd name="T6" fmla="*/ 0 60000 65536"/>
              <a:gd name="T7" fmla="*/ 0 60000 65536"/>
              <a:gd name="T8" fmla="*/ 0 60000 65536"/>
              <a:gd name="T9" fmla="*/ 0 w 384"/>
              <a:gd name="T10" fmla="*/ 0 h 336"/>
              <a:gd name="T11" fmla="*/ 384 w 38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36">
                <a:moveTo>
                  <a:pt x="0" y="0"/>
                </a:moveTo>
                <a:lnTo>
                  <a:pt x="384" y="0"/>
                </a:lnTo>
                <a:lnTo>
                  <a:pt x="384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8" name="Line 181"/>
          <p:cNvSpPr>
            <a:spLocks noChangeShapeType="1"/>
          </p:cNvSpPr>
          <p:nvPr/>
        </p:nvSpPr>
        <p:spPr bwMode="auto">
          <a:xfrm flipH="1">
            <a:off x="6096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9" name="Rectangle 182"/>
          <p:cNvSpPr>
            <a:spLocks noChangeArrowheads="1"/>
          </p:cNvSpPr>
          <p:nvPr/>
        </p:nvSpPr>
        <p:spPr bwMode="auto">
          <a:xfrm>
            <a:off x="0" y="59436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800"/>
              <a:t>Set destination address to destination address in inner IPv6 header. Queue binding update to source address in inner IPv6 header.</a:t>
            </a:r>
          </a:p>
        </p:txBody>
      </p:sp>
      <p:sp>
        <p:nvSpPr>
          <p:cNvPr id="51260" name="Freeform 183"/>
          <p:cNvSpPr>
            <a:spLocks/>
          </p:cNvSpPr>
          <p:nvPr/>
        </p:nvSpPr>
        <p:spPr bwMode="auto">
          <a:xfrm>
            <a:off x="1295400" y="2362200"/>
            <a:ext cx="1524000" cy="3962400"/>
          </a:xfrm>
          <a:custGeom>
            <a:avLst/>
            <a:gdLst>
              <a:gd name="T0" fmla="*/ 0 w 960"/>
              <a:gd name="T1" fmla="*/ 2147483647 h 2400"/>
              <a:gd name="T2" fmla="*/ 2147483647 w 960"/>
              <a:gd name="T3" fmla="*/ 2147483647 h 2400"/>
              <a:gd name="T4" fmla="*/ 2147483647 w 960"/>
              <a:gd name="T5" fmla="*/ 0 h 2400"/>
              <a:gd name="T6" fmla="*/ 0 60000 65536"/>
              <a:gd name="T7" fmla="*/ 0 60000 65536"/>
              <a:gd name="T8" fmla="*/ 0 60000 65536"/>
              <a:gd name="T9" fmla="*/ 0 w 960"/>
              <a:gd name="T10" fmla="*/ 0 h 2400"/>
              <a:gd name="T11" fmla="*/ 960 w 96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400">
                <a:moveTo>
                  <a:pt x="0" y="2400"/>
                </a:moveTo>
                <a:lnTo>
                  <a:pt x="960" y="2400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1" name="Freeform 184"/>
          <p:cNvSpPr>
            <a:spLocks/>
          </p:cNvSpPr>
          <p:nvPr/>
        </p:nvSpPr>
        <p:spPr bwMode="auto">
          <a:xfrm>
            <a:off x="1219200" y="1752600"/>
            <a:ext cx="457200" cy="457200"/>
          </a:xfrm>
          <a:custGeom>
            <a:avLst/>
            <a:gdLst>
              <a:gd name="T0" fmla="*/ 0 w 288"/>
              <a:gd name="T1" fmla="*/ 0 h 288"/>
              <a:gd name="T2" fmla="*/ 725805000 w 288"/>
              <a:gd name="T3" fmla="*/ 0 h 288"/>
              <a:gd name="T4" fmla="*/ 725805000 w 288"/>
              <a:gd name="T5" fmla="*/ 72580500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90500"/>
            <a:ext cx="7705725" cy="7239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Differences between v4 and v6 Mobility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990600"/>
            <a:ext cx="8131175" cy="3587136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does not need foreign agents, on the visited network there is no support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incorporates route optimization as a required feature, I.e., few tunnels from mobile host and the correspondent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uses header extensions, not encapsulation in tunnels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Neighbor Discovery handles many issues.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90500"/>
            <a:ext cx="7705725" cy="7239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Summary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04213" cy="4750532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Components of IPv6 mobility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mobility messages and options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mobility data structures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Communication between the mobile node and the correspondent node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Communication between the mobile node and the home agent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mobility processes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IPv6 mobility changes to the host sending and receiving algorithms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Line 2"/>
          <p:cNvSpPr>
            <a:spLocks noChangeShapeType="1"/>
          </p:cNvSpPr>
          <p:nvPr/>
        </p:nvSpPr>
        <p:spPr bwMode="auto">
          <a:xfrm flipH="1">
            <a:off x="1258888" y="3886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5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73288" y="2286000"/>
          <a:ext cx="46355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VISIO" r:id="rId3" imgW="1411224" imgH="954024" progId="Visio.Drawing.6">
                  <p:embed/>
                </p:oleObj>
              </mc:Choice>
              <mc:Fallback>
                <p:oleObj name="VISIO" r:id="rId3" imgW="1411224" imgH="954024" progId="Visio.Drawing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2286000"/>
                        <a:ext cx="46355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810000" y="5562600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IPv6 Internet</a:t>
            </a:r>
          </a:p>
        </p:txBody>
      </p:sp>
      <p:graphicFrame>
        <p:nvGraphicFramePr>
          <p:cNvPr id="194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63688" y="3733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VISIO" r:id="rId5" imgW="955040" imgH="955040" progId="Visio.Drawing.4">
                  <p:embed/>
                </p:oleObj>
              </mc:Choice>
              <mc:Fallback>
                <p:oleObj name="VISIO" r:id="rId5" imgW="955040" imgH="955040" progId="Visio.Drawing.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3733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258888" y="2743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745288" y="3886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6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73888" y="37338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VISIO" r:id="rId7" imgW="955040" imgH="955040" progId="Visio.Drawing.4">
                  <p:embed/>
                </p:oleObj>
              </mc:Choice>
              <mc:Fallback>
                <p:oleObj name="VISIO" r:id="rId7" imgW="955040" imgH="955040" progId="Visio.Drawing.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3733800"/>
                        <a:ext cx="38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7735888" y="27432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7735888" y="2895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Group 13"/>
          <p:cNvGrpSpPr>
            <a:grpSpLocks/>
          </p:cNvGrpSpPr>
          <p:nvPr/>
        </p:nvGrpSpPr>
        <p:grpSpPr bwMode="auto">
          <a:xfrm flipH="1">
            <a:off x="8116888" y="2286000"/>
            <a:ext cx="858837" cy="858838"/>
            <a:chOff x="3846" y="871"/>
            <a:chExt cx="1074" cy="1075"/>
          </a:xfrm>
        </p:grpSpPr>
        <p:sp>
          <p:nvSpPr>
            <p:cNvPr id="19506" name="Freeform 14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5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16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17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18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rgbClr val="91919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19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20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Freeform 21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22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Freeform 23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50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4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25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Freeform 26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7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8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29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Line 30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Line 31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rgbClr val="50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Freeform 32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Line 33"/>
          <p:cNvSpPr>
            <a:spLocks noChangeShapeType="1"/>
          </p:cNvSpPr>
          <p:nvPr/>
        </p:nvSpPr>
        <p:spPr bwMode="auto">
          <a:xfrm flipV="1">
            <a:off x="3849688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6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21088" y="1295400"/>
          <a:ext cx="9413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VISIO" r:id="rId8" imgW="1183640" imgH="955040" progId="Visio.Drawing.4">
                  <p:embed/>
                </p:oleObj>
              </mc:Choice>
              <mc:Fallback>
                <p:oleObj name="VISIO" r:id="rId8" imgW="1183640" imgH="955040" progId="Visio.Drawing.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1295400"/>
                        <a:ext cx="94138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35"/>
          <p:cNvSpPr txBox="1">
            <a:spLocks noChangeArrowheads="1"/>
          </p:cNvSpPr>
          <p:nvPr/>
        </p:nvSpPr>
        <p:spPr bwMode="auto">
          <a:xfrm>
            <a:off x="7962900" y="1905000"/>
            <a:ext cx="1182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Mobile Node</a:t>
            </a:r>
          </a:p>
        </p:txBody>
      </p:sp>
      <p:sp>
        <p:nvSpPr>
          <p:cNvPr id="19471" name="Text Box 36"/>
          <p:cNvSpPr txBox="1">
            <a:spLocks noChangeArrowheads="1"/>
          </p:cNvSpPr>
          <p:nvPr/>
        </p:nvSpPr>
        <p:spPr bwMode="auto">
          <a:xfrm>
            <a:off x="3052763" y="914400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Correspondent Node</a:t>
            </a:r>
          </a:p>
        </p:txBody>
      </p:sp>
      <p:sp>
        <p:nvSpPr>
          <p:cNvPr id="19472" name="Text Box 37"/>
          <p:cNvSpPr txBox="1">
            <a:spLocks noChangeArrowheads="1"/>
          </p:cNvSpPr>
          <p:nvPr/>
        </p:nvSpPr>
        <p:spPr bwMode="auto">
          <a:xfrm>
            <a:off x="1408113" y="4114800"/>
            <a:ext cx="66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Home</a:t>
            </a:r>
          </a:p>
          <a:p>
            <a:r>
              <a:rPr lang="en-US" sz="1400">
                <a:solidFill>
                  <a:srgbClr val="FF0000"/>
                </a:solidFill>
              </a:rPr>
              <a:t>Agent</a:t>
            </a:r>
          </a:p>
        </p:txBody>
      </p:sp>
      <p:sp>
        <p:nvSpPr>
          <p:cNvPr id="19473" name="Freeform 38"/>
          <p:cNvSpPr>
            <a:spLocks/>
          </p:cNvSpPr>
          <p:nvPr/>
        </p:nvSpPr>
        <p:spPr bwMode="auto">
          <a:xfrm>
            <a:off x="877888" y="50292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39"/>
          <p:cNvSpPr>
            <a:spLocks noChangeShapeType="1"/>
          </p:cNvSpPr>
          <p:nvPr/>
        </p:nvSpPr>
        <p:spPr bwMode="auto">
          <a:xfrm>
            <a:off x="1258888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40"/>
          <p:cNvSpPr txBox="1">
            <a:spLocks noChangeArrowheads="1"/>
          </p:cNvSpPr>
          <p:nvPr/>
        </p:nvSpPr>
        <p:spPr bwMode="auto">
          <a:xfrm>
            <a:off x="954088" y="5410200"/>
            <a:ext cx="658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Home</a:t>
            </a:r>
          </a:p>
          <a:p>
            <a:r>
              <a:rPr lang="en-US" sz="1400"/>
              <a:t>Link</a:t>
            </a:r>
          </a:p>
        </p:txBody>
      </p:sp>
      <p:sp>
        <p:nvSpPr>
          <p:cNvPr id="19476" name="Freeform 41"/>
          <p:cNvSpPr>
            <a:spLocks/>
          </p:cNvSpPr>
          <p:nvPr/>
        </p:nvSpPr>
        <p:spPr bwMode="auto">
          <a:xfrm>
            <a:off x="7431088" y="4953000"/>
            <a:ext cx="762000" cy="228600"/>
          </a:xfrm>
          <a:custGeom>
            <a:avLst/>
            <a:gdLst>
              <a:gd name="T0" fmla="*/ 0 w 480"/>
              <a:gd name="T1" fmla="*/ 0 h 144"/>
              <a:gd name="T2" fmla="*/ 0 w 480"/>
              <a:gd name="T3" fmla="*/ 362902500 h 144"/>
              <a:gd name="T4" fmla="*/ 1209675000 w 480"/>
              <a:gd name="T5" fmla="*/ 362902500 h 144"/>
              <a:gd name="T6" fmla="*/ 1209675000 w 480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44"/>
              <a:gd name="T14" fmla="*/ 480 w 48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44">
                <a:moveTo>
                  <a:pt x="0" y="0"/>
                </a:moveTo>
                <a:lnTo>
                  <a:pt x="0" y="144"/>
                </a:lnTo>
                <a:lnTo>
                  <a:pt x="480" y="144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42"/>
          <p:cNvSpPr>
            <a:spLocks noChangeShapeType="1"/>
          </p:cNvSpPr>
          <p:nvPr/>
        </p:nvSpPr>
        <p:spPr bwMode="auto">
          <a:xfrm>
            <a:off x="7812088" y="518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43"/>
          <p:cNvSpPr txBox="1">
            <a:spLocks noChangeArrowheads="1"/>
          </p:cNvSpPr>
          <p:nvPr/>
        </p:nvSpPr>
        <p:spPr bwMode="auto">
          <a:xfrm>
            <a:off x="7442200" y="5334000"/>
            <a:ext cx="78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Foreign</a:t>
            </a:r>
          </a:p>
          <a:p>
            <a:r>
              <a:rPr lang="en-US" sz="1400"/>
              <a:t>Link</a:t>
            </a:r>
          </a:p>
        </p:txBody>
      </p:sp>
      <p:sp>
        <p:nvSpPr>
          <p:cNvPr id="19479" name="Line 44"/>
          <p:cNvSpPr>
            <a:spLocks noChangeShapeType="1"/>
          </p:cNvSpPr>
          <p:nvPr/>
        </p:nvSpPr>
        <p:spPr bwMode="auto">
          <a:xfrm>
            <a:off x="762000" y="2971800"/>
            <a:ext cx="4968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45"/>
          <p:cNvSpPr>
            <a:spLocks noChangeShapeType="1"/>
          </p:cNvSpPr>
          <p:nvPr/>
        </p:nvSpPr>
        <p:spPr bwMode="auto">
          <a:xfrm flipV="1">
            <a:off x="8077200" y="2895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Text Box 46"/>
          <p:cNvSpPr txBox="1">
            <a:spLocks noChangeArrowheads="1"/>
          </p:cNvSpPr>
          <p:nvPr/>
        </p:nvSpPr>
        <p:spPr bwMode="auto">
          <a:xfrm>
            <a:off x="7696200" y="3429000"/>
            <a:ext cx="836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Care-of</a:t>
            </a:r>
          </a:p>
          <a:p>
            <a:r>
              <a:rPr lang="en-US" sz="1400"/>
              <a:t>Address</a:t>
            </a:r>
          </a:p>
        </p:txBody>
      </p:sp>
      <p:sp>
        <p:nvSpPr>
          <p:cNvPr id="19482" name="Line 47"/>
          <p:cNvSpPr>
            <a:spLocks noChangeShapeType="1"/>
          </p:cNvSpPr>
          <p:nvPr/>
        </p:nvSpPr>
        <p:spPr bwMode="auto">
          <a:xfrm flipH="1">
            <a:off x="887413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Text Box 48"/>
          <p:cNvSpPr txBox="1">
            <a:spLocks noChangeArrowheads="1"/>
          </p:cNvSpPr>
          <p:nvPr/>
        </p:nvSpPr>
        <p:spPr bwMode="auto">
          <a:xfrm>
            <a:off x="454025" y="3352800"/>
            <a:ext cx="84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Home</a:t>
            </a:r>
          </a:p>
          <a:p>
            <a:r>
              <a:rPr lang="en-US" sz="1400">
                <a:solidFill>
                  <a:srgbClr val="FF0000"/>
                </a:solidFill>
              </a:rPr>
              <a:t>Address</a:t>
            </a:r>
          </a:p>
        </p:txBody>
      </p:sp>
      <p:sp>
        <p:nvSpPr>
          <p:cNvPr id="19484" name="Text Box 49"/>
          <p:cNvSpPr txBox="1">
            <a:spLocks noChangeArrowheads="1"/>
          </p:cNvSpPr>
          <p:nvPr/>
        </p:nvSpPr>
        <p:spPr bwMode="auto">
          <a:xfrm>
            <a:off x="38100" y="182880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Virtual</a:t>
            </a:r>
          </a:p>
          <a:p>
            <a:r>
              <a:rPr lang="en-US" sz="1400"/>
              <a:t>Mobile Node</a:t>
            </a:r>
          </a:p>
        </p:txBody>
      </p:sp>
      <p:grpSp>
        <p:nvGrpSpPr>
          <p:cNvPr id="19485" name="Group 50"/>
          <p:cNvGrpSpPr>
            <a:grpSpLocks/>
          </p:cNvGrpSpPr>
          <p:nvPr/>
        </p:nvGrpSpPr>
        <p:grpSpPr bwMode="auto">
          <a:xfrm flipH="1">
            <a:off x="152400" y="2362200"/>
            <a:ext cx="858838" cy="858838"/>
            <a:chOff x="3846" y="871"/>
            <a:chExt cx="1074" cy="1075"/>
          </a:xfrm>
        </p:grpSpPr>
        <p:sp>
          <p:nvSpPr>
            <p:cNvPr id="19487" name="Freeform 51"/>
            <p:cNvSpPr>
              <a:spLocks/>
            </p:cNvSpPr>
            <p:nvPr/>
          </p:nvSpPr>
          <p:spPr bwMode="auto">
            <a:xfrm>
              <a:off x="3846" y="871"/>
              <a:ext cx="1074" cy="1075"/>
            </a:xfrm>
            <a:custGeom>
              <a:avLst/>
              <a:gdLst>
                <a:gd name="T0" fmla="*/ 86 w 1074"/>
                <a:gd name="T1" fmla="*/ 444 h 1075"/>
                <a:gd name="T2" fmla="*/ 171 w 1074"/>
                <a:gd name="T3" fmla="*/ 689 h 1075"/>
                <a:gd name="T4" fmla="*/ 174 w 1074"/>
                <a:gd name="T5" fmla="*/ 689 h 1075"/>
                <a:gd name="T6" fmla="*/ 177 w 1074"/>
                <a:gd name="T7" fmla="*/ 689 h 1075"/>
                <a:gd name="T8" fmla="*/ 180 w 1074"/>
                <a:gd name="T9" fmla="*/ 689 h 1075"/>
                <a:gd name="T10" fmla="*/ 183 w 1074"/>
                <a:gd name="T11" fmla="*/ 689 h 1075"/>
                <a:gd name="T12" fmla="*/ 189 w 1074"/>
                <a:gd name="T13" fmla="*/ 689 h 1075"/>
                <a:gd name="T14" fmla="*/ 242 w 1074"/>
                <a:gd name="T15" fmla="*/ 671 h 1075"/>
                <a:gd name="T16" fmla="*/ 180 w 1074"/>
                <a:gd name="T17" fmla="*/ 701 h 1075"/>
                <a:gd name="T18" fmla="*/ 179 w 1074"/>
                <a:gd name="T19" fmla="*/ 704 h 1075"/>
                <a:gd name="T20" fmla="*/ 177 w 1074"/>
                <a:gd name="T21" fmla="*/ 705 h 1075"/>
                <a:gd name="T22" fmla="*/ 176 w 1074"/>
                <a:gd name="T23" fmla="*/ 707 h 1075"/>
                <a:gd name="T24" fmla="*/ 176 w 1074"/>
                <a:gd name="T25" fmla="*/ 710 h 1075"/>
                <a:gd name="T26" fmla="*/ 198 w 1074"/>
                <a:gd name="T27" fmla="*/ 833 h 1075"/>
                <a:gd name="T28" fmla="*/ 243 w 1074"/>
                <a:gd name="T29" fmla="*/ 866 h 1075"/>
                <a:gd name="T30" fmla="*/ 290 w 1074"/>
                <a:gd name="T31" fmla="*/ 899 h 1075"/>
                <a:gd name="T32" fmla="*/ 335 w 1074"/>
                <a:gd name="T33" fmla="*/ 930 h 1075"/>
                <a:gd name="T34" fmla="*/ 381 w 1074"/>
                <a:gd name="T35" fmla="*/ 963 h 1075"/>
                <a:gd name="T36" fmla="*/ 428 w 1074"/>
                <a:gd name="T37" fmla="*/ 995 h 1075"/>
                <a:gd name="T38" fmla="*/ 473 w 1074"/>
                <a:gd name="T39" fmla="*/ 1028 h 1075"/>
                <a:gd name="T40" fmla="*/ 542 w 1074"/>
                <a:gd name="T41" fmla="*/ 1074 h 1075"/>
                <a:gd name="T42" fmla="*/ 1073 w 1074"/>
                <a:gd name="T43" fmla="*/ 698 h 1075"/>
                <a:gd name="T44" fmla="*/ 819 w 1074"/>
                <a:gd name="T45" fmla="*/ 552 h 1075"/>
                <a:gd name="T46" fmla="*/ 734 w 1074"/>
                <a:gd name="T47" fmla="*/ 495 h 1075"/>
                <a:gd name="T48" fmla="*/ 735 w 1074"/>
                <a:gd name="T49" fmla="*/ 486 h 1075"/>
                <a:gd name="T50" fmla="*/ 735 w 1074"/>
                <a:gd name="T51" fmla="*/ 479 h 1075"/>
                <a:gd name="T52" fmla="*/ 734 w 1074"/>
                <a:gd name="T53" fmla="*/ 473 h 1075"/>
                <a:gd name="T54" fmla="*/ 732 w 1074"/>
                <a:gd name="T55" fmla="*/ 467 h 1075"/>
                <a:gd name="T56" fmla="*/ 729 w 1074"/>
                <a:gd name="T57" fmla="*/ 462 h 1075"/>
                <a:gd name="T58" fmla="*/ 725 w 1074"/>
                <a:gd name="T59" fmla="*/ 459 h 1075"/>
                <a:gd name="T60" fmla="*/ 719 w 1074"/>
                <a:gd name="T61" fmla="*/ 455 h 1075"/>
                <a:gd name="T62" fmla="*/ 653 w 1074"/>
                <a:gd name="T63" fmla="*/ 479 h 1075"/>
                <a:gd name="T64" fmla="*/ 683 w 1074"/>
                <a:gd name="T65" fmla="*/ 326 h 1075"/>
                <a:gd name="T66" fmla="*/ 687 w 1074"/>
                <a:gd name="T67" fmla="*/ 309 h 1075"/>
                <a:gd name="T68" fmla="*/ 647 w 1074"/>
                <a:gd name="T69" fmla="*/ 152 h 1075"/>
                <a:gd name="T70" fmla="*/ 312 w 1074"/>
                <a:gd name="T71" fmla="*/ 95 h 1075"/>
                <a:gd name="T72" fmla="*/ 0 w 1074"/>
                <a:gd name="T73" fmla="*/ 198 h 10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4"/>
                <a:gd name="T112" fmla="*/ 0 h 1075"/>
                <a:gd name="T113" fmla="*/ 1074 w 1074"/>
                <a:gd name="T114" fmla="*/ 1075 h 10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4" h="1075">
                  <a:moveTo>
                    <a:pt x="0" y="198"/>
                  </a:moveTo>
                  <a:lnTo>
                    <a:pt x="86" y="444"/>
                  </a:lnTo>
                  <a:lnTo>
                    <a:pt x="170" y="689"/>
                  </a:lnTo>
                  <a:lnTo>
                    <a:pt x="171" y="689"/>
                  </a:lnTo>
                  <a:lnTo>
                    <a:pt x="173" y="689"/>
                  </a:lnTo>
                  <a:lnTo>
                    <a:pt x="174" y="689"/>
                  </a:lnTo>
                  <a:lnTo>
                    <a:pt x="176" y="689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0" y="689"/>
                  </a:lnTo>
                  <a:lnTo>
                    <a:pt x="182" y="689"/>
                  </a:lnTo>
                  <a:lnTo>
                    <a:pt x="183" y="689"/>
                  </a:lnTo>
                  <a:lnTo>
                    <a:pt x="186" y="689"/>
                  </a:lnTo>
                  <a:lnTo>
                    <a:pt x="189" y="689"/>
                  </a:lnTo>
                  <a:lnTo>
                    <a:pt x="240" y="666"/>
                  </a:lnTo>
                  <a:lnTo>
                    <a:pt x="242" y="671"/>
                  </a:lnTo>
                  <a:lnTo>
                    <a:pt x="180" y="699"/>
                  </a:lnTo>
                  <a:lnTo>
                    <a:pt x="180" y="701"/>
                  </a:lnTo>
                  <a:lnTo>
                    <a:pt x="179" y="702"/>
                  </a:lnTo>
                  <a:lnTo>
                    <a:pt x="179" y="704"/>
                  </a:lnTo>
                  <a:lnTo>
                    <a:pt x="177" y="704"/>
                  </a:lnTo>
                  <a:lnTo>
                    <a:pt x="177" y="705"/>
                  </a:lnTo>
                  <a:lnTo>
                    <a:pt x="176" y="705"/>
                  </a:lnTo>
                  <a:lnTo>
                    <a:pt x="176" y="707"/>
                  </a:lnTo>
                  <a:lnTo>
                    <a:pt x="176" y="708"/>
                  </a:lnTo>
                  <a:lnTo>
                    <a:pt x="176" y="710"/>
                  </a:lnTo>
                  <a:lnTo>
                    <a:pt x="176" y="818"/>
                  </a:lnTo>
                  <a:lnTo>
                    <a:pt x="198" y="833"/>
                  </a:lnTo>
                  <a:lnTo>
                    <a:pt x="221" y="849"/>
                  </a:lnTo>
                  <a:lnTo>
                    <a:pt x="243" y="866"/>
                  </a:lnTo>
                  <a:lnTo>
                    <a:pt x="266" y="881"/>
                  </a:lnTo>
                  <a:lnTo>
                    <a:pt x="290" y="899"/>
                  </a:lnTo>
                  <a:lnTo>
                    <a:pt x="312" y="914"/>
                  </a:lnTo>
                  <a:lnTo>
                    <a:pt x="335" y="930"/>
                  </a:lnTo>
                  <a:lnTo>
                    <a:pt x="359" y="947"/>
                  </a:lnTo>
                  <a:lnTo>
                    <a:pt x="381" y="963"/>
                  </a:lnTo>
                  <a:lnTo>
                    <a:pt x="404" y="978"/>
                  </a:lnTo>
                  <a:lnTo>
                    <a:pt x="428" y="995"/>
                  </a:lnTo>
                  <a:lnTo>
                    <a:pt x="450" y="1011"/>
                  </a:lnTo>
                  <a:lnTo>
                    <a:pt x="473" y="1028"/>
                  </a:lnTo>
                  <a:lnTo>
                    <a:pt x="495" y="1043"/>
                  </a:lnTo>
                  <a:lnTo>
                    <a:pt x="542" y="1074"/>
                  </a:lnTo>
                  <a:lnTo>
                    <a:pt x="1073" y="759"/>
                  </a:lnTo>
                  <a:lnTo>
                    <a:pt x="1073" y="698"/>
                  </a:lnTo>
                  <a:lnTo>
                    <a:pt x="825" y="564"/>
                  </a:lnTo>
                  <a:lnTo>
                    <a:pt x="819" y="552"/>
                  </a:lnTo>
                  <a:lnTo>
                    <a:pt x="732" y="500"/>
                  </a:lnTo>
                  <a:lnTo>
                    <a:pt x="734" y="495"/>
                  </a:lnTo>
                  <a:lnTo>
                    <a:pt x="735" y="491"/>
                  </a:lnTo>
                  <a:lnTo>
                    <a:pt x="735" y="486"/>
                  </a:lnTo>
                  <a:lnTo>
                    <a:pt x="735" y="483"/>
                  </a:lnTo>
                  <a:lnTo>
                    <a:pt x="735" y="479"/>
                  </a:lnTo>
                  <a:lnTo>
                    <a:pt x="735" y="476"/>
                  </a:lnTo>
                  <a:lnTo>
                    <a:pt x="734" y="473"/>
                  </a:lnTo>
                  <a:lnTo>
                    <a:pt x="734" y="470"/>
                  </a:lnTo>
                  <a:lnTo>
                    <a:pt x="732" y="467"/>
                  </a:lnTo>
                  <a:lnTo>
                    <a:pt x="731" y="464"/>
                  </a:lnTo>
                  <a:lnTo>
                    <a:pt x="729" y="462"/>
                  </a:lnTo>
                  <a:lnTo>
                    <a:pt x="726" y="461"/>
                  </a:lnTo>
                  <a:lnTo>
                    <a:pt x="725" y="459"/>
                  </a:lnTo>
                  <a:lnTo>
                    <a:pt x="723" y="458"/>
                  </a:lnTo>
                  <a:lnTo>
                    <a:pt x="719" y="455"/>
                  </a:lnTo>
                  <a:lnTo>
                    <a:pt x="659" y="483"/>
                  </a:lnTo>
                  <a:lnTo>
                    <a:pt x="653" y="479"/>
                  </a:lnTo>
                  <a:lnTo>
                    <a:pt x="719" y="449"/>
                  </a:lnTo>
                  <a:lnTo>
                    <a:pt x="683" y="326"/>
                  </a:lnTo>
                  <a:lnTo>
                    <a:pt x="686" y="314"/>
                  </a:lnTo>
                  <a:lnTo>
                    <a:pt x="687" y="309"/>
                  </a:lnTo>
                  <a:lnTo>
                    <a:pt x="692" y="302"/>
                  </a:lnTo>
                  <a:lnTo>
                    <a:pt x="647" y="152"/>
                  </a:lnTo>
                  <a:lnTo>
                    <a:pt x="603" y="0"/>
                  </a:lnTo>
                  <a:lnTo>
                    <a:pt x="312" y="95"/>
                  </a:lnTo>
                  <a:lnTo>
                    <a:pt x="23" y="185"/>
                  </a:lnTo>
                  <a:lnTo>
                    <a:pt x="0" y="19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52"/>
            <p:cNvSpPr>
              <a:spLocks/>
            </p:cNvSpPr>
            <p:nvPr/>
          </p:nvSpPr>
          <p:spPr bwMode="auto">
            <a:xfrm>
              <a:off x="4047" y="1371"/>
              <a:ext cx="615" cy="308"/>
            </a:xfrm>
            <a:custGeom>
              <a:avLst/>
              <a:gdLst>
                <a:gd name="T0" fmla="*/ 0 w 615"/>
                <a:gd name="T1" fmla="*/ 243 h 308"/>
                <a:gd name="T2" fmla="*/ 531 w 615"/>
                <a:gd name="T3" fmla="*/ 0 h 308"/>
                <a:gd name="T4" fmla="*/ 614 w 615"/>
                <a:gd name="T5" fmla="*/ 49 h 308"/>
                <a:gd name="T6" fmla="*/ 89 w 615"/>
                <a:gd name="T7" fmla="*/ 307 h 308"/>
                <a:gd name="T8" fmla="*/ 0 w 615"/>
                <a:gd name="T9" fmla="*/ 243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5"/>
                <a:gd name="T16" fmla="*/ 0 h 308"/>
                <a:gd name="T17" fmla="*/ 615 w 615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5" h="308">
                  <a:moveTo>
                    <a:pt x="0" y="243"/>
                  </a:moveTo>
                  <a:lnTo>
                    <a:pt x="531" y="0"/>
                  </a:lnTo>
                  <a:lnTo>
                    <a:pt x="614" y="49"/>
                  </a:lnTo>
                  <a:lnTo>
                    <a:pt x="89" y="307"/>
                  </a:lnTo>
                  <a:lnTo>
                    <a:pt x="0" y="24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53"/>
            <p:cNvSpPr>
              <a:spLocks/>
            </p:cNvSpPr>
            <p:nvPr/>
          </p:nvSpPr>
          <p:spPr bwMode="auto">
            <a:xfrm>
              <a:off x="3873" y="885"/>
              <a:ext cx="571" cy="521"/>
            </a:xfrm>
            <a:custGeom>
              <a:avLst/>
              <a:gdLst>
                <a:gd name="T0" fmla="*/ 0 w 571"/>
                <a:gd name="T1" fmla="*/ 172 h 521"/>
                <a:gd name="T2" fmla="*/ 116 w 571"/>
                <a:gd name="T3" fmla="*/ 517 h 521"/>
                <a:gd name="T4" fmla="*/ 126 w 571"/>
                <a:gd name="T5" fmla="*/ 520 h 521"/>
                <a:gd name="T6" fmla="*/ 11 w 571"/>
                <a:gd name="T7" fmla="*/ 177 h 521"/>
                <a:gd name="T8" fmla="*/ 570 w 571"/>
                <a:gd name="T9" fmla="*/ 0 h 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521"/>
                <a:gd name="T17" fmla="*/ 571 w 571"/>
                <a:gd name="T18" fmla="*/ 521 h 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521">
                  <a:moveTo>
                    <a:pt x="0" y="172"/>
                  </a:moveTo>
                  <a:lnTo>
                    <a:pt x="116" y="517"/>
                  </a:lnTo>
                  <a:lnTo>
                    <a:pt x="126" y="520"/>
                  </a:lnTo>
                  <a:lnTo>
                    <a:pt x="11" y="177"/>
                  </a:lnTo>
                  <a:lnTo>
                    <a:pt x="57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54"/>
            <p:cNvSpPr>
              <a:spLocks/>
            </p:cNvSpPr>
            <p:nvPr/>
          </p:nvSpPr>
          <p:spPr bwMode="auto">
            <a:xfrm>
              <a:off x="3959" y="973"/>
              <a:ext cx="512" cy="475"/>
            </a:xfrm>
            <a:custGeom>
              <a:avLst/>
              <a:gdLst>
                <a:gd name="T0" fmla="*/ 112 w 512"/>
                <a:gd name="T1" fmla="*/ 474 h 475"/>
                <a:gd name="T2" fmla="*/ 511 w 512"/>
                <a:gd name="T3" fmla="*/ 311 h 475"/>
                <a:gd name="T4" fmla="*/ 411 w 512"/>
                <a:gd name="T5" fmla="*/ 0 h 475"/>
                <a:gd name="T6" fmla="*/ 0 w 512"/>
                <a:gd name="T7" fmla="*/ 138 h 475"/>
                <a:gd name="T8" fmla="*/ 112 w 512"/>
                <a:gd name="T9" fmla="*/ 474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2"/>
                <a:gd name="T16" fmla="*/ 0 h 475"/>
                <a:gd name="T17" fmla="*/ 512 w 512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2" h="475">
                  <a:moveTo>
                    <a:pt x="112" y="474"/>
                  </a:moveTo>
                  <a:lnTo>
                    <a:pt x="511" y="311"/>
                  </a:lnTo>
                  <a:lnTo>
                    <a:pt x="411" y="0"/>
                  </a:lnTo>
                  <a:lnTo>
                    <a:pt x="0" y="138"/>
                  </a:lnTo>
                  <a:lnTo>
                    <a:pt x="112" y="47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55"/>
            <p:cNvSpPr>
              <a:spLocks/>
            </p:cNvSpPr>
            <p:nvPr/>
          </p:nvSpPr>
          <p:spPr bwMode="auto">
            <a:xfrm>
              <a:off x="3939" y="957"/>
              <a:ext cx="549" cy="509"/>
            </a:xfrm>
            <a:custGeom>
              <a:avLst/>
              <a:gdLst>
                <a:gd name="T0" fmla="*/ 126 w 549"/>
                <a:gd name="T1" fmla="*/ 508 h 509"/>
                <a:gd name="T2" fmla="*/ 548 w 549"/>
                <a:gd name="T3" fmla="*/ 334 h 509"/>
                <a:gd name="T4" fmla="*/ 440 w 549"/>
                <a:gd name="T5" fmla="*/ 0 h 509"/>
                <a:gd name="T6" fmla="*/ 0 w 549"/>
                <a:gd name="T7" fmla="*/ 145 h 509"/>
                <a:gd name="T8" fmla="*/ 126 w 549"/>
                <a:gd name="T9" fmla="*/ 508 h 5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9"/>
                <a:gd name="T16" fmla="*/ 0 h 509"/>
                <a:gd name="T17" fmla="*/ 549 w 549"/>
                <a:gd name="T18" fmla="*/ 509 h 5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9" h="509">
                  <a:moveTo>
                    <a:pt x="126" y="508"/>
                  </a:moveTo>
                  <a:lnTo>
                    <a:pt x="548" y="334"/>
                  </a:lnTo>
                  <a:lnTo>
                    <a:pt x="440" y="0"/>
                  </a:lnTo>
                  <a:lnTo>
                    <a:pt x="0" y="145"/>
                  </a:lnTo>
                  <a:lnTo>
                    <a:pt x="126" y="50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56"/>
            <p:cNvSpPr>
              <a:spLocks/>
            </p:cNvSpPr>
            <p:nvPr/>
          </p:nvSpPr>
          <p:spPr bwMode="auto">
            <a:xfrm>
              <a:off x="4031" y="1537"/>
              <a:ext cx="94" cy="78"/>
            </a:xfrm>
            <a:custGeom>
              <a:avLst/>
              <a:gdLst>
                <a:gd name="T0" fmla="*/ 69 w 94"/>
                <a:gd name="T1" fmla="*/ 0 h 78"/>
                <a:gd name="T2" fmla="*/ 0 w 94"/>
                <a:gd name="T3" fmla="*/ 32 h 78"/>
                <a:gd name="T4" fmla="*/ 2 w 94"/>
                <a:gd name="T5" fmla="*/ 33 h 78"/>
                <a:gd name="T6" fmla="*/ 5 w 94"/>
                <a:gd name="T7" fmla="*/ 33 h 78"/>
                <a:gd name="T8" fmla="*/ 8 w 94"/>
                <a:gd name="T9" fmla="*/ 35 h 78"/>
                <a:gd name="T10" fmla="*/ 11 w 94"/>
                <a:gd name="T11" fmla="*/ 36 h 78"/>
                <a:gd name="T12" fmla="*/ 14 w 94"/>
                <a:gd name="T13" fmla="*/ 38 h 78"/>
                <a:gd name="T14" fmla="*/ 17 w 94"/>
                <a:gd name="T15" fmla="*/ 41 h 78"/>
                <a:gd name="T16" fmla="*/ 18 w 94"/>
                <a:gd name="T17" fmla="*/ 42 h 78"/>
                <a:gd name="T18" fmla="*/ 20 w 94"/>
                <a:gd name="T19" fmla="*/ 47 h 78"/>
                <a:gd name="T20" fmla="*/ 21 w 94"/>
                <a:gd name="T21" fmla="*/ 50 h 78"/>
                <a:gd name="T22" fmla="*/ 23 w 94"/>
                <a:gd name="T23" fmla="*/ 53 h 78"/>
                <a:gd name="T24" fmla="*/ 23 w 94"/>
                <a:gd name="T25" fmla="*/ 56 h 78"/>
                <a:gd name="T26" fmla="*/ 23 w 94"/>
                <a:gd name="T27" fmla="*/ 60 h 78"/>
                <a:gd name="T28" fmla="*/ 23 w 94"/>
                <a:gd name="T29" fmla="*/ 65 h 78"/>
                <a:gd name="T30" fmla="*/ 21 w 94"/>
                <a:gd name="T31" fmla="*/ 68 h 78"/>
                <a:gd name="T32" fmla="*/ 18 w 94"/>
                <a:gd name="T33" fmla="*/ 77 h 78"/>
                <a:gd name="T34" fmla="*/ 89 w 94"/>
                <a:gd name="T35" fmla="*/ 44 h 78"/>
                <a:gd name="T36" fmla="*/ 90 w 94"/>
                <a:gd name="T37" fmla="*/ 42 h 78"/>
                <a:gd name="T38" fmla="*/ 90 w 94"/>
                <a:gd name="T39" fmla="*/ 39 h 78"/>
                <a:gd name="T40" fmla="*/ 92 w 94"/>
                <a:gd name="T41" fmla="*/ 36 h 78"/>
                <a:gd name="T42" fmla="*/ 93 w 94"/>
                <a:gd name="T43" fmla="*/ 33 h 78"/>
                <a:gd name="T44" fmla="*/ 93 w 94"/>
                <a:gd name="T45" fmla="*/ 29 h 78"/>
                <a:gd name="T46" fmla="*/ 93 w 94"/>
                <a:gd name="T47" fmla="*/ 26 h 78"/>
                <a:gd name="T48" fmla="*/ 93 w 94"/>
                <a:gd name="T49" fmla="*/ 21 h 78"/>
                <a:gd name="T50" fmla="*/ 92 w 94"/>
                <a:gd name="T51" fmla="*/ 18 h 78"/>
                <a:gd name="T52" fmla="*/ 90 w 94"/>
                <a:gd name="T53" fmla="*/ 15 h 78"/>
                <a:gd name="T54" fmla="*/ 90 w 94"/>
                <a:gd name="T55" fmla="*/ 11 h 78"/>
                <a:gd name="T56" fmla="*/ 87 w 94"/>
                <a:gd name="T57" fmla="*/ 9 h 78"/>
                <a:gd name="T58" fmla="*/ 84 w 94"/>
                <a:gd name="T59" fmla="*/ 6 h 78"/>
                <a:gd name="T60" fmla="*/ 81 w 94"/>
                <a:gd name="T61" fmla="*/ 3 h 78"/>
                <a:gd name="T62" fmla="*/ 78 w 94"/>
                <a:gd name="T63" fmla="*/ 2 h 78"/>
                <a:gd name="T64" fmla="*/ 69 w 94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78"/>
                <a:gd name="T101" fmla="*/ 94 w 94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78">
                  <a:moveTo>
                    <a:pt x="69" y="0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7" y="41"/>
                  </a:lnTo>
                  <a:lnTo>
                    <a:pt x="18" y="42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18" y="77"/>
                  </a:lnTo>
                  <a:lnTo>
                    <a:pt x="89" y="44"/>
                  </a:lnTo>
                  <a:lnTo>
                    <a:pt x="90" y="42"/>
                  </a:lnTo>
                  <a:lnTo>
                    <a:pt x="90" y="39"/>
                  </a:lnTo>
                  <a:lnTo>
                    <a:pt x="92" y="36"/>
                  </a:lnTo>
                  <a:lnTo>
                    <a:pt x="93" y="33"/>
                  </a:lnTo>
                  <a:lnTo>
                    <a:pt x="93" y="29"/>
                  </a:lnTo>
                  <a:lnTo>
                    <a:pt x="93" y="26"/>
                  </a:lnTo>
                  <a:lnTo>
                    <a:pt x="93" y="21"/>
                  </a:lnTo>
                  <a:lnTo>
                    <a:pt x="92" y="18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1" y="3"/>
                  </a:lnTo>
                  <a:lnTo>
                    <a:pt x="78" y="2"/>
                  </a:lnTo>
                  <a:lnTo>
                    <a:pt x="6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57"/>
            <p:cNvSpPr>
              <a:spLocks noChangeShapeType="1"/>
            </p:cNvSpPr>
            <p:nvPr/>
          </p:nvSpPr>
          <p:spPr bwMode="auto">
            <a:xfrm flipV="1">
              <a:off x="4524" y="1329"/>
              <a:ext cx="37" cy="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Freeform 58"/>
            <p:cNvSpPr>
              <a:spLocks/>
            </p:cNvSpPr>
            <p:nvPr/>
          </p:nvSpPr>
          <p:spPr bwMode="auto">
            <a:xfrm>
              <a:off x="4428" y="886"/>
              <a:ext cx="100" cy="315"/>
            </a:xfrm>
            <a:custGeom>
              <a:avLst/>
              <a:gdLst>
                <a:gd name="T0" fmla="*/ 95 w 100"/>
                <a:gd name="T1" fmla="*/ 314 h 315"/>
                <a:gd name="T2" fmla="*/ 93 w 100"/>
                <a:gd name="T3" fmla="*/ 303 h 315"/>
                <a:gd name="T4" fmla="*/ 99 w 100"/>
                <a:gd name="T5" fmla="*/ 293 h 315"/>
                <a:gd name="T6" fmla="*/ 12 w 100"/>
                <a:gd name="T7" fmla="*/ 0 h 315"/>
                <a:gd name="T8" fmla="*/ 0 w 100"/>
                <a:gd name="T9" fmla="*/ 2 h 315"/>
                <a:gd name="T10" fmla="*/ 95 w 100"/>
                <a:gd name="T11" fmla="*/ 314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315"/>
                <a:gd name="T20" fmla="*/ 100 w 100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315">
                  <a:moveTo>
                    <a:pt x="95" y="314"/>
                  </a:moveTo>
                  <a:lnTo>
                    <a:pt x="93" y="303"/>
                  </a:lnTo>
                  <a:lnTo>
                    <a:pt x="99" y="29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95" y="31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59"/>
            <p:cNvSpPr>
              <a:spLocks noChangeShapeType="1"/>
            </p:cNvSpPr>
            <p:nvPr/>
          </p:nvSpPr>
          <p:spPr bwMode="auto">
            <a:xfrm flipV="1">
              <a:off x="4054" y="1544"/>
              <a:ext cx="48" cy="3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Freeform 60"/>
            <p:cNvSpPr>
              <a:spLocks/>
            </p:cNvSpPr>
            <p:nvPr/>
          </p:nvSpPr>
          <p:spPr bwMode="auto">
            <a:xfrm>
              <a:off x="4166" y="1449"/>
              <a:ext cx="733" cy="413"/>
            </a:xfrm>
            <a:custGeom>
              <a:avLst/>
              <a:gdLst>
                <a:gd name="T0" fmla="*/ 0 w 733"/>
                <a:gd name="T1" fmla="*/ 259 h 413"/>
                <a:gd name="T2" fmla="*/ 506 w 733"/>
                <a:gd name="T3" fmla="*/ 0 h 413"/>
                <a:gd name="T4" fmla="*/ 732 w 733"/>
                <a:gd name="T5" fmla="*/ 121 h 413"/>
                <a:gd name="T6" fmla="*/ 222 w 733"/>
                <a:gd name="T7" fmla="*/ 412 h 413"/>
                <a:gd name="T8" fmla="*/ 0 w 733"/>
                <a:gd name="T9" fmla="*/ 259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3"/>
                <a:gd name="T16" fmla="*/ 0 h 413"/>
                <a:gd name="T17" fmla="*/ 733 w 7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3" h="413">
                  <a:moveTo>
                    <a:pt x="0" y="259"/>
                  </a:moveTo>
                  <a:lnTo>
                    <a:pt x="506" y="0"/>
                  </a:lnTo>
                  <a:lnTo>
                    <a:pt x="732" y="121"/>
                  </a:lnTo>
                  <a:lnTo>
                    <a:pt x="222" y="412"/>
                  </a:lnTo>
                  <a:lnTo>
                    <a:pt x="0" y="2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61"/>
            <p:cNvSpPr>
              <a:spLocks/>
            </p:cNvSpPr>
            <p:nvPr/>
          </p:nvSpPr>
          <p:spPr bwMode="auto">
            <a:xfrm>
              <a:off x="4166" y="1390"/>
              <a:ext cx="283" cy="163"/>
            </a:xfrm>
            <a:custGeom>
              <a:avLst/>
              <a:gdLst>
                <a:gd name="T0" fmla="*/ 0 w 283"/>
                <a:gd name="T1" fmla="*/ 113 h 163"/>
                <a:gd name="T2" fmla="*/ 252 w 283"/>
                <a:gd name="T3" fmla="*/ 2 h 163"/>
                <a:gd name="T4" fmla="*/ 257 w 283"/>
                <a:gd name="T5" fmla="*/ 0 h 163"/>
                <a:gd name="T6" fmla="*/ 260 w 283"/>
                <a:gd name="T7" fmla="*/ 0 h 163"/>
                <a:gd name="T8" fmla="*/ 263 w 283"/>
                <a:gd name="T9" fmla="*/ 2 h 163"/>
                <a:gd name="T10" fmla="*/ 267 w 283"/>
                <a:gd name="T11" fmla="*/ 3 h 163"/>
                <a:gd name="T12" fmla="*/ 270 w 283"/>
                <a:gd name="T13" fmla="*/ 6 h 163"/>
                <a:gd name="T14" fmla="*/ 272 w 283"/>
                <a:gd name="T15" fmla="*/ 8 h 163"/>
                <a:gd name="T16" fmla="*/ 275 w 283"/>
                <a:gd name="T17" fmla="*/ 11 h 163"/>
                <a:gd name="T18" fmla="*/ 278 w 283"/>
                <a:gd name="T19" fmla="*/ 15 h 163"/>
                <a:gd name="T20" fmla="*/ 279 w 283"/>
                <a:gd name="T21" fmla="*/ 18 h 163"/>
                <a:gd name="T22" fmla="*/ 281 w 283"/>
                <a:gd name="T23" fmla="*/ 21 h 163"/>
                <a:gd name="T24" fmla="*/ 282 w 283"/>
                <a:gd name="T25" fmla="*/ 26 h 163"/>
                <a:gd name="T26" fmla="*/ 282 w 283"/>
                <a:gd name="T27" fmla="*/ 29 h 163"/>
                <a:gd name="T28" fmla="*/ 282 w 283"/>
                <a:gd name="T29" fmla="*/ 33 h 163"/>
                <a:gd name="T30" fmla="*/ 281 w 283"/>
                <a:gd name="T31" fmla="*/ 36 h 163"/>
                <a:gd name="T32" fmla="*/ 278 w 283"/>
                <a:gd name="T33" fmla="*/ 42 h 163"/>
                <a:gd name="T34" fmla="*/ 18 w 283"/>
                <a:gd name="T35" fmla="*/ 162 h 163"/>
                <a:gd name="T36" fmla="*/ 20 w 283"/>
                <a:gd name="T37" fmla="*/ 159 h 163"/>
                <a:gd name="T38" fmla="*/ 21 w 283"/>
                <a:gd name="T39" fmla="*/ 155 h 163"/>
                <a:gd name="T40" fmla="*/ 21 w 283"/>
                <a:gd name="T41" fmla="*/ 152 h 163"/>
                <a:gd name="T42" fmla="*/ 23 w 283"/>
                <a:gd name="T43" fmla="*/ 147 h 163"/>
                <a:gd name="T44" fmla="*/ 23 w 283"/>
                <a:gd name="T45" fmla="*/ 144 h 163"/>
                <a:gd name="T46" fmla="*/ 23 w 283"/>
                <a:gd name="T47" fmla="*/ 141 h 163"/>
                <a:gd name="T48" fmla="*/ 23 w 283"/>
                <a:gd name="T49" fmla="*/ 137 h 163"/>
                <a:gd name="T50" fmla="*/ 21 w 283"/>
                <a:gd name="T51" fmla="*/ 134 h 163"/>
                <a:gd name="T52" fmla="*/ 20 w 283"/>
                <a:gd name="T53" fmla="*/ 131 h 163"/>
                <a:gd name="T54" fmla="*/ 18 w 283"/>
                <a:gd name="T55" fmla="*/ 128 h 163"/>
                <a:gd name="T56" fmla="*/ 17 w 283"/>
                <a:gd name="T57" fmla="*/ 125 h 163"/>
                <a:gd name="T58" fmla="*/ 14 w 283"/>
                <a:gd name="T59" fmla="*/ 122 h 163"/>
                <a:gd name="T60" fmla="*/ 11 w 283"/>
                <a:gd name="T61" fmla="*/ 119 h 163"/>
                <a:gd name="T62" fmla="*/ 8 w 283"/>
                <a:gd name="T63" fmla="*/ 117 h 163"/>
                <a:gd name="T64" fmla="*/ 0 w 283"/>
                <a:gd name="T65" fmla="*/ 113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3"/>
                <a:gd name="T100" fmla="*/ 0 h 163"/>
                <a:gd name="T101" fmla="*/ 283 w 283"/>
                <a:gd name="T102" fmla="*/ 163 h 1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3" h="163">
                  <a:moveTo>
                    <a:pt x="0" y="113"/>
                  </a:moveTo>
                  <a:lnTo>
                    <a:pt x="252" y="2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2" y="8"/>
                  </a:lnTo>
                  <a:lnTo>
                    <a:pt x="275" y="11"/>
                  </a:lnTo>
                  <a:lnTo>
                    <a:pt x="278" y="15"/>
                  </a:lnTo>
                  <a:lnTo>
                    <a:pt x="279" y="18"/>
                  </a:lnTo>
                  <a:lnTo>
                    <a:pt x="281" y="21"/>
                  </a:lnTo>
                  <a:lnTo>
                    <a:pt x="282" y="26"/>
                  </a:lnTo>
                  <a:lnTo>
                    <a:pt x="282" y="29"/>
                  </a:lnTo>
                  <a:lnTo>
                    <a:pt x="282" y="33"/>
                  </a:lnTo>
                  <a:lnTo>
                    <a:pt x="281" y="36"/>
                  </a:lnTo>
                  <a:lnTo>
                    <a:pt x="278" y="42"/>
                  </a:lnTo>
                  <a:lnTo>
                    <a:pt x="18" y="162"/>
                  </a:lnTo>
                  <a:lnTo>
                    <a:pt x="20" y="159"/>
                  </a:lnTo>
                  <a:lnTo>
                    <a:pt x="21" y="155"/>
                  </a:lnTo>
                  <a:lnTo>
                    <a:pt x="21" y="152"/>
                  </a:lnTo>
                  <a:lnTo>
                    <a:pt x="23" y="147"/>
                  </a:lnTo>
                  <a:lnTo>
                    <a:pt x="23" y="144"/>
                  </a:lnTo>
                  <a:lnTo>
                    <a:pt x="23" y="141"/>
                  </a:lnTo>
                  <a:lnTo>
                    <a:pt x="23" y="137"/>
                  </a:lnTo>
                  <a:lnTo>
                    <a:pt x="21" y="134"/>
                  </a:lnTo>
                  <a:lnTo>
                    <a:pt x="20" y="131"/>
                  </a:lnTo>
                  <a:lnTo>
                    <a:pt x="18" y="128"/>
                  </a:lnTo>
                  <a:lnTo>
                    <a:pt x="17" y="125"/>
                  </a:lnTo>
                  <a:lnTo>
                    <a:pt x="14" y="122"/>
                  </a:lnTo>
                  <a:lnTo>
                    <a:pt x="11" y="119"/>
                  </a:lnTo>
                  <a:lnTo>
                    <a:pt x="8" y="117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62"/>
            <p:cNvSpPr>
              <a:spLocks noChangeShapeType="1"/>
            </p:cNvSpPr>
            <p:nvPr/>
          </p:nvSpPr>
          <p:spPr bwMode="auto">
            <a:xfrm flipV="1">
              <a:off x="4191" y="1400"/>
              <a:ext cx="230" cy="114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Freeform 63"/>
            <p:cNvSpPr>
              <a:spLocks/>
            </p:cNvSpPr>
            <p:nvPr/>
          </p:nvSpPr>
          <p:spPr bwMode="auto">
            <a:xfrm>
              <a:off x="4038" y="1654"/>
              <a:ext cx="16" cy="13"/>
            </a:xfrm>
            <a:custGeom>
              <a:avLst/>
              <a:gdLst>
                <a:gd name="T0" fmla="*/ 11 w 16"/>
                <a:gd name="T1" fmla="*/ 0 h 13"/>
                <a:gd name="T2" fmla="*/ 11 w 16"/>
                <a:gd name="T3" fmla="*/ 2 h 13"/>
                <a:gd name="T4" fmla="*/ 12 w 16"/>
                <a:gd name="T5" fmla="*/ 2 h 13"/>
                <a:gd name="T6" fmla="*/ 12 w 16"/>
                <a:gd name="T7" fmla="*/ 3 h 13"/>
                <a:gd name="T8" fmla="*/ 14 w 16"/>
                <a:gd name="T9" fmla="*/ 3 h 13"/>
                <a:gd name="T10" fmla="*/ 15 w 16"/>
                <a:gd name="T11" fmla="*/ 3 h 13"/>
                <a:gd name="T12" fmla="*/ 15 w 16"/>
                <a:gd name="T13" fmla="*/ 5 h 13"/>
                <a:gd name="T14" fmla="*/ 15 w 16"/>
                <a:gd name="T15" fmla="*/ 6 h 13"/>
                <a:gd name="T16" fmla="*/ 15 w 16"/>
                <a:gd name="T17" fmla="*/ 8 h 13"/>
                <a:gd name="T18" fmla="*/ 15 w 16"/>
                <a:gd name="T19" fmla="*/ 9 h 13"/>
                <a:gd name="T20" fmla="*/ 15 w 16"/>
                <a:gd name="T21" fmla="*/ 11 h 13"/>
                <a:gd name="T22" fmla="*/ 14 w 16"/>
                <a:gd name="T23" fmla="*/ 11 h 13"/>
                <a:gd name="T24" fmla="*/ 12 w 16"/>
                <a:gd name="T25" fmla="*/ 11 h 13"/>
                <a:gd name="T26" fmla="*/ 12 w 16"/>
                <a:gd name="T27" fmla="*/ 12 h 13"/>
                <a:gd name="T28" fmla="*/ 11 w 16"/>
                <a:gd name="T29" fmla="*/ 12 h 13"/>
                <a:gd name="T30" fmla="*/ 9 w 16"/>
                <a:gd name="T31" fmla="*/ 12 h 13"/>
                <a:gd name="T32" fmla="*/ 8 w 16"/>
                <a:gd name="T33" fmla="*/ 11 h 13"/>
                <a:gd name="T34" fmla="*/ 6 w 16"/>
                <a:gd name="T35" fmla="*/ 11 h 13"/>
                <a:gd name="T36" fmla="*/ 5 w 16"/>
                <a:gd name="T37" fmla="*/ 9 h 13"/>
                <a:gd name="T38" fmla="*/ 3 w 16"/>
                <a:gd name="T39" fmla="*/ 9 h 13"/>
                <a:gd name="T40" fmla="*/ 3 w 16"/>
                <a:gd name="T41" fmla="*/ 8 h 13"/>
                <a:gd name="T42" fmla="*/ 2 w 16"/>
                <a:gd name="T43" fmla="*/ 8 h 13"/>
                <a:gd name="T44" fmla="*/ 2 w 16"/>
                <a:gd name="T45" fmla="*/ 6 h 13"/>
                <a:gd name="T46" fmla="*/ 0 w 16"/>
                <a:gd name="T47" fmla="*/ 6 h 13"/>
                <a:gd name="T48" fmla="*/ 0 w 16"/>
                <a:gd name="T49" fmla="*/ 5 h 13"/>
                <a:gd name="T50" fmla="*/ 2 w 16"/>
                <a:gd name="T51" fmla="*/ 3 h 13"/>
                <a:gd name="T52" fmla="*/ 3 w 16"/>
                <a:gd name="T53" fmla="*/ 2 h 13"/>
                <a:gd name="T54" fmla="*/ 5 w 16"/>
                <a:gd name="T55" fmla="*/ 0 h 13"/>
                <a:gd name="T56" fmla="*/ 6 w 16"/>
                <a:gd name="T57" fmla="*/ 0 h 13"/>
                <a:gd name="T58" fmla="*/ 8 w 16"/>
                <a:gd name="T59" fmla="*/ 0 h 13"/>
                <a:gd name="T60" fmla="*/ 9 w 16"/>
                <a:gd name="T61" fmla="*/ 0 h 13"/>
                <a:gd name="T62" fmla="*/ 11 w 16"/>
                <a:gd name="T63" fmla="*/ 0 h 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"/>
                <a:gd name="T97" fmla="*/ 0 h 13"/>
                <a:gd name="T98" fmla="*/ 16 w 16"/>
                <a:gd name="T99" fmla="*/ 13 h 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" h="13">
                  <a:moveTo>
                    <a:pt x="11" y="0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64"/>
            <p:cNvSpPr>
              <a:spLocks/>
            </p:cNvSpPr>
            <p:nvPr/>
          </p:nvSpPr>
          <p:spPr bwMode="auto">
            <a:xfrm>
              <a:off x="3987" y="1402"/>
              <a:ext cx="46" cy="160"/>
            </a:xfrm>
            <a:custGeom>
              <a:avLst/>
              <a:gdLst>
                <a:gd name="T0" fmla="*/ 0 w 46"/>
                <a:gd name="T1" fmla="*/ 0 h 160"/>
                <a:gd name="T2" fmla="*/ 5 w 46"/>
                <a:gd name="T3" fmla="*/ 44 h 160"/>
                <a:gd name="T4" fmla="*/ 45 w 46"/>
                <a:gd name="T5" fmla="*/ 159 h 160"/>
                <a:gd name="T6" fmla="*/ 0 60000 65536"/>
                <a:gd name="T7" fmla="*/ 0 60000 65536"/>
                <a:gd name="T8" fmla="*/ 0 60000 65536"/>
                <a:gd name="T9" fmla="*/ 0 w 46"/>
                <a:gd name="T10" fmla="*/ 0 h 160"/>
                <a:gd name="T11" fmla="*/ 46 w 46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160">
                  <a:moveTo>
                    <a:pt x="0" y="0"/>
                  </a:moveTo>
                  <a:lnTo>
                    <a:pt x="5" y="44"/>
                  </a:lnTo>
                  <a:lnTo>
                    <a:pt x="45" y="159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65"/>
            <p:cNvSpPr>
              <a:spLocks/>
            </p:cNvSpPr>
            <p:nvPr/>
          </p:nvSpPr>
          <p:spPr bwMode="auto">
            <a:xfrm>
              <a:off x="4500" y="1354"/>
              <a:ext cx="19" cy="49"/>
            </a:xfrm>
            <a:custGeom>
              <a:avLst/>
              <a:gdLst>
                <a:gd name="T0" fmla="*/ 0 w 19"/>
                <a:gd name="T1" fmla="*/ 0 h 49"/>
                <a:gd name="T2" fmla="*/ 5 w 19"/>
                <a:gd name="T3" fmla="*/ 2 h 49"/>
                <a:gd name="T4" fmla="*/ 8 w 19"/>
                <a:gd name="T5" fmla="*/ 5 h 49"/>
                <a:gd name="T6" fmla="*/ 11 w 19"/>
                <a:gd name="T7" fmla="*/ 6 h 49"/>
                <a:gd name="T8" fmla="*/ 14 w 19"/>
                <a:gd name="T9" fmla="*/ 9 h 49"/>
                <a:gd name="T10" fmla="*/ 15 w 19"/>
                <a:gd name="T11" fmla="*/ 12 h 49"/>
                <a:gd name="T12" fmla="*/ 17 w 19"/>
                <a:gd name="T13" fmla="*/ 17 h 49"/>
                <a:gd name="T14" fmla="*/ 17 w 19"/>
                <a:gd name="T15" fmla="*/ 20 h 49"/>
                <a:gd name="T16" fmla="*/ 18 w 19"/>
                <a:gd name="T17" fmla="*/ 23 h 49"/>
                <a:gd name="T18" fmla="*/ 18 w 19"/>
                <a:gd name="T19" fmla="*/ 26 h 49"/>
                <a:gd name="T20" fmla="*/ 18 w 19"/>
                <a:gd name="T21" fmla="*/ 29 h 49"/>
                <a:gd name="T22" fmla="*/ 17 w 19"/>
                <a:gd name="T23" fmla="*/ 33 h 49"/>
                <a:gd name="T24" fmla="*/ 17 w 19"/>
                <a:gd name="T25" fmla="*/ 36 h 49"/>
                <a:gd name="T26" fmla="*/ 15 w 19"/>
                <a:gd name="T27" fmla="*/ 39 h 49"/>
                <a:gd name="T28" fmla="*/ 14 w 19"/>
                <a:gd name="T29" fmla="*/ 42 h 49"/>
                <a:gd name="T30" fmla="*/ 11 w 19"/>
                <a:gd name="T31" fmla="*/ 48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49"/>
                <a:gd name="T50" fmla="*/ 19 w 1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49">
                  <a:moveTo>
                    <a:pt x="0" y="0"/>
                  </a:moveTo>
                  <a:lnTo>
                    <a:pt x="5" y="2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1" y="48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66"/>
            <p:cNvSpPr>
              <a:spLocks noChangeShapeType="1"/>
            </p:cNvSpPr>
            <p:nvPr/>
          </p:nvSpPr>
          <p:spPr bwMode="auto">
            <a:xfrm flipV="1">
              <a:off x="4251" y="1488"/>
              <a:ext cx="439" cy="24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67"/>
            <p:cNvSpPr>
              <a:spLocks noChangeShapeType="1"/>
            </p:cNvSpPr>
            <p:nvPr/>
          </p:nvSpPr>
          <p:spPr bwMode="auto">
            <a:xfrm flipV="1">
              <a:off x="4321" y="1529"/>
              <a:ext cx="415" cy="23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68"/>
            <p:cNvSpPr>
              <a:spLocks noChangeShapeType="1"/>
            </p:cNvSpPr>
            <p:nvPr/>
          </p:nvSpPr>
          <p:spPr bwMode="auto">
            <a:xfrm flipV="1">
              <a:off x="4392" y="1559"/>
              <a:ext cx="422" cy="24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Freeform 69"/>
            <p:cNvSpPr>
              <a:spLocks/>
            </p:cNvSpPr>
            <p:nvPr/>
          </p:nvSpPr>
          <p:spPr bwMode="auto">
            <a:xfrm>
              <a:off x="4135" y="1574"/>
              <a:ext cx="780" cy="302"/>
            </a:xfrm>
            <a:custGeom>
              <a:avLst/>
              <a:gdLst>
                <a:gd name="T0" fmla="*/ 0 w 780"/>
                <a:gd name="T1" fmla="*/ 105 h 302"/>
                <a:gd name="T2" fmla="*/ 0 w 780"/>
                <a:gd name="T3" fmla="*/ 127 h 302"/>
                <a:gd name="T4" fmla="*/ 252 w 780"/>
                <a:gd name="T5" fmla="*/ 301 h 302"/>
                <a:gd name="T6" fmla="*/ 779 w 780"/>
                <a:gd name="T7" fmla="*/ 0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0"/>
                <a:gd name="T13" fmla="*/ 0 h 302"/>
                <a:gd name="T14" fmla="*/ 780 w 780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0" h="302">
                  <a:moveTo>
                    <a:pt x="0" y="105"/>
                  </a:moveTo>
                  <a:lnTo>
                    <a:pt x="0" y="127"/>
                  </a:lnTo>
                  <a:lnTo>
                    <a:pt x="252" y="301"/>
                  </a:lnTo>
                  <a:lnTo>
                    <a:pt x="779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6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Components of IPv6 Mobility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639888"/>
            <a:ext cx="8131175" cy="36417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How do I get a Home Agent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How do I tell HA to act for me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How do I get home traffic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How do I get a care-of-address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How does traffic get to me at care-of-address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</a:rPr>
              <a:t>Timing for changes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etc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 Messages And Options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94297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Destination Options Header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options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Binding Update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update Home Agent with new care of, and correspondent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Binding Acknowledgement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got your update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Binding Request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from Home Agent or Correspondent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Home Address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source address = care-of-address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ICMPv6 messages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Home Agent Address Discovery Request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Home Agent Address Discovery Reply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sent to Mobile Home Agents </a:t>
            </a:r>
            <a:r>
              <a:rPr lang="en-US" dirty="0" err="1">
                <a:latin typeface="Arial" charset="0"/>
                <a:ea typeface="ＭＳ Ｐゴシック" charset="0"/>
              </a:rPr>
              <a:t>anycast</a:t>
            </a:r>
            <a:r>
              <a:rPr lang="en-US" dirty="0">
                <a:latin typeface="Arial" charset="0"/>
                <a:ea typeface="ＭＳ Ｐゴシック" charset="0"/>
              </a:rPr>
              <a:t> address...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288925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10000"/>
              </a:spcBef>
            </a:pPr>
            <a:r>
              <a:rPr lang="en-US" sz="3200"/>
              <a:t>Type</a:t>
            </a:r>
          </a:p>
          <a:p>
            <a:pPr algn="r">
              <a:spcBef>
                <a:spcPct val="10000"/>
              </a:spcBef>
            </a:pPr>
            <a:r>
              <a:rPr lang="en-US" sz="3200"/>
              <a:t>Code</a:t>
            </a:r>
          </a:p>
          <a:p>
            <a:pPr algn="r">
              <a:spcBef>
                <a:spcPct val="10000"/>
              </a:spcBef>
            </a:pPr>
            <a:r>
              <a:rPr lang="en-US" sz="3200"/>
              <a:t>Checksum</a:t>
            </a:r>
          </a:p>
          <a:p>
            <a:pPr algn="r">
              <a:spcBef>
                <a:spcPct val="10000"/>
              </a:spcBef>
            </a:pPr>
            <a:r>
              <a:rPr lang="en-US" sz="3200"/>
              <a:t>Identifier</a:t>
            </a:r>
          </a:p>
          <a:p>
            <a:pPr algn="r">
              <a:spcBef>
                <a:spcPct val="10000"/>
              </a:spcBef>
            </a:pPr>
            <a:r>
              <a:rPr lang="en-US" sz="3200"/>
              <a:t>Reserved</a:t>
            </a:r>
          </a:p>
          <a:p>
            <a:pPr algn="r">
              <a:spcBef>
                <a:spcPct val="10000"/>
              </a:spcBef>
            </a:pPr>
            <a:endParaRPr lang="en-US" sz="3200"/>
          </a:p>
          <a:p>
            <a:pPr algn="r">
              <a:spcBef>
                <a:spcPct val="10000"/>
              </a:spcBef>
            </a:pPr>
            <a:r>
              <a:rPr lang="en-US" sz="3200"/>
              <a:t>Home Address</a:t>
            </a:r>
          </a:p>
          <a:p>
            <a:pPr algn="r">
              <a:spcBef>
                <a:spcPct val="10000"/>
              </a:spcBef>
            </a:pPr>
            <a:r>
              <a:rPr lang="en-US" sz="3200"/>
              <a:t>of home node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492625" y="1563688"/>
            <a:ext cx="345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= 150, Find home agent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518025" y="2060575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= 0</a:t>
            </a:r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3733800" y="2057400"/>
            <a:ext cx="609600" cy="533400"/>
            <a:chOff x="3024" y="1296"/>
            <a:chExt cx="384" cy="336"/>
          </a:xfrm>
        </p:grpSpPr>
        <p:sp>
          <p:nvSpPr>
            <p:cNvPr id="22817" name="Rectangle 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8" name="Line 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9" name="Line 1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20" name="Line 1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21" name="Line 1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22" name="Line 1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23" name="Line 1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24" name="Line 1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4" name="Group 16"/>
          <p:cNvGrpSpPr>
            <a:grpSpLocks/>
          </p:cNvGrpSpPr>
          <p:nvPr/>
        </p:nvGrpSpPr>
        <p:grpSpPr bwMode="auto">
          <a:xfrm>
            <a:off x="3733800" y="1524000"/>
            <a:ext cx="609600" cy="533400"/>
            <a:chOff x="3024" y="1296"/>
            <a:chExt cx="384" cy="336"/>
          </a:xfrm>
        </p:grpSpPr>
        <p:sp>
          <p:nvSpPr>
            <p:cNvPr id="22809" name="Rectangle 1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0" name="Line 1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2" name="Line 2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3" name="Line 2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4" name="Line 2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5" name="Line 2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16" name="Line 2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5" name="Group 25"/>
          <p:cNvGrpSpPr>
            <a:grpSpLocks/>
          </p:cNvGrpSpPr>
          <p:nvPr/>
        </p:nvGrpSpPr>
        <p:grpSpPr bwMode="auto">
          <a:xfrm>
            <a:off x="3733800" y="2590800"/>
            <a:ext cx="609600" cy="533400"/>
            <a:chOff x="3024" y="1296"/>
            <a:chExt cx="384" cy="336"/>
          </a:xfrm>
        </p:grpSpPr>
        <p:sp>
          <p:nvSpPr>
            <p:cNvPr id="22801" name="Rectangle 2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2" name="Line 2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3" name="Line 2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4" name="Line 2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5" name="Line 3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6" name="Line 3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7" name="Line 3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8" name="Line 3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6" name="Group 34"/>
          <p:cNvGrpSpPr>
            <a:grpSpLocks/>
          </p:cNvGrpSpPr>
          <p:nvPr/>
        </p:nvGrpSpPr>
        <p:grpSpPr bwMode="auto">
          <a:xfrm>
            <a:off x="3733800" y="3124200"/>
            <a:ext cx="609600" cy="533400"/>
            <a:chOff x="3024" y="1296"/>
            <a:chExt cx="384" cy="336"/>
          </a:xfrm>
        </p:grpSpPr>
        <p:sp>
          <p:nvSpPr>
            <p:cNvPr id="22793" name="Rectangle 3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4" name="Line 3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5" name="Line 3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6" name="Line 3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7" name="Line 3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8" name="Line 4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9" name="Line 4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0" name="Line 4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7" name="Group 43"/>
          <p:cNvGrpSpPr>
            <a:grpSpLocks/>
          </p:cNvGrpSpPr>
          <p:nvPr/>
        </p:nvGrpSpPr>
        <p:grpSpPr bwMode="auto">
          <a:xfrm>
            <a:off x="3733800" y="3657600"/>
            <a:ext cx="609600" cy="533400"/>
            <a:chOff x="3024" y="1296"/>
            <a:chExt cx="384" cy="336"/>
          </a:xfrm>
        </p:grpSpPr>
        <p:sp>
          <p:nvSpPr>
            <p:cNvPr id="22785" name="Rectangle 4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6" name="Line 4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7" name="Line 4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8" name="Line 4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9" name="Line 4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0" name="Line 4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1" name="Line 5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2" name="Line 5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8" name="Group 52"/>
          <p:cNvGrpSpPr>
            <a:grpSpLocks/>
          </p:cNvGrpSpPr>
          <p:nvPr/>
        </p:nvGrpSpPr>
        <p:grpSpPr bwMode="auto">
          <a:xfrm>
            <a:off x="4343400" y="2590800"/>
            <a:ext cx="609600" cy="533400"/>
            <a:chOff x="3024" y="1296"/>
            <a:chExt cx="384" cy="336"/>
          </a:xfrm>
        </p:grpSpPr>
        <p:sp>
          <p:nvSpPr>
            <p:cNvPr id="22777" name="Rectangle 5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8" name="Line 5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9" name="Line 5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0" name="Line 5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1" name="Line 5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2" name="Line 5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3" name="Line 5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84" name="Line 6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9" name="Group 61"/>
          <p:cNvGrpSpPr>
            <a:grpSpLocks/>
          </p:cNvGrpSpPr>
          <p:nvPr/>
        </p:nvGrpSpPr>
        <p:grpSpPr bwMode="auto">
          <a:xfrm>
            <a:off x="4343400" y="3124200"/>
            <a:ext cx="609600" cy="533400"/>
            <a:chOff x="3024" y="1296"/>
            <a:chExt cx="384" cy="336"/>
          </a:xfrm>
        </p:grpSpPr>
        <p:sp>
          <p:nvSpPr>
            <p:cNvPr id="22769" name="Rectangle 6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0" name="Line 6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1" name="Line 6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2" name="Line 6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3" name="Line 6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4" name="Line 6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5" name="Line 6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76" name="Line 6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0" name="Group 70"/>
          <p:cNvGrpSpPr>
            <a:grpSpLocks/>
          </p:cNvGrpSpPr>
          <p:nvPr/>
        </p:nvGrpSpPr>
        <p:grpSpPr bwMode="auto">
          <a:xfrm>
            <a:off x="4343400" y="3657600"/>
            <a:ext cx="609600" cy="533400"/>
            <a:chOff x="3024" y="1296"/>
            <a:chExt cx="384" cy="336"/>
          </a:xfrm>
        </p:grpSpPr>
        <p:sp>
          <p:nvSpPr>
            <p:cNvPr id="22761" name="Rectangle 7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2" name="Line 7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3" name="Line 7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4" name="Line 7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5" name="Line 7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6" name="Line 7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7" name="Line 7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8" name="Line 7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1" name="Group 79"/>
          <p:cNvGrpSpPr>
            <a:grpSpLocks/>
          </p:cNvGrpSpPr>
          <p:nvPr/>
        </p:nvGrpSpPr>
        <p:grpSpPr bwMode="auto">
          <a:xfrm>
            <a:off x="3733800" y="4724400"/>
            <a:ext cx="609600" cy="533400"/>
            <a:chOff x="3024" y="1296"/>
            <a:chExt cx="384" cy="336"/>
          </a:xfrm>
        </p:grpSpPr>
        <p:sp>
          <p:nvSpPr>
            <p:cNvPr id="22753" name="Rectangle 8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4" name="Line 8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5" name="Line 8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6" name="Line 8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7" name="Line 8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8" name="Line 8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9" name="Line 8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60" name="Line 8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2" name="Group 88"/>
          <p:cNvGrpSpPr>
            <a:grpSpLocks/>
          </p:cNvGrpSpPr>
          <p:nvPr/>
        </p:nvGrpSpPr>
        <p:grpSpPr bwMode="auto">
          <a:xfrm>
            <a:off x="4343400" y="4724400"/>
            <a:ext cx="609600" cy="533400"/>
            <a:chOff x="3024" y="1296"/>
            <a:chExt cx="384" cy="336"/>
          </a:xfrm>
        </p:grpSpPr>
        <p:sp>
          <p:nvSpPr>
            <p:cNvPr id="22745" name="Rectangle 8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6" name="Line 9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7" name="Line 9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8" name="Line 9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9" name="Line 9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0" name="Line 9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1" name="Line 9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52" name="Line 9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3" name="Group 97"/>
          <p:cNvGrpSpPr>
            <a:grpSpLocks/>
          </p:cNvGrpSpPr>
          <p:nvPr/>
        </p:nvGrpSpPr>
        <p:grpSpPr bwMode="auto">
          <a:xfrm>
            <a:off x="4953000" y="4724400"/>
            <a:ext cx="609600" cy="533400"/>
            <a:chOff x="3024" y="1296"/>
            <a:chExt cx="384" cy="336"/>
          </a:xfrm>
        </p:grpSpPr>
        <p:sp>
          <p:nvSpPr>
            <p:cNvPr id="22737" name="Rectangle 9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8" name="Line 9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9" name="Line 10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0" name="Line 10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1" name="Line 10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2" name="Line 10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3" name="Line 10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4" name="Line 10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4" name="Group 106"/>
          <p:cNvGrpSpPr>
            <a:grpSpLocks/>
          </p:cNvGrpSpPr>
          <p:nvPr/>
        </p:nvGrpSpPr>
        <p:grpSpPr bwMode="auto">
          <a:xfrm>
            <a:off x="5562600" y="4724400"/>
            <a:ext cx="609600" cy="533400"/>
            <a:chOff x="3024" y="1296"/>
            <a:chExt cx="384" cy="336"/>
          </a:xfrm>
        </p:grpSpPr>
        <p:sp>
          <p:nvSpPr>
            <p:cNvPr id="22729" name="Rectangle 10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0" name="Line 10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1" name="Line 10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2" name="Line 11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" name="Line 11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" name="Line 11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" name="Line 11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6" name="Line 11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5" name="Group 115"/>
          <p:cNvGrpSpPr>
            <a:grpSpLocks/>
          </p:cNvGrpSpPr>
          <p:nvPr/>
        </p:nvGrpSpPr>
        <p:grpSpPr bwMode="auto">
          <a:xfrm>
            <a:off x="4953000" y="3657600"/>
            <a:ext cx="609600" cy="533400"/>
            <a:chOff x="3024" y="1296"/>
            <a:chExt cx="384" cy="336"/>
          </a:xfrm>
        </p:grpSpPr>
        <p:sp>
          <p:nvSpPr>
            <p:cNvPr id="22721" name="Rectangle 11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2" name="Line 11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3" name="Line 11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4" name="Line 11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5" name="Line 12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6" name="Line 12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7" name="Line 12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8" name="Line 12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6" name="Group 124"/>
          <p:cNvGrpSpPr>
            <a:grpSpLocks/>
          </p:cNvGrpSpPr>
          <p:nvPr/>
        </p:nvGrpSpPr>
        <p:grpSpPr bwMode="auto">
          <a:xfrm>
            <a:off x="5562600" y="3657600"/>
            <a:ext cx="609600" cy="533400"/>
            <a:chOff x="3024" y="1296"/>
            <a:chExt cx="384" cy="336"/>
          </a:xfrm>
        </p:grpSpPr>
        <p:sp>
          <p:nvSpPr>
            <p:cNvPr id="22713" name="Rectangle 12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4" name="Line 12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5" name="Line 12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6" name="Line 12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7" name="Line 12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8" name="Line 13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9" name="Line 13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0" name="Line 13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7" name="Group 133"/>
          <p:cNvGrpSpPr>
            <a:grpSpLocks/>
          </p:cNvGrpSpPr>
          <p:nvPr/>
        </p:nvGrpSpPr>
        <p:grpSpPr bwMode="auto">
          <a:xfrm>
            <a:off x="6172200" y="3657600"/>
            <a:ext cx="609600" cy="533400"/>
            <a:chOff x="3024" y="1296"/>
            <a:chExt cx="384" cy="336"/>
          </a:xfrm>
        </p:grpSpPr>
        <p:sp>
          <p:nvSpPr>
            <p:cNvPr id="22705" name="Rectangle 13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6" name="Line 13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7" name="Line 13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8" name="Line 13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9" name="Line 13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0" name="Line 13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1" name="Line 14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12" name="Line 14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8" name="Group 142"/>
          <p:cNvGrpSpPr>
            <a:grpSpLocks/>
          </p:cNvGrpSpPr>
          <p:nvPr/>
        </p:nvGrpSpPr>
        <p:grpSpPr bwMode="auto">
          <a:xfrm>
            <a:off x="3733800" y="4191000"/>
            <a:ext cx="609600" cy="533400"/>
            <a:chOff x="3024" y="1296"/>
            <a:chExt cx="384" cy="336"/>
          </a:xfrm>
        </p:grpSpPr>
        <p:sp>
          <p:nvSpPr>
            <p:cNvPr id="22697" name="Rectangle 14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8" name="Line 14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9" name="Line 14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0" name="Line 14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1" name="Line 14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2" name="Line 14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3" name="Line 14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04" name="Line 15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9" name="Group 151"/>
          <p:cNvGrpSpPr>
            <a:grpSpLocks/>
          </p:cNvGrpSpPr>
          <p:nvPr/>
        </p:nvGrpSpPr>
        <p:grpSpPr bwMode="auto">
          <a:xfrm>
            <a:off x="4343400" y="4191000"/>
            <a:ext cx="609600" cy="533400"/>
            <a:chOff x="3024" y="1296"/>
            <a:chExt cx="384" cy="336"/>
          </a:xfrm>
        </p:grpSpPr>
        <p:sp>
          <p:nvSpPr>
            <p:cNvPr id="22689" name="Rectangle 15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0" name="Line 15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1" name="Line 15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Line 15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3" name="Line 15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4" name="Line 15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5" name="Line 15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6" name="Line 15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0" name="Group 160"/>
          <p:cNvGrpSpPr>
            <a:grpSpLocks/>
          </p:cNvGrpSpPr>
          <p:nvPr/>
        </p:nvGrpSpPr>
        <p:grpSpPr bwMode="auto">
          <a:xfrm>
            <a:off x="4953000" y="4191000"/>
            <a:ext cx="609600" cy="533400"/>
            <a:chOff x="3024" y="1296"/>
            <a:chExt cx="384" cy="336"/>
          </a:xfrm>
        </p:grpSpPr>
        <p:sp>
          <p:nvSpPr>
            <p:cNvPr id="22681" name="Rectangle 16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2" name="Line 16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3" name="Line 16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4" name="Line 16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5" name="Line 16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6" name="Line 16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7" name="Line 16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8" name="Line 16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1" name="Group 169"/>
          <p:cNvGrpSpPr>
            <a:grpSpLocks/>
          </p:cNvGrpSpPr>
          <p:nvPr/>
        </p:nvGrpSpPr>
        <p:grpSpPr bwMode="auto">
          <a:xfrm>
            <a:off x="5562600" y="4191000"/>
            <a:ext cx="609600" cy="533400"/>
            <a:chOff x="3024" y="1296"/>
            <a:chExt cx="384" cy="336"/>
          </a:xfrm>
        </p:grpSpPr>
        <p:sp>
          <p:nvSpPr>
            <p:cNvPr id="22673" name="Rectangle 17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4" name="Line 17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5" name="Line 17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6" name="Line 17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7" name="Line 17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8" name="Line 17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9" name="Line 17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0" name="Line 17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2" name="Group 178"/>
          <p:cNvGrpSpPr>
            <a:grpSpLocks/>
          </p:cNvGrpSpPr>
          <p:nvPr/>
        </p:nvGrpSpPr>
        <p:grpSpPr bwMode="auto">
          <a:xfrm>
            <a:off x="6172200" y="4191000"/>
            <a:ext cx="609600" cy="533400"/>
            <a:chOff x="3024" y="1296"/>
            <a:chExt cx="384" cy="336"/>
          </a:xfrm>
        </p:grpSpPr>
        <p:sp>
          <p:nvSpPr>
            <p:cNvPr id="22665" name="Rectangle 17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6" name="Line 18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7" name="Line 18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8" name="Line 18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9" name="Line 18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0" name="Line 18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" name="Line 18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2" name="Line 18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3" name="Group 187"/>
          <p:cNvGrpSpPr>
            <a:grpSpLocks/>
          </p:cNvGrpSpPr>
          <p:nvPr/>
        </p:nvGrpSpPr>
        <p:grpSpPr bwMode="auto">
          <a:xfrm>
            <a:off x="6172200" y="4724400"/>
            <a:ext cx="609600" cy="533400"/>
            <a:chOff x="3024" y="1296"/>
            <a:chExt cx="384" cy="336"/>
          </a:xfrm>
        </p:grpSpPr>
        <p:sp>
          <p:nvSpPr>
            <p:cNvPr id="22657" name="Rectangle 18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8" name="Line 18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9" name="Line 19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0" name="Line 19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1" name="Line 19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2" name="Line 19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3" name="Line 19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4" name="Line 19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4" name="Group 196"/>
          <p:cNvGrpSpPr>
            <a:grpSpLocks/>
          </p:cNvGrpSpPr>
          <p:nvPr/>
        </p:nvGrpSpPr>
        <p:grpSpPr bwMode="auto">
          <a:xfrm>
            <a:off x="6781800" y="4724400"/>
            <a:ext cx="609600" cy="533400"/>
            <a:chOff x="3024" y="1296"/>
            <a:chExt cx="384" cy="336"/>
          </a:xfrm>
        </p:grpSpPr>
        <p:sp>
          <p:nvSpPr>
            <p:cNvPr id="22649" name="Rectangle 19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0" name="Line 19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1" name="Line 19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2" name="Line 20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3" name="Line 20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4" name="Line 20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5" name="Line 20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6" name="Line 20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5" name="Group 205"/>
          <p:cNvGrpSpPr>
            <a:grpSpLocks/>
          </p:cNvGrpSpPr>
          <p:nvPr/>
        </p:nvGrpSpPr>
        <p:grpSpPr bwMode="auto">
          <a:xfrm>
            <a:off x="7391400" y="4724400"/>
            <a:ext cx="609600" cy="533400"/>
            <a:chOff x="3024" y="1296"/>
            <a:chExt cx="384" cy="336"/>
          </a:xfrm>
        </p:grpSpPr>
        <p:sp>
          <p:nvSpPr>
            <p:cNvPr id="22641" name="Rectangle 20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2" name="Line 20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3" name="Line 20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4" name="Line 20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5" name="Line 21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6" name="Line 21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" name="Line 21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8" name="Line 21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6" name="Group 214"/>
          <p:cNvGrpSpPr>
            <a:grpSpLocks/>
          </p:cNvGrpSpPr>
          <p:nvPr/>
        </p:nvGrpSpPr>
        <p:grpSpPr bwMode="auto">
          <a:xfrm>
            <a:off x="8001000" y="4724400"/>
            <a:ext cx="609600" cy="533400"/>
            <a:chOff x="3024" y="1296"/>
            <a:chExt cx="384" cy="336"/>
          </a:xfrm>
        </p:grpSpPr>
        <p:sp>
          <p:nvSpPr>
            <p:cNvPr id="22633" name="Rectangle 21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" name="Line 21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" name="Line 21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" name="Line 21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" name="Line 21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" name="Line 22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" name="Line 22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0" name="Line 22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7" name="Group 223"/>
          <p:cNvGrpSpPr>
            <a:grpSpLocks/>
          </p:cNvGrpSpPr>
          <p:nvPr/>
        </p:nvGrpSpPr>
        <p:grpSpPr bwMode="auto">
          <a:xfrm>
            <a:off x="3733800" y="5257800"/>
            <a:ext cx="609600" cy="533400"/>
            <a:chOff x="3024" y="1296"/>
            <a:chExt cx="384" cy="336"/>
          </a:xfrm>
        </p:grpSpPr>
        <p:sp>
          <p:nvSpPr>
            <p:cNvPr id="22625" name="Rectangle 22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6" name="Line 22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7" name="Line 22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8" name="Line 22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Line 22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" name="Line 22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" name="Line 23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" name="Line 23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8" name="Group 232"/>
          <p:cNvGrpSpPr>
            <a:grpSpLocks/>
          </p:cNvGrpSpPr>
          <p:nvPr/>
        </p:nvGrpSpPr>
        <p:grpSpPr bwMode="auto">
          <a:xfrm>
            <a:off x="4343400" y="5257800"/>
            <a:ext cx="609600" cy="533400"/>
            <a:chOff x="3024" y="1296"/>
            <a:chExt cx="384" cy="336"/>
          </a:xfrm>
        </p:grpSpPr>
        <p:sp>
          <p:nvSpPr>
            <p:cNvPr id="22617" name="Rectangle 23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Line 23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Line 23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Line 23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Line 23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Line 23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Line 23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Line 24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9" name="Group 241"/>
          <p:cNvGrpSpPr>
            <a:grpSpLocks/>
          </p:cNvGrpSpPr>
          <p:nvPr/>
        </p:nvGrpSpPr>
        <p:grpSpPr bwMode="auto">
          <a:xfrm>
            <a:off x="4953000" y="5257800"/>
            <a:ext cx="609600" cy="533400"/>
            <a:chOff x="3024" y="1296"/>
            <a:chExt cx="384" cy="336"/>
          </a:xfrm>
        </p:grpSpPr>
        <p:sp>
          <p:nvSpPr>
            <p:cNvPr id="22609" name="Rectangle 24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Line 24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Line 24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2" name="Line 24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Line 24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Line 24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Line 24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Line 24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0" name="Group 250"/>
          <p:cNvGrpSpPr>
            <a:grpSpLocks/>
          </p:cNvGrpSpPr>
          <p:nvPr/>
        </p:nvGrpSpPr>
        <p:grpSpPr bwMode="auto">
          <a:xfrm>
            <a:off x="5562600" y="5257800"/>
            <a:ext cx="609600" cy="533400"/>
            <a:chOff x="3024" y="1296"/>
            <a:chExt cx="384" cy="336"/>
          </a:xfrm>
        </p:grpSpPr>
        <p:sp>
          <p:nvSpPr>
            <p:cNvPr id="22601" name="Rectangle 25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Line 25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3" name="Line 25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Line 25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5" name="Line 25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6" name="Line 25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Line 25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Line 25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1" name="Group 259"/>
          <p:cNvGrpSpPr>
            <a:grpSpLocks/>
          </p:cNvGrpSpPr>
          <p:nvPr/>
        </p:nvGrpSpPr>
        <p:grpSpPr bwMode="auto">
          <a:xfrm>
            <a:off x="6172200" y="5257800"/>
            <a:ext cx="609600" cy="533400"/>
            <a:chOff x="3024" y="1296"/>
            <a:chExt cx="384" cy="336"/>
          </a:xfrm>
        </p:grpSpPr>
        <p:sp>
          <p:nvSpPr>
            <p:cNvPr id="22593" name="Rectangle 26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26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26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26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26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Line 26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Line 26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Line 26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2" name="Group 268"/>
          <p:cNvGrpSpPr>
            <a:grpSpLocks/>
          </p:cNvGrpSpPr>
          <p:nvPr/>
        </p:nvGrpSpPr>
        <p:grpSpPr bwMode="auto">
          <a:xfrm>
            <a:off x="6781800" y="5257800"/>
            <a:ext cx="609600" cy="533400"/>
            <a:chOff x="3024" y="1296"/>
            <a:chExt cx="384" cy="336"/>
          </a:xfrm>
        </p:grpSpPr>
        <p:sp>
          <p:nvSpPr>
            <p:cNvPr id="22585" name="Rectangle 26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27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27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27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27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27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27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27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3" name="Group 277"/>
          <p:cNvGrpSpPr>
            <a:grpSpLocks/>
          </p:cNvGrpSpPr>
          <p:nvPr/>
        </p:nvGrpSpPr>
        <p:grpSpPr bwMode="auto">
          <a:xfrm>
            <a:off x="7391400" y="5257800"/>
            <a:ext cx="609600" cy="533400"/>
            <a:chOff x="3024" y="1296"/>
            <a:chExt cx="384" cy="336"/>
          </a:xfrm>
        </p:grpSpPr>
        <p:sp>
          <p:nvSpPr>
            <p:cNvPr id="22577" name="Rectangle 27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7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8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Line 28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Line 28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Line 28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28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28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64" name="Group 286"/>
          <p:cNvGrpSpPr>
            <a:grpSpLocks/>
          </p:cNvGrpSpPr>
          <p:nvPr/>
        </p:nvGrpSpPr>
        <p:grpSpPr bwMode="auto">
          <a:xfrm>
            <a:off x="8001000" y="5257800"/>
            <a:ext cx="609600" cy="533400"/>
            <a:chOff x="3024" y="1296"/>
            <a:chExt cx="384" cy="336"/>
          </a:xfrm>
        </p:grpSpPr>
        <p:sp>
          <p:nvSpPr>
            <p:cNvPr id="22569" name="Rectangle 28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28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28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29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29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29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29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29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65" name="Text Box 295"/>
          <p:cNvSpPr txBox="1">
            <a:spLocks noChangeArrowheads="1"/>
          </p:cNvSpPr>
          <p:nvPr/>
        </p:nvSpPr>
        <p:spPr bwMode="auto">
          <a:xfrm>
            <a:off x="6781800" y="4267200"/>
            <a:ext cx="61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= 0</a:t>
            </a:r>
          </a:p>
        </p:txBody>
      </p:sp>
      <p:sp>
        <p:nvSpPr>
          <p:cNvPr id="22566" name="Rectangle 2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ICMPv6 Home Agent Address Discovery Request Message –sent when mobile</a:t>
            </a:r>
          </a:p>
        </p:txBody>
      </p:sp>
      <p:sp>
        <p:nvSpPr>
          <p:cNvPr id="22567" name="TextBox 294"/>
          <p:cNvSpPr txBox="1">
            <a:spLocks noChangeArrowheads="1"/>
          </p:cNvSpPr>
          <p:nvPr/>
        </p:nvSpPr>
        <p:spPr bwMode="auto">
          <a:xfrm>
            <a:off x="5029200" y="3200400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ID, copied to reply</a:t>
            </a:r>
          </a:p>
        </p:txBody>
      </p:sp>
      <p:sp>
        <p:nvSpPr>
          <p:cNvPr id="22568" name="TextBox 295"/>
          <p:cNvSpPr txBox="1">
            <a:spLocks noChangeArrowheads="1"/>
          </p:cNvSpPr>
          <p:nvPr/>
        </p:nvSpPr>
        <p:spPr bwMode="auto">
          <a:xfrm>
            <a:off x="0" y="5943600"/>
            <a:ext cx="883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v6 source addr =care of Address; v6 target address = mobile home agent anycast address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37957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25000"/>
              </a:spcBef>
            </a:pPr>
            <a:r>
              <a:rPr lang="en-US" sz="2600"/>
              <a:t>Type</a:t>
            </a:r>
          </a:p>
          <a:p>
            <a:pPr algn="r">
              <a:spcBef>
                <a:spcPct val="25000"/>
              </a:spcBef>
            </a:pPr>
            <a:r>
              <a:rPr lang="en-US" sz="2600"/>
              <a:t>Code</a:t>
            </a:r>
          </a:p>
          <a:p>
            <a:pPr algn="r">
              <a:spcBef>
                <a:spcPct val="25000"/>
              </a:spcBef>
            </a:pPr>
            <a:r>
              <a:rPr lang="en-US" sz="2600"/>
              <a:t>Checksum</a:t>
            </a:r>
          </a:p>
          <a:p>
            <a:pPr algn="r">
              <a:spcBef>
                <a:spcPct val="25000"/>
              </a:spcBef>
            </a:pPr>
            <a:r>
              <a:rPr lang="en-US" sz="2600"/>
              <a:t>Identifier</a:t>
            </a:r>
          </a:p>
          <a:p>
            <a:pPr algn="r">
              <a:spcBef>
                <a:spcPct val="25000"/>
              </a:spcBef>
            </a:pPr>
            <a:r>
              <a:rPr lang="en-US" sz="2600"/>
              <a:t>Reserved</a:t>
            </a:r>
          </a:p>
          <a:p>
            <a:pPr algn="r">
              <a:spcBef>
                <a:spcPct val="25000"/>
              </a:spcBef>
            </a:pPr>
            <a:endParaRPr lang="en-US" sz="2600"/>
          </a:p>
          <a:p>
            <a:pPr algn="r">
              <a:spcBef>
                <a:spcPct val="25000"/>
              </a:spcBef>
            </a:pPr>
            <a:r>
              <a:rPr lang="en-US" sz="2600"/>
              <a:t>Home Agent Address 1</a:t>
            </a:r>
          </a:p>
          <a:p>
            <a:pPr algn="r">
              <a:spcBef>
                <a:spcPct val="25000"/>
              </a:spcBef>
            </a:pPr>
            <a:r>
              <a:rPr lang="en-US" sz="2600">
                <a:solidFill>
                  <a:srgbClr val="0000FF"/>
                </a:solidFill>
              </a:rPr>
              <a:t>list of possible home agents</a:t>
            </a:r>
          </a:p>
          <a:p>
            <a:pPr algn="r">
              <a:spcBef>
                <a:spcPct val="25000"/>
              </a:spcBef>
            </a:pPr>
            <a:r>
              <a:rPr lang="en-US" sz="2600"/>
              <a:t>Home Agent Address n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811713" y="923925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/>
              <a:t>= 151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835525" y="1390650"/>
            <a:ext cx="54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/>
              <a:t>= 0</a:t>
            </a:r>
          </a:p>
        </p:txBody>
      </p:sp>
      <p:grpSp>
        <p:nvGrpSpPr>
          <p:cNvPr id="23557" name="Group 7"/>
          <p:cNvGrpSpPr>
            <a:grpSpLocks/>
          </p:cNvGrpSpPr>
          <p:nvPr/>
        </p:nvGrpSpPr>
        <p:grpSpPr bwMode="auto">
          <a:xfrm>
            <a:off x="4097338" y="1339850"/>
            <a:ext cx="573087" cy="501650"/>
            <a:chOff x="3024" y="1296"/>
            <a:chExt cx="384" cy="336"/>
          </a:xfrm>
        </p:grpSpPr>
        <p:sp>
          <p:nvSpPr>
            <p:cNvPr id="23983" name="Rectangle 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4" name="Line 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5" name="Line 1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6" name="Line 1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7" name="Line 1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8" name="Line 1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9" name="Line 1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90" name="Line 1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8" name="Group 16"/>
          <p:cNvGrpSpPr>
            <a:grpSpLocks/>
          </p:cNvGrpSpPr>
          <p:nvPr/>
        </p:nvGrpSpPr>
        <p:grpSpPr bwMode="auto">
          <a:xfrm>
            <a:off x="4097338" y="838200"/>
            <a:ext cx="573087" cy="501650"/>
            <a:chOff x="3024" y="1296"/>
            <a:chExt cx="384" cy="336"/>
          </a:xfrm>
        </p:grpSpPr>
        <p:sp>
          <p:nvSpPr>
            <p:cNvPr id="23975" name="Rectangle 1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6" name="Line 1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7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8" name="Line 2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9" name="Line 2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0" name="Line 2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1" name="Line 2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2" name="Line 2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25"/>
          <p:cNvGrpSpPr>
            <a:grpSpLocks/>
          </p:cNvGrpSpPr>
          <p:nvPr/>
        </p:nvGrpSpPr>
        <p:grpSpPr bwMode="auto">
          <a:xfrm>
            <a:off x="4097338" y="1841500"/>
            <a:ext cx="573087" cy="503238"/>
            <a:chOff x="3024" y="1296"/>
            <a:chExt cx="384" cy="336"/>
          </a:xfrm>
        </p:grpSpPr>
        <p:sp>
          <p:nvSpPr>
            <p:cNvPr id="23967" name="Rectangle 2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8" name="Line 2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9" name="Line 2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0" name="Line 2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1" name="Line 3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2" name="Line 3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3" name="Line 3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4" name="Line 3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4097338" y="2344738"/>
            <a:ext cx="573087" cy="501650"/>
            <a:chOff x="3024" y="1296"/>
            <a:chExt cx="384" cy="336"/>
          </a:xfrm>
        </p:grpSpPr>
        <p:sp>
          <p:nvSpPr>
            <p:cNvPr id="23959" name="Rectangle 3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0" name="Line 3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1" name="Line 3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" name="Line 3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" name="Line 3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4" name="Line 4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5" name="Line 4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6" name="Line 4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4097338" y="2846388"/>
            <a:ext cx="573087" cy="501650"/>
            <a:chOff x="3024" y="1296"/>
            <a:chExt cx="384" cy="336"/>
          </a:xfrm>
        </p:grpSpPr>
        <p:sp>
          <p:nvSpPr>
            <p:cNvPr id="23951" name="Rectangle 4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2" name="Line 4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3" name="Line 4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4" name="Line 4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5" name="Line 4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6" name="Line 4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7" name="Line 5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8" name="Line 5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2" name="Group 52"/>
          <p:cNvGrpSpPr>
            <a:grpSpLocks/>
          </p:cNvGrpSpPr>
          <p:nvPr/>
        </p:nvGrpSpPr>
        <p:grpSpPr bwMode="auto">
          <a:xfrm>
            <a:off x="4670425" y="1841500"/>
            <a:ext cx="574675" cy="503238"/>
            <a:chOff x="3024" y="1296"/>
            <a:chExt cx="384" cy="336"/>
          </a:xfrm>
        </p:grpSpPr>
        <p:sp>
          <p:nvSpPr>
            <p:cNvPr id="23943" name="Rectangle 5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4" name="Line 5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5" name="Line 5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6" name="Line 5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7" name="Line 5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8" name="Line 5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9" name="Line 5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0" name="Line 6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3" name="Group 61"/>
          <p:cNvGrpSpPr>
            <a:grpSpLocks/>
          </p:cNvGrpSpPr>
          <p:nvPr/>
        </p:nvGrpSpPr>
        <p:grpSpPr bwMode="auto">
          <a:xfrm>
            <a:off x="4670425" y="2344738"/>
            <a:ext cx="574675" cy="501650"/>
            <a:chOff x="3024" y="1296"/>
            <a:chExt cx="384" cy="336"/>
          </a:xfrm>
        </p:grpSpPr>
        <p:sp>
          <p:nvSpPr>
            <p:cNvPr id="23935" name="Rectangle 6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6" name="Line 6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7" name="Line 6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8" name="Line 6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9" name="Line 6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0" name="Line 6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1" name="Line 6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2" name="Line 6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4" name="Group 70"/>
          <p:cNvGrpSpPr>
            <a:grpSpLocks/>
          </p:cNvGrpSpPr>
          <p:nvPr/>
        </p:nvGrpSpPr>
        <p:grpSpPr bwMode="auto">
          <a:xfrm>
            <a:off x="4670425" y="2846388"/>
            <a:ext cx="574675" cy="501650"/>
            <a:chOff x="3024" y="1296"/>
            <a:chExt cx="384" cy="336"/>
          </a:xfrm>
        </p:grpSpPr>
        <p:sp>
          <p:nvSpPr>
            <p:cNvPr id="23927" name="Rectangle 7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8" name="Line 7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9" name="Line 7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0" name="Line 7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1" name="Line 7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2" name="Line 7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3" name="Line 7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34" name="Line 7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5" name="Group 79"/>
          <p:cNvGrpSpPr>
            <a:grpSpLocks/>
          </p:cNvGrpSpPr>
          <p:nvPr/>
        </p:nvGrpSpPr>
        <p:grpSpPr bwMode="auto">
          <a:xfrm>
            <a:off x="4097338" y="3849688"/>
            <a:ext cx="573087" cy="503237"/>
            <a:chOff x="3024" y="1296"/>
            <a:chExt cx="384" cy="336"/>
          </a:xfrm>
        </p:grpSpPr>
        <p:sp>
          <p:nvSpPr>
            <p:cNvPr id="23919" name="Rectangle 8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0" name="Line 8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1" name="Line 8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2" name="Line 8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3" name="Line 8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4" name="Line 8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5" name="Line 8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6" name="Line 8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6" name="Group 88"/>
          <p:cNvGrpSpPr>
            <a:grpSpLocks/>
          </p:cNvGrpSpPr>
          <p:nvPr/>
        </p:nvGrpSpPr>
        <p:grpSpPr bwMode="auto">
          <a:xfrm>
            <a:off x="4670425" y="3849688"/>
            <a:ext cx="574675" cy="503237"/>
            <a:chOff x="3024" y="1296"/>
            <a:chExt cx="384" cy="336"/>
          </a:xfrm>
        </p:grpSpPr>
        <p:sp>
          <p:nvSpPr>
            <p:cNvPr id="23911" name="Rectangle 8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2" name="Line 9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3" name="Line 9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4" name="Line 9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5" name="Line 9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6" name="Line 9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7" name="Line 9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8" name="Line 9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7" name="Group 97"/>
          <p:cNvGrpSpPr>
            <a:grpSpLocks/>
          </p:cNvGrpSpPr>
          <p:nvPr/>
        </p:nvGrpSpPr>
        <p:grpSpPr bwMode="auto">
          <a:xfrm>
            <a:off x="5245100" y="3849688"/>
            <a:ext cx="573088" cy="503237"/>
            <a:chOff x="3024" y="1296"/>
            <a:chExt cx="384" cy="336"/>
          </a:xfrm>
        </p:grpSpPr>
        <p:sp>
          <p:nvSpPr>
            <p:cNvPr id="23903" name="Rectangle 9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4" name="Line 9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5" name="Line 10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6" name="Line 10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7" name="Line 10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8" name="Line 10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9" name="Line 10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0" name="Line 10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8" name="Group 106"/>
          <p:cNvGrpSpPr>
            <a:grpSpLocks/>
          </p:cNvGrpSpPr>
          <p:nvPr/>
        </p:nvGrpSpPr>
        <p:grpSpPr bwMode="auto">
          <a:xfrm>
            <a:off x="5818188" y="3849688"/>
            <a:ext cx="573087" cy="503237"/>
            <a:chOff x="3024" y="1296"/>
            <a:chExt cx="384" cy="336"/>
          </a:xfrm>
        </p:grpSpPr>
        <p:sp>
          <p:nvSpPr>
            <p:cNvPr id="23895" name="Rectangle 10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6" name="Line 10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7" name="Line 10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8" name="Line 11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9" name="Line 11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0" name="Line 11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1" name="Line 11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02" name="Line 11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9" name="Group 115"/>
          <p:cNvGrpSpPr>
            <a:grpSpLocks/>
          </p:cNvGrpSpPr>
          <p:nvPr/>
        </p:nvGrpSpPr>
        <p:grpSpPr bwMode="auto">
          <a:xfrm>
            <a:off x="5245100" y="2846388"/>
            <a:ext cx="573088" cy="501650"/>
            <a:chOff x="3024" y="1296"/>
            <a:chExt cx="384" cy="336"/>
          </a:xfrm>
        </p:grpSpPr>
        <p:sp>
          <p:nvSpPr>
            <p:cNvPr id="23887" name="Rectangle 11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8" name="Line 11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9" name="Line 11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0" name="Line 11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1" name="Line 12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2" name="Line 12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3" name="Line 12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4" name="Line 12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0" name="Group 124"/>
          <p:cNvGrpSpPr>
            <a:grpSpLocks/>
          </p:cNvGrpSpPr>
          <p:nvPr/>
        </p:nvGrpSpPr>
        <p:grpSpPr bwMode="auto">
          <a:xfrm>
            <a:off x="5818188" y="2846388"/>
            <a:ext cx="573087" cy="501650"/>
            <a:chOff x="3024" y="1296"/>
            <a:chExt cx="384" cy="336"/>
          </a:xfrm>
        </p:grpSpPr>
        <p:sp>
          <p:nvSpPr>
            <p:cNvPr id="23879" name="Rectangle 12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0" name="Line 12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1" name="Line 12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2" name="Line 12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3" name="Line 12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4" name="Line 13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5" name="Line 13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6" name="Line 13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1" name="Group 133"/>
          <p:cNvGrpSpPr>
            <a:grpSpLocks/>
          </p:cNvGrpSpPr>
          <p:nvPr/>
        </p:nvGrpSpPr>
        <p:grpSpPr bwMode="auto">
          <a:xfrm>
            <a:off x="6391275" y="2846388"/>
            <a:ext cx="574675" cy="501650"/>
            <a:chOff x="3024" y="1296"/>
            <a:chExt cx="384" cy="336"/>
          </a:xfrm>
        </p:grpSpPr>
        <p:sp>
          <p:nvSpPr>
            <p:cNvPr id="23871" name="Rectangle 13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2" name="Line 13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3" name="Line 13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4" name="Line 13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5" name="Line 13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6" name="Line 13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7" name="Line 14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8" name="Line 14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142"/>
          <p:cNvGrpSpPr>
            <a:grpSpLocks/>
          </p:cNvGrpSpPr>
          <p:nvPr/>
        </p:nvGrpSpPr>
        <p:grpSpPr bwMode="auto">
          <a:xfrm>
            <a:off x="4097338" y="3348038"/>
            <a:ext cx="573087" cy="501650"/>
            <a:chOff x="3024" y="1296"/>
            <a:chExt cx="384" cy="336"/>
          </a:xfrm>
        </p:grpSpPr>
        <p:sp>
          <p:nvSpPr>
            <p:cNvPr id="23863" name="Rectangle 14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4" name="Line 14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5" name="Line 14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6" name="Line 14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7" name="Line 14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8" name="Line 14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9" name="Line 14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70" name="Line 15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3" name="Group 151"/>
          <p:cNvGrpSpPr>
            <a:grpSpLocks/>
          </p:cNvGrpSpPr>
          <p:nvPr/>
        </p:nvGrpSpPr>
        <p:grpSpPr bwMode="auto">
          <a:xfrm>
            <a:off x="4670425" y="3348038"/>
            <a:ext cx="574675" cy="501650"/>
            <a:chOff x="3024" y="1296"/>
            <a:chExt cx="384" cy="336"/>
          </a:xfrm>
        </p:grpSpPr>
        <p:sp>
          <p:nvSpPr>
            <p:cNvPr id="23855" name="Rectangle 15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6" name="Line 15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7" name="Line 15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8" name="Line 15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9" name="Line 15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" name="Line 15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1" name="Line 15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2" name="Line 15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4" name="Group 160"/>
          <p:cNvGrpSpPr>
            <a:grpSpLocks/>
          </p:cNvGrpSpPr>
          <p:nvPr/>
        </p:nvGrpSpPr>
        <p:grpSpPr bwMode="auto">
          <a:xfrm>
            <a:off x="5245100" y="3348038"/>
            <a:ext cx="573088" cy="501650"/>
            <a:chOff x="3024" y="1296"/>
            <a:chExt cx="384" cy="336"/>
          </a:xfrm>
        </p:grpSpPr>
        <p:sp>
          <p:nvSpPr>
            <p:cNvPr id="23847" name="Rectangle 16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8" name="Line 16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9" name="Line 16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0" name="Line 16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1" name="Line 16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2" name="Line 16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3" name="Line 16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4" name="Line 16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5" name="Group 169"/>
          <p:cNvGrpSpPr>
            <a:grpSpLocks/>
          </p:cNvGrpSpPr>
          <p:nvPr/>
        </p:nvGrpSpPr>
        <p:grpSpPr bwMode="auto">
          <a:xfrm>
            <a:off x="5818188" y="3348038"/>
            <a:ext cx="573087" cy="501650"/>
            <a:chOff x="3024" y="1296"/>
            <a:chExt cx="384" cy="336"/>
          </a:xfrm>
        </p:grpSpPr>
        <p:sp>
          <p:nvSpPr>
            <p:cNvPr id="23839" name="Rectangle 17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0" name="Line 17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1" name="Line 17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2" name="Line 17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3" name="Line 17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4" name="Line 17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5" name="Line 17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46" name="Line 17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6" name="Group 178"/>
          <p:cNvGrpSpPr>
            <a:grpSpLocks/>
          </p:cNvGrpSpPr>
          <p:nvPr/>
        </p:nvGrpSpPr>
        <p:grpSpPr bwMode="auto">
          <a:xfrm>
            <a:off x="6391275" y="3348038"/>
            <a:ext cx="574675" cy="501650"/>
            <a:chOff x="3024" y="1296"/>
            <a:chExt cx="384" cy="336"/>
          </a:xfrm>
        </p:grpSpPr>
        <p:sp>
          <p:nvSpPr>
            <p:cNvPr id="23831" name="Rectangle 17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2" name="Line 18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3" name="Line 18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4" name="Line 18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5" name="Line 18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6" name="Line 18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7" name="Line 18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8" name="Line 18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7" name="Group 187"/>
          <p:cNvGrpSpPr>
            <a:grpSpLocks/>
          </p:cNvGrpSpPr>
          <p:nvPr/>
        </p:nvGrpSpPr>
        <p:grpSpPr bwMode="auto">
          <a:xfrm>
            <a:off x="6391275" y="3849688"/>
            <a:ext cx="574675" cy="503237"/>
            <a:chOff x="3024" y="1296"/>
            <a:chExt cx="384" cy="336"/>
          </a:xfrm>
        </p:grpSpPr>
        <p:sp>
          <p:nvSpPr>
            <p:cNvPr id="23823" name="Rectangle 18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4" name="Line 18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5" name="Line 19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6" name="Line 19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7" name="Line 19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8" name="Line 19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9" name="Line 19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0" name="Line 19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8" name="Group 196"/>
          <p:cNvGrpSpPr>
            <a:grpSpLocks/>
          </p:cNvGrpSpPr>
          <p:nvPr/>
        </p:nvGrpSpPr>
        <p:grpSpPr bwMode="auto">
          <a:xfrm>
            <a:off x="6965950" y="3849688"/>
            <a:ext cx="573088" cy="503237"/>
            <a:chOff x="3024" y="1296"/>
            <a:chExt cx="384" cy="336"/>
          </a:xfrm>
        </p:grpSpPr>
        <p:sp>
          <p:nvSpPr>
            <p:cNvPr id="23815" name="Rectangle 19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6" name="Line 19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7" name="Line 19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8" name="Line 20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9" name="Line 20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0" name="Line 20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1" name="Line 20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2" name="Line 20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9" name="Group 205"/>
          <p:cNvGrpSpPr>
            <a:grpSpLocks/>
          </p:cNvGrpSpPr>
          <p:nvPr/>
        </p:nvGrpSpPr>
        <p:grpSpPr bwMode="auto">
          <a:xfrm>
            <a:off x="7539038" y="3849688"/>
            <a:ext cx="574675" cy="503237"/>
            <a:chOff x="3024" y="1296"/>
            <a:chExt cx="384" cy="336"/>
          </a:xfrm>
        </p:grpSpPr>
        <p:sp>
          <p:nvSpPr>
            <p:cNvPr id="23807" name="Rectangle 20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8" name="Line 20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9" name="Line 20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0" name="Line 20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1" name="Line 21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2" name="Line 21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3" name="Line 21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14" name="Line 21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0" name="Group 214"/>
          <p:cNvGrpSpPr>
            <a:grpSpLocks/>
          </p:cNvGrpSpPr>
          <p:nvPr/>
        </p:nvGrpSpPr>
        <p:grpSpPr bwMode="auto">
          <a:xfrm>
            <a:off x="8113713" y="3849688"/>
            <a:ext cx="573087" cy="503237"/>
            <a:chOff x="3024" y="1296"/>
            <a:chExt cx="384" cy="336"/>
          </a:xfrm>
        </p:grpSpPr>
        <p:sp>
          <p:nvSpPr>
            <p:cNvPr id="23799" name="Rectangle 21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0" name="Line 21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1" name="Line 21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2" name="Line 21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3" name="Line 21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4" name="Line 22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5" name="Line 22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6" name="Line 22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1" name="Group 223"/>
          <p:cNvGrpSpPr>
            <a:grpSpLocks/>
          </p:cNvGrpSpPr>
          <p:nvPr/>
        </p:nvGrpSpPr>
        <p:grpSpPr bwMode="auto">
          <a:xfrm>
            <a:off x="4097338" y="4352925"/>
            <a:ext cx="573087" cy="501650"/>
            <a:chOff x="3024" y="1296"/>
            <a:chExt cx="384" cy="336"/>
          </a:xfrm>
        </p:grpSpPr>
        <p:sp>
          <p:nvSpPr>
            <p:cNvPr id="23791" name="Rectangle 22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2" name="Line 22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3" name="Line 22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4" name="Line 22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5" name="Line 22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6" name="Line 22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7" name="Line 23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8" name="Line 23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2" name="Group 232"/>
          <p:cNvGrpSpPr>
            <a:grpSpLocks/>
          </p:cNvGrpSpPr>
          <p:nvPr/>
        </p:nvGrpSpPr>
        <p:grpSpPr bwMode="auto">
          <a:xfrm>
            <a:off x="4670425" y="4352925"/>
            <a:ext cx="574675" cy="501650"/>
            <a:chOff x="3024" y="1296"/>
            <a:chExt cx="384" cy="336"/>
          </a:xfrm>
        </p:grpSpPr>
        <p:sp>
          <p:nvSpPr>
            <p:cNvPr id="23783" name="Rectangle 23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4" name="Line 23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5" name="Line 23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6" name="Line 23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7" name="Line 23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8" name="Line 23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9" name="Line 23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0" name="Line 24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3" name="Group 241"/>
          <p:cNvGrpSpPr>
            <a:grpSpLocks/>
          </p:cNvGrpSpPr>
          <p:nvPr/>
        </p:nvGrpSpPr>
        <p:grpSpPr bwMode="auto">
          <a:xfrm>
            <a:off x="5245100" y="4352925"/>
            <a:ext cx="573088" cy="501650"/>
            <a:chOff x="3024" y="1296"/>
            <a:chExt cx="384" cy="336"/>
          </a:xfrm>
        </p:grpSpPr>
        <p:sp>
          <p:nvSpPr>
            <p:cNvPr id="23775" name="Rectangle 24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6" name="Line 24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7" name="Line 24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8" name="Line 24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9" name="Line 24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0" name="Line 24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1" name="Line 24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82" name="Line 24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4" name="Group 250"/>
          <p:cNvGrpSpPr>
            <a:grpSpLocks/>
          </p:cNvGrpSpPr>
          <p:nvPr/>
        </p:nvGrpSpPr>
        <p:grpSpPr bwMode="auto">
          <a:xfrm>
            <a:off x="5818188" y="4352925"/>
            <a:ext cx="573087" cy="501650"/>
            <a:chOff x="3024" y="1296"/>
            <a:chExt cx="384" cy="336"/>
          </a:xfrm>
        </p:grpSpPr>
        <p:sp>
          <p:nvSpPr>
            <p:cNvPr id="23767" name="Rectangle 25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8" name="Line 25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9" name="Line 25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0" name="Line 25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1" name="Line 25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2" name="Line 25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3" name="Line 25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4" name="Line 25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5" name="Group 259"/>
          <p:cNvGrpSpPr>
            <a:grpSpLocks/>
          </p:cNvGrpSpPr>
          <p:nvPr/>
        </p:nvGrpSpPr>
        <p:grpSpPr bwMode="auto">
          <a:xfrm>
            <a:off x="6391275" y="4352925"/>
            <a:ext cx="574675" cy="501650"/>
            <a:chOff x="3024" y="1296"/>
            <a:chExt cx="384" cy="336"/>
          </a:xfrm>
        </p:grpSpPr>
        <p:sp>
          <p:nvSpPr>
            <p:cNvPr id="23759" name="Rectangle 26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0" name="Line 26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1" name="Line 26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2" name="Line 26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3" name="Line 26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4" name="Line 26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5" name="Line 26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6" name="Line 26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6" name="Group 268"/>
          <p:cNvGrpSpPr>
            <a:grpSpLocks/>
          </p:cNvGrpSpPr>
          <p:nvPr/>
        </p:nvGrpSpPr>
        <p:grpSpPr bwMode="auto">
          <a:xfrm>
            <a:off x="6965950" y="4352925"/>
            <a:ext cx="573088" cy="501650"/>
            <a:chOff x="3024" y="1296"/>
            <a:chExt cx="384" cy="336"/>
          </a:xfrm>
        </p:grpSpPr>
        <p:sp>
          <p:nvSpPr>
            <p:cNvPr id="23751" name="Rectangle 26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2" name="Line 27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3" name="Line 27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4" name="Line 27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5" name="Line 27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6" name="Line 27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" name="Line 27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" name="Line 27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7" name="Group 277"/>
          <p:cNvGrpSpPr>
            <a:grpSpLocks/>
          </p:cNvGrpSpPr>
          <p:nvPr/>
        </p:nvGrpSpPr>
        <p:grpSpPr bwMode="auto">
          <a:xfrm>
            <a:off x="7539038" y="4352925"/>
            <a:ext cx="574675" cy="501650"/>
            <a:chOff x="3024" y="1296"/>
            <a:chExt cx="384" cy="336"/>
          </a:xfrm>
        </p:grpSpPr>
        <p:sp>
          <p:nvSpPr>
            <p:cNvPr id="23743" name="Rectangle 27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4" name="Line 27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5" name="Line 28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6" name="Line 28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7" name="Line 28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8" name="Line 28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9" name="Line 28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0" name="Line 28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8" name="Group 286"/>
          <p:cNvGrpSpPr>
            <a:grpSpLocks/>
          </p:cNvGrpSpPr>
          <p:nvPr/>
        </p:nvGrpSpPr>
        <p:grpSpPr bwMode="auto">
          <a:xfrm>
            <a:off x="8113713" y="4352925"/>
            <a:ext cx="573087" cy="501650"/>
            <a:chOff x="3024" y="1296"/>
            <a:chExt cx="384" cy="336"/>
          </a:xfrm>
        </p:grpSpPr>
        <p:sp>
          <p:nvSpPr>
            <p:cNvPr id="23735" name="Rectangle 28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6" name="Line 28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7" name="Line 28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8" name="Line 29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9" name="Line 29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0" name="Line 29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1" name="Line 29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2" name="Line 29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89" name="Group 295"/>
          <p:cNvGrpSpPr>
            <a:grpSpLocks/>
          </p:cNvGrpSpPr>
          <p:nvPr/>
        </p:nvGrpSpPr>
        <p:grpSpPr bwMode="auto">
          <a:xfrm>
            <a:off x="4097338" y="5356225"/>
            <a:ext cx="573087" cy="501650"/>
            <a:chOff x="3024" y="1296"/>
            <a:chExt cx="384" cy="336"/>
          </a:xfrm>
        </p:grpSpPr>
        <p:sp>
          <p:nvSpPr>
            <p:cNvPr id="23727" name="Rectangle 29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8" name="Line 29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9" name="Line 29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0" name="Line 29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1" name="Line 30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2" name="Line 30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3" name="Line 30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4" name="Line 30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0" name="Group 304"/>
          <p:cNvGrpSpPr>
            <a:grpSpLocks/>
          </p:cNvGrpSpPr>
          <p:nvPr/>
        </p:nvGrpSpPr>
        <p:grpSpPr bwMode="auto">
          <a:xfrm>
            <a:off x="4670425" y="5356225"/>
            <a:ext cx="574675" cy="501650"/>
            <a:chOff x="3024" y="1296"/>
            <a:chExt cx="384" cy="336"/>
          </a:xfrm>
        </p:grpSpPr>
        <p:sp>
          <p:nvSpPr>
            <p:cNvPr id="23719" name="Rectangle 30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0" name="Line 30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1" name="Line 30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2" name="Line 30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3" name="Line 30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4" name="Line 31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5" name="Line 31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26" name="Line 31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1" name="Group 313"/>
          <p:cNvGrpSpPr>
            <a:grpSpLocks/>
          </p:cNvGrpSpPr>
          <p:nvPr/>
        </p:nvGrpSpPr>
        <p:grpSpPr bwMode="auto">
          <a:xfrm>
            <a:off x="5245100" y="5356225"/>
            <a:ext cx="573088" cy="501650"/>
            <a:chOff x="3024" y="1296"/>
            <a:chExt cx="384" cy="336"/>
          </a:xfrm>
        </p:grpSpPr>
        <p:sp>
          <p:nvSpPr>
            <p:cNvPr id="23711" name="Rectangle 31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2" name="Line 31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3" name="Line 31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4" name="Line 31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5" name="Line 31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6" name="Line 31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7" name="Line 32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8" name="Line 32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2" name="Group 322"/>
          <p:cNvGrpSpPr>
            <a:grpSpLocks/>
          </p:cNvGrpSpPr>
          <p:nvPr/>
        </p:nvGrpSpPr>
        <p:grpSpPr bwMode="auto">
          <a:xfrm>
            <a:off x="5818188" y="5356225"/>
            <a:ext cx="573087" cy="501650"/>
            <a:chOff x="3024" y="1296"/>
            <a:chExt cx="384" cy="336"/>
          </a:xfrm>
        </p:grpSpPr>
        <p:sp>
          <p:nvSpPr>
            <p:cNvPr id="23703" name="Rectangle 32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4" name="Line 32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5" name="Line 32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6" name="Line 32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7" name="Line 32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8" name="Line 32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9" name="Line 32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0" name="Line 33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3" name="Group 331"/>
          <p:cNvGrpSpPr>
            <a:grpSpLocks/>
          </p:cNvGrpSpPr>
          <p:nvPr/>
        </p:nvGrpSpPr>
        <p:grpSpPr bwMode="auto">
          <a:xfrm>
            <a:off x="6391275" y="5356225"/>
            <a:ext cx="574675" cy="501650"/>
            <a:chOff x="3024" y="1296"/>
            <a:chExt cx="384" cy="336"/>
          </a:xfrm>
        </p:grpSpPr>
        <p:sp>
          <p:nvSpPr>
            <p:cNvPr id="23695" name="Rectangle 33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6" name="Line 33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7" name="Line 33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8" name="Line 33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9" name="Line 33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0" name="Line 33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1" name="Line 33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2" name="Line 33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4" name="Group 340"/>
          <p:cNvGrpSpPr>
            <a:grpSpLocks/>
          </p:cNvGrpSpPr>
          <p:nvPr/>
        </p:nvGrpSpPr>
        <p:grpSpPr bwMode="auto">
          <a:xfrm>
            <a:off x="6965950" y="5356225"/>
            <a:ext cx="573088" cy="501650"/>
            <a:chOff x="3024" y="1296"/>
            <a:chExt cx="384" cy="336"/>
          </a:xfrm>
        </p:grpSpPr>
        <p:sp>
          <p:nvSpPr>
            <p:cNvPr id="23687" name="Rectangle 34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8" name="Line 34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9" name="Line 34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0" name="Line 34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1" name="Line 34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2" name="Line 34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3" name="Line 34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94" name="Line 34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5" name="Group 349"/>
          <p:cNvGrpSpPr>
            <a:grpSpLocks/>
          </p:cNvGrpSpPr>
          <p:nvPr/>
        </p:nvGrpSpPr>
        <p:grpSpPr bwMode="auto">
          <a:xfrm>
            <a:off x="7539038" y="5356225"/>
            <a:ext cx="574675" cy="501650"/>
            <a:chOff x="3024" y="1296"/>
            <a:chExt cx="384" cy="336"/>
          </a:xfrm>
        </p:grpSpPr>
        <p:sp>
          <p:nvSpPr>
            <p:cNvPr id="23679" name="Rectangle 350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0" name="Line 351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1" name="Line 352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2" name="Line 353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3" name="Line 354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4" name="Line 355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5" name="Line 356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6" name="Line 357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6" name="Group 358"/>
          <p:cNvGrpSpPr>
            <a:grpSpLocks/>
          </p:cNvGrpSpPr>
          <p:nvPr/>
        </p:nvGrpSpPr>
        <p:grpSpPr bwMode="auto">
          <a:xfrm>
            <a:off x="8113713" y="5356225"/>
            <a:ext cx="573087" cy="501650"/>
            <a:chOff x="3024" y="1296"/>
            <a:chExt cx="384" cy="336"/>
          </a:xfrm>
        </p:grpSpPr>
        <p:sp>
          <p:nvSpPr>
            <p:cNvPr id="23671" name="Rectangle 359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2" name="Line 360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" name="Line 361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4" name="Line 362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5" name="Line 363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6" name="Line 364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7" name="Line 365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8" name="Line 366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7" name="Group 367"/>
          <p:cNvGrpSpPr>
            <a:grpSpLocks/>
          </p:cNvGrpSpPr>
          <p:nvPr/>
        </p:nvGrpSpPr>
        <p:grpSpPr bwMode="auto">
          <a:xfrm>
            <a:off x="4097338" y="5857875"/>
            <a:ext cx="573087" cy="503238"/>
            <a:chOff x="3024" y="1296"/>
            <a:chExt cx="384" cy="336"/>
          </a:xfrm>
        </p:grpSpPr>
        <p:sp>
          <p:nvSpPr>
            <p:cNvPr id="23663" name="Rectangle 368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4" name="Line 369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5" name="Line 370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6" name="Line 371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7" name="Line 372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" name="Line 373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9" name="Line 374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Line 375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8" name="Group 376"/>
          <p:cNvGrpSpPr>
            <a:grpSpLocks/>
          </p:cNvGrpSpPr>
          <p:nvPr/>
        </p:nvGrpSpPr>
        <p:grpSpPr bwMode="auto">
          <a:xfrm>
            <a:off x="4670425" y="5857875"/>
            <a:ext cx="574675" cy="503238"/>
            <a:chOff x="3024" y="1296"/>
            <a:chExt cx="384" cy="336"/>
          </a:xfrm>
        </p:grpSpPr>
        <p:sp>
          <p:nvSpPr>
            <p:cNvPr id="23655" name="Rectangle 377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" name="Line 378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" name="Line 379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8" name="Line 380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Line 381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Line 382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Line 383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" name="Line 384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9" name="Group 385"/>
          <p:cNvGrpSpPr>
            <a:grpSpLocks/>
          </p:cNvGrpSpPr>
          <p:nvPr/>
        </p:nvGrpSpPr>
        <p:grpSpPr bwMode="auto">
          <a:xfrm>
            <a:off x="5245100" y="5857875"/>
            <a:ext cx="573088" cy="503238"/>
            <a:chOff x="3024" y="1296"/>
            <a:chExt cx="384" cy="336"/>
          </a:xfrm>
        </p:grpSpPr>
        <p:sp>
          <p:nvSpPr>
            <p:cNvPr id="23647" name="Rectangle 386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Line 387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Line 388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0" name="Line 389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1" name="Line 390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2" name="Line 391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3" name="Line 392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4" name="Line 393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0" name="Group 394"/>
          <p:cNvGrpSpPr>
            <a:grpSpLocks/>
          </p:cNvGrpSpPr>
          <p:nvPr/>
        </p:nvGrpSpPr>
        <p:grpSpPr bwMode="auto">
          <a:xfrm>
            <a:off x="5818188" y="5857875"/>
            <a:ext cx="573087" cy="503238"/>
            <a:chOff x="3024" y="1296"/>
            <a:chExt cx="384" cy="336"/>
          </a:xfrm>
        </p:grpSpPr>
        <p:sp>
          <p:nvSpPr>
            <p:cNvPr id="23639" name="Rectangle 395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Line 396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Line 397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Line 398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Line 399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Line 400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Line 401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Line 402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1" name="Group 403"/>
          <p:cNvGrpSpPr>
            <a:grpSpLocks/>
          </p:cNvGrpSpPr>
          <p:nvPr/>
        </p:nvGrpSpPr>
        <p:grpSpPr bwMode="auto">
          <a:xfrm>
            <a:off x="6391275" y="5857875"/>
            <a:ext cx="574675" cy="503238"/>
            <a:chOff x="3024" y="1296"/>
            <a:chExt cx="384" cy="336"/>
          </a:xfrm>
        </p:grpSpPr>
        <p:sp>
          <p:nvSpPr>
            <p:cNvPr id="23631" name="Rectangle 404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Line 405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Line 406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Line 407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Line 408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409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Line 410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Line 411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2" name="Group 412"/>
          <p:cNvGrpSpPr>
            <a:grpSpLocks/>
          </p:cNvGrpSpPr>
          <p:nvPr/>
        </p:nvGrpSpPr>
        <p:grpSpPr bwMode="auto">
          <a:xfrm>
            <a:off x="6965950" y="5857875"/>
            <a:ext cx="573088" cy="503238"/>
            <a:chOff x="3024" y="1296"/>
            <a:chExt cx="384" cy="336"/>
          </a:xfrm>
        </p:grpSpPr>
        <p:sp>
          <p:nvSpPr>
            <p:cNvPr id="23623" name="Rectangle 413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414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415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Line 416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Line 417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Line 418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Line 419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Line 420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3" name="Group 421"/>
          <p:cNvGrpSpPr>
            <a:grpSpLocks/>
          </p:cNvGrpSpPr>
          <p:nvPr/>
        </p:nvGrpSpPr>
        <p:grpSpPr bwMode="auto">
          <a:xfrm>
            <a:off x="7539038" y="5857875"/>
            <a:ext cx="574675" cy="503238"/>
            <a:chOff x="3024" y="1296"/>
            <a:chExt cx="384" cy="336"/>
          </a:xfrm>
        </p:grpSpPr>
        <p:sp>
          <p:nvSpPr>
            <p:cNvPr id="23615" name="Rectangle 422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423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424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425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426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Line 427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Line 428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Line 429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04" name="Group 430"/>
          <p:cNvGrpSpPr>
            <a:grpSpLocks/>
          </p:cNvGrpSpPr>
          <p:nvPr/>
        </p:nvGrpSpPr>
        <p:grpSpPr bwMode="auto">
          <a:xfrm>
            <a:off x="8113713" y="5857875"/>
            <a:ext cx="573087" cy="503238"/>
            <a:chOff x="3024" y="1296"/>
            <a:chExt cx="384" cy="336"/>
          </a:xfrm>
        </p:grpSpPr>
        <p:sp>
          <p:nvSpPr>
            <p:cNvPr id="23607" name="Rectangle 431"/>
            <p:cNvSpPr>
              <a:spLocks noChangeArrowheads="1"/>
            </p:cNvSpPr>
            <p:nvPr/>
          </p:nvSpPr>
          <p:spPr bwMode="auto">
            <a:xfrm>
              <a:off x="3024" y="129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432"/>
            <p:cNvSpPr>
              <a:spLocks noChangeShapeType="1"/>
            </p:cNvSpPr>
            <p:nvPr/>
          </p:nvSpPr>
          <p:spPr bwMode="auto">
            <a:xfrm>
              <a:off x="307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433"/>
            <p:cNvSpPr>
              <a:spLocks noChangeShapeType="1"/>
            </p:cNvSpPr>
            <p:nvPr/>
          </p:nvSpPr>
          <p:spPr bwMode="auto">
            <a:xfrm>
              <a:off x="312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Line 434"/>
            <p:cNvSpPr>
              <a:spLocks noChangeShapeType="1"/>
            </p:cNvSpPr>
            <p:nvPr/>
          </p:nvSpPr>
          <p:spPr bwMode="auto">
            <a:xfrm>
              <a:off x="3168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Line 435"/>
            <p:cNvSpPr>
              <a:spLocks noChangeShapeType="1"/>
            </p:cNvSpPr>
            <p:nvPr/>
          </p:nvSpPr>
          <p:spPr bwMode="auto">
            <a:xfrm>
              <a:off x="32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Line 436"/>
            <p:cNvSpPr>
              <a:spLocks noChangeShapeType="1"/>
            </p:cNvSpPr>
            <p:nvPr/>
          </p:nvSpPr>
          <p:spPr bwMode="auto">
            <a:xfrm>
              <a:off x="3264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437"/>
            <p:cNvSpPr>
              <a:spLocks noChangeShapeType="1"/>
            </p:cNvSpPr>
            <p:nvPr/>
          </p:nvSpPr>
          <p:spPr bwMode="auto">
            <a:xfrm>
              <a:off x="3312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Line 438"/>
            <p:cNvSpPr>
              <a:spLocks noChangeShapeType="1"/>
            </p:cNvSpPr>
            <p:nvPr/>
          </p:nvSpPr>
          <p:spPr bwMode="auto">
            <a:xfrm>
              <a:off x="3360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5" name="Text Box 439"/>
          <p:cNvSpPr txBox="1">
            <a:spLocks noChangeArrowheads="1"/>
          </p:cNvSpPr>
          <p:nvPr/>
        </p:nvSpPr>
        <p:spPr bwMode="auto">
          <a:xfrm>
            <a:off x="4097338" y="485457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/>
              <a:t>. . .</a:t>
            </a:r>
          </a:p>
        </p:txBody>
      </p:sp>
      <p:sp>
        <p:nvSpPr>
          <p:cNvPr id="23606" name="Rectangle 4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latin typeface="Times New Roman" charset="0"/>
                <a:ea typeface="ＭＳ Ｐゴシック" charset="0"/>
                <a:cs typeface="ＭＳ Ｐゴシック" charset="0"/>
              </a:rPr>
              <a:t>ICMPv6 Home Agent Address Discovery Reply Message – who can be your home agent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629525" cy="5715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IPv6 Mobility Messages And Options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839200" cy="54419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Neighbor Discovery messages and options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Modified Router Advertisement message, .5 to 1.5 sec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Home Agent (H) flag, on home link, indicates router is home agent capabl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Modified Prefix Information option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Router Addresses are in general Link Addresses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Router Address (R) flag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New definition of Prefix field, Router Global Address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New Advertisement Interval option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how often router will advertise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New Home Agent Information option</a:t>
            </a:r>
          </a:p>
          <a:p>
            <a:pPr lvl="2"/>
            <a:r>
              <a:rPr lang="en-US">
                <a:latin typeface="Arial" charset="0"/>
                <a:ea typeface="ＭＳ Ｐゴシック" charset="0"/>
              </a:rPr>
              <a:t>preference and lifetime as a home agent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Pv6">
  <a:themeElements>
    <a:clrScheme name="">
      <a:dk1>
        <a:srgbClr val="000000"/>
      </a:dk1>
      <a:lt1>
        <a:srgbClr val="FFFFFF"/>
      </a:lt1>
      <a:dk2>
        <a:srgbClr val="232323"/>
      </a:dk2>
      <a:lt2>
        <a:srgbClr val="CECECE"/>
      </a:lt2>
      <a:accent1>
        <a:srgbClr val="333333"/>
      </a:accent1>
      <a:accent2>
        <a:srgbClr val="474747"/>
      </a:accent2>
      <a:accent3>
        <a:srgbClr val="FFFFFF"/>
      </a:accent3>
      <a:accent4>
        <a:srgbClr val="000000"/>
      </a:accent4>
      <a:accent5>
        <a:srgbClr val="ADADAD"/>
      </a:accent5>
      <a:accent6>
        <a:srgbClr val="3F3F3F"/>
      </a:accent6>
      <a:hlink>
        <a:srgbClr val="676767"/>
      </a:hlink>
      <a:folHlink>
        <a:srgbClr val="DADADA"/>
      </a:folHlink>
    </a:clrScheme>
    <a:fontScheme name="IPv6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v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v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v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v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v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v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v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4295</TotalTime>
  <Pages>8</Pages>
  <Words>2304</Words>
  <Application>Microsoft Macintosh PowerPoint</Application>
  <PresentationFormat>Letter Paper (8.5x11 in)</PresentationFormat>
  <Paragraphs>662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ＭＳ Ｐゴシック</vt:lpstr>
      <vt:lpstr>Times New Roman</vt:lpstr>
      <vt:lpstr>Wingdings</vt:lpstr>
      <vt:lpstr>Times</vt:lpstr>
      <vt:lpstr>IPv6</vt:lpstr>
      <vt:lpstr>Microsoft Visio Drawing</vt:lpstr>
      <vt:lpstr>VISIO</vt:lpstr>
      <vt:lpstr>PowerPoint Presentation</vt:lpstr>
      <vt:lpstr>Outline</vt:lpstr>
      <vt:lpstr>IPv6 Mobility Overview</vt:lpstr>
      <vt:lpstr>Components of IPv6 Mobility</vt:lpstr>
      <vt:lpstr>IPv6 Mobility</vt:lpstr>
      <vt:lpstr>IPv6 Mobility Messages And Options</vt:lpstr>
      <vt:lpstr>ICMPv6 Home Agent Address Discovery Request Message –sent when mobile</vt:lpstr>
      <vt:lpstr>ICMPv6 Home Agent Address Discovery Reply Message – who can be your home agent</vt:lpstr>
      <vt:lpstr>IPv6 Mobility Messages And Options</vt:lpstr>
      <vt:lpstr>IPv6 Mobility Data Structures</vt:lpstr>
      <vt:lpstr>IPv6 Mobility Communication</vt:lpstr>
      <vt:lpstr>Communication Between a Mobile Node and a Correspondent Node</vt:lpstr>
      <vt:lpstr>Binding Update from Mobile Node to Correspondent Node</vt:lpstr>
      <vt:lpstr>Data from Mobile Node to Correspondent Node</vt:lpstr>
      <vt:lpstr>Binding Maintenance from Correspondent Node to Mobile Node</vt:lpstr>
      <vt:lpstr>Data from Correspondent Node to Mobile Node-Binding Cache Entry Present</vt:lpstr>
      <vt:lpstr>Data from Correspondent Node to Mobile Node-Binding Cache Entry not Present</vt:lpstr>
      <vt:lpstr>Communication Between a Mobile Node and a Home Agent</vt:lpstr>
      <vt:lpstr>Binding Update from Mobile Node to Home Agent</vt:lpstr>
      <vt:lpstr>ICMPv6 Home Agent Address Discovery Request Message</vt:lpstr>
      <vt:lpstr>Binding Maintenance from the Home Agent to the Mobile Node</vt:lpstr>
      <vt:lpstr>ICMPv6 Home Agent Address Discovery Reply Message</vt:lpstr>
      <vt:lpstr>Tunneled Data from the Home Agent to the Mobile Node</vt:lpstr>
      <vt:lpstr>IPv6 Mobility In operation Processes</vt:lpstr>
      <vt:lpstr>Attaching to the Home Link</vt:lpstr>
      <vt:lpstr>Mobile Node Attaches to its First Foreign Link</vt:lpstr>
      <vt:lpstr>IPv6 Mobility Communication with Mobile Node  - Moving Data</vt:lpstr>
      <vt:lpstr>Mobile Node Initiates a TCP Connection with a New Correspondent Node</vt:lpstr>
      <vt:lpstr>Mobile Node Initiates non-TCP Communication with a New Correspondent Node</vt:lpstr>
      <vt:lpstr>New Correspondent Node Initiates a TCP Connection with a Mobile Node</vt:lpstr>
      <vt:lpstr>Home Link Host Sends Data to a Mobile Node</vt:lpstr>
      <vt:lpstr>Mobile Node Changes to a New Foreign Link</vt:lpstr>
      <vt:lpstr>Mobile Node Returns Home</vt:lpstr>
      <vt:lpstr>IPv6 Mobility Host Sending Algorithm</vt:lpstr>
      <vt:lpstr>IPv6 Mobility Host Receiving Algorithm</vt:lpstr>
      <vt:lpstr>Differences between v4 and v6 Mobility 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/>
  <cp:keywords/>
  <dc:description/>
  <cp:lastModifiedBy>mike erlinger</cp:lastModifiedBy>
  <cp:revision>149</cp:revision>
  <cp:lastPrinted>2014-04-10T18:38:50Z</cp:lastPrinted>
  <dcterms:created xsi:type="dcterms:W3CDTF">2010-11-13T19:52:46Z</dcterms:created>
  <dcterms:modified xsi:type="dcterms:W3CDTF">2014-04-10T18:42:13Z</dcterms:modified>
</cp:coreProperties>
</file>