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embeddings/oleObject5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9"/>
  </p:notesMasterIdLst>
  <p:handoutMasterIdLst>
    <p:handoutMasterId r:id="rId40"/>
  </p:handoutMasterIdLst>
  <p:sldIdLst>
    <p:sldId id="307" r:id="rId2"/>
    <p:sldId id="351" r:id="rId3"/>
    <p:sldId id="352" r:id="rId4"/>
    <p:sldId id="353" r:id="rId5"/>
    <p:sldId id="354" r:id="rId6"/>
    <p:sldId id="355" r:id="rId7"/>
    <p:sldId id="356" r:id="rId8"/>
    <p:sldId id="357" r:id="rId9"/>
    <p:sldId id="358" r:id="rId10"/>
    <p:sldId id="359" r:id="rId11"/>
    <p:sldId id="360" r:id="rId12"/>
    <p:sldId id="361" r:id="rId13"/>
    <p:sldId id="362" r:id="rId14"/>
    <p:sldId id="363" r:id="rId15"/>
    <p:sldId id="364" r:id="rId16"/>
    <p:sldId id="365" r:id="rId17"/>
    <p:sldId id="366" r:id="rId18"/>
    <p:sldId id="367" r:id="rId19"/>
    <p:sldId id="368" r:id="rId20"/>
    <p:sldId id="369" r:id="rId21"/>
    <p:sldId id="370" r:id="rId22"/>
    <p:sldId id="371" r:id="rId23"/>
    <p:sldId id="400" r:id="rId24"/>
    <p:sldId id="372" r:id="rId25"/>
    <p:sldId id="373" r:id="rId26"/>
    <p:sldId id="374" r:id="rId27"/>
    <p:sldId id="375" r:id="rId28"/>
    <p:sldId id="376" r:id="rId29"/>
    <p:sldId id="377" r:id="rId30"/>
    <p:sldId id="378" r:id="rId31"/>
    <p:sldId id="379" r:id="rId32"/>
    <p:sldId id="380" r:id="rId33"/>
    <p:sldId id="381" r:id="rId34"/>
    <p:sldId id="382" r:id="rId35"/>
    <p:sldId id="401" r:id="rId36"/>
    <p:sldId id="383" r:id="rId37"/>
    <p:sldId id="384" r:id="rId38"/>
  </p:sldIdLst>
  <p:sldSz cx="9144000" cy="6858000" type="screen4x3"/>
  <p:notesSz cx="6991350" cy="92821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00FF"/>
    <a:srgbClr val="000000"/>
    <a:srgbClr val="33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75" autoAdjust="0"/>
    <p:restoredTop sz="90886" autoAdjust="0"/>
  </p:normalViewPr>
  <p:slideViewPr>
    <p:cSldViewPr>
      <p:cViewPr>
        <p:scale>
          <a:sx n="100" d="100"/>
          <a:sy n="100" d="100"/>
        </p:scale>
        <p:origin x="-1912" y="-6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73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notesMaster" Target="notesMasters/notesMaster1.xml"/><Relationship Id="rId40" Type="http://schemas.openxmlformats.org/officeDocument/2006/relationships/handoutMaster" Target="handoutMasters/handoutMaster1.xml"/><Relationship Id="rId41" Type="http://schemas.openxmlformats.org/officeDocument/2006/relationships/printerSettings" Target="printerSettings/printerSettings1.bin"/><Relationship Id="rId42" Type="http://schemas.openxmlformats.org/officeDocument/2006/relationships/presProps" Target="presProps.xml"/><Relationship Id="rId43" Type="http://schemas.openxmlformats.org/officeDocument/2006/relationships/viewProps" Target="viewProps.xml"/><Relationship Id="rId44" Type="http://schemas.openxmlformats.org/officeDocument/2006/relationships/theme" Target="theme/theme1.xml"/><Relationship Id="rId45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895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985" tIns="46493" rIns="92985" bIns="46493" numCol="1" anchor="t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2400" y="0"/>
            <a:ext cx="302895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985" tIns="46493" rIns="92985" bIns="46493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endParaRPr 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8563"/>
            <a:ext cx="302895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985" tIns="46493" rIns="92985" bIns="46493" numCol="1" anchor="b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2400" y="8818563"/>
            <a:ext cx="302895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985" tIns="46493" rIns="92985" bIns="46493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fld id="{C682007C-5827-C547-9569-2289B546183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29761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895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985" tIns="46493" rIns="92985" bIns="46493" numCol="1" anchor="t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2400" y="0"/>
            <a:ext cx="302895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985" tIns="46493" rIns="92985" bIns="46493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endParaRPr lang="en-US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6338" y="696913"/>
            <a:ext cx="4640262" cy="34798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1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4408488"/>
            <a:ext cx="5127625" cy="417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985" tIns="46493" rIns="92985" bIns="4649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8563"/>
            <a:ext cx="302895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985" tIns="46493" rIns="92985" bIns="46493" numCol="1" anchor="b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endParaRPr lang="en-US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2400" y="8818563"/>
            <a:ext cx="302895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985" tIns="46493" rIns="92985" bIns="46493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fld id="{1EB2FEE0-9525-D043-9B0C-DA30A851429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36709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78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36485985" indent="-36046210" defTabSz="920778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439774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879548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1319322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1759097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77904F0B-84AE-0248-B299-39BB696A15DB}" type="slidenum">
              <a:rPr lang="en-US" sz="1200" b="0">
                <a:latin typeface="Times New Roman" charset="0"/>
              </a:rPr>
              <a:pPr eaLnBrk="1" hangingPunct="1">
                <a:defRPr/>
              </a:pPr>
              <a:t>2</a:t>
            </a:fld>
            <a:endParaRPr lang="en-US" sz="1200" b="0">
              <a:latin typeface="Times New Roman" charset="0"/>
            </a:endParaRP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8400" y="684213"/>
            <a:ext cx="4656138" cy="3490912"/>
          </a:xfrm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1432" y="4412226"/>
            <a:ext cx="5188488" cy="4189843"/>
          </a:xfrm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8572771" indent="-38107844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6492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2985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9478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5970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5392867-F8C2-5241-B5AC-5221090D8798}" type="slidenum">
              <a:rPr lang="en-US" sz="1200"/>
              <a:pPr/>
              <a:t>10</a:t>
            </a:fld>
            <a:endParaRPr lang="en-US" sz="120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84213"/>
            <a:ext cx="4654550" cy="3490912"/>
          </a:xfrm>
          <a:solidFill>
            <a:srgbClr val="FFFFFF"/>
          </a:solidFill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1432" y="4412226"/>
            <a:ext cx="5188488" cy="4189843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87955" tIns="43978" rIns="87955" bIns="43978"/>
          <a:lstStyle/>
          <a:p>
            <a:endParaRPr lang="fr-FR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8572771" indent="-38107844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6492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2985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9478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5970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D39140A-315E-9240-8F82-329E307E3E3D}" type="slidenum">
              <a:rPr lang="en-US" sz="1200"/>
              <a:pPr/>
              <a:t>11</a:t>
            </a:fld>
            <a:endParaRPr lang="en-US" sz="120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84213"/>
            <a:ext cx="4654550" cy="3490912"/>
          </a:xfrm>
          <a:solidFill>
            <a:srgbClr val="FFFFFF"/>
          </a:solidFill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1432" y="4412226"/>
            <a:ext cx="5188488" cy="4189843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87955" tIns="43978" rIns="87955" bIns="43978"/>
          <a:lstStyle/>
          <a:p>
            <a:endParaRPr lang="fr-FR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8572771" indent="-38107844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6492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2985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9478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5970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EDC937B-2E38-124B-AAEE-EC9F137D7A27}" type="slidenum">
              <a:rPr lang="en-US" sz="1200"/>
              <a:pPr/>
              <a:t>14</a:t>
            </a:fld>
            <a:endParaRPr lang="en-US" sz="120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84213"/>
            <a:ext cx="4654550" cy="3490912"/>
          </a:xfrm>
          <a:solidFill>
            <a:srgbClr val="FFFFFF"/>
          </a:solidFill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1432" y="4412226"/>
            <a:ext cx="5188488" cy="4189843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87955" tIns="43978" rIns="87955" bIns="43978"/>
          <a:lstStyle/>
          <a:p>
            <a:endParaRPr lang="fr-FR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896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16896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14644" indent="-274863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099452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39232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979013" indent="-219890" defTabSz="929953"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18794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858574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298355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738136" indent="-219890" defTabSz="92995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1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2B5D4C1-0AED-B347-9BDB-EEA94EADC18B}" type="slidenum">
              <a:rPr lang="en-US" sz="1300">
                <a:latin typeface="Times New Roman" charset="0"/>
              </a:rPr>
              <a:pPr/>
              <a:t>23</a:t>
            </a:fld>
            <a:endParaRPr lang="en-US" sz="13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B2FEE0-9525-D043-9B0C-DA30A8514293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8080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171E15C-76EF-F94A-9D5A-4F37B6858DC7}" type="datetime1">
              <a:rPr lang="en-US" smtClean="0"/>
              <a:t>9/10/18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22E4BA4-6173-F647-ACAD-ED840679221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272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6329758-1491-8344-916F-8AD54A0F0266}" type="datetime1">
              <a:rPr lang="en-US" smtClean="0"/>
              <a:t>9/10/18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43A4EC6-7D00-6D46-B565-B3FD725B85B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826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008409D-380E-C24A-BFF8-57354D7F8D80}" type="datetime1">
              <a:rPr lang="en-US" smtClean="0"/>
              <a:t>9/10/18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2BAA717-70DC-0F4F-BF2D-F55E207E898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7916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6705600" cy="1219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77724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990600" cy="304800"/>
          </a:xfrm>
        </p:spPr>
        <p:txBody>
          <a:bodyPr/>
          <a:lstStyle>
            <a:lvl1pPr>
              <a:defRPr/>
            </a:lvl1pPr>
          </a:lstStyle>
          <a:p>
            <a:fld id="{E081395A-D4C2-854B-ABDE-C4FF830CCF74}" type="datetime1">
              <a:rPr lang="en-US" smtClean="0"/>
              <a:t>9/10/18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90B1FBC-F8B5-FF4B-8213-99D751288DA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368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93E5C86-948E-D348-982B-564BFB02B7A9}" type="datetime1">
              <a:rPr lang="en-US" smtClean="0"/>
              <a:t>9/10/18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28C46DE-A709-E44E-81D4-8F3BFFDC42A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5649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9D674D7-1FA0-8740-8A7C-6548719E5C96}" type="datetime1">
              <a:rPr lang="en-US" smtClean="0"/>
              <a:t>9/10/18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603CAC8-2BB2-004F-9AA1-2E9B4900C17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511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983C62D-23DB-C842-9618-8E5BD8839EEE}" type="datetime1">
              <a:rPr lang="en-US" smtClean="0"/>
              <a:t>9/10/18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519134F-D711-FE4C-B14F-B668558BCC4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40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37A2896-433C-AB49-955A-70CB778B4ADD}" type="datetime1">
              <a:rPr lang="en-US" smtClean="0"/>
              <a:t>9/10/18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DC97696-5FC1-EA40-BA5B-25422611185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444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028F212-0292-C842-821C-2FD8397F51B7}" type="datetime1">
              <a:rPr lang="en-US" smtClean="0"/>
              <a:t>9/10/18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D688F14-5EEB-824D-A1BD-C6C8FB6ED74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606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CB86AF6-2759-014F-B090-8A7789D7A4E0}" type="datetime1">
              <a:rPr lang="en-US" smtClean="0"/>
              <a:t>9/10/18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778CD1C-D268-AB49-9134-DA36DD7A2EA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0494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CD147F2-94EF-204D-8869-023BB6E63701}" type="datetime1">
              <a:rPr lang="en-US" smtClean="0"/>
              <a:t>9/10/18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09CA445-1A34-1346-83F9-07B7A417914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420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F9C5467-1C89-8C42-B9E7-E3FBF953DC07}" type="datetime1">
              <a:rPr lang="en-US" smtClean="0"/>
              <a:t>9/10/18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01416C7-1656-734D-B584-576E7F1A959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3295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67056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62000" y="6172200"/>
            <a:ext cx="990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8F765E43-05B8-D94B-A7AE-157CE78A8A86}" type="datetime1">
              <a:rPr lang="en-US" smtClean="0"/>
              <a:t>9/10/18</a:t>
            </a:fld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B617E4A-01E8-F04E-8CFE-39C77E48BE6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" name="TextBox 1"/>
          <p:cNvSpPr txBox="1"/>
          <p:nvPr userDrawn="1"/>
        </p:nvSpPr>
        <p:spPr>
          <a:xfrm>
            <a:off x="3657600" y="6172200"/>
            <a:ext cx="11423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myKRDNS</a:t>
            </a:r>
            <a:endParaRPr lang="en-US" sz="1600" dirty="0"/>
          </a:p>
        </p:txBody>
      </p:sp>
      <p:pic>
        <p:nvPicPr>
          <p:cNvPr id="3" name="Picture 2" descr="cslogocolor.png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6200" y="228600"/>
            <a:ext cx="1329232" cy="16002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3333CC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3333CC"/>
          </a:solidFill>
          <a:latin typeface="Times New Roman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3333CC"/>
          </a:solidFill>
          <a:latin typeface="Times New Roman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3333CC"/>
          </a:solidFill>
          <a:latin typeface="Times New Roman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3333CC"/>
          </a:solidFill>
          <a:latin typeface="Times New Roman" charset="0"/>
          <a:ea typeface="ＭＳ Ｐゴシック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3333CC"/>
          </a:solidFill>
          <a:latin typeface="Times New Roman" charset="0"/>
          <a:ea typeface="ＭＳ Ｐゴシック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3333CC"/>
          </a:solidFill>
          <a:latin typeface="Times New Roman" charset="0"/>
          <a:ea typeface="ＭＳ Ｐゴシック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3333CC"/>
          </a:solidFill>
          <a:latin typeface="Times New Roman" charset="0"/>
          <a:ea typeface="ＭＳ Ｐゴシック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3333CC"/>
          </a:solidFill>
          <a:latin typeface="Times New Roman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hyperlink" Target="http://www.root-servers.org" TargetMode="External"/><Relationship Id="rId3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5.emf"/><Relationship Id="rId5" Type="http://schemas.openxmlformats.org/officeDocument/2006/relationships/oleObject" Target="../embeddings/oleObject2.bin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4" Type="http://schemas.openxmlformats.org/officeDocument/2006/relationships/image" Target="../media/image5.emf"/><Relationship Id="rId5" Type="http://schemas.openxmlformats.org/officeDocument/2006/relationships/oleObject" Target="../embeddings/oleObject4.bin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nn.comm/" TargetMode="External"/><Relationship Id="rId3" Type="http://schemas.openxmlformats.org/officeDocument/2006/relationships/hyperlink" Target="http://www.cnnn.com/" TargetMode="Externa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6.jpe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e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s.princeton.edu/" TargetMode="Externa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4" Type="http://schemas.openxmlformats.org/officeDocument/2006/relationships/image" Target="../media/image8.png"/><Relationship Id="rId5" Type="http://schemas.openxmlformats.org/officeDocument/2006/relationships/image" Target="../media/image9.e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CAB1C30-5480-8F44-A67D-FD63825275CF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1828800"/>
            <a:ext cx="7922266" cy="13716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cs typeface="+mj-cs"/>
              </a:rPr>
              <a:t>CS 125 </a:t>
            </a:r>
            <a:r>
              <a:rPr lang="mr-IN" dirty="0" smtClean="0">
                <a:cs typeface="+mj-cs"/>
              </a:rPr>
              <a:t>–</a:t>
            </a:r>
            <a:r>
              <a:rPr lang="en-US" dirty="0" smtClean="0">
                <a:cs typeface="+mj-cs"/>
              </a:rPr>
              <a:t> </a:t>
            </a:r>
            <a:r>
              <a:rPr lang="en-US" dirty="0" smtClean="0"/>
              <a:t>Applications</a:t>
            </a:r>
            <a:r>
              <a:rPr lang="en-US" dirty="0" smtClean="0">
                <a:cs typeface="+mj-cs"/>
              </a:rPr>
              <a:t/>
            </a:r>
            <a:br>
              <a:rPr lang="en-US" dirty="0" smtClean="0">
                <a:cs typeface="+mj-cs"/>
              </a:rPr>
            </a:br>
            <a:r>
              <a:rPr lang="en-US" dirty="0" smtClean="0">
                <a:cs typeface="+mj-cs"/>
              </a:rPr>
              <a:t>DNS</a:t>
            </a:r>
            <a:br>
              <a:rPr lang="en-US" dirty="0" smtClean="0">
                <a:cs typeface="+mj-cs"/>
              </a:rPr>
            </a:br>
            <a:r>
              <a:rPr lang="en-US" sz="2000" dirty="0" smtClean="0">
                <a:cs typeface="+mj-cs"/>
              </a:rPr>
              <a:t>Reading: K&amp;R C2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276600"/>
            <a:ext cx="7955603" cy="3478911"/>
          </a:xfrm>
        </p:spPr>
        <p:txBody>
          <a:bodyPr/>
          <a:lstStyle/>
          <a:p>
            <a:pPr algn="l">
              <a:lnSpc>
                <a:spcPct val="90000"/>
              </a:lnSpc>
              <a:defRPr/>
            </a:pPr>
            <a:r>
              <a:rPr lang="en-US" sz="2400" dirty="0" smtClean="0">
                <a:cs typeface="+mn-cs"/>
              </a:rPr>
              <a:t>Note to Students:</a:t>
            </a:r>
          </a:p>
          <a:p>
            <a:pPr algn="l">
              <a:lnSpc>
                <a:spcPct val="90000"/>
              </a:lnSpc>
              <a:defRPr/>
            </a:pPr>
            <a:r>
              <a:rPr lang="en-US" sz="2400" dirty="0" smtClean="0">
                <a:cs typeface="+mn-cs"/>
              </a:rPr>
              <a:t>The course slides are a combination of slides from:</a:t>
            </a:r>
          </a:p>
          <a:p>
            <a:pPr marL="514350" indent="-514350" algn="l">
              <a:lnSpc>
                <a:spcPct val="90000"/>
              </a:lnSpc>
              <a:buAutoNum type="arabicPeriod"/>
              <a:defRPr/>
            </a:pPr>
            <a:r>
              <a:rPr lang="en-US" sz="2400" dirty="0" smtClean="0">
                <a:cs typeface="+mn-cs"/>
              </a:rPr>
              <a:t>Peterson &amp; Davie</a:t>
            </a:r>
          </a:p>
          <a:p>
            <a:pPr marL="514350" indent="-514350" algn="l">
              <a:lnSpc>
                <a:spcPct val="90000"/>
              </a:lnSpc>
              <a:buAutoNum type="arabicPeriod"/>
              <a:defRPr/>
            </a:pPr>
            <a:r>
              <a:rPr lang="en-US" sz="2400" dirty="0" smtClean="0">
                <a:cs typeface="+mn-cs"/>
              </a:rPr>
              <a:t>Kurose &amp; Ross</a:t>
            </a:r>
          </a:p>
          <a:p>
            <a:pPr marL="514350" indent="-514350" algn="l">
              <a:lnSpc>
                <a:spcPct val="90000"/>
              </a:lnSpc>
              <a:buAutoNum type="arabicPeriod"/>
              <a:defRPr/>
            </a:pPr>
            <a:r>
              <a:rPr lang="en-US" sz="2400" dirty="0" smtClean="0">
                <a:cs typeface="+mn-cs"/>
              </a:rPr>
              <a:t>My previous lectures</a:t>
            </a:r>
          </a:p>
          <a:p>
            <a:pPr algn="l">
              <a:lnSpc>
                <a:spcPct val="90000"/>
              </a:lnSpc>
              <a:defRPr/>
            </a:pPr>
            <a:r>
              <a:rPr lang="en-US" sz="2400" dirty="0" smtClean="0">
                <a:cs typeface="+mn-cs"/>
              </a:rPr>
              <a:t>I claim no copyright for any of the material and would recommend either book for a detailed treatment of the material.</a:t>
            </a:r>
          </a:p>
          <a:p>
            <a:pPr algn="l">
              <a:lnSpc>
                <a:spcPct val="90000"/>
              </a:lnSpc>
              <a:defRPr/>
            </a:pPr>
            <a:endParaRPr lang="en-US" dirty="0" smtClean="0"/>
          </a:p>
          <a:p>
            <a:pPr>
              <a:lnSpc>
                <a:spcPct val="90000"/>
              </a:lnSpc>
              <a:defRPr/>
            </a:pPr>
            <a:endParaRPr lang="en-US" dirty="0" smtClean="0">
              <a:cs typeface="+mn-cs"/>
            </a:endParaRPr>
          </a:p>
          <a:p>
            <a:pPr>
              <a:lnSpc>
                <a:spcPct val="90000"/>
              </a:lnSpc>
              <a:defRPr/>
            </a:pPr>
            <a:endParaRPr lang="en-US" dirty="0" smtClean="0">
              <a:cs typeface="+mn-cs"/>
            </a:endParaRPr>
          </a:p>
        </p:txBody>
      </p:sp>
      <p:pic>
        <p:nvPicPr>
          <p:cNvPr id="15365" name="Picture 4" descr="arp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6697" y="101259"/>
            <a:ext cx="3235325" cy="179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905000" y="6324600"/>
            <a:ext cx="990600" cy="304800"/>
          </a:xfrm>
        </p:spPr>
        <p:txBody>
          <a:bodyPr/>
          <a:lstStyle/>
          <a:p>
            <a:fld id="{500C26DA-3AF7-8641-92A3-FCA9E3331CC1}" type="datetime1">
              <a:rPr lang="en-US" smtClean="0"/>
              <a:t>9/10/18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19880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4E3AC0A-A180-EF42-B1D2-32EA0E2509DC}" type="slidenum">
              <a:rPr lang="en-US" sz="1400"/>
              <a:pPr/>
              <a:t>10</a:t>
            </a:fld>
            <a:endParaRPr lang="en-US" sz="1400"/>
          </a:p>
        </p:txBody>
      </p:sp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>
          <a:xfrm>
            <a:off x="587375" y="107950"/>
            <a:ext cx="7169150" cy="1406525"/>
          </a:xfrm>
        </p:spPr>
        <p:txBody>
          <a:bodyPr/>
          <a:lstStyle/>
          <a:p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Global Namespace:</a:t>
            </a:r>
            <a:b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</a:br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Domain Name System (DNS)</a:t>
            </a:r>
          </a:p>
        </p:txBody>
      </p:sp>
      <p:sp>
        <p:nvSpPr>
          <p:cNvPr id="2253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3312" y="1464508"/>
            <a:ext cx="8074641" cy="470050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Properties of DNS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Hierarchical name space divided into zones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Distributed over a collection of DNS servers</a:t>
            </a:r>
          </a:p>
          <a:p>
            <a:pPr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Hierarchy of DNS servers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Root servers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Top-level domain (TLD) servers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Authoritative DNS </a:t>
            </a:r>
            <a:r>
              <a:rPr lang="en-US" dirty="0" smtClean="0">
                <a:latin typeface="Times New Roman" charset="0"/>
                <a:ea typeface="ＭＳ Ｐゴシック" charset="0"/>
              </a:rPr>
              <a:t>servers</a:t>
            </a:r>
          </a:p>
          <a:p>
            <a:pPr lvl="1">
              <a:lnSpc>
                <a:spcPct val="90000"/>
              </a:lnSpc>
            </a:pPr>
            <a:r>
              <a:rPr lang="en-US" dirty="0" smtClean="0">
                <a:latin typeface="Times New Roman" charset="0"/>
                <a:ea typeface="ＭＳ Ｐゴシック" charset="0"/>
              </a:rPr>
              <a:t>Local DNS server</a:t>
            </a:r>
            <a:endParaRPr lang="en-US" dirty="0">
              <a:latin typeface="Times New Roman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Performing the translations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Local DNS servers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Resolver software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4F94E-2826-A840-8813-AD731D66393B}" type="datetime1">
              <a:rPr lang="en-US" smtClean="0"/>
              <a:t>9/10/18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B13B44D-5DCE-A849-8139-66DF6DE5FCD2}" type="slidenum">
              <a:rPr lang="en-US" sz="1400"/>
              <a:pPr/>
              <a:t>11</a:t>
            </a:fld>
            <a:endParaRPr lang="en-US" sz="1400"/>
          </a:p>
        </p:txBody>
      </p:sp>
      <p:sp>
        <p:nvSpPr>
          <p:cNvPr id="24580" name="Rectangle 2"/>
          <p:cNvSpPr>
            <a:spLocks noGrp="1" noChangeArrowheads="1"/>
          </p:cNvSpPr>
          <p:nvPr>
            <p:ph type="title"/>
          </p:nvPr>
        </p:nvSpPr>
        <p:spPr>
          <a:xfrm>
            <a:off x="587375" y="107950"/>
            <a:ext cx="7169150" cy="1406525"/>
          </a:xfrm>
        </p:spPr>
        <p:txBody>
          <a:bodyPr/>
          <a:lstStyle/>
          <a:p>
            <a:r>
              <a:rPr lang="en-US" dirty="0" smtClean="0">
                <a:latin typeface="Times New Roman" charset="0"/>
                <a:ea typeface="ＭＳ Ｐゴシック" charset="0"/>
                <a:cs typeface="ＭＳ Ｐゴシック" charset="0"/>
              </a:rPr>
              <a:t>Domain </a:t>
            </a:r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Name System (DNS)</a:t>
            </a:r>
          </a:p>
        </p:txBody>
      </p:sp>
      <p:sp>
        <p:nvSpPr>
          <p:cNvPr id="2458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500" y="1167845"/>
            <a:ext cx="8287858" cy="4802486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Elements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Resolver</a:t>
            </a:r>
          </a:p>
          <a:p>
            <a:pPr lvl="2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Stub: simple, only asks questions</a:t>
            </a:r>
          </a:p>
          <a:p>
            <a:pPr lvl="2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Recursive: takes a simple query and makes all necessary steps to get the full answer.</a:t>
            </a:r>
          </a:p>
          <a:p>
            <a:pPr lvl="2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Caching: A recursive resolver that stores prior results and reuses them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Server</a:t>
            </a:r>
          </a:p>
          <a:p>
            <a:pPr lvl="2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Authoritative: the servers that contain the zone file for a zone, one Primary and one or more </a:t>
            </a:r>
            <a:r>
              <a:rPr lang="en-US" dirty="0" err="1">
                <a:latin typeface="Times New Roman" charset="0"/>
                <a:ea typeface="ＭＳ Ｐゴシック" charset="0"/>
              </a:rPr>
              <a:t>Secondaries</a:t>
            </a:r>
            <a:endParaRPr lang="en-US" dirty="0">
              <a:latin typeface="Times New Roman" charset="0"/>
              <a:ea typeface="ＭＳ Ｐゴシック" charset="0"/>
            </a:endParaRPr>
          </a:p>
          <a:p>
            <a:pPr lvl="2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Caching: A recursive resolver that stores prior results and reuses them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Some perform both roles at the same time.</a:t>
            </a:r>
          </a:p>
          <a:p>
            <a:pPr lvl="1">
              <a:lnSpc>
                <a:spcPct val="90000"/>
              </a:lnSpc>
            </a:pPr>
            <a:endParaRPr lang="en-US" sz="2000" dirty="0">
              <a:latin typeface="Times New Roman" charset="0"/>
              <a:ea typeface="ＭＳ Ｐゴシック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en-US" sz="2400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A7CF8-4ED5-D243-A61D-DD9BFC29FD1D}" type="datetime1">
              <a:rPr lang="en-US" smtClean="0"/>
              <a:t>9/10/18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743D986-E49C-0043-B28F-301303BEC8B0}" type="slidenum">
              <a:rPr lang="en-US" sz="1400"/>
              <a:pPr/>
              <a:t>12</a:t>
            </a:fld>
            <a:endParaRPr lang="en-US" sz="1400"/>
          </a:p>
        </p:txBody>
      </p:sp>
      <p:sp>
        <p:nvSpPr>
          <p:cNvPr id="26628" name="Rectangle 2"/>
          <p:cNvSpPr>
            <a:spLocks noGrp="1" noChangeArrowheads="1"/>
          </p:cNvSpPr>
          <p:nvPr>
            <p:ph type="title"/>
          </p:nvPr>
        </p:nvSpPr>
        <p:spPr>
          <a:xfrm>
            <a:off x="601409" y="178447"/>
            <a:ext cx="7169150" cy="1169988"/>
          </a:xfrm>
        </p:spPr>
        <p:txBody>
          <a:bodyPr/>
          <a:lstStyle/>
          <a:p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DNS Root Servers</a:t>
            </a:r>
          </a:p>
        </p:txBody>
      </p:sp>
      <p:sp>
        <p:nvSpPr>
          <p:cNvPr id="2662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143000"/>
            <a:ext cx="8478837" cy="4648200"/>
          </a:xfrm>
        </p:spPr>
        <p:txBody>
          <a:bodyPr/>
          <a:lstStyle/>
          <a:p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13 root servers (</a:t>
            </a:r>
            <a:r>
              <a:rPr lang="en-US" sz="2400" dirty="0" smtClean="0">
                <a:latin typeface="Times New Roman" charset="0"/>
                <a:ea typeface="ＭＳ Ｐゴシック" charset="0"/>
                <a:cs typeface="ＭＳ Ｐゴシック" charset="0"/>
              </a:rPr>
              <a:t>see </a:t>
            </a:r>
            <a:r>
              <a:rPr lang="en-US" sz="2400" dirty="0" smtClean="0">
                <a:latin typeface="Times New Roman" charset="0"/>
                <a:ea typeface="ＭＳ Ｐゴシック" charset="0"/>
                <a:cs typeface="ＭＳ Ｐゴシック" charset="0"/>
                <a:hlinkClick r:id="rId2"/>
              </a:rPr>
              <a:t>http://www.root-servers.org</a:t>
            </a:r>
            <a:r>
              <a:rPr lang="en-US" sz="2400" dirty="0" smtClean="0">
                <a:latin typeface="Times New Roman" charset="0"/>
                <a:ea typeface="ＭＳ Ｐゴシック" charset="0"/>
                <a:cs typeface="ＭＳ Ｐゴシック" charset="0"/>
              </a:rPr>
              <a:t>)</a:t>
            </a:r>
          </a:p>
          <a:p>
            <a:r>
              <a:rPr lang="en-US" sz="2400" dirty="0" smtClean="0">
                <a:latin typeface="Times New Roman" charset="0"/>
                <a:ea typeface="ＭＳ Ｐゴシック" charset="0"/>
                <a:cs typeface="ＭＳ Ｐゴシック" charset="0"/>
              </a:rPr>
              <a:t>Given replicas, checkout how many servers there are</a:t>
            </a:r>
            <a:endParaRPr lang="en-US" sz="2400" dirty="0">
              <a:latin typeface="Times New Roman" charset="0"/>
              <a:ea typeface="ＭＳ Ｐゴシック" charset="0"/>
              <a:cs typeface="ＭＳ Ｐゴシック" charset="0"/>
            </a:endParaRPr>
          </a:p>
          <a:p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Labeled A through M</a:t>
            </a:r>
          </a:p>
        </p:txBody>
      </p:sp>
      <p:sp>
        <p:nvSpPr>
          <p:cNvPr id="26630" name="AutoShape 4"/>
          <p:cNvSpPr>
            <a:spLocks noChangeAspect="1" noChangeArrowheads="1"/>
          </p:cNvSpPr>
          <p:nvPr/>
        </p:nvSpPr>
        <p:spPr bwMode="auto">
          <a:xfrm>
            <a:off x="481013" y="3089275"/>
            <a:ext cx="7234237" cy="3643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26631" name="Picture 5" descr="world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4065588"/>
            <a:ext cx="5400675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32" name="Freeform 6"/>
          <p:cNvSpPr>
            <a:spLocks/>
          </p:cNvSpPr>
          <p:nvPr/>
        </p:nvSpPr>
        <p:spPr bwMode="auto">
          <a:xfrm>
            <a:off x="2605088" y="3267075"/>
            <a:ext cx="804862" cy="1511300"/>
          </a:xfrm>
          <a:custGeom>
            <a:avLst/>
            <a:gdLst>
              <a:gd name="T0" fmla="*/ 0 w 963"/>
              <a:gd name="T1" fmla="*/ 0 h 1893"/>
              <a:gd name="T2" fmla="*/ 0 w 963"/>
              <a:gd name="T3" fmla="*/ 742477 h 1893"/>
              <a:gd name="T4" fmla="*/ 804862 w 963"/>
              <a:gd name="T5" fmla="*/ 1511300 h 1893"/>
              <a:gd name="T6" fmla="*/ 0 60000 65536"/>
              <a:gd name="T7" fmla="*/ 0 60000 65536"/>
              <a:gd name="T8" fmla="*/ 0 60000 65536"/>
              <a:gd name="T9" fmla="*/ 0 w 963"/>
              <a:gd name="T10" fmla="*/ 0 h 1893"/>
              <a:gd name="T11" fmla="*/ 963 w 963"/>
              <a:gd name="T12" fmla="*/ 1893 h 189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63" h="1893">
                <a:moveTo>
                  <a:pt x="0" y="0"/>
                </a:moveTo>
                <a:lnTo>
                  <a:pt x="0" y="930"/>
                </a:lnTo>
                <a:lnTo>
                  <a:pt x="963" y="1893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3" name="Text Box 7"/>
          <p:cNvSpPr txBox="1">
            <a:spLocks noChangeArrowheads="1"/>
          </p:cNvSpPr>
          <p:nvPr/>
        </p:nvSpPr>
        <p:spPr bwMode="auto">
          <a:xfrm>
            <a:off x="654050" y="5627688"/>
            <a:ext cx="2633663" cy="45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1323" tIns="35662" rIns="71323" bIns="35662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400">
                <a:solidFill>
                  <a:srgbClr val="000000"/>
                </a:solidFill>
                <a:latin typeface="Arial" charset="0"/>
              </a:rPr>
              <a:t>B USC-ISI Marina del Rey, CA</a:t>
            </a:r>
          </a:p>
          <a:p>
            <a:r>
              <a:rPr lang="en-US" sz="1400">
                <a:solidFill>
                  <a:srgbClr val="000000"/>
                </a:solidFill>
                <a:latin typeface="Arial" charset="0"/>
              </a:rPr>
              <a:t>L ICANN Los Angeles, CA</a:t>
            </a:r>
          </a:p>
          <a:p>
            <a:pPr algn="ctr"/>
            <a:endParaRPr lang="en-US"/>
          </a:p>
        </p:txBody>
      </p:sp>
      <p:sp>
        <p:nvSpPr>
          <p:cNvPr id="26634" name="Freeform 8"/>
          <p:cNvSpPr>
            <a:spLocks/>
          </p:cNvSpPr>
          <p:nvPr/>
        </p:nvSpPr>
        <p:spPr bwMode="auto">
          <a:xfrm>
            <a:off x="1789113" y="4965700"/>
            <a:ext cx="952500" cy="668338"/>
          </a:xfrm>
          <a:custGeom>
            <a:avLst/>
            <a:gdLst>
              <a:gd name="T0" fmla="*/ 0 w 582"/>
              <a:gd name="T1" fmla="*/ 668338 h 426"/>
              <a:gd name="T2" fmla="*/ 952500 w 582"/>
              <a:gd name="T3" fmla="*/ 0 h 426"/>
              <a:gd name="T4" fmla="*/ 0 60000 65536"/>
              <a:gd name="T5" fmla="*/ 0 60000 65536"/>
              <a:gd name="T6" fmla="*/ 0 w 582"/>
              <a:gd name="T7" fmla="*/ 0 h 426"/>
              <a:gd name="T8" fmla="*/ 582 w 582"/>
              <a:gd name="T9" fmla="*/ 426 h 42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582" h="426">
                <a:moveTo>
                  <a:pt x="0" y="426"/>
                </a:moveTo>
                <a:lnTo>
                  <a:pt x="582" y="0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5" name="Text Box 9"/>
          <p:cNvSpPr txBox="1">
            <a:spLocks noChangeArrowheads="1"/>
          </p:cNvSpPr>
          <p:nvPr/>
        </p:nvSpPr>
        <p:spPr bwMode="auto">
          <a:xfrm>
            <a:off x="347663" y="3903663"/>
            <a:ext cx="2573337" cy="960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1323" tIns="35662" rIns="71323" bIns="35662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400">
                <a:solidFill>
                  <a:srgbClr val="000000"/>
                </a:solidFill>
                <a:latin typeface="Arial" charset="0"/>
              </a:rPr>
              <a:t>E NASA Mt View, CA</a:t>
            </a:r>
          </a:p>
          <a:p>
            <a:r>
              <a:rPr lang="en-US" sz="1400">
                <a:solidFill>
                  <a:srgbClr val="000000"/>
                </a:solidFill>
                <a:latin typeface="Arial" charset="0"/>
              </a:rPr>
              <a:t>F  Internet Software C. Palo</a:t>
            </a:r>
            <a:r>
              <a:rPr lang="en-US" sz="120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1400">
                <a:solidFill>
                  <a:srgbClr val="000000"/>
                </a:solidFill>
                <a:latin typeface="Arial" charset="0"/>
              </a:rPr>
              <a:t>Alto, CA (and 17 other locations)</a:t>
            </a:r>
          </a:p>
          <a:p>
            <a:pPr algn="ctr"/>
            <a:endParaRPr lang="en-US" sz="3200"/>
          </a:p>
        </p:txBody>
      </p:sp>
      <p:sp>
        <p:nvSpPr>
          <p:cNvPr id="26636" name="Freeform 10"/>
          <p:cNvSpPr>
            <a:spLocks/>
          </p:cNvSpPr>
          <p:nvPr/>
        </p:nvSpPr>
        <p:spPr bwMode="auto">
          <a:xfrm flipV="1">
            <a:off x="1660525" y="4665663"/>
            <a:ext cx="1022350" cy="225425"/>
          </a:xfrm>
          <a:custGeom>
            <a:avLst/>
            <a:gdLst>
              <a:gd name="T0" fmla="*/ 0 w 582"/>
              <a:gd name="T1" fmla="*/ 225425 h 426"/>
              <a:gd name="T2" fmla="*/ 1022350 w 582"/>
              <a:gd name="T3" fmla="*/ 0 h 426"/>
              <a:gd name="T4" fmla="*/ 0 60000 65536"/>
              <a:gd name="T5" fmla="*/ 0 60000 65536"/>
              <a:gd name="T6" fmla="*/ 0 w 582"/>
              <a:gd name="T7" fmla="*/ 0 h 426"/>
              <a:gd name="T8" fmla="*/ 582 w 582"/>
              <a:gd name="T9" fmla="*/ 426 h 42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582" h="426">
                <a:moveTo>
                  <a:pt x="0" y="426"/>
                </a:moveTo>
                <a:lnTo>
                  <a:pt x="582" y="0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7" name="Text Box 11"/>
          <p:cNvSpPr txBox="1">
            <a:spLocks noChangeArrowheads="1"/>
          </p:cNvSpPr>
          <p:nvPr/>
        </p:nvSpPr>
        <p:spPr bwMode="auto">
          <a:xfrm>
            <a:off x="5253038" y="3570288"/>
            <a:ext cx="2498725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1323" tIns="35662" rIns="71323" bIns="35662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r"/>
            <a:r>
              <a:rPr lang="en-US" sz="1400">
                <a:solidFill>
                  <a:srgbClr val="000000"/>
                </a:solidFill>
                <a:latin typeface="Arial" charset="0"/>
              </a:rPr>
              <a:t>I </a:t>
            </a:r>
            <a:r>
              <a:rPr lang="en-US" sz="1400">
                <a:latin typeface="Arial" charset="0"/>
              </a:rPr>
              <a:t>Autonomica,</a:t>
            </a:r>
            <a:r>
              <a:rPr lang="en-US" sz="1400">
                <a:solidFill>
                  <a:srgbClr val="000000"/>
                </a:solidFill>
                <a:latin typeface="Arial" charset="0"/>
              </a:rPr>
              <a:t> Stockholm (plus 3 other locations)</a:t>
            </a:r>
          </a:p>
        </p:txBody>
      </p:sp>
      <p:sp>
        <p:nvSpPr>
          <p:cNvPr id="26638" name="Freeform 12"/>
          <p:cNvSpPr>
            <a:spLocks/>
          </p:cNvSpPr>
          <p:nvPr/>
        </p:nvSpPr>
        <p:spPr bwMode="auto">
          <a:xfrm>
            <a:off x="4797425" y="3813175"/>
            <a:ext cx="849313" cy="674688"/>
          </a:xfrm>
          <a:custGeom>
            <a:avLst/>
            <a:gdLst>
              <a:gd name="T0" fmla="*/ 849313 w 666"/>
              <a:gd name="T1" fmla="*/ 0 h 1005"/>
              <a:gd name="T2" fmla="*/ 0 w 666"/>
              <a:gd name="T3" fmla="*/ 674688 h 1005"/>
              <a:gd name="T4" fmla="*/ 0 60000 65536"/>
              <a:gd name="T5" fmla="*/ 0 60000 65536"/>
              <a:gd name="T6" fmla="*/ 0 w 666"/>
              <a:gd name="T7" fmla="*/ 0 h 1005"/>
              <a:gd name="T8" fmla="*/ 666 w 666"/>
              <a:gd name="T9" fmla="*/ 1005 h 100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66" h="1005">
                <a:moveTo>
                  <a:pt x="666" y="0"/>
                </a:moveTo>
                <a:lnTo>
                  <a:pt x="0" y="1005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9" name="Text Box 13"/>
          <p:cNvSpPr txBox="1">
            <a:spLocks noChangeArrowheads="1"/>
          </p:cNvSpPr>
          <p:nvPr/>
        </p:nvSpPr>
        <p:spPr bwMode="auto">
          <a:xfrm>
            <a:off x="5299075" y="3216275"/>
            <a:ext cx="3844925" cy="225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1323" tIns="35662" rIns="71323" bIns="35662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400">
                <a:solidFill>
                  <a:srgbClr val="000000"/>
                </a:solidFill>
                <a:latin typeface="Arial" charset="0"/>
              </a:rPr>
              <a:t>K RIPE London (also Amsterdam, Frankfurt)</a:t>
            </a:r>
            <a:endParaRPr lang="en-US" sz="3200"/>
          </a:p>
        </p:txBody>
      </p:sp>
      <p:sp>
        <p:nvSpPr>
          <p:cNvPr id="26640" name="Freeform 14"/>
          <p:cNvSpPr>
            <a:spLocks/>
          </p:cNvSpPr>
          <p:nvPr/>
        </p:nvSpPr>
        <p:spPr bwMode="auto">
          <a:xfrm>
            <a:off x="4570413" y="3433763"/>
            <a:ext cx="771525" cy="1158875"/>
          </a:xfrm>
          <a:custGeom>
            <a:avLst/>
            <a:gdLst>
              <a:gd name="T0" fmla="*/ 771525 w 922"/>
              <a:gd name="T1" fmla="*/ 0 h 1448"/>
              <a:gd name="T2" fmla="*/ 0 w 922"/>
              <a:gd name="T3" fmla="*/ 1158875 h 1448"/>
              <a:gd name="T4" fmla="*/ 0 60000 65536"/>
              <a:gd name="T5" fmla="*/ 0 60000 65536"/>
              <a:gd name="T6" fmla="*/ 0 w 922"/>
              <a:gd name="T7" fmla="*/ 0 h 1448"/>
              <a:gd name="T8" fmla="*/ 922 w 922"/>
              <a:gd name="T9" fmla="*/ 1448 h 144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922" h="1448">
                <a:moveTo>
                  <a:pt x="922" y="0"/>
                </a:moveTo>
                <a:lnTo>
                  <a:pt x="0" y="1448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1" name="Text Box 15"/>
          <p:cNvSpPr txBox="1">
            <a:spLocks noChangeArrowheads="1"/>
          </p:cNvSpPr>
          <p:nvPr/>
        </p:nvSpPr>
        <p:spPr bwMode="auto">
          <a:xfrm>
            <a:off x="7221538" y="4402138"/>
            <a:ext cx="1565275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1323" tIns="35662" rIns="71323" bIns="35662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400">
                <a:solidFill>
                  <a:srgbClr val="000000"/>
                </a:solidFill>
                <a:latin typeface="Arial" charset="0"/>
              </a:rPr>
              <a:t>m WIDE Tokyo</a:t>
            </a:r>
            <a:endParaRPr lang="en-US" sz="3200"/>
          </a:p>
        </p:txBody>
      </p:sp>
      <p:sp>
        <p:nvSpPr>
          <p:cNvPr id="26642" name="Freeform 16"/>
          <p:cNvSpPr>
            <a:spLocks/>
          </p:cNvSpPr>
          <p:nvPr/>
        </p:nvSpPr>
        <p:spPr bwMode="auto">
          <a:xfrm>
            <a:off x="6851650" y="4632325"/>
            <a:ext cx="331788" cy="231775"/>
          </a:xfrm>
          <a:custGeom>
            <a:avLst/>
            <a:gdLst>
              <a:gd name="T0" fmla="*/ 331788 w 252"/>
              <a:gd name="T1" fmla="*/ 0 h 462"/>
              <a:gd name="T2" fmla="*/ 0 w 252"/>
              <a:gd name="T3" fmla="*/ 231775 h 462"/>
              <a:gd name="T4" fmla="*/ 0 60000 65536"/>
              <a:gd name="T5" fmla="*/ 0 60000 65536"/>
              <a:gd name="T6" fmla="*/ 0 w 252"/>
              <a:gd name="T7" fmla="*/ 0 h 462"/>
              <a:gd name="T8" fmla="*/ 252 w 252"/>
              <a:gd name="T9" fmla="*/ 462 h 46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52" h="462">
                <a:moveTo>
                  <a:pt x="252" y="0"/>
                </a:moveTo>
                <a:lnTo>
                  <a:pt x="0" y="462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3" name="Text Box 17"/>
          <p:cNvSpPr txBox="1">
            <a:spLocks noChangeArrowheads="1"/>
          </p:cNvSpPr>
          <p:nvPr/>
        </p:nvSpPr>
        <p:spPr bwMode="auto">
          <a:xfrm>
            <a:off x="2656142" y="2568321"/>
            <a:ext cx="3903662" cy="1304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1323" tIns="35662" rIns="71323" bIns="35662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400">
                <a:solidFill>
                  <a:srgbClr val="000000"/>
                </a:solidFill>
                <a:latin typeface="Arial" charset="0"/>
              </a:rPr>
              <a:t>A Verisign, Dulles, VA</a:t>
            </a:r>
          </a:p>
          <a:p>
            <a:r>
              <a:rPr lang="en-US" sz="1400">
                <a:solidFill>
                  <a:srgbClr val="000000"/>
                </a:solidFill>
                <a:latin typeface="Arial" charset="0"/>
              </a:rPr>
              <a:t>C Cogent, Herndon, VA (also Los Angeles)</a:t>
            </a:r>
          </a:p>
          <a:p>
            <a:r>
              <a:rPr lang="en-US" sz="1400">
                <a:solidFill>
                  <a:srgbClr val="000000"/>
                </a:solidFill>
                <a:latin typeface="Arial" charset="0"/>
              </a:rPr>
              <a:t>D U Maryland College Park, MD</a:t>
            </a:r>
          </a:p>
          <a:p>
            <a:r>
              <a:rPr lang="en-US" sz="1400">
                <a:solidFill>
                  <a:srgbClr val="000000"/>
                </a:solidFill>
                <a:latin typeface="Arial" charset="0"/>
              </a:rPr>
              <a:t>G US DoD Vienna, VA</a:t>
            </a:r>
          </a:p>
          <a:p>
            <a:r>
              <a:rPr lang="en-US" sz="1400">
                <a:solidFill>
                  <a:srgbClr val="000000"/>
                </a:solidFill>
                <a:latin typeface="Arial" charset="0"/>
              </a:rPr>
              <a:t>H ARL Aberdeen, MD</a:t>
            </a:r>
          </a:p>
          <a:p>
            <a:r>
              <a:rPr lang="en-US" sz="1400">
                <a:solidFill>
                  <a:srgbClr val="000000"/>
                </a:solidFill>
                <a:latin typeface="Arial" charset="0"/>
              </a:rPr>
              <a:t>J Verisign, ( 11 locations)</a:t>
            </a:r>
          </a:p>
          <a:p>
            <a:pPr algn="ctr"/>
            <a:endParaRPr lang="en-US" sz="280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7AC93-01F3-144A-A315-6E4C2CB3BEFB}" type="datetime1">
              <a:rPr lang="en-US" smtClean="0"/>
              <a:t>9/10/18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97D0C95-6118-7A46-9A30-5551B7289CD4}" type="slidenum">
              <a:rPr lang="en-US" sz="1400"/>
              <a:pPr/>
              <a:t>13</a:t>
            </a:fld>
            <a:endParaRPr lang="en-US" sz="1400"/>
          </a:p>
        </p:txBody>
      </p:sp>
      <p:sp>
        <p:nvSpPr>
          <p:cNvPr id="27652" name="Rectangle 2"/>
          <p:cNvSpPr>
            <a:spLocks noGrp="1" noChangeArrowheads="1"/>
          </p:cNvSpPr>
          <p:nvPr>
            <p:ph type="title"/>
          </p:nvPr>
        </p:nvSpPr>
        <p:spPr>
          <a:xfrm>
            <a:off x="148325" y="129790"/>
            <a:ext cx="7953924" cy="1520395"/>
          </a:xfrm>
        </p:spPr>
        <p:txBody>
          <a:bodyPr/>
          <a:lstStyle/>
          <a:p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TLD and Authoritative DNS Servers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3744" y="1591830"/>
            <a:ext cx="77724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Top-level domain (TLD) servers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Generic domains (e.g., com, org, </a:t>
            </a:r>
            <a:r>
              <a:rPr lang="en-US" dirty="0" err="1" smtClean="0">
                <a:latin typeface="Times New Roman" charset="0"/>
                <a:ea typeface="ＭＳ Ｐゴシック" charset="0"/>
              </a:rPr>
              <a:t>edu</a:t>
            </a:r>
            <a:r>
              <a:rPr lang="en-US" dirty="0">
                <a:latin typeface="Times New Roman" charset="0"/>
                <a:ea typeface="ＭＳ Ｐゴシック" charset="0"/>
              </a:rPr>
              <a:t> </a:t>
            </a:r>
            <a:r>
              <a:rPr lang="en-US" dirty="0" smtClean="0">
                <a:latin typeface="Times New Roman" charset="0"/>
                <a:ea typeface="ＭＳ Ｐゴシック" charset="0"/>
              </a:rPr>
              <a:t>+ new ones)</a:t>
            </a:r>
            <a:endParaRPr lang="en-US" dirty="0">
              <a:latin typeface="Times New Roman" charset="0"/>
              <a:ea typeface="ＭＳ Ｐゴシック" charset="0"/>
            </a:endParaRP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Country domains (e.g., </a:t>
            </a:r>
            <a:r>
              <a:rPr lang="en-US" dirty="0" err="1">
                <a:latin typeface="Times New Roman" charset="0"/>
                <a:ea typeface="ＭＳ Ｐゴシック" charset="0"/>
              </a:rPr>
              <a:t>uk</a:t>
            </a:r>
            <a:r>
              <a:rPr lang="en-US" dirty="0">
                <a:latin typeface="Times New Roman" charset="0"/>
                <a:ea typeface="ＭＳ Ｐゴシック" charset="0"/>
              </a:rPr>
              <a:t>, </a:t>
            </a:r>
            <a:r>
              <a:rPr lang="en-US" dirty="0" err="1">
                <a:latin typeface="Times New Roman" charset="0"/>
                <a:ea typeface="ＭＳ Ｐゴシック" charset="0"/>
              </a:rPr>
              <a:t>fr</a:t>
            </a:r>
            <a:r>
              <a:rPr lang="en-US" dirty="0">
                <a:latin typeface="Times New Roman" charset="0"/>
                <a:ea typeface="ＭＳ Ｐゴシック" charset="0"/>
              </a:rPr>
              <a:t>, </a:t>
            </a:r>
            <a:r>
              <a:rPr lang="en-US" dirty="0" err="1">
                <a:latin typeface="Times New Roman" charset="0"/>
                <a:ea typeface="ＭＳ Ｐゴシック" charset="0"/>
              </a:rPr>
              <a:t>ca</a:t>
            </a:r>
            <a:r>
              <a:rPr lang="en-US" dirty="0">
                <a:latin typeface="Times New Roman" charset="0"/>
                <a:ea typeface="ＭＳ Ｐゴシック" charset="0"/>
              </a:rPr>
              <a:t>, </a:t>
            </a:r>
            <a:r>
              <a:rPr lang="en-US" dirty="0" err="1">
                <a:latin typeface="Times New Roman" charset="0"/>
                <a:ea typeface="ＭＳ Ｐゴシック" charset="0"/>
              </a:rPr>
              <a:t>jp</a:t>
            </a:r>
            <a:r>
              <a:rPr lang="en-US" dirty="0">
                <a:latin typeface="Times New Roman" charset="0"/>
                <a:ea typeface="ＭＳ Ｐゴシック" charset="0"/>
              </a:rPr>
              <a:t>)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Typically managed professionally</a:t>
            </a:r>
          </a:p>
          <a:p>
            <a:pPr lvl="2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Network Solutions maintains servers for </a:t>
            </a:r>
            <a:r>
              <a:rPr lang="ja-JP" altLang="en-US" dirty="0">
                <a:latin typeface="Times New Roman" charset="0"/>
                <a:ea typeface="ＭＳ Ｐゴシック" charset="0"/>
              </a:rPr>
              <a:t>“</a:t>
            </a:r>
            <a:r>
              <a:rPr lang="en-US" dirty="0">
                <a:latin typeface="Times New Roman" charset="0"/>
                <a:ea typeface="ＭＳ Ｐゴシック" charset="0"/>
              </a:rPr>
              <a:t>com</a:t>
            </a:r>
            <a:r>
              <a:rPr lang="ja-JP" altLang="en-US" dirty="0">
                <a:latin typeface="Times New Roman" charset="0"/>
                <a:ea typeface="ＭＳ Ｐゴシック" charset="0"/>
              </a:rPr>
              <a:t>”</a:t>
            </a:r>
            <a:endParaRPr lang="en-US" dirty="0">
              <a:latin typeface="Times New Roman" charset="0"/>
              <a:ea typeface="ＭＳ Ｐゴシック" charset="0"/>
            </a:endParaRPr>
          </a:p>
          <a:p>
            <a:pPr lvl="2">
              <a:lnSpc>
                <a:spcPct val="90000"/>
              </a:lnSpc>
            </a:pPr>
            <a:r>
              <a:rPr lang="en-US" dirty="0" err="1">
                <a:latin typeface="Times New Roman" charset="0"/>
                <a:ea typeface="ＭＳ Ｐゴシック" charset="0"/>
              </a:rPr>
              <a:t>Educause</a:t>
            </a:r>
            <a:r>
              <a:rPr lang="en-US" dirty="0">
                <a:latin typeface="Times New Roman" charset="0"/>
                <a:ea typeface="ＭＳ Ｐゴシック" charset="0"/>
              </a:rPr>
              <a:t> maintains servers for </a:t>
            </a:r>
            <a:r>
              <a:rPr lang="ja-JP" altLang="en-US" dirty="0">
                <a:latin typeface="Times New Roman" charset="0"/>
                <a:ea typeface="ＭＳ Ｐゴシック" charset="0"/>
              </a:rPr>
              <a:t>“</a:t>
            </a:r>
            <a:r>
              <a:rPr lang="en-US" dirty="0" err="1">
                <a:latin typeface="Times New Roman" charset="0"/>
                <a:ea typeface="ＭＳ Ｐゴシック" charset="0"/>
              </a:rPr>
              <a:t>edu</a:t>
            </a:r>
            <a:r>
              <a:rPr lang="ja-JP" altLang="en-US" dirty="0">
                <a:latin typeface="Times New Roman" charset="0"/>
                <a:ea typeface="ＭＳ Ｐゴシック" charset="0"/>
              </a:rPr>
              <a:t>”</a:t>
            </a:r>
            <a:endParaRPr lang="en-US" dirty="0">
              <a:latin typeface="Times New Roman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Authoritative DNS servers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Provide public records for hosts at an organization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For the organization</a:t>
            </a:r>
            <a:r>
              <a:rPr lang="ja-JP" altLang="en-US" dirty="0">
                <a:latin typeface="Times New Roman" charset="0"/>
                <a:ea typeface="ＭＳ Ｐゴシック" charset="0"/>
              </a:rPr>
              <a:t>’</a:t>
            </a:r>
            <a:r>
              <a:rPr lang="en-US" dirty="0">
                <a:latin typeface="Times New Roman" charset="0"/>
                <a:ea typeface="ＭＳ Ｐゴシック" charset="0"/>
              </a:rPr>
              <a:t>s servers (e.g., Web and mail)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Can be maintained locally or by a service provider</a:t>
            </a:r>
          </a:p>
          <a:p>
            <a:pPr>
              <a:lnSpc>
                <a:spcPct val="90000"/>
              </a:lnSpc>
            </a:pPr>
            <a:endParaRPr lang="en-US" sz="2400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A6173-135A-4847-BE41-9509401EFD5D}" type="datetime1">
              <a:rPr lang="en-US" smtClean="0"/>
              <a:t>9/10/18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595" grpId="0" build="p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A3A6A64-728F-F049-9275-258F42F84D85}" type="slidenum">
              <a:rPr lang="en-US" sz="1400"/>
              <a:pPr/>
              <a:t>14</a:t>
            </a:fld>
            <a:endParaRPr lang="en-US" sz="1400"/>
          </a:p>
        </p:txBody>
      </p:sp>
      <p:sp>
        <p:nvSpPr>
          <p:cNvPr id="28676" name="Rectangle 2"/>
          <p:cNvSpPr>
            <a:spLocks noGrp="1" noChangeArrowheads="1"/>
          </p:cNvSpPr>
          <p:nvPr>
            <p:ph type="title"/>
          </p:nvPr>
        </p:nvSpPr>
        <p:spPr>
          <a:xfrm>
            <a:off x="635000" y="168275"/>
            <a:ext cx="7170738" cy="644525"/>
          </a:xfrm>
        </p:spPr>
        <p:txBody>
          <a:bodyPr/>
          <a:lstStyle/>
          <a:p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Distributed Hierarchical Database</a:t>
            </a:r>
          </a:p>
        </p:txBody>
      </p:sp>
      <p:sp>
        <p:nvSpPr>
          <p:cNvPr id="28677" name="Oval 3"/>
          <p:cNvSpPr>
            <a:spLocks noChangeArrowheads="1"/>
          </p:cNvSpPr>
          <p:nvPr/>
        </p:nvSpPr>
        <p:spPr bwMode="auto">
          <a:xfrm>
            <a:off x="292100" y="1958975"/>
            <a:ext cx="563563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78" name="Text Box 4"/>
          <p:cNvSpPr txBox="1">
            <a:spLocks noChangeArrowheads="1"/>
          </p:cNvSpPr>
          <p:nvPr/>
        </p:nvSpPr>
        <p:spPr bwMode="auto">
          <a:xfrm>
            <a:off x="269875" y="2030413"/>
            <a:ext cx="635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 b="1"/>
              <a:t>com</a:t>
            </a:r>
          </a:p>
        </p:txBody>
      </p:sp>
      <p:sp>
        <p:nvSpPr>
          <p:cNvPr id="28679" name="Oval 5"/>
          <p:cNvSpPr>
            <a:spLocks noChangeArrowheads="1"/>
          </p:cNvSpPr>
          <p:nvPr/>
        </p:nvSpPr>
        <p:spPr bwMode="auto">
          <a:xfrm>
            <a:off x="1076325" y="1958975"/>
            <a:ext cx="563563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0" name="Text Box 6"/>
          <p:cNvSpPr txBox="1">
            <a:spLocks noChangeArrowheads="1"/>
          </p:cNvSpPr>
          <p:nvPr/>
        </p:nvSpPr>
        <p:spPr bwMode="auto">
          <a:xfrm>
            <a:off x="1085850" y="2030413"/>
            <a:ext cx="579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 b="1">
                <a:solidFill>
                  <a:srgbClr val="FF0000"/>
                </a:solidFill>
              </a:rPr>
              <a:t>edu</a:t>
            </a:r>
          </a:p>
        </p:txBody>
      </p:sp>
      <p:grpSp>
        <p:nvGrpSpPr>
          <p:cNvPr id="28681" name="Group 7"/>
          <p:cNvGrpSpPr>
            <a:grpSpLocks/>
          </p:cNvGrpSpPr>
          <p:nvPr/>
        </p:nvGrpSpPr>
        <p:grpSpPr bwMode="auto">
          <a:xfrm>
            <a:off x="1966913" y="2201863"/>
            <a:ext cx="522287" cy="88900"/>
            <a:chOff x="1347" y="1706"/>
            <a:chExt cx="329" cy="56"/>
          </a:xfrm>
        </p:grpSpPr>
        <p:sp>
          <p:nvSpPr>
            <p:cNvPr id="28749" name="Oval 8"/>
            <p:cNvSpPr>
              <a:spLocks noChangeArrowheads="1"/>
            </p:cNvSpPr>
            <p:nvPr/>
          </p:nvSpPr>
          <p:spPr bwMode="auto">
            <a:xfrm>
              <a:off x="1347" y="1706"/>
              <a:ext cx="56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50" name="Oval 9"/>
            <p:cNvSpPr>
              <a:spLocks noChangeArrowheads="1"/>
            </p:cNvSpPr>
            <p:nvPr/>
          </p:nvSpPr>
          <p:spPr bwMode="auto">
            <a:xfrm>
              <a:off x="1483" y="1706"/>
              <a:ext cx="56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51" name="Oval 10"/>
            <p:cNvSpPr>
              <a:spLocks noChangeArrowheads="1"/>
            </p:cNvSpPr>
            <p:nvPr/>
          </p:nvSpPr>
          <p:spPr bwMode="auto">
            <a:xfrm>
              <a:off x="1620" y="1706"/>
              <a:ext cx="56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8682" name="Oval 11"/>
          <p:cNvSpPr>
            <a:spLocks noChangeArrowheads="1"/>
          </p:cNvSpPr>
          <p:nvPr/>
        </p:nvSpPr>
        <p:spPr bwMode="auto">
          <a:xfrm>
            <a:off x="2874963" y="1958975"/>
            <a:ext cx="563562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3" name="Text Box 12"/>
          <p:cNvSpPr txBox="1">
            <a:spLocks noChangeArrowheads="1"/>
          </p:cNvSpPr>
          <p:nvPr/>
        </p:nvSpPr>
        <p:spPr bwMode="auto">
          <a:xfrm>
            <a:off x="2914650" y="2030413"/>
            <a:ext cx="5508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 b="1"/>
              <a:t>org</a:t>
            </a:r>
          </a:p>
        </p:txBody>
      </p:sp>
      <p:sp>
        <p:nvSpPr>
          <p:cNvPr id="28684" name="Rectangle 13"/>
          <p:cNvSpPr>
            <a:spLocks noChangeArrowheads="1"/>
          </p:cNvSpPr>
          <p:nvPr/>
        </p:nvSpPr>
        <p:spPr bwMode="auto">
          <a:xfrm>
            <a:off x="193675" y="1884363"/>
            <a:ext cx="3405188" cy="7588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5" name="Oval 14"/>
          <p:cNvSpPr>
            <a:spLocks noChangeArrowheads="1"/>
          </p:cNvSpPr>
          <p:nvPr/>
        </p:nvSpPr>
        <p:spPr bwMode="auto">
          <a:xfrm>
            <a:off x="4032250" y="1958975"/>
            <a:ext cx="563563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6" name="Text Box 15"/>
          <p:cNvSpPr txBox="1">
            <a:spLocks noChangeArrowheads="1"/>
          </p:cNvSpPr>
          <p:nvPr/>
        </p:nvSpPr>
        <p:spPr bwMode="auto">
          <a:xfrm>
            <a:off x="4130675" y="2030413"/>
            <a:ext cx="4238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 b="1"/>
              <a:t>ac</a:t>
            </a:r>
          </a:p>
        </p:txBody>
      </p:sp>
      <p:sp>
        <p:nvSpPr>
          <p:cNvPr id="28687" name="Oval 16"/>
          <p:cNvSpPr>
            <a:spLocks noChangeArrowheads="1"/>
          </p:cNvSpPr>
          <p:nvPr/>
        </p:nvSpPr>
        <p:spPr bwMode="auto">
          <a:xfrm>
            <a:off x="5870575" y="1958975"/>
            <a:ext cx="563563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8" name="Text Box 17"/>
          <p:cNvSpPr txBox="1">
            <a:spLocks noChangeArrowheads="1"/>
          </p:cNvSpPr>
          <p:nvPr/>
        </p:nvSpPr>
        <p:spPr bwMode="auto">
          <a:xfrm>
            <a:off x="5918200" y="2028825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 b="1">
                <a:solidFill>
                  <a:srgbClr val="0066FF"/>
                </a:solidFill>
              </a:rPr>
              <a:t>uk</a:t>
            </a:r>
          </a:p>
        </p:txBody>
      </p:sp>
      <p:grpSp>
        <p:nvGrpSpPr>
          <p:cNvPr id="28689" name="Group 18"/>
          <p:cNvGrpSpPr>
            <a:grpSpLocks/>
          </p:cNvGrpSpPr>
          <p:nvPr/>
        </p:nvGrpSpPr>
        <p:grpSpPr bwMode="auto">
          <a:xfrm>
            <a:off x="4946650" y="2230438"/>
            <a:ext cx="522288" cy="88900"/>
            <a:chOff x="3703" y="1706"/>
            <a:chExt cx="329" cy="56"/>
          </a:xfrm>
        </p:grpSpPr>
        <p:sp>
          <p:nvSpPr>
            <p:cNvPr id="28746" name="Oval 19"/>
            <p:cNvSpPr>
              <a:spLocks noChangeArrowheads="1"/>
            </p:cNvSpPr>
            <p:nvPr/>
          </p:nvSpPr>
          <p:spPr bwMode="auto">
            <a:xfrm>
              <a:off x="3703" y="1706"/>
              <a:ext cx="56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47" name="Oval 20"/>
            <p:cNvSpPr>
              <a:spLocks noChangeArrowheads="1"/>
            </p:cNvSpPr>
            <p:nvPr/>
          </p:nvSpPr>
          <p:spPr bwMode="auto">
            <a:xfrm>
              <a:off x="3839" y="1706"/>
              <a:ext cx="56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48" name="Oval 21"/>
            <p:cNvSpPr>
              <a:spLocks noChangeArrowheads="1"/>
            </p:cNvSpPr>
            <p:nvPr/>
          </p:nvSpPr>
          <p:spPr bwMode="auto">
            <a:xfrm>
              <a:off x="3976" y="1706"/>
              <a:ext cx="56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8690" name="Oval 22"/>
          <p:cNvSpPr>
            <a:spLocks noChangeArrowheads="1"/>
          </p:cNvSpPr>
          <p:nvPr/>
        </p:nvSpPr>
        <p:spPr bwMode="auto">
          <a:xfrm>
            <a:off x="6615113" y="1958975"/>
            <a:ext cx="563562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1" name="Text Box 23"/>
          <p:cNvSpPr txBox="1">
            <a:spLocks noChangeArrowheads="1"/>
          </p:cNvSpPr>
          <p:nvPr/>
        </p:nvSpPr>
        <p:spPr bwMode="auto">
          <a:xfrm>
            <a:off x="6683375" y="2016125"/>
            <a:ext cx="4810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 b="1"/>
              <a:t>zw</a:t>
            </a:r>
          </a:p>
        </p:txBody>
      </p:sp>
      <p:sp>
        <p:nvSpPr>
          <p:cNvPr id="28692" name="Rectangle 24"/>
          <p:cNvSpPr>
            <a:spLocks noChangeArrowheads="1"/>
          </p:cNvSpPr>
          <p:nvPr/>
        </p:nvSpPr>
        <p:spPr bwMode="auto">
          <a:xfrm>
            <a:off x="3933825" y="1884363"/>
            <a:ext cx="3405188" cy="7588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3" name="Oval 25"/>
          <p:cNvSpPr>
            <a:spLocks noChangeArrowheads="1"/>
          </p:cNvSpPr>
          <p:nvPr/>
        </p:nvSpPr>
        <p:spPr bwMode="auto">
          <a:xfrm>
            <a:off x="7956550" y="1958975"/>
            <a:ext cx="563563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4" name="Text Box 26"/>
          <p:cNvSpPr txBox="1">
            <a:spLocks noChangeArrowheads="1"/>
          </p:cNvSpPr>
          <p:nvPr/>
        </p:nvSpPr>
        <p:spPr bwMode="auto">
          <a:xfrm>
            <a:off x="7910513" y="2017713"/>
            <a:ext cx="692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 b="1">
                <a:solidFill>
                  <a:schemeClr val="tx2"/>
                </a:solidFill>
              </a:rPr>
              <a:t>arpa</a:t>
            </a:r>
          </a:p>
        </p:txBody>
      </p:sp>
      <p:sp>
        <p:nvSpPr>
          <p:cNvPr id="28695" name="Oval 27"/>
          <p:cNvSpPr>
            <a:spLocks noChangeArrowheads="1"/>
          </p:cNvSpPr>
          <p:nvPr/>
        </p:nvSpPr>
        <p:spPr bwMode="auto">
          <a:xfrm>
            <a:off x="4271963" y="1163638"/>
            <a:ext cx="563562" cy="4286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6" name="Text Box 28"/>
          <p:cNvSpPr txBox="1">
            <a:spLocks noChangeArrowheads="1"/>
          </p:cNvSpPr>
          <p:nvPr/>
        </p:nvSpPr>
        <p:spPr bwMode="auto">
          <a:xfrm>
            <a:off x="5032375" y="1085850"/>
            <a:ext cx="15875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/>
              <a:t>unnamed root</a:t>
            </a:r>
          </a:p>
        </p:txBody>
      </p:sp>
      <p:sp>
        <p:nvSpPr>
          <p:cNvPr id="28697" name="Line 29"/>
          <p:cNvSpPr>
            <a:spLocks noChangeShapeType="1"/>
          </p:cNvSpPr>
          <p:nvPr/>
        </p:nvSpPr>
        <p:spPr bwMode="auto">
          <a:xfrm flipH="1">
            <a:off x="550863" y="1363663"/>
            <a:ext cx="374015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8" name="Line 30"/>
          <p:cNvSpPr>
            <a:spLocks noChangeShapeType="1"/>
          </p:cNvSpPr>
          <p:nvPr/>
        </p:nvSpPr>
        <p:spPr bwMode="auto">
          <a:xfrm flipH="1">
            <a:off x="1381125" y="1460500"/>
            <a:ext cx="2951163" cy="5127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9" name="Line 31"/>
          <p:cNvSpPr>
            <a:spLocks noChangeShapeType="1"/>
          </p:cNvSpPr>
          <p:nvPr/>
        </p:nvSpPr>
        <p:spPr bwMode="auto">
          <a:xfrm flipH="1">
            <a:off x="3155950" y="1530350"/>
            <a:ext cx="1204913" cy="4429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00" name="Line 32"/>
          <p:cNvSpPr>
            <a:spLocks noChangeShapeType="1"/>
          </p:cNvSpPr>
          <p:nvPr/>
        </p:nvSpPr>
        <p:spPr bwMode="auto">
          <a:xfrm flipH="1">
            <a:off x="4319588" y="1584325"/>
            <a:ext cx="234950" cy="374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01" name="Line 33"/>
          <p:cNvSpPr>
            <a:spLocks noChangeShapeType="1"/>
          </p:cNvSpPr>
          <p:nvPr/>
        </p:nvSpPr>
        <p:spPr bwMode="auto">
          <a:xfrm>
            <a:off x="4818063" y="1349375"/>
            <a:ext cx="3324225" cy="6238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02" name="Line 34"/>
          <p:cNvSpPr>
            <a:spLocks noChangeShapeType="1"/>
          </p:cNvSpPr>
          <p:nvPr/>
        </p:nvSpPr>
        <p:spPr bwMode="auto">
          <a:xfrm>
            <a:off x="4776788" y="1460500"/>
            <a:ext cx="2119312" cy="5127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03" name="Line 35"/>
          <p:cNvSpPr>
            <a:spLocks noChangeShapeType="1"/>
          </p:cNvSpPr>
          <p:nvPr/>
        </p:nvSpPr>
        <p:spPr bwMode="auto">
          <a:xfrm>
            <a:off x="4721225" y="1544638"/>
            <a:ext cx="1344613" cy="4429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04" name="Oval 36"/>
          <p:cNvSpPr>
            <a:spLocks noChangeArrowheads="1"/>
          </p:cNvSpPr>
          <p:nvPr/>
        </p:nvSpPr>
        <p:spPr bwMode="auto">
          <a:xfrm>
            <a:off x="1087438" y="2908300"/>
            <a:ext cx="563562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05" name="Oval 37"/>
          <p:cNvSpPr>
            <a:spLocks noChangeArrowheads="1"/>
          </p:cNvSpPr>
          <p:nvPr/>
        </p:nvSpPr>
        <p:spPr bwMode="auto">
          <a:xfrm>
            <a:off x="630238" y="3886200"/>
            <a:ext cx="563562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06" name="Oval 38"/>
          <p:cNvSpPr>
            <a:spLocks noChangeArrowheads="1"/>
          </p:cNvSpPr>
          <p:nvPr/>
        </p:nvSpPr>
        <p:spPr bwMode="auto">
          <a:xfrm>
            <a:off x="1641475" y="3884613"/>
            <a:ext cx="563563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07" name="Oval 39"/>
          <p:cNvSpPr>
            <a:spLocks noChangeArrowheads="1"/>
          </p:cNvSpPr>
          <p:nvPr/>
        </p:nvSpPr>
        <p:spPr bwMode="auto">
          <a:xfrm>
            <a:off x="5870575" y="2922588"/>
            <a:ext cx="563563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08" name="Oval 40"/>
          <p:cNvSpPr>
            <a:spLocks noChangeArrowheads="1"/>
          </p:cNvSpPr>
          <p:nvPr/>
        </p:nvSpPr>
        <p:spPr bwMode="auto">
          <a:xfrm>
            <a:off x="5870575" y="3898900"/>
            <a:ext cx="563563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09" name="Oval 41"/>
          <p:cNvSpPr>
            <a:spLocks noChangeArrowheads="1"/>
          </p:cNvSpPr>
          <p:nvPr/>
        </p:nvSpPr>
        <p:spPr bwMode="auto">
          <a:xfrm>
            <a:off x="5870575" y="4862513"/>
            <a:ext cx="563563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10" name="Oval 42"/>
          <p:cNvSpPr>
            <a:spLocks noChangeArrowheads="1"/>
          </p:cNvSpPr>
          <p:nvPr/>
        </p:nvSpPr>
        <p:spPr bwMode="auto">
          <a:xfrm>
            <a:off x="1684338" y="4848225"/>
            <a:ext cx="563562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11" name="Oval 43"/>
          <p:cNvSpPr>
            <a:spLocks noChangeArrowheads="1"/>
          </p:cNvSpPr>
          <p:nvPr/>
        </p:nvSpPr>
        <p:spPr bwMode="auto">
          <a:xfrm>
            <a:off x="630238" y="4848225"/>
            <a:ext cx="563562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12" name="Oval 44"/>
          <p:cNvSpPr>
            <a:spLocks noChangeArrowheads="1"/>
          </p:cNvSpPr>
          <p:nvPr/>
        </p:nvSpPr>
        <p:spPr bwMode="auto">
          <a:xfrm>
            <a:off x="7956550" y="2908300"/>
            <a:ext cx="563563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13" name="Oval 45"/>
          <p:cNvSpPr>
            <a:spLocks noChangeArrowheads="1"/>
          </p:cNvSpPr>
          <p:nvPr/>
        </p:nvSpPr>
        <p:spPr bwMode="auto">
          <a:xfrm>
            <a:off x="7956550" y="3886200"/>
            <a:ext cx="563563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14" name="Oval 46"/>
          <p:cNvSpPr>
            <a:spLocks noChangeArrowheads="1"/>
          </p:cNvSpPr>
          <p:nvPr/>
        </p:nvSpPr>
        <p:spPr bwMode="auto">
          <a:xfrm>
            <a:off x="7956550" y="4848225"/>
            <a:ext cx="563563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15" name="Text Box 47"/>
          <p:cNvSpPr txBox="1">
            <a:spLocks noChangeArrowheads="1"/>
          </p:cNvSpPr>
          <p:nvPr/>
        </p:nvSpPr>
        <p:spPr bwMode="auto">
          <a:xfrm>
            <a:off x="1101725" y="2971800"/>
            <a:ext cx="565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 b="1">
                <a:solidFill>
                  <a:srgbClr val="FF0000"/>
                </a:solidFill>
              </a:rPr>
              <a:t>bar</a:t>
            </a:r>
          </a:p>
        </p:txBody>
      </p:sp>
      <p:sp>
        <p:nvSpPr>
          <p:cNvPr id="28716" name="Text Box 48"/>
          <p:cNvSpPr txBox="1">
            <a:spLocks noChangeArrowheads="1"/>
          </p:cNvSpPr>
          <p:nvPr/>
        </p:nvSpPr>
        <p:spPr bwMode="auto">
          <a:xfrm>
            <a:off x="587375" y="3968750"/>
            <a:ext cx="6635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 b="1"/>
              <a:t>west</a:t>
            </a:r>
          </a:p>
        </p:txBody>
      </p:sp>
      <p:sp>
        <p:nvSpPr>
          <p:cNvPr id="28717" name="Text Box 49"/>
          <p:cNvSpPr txBox="1">
            <a:spLocks noChangeArrowheads="1"/>
          </p:cNvSpPr>
          <p:nvPr/>
        </p:nvSpPr>
        <p:spPr bwMode="auto">
          <a:xfrm>
            <a:off x="1608138" y="3968750"/>
            <a:ext cx="6080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 b="1">
                <a:solidFill>
                  <a:srgbClr val="FF0000"/>
                </a:solidFill>
              </a:rPr>
              <a:t>east</a:t>
            </a:r>
          </a:p>
        </p:txBody>
      </p:sp>
      <p:sp>
        <p:nvSpPr>
          <p:cNvPr id="28718" name="Text Box 50"/>
          <p:cNvSpPr txBox="1">
            <a:spLocks noChangeArrowheads="1"/>
          </p:cNvSpPr>
          <p:nvPr/>
        </p:nvSpPr>
        <p:spPr bwMode="auto">
          <a:xfrm>
            <a:off x="671513" y="4897438"/>
            <a:ext cx="5222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 b="1"/>
              <a:t>foo</a:t>
            </a:r>
          </a:p>
        </p:txBody>
      </p:sp>
      <p:sp>
        <p:nvSpPr>
          <p:cNvPr id="28719" name="Text Box 51"/>
          <p:cNvSpPr txBox="1">
            <a:spLocks noChangeArrowheads="1"/>
          </p:cNvSpPr>
          <p:nvPr/>
        </p:nvSpPr>
        <p:spPr bwMode="auto">
          <a:xfrm>
            <a:off x="1725613" y="4897438"/>
            <a:ext cx="5222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 b="1">
                <a:solidFill>
                  <a:srgbClr val="FF0000"/>
                </a:solidFill>
              </a:rPr>
              <a:t>my</a:t>
            </a:r>
          </a:p>
        </p:txBody>
      </p:sp>
      <p:sp>
        <p:nvSpPr>
          <p:cNvPr id="28720" name="Line 52"/>
          <p:cNvSpPr>
            <a:spLocks noChangeShapeType="1"/>
          </p:cNvSpPr>
          <p:nvPr/>
        </p:nvSpPr>
        <p:spPr bwMode="auto">
          <a:xfrm>
            <a:off x="1381125" y="2535238"/>
            <a:ext cx="1588" cy="3730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21" name="Line 53"/>
          <p:cNvSpPr>
            <a:spLocks noChangeShapeType="1"/>
          </p:cNvSpPr>
          <p:nvPr/>
        </p:nvSpPr>
        <p:spPr bwMode="auto">
          <a:xfrm flipH="1">
            <a:off x="890588" y="3484563"/>
            <a:ext cx="360362" cy="4016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22" name="Line 54"/>
          <p:cNvSpPr>
            <a:spLocks noChangeShapeType="1"/>
          </p:cNvSpPr>
          <p:nvPr/>
        </p:nvSpPr>
        <p:spPr bwMode="auto">
          <a:xfrm>
            <a:off x="1465263" y="3470275"/>
            <a:ext cx="415925" cy="428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23" name="Line 55"/>
          <p:cNvSpPr>
            <a:spLocks noChangeShapeType="1"/>
          </p:cNvSpPr>
          <p:nvPr/>
        </p:nvSpPr>
        <p:spPr bwMode="auto">
          <a:xfrm>
            <a:off x="911225" y="4467225"/>
            <a:ext cx="1588" cy="387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24" name="Line 56"/>
          <p:cNvSpPr>
            <a:spLocks noChangeShapeType="1"/>
          </p:cNvSpPr>
          <p:nvPr/>
        </p:nvSpPr>
        <p:spPr bwMode="auto">
          <a:xfrm>
            <a:off x="1936750" y="4452938"/>
            <a:ext cx="1588" cy="4016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25" name="Line 57"/>
          <p:cNvSpPr>
            <a:spLocks noChangeShapeType="1"/>
          </p:cNvSpPr>
          <p:nvPr/>
        </p:nvSpPr>
        <p:spPr bwMode="auto">
          <a:xfrm>
            <a:off x="6151563" y="2555875"/>
            <a:ext cx="1587" cy="3667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26" name="Line 58"/>
          <p:cNvSpPr>
            <a:spLocks noChangeShapeType="1"/>
          </p:cNvSpPr>
          <p:nvPr/>
        </p:nvSpPr>
        <p:spPr bwMode="auto">
          <a:xfrm>
            <a:off x="6153150" y="3484563"/>
            <a:ext cx="1588" cy="428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27" name="Line 59"/>
          <p:cNvSpPr>
            <a:spLocks noChangeShapeType="1"/>
          </p:cNvSpPr>
          <p:nvPr/>
        </p:nvSpPr>
        <p:spPr bwMode="auto">
          <a:xfrm>
            <a:off x="6153150" y="4495800"/>
            <a:ext cx="1588" cy="387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28" name="Oval 60"/>
          <p:cNvSpPr>
            <a:spLocks noChangeArrowheads="1"/>
          </p:cNvSpPr>
          <p:nvPr/>
        </p:nvSpPr>
        <p:spPr bwMode="auto">
          <a:xfrm>
            <a:off x="7956550" y="5775325"/>
            <a:ext cx="563563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29" name="Line 61"/>
          <p:cNvSpPr>
            <a:spLocks noChangeShapeType="1"/>
          </p:cNvSpPr>
          <p:nvPr/>
        </p:nvSpPr>
        <p:spPr bwMode="auto">
          <a:xfrm>
            <a:off x="8267700" y="2527300"/>
            <a:ext cx="1588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30" name="Line 62"/>
          <p:cNvSpPr>
            <a:spLocks noChangeShapeType="1"/>
          </p:cNvSpPr>
          <p:nvPr/>
        </p:nvSpPr>
        <p:spPr bwMode="auto">
          <a:xfrm>
            <a:off x="8239125" y="3470275"/>
            <a:ext cx="1588" cy="4095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31" name="Line 63"/>
          <p:cNvSpPr>
            <a:spLocks noChangeShapeType="1"/>
          </p:cNvSpPr>
          <p:nvPr/>
        </p:nvSpPr>
        <p:spPr bwMode="auto">
          <a:xfrm>
            <a:off x="8239125" y="4438650"/>
            <a:ext cx="1588" cy="4095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32" name="Line 64"/>
          <p:cNvSpPr>
            <a:spLocks noChangeShapeType="1"/>
          </p:cNvSpPr>
          <p:nvPr/>
        </p:nvSpPr>
        <p:spPr bwMode="auto">
          <a:xfrm>
            <a:off x="8239125" y="5408613"/>
            <a:ext cx="1588" cy="382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33" name="Text Box 65"/>
          <p:cNvSpPr txBox="1">
            <a:spLocks noChangeArrowheads="1"/>
          </p:cNvSpPr>
          <p:nvPr/>
        </p:nvSpPr>
        <p:spPr bwMode="auto">
          <a:xfrm>
            <a:off x="5940425" y="2971800"/>
            <a:ext cx="4238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 b="1">
                <a:solidFill>
                  <a:srgbClr val="0066FF"/>
                </a:solidFill>
              </a:rPr>
              <a:t>ac</a:t>
            </a:r>
          </a:p>
        </p:txBody>
      </p:sp>
      <p:sp>
        <p:nvSpPr>
          <p:cNvPr id="28734" name="Text Box 66"/>
          <p:cNvSpPr txBox="1">
            <a:spLocks noChangeArrowheads="1"/>
          </p:cNvSpPr>
          <p:nvPr/>
        </p:nvSpPr>
        <p:spPr bwMode="auto">
          <a:xfrm>
            <a:off x="5835650" y="3983038"/>
            <a:ext cx="635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 b="1">
                <a:solidFill>
                  <a:srgbClr val="0066FF"/>
                </a:solidFill>
              </a:rPr>
              <a:t>cam</a:t>
            </a:r>
          </a:p>
        </p:txBody>
      </p:sp>
      <p:sp>
        <p:nvSpPr>
          <p:cNvPr id="28735" name="Text Box 67"/>
          <p:cNvSpPr txBox="1">
            <a:spLocks noChangeArrowheads="1"/>
          </p:cNvSpPr>
          <p:nvPr/>
        </p:nvSpPr>
        <p:spPr bwMode="auto">
          <a:xfrm>
            <a:off x="5884863" y="4938713"/>
            <a:ext cx="5365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 b="1">
                <a:solidFill>
                  <a:srgbClr val="0066FF"/>
                </a:solidFill>
              </a:rPr>
              <a:t>usr</a:t>
            </a:r>
          </a:p>
        </p:txBody>
      </p:sp>
      <p:sp>
        <p:nvSpPr>
          <p:cNvPr id="28736" name="Text Box 68"/>
          <p:cNvSpPr txBox="1">
            <a:spLocks noChangeArrowheads="1"/>
          </p:cNvSpPr>
          <p:nvPr/>
        </p:nvSpPr>
        <p:spPr bwMode="auto">
          <a:xfrm>
            <a:off x="7986713" y="2957513"/>
            <a:ext cx="54927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sz="1400" b="1">
                <a:solidFill>
                  <a:schemeClr val="tx2"/>
                </a:solidFill>
              </a:rPr>
              <a:t>in-</a:t>
            </a:r>
          </a:p>
          <a:p>
            <a:pPr algn="ctr">
              <a:lnSpc>
                <a:spcPct val="80000"/>
              </a:lnSpc>
            </a:pPr>
            <a:r>
              <a:rPr lang="en-US" sz="1400" b="1">
                <a:solidFill>
                  <a:schemeClr val="tx2"/>
                </a:solidFill>
              </a:rPr>
              <a:t>addr</a:t>
            </a:r>
          </a:p>
        </p:txBody>
      </p:sp>
      <p:sp>
        <p:nvSpPr>
          <p:cNvPr id="28737" name="Text Box 69"/>
          <p:cNvSpPr txBox="1">
            <a:spLocks noChangeArrowheads="1"/>
          </p:cNvSpPr>
          <p:nvPr/>
        </p:nvSpPr>
        <p:spPr bwMode="auto">
          <a:xfrm>
            <a:off x="8050213" y="3968750"/>
            <a:ext cx="438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 b="1">
                <a:solidFill>
                  <a:schemeClr val="tx2"/>
                </a:solidFill>
              </a:rPr>
              <a:t>12</a:t>
            </a:r>
          </a:p>
        </p:txBody>
      </p:sp>
      <p:sp>
        <p:nvSpPr>
          <p:cNvPr id="28738" name="Text Box 70"/>
          <p:cNvSpPr txBox="1">
            <a:spLocks noChangeArrowheads="1"/>
          </p:cNvSpPr>
          <p:nvPr/>
        </p:nvSpPr>
        <p:spPr bwMode="auto">
          <a:xfrm>
            <a:off x="8048625" y="4924425"/>
            <a:ext cx="438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 b="1">
                <a:solidFill>
                  <a:schemeClr val="tx2"/>
                </a:solidFill>
              </a:rPr>
              <a:t>34</a:t>
            </a:r>
          </a:p>
        </p:txBody>
      </p:sp>
      <p:sp>
        <p:nvSpPr>
          <p:cNvPr id="28739" name="Text Box 71"/>
          <p:cNvSpPr txBox="1">
            <a:spLocks noChangeArrowheads="1"/>
          </p:cNvSpPr>
          <p:nvPr/>
        </p:nvSpPr>
        <p:spPr bwMode="auto">
          <a:xfrm>
            <a:off x="8048625" y="5826125"/>
            <a:ext cx="438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 b="1">
                <a:solidFill>
                  <a:schemeClr val="tx2"/>
                </a:solidFill>
              </a:rPr>
              <a:t>56</a:t>
            </a:r>
          </a:p>
        </p:txBody>
      </p:sp>
      <p:sp>
        <p:nvSpPr>
          <p:cNvPr id="28740" name="Text Box 72"/>
          <p:cNvSpPr txBox="1">
            <a:spLocks noChangeArrowheads="1"/>
          </p:cNvSpPr>
          <p:nvPr/>
        </p:nvSpPr>
        <p:spPr bwMode="auto">
          <a:xfrm>
            <a:off x="1789113" y="2617788"/>
            <a:ext cx="1905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/>
              <a:t>generic domains</a:t>
            </a:r>
          </a:p>
          <a:p>
            <a:r>
              <a:rPr lang="en-US" sz="2000"/>
              <a:t>organizational</a:t>
            </a:r>
          </a:p>
        </p:txBody>
      </p:sp>
      <p:sp>
        <p:nvSpPr>
          <p:cNvPr id="28741" name="Text Box 73"/>
          <p:cNvSpPr txBox="1">
            <a:spLocks noChangeArrowheads="1"/>
          </p:cNvSpPr>
          <p:nvPr/>
        </p:nvSpPr>
        <p:spPr bwMode="auto">
          <a:xfrm>
            <a:off x="3989388" y="2617788"/>
            <a:ext cx="1884362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/>
              <a:t>country domains</a:t>
            </a:r>
          </a:p>
          <a:p>
            <a:r>
              <a:rPr lang="en-US" sz="2000"/>
              <a:t>geographic</a:t>
            </a:r>
          </a:p>
        </p:txBody>
      </p:sp>
      <p:sp>
        <p:nvSpPr>
          <p:cNvPr id="28742" name="Text Box 74"/>
          <p:cNvSpPr txBox="1">
            <a:spLocks noChangeArrowheads="1"/>
          </p:cNvSpPr>
          <p:nvPr/>
        </p:nvSpPr>
        <p:spPr bwMode="auto">
          <a:xfrm>
            <a:off x="1101725" y="5394325"/>
            <a:ext cx="19129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 b="1">
                <a:solidFill>
                  <a:srgbClr val="FF0000"/>
                </a:solidFill>
              </a:rPr>
              <a:t>my.east.bar.edu</a:t>
            </a:r>
          </a:p>
        </p:txBody>
      </p:sp>
      <p:sp>
        <p:nvSpPr>
          <p:cNvPr id="28743" name="Text Box 75"/>
          <p:cNvSpPr txBox="1">
            <a:spLocks noChangeArrowheads="1"/>
          </p:cNvSpPr>
          <p:nvPr/>
        </p:nvSpPr>
        <p:spPr bwMode="auto">
          <a:xfrm>
            <a:off x="5380038" y="5408613"/>
            <a:ext cx="1701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 b="1">
                <a:solidFill>
                  <a:srgbClr val="0066FF"/>
                </a:solidFill>
              </a:rPr>
              <a:t>usr.cam.ac.uk</a:t>
            </a:r>
          </a:p>
        </p:txBody>
      </p:sp>
      <p:sp>
        <p:nvSpPr>
          <p:cNvPr id="28744" name="Text Box 76"/>
          <p:cNvSpPr txBox="1">
            <a:spLocks noChangeArrowheads="1"/>
          </p:cNvSpPr>
          <p:nvPr/>
        </p:nvSpPr>
        <p:spPr bwMode="auto">
          <a:xfrm>
            <a:off x="7475538" y="6351588"/>
            <a:ext cx="15875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 b="1">
                <a:solidFill>
                  <a:schemeClr val="tx2"/>
                </a:solidFill>
              </a:rPr>
              <a:t>12.34.56.0/24</a:t>
            </a:r>
          </a:p>
        </p:txBody>
      </p:sp>
      <p:sp>
        <p:nvSpPr>
          <p:cNvPr id="28745" name="Rectangle 78"/>
          <p:cNvSpPr>
            <a:spLocks noChangeArrowheads="1"/>
          </p:cNvSpPr>
          <p:nvPr/>
        </p:nvSpPr>
        <p:spPr bwMode="auto">
          <a:xfrm>
            <a:off x="3468688" y="2514600"/>
            <a:ext cx="18415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endParaRPr lang="en-US"/>
          </a:p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2F406-EFD6-C34F-8B0E-2DC48712A817}" type="datetime1">
              <a:rPr lang="en-US" smtClean="0"/>
              <a:t>9/10/18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ED3B053-014A-834D-AC03-831AE4F9D771}" type="slidenum">
              <a:rPr lang="en-US" sz="1400"/>
              <a:pPr/>
              <a:t>15</a:t>
            </a:fld>
            <a:endParaRPr lang="en-US" sz="1400"/>
          </a:p>
        </p:txBody>
      </p:sp>
      <p:sp>
        <p:nvSpPr>
          <p:cNvPr id="3072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Name Servers</a:t>
            </a:r>
          </a:p>
        </p:txBody>
      </p:sp>
      <p:sp>
        <p:nvSpPr>
          <p:cNvPr id="307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066800"/>
            <a:ext cx="8305800" cy="990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Partition hierarchy into </a:t>
            </a:r>
            <a:r>
              <a:rPr lang="en-US" i="1">
                <a:latin typeface="Times New Roman" charset="0"/>
                <a:ea typeface="ＭＳ Ｐゴシック" charset="0"/>
                <a:cs typeface="ＭＳ Ｐゴシック" charset="0"/>
              </a:rPr>
              <a:t>zones</a:t>
            </a:r>
          </a:p>
          <a:p>
            <a:pPr>
              <a:lnSpc>
                <a:spcPct val="90000"/>
              </a:lnSpc>
            </a:pPr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0726" name="Rectangle 4"/>
          <p:cNvSpPr>
            <a:spLocks noChangeArrowheads="1"/>
          </p:cNvSpPr>
          <p:nvPr/>
        </p:nvSpPr>
        <p:spPr bwMode="auto">
          <a:xfrm>
            <a:off x="6851650" y="4764088"/>
            <a:ext cx="0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endParaRPr lang="en-GB" sz="1200"/>
          </a:p>
        </p:txBody>
      </p:sp>
      <p:sp>
        <p:nvSpPr>
          <p:cNvPr id="30727" name="Rectangle 5"/>
          <p:cNvSpPr>
            <a:spLocks noChangeArrowheads="1"/>
          </p:cNvSpPr>
          <p:nvPr/>
        </p:nvSpPr>
        <p:spPr bwMode="auto">
          <a:xfrm>
            <a:off x="5945188" y="5627688"/>
            <a:ext cx="0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endParaRPr lang="en-GB" sz="1200"/>
          </a:p>
        </p:txBody>
      </p:sp>
      <p:sp>
        <p:nvSpPr>
          <p:cNvPr id="30728" name="Rectangle 6"/>
          <p:cNvSpPr>
            <a:spLocks noChangeArrowheads="1"/>
          </p:cNvSpPr>
          <p:nvPr/>
        </p:nvSpPr>
        <p:spPr bwMode="auto">
          <a:xfrm>
            <a:off x="533400" y="3886200"/>
            <a:ext cx="44958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800"/>
              <a:t>Each zone implemented by two or more </a:t>
            </a:r>
            <a:r>
              <a:rPr lang="en-US" sz="2800" i="1"/>
              <a:t>name servers </a:t>
            </a:r>
            <a:endParaRPr lang="en-US" sz="2800"/>
          </a:p>
        </p:txBody>
      </p:sp>
      <p:sp>
        <p:nvSpPr>
          <p:cNvPr id="30729" name="Rectangle 7"/>
          <p:cNvSpPr>
            <a:spLocks noChangeArrowheads="1"/>
          </p:cNvSpPr>
          <p:nvPr/>
        </p:nvSpPr>
        <p:spPr bwMode="auto">
          <a:xfrm>
            <a:off x="5683250" y="4662488"/>
            <a:ext cx="884238" cy="360362"/>
          </a:xfrm>
          <a:prstGeom prst="rect">
            <a:avLst/>
          </a:prstGeom>
          <a:solidFill>
            <a:srgbClr val="9999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0" name="Freeform 8"/>
          <p:cNvSpPr>
            <a:spLocks/>
          </p:cNvSpPr>
          <p:nvPr/>
        </p:nvSpPr>
        <p:spPr bwMode="auto">
          <a:xfrm>
            <a:off x="6567488" y="4629150"/>
            <a:ext cx="36512" cy="393700"/>
          </a:xfrm>
          <a:custGeom>
            <a:avLst/>
            <a:gdLst>
              <a:gd name="T0" fmla="*/ 36512 w 23"/>
              <a:gd name="T1" fmla="*/ 0 h 248"/>
              <a:gd name="T2" fmla="*/ 36512 w 23"/>
              <a:gd name="T3" fmla="*/ 360363 h 248"/>
              <a:gd name="T4" fmla="*/ 0 w 23"/>
              <a:gd name="T5" fmla="*/ 393700 h 248"/>
              <a:gd name="T6" fmla="*/ 0 w 23"/>
              <a:gd name="T7" fmla="*/ 33338 h 248"/>
              <a:gd name="T8" fmla="*/ 36512 w 23"/>
              <a:gd name="T9" fmla="*/ 0 h 24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"/>
              <a:gd name="T16" fmla="*/ 0 h 248"/>
              <a:gd name="T17" fmla="*/ 23 w 23"/>
              <a:gd name="T18" fmla="*/ 248 h 24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" h="248">
                <a:moveTo>
                  <a:pt x="23" y="0"/>
                </a:moveTo>
                <a:lnTo>
                  <a:pt x="23" y="227"/>
                </a:lnTo>
                <a:lnTo>
                  <a:pt x="0" y="248"/>
                </a:lnTo>
                <a:lnTo>
                  <a:pt x="0" y="21"/>
                </a:lnTo>
                <a:lnTo>
                  <a:pt x="23" y="0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1" name="Freeform 9"/>
          <p:cNvSpPr>
            <a:spLocks/>
          </p:cNvSpPr>
          <p:nvPr/>
        </p:nvSpPr>
        <p:spPr bwMode="auto">
          <a:xfrm>
            <a:off x="5683250" y="4629150"/>
            <a:ext cx="920750" cy="33338"/>
          </a:xfrm>
          <a:custGeom>
            <a:avLst/>
            <a:gdLst>
              <a:gd name="T0" fmla="*/ 0 w 580"/>
              <a:gd name="T1" fmla="*/ 33338 h 21"/>
              <a:gd name="T2" fmla="*/ 31750 w 580"/>
              <a:gd name="T3" fmla="*/ 0 h 21"/>
              <a:gd name="T4" fmla="*/ 920750 w 580"/>
              <a:gd name="T5" fmla="*/ 0 h 21"/>
              <a:gd name="T6" fmla="*/ 884238 w 580"/>
              <a:gd name="T7" fmla="*/ 33338 h 21"/>
              <a:gd name="T8" fmla="*/ 0 w 580"/>
              <a:gd name="T9" fmla="*/ 33338 h 2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80"/>
              <a:gd name="T16" fmla="*/ 0 h 21"/>
              <a:gd name="T17" fmla="*/ 580 w 580"/>
              <a:gd name="T18" fmla="*/ 21 h 2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80" h="21">
                <a:moveTo>
                  <a:pt x="0" y="21"/>
                </a:moveTo>
                <a:lnTo>
                  <a:pt x="20" y="0"/>
                </a:lnTo>
                <a:lnTo>
                  <a:pt x="580" y="0"/>
                </a:lnTo>
                <a:lnTo>
                  <a:pt x="557" y="21"/>
                </a:lnTo>
                <a:lnTo>
                  <a:pt x="0" y="21"/>
                </a:lnTo>
                <a:close/>
              </a:path>
            </a:pathLst>
          </a:custGeom>
          <a:solidFill>
            <a:srgbClr val="6666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2" name="Rectangle 10"/>
          <p:cNvSpPr>
            <a:spLocks noChangeArrowheads="1"/>
          </p:cNvSpPr>
          <p:nvPr/>
        </p:nvSpPr>
        <p:spPr bwMode="auto">
          <a:xfrm>
            <a:off x="7299325" y="4662488"/>
            <a:ext cx="889000" cy="360362"/>
          </a:xfrm>
          <a:prstGeom prst="rect">
            <a:avLst/>
          </a:prstGeom>
          <a:solidFill>
            <a:srgbClr val="9999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3" name="Freeform 11"/>
          <p:cNvSpPr>
            <a:spLocks/>
          </p:cNvSpPr>
          <p:nvPr/>
        </p:nvSpPr>
        <p:spPr bwMode="auto">
          <a:xfrm>
            <a:off x="8188325" y="4629150"/>
            <a:ext cx="33338" cy="393700"/>
          </a:xfrm>
          <a:custGeom>
            <a:avLst/>
            <a:gdLst>
              <a:gd name="T0" fmla="*/ 33338 w 21"/>
              <a:gd name="T1" fmla="*/ 0 h 248"/>
              <a:gd name="T2" fmla="*/ 33338 w 21"/>
              <a:gd name="T3" fmla="*/ 360363 h 248"/>
              <a:gd name="T4" fmla="*/ 0 w 21"/>
              <a:gd name="T5" fmla="*/ 393700 h 248"/>
              <a:gd name="T6" fmla="*/ 0 w 21"/>
              <a:gd name="T7" fmla="*/ 33338 h 248"/>
              <a:gd name="T8" fmla="*/ 33338 w 21"/>
              <a:gd name="T9" fmla="*/ 0 h 24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1"/>
              <a:gd name="T16" fmla="*/ 0 h 248"/>
              <a:gd name="T17" fmla="*/ 21 w 21"/>
              <a:gd name="T18" fmla="*/ 248 h 24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" h="248">
                <a:moveTo>
                  <a:pt x="21" y="0"/>
                </a:moveTo>
                <a:lnTo>
                  <a:pt x="21" y="227"/>
                </a:lnTo>
                <a:lnTo>
                  <a:pt x="0" y="248"/>
                </a:lnTo>
                <a:lnTo>
                  <a:pt x="0" y="21"/>
                </a:lnTo>
                <a:lnTo>
                  <a:pt x="21" y="0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4" name="Freeform 12"/>
          <p:cNvSpPr>
            <a:spLocks/>
          </p:cNvSpPr>
          <p:nvPr/>
        </p:nvSpPr>
        <p:spPr bwMode="auto">
          <a:xfrm>
            <a:off x="7299325" y="4629150"/>
            <a:ext cx="922338" cy="33338"/>
          </a:xfrm>
          <a:custGeom>
            <a:avLst/>
            <a:gdLst>
              <a:gd name="T0" fmla="*/ 0 w 581"/>
              <a:gd name="T1" fmla="*/ 33338 h 21"/>
              <a:gd name="T2" fmla="*/ 36513 w 581"/>
              <a:gd name="T3" fmla="*/ 0 h 21"/>
              <a:gd name="T4" fmla="*/ 922338 w 581"/>
              <a:gd name="T5" fmla="*/ 0 h 21"/>
              <a:gd name="T6" fmla="*/ 889000 w 581"/>
              <a:gd name="T7" fmla="*/ 33338 h 21"/>
              <a:gd name="T8" fmla="*/ 0 w 581"/>
              <a:gd name="T9" fmla="*/ 33338 h 2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81"/>
              <a:gd name="T16" fmla="*/ 0 h 21"/>
              <a:gd name="T17" fmla="*/ 581 w 581"/>
              <a:gd name="T18" fmla="*/ 21 h 2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81" h="21">
                <a:moveTo>
                  <a:pt x="0" y="21"/>
                </a:moveTo>
                <a:lnTo>
                  <a:pt x="23" y="0"/>
                </a:lnTo>
                <a:lnTo>
                  <a:pt x="581" y="0"/>
                </a:lnTo>
                <a:lnTo>
                  <a:pt x="560" y="21"/>
                </a:lnTo>
                <a:lnTo>
                  <a:pt x="0" y="21"/>
                </a:lnTo>
                <a:close/>
              </a:path>
            </a:pathLst>
          </a:custGeom>
          <a:solidFill>
            <a:srgbClr val="6666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5" name="Rectangle 13"/>
          <p:cNvSpPr>
            <a:spLocks noChangeArrowheads="1"/>
          </p:cNvSpPr>
          <p:nvPr/>
        </p:nvSpPr>
        <p:spPr bwMode="auto">
          <a:xfrm>
            <a:off x="6351588" y="5538788"/>
            <a:ext cx="806450" cy="360362"/>
          </a:xfrm>
          <a:prstGeom prst="rect">
            <a:avLst/>
          </a:prstGeom>
          <a:solidFill>
            <a:srgbClr val="9999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6" name="Freeform 14"/>
          <p:cNvSpPr>
            <a:spLocks/>
          </p:cNvSpPr>
          <p:nvPr/>
        </p:nvSpPr>
        <p:spPr bwMode="auto">
          <a:xfrm>
            <a:off x="7158038" y="5505450"/>
            <a:ext cx="33337" cy="393700"/>
          </a:xfrm>
          <a:custGeom>
            <a:avLst/>
            <a:gdLst>
              <a:gd name="T0" fmla="*/ 33337 w 21"/>
              <a:gd name="T1" fmla="*/ 0 h 248"/>
              <a:gd name="T2" fmla="*/ 33337 w 21"/>
              <a:gd name="T3" fmla="*/ 360363 h 248"/>
              <a:gd name="T4" fmla="*/ 0 w 21"/>
              <a:gd name="T5" fmla="*/ 393700 h 248"/>
              <a:gd name="T6" fmla="*/ 0 w 21"/>
              <a:gd name="T7" fmla="*/ 33338 h 248"/>
              <a:gd name="T8" fmla="*/ 33337 w 21"/>
              <a:gd name="T9" fmla="*/ 0 h 24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1"/>
              <a:gd name="T16" fmla="*/ 0 h 248"/>
              <a:gd name="T17" fmla="*/ 21 w 21"/>
              <a:gd name="T18" fmla="*/ 248 h 24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" h="248">
                <a:moveTo>
                  <a:pt x="21" y="0"/>
                </a:moveTo>
                <a:lnTo>
                  <a:pt x="21" y="227"/>
                </a:lnTo>
                <a:lnTo>
                  <a:pt x="0" y="248"/>
                </a:lnTo>
                <a:lnTo>
                  <a:pt x="0" y="21"/>
                </a:lnTo>
                <a:lnTo>
                  <a:pt x="21" y="0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7" name="Freeform 15"/>
          <p:cNvSpPr>
            <a:spLocks/>
          </p:cNvSpPr>
          <p:nvPr/>
        </p:nvSpPr>
        <p:spPr bwMode="auto">
          <a:xfrm>
            <a:off x="6351588" y="5505450"/>
            <a:ext cx="839787" cy="33338"/>
          </a:xfrm>
          <a:custGeom>
            <a:avLst/>
            <a:gdLst>
              <a:gd name="T0" fmla="*/ 0 w 529"/>
              <a:gd name="T1" fmla="*/ 33338 h 21"/>
              <a:gd name="T2" fmla="*/ 38100 w 529"/>
              <a:gd name="T3" fmla="*/ 0 h 21"/>
              <a:gd name="T4" fmla="*/ 839787 w 529"/>
              <a:gd name="T5" fmla="*/ 0 h 21"/>
              <a:gd name="T6" fmla="*/ 806450 w 529"/>
              <a:gd name="T7" fmla="*/ 33338 h 21"/>
              <a:gd name="T8" fmla="*/ 0 w 529"/>
              <a:gd name="T9" fmla="*/ 33338 h 2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29"/>
              <a:gd name="T16" fmla="*/ 0 h 21"/>
              <a:gd name="T17" fmla="*/ 529 w 529"/>
              <a:gd name="T18" fmla="*/ 21 h 2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29" h="21">
                <a:moveTo>
                  <a:pt x="0" y="21"/>
                </a:moveTo>
                <a:lnTo>
                  <a:pt x="24" y="0"/>
                </a:lnTo>
                <a:lnTo>
                  <a:pt x="529" y="0"/>
                </a:lnTo>
                <a:lnTo>
                  <a:pt x="508" y="21"/>
                </a:lnTo>
                <a:lnTo>
                  <a:pt x="0" y="21"/>
                </a:lnTo>
                <a:close/>
              </a:path>
            </a:pathLst>
          </a:custGeom>
          <a:solidFill>
            <a:srgbClr val="6666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8" name="Rectangle 16"/>
          <p:cNvSpPr>
            <a:spLocks noChangeArrowheads="1"/>
          </p:cNvSpPr>
          <p:nvPr/>
        </p:nvSpPr>
        <p:spPr bwMode="auto">
          <a:xfrm>
            <a:off x="5037138" y="5538788"/>
            <a:ext cx="806450" cy="360362"/>
          </a:xfrm>
          <a:prstGeom prst="rect">
            <a:avLst/>
          </a:prstGeom>
          <a:solidFill>
            <a:srgbClr val="9999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9" name="Freeform 17"/>
          <p:cNvSpPr>
            <a:spLocks/>
          </p:cNvSpPr>
          <p:nvPr/>
        </p:nvSpPr>
        <p:spPr bwMode="auto">
          <a:xfrm>
            <a:off x="5843588" y="5505450"/>
            <a:ext cx="33337" cy="393700"/>
          </a:xfrm>
          <a:custGeom>
            <a:avLst/>
            <a:gdLst>
              <a:gd name="T0" fmla="*/ 33337 w 21"/>
              <a:gd name="T1" fmla="*/ 0 h 248"/>
              <a:gd name="T2" fmla="*/ 33337 w 21"/>
              <a:gd name="T3" fmla="*/ 360363 h 248"/>
              <a:gd name="T4" fmla="*/ 0 w 21"/>
              <a:gd name="T5" fmla="*/ 393700 h 248"/>
              <a:gd name="T6" fmla="*/ 0 w 21"/>
              <a:gd name="T7" fmla="*/ 33338 h 248"/>
              <a:gd name="T8" fmla="*/ 33337 w 21"/>
              <a:gd name="T9" fmla="*/ 0 h 24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1"/>
              <a:gd name="T16" fmla="*/ 0 h 248"/>
              <a:gd name="T17" fmla="*/ 21 w 21"/>
              <a:gd name="T18" fmla="*/ 248 h 24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" h="248">
                <a:moveTo>
                  <a:pt x="21" y="0"/>
                </a:moveTo>
                <a:lnTo>
                  <a:pt x="21" y="227"/>
                </a:lnTo>
                <a:lnTo>
                  <a:pt x="0" y="248"/>
                </a:lnTo>
                <a:lnTo>
                  <a:pt x="0" y="21"/>
                </a:lnTo>
                <a:lnTo>
                  <a:pt x="21" y="0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0" name="Freeform 18"/>
          <p:cNvSpPr>
            <a:spLocks/>
          </p:cNvSpPr>
          <p:nvPr/>
        </p:nvSpPr>
        <p:spPr bwMode="auto">
          <a:xfrm>
            <a:off x="5037138" y="5505450"/>
            <a:ext cx="839787" cy="33338"/>
          </a:xfrm>
          <a:custGeom>
            <a:avLst/>
            <a:gdLst>
              <a:gd name="T0" fmla="*/ 0 w 529"/>
              <a:gd name="T1" fmla="*/ 33338 h 21"/>
              <a:gd name="T2" fmla="*/ 38100 w 529"/>
              <a:gd name="T3" fmla="*/ 0 h 21"/>
              <a:gd name="T4" fmla="*/ 839787 w 529"/>
              <a:gd name="T5" fmla="*/ 0 h 21"/>
              <a:gd name="T6" fmla="*/ 806450 w 529"/>
              <a:gd name="T7" fmla="*/ 33338 h 21"/>
              <a:gd name="T8" fmla="*/ 0 w 529"/>
              <a:gd name="T9" fmla="*/ 33338 h 2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29"/>
              <a:gd name="T16" fmla="*/ 0 h 21"/>
              <a:gd name="T17" fmla="*/ 529 w 529"/>
              <a:gd name="T18" fmla="*/ 21 h 2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29" h="21">
                <a:moveTo>
                  <a:pt x="0" y="21"/>
                </a:moveTo>
                <a:lnTo>
                  <a:pt x="24" y="0"/>
                </a:lnTo>
                <a:lnTo>
                  <a:pt x="529" y="0"/>
                </a:lnTo>
                <a:lnTo>
                  <a:pt x="508" y="21"/>
                </a:lnTo>
                <a:lnTo>
                  <a:pt x="0" y="21"/>
                </a:lnTo>
                <a:close/>
              </a:path>
            </a:pathLst>
          </a:custGeom>
          <a:solidFill>
            <a:srgbClr val="6666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1" name="Rectangle 19"/>
          <p:cNvSpPr>
            <a:spLocks noChangeArrowheads="1"/>
          </p:cNvSpPr>
          <p:nvPr/>
        </p:nvSpPr>
        <p:spPr bwMode="auto">
          <a:xfrm>
            <a:off x="5848350" y="4695825"/>
            <a:ext cx="53657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GB" sz="1000">
                <a:solidFill>
                  <a:srgbClr val="000000"/>
                </a:solidFill>
                <a:latin typeface="Myriad Roman" charset="0"/>
              </a:rPr>
              <a:t>Princeton</a:t>
            </a:r>
            <a:endParaRPr lang="en-GB"/>
          </a:p>
        </p:txBody>
      </p:sp>
      <p:sp>
        <p:nvSpPr>
          <p:cNvPr id="30742" name="Rectangle 20"/>
          <p:cNvSpPr>
            <a:spLocks noChangeArrowheads="1"/>
          </p:cNvSpPr>
          <p:nvPr/>
        </p:nvSpPr>
        <p:spPr bwMode="auto">
          <a:xfrm>
            <a:off x="5756275" y="4852988"/>
            <a:ext cx="706438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GB" sz="1000">
                <a:solidFill>
                  <a:srgbClr val="000000"/>
                </a:solidFill>
                <a:latin typeface="Myriad Roman" charset="0"/>
              </a:rPr>
              <a:t>name server</a:t>
            </a:r>
            <a:endParaRPr lang="en-GB"/>
          </a:p>
        </p:txBody>
      </p:sp>
      <p:sp>
        <p:nvSpPr>
          <p:cNvPr id="30743" name="Rectangle 21"/>
          <p:cNvSpPr>
            <a:spLocks noChangeArrowheads="1"/>
          </p:cNvSpPr>
          <p:nvPr/>
        </p:nvSpPr>
        <p:spPr bwMode="auto">
          <a:xfrm>
            <a:off x="7580313" y="4695825"/>
            <a:ext cx="3175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GB" sz="1000">
                <a:solidFill>
                  <a:srgbClr val="000000"/>
                </a:solidFill>
                <a:latin typeface="Myriad Roman" charset="0"/>
              </a:rPr>
              <a:t>Cisco</a:t>
            </a:r>
            <a:endParaRPr lang="en-GB"/>
          </a:p>
        </p:txBody>
      </p:sp>
      <p:sp>
        <p:nvSpPr>
          <p:cNvPr id="30744" name="Rectangle 22"/>
          <p:cNvSpPr>
            <a:spLocks noChangeArrowheads="1"/>
          </p:cNvSpPr>
          <p:nvPr/>
        </p:nvSpPr>
        <p:spPr bwMode="auto">
          <a:xfrm>
            <a:off x="7373938" y="4852988"/>
            <a:ext cx="706437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GB" sz="1000">
                <a:solidFill>
                  <a:srgbClr val="000000"/>
                </a:solidFill>
                <a:latin typeface="Myriad Roman" charset="0"/>
              </a:rPr>
              <a:t>name server</a:t>
            </a:r>
            <a:endParaRPr lang="en-GB"/>
          </a:p>
        </p:txBody>
      </p:sp>
      <p:sp>
        <p:nvSpPr>
          <p:cNvPr id="30745" name="Rectangle 23"/>
          <p:cNvSpPr>
            <a:spLocks noChangeArrowheads="1"/>
          </p:cNvSpPr>
          <p:nvPr/>
        </p:nvSpPr>
        <p:spPr bwMode="auto">
          <a:xfrm>
            <a:off x="5359400" y="5572125"/>
            <a:ext cx="176213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GB" sz="1000">
                <a:solidFill>
                  <a:srgbClr val="000000"/>
                </a:solidFill>
                <a:latin typeface="Myriad Roman" charset="0"/>
              </a:rPr>
              <a:t>CS</a:t>
            </a:r>
            <a:endParaRPr lang="en-GB"/>
          </a:p>
        </p:txBody>
      </p:sp>
      <p:sp>
        <p:nvSpPr>
          <p:cNvPr id="30746" name="Rectangle 24"/>
          <p:cNvSpPr>
            <a:spLocks noChangeArrowheads="1"/>
          </p:cNvSpPr>
          <p:nvPr/>
        </p:nvSpPr>
        <p:spPr bwMode="auto">
          <a:xfrm>
            <a:off x="5078413" y="5729288"/>
            <a:ext cx="706437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GB" sz="1000">
                <a:solidFill>
                  <a:srgbClr val="000000"/>
                </a:solidFill>
                <a:latin typeface="Myriad Roman" charset="0"/>
              </a:rPr>
              <a:t>name server</a:t>
            </a:r>
            <a:endParaRPr lang="en-GB"/>
          </a:p>
        </p:txBody>
      </p:sp>
      <p:sp>
        <p:nvSpPr>
          <p:cNvPr id="30747" name="Rectangle 25"/>
          <p:cNvSpPr>
            <a:spLocks noChangeArrowheads="1"/>
          </p:cNvSpPr>
          <p:nvPr/>
        </p:nvSpPr>
        <p:spPr bwMode="auto">
          <a:xfrm>
            <a:off x="6675438" y="5572125"/>
            <a:ext cx="169862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GB" sz="1000">
                <a:solidFill>
                  <a:srgbClr val="000000"/>
                </a:solidFill>
                <a:latin typeface="Myriad Roman" charset="0"/>
              </a:rPr>
              <a:t>EE</a:t>
            </a:r>
            <a:endParaRPr lang="en-GB"/>
          </a:p>
        </p:txBody>
      </p:sp>
      <p:sp>
        <p:nvSpPr>
          <p:cNvPr id="30748" name="Rectangle 26"/>
          <p:cNvSpPr>
            <a:spLocks noChangeArrowheads="1"/>
          </p:cNvSpPr>
          <p:nvPr/>
        </p:nvSpPr>
        <p:spPr bwMode="auto">
          <a:xfrm>
            <a:off x="6389688" y="5729288"/>
            <a:ext cx="706437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GB" sz="1000">
                <a:solidFill>
                  <a:srgbClr val="000000"/>
                </a:solidFill>
                <a:latin typeface="Myriad Roman" charset="0"/>
              </a:rPr>
              <a:t>name server</a:t>
            </a:r>
            <a:endParaRPr lang="en-GB"/>
          </a:p>
        </p:txBody>
      </p:sp>
      <p:sp>
        <p:nvSpPr>
          <p:cNvPr id="30749" name="Line 27"/>
          <p:cNvSpPr>
            <a:spLocks noChangeShapeType="1"/>
          </p:cNvSpPr>
          <p:nvPr/>
        </p:nvSpPr>
        <p:spPr bwMode="auto">
          <a:xfrm flipH="1">
            <a:off x="5492750" y="5018088"/>
            <a:ext cx="446088" cy="446087"/>
          </a:xfrm>
          <a:prstGeom prst="line">
            <a:avLst/>
          </a:prstGeom>
          <a:noFill/>
          <a:ln w="793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50" name="Freeform 28"/>
          <p:cNvSpPr>
            <a:spLocks/>
          </p:cNvSpPr>
          <p:nvPr/>
        </p:nvSpPr>
        <p:spPr bwMode="auto">
          <a:xfrm>
            <a:off x="5446713" y="5435600"/>
            <a:ext cx="74612" cy="87313"/>
          </a:xfrm>
          <a:custGeom>
            <a:avLst/>
            <a:gdLst>
              <a:gd name="T0" fmla="*/ 38100 w 47"/>
              <a:gd name="T1" fmla="*/ 0 h 55"/>
              <a:gd name="T2" fmla="*/ 0 w 47"/>
              <a:gd name="T3" fmla="*/ 87313 h 55"/>
              <a:gd name="T4" fmla="*/ 74612 w 47"/>
              <a:gd name="T5" fmla="*/ 33338 h 55"/>
              <a:gd name="T6" fmla="*/ 38100 w 47"/>
              <a:gd name="T7" fmla="*/ 0 h 55"/>
              <a:gd name="T8" fmla="*/ 0 60000 65536"/>
              <a:gd name="T9" fmla="*/ 0 60000 65536"/>
              <a:gd name="T10" fmla="*/ 0 60000 65536"/>
              <a:gd name="T11" fmla="*/ 0 60000 65536"/>
              <a:gd name="T12" fmla="*/ 0 w 47"/>
              <a:gd name="T13" fmla="*/ 0 h 55"/>
              <a:gd name="T14" fmla="*/ 47 w 47"/>
              <a:gd name="T15" fmla="*/ 55 h 5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7" h="55">
                <a:moveTo>
                  <a:pt x="24" y="0"/>
                </a:moveTo>
                <a:lnTo>
                  <a:pt x="0" y="55"/>
                </a:lnTo>
                <a:lnTo>
                  <a:pt x="47" y="21"/>
                </a:lnTo>
                <a:lnTo>
                  <a:pt x="24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51" name="Line 29"/>
          <p:cNvSpPr>
            <a:spLocks noChangeShapeType="1"/>
          </p:cNvSpPr>
          <p:nvPr/>
        </p:nvSpPr>
        <p:spPr bwMode="auto">
          <a:xfrm>
            <a:off x="6340475" y="5018088"/>
            <a:ext cx="388938" cy="446087"/>
          </a:xfrm>
          <a:prstGeom prst="line">
            <a:avLst/>
          </a:prstGeom>
          <a:noFill/>
          <a:ln w="793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52" name="Freeform 30"/>
          <p:cNvSpPr>
            <a:spLocks/>
          </p:cNvSpPr>
          <p:nvPr/>
        </p:nvSpPr>
        <p:spPr bwMode="auto">
          <a:xfrm>
            <a:off x="6704013" y="5435600"/>
            <a:ext cx="69850" cy="87313"/>
          </a:xfrm>
          <a:custGeom>
            <a:avLst/>
            <a:gdLst>
              <a:gd name="T0" fmla="*/ 0 w 44"/>
              <a:gd name="T1" fmla="*/ 33338 h 55"/>
              <a:gd name="T2" fmla="*/ 69850 w 44"/>
              <a:gd name="T3" fmla="*/ 87313 h 55"/>
              <a:gd name="T4" fmla="*/ 36513 w 44"/>
              <a:gd name="T5" fmla="*/ 0 h 55"/>
              <a:gd name="T6" fmla="*/ 0 w 44"/>
              <a:gd name="T7" fmla="*/ 33338 h 55"/>
              <a:gd name="T8" fmla="*/ 0 60000 65536"/>
              <a:gd name="T9" fmla="*/ 0 60000 65536"/>
              <a:gd name="T10" fmla="*/ 0 60000 65536"/>
              <a:gd name="T11" fmla="*/ 0 60000 65536"/>
              <a:gd name="T12" fmla="*/ 0 w 44"/>
              <a:gd name="T13" fmla="*/ 0 h 55"/>
              <a:gd name="T14" fmla="*/ 44 w 44"/>
              <a:gd name="T15" fmla="*/ 55 h 5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4" h="55">
                <a:moveTo>
                  <a:pt x="0" y="21"/>
                </a:moveTo>
                <a:lnTo>
                  <a:pt x="44" y="55"/>
                </a:lnTo>
                <a:lnTo>
                  <a:pt x="23" y="0"/>
                </a:lnTo>
                <a:lnTo>
                  <a:pt x="0" y="2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53" name="Line 31"/>
          <p:cNvSpPr>
            <a:spLocks noChangeShapeType="1"/>
          </p:cNvSpPr>
          <p:nvPr/>
        </p:nvSpPr>
        <p:spPr bwMode="auto">
          <a:xfrm flipH="1">
            <a:off x="6170613" y="3948113"/>
            <a:ext cx="579437" cy="636587"/>
          </a:xfrm>
          <a:prstGeom prst="line">
            <a:avLst/>
          </a:prstGeom>
          <a:noFill/>
          <a:ln w="793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54" name="Freeform 32"/>
          <p:cNvSpPr>
            <a:spLocks/>
          </p:cNvSpPr>
          <p:nvPr/>
        </p:nvSpPr>
        <p:spPr bwMode="auto">
          <a:xfrm>
            <a:off x="6121400" y="4559300"/>
            <a:ext cx="77788" cy="82550"/>
          </a:xfrm>
          <a:custGeom>
            <a:avLst/>
            <a:gdLst>
              <a:gd name="T0" fmla="*/ 41275 w 49"/>
              <a:gd name="T1" fmla="*/ 0 h 52"/>
              <a:gd name="T2" fmla="*/ 0 w 49"/>
              <a:gd name="T3" fmla="*/ 82550 h 52"/>
              <a:gd name="T4" fmla="*/ 77788 w 49"/>
              <a:gd name="T5" fmla="*/ 28575 h 52"/>
              <a:gd name="T6" fmla="*/ 41275 w 49"/>
              <a:gd name="T7" fmla="*/ 0 h 52"/>
              <a:gd name="T8" fmla="*/ 0 60000 65536"/>
              <a:gd name="T9" fmla="*/ 0 60000 65536"/>
              <a:gd name="T10" fmla="*/ 0 60000 65536"/>
              <a:gd name="T11" fmla="*/ 0 60000 65536"/>
              <a:gd name="T12" fmla="*/ 0 w 49"/>
              <a:gd name="T13" fmla="*/ 0 h 52"/>
              <a:gd name="T14" fmla="*/ 49 w 49"/>
              <a:gd name="T15" fmla="*/ 52 h 5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9" h="52">
                <a:moveTo>
                  <a:pt x="26" y="0"/>
                </a:moveTo>
                <a:lnTo>
                  <a:pt x="0" y="52"/>
                </a:lnTo>
                <a:lnTo>
                  <a:pt x="49" y="18"/>
                </a:lnTo>
                <a:lnTo>
                  <a:pt x="26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55" name="Line 33"/>
          <p:cNvSpPr>
            <a:spLocks noChangeShapeType="1"/>
          </p:cNvSpPr>
          <p:nvPr/>
        </p:nvSpPr>
        <p:spPr bwMode="auto">
          <a:xfrm>
            <a:off x="7167563" y="3948113"/>
            <a:ext cx="565150" cy="639762"/>
          </a:xfrm>
          <a:prstGeom prst="line">
            <a:avLst/>
          </a:prstGeom>
          <a:noFill/>
          <a:ln w="793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56" name="Freeform 34"/>
          <p:cNvSpPr>
            <a:spLocks/>
          </p:cNvSpPr>
          <p:nvPr/>
        </p:nvSpPr>
        <p:spPr bwMode="auto">
          <a:xfrm>
            <a:off x="7704138" y="4564063"/>
            <a:ext cx="79375" cy="82550"/>
          </a:xfrm>
          <a:custGeom>
            <a:avLst/>
            <a:gdLst>
              <a:gd name="T0" fmla="*/ 0 w 50"/>
              <a:gd name="T1" fmla="*/ 28575 h 52"/>
              <a:gd name="T2" fmla="*/ 79375 w 50"/>
              <a:gd name="T3" fmla="*/ 82550 h 52"/>
              <a:gd name="T4" fmla="*/ 38100 w 50"/>
              <a:gd name="T5" fmla="*/ 0 h 52"/>
              <a:gd name="T6" fmla="*/ 0 w 50"/>
              <a:gd name="T7" fmla="*/ 28575 h 52"/>
              <a:gd name="T8" fmla="*/ 0 60000 65536"/>
              <a:gd name="T9" fmla="*/ 0 60000 65536"/>
              <a:gd name="T10" fmla="*/ 0 60000 65536"/>
              <a:gd name="T11" fmla="*/ 0 60000 65536"/>
              <a:gd name="T12" fmla="*/ 0 w 50"/>
              <a:gd name="T13" fmla="*/ 0 h 52"/>
              <a:gd name="T14" fmla="*/ 50 w 50"/>
              <a:gd name="T15" fmla="*/ 52 h 5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0" h="52">
                <a:moveTo>
                  <a:pt x="0" y="18"/>
                </a:moveTo>
                <a:lnTo>
                  <a:pt x="50" y="52"/>
                </a:lnTo>
                <a:lnTo>
                  <a:pt x="24" y="0"/>
                </a:lnTo>
                <a:lnTo>
                  <a:pt x="0" y="1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57" name="Rectangle 35"/>
          <p:cNvSpPr>
            <a:spLocks noChangeArrowheads="1"/>
          </p:cNvSpPr>
          <p:nvPr/>
        </p:nvSpPr>
        <p:spPr bwMode="auto">
          <a:xfrm>
            <a:off x="5964238" y="5538788"/>
            <a:ext cx="32067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900">
                <a:solidFill>
                  <a:srgbClr val="000000"/>
                </a:solidFill>
                <a:latin typeface="Myriad Roman" charset="0"/>
                <a:cs typeface="Times New Roman" charset="0"/>
              </a:rPr>
              <a:t>■ ■ ■</a:t>
            </a:r>
            <a:r>
              <a:rPr lang="en-US" sz="1600">
                <a:solidFill>
                  <a:srgbClr val="000000"/>
                </a:solidFill>
                <a:latin typeface="Myriad Roman" charset="0"/>
                <a:cs typeface="Times New Roman" charset="0"/>
              </a:rPr>
              <a:t> </a:t>
            </a:r>
            <a:endParaRPr lang="en-GB" sz="1600">
              <a:solidFill>
                <a:srgbClr val="000000"/>
              </a:solidFill>
              <a:latin typeface="Myriad Roman" charset="0"/>
              <a:cs typeface="Times New Roman" charset="0"/>
            </a:endParaRPr>
          </a:p>
        </p:txBody>
      </p:sp>
      <p:sp>
        <p:nvSpPr>
          <p:cNvPr id="30758" name="Rectangle 36"/>
          <p:cNvSpPr>
            <a:spLocks noChangeArrowheads="1"/>
          </p:cNvSpPr>
          <p:nvPr/>
        </p:nvSpPr>
        <p:spPr bwMode="auto">
          <a:xfrm>
            <a:off x="6484938" y="3595688"/>
            <a:ext cx="889000" cy="352425"/>
          </a:xfrm>
          <a:prstGeom prst="rect">
            <a:avLst/>
          </a:prstGeom>
          <a:solidFill>
            <a:srgbClr val="9999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59" name="Freeform 37"/>
          <p:cNvSpPr>
            <a:spLocks/>
          </p:cNvSpPr>
          <p:nvPr/>
        </p:nvSpPr>
        <p:spPr bwMode="auto">
          <a:xfrm>
            <a:off x="7373938" y="3567113"/>
            <a:ext cx="33337" cy="381000"/>
          </a:xfrm>
          <a:custGeom>
            <a:avLst/>
            <a:gdLst>
              <a:gd name="T0" fmla="*/ 33337 w 21"/>
              <a:gd name="T1" fmla="*/ 0 h 240"/>
              <a:gd name="T2" fmla="*/ 33337 w 21"/>
              <a:gd name="T3" fmla="*/ 352425 h 240"/>
              <a:gd name="T4" fmla="*/ 0 w 21"/>
              <a:gd name="T5" fmla="*/ 381000 h 240"/>
              <a:gd name="T6" fmla="*/ 0 w 21"/>
              <a:gd name="T7" fmla="*/ 28575 h 240"/>
              <a:gd name="T8" fmla="*/ 33337 w 21"/>
              <a:gd name="T9" fmla="*/ 0 h 24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1"/>
              <a:gd name="T16" fmla="*/ 0 h 240"/>
              <a:gd name="T17" fmla="*/ 21 w 21"/>
              <a:gd name="T18" fmla="*/ 240 h 24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" h="240">
                <a:moveTo>
                  <a:pt x="21" y="0"/>
                </a:moveTo>
                <a:lnTo>
                  <a:pt x="21" y="222"/>
                </a:lnTo>
                <a:lnTo>
                  <a:pt x="0" y="240"/>
                </a:lnTo>
                <a:lnTo>
                  <a:pt x="0" y="18"/>
                </a:lnTo>
                <a:lnTo>
                  <a:pt x="21" y="0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60" name="Freeform 38"/>
          <p:cNvSpPr>
            <a:spLocks/>
          </p:cNvSpPr>
          <p:nvPr/>
        </p:nvSpPr>
        <p:spPr bwMode="auto">
          <a:xfrm>
            <a:off x="6484938" y="3567113"/>
            <a:ext cx="922337" cy="28575"/>
          </a:xfrm>
          <a:custGeom>
            <a:avLst/>
            <a:gdLst>
              <a:gd name="T0" fmla="*/ 0 w 581"/>
              <a:gd name="T1" fmla="*/ 28575 h 18"/>
              <a:gd name="T2" fmla="*/ 36512 w 581"/>
              <a:gd name="T3" fmla="*/ 0 h 18"/>
              <a:gd name="T4" fmla="*/ 922337 w 581"/>
              <a:gd name="T5" fmla="*/ 0 h 18"/>
              <a:gd name="T6" fmla="*/ 889000 w 581"/>
              <a:gd name="T7" fmla="*/ 28575 h 18"/>
              <a:gd name="T8" fmla="*/ 0 w 581"/>
              <a:gd name="T9" fmla="*/ 28575 h 1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81"/>
              <a:gd name="T16" fmla="*/ 0 h 18"/>
              <a:gd name="T17" fmla="*/ 581 w 581"/>
              <a:gd name="T18" fmla="*/ 18 h 1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81" h="18">
                <a:moveTo>
                  <a:pt x="0" y="18"/>
                </a:moveTo>
                <a:lnTo>
                  <a:pt x="23" y="0"/>
                </a:lnTo>
                <a:lnTo>
                  <a:pt x="581" y="0"/>
                </a:lnTo>
                <a:lnTo>
                  <a:pt x="560" y="18"/>
                </a:lnTo>
                <a:lnTo>
                  <a:pt x="0" y="18"/>
                </a:lnTo>
                <a:close/>
              </a:path>
            </a:pathLst>
          </a:custGeom>
          <a:solidFill>
            <a:srgbClr val="6666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61" name="Rectangle 39"/>
          <p:cNvSpPr>
            <a:spLocks noChangeArrowheads="1"/>
          </p:cNvSpPr>
          <p:nvPr/>
        </p:nvSpPr>
        <p:spPr bwMode="auto">
          <a:xfrm>
            <a:off x="6781800" y="3624263"/>
            <a:ext cx="268288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GB" sz="1000">
                <a:solidFill>
                  <a:srgbClr val="000000"/>
                </a:solidFill>
                <a:latin typeface="Myriad Roman" charset="0"/>
              </a:rPr>
              <a:t>Root</a:t>
            </a:r>
            <a:endParaRPr lang="en-GB"/>
          </a:p>
        </p:txBody>
      </p:sp>
      <p:sp>
        <p:nvSpPr>
          <p:cNvPr id="30762" name="Rectangle 40"/>
          <p:cNvSpPr>
            <a:spLocks noChangeArrowheads="1"/>
          </p:cNvSpPr>
          <p:nvPr/>
        </p:nvSpPr>
        <p:spPr bwMode="auto">
          <a:xfrm>
            <a:off x="6562725" y="3781425"/>
            <a:ext cx="706438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GB" sz="1000">
                <a:solidFill>
                  <a:srgbClr val="000000"/>
                </a:solidFill>
                <a:latin typeface="Myriad Roman" charset="0"/>
              </a:rPr>
              <a:t>name server</a:t>
            </a:r>
            <a:endParaRPr lang="en-GB"/>
          </a:p>
        </p:txBody>
      </p:sp>
      <p:grpSp>
        <p:nvGrpSpPr>
          <p:cNvPr id="30763" name="Group 41"/>
          <p:cNvGrpSpPr>
            <a:grpSpLocks/>
          </p:cNvGrpSpPr>
          <p:nvPr/>
        </p:nvGrpSpPr>
        <p:grpSpPr bwMode="auto">
          <a:xfrm>
            <a:off x="1550988" y="1687513"/>
            <a:ext cx="5715000" cy="1822450"/>
            <a:chOff x="977" y="1063"/>
            <a:chExt cx="3600" cy="1148"/>
          </a:xfrm>
        </p:grpSpPr>
        <p:sp>
          <p:nvSpPr>
            <p:cNvPr id="30765" name="Rectangle 42"/>
            <p:cNvSpPr>
              <a:spLocks noChangeArrowheads="1"/>
            </p:cNvSpPr>
            <p:nvPr/>
          </p:nvSpPr>
          <p:spPr bwMode="auto">
            <a:xfrm>
              <a:off x="1403" y="1827"/>
              <a:ext cx="181" cy="384"/>
            </a:xfrm>
            <a:prstGeom prst="rect">
              <a:avLst/>
            </a:prstGeom>
            <a:noFill/>
            <a:ln w="7938">
              <a:solidFill>
                <a:srgbClr val="00A0C6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66" name="Rectangle 43"/>
            <p:cNvSpPr>
              <a:spLocks noChangeArrowheads="1"/>
            </p:cNvSpPr>
            <p:nvPr/>
          </p:nvSpPr>
          <p:spPr bwMode="auto">
            <a:xfrm>
              <a:off x="977" y="1827"/>
              <a:ext cx="412" cy="384"/>
            </a:xfrm>
            <a:prstGeom prst="rect">
              <a:avLst/>
            </a:prstGeom>
            <a:noFill/>
            <a:ln w="7938">
              <a:solidFill>
                <a:srgbClr val="00A0C6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67" name="Freeform 44"/>
            <p:cNvSpPr>
              <a:spLocks/>
            </p:cNvSpPr>
            <p:nvPr/>
          </p:nvSpPr>
          <p:spPr bwMode="auto">
            <a:xfrm>
              <a:off x="1366" y="1524"/>
              <a:ext cx="518" cy="687"/>
            </a:xfrm>
            <a:custGeom>
              <a:avLst/>
              <a:gdLst>
                <a:gd name="T0" fmla="*/ 0 w 518"/>
                <a:gd name="T1" fmla="*/ 0 h 687"/>
                <a:gd name="T2" fmla="*/ 0 w 518"/>
                <a:gd name="T3" fmla="*/ 275 h 687"/>
                <a:gd name="T4" fmla="*/ 236 w 518"/>
                <a:gd name="T5" fmla="*/ 275 h 687"/>
                <a:gd name="T6" fmla="*/ 236 w 518"/>
                <a:gd name="T7" fmla="*/ 687 h 687"/>
                <a:gd name="T8" fmla="*/ 518 w 518"/>
                <a:gd name="T9" fmla="*/ 687 h 687"/>
                <a:gd name="T10" fmla="*/ 518 w 518"/>
                <a:gd name="T11" fmla="*/ 303 h 687"/>
                <a:gd name="T12" fmla="*/ 374 w 518"/>
                <a:gd name="T13" fmla="*/ 303 h 687"/>
                <a:gd name="T14" fmla="*/ 374 w 518"/>
                <a:gd name="T15" fmla="*/ 0 h 687"/>
                <a:gd name="T16" fmla="*/ 0 w 518"/>
                <a:gd name="T17" fmla="*/ 0 h 68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18"/>
                <a:gd name="T28" fmla="*/ 0 h 687"/>
                <a:gd name="T29" fmla="*/ 518 w 518"/>
                <a:gd name="T30" fmla="*/ 687 h 687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18" h="687">
                  <a:moveTo>
                    <a:pt x="0" y="0"/>
                  </a:moveTo>
                  <a:lnTo>
                    <a:pt x="0" y="275"/>
                  </a:lnTo>
                  <a:lnTo>
                    <a:pt x="236" y="275"/>
                  </a:lnTo>
                  <a:lnTo>
                    <a:pt x="236" y="687"/>
                  </a:lnTo>
                  <a:lnTo>
                    <a:pt x="518" y="687"/>
                  </a:lnTo>
                  <a:lnTo>
                    <a:pt x="518" y="303"/>
                  </a:lnTo>
                  <a:lnTo>
                    <a:pt x="374" y="303"/>
                  </a:lnTo>
                  <a:lnTo>
                    <a:pt x="37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7938">
              <a:solidFill>
                <a:srgbClr val="00A0C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68" name="Rectangle 45"/>
            <p:cNvSpPr>
              <a:spLocks noChangeArrowheads="1"/>
            </p:cNvSpPr>
            <p:nvPr/>
          </p:nvSpPr>
          <p:spPr bwMode="auto">
            <a:xfrm>
              <a:off x="2045" y="1524"/>
              <a:ext cx="223" cy="307"/>
            </a:xfrm>
            <a:prstGeom prst="rect">
              <a:avLst/>
            </a:prstGeom>
            <a:noFill/>
            <a:ln w="7938">
              <a:solidFill>
                <a:srgbClr val="00A0C6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69" name="Rectangle 46"/>
            <p:cNvSpPr>
              <a:spLocks noChangeArrowheads="1"/>
            </p:cNvSpPr>
            <p:nvPr/>
          </p:nvSpPr>
          <p:spPr bwMode="auto">
            <a:xfrm>
              <a:off x="1631" y="1063"/>
              <a:ext cx="2936" cy="347"/>
            </a:xfrm>
            <a:prstGeom prst="rect">
              <a:avLst/>
            </a:prstGeom>
            <a:noFill/>
            <a:ln w="7938">
              <a:solidFill>
                <a:srgbClr val="00A0C6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70" name="Freeform 47"/>
            <p:cNvSpPr>
              <a:spLocks/>
            </p:cNvSpPr>
            <p:nvPr/>
          </p:nvSpPr>
          <p:spPr bwMode="auto">
            <a:xfrm>
              <a:off x="2828" y="1096"/>
              <a:ext cx="493" cy="173"/>
            </a:xfrm>
            <a:custGeom>
              <a:avLst/>
              <a:gdLst>
                <a:gd name="T0" fmla="*/ 0 w 493"/>
                <a:gd name="T1" fmla="*/ 173 h 173"/>
                <a:gd name="T2" fmla="*/ 0 w 493"/>
                <a:gd name="T3" fmla="*/ 0 h 173"/>
                <a:gd name="T4" fmla="*/ 493 w 493"/>
                <a:gd name="T5" fmla="*/ 173 h 173"/>
                <a:gd name="T6" fmla="*/ 0 60000 65536"/>
                <a:gd name="T7" fmla="*/ 0 60000 65536"/>
                <a:gd name="T8" fmla="*/ 0 60000 65536"/>
                <a:gd name="T9" fmla="*/ 0 w 493"/>
                <a:gd name="T10" fmla="*/ 0 h 173"/>
                <a:gd name="T11" fmla="*/ 493 w 493"/>
                <a:gd name="T12" fmla="*/ 173 h 17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93" h="173">
                  <a:moveTo>
                    <a:pt x="0" y="173"/>
                  </a:moveTo>
                  <a:lnTo>
                    <a:pt x="0" y="0"/>
                  </a:lnTo>
                  <a:lnTo>
                    <a:pt x="493" y="173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71" name="Rectangle 48"/>
            <p:cNvSpPr>
              <a:spLocks noChangeArrowheads="1"/>
            </p:cNvSpPr>
            <p:nvPr/>
          </p:nvSpPr>
          <p:spPr bwMode="auto">
            <a:xfrm>
              <a:off x="1656" y="1281"/>
              <a:ext cx="133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GB" sz="1000">
                  <a:solidFill>
                    <a:srgbClr val="000000"/>
                  </a:solidFill>
                  <a:latin typeface="Myriad Roman" charset="0"/>
                </a:rPr>
                <a:t>edu</a:t>
              </a:r>
              <a:endParaRPr lang="en-GB"/>
            </a:p>
          </p:txBody>
        </p:sp>
        <p:sp>
          <p:nvSpPr>
            <p:cNvPr id="30772" name="Rectangle 49"/>
            <p:cNvSpPr>
              <a:spLocks noChangeArrowheads="1"/>
            </p:cNvSpPr>
            <p:nvPr/>
          </p:nvSpPr>
          <p:spPr bwMode="auto">
            <a:xfrm>
              <a:off x="2228" y="1281"/>
              <a:ext cx="151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GB" sz="1000">
                  <a:solidFill>
                    <a:srgbClr val="000000"/>
                  </a:solidFill>
                  <a:latin typeface="Myriad Roman" charset="0"/>
                </a:rPr>
                <a:t>com</a:t>
              </a:r>
              <a:endParaRPr lang="en-GB"/>
            </a:p>
          </p:txBody>
        </p:sp>
        <p:sp>
          <p:nvSpPr>
            <p:cNvPr id="30773" name="Rectangle 50"/>
            <p:cNvSpPr>
              <a:spLocks noChangeArrowheads="1"/>
            </p:cNvSpPr>
            <p:nvPr/>
          </p:nvSpPr>
          <p:spPr bwMode="auto">
            <a:xfrm>
              <a:off x="1384" y="1544"/>
              <a:ext cx="329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GB" sz="1000">
                  <a:solidFill>
                    <a:srgbClr val="000000"/>
                  </a:solidFill>
                  <a:latin typeface="Myriad Roman" charset="0"/>
                </a:rPr>
                <a:t>princeton</a:t>
              </a:r>
              <a:endParaRPr lang="en-GB"/>
            </a:p>
          </p:txBody>
        </p:sp>
        <p:sp>
          <p:nvSpPr>
            <p:cNvPr id="30774" name="Rectangle 51"/>
            <p:cNvSpPr>
              <a:spLocks noChangeArrowheads="1"/>
            </p:cNvSpPr>
            <p:nvPr/>
          </p:nvSpPr>
          <p:spPr bwMode="auto">
            <a:xfrm>
              <a:off x="1749" y="1592"/>
              <a:ext cx="126" cy="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r>
                <a:rPr lang="en-US" sz="500">
                  <a:cs typeface="Times New Roman" charset="0"/>
                </a:rPr>
                <a:t>■ ■ ■ </a:t>
              </a:r>
              <a:endParaRPr lang="en-GB" sz="500">
                <a:cs typeface="Times New Roman" charset="0"/>
              </a:endParaRPr>
            </a:p>
          </p:txBody>
        </p:sp>
        <p:sp>
          <p:nvSpPr>
            <p:cNvPr id="30775" name="Rectangle 52"/>
            <p:cNvSpPr>
              <a:spLocks noChangeArrowheads="1"/>
            </p:cNvSpPr>
            <p:nvPr/>
          </p:nvSpPr>
          <p:spPr bwMode="auto">
            <a:xfrm>
              <a:off x="1854" y="1544"/>
              <a:ext cx="107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GB" sz="1000">
                  <a:solidFill>
                    <a:srgbClr val="000000"/>
                  </a:solidFill>
                  <a:latin typeface="Myriad Roman" charset="0"/>
                </a:rPr>
                <a:t>mit</a:t>
              </a:r>
              <a:endParaRPr lang="en-GB"/>
            </a:p>
          </p:txBody>
        </p:sp>
        <p:sp>
          <p:nvSpPr>
            <p:cNvPr id="30776" name="Rectangle 53"/>
            <p:cNvSpPr>
              <a:spLocks noChangeArrowheads="1"/>
            </p:cNvSpPr>
            <p:nvPr/>
          </p:nvSpPr>
          <p:spPr bwMode="auto">
            <a:xfrm>
              <a:off x="1153" y="1826"/>
              <a:ext cx="80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GB" sz="1000">
                  <a:solidFill>
                    <a:srgbClr val="000000"/>
                  </a:solidFill>
                  <a:latin typeface="Myriad Roman" charset="0"/>
                </a:rPr>
                <a:t>cs</a:t>
              </a:r>
              <a:endParaRPr lang="en-GB"/>
            </a:p>
          </p:txBody>
        </p:sp>
        <p:sp>
          <p:nvSpPr>
            <p:cNvPr id="30777" name="Rectangle 54"/>
            <p:cNvSpPr>
              <a:spLocks noChangeArrowheads="1"/>
            </p:cNvSpPr>
            <p:nvPr/>
          </p:nvSpPr>
          <p:spPr bwMode="auto">
            <a:xfrm>
              <a:off x="1455" y="1826"/>
              <a:ext cx="89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GB" sz="1000">
                  <a:solidFill>
                    <a:srgbClr val="000000"/>
                  </a:solidFill>
                  <a:latin typeface="Myriad Roman" charset="0"/>
                </a:rPr>
                <a:t>ee</a:t>
              </a:r>
              <a:endParaRPr lang="en-GB"/>
            </a:p>
          </p:txBody>
        </p:sp>
        <p:sp>
          <p:nvSpPr>
            <p:cNvPr id="30778" name="Rectangle 55"/>
            <p:cNvSpPr>
              <a:spLocks noChangeArrowheads="1"/>
            </p:cNvSpPr>
            <p:nvPr/>
          </p:nvSpPr>
          <p:spPr bwMode="auto">
            <a:xfrm>
              <a:off x="1005" y="2111"/>
              <a:ext cx="173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GB" sz="1000">
                  <a:solidFill>
                    <a:srgbClr val="000000"/>
                  </a:solidFill>
                  <a:latin typeface="Myriad Roman" charset="0"/>
                </a:rPr>
                <a:t>ux01</a:t>
              </a:r>
              <a:endParaRPr lang="en-GB"/>
            </a:p>
          </p:txBody>
        </p:sp>
        <p:sp>
          <p:nvSpPr>
            <p:cNvPr id="30779" name="Rectangle 56"/>
            <p:cNvSpPr>
              <a:spLocks noChangeArrowheads="1"/>
            </p:cNvSpPr>
            <p:nvPr/>
          </p:nvSpPr>
          <p:spPr bwMode="auto">
            <a:xfrm>
              <a:off x="1198" y="2111"/>
              <a:ext cx="173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GB" sz="1000">
                  <a:solidFill>
                    <a:srgbClr val="000000"/>
                  </a:solidFill>
                  <a:latin typeface="Myriad Roman" charset="0"/>
                </a:rPr>
                <a:t>ux04</a:t>
              </a:r>
              <a:endParaRPr lang="en-GB"/>
            </a:p>
          </p:txBody>
        </p:sp>
        <p:sp>
          <p:nvSpPr>
            <p:cNvPr id="30780" name="Rectangle 57"/>
            <p:cNvSpPr>
              <a:spLocks noChangeArrowheads="1"/>
            </p:cNvSpPr>
            <p:nvPr/>
          </p:nvSpPr>
          <p:spPr bwMode="auto">
            <a:xfrm>
              <a:off x="1619" y="1826"/>
              <a:ext cx="267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GB" sz="1000">
                  <a:solidFill>
                    <a:srgbClr val="000000"/>
                  </a:solidFill>
                  <a:latin typeface="Myriad Roman" charset="0"/>
                </a:rPr>
                <a:t>physics</a:t>
              </a:r>
              <a:endParaRPr lang="en-GB"/>
            </a:p>
          </p:txBody>
        </p:sp>
        <p:sp>
          <p:nvSpPr>
            <p:cNvPr id="30781" name="Rectangle 58"/>
            <p:cNvSpPr>
              <a:spLocks noChangeArrowheads="1"/>
            </p:cNvSpPr>
            <p:nvPr/>
          </p:nvSpPr>
          <p:spPr bwMode="auto">
            <a:xfrm>
              <a:off x="2070" y="1544"/>
              <a:ext cx="182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GB" sz="1000">
                  <a:solidFill>
                    <a:srgbClr val="000000"/>
                  </a:solidFill>
                  <a:latin typeface="Myriad Roman" charset="0"/>
                </a:rPr>
                <a:t>cisco</a:t>
              </a:r>
              <a:endParaRPr lang="en-GB"/>
            </a:p>
          </p:txBody>
        </p:sp>
        <p:sp>
          <p:nvSpPr>
            <p:cNvPr id="30782" name="Rectangle 59"/>
            <p:cNvSpPr>
              <a:spLocks noChangeArrowheads="1"/>
            </p:cNvSpPr>
            <p:nvPr/>
          </p:nvSpPr>
          <p:spPr bwMode="auto">
            <a:xfrm>
              <a:off x="2384" y="1544"/>
              <a:ext cx="218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GB" sz="1000">
                  <a:solidFill>
                    <a:srgbClr val="000000"/>
                  </a:solidFill>
                  <a:latin typeface="Myriad Roman" charset="0"/>
                </a:rPr>
                <a:t>yahoo</a:t>
              </a:r>
              <a:endParaRPr lang="en-GB"/>
            </a:p>
          </p:txBody>
        </p:sp>
        <p:sp>
          <p:nvSpPr>
            <p:cNvPr id="30783" name="Rectangle 60"/>
            <p:cNvSpPr>
              <a:spLocks noChangeArrowheads="1"/>
            </p:cNvSpPr>
            <p:nvPr/>
          </p:nvSpPr>
          <p:spPr bwMode="auto">
            <a:xfrm>
              <a:off x="2610" y="1544"/>
              <a:ext cx="173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GB" sz="1000">
                  <a:solidFill>
                    <a:srgbClr val="000000"/>
                  </a:solidFill>
                  <a:latin typeface="Myriad Roman" charset="0"/>
                </a:rPr>
                <a:t>nasa</a:t>
              </a:r>
              <a:endParaRPr lang="en-GB"/>
            </a:p>
          </p:txBody>
        </p:sp>
        <p:sp>
          <p:nvSpPr>
            <p:cNvPr id="30784" name="Rectangle 61"/>
            <p:cNvSpPr>
              <a:spLocks noChangeArrowheads="1"/>
            </p:cNvSpPr>
            <p:nvPr/>
          </p:nvSpPr>
          <p:spPr bwMode="auto">
            <a:xfrm>
              <a:off x="2910" y="1544"/>
              <a:ext cx="107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GB" sz="1000">
                  <a:solidFill>
                    <a:srgbClr val="000000"/>
                  </a:solidFill>
                  <a:latin typeface="Myriad Roman" charset="0"/>
                </a:rPr>
                <a:t>nsf</a:t>
              </a:r>
              <a:endParaRPr lang="en-GB"/>
            </a:p>
          </p:txBody>
        </p:sp>
        <p:sp>
          <p:nvSpPr>
            <p:cNvPr id="30785" name="Rectangle 62"/>
            <p:cNvSpPr>
              <a:spLocks noChangeArrowheads="1"/>
            </p:cNvSpPr>
            <p:nvPr/>
          </p:nvSpPr>
          <p:spPr bwMode="auto">
            <a:xfrm>
              <a:off x="3083" y="1544"/>
              <a:ext cx="160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GB" sz="1000">
                  <a:solidFill>
                    <a:srgbClr val="000000"/>
                  </a:solidFill>
                  <a:latin typeface="Myriad Roman" charset="0"/>
                </a:rPr>
                <a:t>arpa</a:t>
              </a:r>
              <a:endParaRPr lang="en-GB"/>
            </a:p>
          </p:txBody>
        </p:sp>
        <p:sp>
          <p:nvSpPr>
            <p:cNvPr id="30786" name="Rectangle 63"/>
            <p:cNvSpPr>
              <a:spLocks noChangeArrowheads="1"/>
            </p:cNvSpPr>
            <p:nvPr/>
          </p:nvSpPr>
          <p:spPr bwMode="auto">
            <a:xfrm>
              <a:off x="3380" y="1544"/>
              <a:ext cx="169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GB" sz="1000">
                  <a:solidFill>
                    <a:srgbClr val="000000"/>
                  </a:solidFill>
                  <a:latin typeface="Myriad Roman" charset="0"/>
                </a:rPr>
                <a:t>navy</a:t>
              </a:r>
              <a:endParaRPr lang="en-GB"/>
            </a:p>
          </p:txBody>
        </p:sp>
        <p:sp>
          <p:nvSpPr>
            <p:cNvPr id="30787" name="Rectangle 64"/>
            <p:cNvSpPr>
              <a:spLocks noChangeArrowheads="1"/>
            </p:cNvSpPr>
            <p:nvPr/>
          </p:nvSpPr>
          <p:spPr bwMode="auto">
            <a:xfrm>
              <a:off x="3593" y="1544"/>
              <a:ext cx="151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GB" sz="1000">
                  <a:solidFill>
                    <a:srgbClr val="000000"/>
                  </a:solidFill>
                  <a:latin typeface="Myriad Roman" charset="0"/>
                </a:rPr>
                <a:t>acm</a:t>
              </a:r>
              <a:endParaRPr lang="en-GB"/>
            </a:p>
          </p:txBody>
        </p:sp>
        <p:sp>
          <p:nvSpPr>
            <p:cNvPr id="30788" name="Rectangle 65"/>
            <p:cNvSpPr>
              <a:spLocks noChangeArrowheads="1"/>
            </p:cNvSpPr>
            <p:nvPr/>
          </p:nvSpPr>
          <p:spPr bwMode="auto">
            <a:xfrm>
              <a:off x="3881" y="1544"/>
              <a:ext cx="151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GB" sz="1000">
                  <a:solidFill>
                    <a:srgbClr val="000000"/>
                  </a:solidFill>
                  <a:latin typeface="Myriad Roman" charset="0"/>
                </a:rPr>
                <a:t>ieee</a:t>
              </a:r>
              <a:endParaRPr lang="en-GB"/>
            </a:p>
          </p:txBody>
        </p:sp>
        <p:sp>
          <p:nvSpPr>
            <p:cNvPr id="30789" name="Rectangle 66"/>
            <p:cNvSpPr>
              <a:spLocks noChangeArrowheads="1"/>
            </p:cNvSpPr>
            <p:nvPr/>
          </p:nvSpPr>
          <p:spPr bwMode="auto">
            <a:xfrm>
              <a:off x="2768" y="1281"/>
              <a:ext cx="129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GB" sz="1000">
                  <a:solidFill>
                    <a:srgbClr val="000000"/>
                  </a:solidFill>
                  <a:latin typeface="Myriad Roman" charset="0"/>
                </a:rPr>
                <a:t>gov</a:t>
              </a:r>
              <a:endParaRPr lang="en-GB"/>
            </a:p>
          </p:txBody>
        </p:sp>
        <p:sp>
          <p:nvSpPr>
            <p:cNvPr id="30790" name="Rectangle 67"/>
            <p:cNvSpPr>
              <a:spLocks noChangeArrowheads="1"/>
            </p:cNvSpPr>
            <p:nvPr/>
          </p:nvSpPr>
          <p:spPr bwMode="auto">
            <a:xfrm>
              <a:off x="3271" y="1281"/>
              <a:ext cx="102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GB" sz="1000">
                  <a:solidFill>
                    <a:srgbClr val="000000"/>
                  </a:solidFill>
                  <a:latin typeface="Myriad Roman" charset="0"/>
                </a:rPr>
                <a:t>mil</a:t>
              </a:r>
              <a:endParaRPr lang="en-GB"/>
            </a:p>
          </p:txBody>
        </p:sp>
        <p:sp>
          <p:nvSpPr>
            <p:cNvPr id="30791" name="Rectangle 68"/>
            <p:cNvSpPr>
              <a:spLocks noChangeArrowheads="1"/>
            </p:cNvSpPr>
            <p:nvPr/>
          </p:nvSpPr>
          <p:spPr bwMode="auto">
            <a:xfrm>
              <a:off x="3734" y="1281"/>
              <a:ext cx="116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GB" sz="1000">
                  <a:solidFill>
                    <a:srgbClr val="000000"/>
                  </a:solidFill>
                  <a:latin typeface="Myriad Roman" charset="0"/>
                </a:rPr>
                <a:t>org</a:t>
              </a:r>
              <a:endParaRPr lang="en-GB"/>
            </a:p>
          </p:txBody>
        </p:sp>
        <p:sp>
          <p:nvSpPr>
            <p:cNvPr id="30792" name="Rectangle 69"/>
            <p:cNvSpPr>
              <a:spLocks noChangeArrowheads="1"/>
            </p:cNvSpPr>
            <p:nvPr/>
          </p:nvSpPr>
          <p:spPr bwMode="auto">
            <a:xfrm>
              <a:off x="4049" y="1281"/>
              <a:ext cx="111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GB" sz="1000">
                  <a:solidFill>
                    <a:srgbClr val="000000"/>
                  </a:solidFill>
                  <a:latin typeface="Myriad Roman" charset="0"/>
                </a:rPr>
                <a:t>net</a:t>
              </a:r>
              <a:endParaRPr lang="en-GB"/>
            </a:p>
          </p:txBody>
        </p:sp>
        <p:sp>
          <p:nvSpPr>
            <p:cNvPr id="30793" name="Rectangle 70"/>
            <p:cNvSpPr>
              <a:spLocks noChangeArrowheads="1"/>
            </p:cNvSpPr>
            <p:nvPr/>
          </p:nvSpPr>
          <p:spPr bwMode="auto">
            <a:xfrm>
              <a:off x="4264" y="1281"/>
              <a:ext cx="84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GB" sz="1000">
                  <a:solidFill>
                    <a:srgbClr val="000000"/>
                  </a:solidFill>
                  <a:latin typeface="Myriad Roman" charset="0"/>
                </a:rPr>
                <a:t>uk</a:t>
              </a:r>
              <a:endParaRPr lang="en-GB"/>
            </a:p>
          </p:txBody>
        </p:sp>
        <p:sp>
          <p:nvSpPr>
            <p:cNvPr id="30794" name="Rectangle 71"/>
            <p:cNvSpPr>
              <a:spLocks noChangeArrowheads="1"/>
            </p:cNvSpPr>
            <p:nvPr/>
          </p:nvSpPr>
          <p:spPr bwMode="auto">
            <a:xfrm>
              <a:off x="4477" y="1281"/>
              <a:ext cx="49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GB" sz="1000">
                  <a:solidFill>
                    <a:srgbClr val="000000"/>
                  </a:solidFill>
                  <a:latin typeface="Myriad Roman" charset="0"/>
                </a:rPr>
                <a:t>fr</a:t>
              </a:r>
              <a:endParaRPr lang="en-GB"/>
            </a:p>
          </p:txBody>
        </p:sp>
        <p:sp>
          <p:nvSpPr>
            <p:cNvPr id="30795" name="Freeform 72"/>
            <p:cNvSpPr>
              <a:spLocks/>
            </p:cNvSpPr>
            <p:nvPr/>
          </p:nvSpPr>
          <p:spPr bwMode="auto">
            <a:xfrm>
              <a:off x="4438" y="1388"/>
              <a:ext cx="139" cy="134"/>
            </a:xfrm>
            <a:custGeom>
              <a:avLst/>
              <a:gdLst>
                <a:gd name="T0" fmla="*/ 69 w 139"/>
                <a:gd name="T1" fmla="*/ 0 h 134"/>
                <a:gd name="T2" fmla="*/ 0 w 139"/>
                <a:gd name="T3" fmla="*/ 134 h 134"/>
                <a:gd name="T4" fmla="*/ 139 w 139"/>
                <a:gd name="T5" fmla="*/ 134 h 134"/>
                <a:gd name="T6" fmla="*/ 69 w 139"/>
                <a:gd name="T7" fmla="*/ 0 h 13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39"/>
                <a:gd name="T13" fmla="*/ 0 h 134"/>
                <a:gd name="T14" fmla="*/ 139 w 139"/>
                <a:gd name="T15" fmla="*/ 134 h 13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39" h="134">
                  <a:moveTo>
                    <a:pt x="69" y="0"/>
                  </a:moveTo>
                  <a:lnTo>
                    <a:pt x="0" y="134"/>
                  </a:lnTo>
                  <a:lnTo>
                    <a:pt x="139" y="134"/>
                  </a:lnTo>
                  <a:lnTo>
                    <a:pt x="69" y="0"/>
                  </a:lnTo>
                  <a:close/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96" name="Freeform 73"/>
            <p:cNvSpPr>
              <a:spLocks/>
            </p:cNvSpPr>
            <p:nvPr/>
          </p:nvSpPr>
          <p:spPr bwMode="auto">
            <a:xfrm>
              <a:off x="4034" y="1388"/>
              <a:ext cx="139" cy="134"/>
            </a:xfrm>
            <a:custGeom>
              <a:avLst/>
              <a:gdLst>
                <a:gd name="T0" fmla="*/ 69 w 139"/>
                <a:gd name="T1" fmla="*/ 0 h 134"/>
                <a:gd name="T2" fmla="*/ 0 w 139"/>
                <a:gd name="T3" fmla="*/ 134 h 134"/>
                <a:gd name="T4" fmla="*/ 139 w 139"/>
                <a:gd name="T5" fmla="*/ 134 h 134"/>
                <a:gd name="T6" fmla="*/ 69 w 139"/>
                <a:gd name="T7" fmla="*/ 0 h 13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39"/>
                <a:gd name="T13" fmla="*/ 0 h 134"/>
                <a:gd name="T14" fmla="*/ 139 w 139"/>
                <a:gd name="T15" fmla="*/ 134 h 13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39" h="134">
                  <a:moveTo>
                    <a:pt x="69" y="0"/>
                  </a:moveTo>
                  <a:lnTo>
                    <a:pt x="0" y="134"/>
                  </a:lnTo>
                  <a:lnTo>
                    <a:pt x="139" y="134"/>
                  </a:lnTo>
                  <a:lnTo>
                    <a:pt x="69" y="0"/>
                  </a:lnTo>
                  <a:close/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97" name="Freeform 74"/>
            <p:cNvSpPr>
              <a:spLocks/>
            </p:cNvSpPr>
            <p:nvPr/>
          </p:nvSpPr>
          <p:spPr bwMode="auto">
            <a:xfrm>
              <a:off x="4242" y="1388"/>
              <a:ext cx="139" cy="134"/>
            </a:xfrm>
            <a:custGeom>
              <a:avLst/>
              <a:gdLst>
                <a:gd name="T0" fmla="*/ 70 w 139"/>
                <a:gd name="T1" fmla="*/ 0 h 134"/>
                <a:gd name="T2" fmla="*/ 0 w 139"/>
                <a:gd name="T3" fmla="*/ 134 h 134"/>
                <a:gd name="T4" fmla="*/ 139 w 139"/>
                <a:gd name="T5" fmla="*/ 134 h 134"/>
                <a:gd name="T6" fmla="*/ 70 w 139"/>
                <a:gd name="T7" fmla="*/ 0 h 13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39"/>
                <a:gd name="T13" fmla="*/ 0 h 134"/>
                <a:gd name="T14" fmla="*/ 139 w 139"/>
                <a:gd name="T15" fmla="*/ 134 h 13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39" h="134">
                  <a:moveTo>
                    <a:pt x="70" y="0"/>
                  </a:moveTo>
                  <a:lnTo>
                    <a:pt x="0" y="134"/>
                  </a:lnTo>
                  <a:lnTo>
                    <a:pt x="139" y="134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98" name="Freeform 75"/>
            <p:cNvSpPr>
              <a:spLocks/>
            </p:cNvSpPr>
            <p:nvPr/>
          </p:nvSpPr>
          <p:spPr bwMode="auto">
            <a:xfrm>
              <a:off x="3838" y="1668"/>
              <a:ext cx="139" cy="134"/>
            </a:xfrm>
            <a:custGeom>
              <a:avLst/>
              <a:gdLst>
                <a:gd name="T0" fmla="*/ 70 w 139"/>
                <a:gd name="T1" fmla="*/ 0 h 134"/>
                <a:gd name="T2" fmla="*/ 0 w 139"/>
                <a:gd name="T3" fmla="*/ 134 h 134"/>
                <a:gd name="T4" fmla="*/ 139 w 139"/>
                <a:gd name="T5" fmla="*/ 134 h 134"/>
                <a:gd name="T6" fmla="*/ 70 w 139"/>
                <a:gd name="T7" fmla="*/ 0 h 13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39"/>
                <a:gd name="T13" fmla="*/ 0 h 134"/>
                <a:gd name="T14" fmla="*/ 139 w 139"/>
                <a:gd name="T15" fmla="*/ 134 h 13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39" h="134">
                  <a:moveTo>
                    <a:pt x="70" y="0"/>
                  </a:moveTo>
                  <a:lnTo>
                    <a:pt x="0" y="134"/>
                  </a:lnTo>
                  <a:lnTo>
                    <a:pt x="139" y="134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99" name="Freeform 76"/>
            <p:cNvSpPr>
              <a:spLocks/>
            </p:cNvSpPr>
            <p:nvPr/>
          </p:nvSpPr>
          <p:spPr bwMode="auto">
            <a:xfrm>
              <a:off x="3370" y="1668"/>
              <a:ext cx="139" cy="134"/>
            </a:xfrm>
            <a:custGeom>
              <a:avLst/>
              <a:gdLst>
                <a:gd name="T0" fmla="*/ 70 w 139"/>
                <a:gd name="T1" fmla="*/ 0 h 134"/>
                <a:gd name="T2" fmla="*/ 0 w 139"/>
                <a:gd name="T3" fmla="*/ 134 h 134"/>
                <a:gd name="T4" fmla="*/ 139 w 139"/>
                <a:gd name="T5" fmla="*/ 134 h 134"/>
                <a:gd name="T6" fmla="*/ 70 w 139"/>
                <a:gd name="T7" fmla="*/ 0 h 13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39"/>
                <a:gd name="T13" fmla="*/ 0 h 134"/>
                <a:gd name="T14" fmla="*/ 139 w 139"/>
                <a:gd name="T15" fmla="*/ 134 h 13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39" h="134">
                  <a:moveTo>
                    <a:pt x="70" y="0"/>
                  </a:moveTo>
                  <a:lnTo>
                    <a:pt x="0" y="134"/>
                  </a:lnTo>
                  <a:lnTo>
                    <a:pt x="139" y="134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00" name="Freeform 77"/>
            <p:cNvSpPr>
              <a:spLocks/>
            </p:cNvSpPr>
            <p:nvPr/>
          </p:nvSpPr>
          <p:spPr bwMode="auto">
            <a:xfrm>
              <a:off x="3608" y="1668"/>
              <a:ext cx="139" cy="134"/>
            </a:xfrm>
            <a:custGeom>
              <a:avLst/>
              <a:gdLst>
                <a:gd name="T0" fmla="*/ 69 w 139"/>
                <a:gd name="T1" fmla="*/ 0 h 134"/>
                <a:gd name="T2" fmla="*/ 0 w 139"/>
                <a:gd name="T3" fmla="*/ 134 h 134"/>
                <a:gd name="T4" fmla="*/ 139 w 139"/>
                <a:gd name="T5" fmla="*/ 134 h 134"/>
                <a:gd name="T6" fmla="*/ 69 w 139"/>
                <a:gd name="T7" fmla="*/ 0 h 13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39"/>
                <a:gd name="T13" fmla="*/ 0 h 134"/>
                <a:gd name="T14" fmla="*/ 139 w 139"/>
                <a:gd name="T15" fmla="*/ 134 h 13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39" h="134">
                  <a:moveTo>
                    <a:pt x="69" y="0"/>
                  </a:moveTo>
                  <a:lnTo>
                    <a:pt x="0" y="134"/>
                  </a:lnTo>
                  <a:lnTo>
                    <a:pt x="139" y="134"/>
                  </a:lnTo>
                  <a:lnTo>
                    <a:pt x="69" y="0"/>
                  </a:lnTo>
                  <a:close/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01" name="Freeform 78"/>
            <p:cNvSpPr>
              <a:spLocks/>
            </p:cNvSpPr>
            <p:nvPr/>
          </p:nvSpPr>
          <p:spPr bwMode="auto">
            <a:xfrm>
              <a:off x="3140" y="1668"/>
              <a:ext cx="139" cy="134"/>
            </a:xfrm>
            <a:custGeom>
              <a:avLst/>
              <a:gdLst>
                <a:gd name="T0" fmla="*/ 69 w 139"/>
                <a:gd name="T1" fmla="*/ 0 h 134"/>
                <a:gd name="T2" fmla="*/ 0 w 139"/>
                <a:gd name="T3" fmla="*/ 134 h 134"/>
                <a:gd name="T4" fmla="*/ 139 w 139"/>
                <a:gd name="T5" fmla="*/ 134 h 134"/>
                <a:gd name="T6" fmla="*/ 69 w 139"/>
                <a:gd name="T7" fmla="*/ 0 h 13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39"/>
                <a:gd name="T13" fmla="*/ 0 h 134"/>
                <a:gd name="T14" fmla="*/ 139 w 139"/>
                <a:gd name="T15" fmla="*/ 134 h 13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39" h="134">
                  <a:moveTo>
                    <a:pt x="69" y="0"/>
                  </a:moveTo>
                  <a:lnTo>
                    <a:pt x="0" y="134"/>
                  </a:lnTo>
                  <a:lnTo>
                    <a:pt x="139" y="134"/>
                  </a:lnTo>
                  <a:lnTo>
                    <a:pt x="69" y="0"/>
                  </a:lnTo>
                  <a:close/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02" name="Freeform 79"/>
            <p:cNvSpPr>
              <a:spLocks/>
            </p:cNvSpPr>
            <p:nvPr/>
          </p:nvSpPr>
          <p:spPr bwMode="auto">
            <a:xfrm>
              <a:off x="1423" y="1941"/>
              <a:ext cx="139" cy="133"/>
            </a:xfrm>
            <a:custGeom>
              <a:avLst/>
              <a:gdLst>
                <a:gd name="T0" fmla="*/ 70 w 139"/>
                <a:gd name="T1" fmla="*/ 0 h 133"/>
                <a:gd name="T2" fmla="*/ 0 w 139"/>
                <a:gd name="T3" fmla="*/ 133 h 133"/>
                <a:gd name="T4" fmla="*/ 139 w 139"/>
                <a:gd name="T5" fmla="*/ 133 h 133"/>
                <a:gd name="T6" fmla="*/ 70 w 139"/>
                <a:gd name="T7" fmla="*/ 0 h 13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39"/>
                <a:gd name="T13" fmla="*/ 0 h 133"/>
                <a:gd name="T14" fmla="*/ 139 w 139"/>
                <a:gd name="T15" fmla="*/ 133 h 13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39" h="133">
                  <a:moveTo>
                    <a:pt x="70" y="0"/>
                  </a:moveTo>
                  <a:lnTo>
                    <a:pt x="0" y="133"/>
                  </a:lnTo>
                  <a:lnTo>
                    <a:pt x="139" y="133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03" name="Freeform 80"/>
            <p:cNvSpPr>
              <a:spLocks/>
            </p:cNvSpPr>
            <p:nvPr/>
          </p:nvSpPr>
          <p:spPr bwMode="auto">
            <a:xfrm>
              <a:off x="1673" y="1941"/>
              <a:ext cx="139" cy="133"/>
            </a:xfrm>
            <a:custGeom>
              <a:avLst/>
              <a:gdLst>
                <a:gd name="T0" fmla="*/ 70 w 139"/>
                <a:gd name="T1" fmla="*/ 0 h 133"/>
                <a:gd name="T2" fmla="*/ 0 w 139"/>
                <a:gd name="T3" fmla="*/ 133 h 133"/>
                <a:gd name="T4" fmla="*/ 139 w 139"/>
                <a:gd name="T5" fmla="*/ 133 h 133"/>
                <a:gd name="T6" fmla="*/ 70 w 139"/>
                <a:gd name="T7" fmla="*/ 0 h 13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39"/>
                <a:gd name="T13" fmla="*/ 0 h 133"/>
                <a:gd name="T14" fmla="*/ 139 w 139"/>
                <a:gd name="T15" fmla="*/ 133 h 13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39" h="133">
                  <a:moveTo>
                    <a:pt x="70" y="0"/>
                  </a:moveTo>
                  <a:lnTo>
                    <a:pt x="0" y="133"/>
                  </a:lnTo>
                  <a:lnTo>
                    <a:pt x="139" y="133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04" name="Freeform 81"/>
            <p:cNvSpPr>
              <a:spLocks/>
            </p:cNvSpPr>
            <p:nvPr/>
          </p:nvSpPr>
          <p:spPr bwMode="auto">
            <a:xfrm>
              <a:off x="2365" y="1668"/>
              <a:ext cx="138" cy="134"/>
            </a:xfrm>
            <a:custGeom>
              <a:avLst/>
              <a:gdLst>
                <a:gd name="T0" fmla="*/ 69 w 138"/>
                <a:gd name="T1" fmla="*/ 0 h 134"/>
                <a:gd name="T2" fmla="*/ 0 w 138"/>
                <a:gd name="T3" fmla="*/ 134 h 134"/>
                <a:gd name="T4" fmla="*/ 138 w 138"/>
                <a:gd name="T5" fmla="*/ 134 h 134"/>
                <a:gd name="T6" fmla="*/ 69 w 138"/>
                <a:gd name="T7" fmla="*/ 0 h 13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38"/>
                <a:gd name="T13" fmla="*/ 0 h 134"/>
                <a:gd name="T14" fmla="*/ 138 w 138"/>
                <a:gd name="T15" fmla="*/ 134 h 13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38" h="134">
                  <a:moveTo>
                    <a:pt x="69" y="0"/>
                  </a:moveTo>
                  <a:lnTo>
                    <a:pt x="0" y="134"/>
                  </a:lnTo>
                  <a:lnTo>
                    <a:pt x="138" y="134"/>
                  </a:lnTo>
                  <a:lnTo>
                    <a:pt x="69" y="0"/>
                  </a:lnTo>
                  <a:close/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05" name="Freeform 82"/>
            <p:cNvSpPr>
              <a:spLocks/>
            </p:cNvSpPr>
            <p:nvPr/>
          </p:nvSpPr>
          <p:spPr bwMode="auto">
            <a:xfrm>
              <a:off x="1842" y="1668"/>
              <a:ext cx="139" cy="134"/>
            </a:xfrm>
            <a:custGeom>
              <a:avLst/>
              <a:gdLst>
                <a:gd name="T0" fmla="*/ 69 w 139"/>
                <a:gd name="T1" fmla="*/ 0 h 134"/>
                <a:gd name="T2" fmla="*/ 0 w 139"/>
                <a:gd name="T3" fmla="*/ 134 h 134"/>
                <a:gd name="T4" fmla="*/ 139 w 139"/>
                <a:gd name="T5" fmla="*/ 134 h 134"/>
                <a:gd name="T6" fmla="*/ 69 w 139"/>
                <a:gd name="T7" fmla="*/ 0 h 13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39"/>
                <a:gd name="T13" fmla="*/ 0 h 134"/>
                <a:gd name="T14" fmla="*/ 139 w 139"/>
                <a:gd name="T15" fmla="*/ 134 h 13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39" h="134">
                  <a:moveTo>
                    <a:pt x="69" y="0"/>
                  </a:moveTo>
                  <a:lnTo>
                    <a:pt x="0" y="134"/>
                  </a:lnTo>
                  <a:lnTo>
                    <a:pt x="139" y="134"/>
                  </a:lnTo>
                  <a:lnTo>
                    <a:pt x="69" y="0"/>
                  </a:lnTo>
                  <a:close/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06" name="Freeform 83"/>
            <p:cNvSpPr>
              <a:spLocks/>
            </p:cNvSpPr>
            <p:nvPr/>
          </p:nvSpPr>
          <p:spPr bwMode="auto">
            <a:xfrm>
              <a:off x="2104" y="1668"/>
              <a:ext cx="139" cy="134"/>
            </a:xfrm>
            <a:custGeom>
              <a:avLst/>
              <a:gdLst>
                <a:gd name="T0" fmla="*/ 70 w 139"/>
                <a:gd name="T1" fmla="*/ 0 h 134"/>
                <a:gd name="T2" fmla="*/ 0 w 139"/>
                <a:gd name="T3" fmla="*/ 134 h 134"/>
                <a:gd name="T4" fmla="*/ 139 w 139"/>
                <a:gd name="T5" fmla="*/ 134 h 134"/>
                <a:gd name="T6" fmla="*/ 70 w 139"/>
                <a:gd name="T7" fmla="*/ 0 h 13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39"/>
                <a:gd name="T13" fmla="*/ 0 h 134"/>
                <a:gd name="T14" fmla="*/ 139 w 139"/>
                <a:gd name="T15" fmla="*/ 134 h 13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39" h="134">
                  <a:moveTo>
                    <a:pt x="70" y="0"/>
                  </a:moveTo>
                  <a:lnTo>
                    <a:pt x="0" y="134"/>
                  </a:lnTo>
                  <a:lnTo>
                    <a:pt x="139" y="134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07" name="Freeform 84"/>
            <p:cNvSpPr>
              <a:spLocks/>
            </p:cNvSpPr>
            <p:nvPr/>
          </p:nvSpPr>
          <p:spPr bwMode="auto">
            <a:xfrm>
              <a:off x="2867" y="1668"/>
              <a:ext cx="139" cy="134"/>
            </a:xfrm>
            <a:custGeom>
              <a:avLst/>
              <a:gdLst>
                <a:gd name="T0" fmla="*/ 70 w 139"/>
                <a:gd name="T1" fmla="*/ 0 h 134"/>
                <a:gd name="T2" fmla="*/ 0 w 139"/>
                <a:gd name="T3" fmla="*/ 134 h 134"/>
                <a:gd name="T4" fmla="*/ 139 w 139"/>
                <a:gd name="T5" fmla="*/ 134 h 134"/>
                <a:gd name="T6" fmla="*/ 70 w 139"/>
                <a:gd name="T7" fmla="*/ 0 h 13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39"/>
                <a:gd name="T13" fmla="*/ 0 h 134"/>
                <a:gd name="T14" fmla="*/ 139 w 139"/>
                <a:gd name="T15" fmla="*/ 134 h 13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39" h="134">
                  <a:moveTo>
                    <a:pt x="70" y="0"/>
                  </a:moveTo>
                  <a:lnTo>
                    <a:pt x="0" y="134"/>
                  </a:lnTo>
                  <a:lnTo>
                    <a:pt x="139" y="134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08" name="Freeform 85"/>
            <p:cNvSpPr>
              <a:spLocks/>
            </p:cNvSpPr>
            <p:nvPr/>
          </p:nvSpPr>
          <p:spPr bwMode="auto">
            <a:xfrm>
              <a:off x="2637" y="1668"/>
              <a:ext cx="139" cy="134"/>
            </a:xfrm>
            <a:custGeom>
              <a:avLst/>
              <a:gdLst>
                <a:gd name="T0" fmla="*/ 69 w 139"/>
                <a:gd name="T1" fmla="*/ 0 h 134"/>
                <a:gd name="T2" fmla="*/ 0 w 139"/>
                <a:gd name="T3" fmla="*/ 134 h 134"/>
                <a:gd name="T4" fmla="*/ 139 w 139"/>
                <a:gd name="T5" fmla="*/ 134 h 134"/>
                <a:gd name="T6" fmla="*/ 69 w 139"/>
                <a:gd name="T7" fmla="*/ 0 h 13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39"/>
                <a:gd name="T13" fmla="*/ 0 h 134"/>
                <a:gd name="T14" fmla="*/ 139 w 139"/>
                <a:gd name="T15" fmla="*/ 134 h 13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39" h="134">
                  <a:moveTo>
                    <a:pt x="69" y="0"/>
                  </a:moveTo>
                  <a:lnTo>
                    <a:pt x="0" y="134"/>
                  </a:lnTo>
                  <a:lnTo>
                    <a:pt x="139" y="134"/>
                  </a:lnTo>
                  <a:lnTo>
                    <a:pt x="69" y="0"/>
                  </a:lnTo>
                  <a:close/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09" name="Freeform 86"/>
            <p:cNvSpPr>
              <a:spLocks/>
            </p:cNvSpPr>
            <p:nvPr/>
          </p:nvSpPr>
          <p:spPr bwMode="auto">
            <a:xfrm>
              <a:off x="1190" y="1651"/>
              <a:ext cx="550" cy="171"/>
            </a:xfrm>
            <a:custGeom>
              <a:avLst/>
              <a:gdLst>
                <a:gd name="T0" fmla="*/ 0 w 550"/>
                <a:gd name="T1" fmla="*/ 171 h 171"/>
                <a:gd name="T2" fmla="*/ 303 w 550"/>
                <a:gd name="T3" fmla="*/ 0 h 171"/>
                <a:gd name="T4" fmla="*/ 550 w 550"/>
                <a:gd name="T5" fmla="*/ 171 h 171"/>
                <a:gd name="T6" fmla="*/ 0 60000 65536"/>
                <a:gd name="T7" fmla="*/ 0 60000 65536"/>
                <a:gd name="T8" fmla="*/ 0 60000 65536"/>
                <a:gd name="T9" fmla="*/ 0 w 550"/>
                <a:gd name="T10" fmla="*/ 0 h 171"/>
                <a:gd name="T11" fmla="*/ 550 w 550"/>
                <a:gd name="T12" fmla="*/ 171 h 17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50" h="171">
                  <a:moveTo>
                    <a:pt x="0" y="171"/>
                  </a:moveTo>
                  <a:lnTo>
                    <a:pt x="303" y="0"/>
                  </a:lnTo>
                  <a:lnTo>
                    <a:pt x="550" y="171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10" name="Line 87"/>
            <p:cNvSpPr>
              <a:spLocks noChangeShapeType="1"/>
            </p:cNvSpPr>
            <p:nvPr/>
          </p:nvSpPr>
          <p:spPr bwMode="auto">
            <a:xfrm>
              <a:off x="1493" y="1653"/>
              <a:ext cx="1" cy="166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11" name="Freeform 88"/>
            <p:cNvSpPr>
              <a:spLocks/>
            </p:cNvSpPr>
            <p:nvPr/>
          </p:nvSpPr>
          <p:spPr bwMode="auto">
            <a:xfrm>
              <a:off x="1555" y="1383"/>
              <a:ext cx="324" cy="159"/>
            </a:xfrm>
            <a:custGeom>
              <a:avLst/>
              <a:gdLst>
                <a:gd name="T0" fmla="*/ 0 w 324"/>
                <a:gd name="T1" fmla="*/ 159 h 159"/>
                <a:gd name="T2" fmla="*/ 166 w 324"/>
                <a:gd name="T3" fmla="*/ 0 h 159"/>
                <a:gd name="T4" fmla="*/ 324 w 324"/>
                <a:gd name="T5" fmla="*/ 159 h 159"/>
                <a:gd name="T6" fmla="*/ 0 60000 65536"/>
                <a:gd name="T7" fmla="*/ 0 60000 65536"/>
                <a:gd name="T8" fmla="*/ 0 60000 65536"/>
                <a:gd name="T9" fmla="*/ 0 w 324"/>
                <a:gd name="T10" fmla="*/ 0 h 159"/>
                <a:gd name="T11" fmla="*/ 324 w 324"/>
                <a:gd name="T12" fmla="*/ 159 h 15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24" h="159">
                  <a:moveTo>
                    <a:pt x="0" y="159"/>
                  </a:moveTo>
                  <a:lnTo>
                    <a:pt x="166" y="0"/>
                  </a:lnTo>
                  <a:lnTo>
                    <a:pt x="324" y="159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12" name="Freeform 89"/>
            <p:cNvSpPr>
              <a:spLocks/>
            </p:cNvSpPr>
            <p:nvPr/>
          </p:nvSpPr>
          <p:spPr bwMode="auto">
            <a:xfrm>
              <a:off x="2174" y="1388"/>
              <a:ext cx="300" cy="154"/>
            </a:xfrm>
            <a:custGeom>
              <a:avLst/>
              <a:gdLst>
                <a:gd name="T0" fmla="*/ 0 w 300"/>
                <a:gd name="T1" fmla="*/ 154 h 154"/>
                <a:gd name="T2" fmla="*/ 126 w 300"/>
                <a:gd name="T3" fmla="*/ 0 h 154"/>
                <a:gd name="T4" fmla="*/ 300 w 300"/>
                <a:gd name="T5" fmla="*/ 154 h 154"/>
                <a:gd name="T6" fmla="*/ 0 60000 65536"/>
                <a:gd name="T7" fmla="*/ 0 60000 65536"/>
                <a:gd name="T8" fmla="*/ 0 60000 65536"/>
                <a:gd name="T9" fmla="*/ 0 w 300"/>
                <a:gd name="T10" fmla="*/ 0 h 154"/>
                <a:gd name="T11" fmla="*/ 300 w 300"/>
                <a:gd name="T12" fmla="*/ 154 h 15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00" h="154">
                  <a:moveTo>
                    <a:pt x="0" y="154"/>
                  </a:moveTo>
                  <a:lnTo>
                    <a:pt x="126" y="0"/>
                  </a:lnTo>
                  <a:lnTo>
                    <a:pt x="300" y="154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13" name="Freeform 90"/>
            <p:cNvSpPr>
              <a:spLocks/>
            </p:cNvSpPr>
            <p:nvPr/>
          </p:nvSpPr>
          <p:spPr bwMode="auto">
            <a:xfrm>
              <a:off x="2741" y="1388"/>
              <a:ext cx="178" cy="154"/>
            </a:xfrm>
            <a:custGeom>
              <a:avLst/>
              <a:gdLst>
                <a:gd name="T0" fmla="*/ 0 w 178"/>
                <a:gd name="T1" fmla="*/ 154 h 154"/>
                <a:gd name="T2" fmla="*/ 89 w 178"/>
                <a:gd name="T3" fmla="*/ 0 h 154"/>
                <a:gd name="T4" fmla="*/ 178 w 178"/>
                <a:gd name="T5" fmla="*/ 154 h 154"/>
                <a:gd name="T6" fmla="*/ 0 60000 65536"/>
                <a:gd name="T7" fmla="*/ 0 60000 65536"/>
                <a:gd name="T8" fmla="*/ 0 60000 65536"/>
                <a:gd name="T9" fmla="*/ 0 w 178"/>
                <a:gd name="T10" fmla="*/ 0 h 154"/>
                <a:gd name="T11" fmla="*/ 178 w 178"/>
                <a:gd name="T12" fmla="*/ 154 h 15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78" h="154">
                  <a:moveTo>
                    <a:pt x="0" y="154"/>
                  </a:moveTo>
                  <a:lnTo>
                    <a:pt x="89" y="0"/>
                  </a:lnTo>
                  <a:lnTo>
                    <a:pt x="178" y="154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14" name="Freeform 91"/>
            <p:cNvSpPr>
              <a:spLocks/>
            </p:cNvSpPr>
            <p:nvPr/>
          </p:nvSpPr>
          <p:spPr bwMode="auto">
            <a:xfrm>
              <a:off x="3236" y="1388"/>
              <a:ext cx="179" cy="154"/>
            </a:xfrm>
            <a:custGeom>
              <a:avLst/>
              <a:gdLst>
                <a:gd name="T0" fmla="*/ 0 w 179"/>
                <a:gd name="T1" fmla="*/ 154 h 154"/>
                <a:gd name="T2" fmla="*/ 90 w 179"/>
                <a:gd name="T3" fmla="*/ 0 h 154"/>
                <a:gd name="T4" fmla="*/ 179 w 179"/>
                <a:gd name="T5" fmla="*/ 154 h 154"/>
                <a:gd name="T6" fmla="*/ 0 60000 65536"/>
                <a:gd name="T7" fmla="*/ 0 60000 65536"/>
                <a:gd name="T8" fmla="*/ 0 60000 65536"/>
                <a:gd name="T9" fmla="*/ 0 w 179"/>
                <a:gd name="T10" fmla="*/ 0 h 154"/>
                <a:gd name="T11" fmla="*/ 179 w 179"/>
                <a:gd name="T12" fmla="*/ 154 h 15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79" h="154">
                  <a:moveTo>
                    <a:pt x="0" y="154"/>
                  </a:moveTo>
                  <a:lnTo>
                    <a:pt x="90" y="0"/>
                  </a:lnTo>
                  <a:lnTo>
                    <a:pt x="179" y="154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15" name="Freeform 92"/>
            <p:cNvSpPr>
              <a:spLocks/>
            </p:cNvSpPr>
            <p:nvPr/>
          </p:nvSpPr>
          <p:spPr bwMode="auto">
            <a:xfrm>
              <a:off x="3702" y="1388"/>
              <a:ext cx="179" cy="154"/>
            </a:xfrm>
            <a:custGeom>
              <a:avLst/>
              <a:gdLst>
                <a:gd name="T0" fmla="*/ 0 w 179"/>
                <a:gd name="T1" fmla="*/ 154 h 154"/>
                <a:gd name="T2" fmla="*/ 89 w 179"/>
                <a:gd name="T3" fmla="*/ 0 h 154"/>
                <a:gd name="T4" fmla="*/ 179 w 179"/>
                <a:gd name="T5" fmla="*/ 154 h 154"/>
                <a:gd name="T6" fmla="*/ 0 60000 65536"/>
                <a:gd name="T7" fmla="*/ 0 60000 65536"/>
                <a:gd name="T8" fmla="*/ 0 60000 65536"/>
                <a:gd name="T9" fmla="*/ 0 w 179"/>
                <a:gd name="T10" fmla="*/ 0 h 154"/>
                <a:gd name="T11" fmla="*/ 179 w 179"/>
                <a:gd name="T12" fmla="*/ 154 h 15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79" h="154">
                  <a:moveTo>
                    <a:pt x="0" y="154"/>
                  </a:moveTo>
                  <a:lnTo>
                    <a:pt x="89" y="0"/>
                  </a:lnTo>
                  <a:lnTo>
                    <a:pt x="179" y="154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16" name="Freeform 93"/>
            <p:cNvSpPr>
              <a:spLocks/>
            </p:cNvSpPr>
            <p:nvPr/>
          </p:nvSpPr>
          <p:spPr bwMode="auto">
            <a:xfrm>
              <a:off x="1723" y="1096"/>
              <a:ext cx="2784" cy="173"/>
            </a:xfrm>
            <a:custGeom>
              <a:avLst/>
              <a:gdLst>
                <a:gd name="T0" fmla="*/ 0 w 2784"/>
                <a:gd name="T1" fmla="*/ 171 h 173"/>
                <a:gd name="T2" fmla="*/ 1105 w 2784"/>
                <a:gd name="T3" fmla="*/ 0 h 173"/>
                <a:gd name="T4" fmla="*/ 2784 w 2784"/>
                <a:gd name="T5" fmla="*/ 173 h 173"/>
                <a:gd name="T6" fmla="*/ 0 60000 65536"/>
                <a:gd name="T7" fmla="*/ 0 60000 65536"/>
                <a:gd name="T8" fmla="*/ 0 60000 65536"/>
                <a:gd name="T9" fmla="*/ 0 w 2784"/>
                <a:gd name="T10" fmla="*/ 0 h 173"/>
                <a:gd name="T11" fmla="*/ 2784 w 2784"/>
                <a:gd name="T12" fmla="*/ 173 h 17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84" h="173">
                  <a:moveTo>
                    <a:pt x="0" y="171"/>
                  </a:moveTo>
                  <a:lnTo>
                    <a:pt x="1105" y="0"/>
                  </a:lnTo>
                  <a:lnTo>
                    <a:pt x="2784" y="173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17" name="Freeform 94"/>
            <p:cNvSpPr>
              <a:spLocks/>
            </p:cNvSpPr>
            <p:nvPr/>
          </p:nvSpPr>
          <p:spPr bwMode="auto">
            <a:xfrm>
              <a:off x="2318" y="1096"/>
              <a:ext cx="1974" cy="173"/>
            </a:xfrm>
            <a:custGeom>
              <a:avLst/>
              <a:gdLst>
                <a:gd name="T0" fmla="*/ 1974 w 1974"/>
                <a:gd name="T1" fmla="*/ 153 h 173"/>
                <a:gd name="T2" fmla="*/ 510 w 1974"/>
                <a:gd name="T3" fmla="*/ 0 h 173"/>
                <a:gd name="T4" fmla="*/ 0 w 1974"/>
                <a:gd name="T5" fmla="*/ 173 h 173"/>
                <a:gd name="T6" fmla="*/ 0 60000 65536"/>
                <a:gd name="T7" fmla="*/ 0 60000 65536"/>
                <a:gd name="T8" fmla="*/ 0 60000 65536"/>
                <a:gd name="T9" fmla="*/ 0 w 1974"/>
                <a:gd name="T10" fmla="*/ 0 h 173"/>
                <a:gd name="T11" fmla="*/ 1974 w 1974"/>
                <a:gd name="T12" fmla="*/ 173 h 17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74" h="173">
                  <a:moveTo>
                    <a:pt x="1974" y="153"/>
                  </a:moveTo>
                  <a:lnTo>
                    <a:pt x="510" y="0"/>
                  </a:lnTo>
                  <a:lnTo>
                    <a:pt x="0" y="173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18" name="Freeform 95"/>
            <p:cNvSpPr>
              <a:spLocks/>
            </p:cNvSpPr>
            <p:nvPr/>
          </p:nvSpPr>
          <p:spPr bwMode="auto">
            <a:xfrm>
              <a:off x="2830" y="1098"/>
              <a:ext cx="1269" cy="171"/>
            </a:xfrm>
            <a:custGeom>
              <a:avLst/>
              <a:gdLst>
                <a:gd name="T0" fmla="*/ 1269 w 1269"/>
                <a:gd name="T1" fmla="*/ 154 h 171"/>
                <a:gd name="T2" fmla="*/ 0 w 1269"/>
                <a:gd name="T3" fmla="*/ 0 h 171"/>
                <a:gd name="T4" fmla="*/ 961 w 1269"/>
                <a:gd name="T5" fmla="*/ 171 h 171"/>
                <a:gd name="T6" fmla="*/ 0 60000 65536"/>
                <a:gd name="T7" fmla="*/ 0 60000 65536"/>
                <a:gd name="T8" fmla="*/ 0 60000 65536"/>
                <a:gd name="T9" fmla="*/ 0 w 1269"/>
                <a:gd name="T10" fmla="*/ 0 h 171"/>
                <a:gd name="T11" fmla="*/ 1269 w 1269"/>
                <a:gd name="T12" fmla="*/ 171 h 17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269" h="171">
                  <a:moveTo>
                    <a:pt x="1269" y="154"/>
                  </a:moveTo>
                  <a:lnTo>
                    <a:pt x="0" y="0"/>
                  </a:lnTo>
                  <a:lnTo>
                    <a:pt x="961" y="171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19" name="Line 96"/>
            <p:cNvSpPr>
              <a:spLocks noChangeShapeType="1"/>
            </p:cNvSpPr>
            <p:nvPr/>
          </p:nvSpPr>
          <p:spPr bwMode="auto">
            <a:xfrm flipV="1">
              <a:off x="1094" y="1926"/>
              <a:ext cx="94" cy="168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20" name="Line 97"/>
            <p:cNvSpPr>
              <a:spLocks noChangeShapeType="1"/>
            </p:cNvSpPr>
            <p:nvPr/>
          </p:nvSpPr>
          <p:spPr bwMode="auto">
            <a:xfrm>
              <a:off x="1188" y="1926"/>
              <a:ext cx="97" cy="168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21" name="Rectangle 98"/>
            <p:cNvSpPr>
              <a:spLocks noChangeArrowheads="1"/>
            </p:cNvSpPr>
            <p:nvPr/>
          </p:nvSpPr>
          <p:spPr bwMode="auto">
            <a:xfrm>
              <a:off x="2285" y="1568"/>
              <a:ext cx="126" cy="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r>
                <a:rPr lang="en-US" sz="500">
                  <a:cs typeface="Times New Roman" charset="0"/>
                </a:rPr>
                <a:t>■ ■ ■ </a:t>
              </a:r>
              <a:endParaRPr lang="en-GB" sz="500">
                <a:cs typeface="Times New Roman" charset="0"/>
              </a:endParaRPr>
            </a:p>
          </p:txBody>
        </p:sp>
        <p:sp>
          <p:nvSpPr>
            <p:cNvPr id="30822" name="Rectangle 99"/>
            <p:cNvSpPr>
              <a:spLocks noChangeArrowheads="1"/>
            </p:cNvSpPr>
            <p:nvPr/>
          </p:nvSpPr>
          <p:spPr bwMode="auto">
            <a:xfrm>
              <a:off x="2793" y="1579"/>
              <a:ext cx="126" cy="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r>
                <a:rPr lang="en-US" sz="500">
                  <a:cs typeface="Times New Roman" charset="0"/>
                </a:rPr>
                <a:t>■ ■ ■ </a:t>
              </a:r>
              <a:endParaRPr lang="en-GB" sz="500">
                <a:cs typeface="Times New Roman" charset="0"/>
              </a:endParaRPr>
            </a:p>
          </p:txBody>
        </p:sp>
        <p:sp>
          <p:nvSpPr>
            <p:cNvPr id="30823" name="Rectangle 100"/>
            <p:cNvSpPr>
              <a:spLocks noChangeArrowheads="1"/>
            </p:cNvSpPr>
            <p:nvPr/>
          </p:nvSpPr>
          <p:spPr bwMode="auto">
            <a:xfrm>
              <a:off x="3775" y="1568"/>
              <a:ext cx="126" cy="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r>
                <a:rPr lang="en-US" sz="500">
                  <a:cs typeface="Times New Roman" charset="0"/>
                </a:rPr>
                <a:t>■ ■ ■ </a:t>
              </a:r>
              <a:endParaRPr lang="en-GB" sz="500">
                <a:cs typeface="Times New Roman" charset="0"/>
              </a:endParaRPr>
            </a:p>
          </p:txBody>
        </p:sp>
        <p:sp>
          <p:nvSpPr>
            <p:cNvPr id="30824" name="Rectangle 101"/>
            <p:cNvSpPr>
              <a:spLocks noChangeArrowheads="1"/>
            </p:cNvSpPr>
            <p:nvPr/>
          </p:nvSpPr>
          <p:spPr bwMode="auto">
            <a:xfrm>
              <a:off x="3254" y="1579"/>
              <a:ext cx="126" cy="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r>
                <a:rPr lang="en-US" sz="500">
                  <a:cs typeface="Times New Roman" charset="0"/>
                </a:rPr>
                <a:t>■ ■ ■ </a:t>
              </a:r>
              <a:endParaRPr lang="en-GB" sz="500">
                <a:cs typeface="Times New Roman" charset="0"/>
              </a:endParaRPr>
            </a:p>
          </p:txBody>
        </p:sp>
      </p:grpSp>
      <p:sp>
        <p:nvSpPr>
          <p:cNvPr id="30764" name="Rectangle 102"/>
          <p:cNvSpPr>
            <a:spLocks noChangeArrowheads="1"/>
          </p:cNvSpPr>
          <p:nvPr/>
        </p:nvSpPr>
        <p:spPr bwMode="auto">
          <a:xfrm>
            <a:off x="6794500" y="4764088"/>
            <a:ext cx="32067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900">
                <a:solidFill>
                  <a:srgbClr val="000000"/>
                </a:solidFill>
                <a:latin typeface="Myriad Roman" charset="0"/>
                <a:cs typeface="Times New Roman" charset="0"/>
              </a:rPr>
              <a:t>■ ■ ■</a:t>
            </a:r>
            <a:r>
              <a:rPr lang="en-US" sz="1600">
                <a:solidFill>
                  <a:srgbClr val="000000"/>
                </a:solidFill>
                <a:latin typeface="Myriad Roman" charset="0"/>
                <a:cs typeface="Times New Roman" charset="0"/>
              </a:rPr>
              <a:t> </a:t>
            </a:r>
            <a:endParaRPr lang="en-GB" sz="1600">
              <a:solidFill>
                <a:srgbClr val="000000"/>
              </a:solidFill>
              <a:latin typeface="Myriad Roman" charset="0"/>
              <a:cs typeface="Times New Roman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D9411-5B95-CC4E-91BB-F9A2DB6147DB}" type="datetime1">
              <a:rPr lang="en-US" smtClean="0"/>
              <a:t>9/10/18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F8ECD43-6193-5545-9953-5ACAE048774A}" type="slidenum">
              <a:rPr lang="en-US" sz="1400"/>
              <a:pPr/>
              <a:t>16</a:t>
            </a:fld>
            <a:endParaRPr lang="en-US" sz="1400"/>
          </a:p>
        </p:txBody>
      </p:sp>
      <p:sp>
        <p:nvSpPr>
          <p:cNvPr id="31748" name="Rectangle 2"/>
          <p:cNvSpPr>
            <a:spLocks noGrp="1" noChangeArrowheads="1"/>
          </p:cNvSpPr>
          <p:nvPr>
            <p:ph type="title"/>
          </p:nvPr>
        </p:nvSpPr>
        <p:spPr>
          <a:xfrm>
            <a:off x="341840" y="76469"/>
            <a:ext cx="7169150" cy="1169988"/>
          </a:xfrm>
        </p:spPr>
        <p:txBody>
          <a:bodyPr/>
          <a:lstStyle/>
          <a:p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Using DNS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3743" y="1128294"/>
            <a:ext cx="8463995" cy="491620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Local DNS server (</a:t>
            </a:r>
            <a:r>
              <a:rPr lang="ja-JP" altLang="en-US" dirty="0">
                <a:latin typeface="Times New Roman" charset="0"/>
                <a:ea typeface="ＭＳ Ｐゴシック" charset="0"/>
                <a:cs typeface="ＭＳ Ｐゴシック" charset="0"/>
              </a:rPr>
              <a:t>“</a:t>
            </a:r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default name server</a:t>
            </a:r>
            <a:r>
              <a:rPr lang="ja-JP" altLang="en-US" dirty="0">
                <a:latin typeface="Times New Roman" charset="0"/>
                <a:ea typeface="ＭＳ Ｐゴシック" charset="0"/>
                <a:cs typeface="ＭＳ Ｐゴシック" charset="0"/>
              </a:rPr>
              <a:t>”</a:t>
            </a:r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)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Usually near the end hosts who use it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Local hosts configured with local server (e.g., /</a:t>
            </a:r>
            <a:r>
              <a:rPr lang="en-US" dirty="0" err="1">
                <a:latin typeface="Times New Roman" charset="0"/>
                <a:ea typeface="ＭＳ Ｐゴシック" charset="0"/>
              </a:rPr>
              <a:t>etc</a:t>
            </a:r>
            <a:r>
              <a:rPr lang="en-US" dirty="0">
                <a:latin typeface="Times New Roman" charset="0"/>
                <a:ea typeface="ＭＳ Ｐゴシック" charset="0"/>
              </a:rPr>
              <a:t>/</a:t>
            </a:r>
            <a:r>
              <a:rPr lang="en-US" dirty="0" err="1">
                <a:latin typeface="Times New Roman" charset="0"/>
                <a:ea typeface="ＭＳ Ｐゴシック" charset="0"/>
              </a:rPr>
              <a:t>resolv.conf</a:t>
            </a:r>
            <a:r>
              <a:rPr lang="en-US" dirty="0">
                <a:latin typeface="Times New Roman" charset="0"/>
                <a:ea typeface="ＭＳ Ｐゴシック" charset="0"/>
              </a:rPr>
              <a:t>) or learn the server via DHCP</a:t>
            </a:r>
          </a:p>
          <a:p>
            <a:pPr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Client application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Extract server name (e.g., from the URL)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Do </a:t>
            </a:r>
            <a:r>
              <a:rPr lang="en-US" i="1" dirty="0" err="1">
                <a:latin typeface="Times New Roman" charset="0"/>
                <a:ea typeface="ＭＳ Ｐゴシック" charset="0"/>
              </a:rPr>
              <a:t>gethostbyname</a:t>
            </a:r>
            <a:r>
              <a:rPr lang="en-US" i="1" dirty="0">
                <a:latin typeface="Times New Roman" charset="0"/>
                <a:ea typeface="ＭＳ Ｐゴシック" charset="0"/>
              </a:rPr>
              <a:t>()</a:t>
            </a:r>
            <a:r>
              <a:rPr lang="en-US" dirty="0">
                <a:latin typeface="Times New Roman" charset="0"/>
                <a:ea typeface="ＭＳ Ｐゴシック" charset="0"/>
              </a:rPr>
              <a:t> to trigger resolver code</a:t>
            </a:r>
          </a:p>
          <a:p>
            <a:pPr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Server application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Extract client IP address from socket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Optional </a:t>
            </a:r>
            <a:r>
              <a:rPr lang="en-US" i="1" dirty="0" err="1">
                <a:latin typeface="Times New Roman" charset="0"/>
                <a:ea typeface="ＭＳ Ｐゴシック" charset="0"/>
              </a:rPr>
              <a:t>gethostbyaddr</a:t>
            </a:r>
            <a:r>
              <a:rPr lang="en-US" i="1" dirty="0">
                <a:latin typeface="Times New Roman" charset="0"/>
                <a:ea typeface="ＭＳ Ｐゴシック" charset="0"/>
              </a:rPr>
              <a:t>()</a:t>
            </a:r>
            <a:r>
              <a:rPr lang="en-US" dirty="0">
                <a:latin typeface="Times New Roman" charset="0"/>
                <a:ea typeface="ＭＳ Ｐゴシック" charset="0"/>
              </a:rPr>
              <a:t> to translate into name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41243-F87D-5C4B-A6BE-4DC7FC3344C7}" type="datetime1">
              <a:rPr lang="en-US" smtClean="0"/>
              <a:t>9/10/18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67" grpId="0" build="p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3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EA0892D-07B7-504E-AF0A-FD0751810073}" type="slidenum">
              <a:rPr lang="en-US" sz="1400"/>
              <a:pPr/>
              <a:t>17</a:t>
            </a:fld>
            <a:endParaRPr lang="en-US" sz="1400"/>
          </a:p>
        </p:txBody>
      </p:sp>
      <p:graphicFrame>
        <p:nvGraphicFramePr>
          <p:cNvPr id="32770" name="Object 2"/>
          <p:cNvGraphicFramePr>
            <a:graphicFrameLocks noChangeAspect="1"/>
          </p:cNvGraphicFramePr>
          <p:nvPr/>
        </p:nvGraphicFramePr>
        <p:xfrm>
          <a:off x="3514725" y="5100638"/>
          <a:ext cx="833438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Clip" r:id="rId3" imgW="1307948" imgH="1084823" progId="MS_ClipArt_Gallery.2">
                  <p:embed/>
                </p:oleObj>
              </mc:Choice>
              <mc:Fallback>
                <p:oleObj name="Clip" r:id="rId3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4725" y="5100638"/>
                        <a:ext cx="833438" cy="638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74" name="Text Box 3"/>
          <p:cNvSpPr txBox="1">
            <a:spLocks noChangeArrowheads="1"/>
          </p:cNvSpPr>
          <p:nvPr/>
        </p:nvSpPr>
        <p:spPr bwMode="auto">
          <a:xfrm>
            <a:off x="2682875" y="5678488"/>
            <a:ext cx="1846263" cy="611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en-US" sz="1800">
                <a:latin typeface="Comic Sans MS" charset="0"/>
              </a:rPr>
              <a:t>requesting host</a:t>
            </a:r>
            <a:endParaRPr lang="en-US"/>
          </a:p>
          <a:p>
            <a:pPr algn="ctr"/>
            <a:r>
              <a:rPr lang="en-US" sz="1600" b="1">
                <a:latin typeface="Courier New" charset="0"/>
              </a:rPr>
              <a:t>cis.poly.edu</a:t>
            </a:r>
            <a:endParaRPr lang="en-US" sz="1600"/>
          </a:p>
        </p:txBody>
      </p:sp>
      <p:sp>
        <p:nvSpPr>
          <p:cNvPr id="32775" name="Text Box 4"/>
          <p:cNvSpPr txBox="1">
            <a:spLocks noChangeArrowheads="1"/>
          </p:cNvSpPr>
          <p:nvPr/>
        </p:nvSpPr>
        <p:spPr bwMode="auto">
          <a:xfrm>
            <a:off x="6461125" y="5957888"/>
            <a:ext cx="22574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en-US" sz="1600" b="1">
                <a:latin typeface="Courier New" charset="0"/>
              </a:rPr>
              <a:t>gaia.cs.umass.edu</a:t>
            </a:r>
            <a:endParaRPr lang="en-US" sz="1600"/>
          </a:p>
        </p:txBody>
      </p:sp>
      <p:graphicFrame>
        <p:nvGraphicFramePr>
          <p:cNvPr id="32771" name="Object 3"/>
          <p:cNvGraphicFramePr>
            <a:graphicFrameLocks noChangeAspect="1"/>
          </p:cNvGraphicFramePr>
          <p:nvPr/>
        </p:nvGraphicFramePr>
        <p:xfrm>
          <a:off x="5638800" y="5900738"/>
          <a:ext cx="833438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Clip" r:id="rId5" imgW="1307948" imgH="1084823" progId="MS_ClipArt_Gallery.2">
                  <p:embed/>
                </p:oleObj>
              </mc:Choice>
              <mc:Fallback>
                <p:oleObj name="Clip" r:id="rId5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5900738"/>
                        <a:ext cx="833438" cy="638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2776" name="Group 6"/>
          <p:cNvGrpSpPr>
            <a:grpSpLocks/>
          </p:cNvGrpSpPr>
          <p:nvPr/>
        </p:nvGrpSpPr>
        <p:grpSpPr bwMode="auto">
          <a:xfrm>
            <a:off x="3762375" y="3025775"/>
            <a:ext cx="369888" cy="657225"/>
            <a:chOff x="4180" y="783"/>
            <a:chExt cx="150" cy="307"/>
          </a:xfrm>
        </p:grpSpPr>
        <p:sp>
          <p:nvSpPr>
            <p:cNvPr id="32828" name="AutoShape 7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29" name="Rectangle 8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30" name="Rectangle 9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31" name="AutoShape 10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32" name="Line 11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33" name="Line 12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34" name="Rectangle 13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35" name="Rectangle 14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2777" name="Text Box 15"/>
          <p:cNvSpPr txBox="1">
            <a:spLocks noChangeArrowheads="1"/>
          </p:cNvSpPr>
          <p:nvPr/>
        </p:nvSpPr>
        <p:spPr bwMode="auto">
          <a:xfrm>
            <a:off x="4316413" y="1277938"/>
            <a:ext cx="20113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en-US" sz="1800">
                <a:latin typeface="Comic Sans MS" charset="0"/>
              </a:rPr>
              <a:t>root DNS server</a:t>
            </a:r>
            <a:endParaRPr lang="en-US" sz="1600"/>
          </a:p>
        </p:txBody>
      </p:sp>
      <p:sp>
        <p:nvSpPr>
          <p:cNvPr id="114704" name="Line 16"/>
          <p:cNvSpPr>
            <a:spLocks noChangeShapeType="1"/>
          </p:cNvSpPr>
          <p:nvPr/>
        </p:nvSpPr>
        <p:spPr bwMode="auto">
          <a:xfrm flipH="1" flipV="1">
            <a:off x="3811588" y="3713163"/>
            <a:ext cx="0" cy="13144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4705" name="Line 17"/>
          <p:cNvSpPr>
            <a:spLocks noChangeShapeType="1"/>
          </p:cNvSpPr>
          <p:nvPr/>
        </p:nvSpPr>
        <p:spPr bwMode="auto">
          <a:xfrm flipV="1">
            <a:off x="3925888" y="2017713"/>
            <a:ext cx="914400" cy="9715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4706" name="Line 18"/>
          <p:cNvSpPr>
            <a:spLocks noChangeShapeType="1"/>
          </p:cNvSpPr>
          <p:nvPr/>
        </p:nvSpPr>
        <p:spPr bwMode="auto">
          <a:xfrm flipV="1">
            <a:off x="4211638" y="3179763"/>
            <a:ext cx="1485900" cy="95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4707" name="Line 19"/>
          <p:cNvSpPr>
            <a:spLocks noChangeShapeType="1"/>
          </p:cNvSpPr>
          <p:nvPr/>
        </p:nvSpPr>
        <p:spPr bwMode="auto">
          <a:xfrm flipH="1" flipV="1">
            <a:off x="4211638" y="3351213"/>
            <a:ext cx="1419225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4708" name="Line 20"/>
          <p:cNvSpPr>
            <a:spLocks noChangeShapeType="1"/>
          </p:cNvSpPr>
          <p:nvPr/>
        </p:nvSpPr>
        <p:spPr bwMode="auto">
          <a:xfrm flipH="1">
            <a:off x="4135438" y="2246313"/>
            <a:ext cx="733425" cy="762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4709" name="Line 21"/>
          <p:cNvSpPr>
            <a:spLocks noChangeShapeType="1"/>
          </p:cNvSpPr>
          <p:nvPr/>
        </p:nvSpPr>
        <p:spPr bwMode="auto">
          <a:xfrm>
            <a:off x="4002088" y="3741738"/>
            <a:ext cx="9525" cy="132397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2784" name="Group 22"/>
          <p:cNvGrpSpPr>
            <a:grpSpLocks/>
          </p:cNvGrpSpPr>
          <p:nvPr/>
        </p:nvGrpSpPr>
        <p:grpSpPr bwMode="auto">
          <a:xfrm>
            <a:off x="1617663" y="3116263"/>
            <a:ext cx="1998662" cy="611187"/>
            <a:chOff x="2800" y="2132"/>
            <a:chExt cx="1259" cy="385"/>
          </a:xfrm>
        </p:grpSpPr>
        <p:sp>
          <p:nvSpPr>
            <p:cNvPr id="32826" name="Rectangle 23"/>
            <p:cNvSpPr>
              <a:spLocks noChangeArrowheads="1"/>
            </p:cNvSpPr>
            <p:nvPr/>
          </p:nvSpPr>
          <p:spPr bwMode="auto">
            <a:xfrm>
              <a:off x="2838" y="2178"/>
              <a:ext cx="1182" cy="3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27" name="Text Box 24"/>
            <p:cNvSpPr txBox="1">
              <a:spLocks noChangeArrowheads="1"/>
            </p:cNvSpPr>
            <p:nvPr/>
          </p:nvSpPr>
          <p:spPr bwMode="auto">
            <a:xfrm>
              <a:off x="2800" y="2132"/>
              <a:ext cx="1259" cy="3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>
                  <a:latin typeface="Comic Sans MS" charset="0"/>
                </a:rPr>
                <a:t>local DNS server</a:t>
              </a:r>
              <a:endParaRPr lang="en-US"/>
            </a:p>
            <a:p>
              <a:pPr algn="ctr"/>
              <a:r>
                <a:rPr lang="en-US" sz="1600" b="1">
                  <a:latin typeface="Courier New" charset="0"/>
                </a:rPr>
                <a:t>dns.poly.edu</a:t>
              </a:r>
              <a:endParaRPr lang="en-US" sz="1600"/>
            </a:p>
          </p:txBody>
        </p:sp>
      </p:grpSp>
      <p:sp>
        <p:nvSpPr>
          <p:cNvPr id="114713" name="Text Box 25"/>
          <p:cNvSpPr txBox="1">
            <a:spLocks noChangeArrowheads="1"/>
          </p:cNvSpPr>
          <p:nvPr/>
        </p:nvSpPr>
        <p:spPr bwMode="auto">
          <a:xfrm>
            <a:off x="3522663" y="4568825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en-US" sz="1800">
                <a:solidFill>
                  <a:srgbClr val="FF0000"/>
                </a:solidFill>
                <a:latin typeface="Arial" charset="0"/>
              </a:rPr>
              <a:t>1</a:t>
            </a:r>
            <a:endParaRPr lang="en-US"/>
          </a:p>
        </p:txBody>
      </p:sp>
      <p:sp>
        <p:nvSpPr>
          <p:cNvPr id="114714" name="Text Box 26"/>
          <p:cNvSpPr txBox="1">
            <a:spLocks noChangeArrowheads="1"/>
          </p:cNvSpPr>
          <p:nvPr/>
        </p:nvSpPr>
        <p:spPr bwMode="auto">
          <a:xfrm>
            <a:off x="4065588" y="223520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en-US" sz="1800">
                <a:solidFill>
                  <a:srgbClr val="FF0000"/>
                </a:solidFill>
                <a:latin typeface="Arial" charset="0"/>
              </a:rPr>
              <a:t>2</a:t>
            </a:r>
            <a:endParaRPr lang="en-US"/>
          </a:p>
        </p:txBody>
      </p:sp>
      <p:sp>
        <p:nvSpPr>
          <p:cNvPr id="114715" name="Text Box 27"/>
          <p:cNvSpPr txBox="1">
            <a:spLocks noChangeArrowheads="1"/>
          </p:cNvSpPr>
          <p:nvPr/>
        </p:nvSpPr>
        <p:spPr bwMode="auto">
          <a:xfrm>
            <a:off x="4503738" y="2473325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en-US" sz="1800">
                <a:solidFill>
                  <a:srgbClr val="FF0000"/>
                </a:solidFill>
                <a:latin typeface="Arial" charset="0"/>
              </a:rPr>
              <a:t>3</a:t>
            </a:r>
            <a:endParaRPr lang="en-US"/>
          </a:p>
        </p:txBody>
      </p:sp>
      <p:sp>
        <p:nvSpPr>
          <p:cNvPr id="114716" name="Text Box 28"/>
          <p:cNvSpPr txBox="1">
            <a:spLocks noChangeArrowheads="1"/>
          </p:cNvSpPr>
          <p:nvPr/>
        </p:nvSpPr>
        <p:spPr bwMode="auto">
          <a:xfrm>
            <a:off x="4818063" y="288290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en-US" sz="1800">
                <a:solidFill>
                  <a:srgbClr val="FF0000"/>
                </a:solidFill>
                <a:latin typeface="Arial" charset="0"/>
              </a:rPr>
              <a:t>4</a:t>
            </a:r>
            <a:endParaRPr lang="en-US"/>
          </a:p>
        </p:txBody>
      </p:sp>
      <p:sp>
        <p:nvSpPr>
          <p:cNvPr id="114717" name="Text Box 29"/>
          <p:cNvSpPr txBox="1">
            <a:spLocks noChangeArrowheads="1"/>
          </p:cNvSpPr>
          <p:nvPr/>
        </p:nvSpPr>
        <p:spPr bwMode="auto">
          <a:xfrm>
            <a:off x="4848225" y="3370263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en-US" sz="1800">
                <a:solidFill>
                  <a:srgbClr val="FF0000"/>
                </a:solidFill>
                <a:latin typeface="Arial" charset="0"/>
              </a:rPr>
              <a:t>5</a:t>
            </a:r>
            <a:endParaRPr lang="en-US"/>
          </a:p>
        </p:txBody>
      </p:sp>
      <p:sp>
        <p:nvSpPr>
          <p:cNvPr id="114718" name="Text Box 30"/>
          <p:cNvSpPr txBox="1">
            <a:spLocks noChangeArrowheads="1"/>
          </p:cNvSpPr>
          <p:nvPr/>
        </p:nvSpPr>
        <p:spPr bwMode="auto">
          <a:xfrm>
            <a:off x="5445125" y="4410075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en-US" sz="1800">
                <a:solidFill>
                  <a:srgbClr val="FF0000"/>
                </a:solidFill>
                <a:latin typeface="Arial" charset="0"/>
              </a:rPr>
              <a:t>6</a:t>
            </a:r>
            <a:endParaRPr lang="en-US"/>
          </a:p>
        </p:txBody>
      </p:sp>
      <p:grpSp>
        <p:nvGrpSpPr>
          <p:cNvPr id="32791" name="Group 31"/>
          <p:cNvGrpSpPr>
            <a:grpSpLocks/>
          </p:cNvGrpSpPr>
          <p:nvPr/>
        </p:nvGrpSpPr>
        <p:grpSpPr bwMode="auto">
          <a:xfrm>
            <a:off x="4876800" y="1606550"/>
            <a:ext cx="369888" cy="657225"/>
            <a:chOff x="4180" y="783"/>
            <a:chExt cx="150" cy="307"/>
          </a:xfrm>
        </p:grpSpPr>
        <p:sp>
          <p:nvSpPr>
            <p:cNvPr id="32818" name="AutoShape 32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19" name="Rectangle 33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20" name="Rectangle 34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21" name="AutoShape 35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22" name="Line 36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23" name="Line 37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24" name="Rectangle 38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25" name="Rectangle 39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2792" name="Group 40"/>
          <p:cNvGrpSpPr>
            <a:grpSpLocks/>
          </p:cNvGrpSpPr>
          <p:nvPr/>
        </p:nvGrpSpPr>
        <p:grpSpPr bwMode="auto">
          <a:xfrm>
            <a:off x="5705475" y="3035300"/>
            <a:ext cx="369888" cy="657225"/>
            <a:chOff x="4180" y="783"/>
            <a:chExt cx="150" cy="307"/>
          </a:xfrm>
        </p:grpSpPr>
        <p:sp>
          <p:nvSpPr>
            <p:cNvPr id="32810" name="AutoShape 41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11" name="Rectangle 42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12" name="Rectangle 43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13" name="AutoShape 44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14" name="Line 45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15" name="Line 46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16" name="Rectangle 47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17" name="Rectangle 48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2793" name="Group 49"/>
          <p:cNvGrpSpPr>
            <a:grpSpLocks/>
          </p:cNvGrpSpPr>
          <p:nvPr/>
        </p:nvGrpSpPr>
        <p:grpSpPr bwMode="auto">
          <a:xfrm>
            <a:off x="5686425" y="4654550"/>
            <a:ext cx="369888" cy="657225"/>
            <a:chOff x="4180" y="783"/>
            <a:chExt cx="150" cy="307"/>
          </a:xfrm>
        </p:grpSpPr>
        <p:sp>
          <p:nvSpPr>
            <p:cNvPr id="32802" name="AutoShape 50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03" name="Rectangle 51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04" name="Rectangle 52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05" name="AutoShape 53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06" name="Line 54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07" name="Line 55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08" name="Rectangle 56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09" name="Rectangle 57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2794" name="Text Box 58"/>
          <p:cNvSpPr txBox="1">
            <a:spLocks noChangeArrowheads="1"/>
          </p:cNvSpPr>
          <p:nvPr/>
        </p:nvSpPr>
        <p:spPr bwMode="auto">
          <a:xfrm>
            <a:off x="4768850" y="5226050"/>
            <a:ext cx="2617788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en-US" sz="1600">
                <a:latin typeface="Comic Sans MS" charset="0"/>
              </a:rPr>
              <a:t>authoritative DNS server</a:t>
            </a:r>
            <a:endParaRPr lang="en-US"/>
          </a:p>
          <a:p>
            <a:pPr algn="ctr"/>
            <a:r>
              <a:rPr lang="en-US" sz="1600" b="1">
                <a:latin typeface="Courier New" charset="0"/>
              </a:rPr>
              <a:t>dns.cs.umass.edu</a:t>
            </a:r>
            <a:endParaRPr lang="en-US" sz="1600"/>
          </a:p>
        </p:txBody>
      </p:sp>
      <p:sp>
        <p:nvSpPr>
          <p:cNvPr id="114747" name="Text Box 59"/>
          <p:cNvSpPr txBox="1">
            <a:spLocks noChangeArrowheads="1"/>
          </p:cNvSpPr>
          <p:nvPr/>
        </p:nvSpPr>
        <p:spPr bwMode="auto">
          <a:xfrm>
            <a:off x="4818063" y="4440238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en-US" sz="1800">
                <a:solidFill>
                  <a:srgbClr val="FF0000"/>
                </a:solidFill>
                <a:latin typeface="Arial" charset="0"/>
              </a:rPr>
              <a:t>7</a:t>
            </a:r>
            <a:endParaRPr lang="en-US"/>
          </a:p>
        </p:txBody>
      </p:sp>
      <p:sp>
        <p:nvSpPr>
          <p:cNvPr id="114748" name="Text Box 60"/>
          <p:cNvSpPr txBox="1">
            <a:spLocks noChangeArrowheads="1"/>
          </p:cNvSpPr>
          <p:nvPr/>
        </p:nvSpPr>
        <p:spPr bwMode="auto">
          <a:xfrm>
            <a:off x="4075113" y="4587875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en-US" sz="1800">
                <a:solidFill>
                  <a:srgbClr val="FF0000"/>
                </a:solidFill>
                <a:latin typeface="Arial" charset="0"/>
              </a:rPr>
              <a:t>8</a:t>
            </a:r>
            <a:endParaRPr lang="en-US"/>
          </a:p>
        </p:txBody>
      </p:sp>
      <p:sp>
        <p:nvSpPr>
          <p:cNvPr id="114749" name="Line 61"/>
          <p:cNvSpPr>
            <a:spLocks noChangeShapeType="1"/>
          </p:cNvSpPr>
          <p:nvPr/>
        </p:nvSpPr>
        <p:spPr bwMode="auto">
          <a:xfrm>
            <a:off x="4144963" y="3511550"/>
            <a:ext cx="1493837" cy="131445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4750" name="Line 62"/>
          <p:cNvSpPr>
            <a:spLocks noChangeShapeType="1"/>
          </p:cNvSpPr>
          <p:nvPr/>
        </p:nvSpPr>
        <p:spPr bwMode="auto">
          <a:xfrm flipH="1" flipV="1">
            <a:off x="4105275" y="3627438"/>
            <a:ext cx="1493838" cy="130175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9" name="Text Box 63"/>
          <p:cNvSpPr txBox="1">
            <a:spLocks noChangeArrowheads="1"/>
          </p:cNvSpPr>
          <p:nvPr/>
        </p:nvSpPr>
        <p:spPr bwMode="auto">
          <a:xfrm>
            <a:off x="5076825" y="2649538"/>
            <a:ext cx="20113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en-US" sz="1800">
                <a:latin typeface="Comic Sans MS" charset="0"/>
              </a:rPr>
              <a:t>TLD DNS server</a:t>
            </a:r>
            <a:endParaRPr lang="en-US" sz="1600"/>
          </a:p>
        </p:txBody>
      </p:sp>
      <p:sp>
        <p:nvSpPr>
          <p:cNvPr id="32800" name="Rectangle 64"/>
          <p:cNvSpPr>
            <a:spLocks noGrp="1" noChangeArrowheads="1"/>
          </p:cNvSpPr>
          <p:nvPr>
            <p:ph type="title"/>
          </p:nvPr>
        </p:nvSpPr>
        <p:spPr>
          <a:xfrm>
            <a:off x="480893" y="150635"/>
            <a:ext cx="7510111" cy="915495"/>
          </a:xfrm>
        </p:spPr>
        <p:txBody>
          <a:bodyPr/>
          <a:lstStyle/>
          <a:p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Example</a:t>
            </a:r>
          </a:p>
        </p:txBody>
      </p:sp>
      <p:sp>
        <p:nvSpPr>
          <p:cNvPr id="32801" name="Rectangle 65"/>
          <p:cNvSpPr>
            <a:spLocks noGrp="1" noChangeArrowheads="1"/>
          </p:cNvSpPr>
          <p:nvPr>
            <p:ph type="body" sz="half" idx="1"/>
          </p:nvPr>
        </p:nvSpPr>
        <p:spPr>
          <a:xfrm>
            <a:off x="444500" y="1587500"/>
            <a:ext cx="3565525" cy="1381125"/>
          </a:xfrm>
        </p:spPr>
        <p:txBody>
          <a:bodyPr/>
          <a:lstStyle/>
          <a:p>
            <a:pPr>
              <a:buFontTx/>
              <a:buNone/>
            </a:pPr>
            <a:r>
              <a:rPr lang="en-US" sz="2400">
                <a:latin typeface="Times New Roman" charset="0"/>
                <a:ea typeface="ＭＳ Ｐゴシック" charset="0"/>
                <a:cs typeface="ＭＳ Ｐゴシック" charset="0"/>
              </a:rPr>
              <a:t>Host at cis.poly.edu wants IP address for gaia.cs.umass.edu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30381" y="4672433"/>
            <a:ext cx="1415321" cy="1200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Recursive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Or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Iterative?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99D36-2313-4A4D-8435-FA445E8AA8B6}" type="datetime1">
              <a:rPr lang="en-US" smtClean="0"/>
              <a:t>9/10/18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704" grpId="0" animBg="1"/>
      <p:bldP spid="114705" grpId="0" animBg="1"/>
      <p:bldP spid="114706" grpId="0" animBg="1"/>
      <p:bldP spid="114707" grpId="0" animBg="1"/>
      <p:bldP spid="114708" grpId="0" animBg="1"/>
      <p:bldP spid="114709" grpId="0" animBg="1"/>
      <p:bldP spid="114713" grpId="0"/>
      <p:bldP spid="114714" grpId="0"/>
      <p:bldP spid="114715" grpId="0"/>
      <p:bldP spid="114716" grpId="0"/>
      <p:bldP spid="114717" grpId="0"/>
      <p:bldP spid="114718" grpId="0"/>
      <p:bldP spid="114747" grpId="0"/>
      <p:bldP spid="114748" grpId="0"/>
      <p:bldP spid="114749" grpId="0" animBg="1"/>
      <p:bldP spid="11475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7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5370C5E-053F-724A-8312-3AD198747CDC}" type="slidenum">
              <a:rPr lang="en-US" sz="1400"/>
              <a:pPr/>
              <a:t>18</a:t>
            </a:fld>
            <a:endParaRPr lang="en-US" sz="1400"/>
          </a:p>
        </p:txBody>
      </p:sp>
      <p:sp>
        <p:nvSpPr>
          <p:cNvPr id="33798" name="Rectangle 2"/>
          <p:cNvSpPr>
            <a:spLocks noGrp="1" noChangeArrowheads="1"/>
          </p:cNvSpPr>
          <p:nvPr>
            <p:ph type="title"/>
          </p:nvPr>
        </p:nvSpPr>
        <p:spPr>
          <a:xfrm>
            <a:off x="230595" y="187718"/>
            <a:ext cx="7918005" cy="887683"/>
          </a:xfrm>
        </p:spPr>
        <p:txBody>
          <a:bodyPr/>
          <a:lstStyle/>
          <a:p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Recursive vs. Iterative Queries</a:t>
            </a:r>
          </a:p>
        </p:txBody>
      </p:sp>
      <p:sp>
        <p:nvSpPr>
          <p:cNvPr id="337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1973" y="1149567"/>
            <a:ext cx="3550528" cy="4663161"/>
          </a:xfrm>
        </p:spPr>
        <p:txBody>
          <a:bodyPr/>
          <a:lstStyle/>
          <a:p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Recursive query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Ask server to get answer for you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E.g., request 1 and response 8</a:t>
            </a:r>
          </a:p>
          <a:p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Iterative query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Ask server who </a:t>
            </a:r>
            <a:br>
              <a:rPr lang="en-US" dirty="0">
                <a:latin typeface="Times New Roman" charset="0"/>
                <a:ea typeface="ＭＳ Ｐゴシック" charset="0"/>
              </a:rPr>
            </a:br>
            <a:r>
              <a:rPr lang="en-US" dirty="0">
                <a:latin typeface="Times New Roman" charset="0"/>
                <a:ea typeface="ＭＳ Ｐゴシック" charset="0"/>
              </a:rPr>
              <a:t>to ask next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E.g., all other request-response pairs</a:t>
            </a:r>
          </a:p>
        </p:txBody>
      </p:sp>
      <p:graphicFrame>
        <p:nvGraphicFramePr>
          <p:cNvPr id="33794" name="Object 2"/>
          <p:cNvGraphicFramePr>
            <a:graphicFrameLocks noChangeAspect="1"/>
          </p:cNvGraphicFramePr>
          <p:nvPr/>
        </p:nvGraphicFramePr>
        <p:xfrm>
          <a:off x="5202238" y="5102225"/>
          <a:ext cx="833437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12" name="Clip" r:id="rId3" imgW="1307948" imgH="1084823" progId="MS_ClipArt_Gallery.2">
                  <p:embed/>
                </p:oleObj>
              </mc:Choice>
              <mc:Fallback>
                <p:oleObj name="Clip" r:id="rId3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2238" y="5102225"/>
                        <a:ext cx="833437" cy="638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800" name="Text Box 5"/>
          <p:cNvSpPr txBox="1">
            <a:spLocks noChangeArrowheads="1"/>
          </p:cNvSpPr>
          <p:nvPr/>
        </p:nvSpPr>
        <p:spPr bwMode="auto">
          <a:xfrm>
            <a:off x="4370388" y="5680075"/>
            <a:ext cx="1846262" cy="611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en-US" sz="1800">
                <a:latin typeface="Comic Sans MS" charset="0"/>
              </a:rPr>
              <a:t>requesting host</a:t>
            </a:r>
            <a:endParaRPr lang="en-US"/>
          </a:p>
          <a:p>
            <a:pPr algn="ctr"/>
            <a:r>
              <a:rPr lang="en-US" sz="1600" b="1">
                <a:latin typeface="Courier New" charset="0"/>
              </a:rPr>
              <a:t>cis.poly.edu</a:t>
            </a:r>
            <a:endParaRPr lang="en-US" sz="1600"/>
          </a:p>
        </p:txBody>
      </p:sp>
      <p:graphicFrame>
        <p:nvGraphicFramePr>
          <p:cNvPr id="33795" name="Object 3"/>
          <p:cNvGraphicFramePr>
            <a:graphicFrameLocks noChangeAspect="1"/>
          </p:cNvGraphicFramePr>
          <p:nvPr/>
        </p:nvGraphicFramePr>
        <p:xfrm>
          <a:off x="7326313" y="5978525"/>
          <a:ext cx="833437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13" name="Clip" r:id="rId5" imgW="1307948" imgH="1084823" progId="MS_ClipArt_Gallery.2">
                  <p:embed/>
                </p:oleObj>
              </mc:Choice>
              <mc:Fallback>
                <p:oleObj name="Clip" r:id="rId5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26313" y="5978525"/>
                        <a:ext cx="833437" cy="638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3801" name="Group 7"/>
          <p:cNvGrpSpPr>
            <a:grpSpLocks/>
          </p:cNvGrpSpPr>
          <p:nvPr/>
        </p:nvGrpSpPr>
        <p:grpSpPr bwMode="auto">
          <a:xfrm>
            <a:off x="5449888" y="3027363"/>
            <a:ext cx="369887" cy="657225"/>
            <a:chOff x="4180" y="783"/>
            <a:chExt cx="150" cy="307"/>
          </a:xfrm>
        </p:grpSpPr>
        <p:sp>
          <p:nvSpPr>
            <p:cNvPr id="33851" name="AutoShape 8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52" name="Rectangle 9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53" name="Rectangle 10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54" name="AutoShape 11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55" name="Line 12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56" name="Line 13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57" name="Rectangle 14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58" name="Rectangle 15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3802" name="Text Box 16"/>
          <p:cNvSpPr txBox="1">
            <a:spLocks noChangeArrowheads="1"/>
          </p:cNvSpPr>
          <p:nvPr/>
        </p:nvSpPr>
        <p:spPr bwMode="auto">
          <a:xfrm>
            <a:off x="6003925" y="1279525"/>
            <a:ext cx="20113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en-US" sz="1800">
                <a:latin typeface="Comic Sans MS" charset="0"/>
              </a:rPr>
              <a:t>root DNS server</a:t>
            </a:r>
            <a:endParaRPr lang="en-US" sz="1600"/>
          </a:p>
        </p:txBody>
      </p:sp>
      <p:sp>
        <p:nvSpPr>
          <p:cNvPr id="33803" name="Line 17"/>
          <p:cNvSpPr>
            <a:spLocks noChangeShapeType="1"/>
          </p:cNvSpPr>
          <p:nvPr/>
        </p:nvSpPr>
        <p:spPr bwMode="auto">
          <a:xfrm flipH="1" flipV="1">
            <a:off x="5499100" y="3714750"/>
            <a:ext cx="0" cy="13144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4" name="Line 18"/>
          <p:cNvSpPr>
            <a:spLocks noChangeShapeType="1"/>
          </p:cNvSpPr>
          <p:nvPr/>
        </p:nvSpPr>
        <p:spPr bwMode="auto">
          <a:xfrm flipV="1">
            <a:off x="5613400" y="2019300"/>
            <a:ext cx="914400" cy="9715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5" name="Line 19"/>
          <p:cNvSpPr>
            <a:spLocks noChangeShapeType="1"/>
          </p:cNvSpPr>
          <p:nvPr/>
        </p:nvSpPr>
        <p:spPr bwMode="auto">
          <a:xfrm flipV="1">
            <a:off x="5899150" y="3181350"/>
            <a:ext cx="1485900" cy="95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6" name="Line 20"/>
          <p:cNvSpPr>
            <a:spLocks noChangeShapeType="1"/>
          </p:cNvSpPr>
          <p:nvPr/>
        </p:nvSpPr>
        <p:spPr bwMode="auto">
          <a:xfrm flipH="1" flipV="1">
            <a:off x="5899150" y="3352800"/>
            <a:ext cx="1419225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7" name="Line 21"/>
          <p:cNvSpPr>
            <a:spLocks noChangeShapeType="1"/>
          </p:cNvSpPr>
          <p:nvPr/>
        </p:nvSpPr>
        <p:spPr bwMode="auto">
          <a:xfrm flipH="1">
            <a:off x="5822950" y="2247900"/>
            <a:ext cx="733425" cy="762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8" name="Line 22"/>
          <p:cNvSpPr>
            <a:spLocks noChangeShapeType="1"/>
          </p:cNvSpPr>
          <p:nvPr/>
        </p:nvSpPr>
        <p:spPr bwMode="auto">
          <a:xfrm>
            <a:off x="5689600" y="3743325"/>
            <a:ext cx="9525" cy="132397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3809" name="Group 23"/>
          <p:cNvGrpSpPr>
            <a:grpSpLocks/>
          </p:cNvGrpSpPr>
          <p:nvPr/>
        </p:nvGrpSpPr>
        <p:grpSpPr bwMode="auto">
          <a:xfrm>
            <a:off x="3457575" y="3082925"/>
            <a:ext cx="1998663" cy="611188"/>
            <a:chOff x="2800" y="2132"/>
            <a:chExt cx="1259" cy="385"/>
          </a:xfrm>
        </p:grpSpPr>
        <p:sp>
          <p:nvSpPr>
            <p:cNvPr id="33849" name="Rectangle 24"/>
            <p:cNvSpPr>
              <a:spLocks noChangeArrowheads="1"/>
            </p:cNvSpPr>
            <p:nvPr/>
          </p:nvSpPr>
          <p:spPr bwMode="auto">
            <a:xfrm>
              <a:off x="2838" y="2178"/>
              <a:ext cx="1182" cy="3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50" name="Text Box 25"/>
            <p:cNvSpPr txBox="1">
              <a:spLocks noChangeArrowheads="1"/>
            </p:cNvSpPr>
            <p:nvPr/>
          </p:nvSpPr>
          <p:spPr bwMode="auto">
            <a:xfrm>
              <a:off x="2800" y="2132"/>
              <a:ext cx="1259" cy="3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>
                  <a:latin typeface="Comic Sans MS" charset="0"/>
                </a:rPr>
                <a:t>local DNS server</a:t>
              </a:r>
              <a:endParaRPr lang="en-US"/>
            </a:p>
            <a:p>
              <a:pPr algn="ctr"/>
              <a:r>
                <a:rPr lang="en-US" sz="1600" b="1">
                  <a:latin typeface="Courier New" charset="0"/>
                </a:rPr>
                <a:t>dns.poly.edu</a:t>
              </a:r>
              <a:endParaRPr lang="en-US" sz="1600"/>
            </a:p>
          </p:txBody>
        </p:sp>
      </p:grpSp>
      <p:sp>
        <p:nvSpPr>
          <p:cNvPr id="33810" name="Text Box 26"/>
          <p:cNvSpPr txBox="1">
            <a:spLocks noChangeArrowheads="1"/>
          </p:cNvSpPr>
          <p:nvPr/>
        </p:nvSpPr>
        <p:spPr bwMode="auto">
          <a:xfrm>
            <a:off x="5210175" y="4570413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en-US" sz="1800">
                <a:solidFill>
                  <a:srgbClr val="FF0000"/>
                </a:solidFill>
                <a:latin typeface="Arial" charset="0"/>
              </a:rPr>
              <a:t>1</a:t>
            </a:r>
            <a:endParaRPr lang="en-US"/>
          </a:p>
        </p:txBody>
      </p:sp>
      <p:sp>
        <p:nvSpPr>
          <p:cNvPr id="33811" name="Text Box 27"/>
          <p:cNvSpPr txBox="1">
            <a:spLocks noChangeArrowheads="1"/>
          </p:cNvSpPr>
          <p:nvPr/>
        </p:nvSpPr>
        <p:spPr bwMode="auto">
          <a:xfrm>
            <a:off x="5753100" y="2236788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en-US" sz="1800">
                <a:solidFill>
                  <a:srgbClr val="FF0000"/>
                </a:solidFill>
                <a:latin typeface="Arial" charset="0"/>
              </a:rPr>
              <a:t>2</a:t>
            </a:r>
            <a:endParaRPr lang="en-US"/>
          </a:p>
        </p:txBody>
      </p:sp>
      <p:sp>
        <p:nvSpPr>
          <p:cNvPr id="33812" name="Text Box 28"/>
          <p:cNvSpPr txBox="1">
            <a:spLocks noChangeArrowheads="1"/>
          </p:cNvSpPr>
          <p:nvPr/>
        </p:nvSpPr>
        <p:spPr bwMode="auto">
          <a:xfrm>
            <a:off x="6191250" y="2474913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en-US" sz="1800">
                <a:solidFill>
                  <a:srgbClr val="FF0000"/>
                </a:solidFill>
                <a:latin typeface="Arial" charset="0"/>
              </a:rPr>
              <a:t>3</a:t>
            </a:r>
            <a:endParaRPr lang="en-US"/>
          </a:p>
        </p:txBody>
      </p:sp>
      <p:sp>
        <p:nvSpPr>
          <p:cNvPr id="33813" name="Text Box 29"/>
          <p:cNvSpPr txBox="1">
            <a:spLocks noChangeArrowheads="1"/>
          </p:cNvSpPr>
          <p:nvPr/>
        </p:nvSpPr>
        <p:spPr bwMode="auto">
          <a:xfrm>
            <a:off x="6505575" y="2884488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en-US" sz="1800">
                <a:solidFill>
                  <a:srgbClr val="FF0000"/>
                </a:solidFill>
                <a:latin typeface="Arial" charset="0"/>
              </a:rPr>
              <a:t>4</a:t>
            </a:r>
            <a:endParaRPr lang="en-US"/>
          </a:p>
        </p:txBody>
      </p:sp>
      <p:sp>
        <p:nvSpPr>
          <p:cNvPr id="33814" name="Text Box 30"/>
          <p:cNvSpPr txBox="1">
            <a:spLocks noChangeArrowheads="1"/>
          </p:cNvSpPr>
          <p:nvPr/>
        </p:nvSpPr>
        <p:spPr bwMode="auto">
          <a:xfrm>
            <a:off x="6535738" y="337185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en-US" sz="1800">
                <a:solidFill>
                  <a:srgbClr val="FF0000"/>
                </a:solidFill>
                <a:latin typeface="Arial" charset="0"/>
              </a:rPr>
              <a:t>5</a:t>
            </a:r>
            <a:endParaRPr lang="en-US"/>
          </a:p>
        </p:txBody>
      </p:sp>
      <p:sp>
        <p:nvSpPr>
          <p:cNvPr id="33815" name="Text Box 31"/>
          <p:cNvSpPr txBox="1">
            <a:spLocks noChangeArrowheads="1"/>
          </p:cNvSpPr>
          <p:nvPr/>
        </p:nvSpPr>
        <p:spPr bwMode="auto">
          <a:xfrm>
            <a:off x="7132638" y="4411663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en-US" sz="1800">
                <a:solidFill>
                  <a:srgbClr val="FF0000"/>
                </a:solidFill>
                <a:latin typeface="Arial" charset="0"/>
              </a:rPr>
              <a:t>6</a:t>
            </a:r>
            <a:endParaRPr lang="en-US"/>
          </a:p>
        </p:txBody>
      </p:sp>
      <p:grpSp>
        <p:nvGrpSpPr>
          <p:cNvPr id="33816" name="Group 32"/>
          <p:cNvGrpSpPr>
            <a:grpSpLocks/>
          </p:cNvGrpSpPr>
          <p:nvPr/>
        </p:nvGrpSpPr>
        <p:grpSpPr bwMode="auto">
          <a:xfrm>
            <a:off x="6564313" y="1608138"/>
            <a:ext cx="369887" cy="657225"/>
            <a:chOff x="4180" y="783"/>
            <a:chExt cx="150" cy="307"/>
          </a:xfrm>
        </p:grpSpPr>
        <p:sp>
          <p:nvSpPr>
            <p:cNvPr id="33841" name="AutoShape 33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42" name="Rectangle 34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43" name="Rectangle 35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44" name="AutoShape 36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45" name="Line 37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46" name="Line 38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47" name="Rectangle 39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48" name="Rectangle 40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3817" name="Group 41"/>
          <p:cNvGrpSpPr>
            <a:grpSpLocks/>
          </p:cNvGrpSpPr>
          <p:nvPr/>
        </p:nvGrpSpPr>
        <p:grpSpPr bwMode="auto">
          <a:xfrm>
            <a:off x="7392988" y="3036888"/>
            <a:ext cx="369887" cy="657225"/>
            <a:chOff x="4180" y="783"/>
            <a:chExt cx="150" cy="307"/>
          </a:xfrm>
        </p:grpSpPr>
        <p:sp>
          <p:nvSpPr>
            <p:cNvPr id="33833" name="AutoShape 42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34" name="Rectangle 43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35" name="Rectangle 44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36" name="AutoShape 45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37" name="Line 46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38" name="Line 47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39" name="Rectangle 48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40" name="Rectangle 49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3818" name="Group 50"/>
          <p:cNvGrpSpPr>
            <a:grpSpLocks/>
          </p:cNvGrpSpPr>
          <p:nvPr/>
        </p:nvGrpSpPr>
        <p:grpSpPr bwMode="auto">
          <a:xfrm>
            <a:off x="7373938" y="4656138"/>
            <a:ext cx="369887" cy="657225"/>
            <a:chOff x="4180" y="783"/>
            <a:chExt cx="150" cy="307"/>
          </a:xfrm>
        </p:grpSpPr>
        <p:sp>
          <p:nvSpPr>
            <p:cNvPr id="33825" name="AutoShape 51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26" name="Rectangle 52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27" name="Rectangle 53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28" name="AutoShape 54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29" name="Line 55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30" name="Line 56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31" name="Rectangle 57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32" name="Rectangle 58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3819" name="Text Box 59"/>
          <p:cNvSpPr txBox="1">
            <a:spLocks noChangeArrowheads="1"/>
          </p:cNvSpPr>
          <p:nvPr/>
        </p:nvSpPr>
        <p:spPr bwMode="auto">
          <a:xfrm>
            <a:off x="6456363" y="5303838"/>
            <a:ext cx="2617787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en-US" sz="1600">
                <a:latin typeface="Comic Sans MS" charset="0"/>
              </a:rPr>
              <a:t>authoritative DNS server</a:t>
            </a:r>
            <a:endParaRPr lang="en-US"/>
          </a:p>
          <a:p>
            <a:pPr algn="ctr"/>
            <a:r>
              <a:rPr lang="en-US" sz="1600" b="1">
                <a:latin typeface="Courier New" charset="0"/>
              </a:rPr>
              <a:t>dns.cs.umass.edu</a:t>
            </a:r>
            <a:endParaRPr lang="en-US" sz="1600"/>
          </a:p>
        </p:txBody>
      </p:sp>
      <p:sp>
        <p:nvSpPr>
          <p:cNvPr id="33820" name="Text Box 60"/>
          <p:cNvSpPr txBox="1">
            <a:spLocks noChangeArrowheads="1"/>
          </p:cNvSpPr>
          <p:nvPr/>
        </p:nvSpPr>
        <p:spPr bwMode="auto">
          <a:xfrm>
            <a:off x="6505575" y="4441825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en-US" sz="1800">
                <a:solidFill>
                  <a:srgbClr val="FF0000"/>
                </a:solidFill>
                <a:latin typeface="Arial" charset="0"/>
              </a:rPr>
              <a:t>7</a:t>
            </a:r>
            <a:endParaRPr lang="en-US"/>
          </a:p>
        </p:txBody>
      </p:sp>
      <p:sp>
        <p:nvSpPr>
          <p:cNvPr id="33821" name="Text Box 61"/>
          <p:cNvSpPr txBox="1">
            <a:spLocks noChangeArrowheads="1"/>
          </p:cNvSpPr>
          <p:nvPr/>
        </p:nvSpPr>
        <p:spPr bwMode="auto">
          <a:xfrm>
            <a:off x="5762625" y="4589463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en-US" sz="1800">
                <a:solidFill>
                  <a:srgbClr val="FF0000"/>
                </a:solidFill>
                <a:latin typeface="Arial" charset="0"/>
              </a:rPr>
              <a:t>8</a:t>
            </a:r>
            <a:endParaRPr lang="en-US"/>
          </a:p>
        </p:txBody>
      </p:sp>
      <p:sp>
        <p:nvSpPr>
          <p:cNvPr id="33822" name="Line 62"/>
          <p:cNvSpPr>
            <a:spLocks noChangeShapeType="1"/>
          </p:cNvSpPr>
          <p:nvPr/>
        </p:nvSpPr>
        <p:spPr bwMode="auto">
          <a:xfrm>
            <a:off x="5832475" y="3513138"/>
            <a:ext cx="1493838" cy="131445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23" name="Line 63"/>
          <p:cNvSpPr>
            <a:spLocks noChangeShapeType="1"/>
          </p:cNvSpPr>
          <p:nvPr/>
        </p:nvSpPr>
        <p:spPr bwMode="auto">
          <a:xfrm flipH="1" flipV="1">
            <a:off x="5792788" y="3629025"/>
            <a:ext cx="1493837" cy="130175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24" name="Text Box 64"/>
          <p:cNvSpPr txBox="1">
            <a:spLocks noChangeArrowheads="1"/>
          </p:cNvSpPr>
          <p:nvPr/>
        </p:nvSpPr>
        <p:spPr bwMode="auto">
          <a:xfrm>
            <a:off x="6764338" y="2651125"/>
            <a:ext cx="20113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en-US" sz="1800">
                <a:latin typeface="Comic Sans MS" charset="0"/>
              </a:rPr>
              <a:t>TLD DNS server</a:t>
            </a:r>
            <a:endParaRPr lang="en-US" sz="160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6ABCD-F258-DE44-9F1A-2B94A180EACF}" type="datetime1">
              <a:rPr lang="en-US" smtClean="0"/>
              <a:t>9/10/18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F50A529-F0AD-A24A-A068-D3DF8D75D62F}" type="slidenum">
              <a:rPr lang="en-US" sz="1400"/>
              <a:pPr/>
              <a:t>19</a:t>
            </a:fld>
            <a:endParaRPr lang="en-US" sz="1400"/>
          </a:p>
        </p:txBody>
      </p:sp>
      <p:sp>
        <p:nvSpPr>
          <p:cNvPr id="34820" name="Rectangle 2"/>
          <p:cNvSpPr>
            <a:spLocks noGrp="1" noChangeArrowheads="1"/>
          </p:cNvSpPr>
          <p:nvPr>
            <p:ph type="title"/>
          </p:nvPr>
        </p:nvSpPr>
        <p:spPr>
          <a:xfrm>
            <a:off x="249136" y="196989"/>
            <a:ext cx="7169150" cy="1169988"/>
          </a:xfrm>
        </p:spPr>
        <p:txBody>
          <a:bodyPr/>
          <a:lstStyle/>
          <a:p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DNS Caching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7392" y="1230274"/>
            <a:ext cx="8510345" cy="475859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Performing all these queries takes time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And all this before the actual communication takes place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E.g., 1-second latency before starting Web download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Caching can substantially reduce overhead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The top-level servers very rarely change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Popular sites (e.g., </a:t>
            </a:r>
            <a:r>
              <a:rPr lang="en-US" dirty="0" err="1">
                <a:latin typeface="Times New Roman" charset="0"/>
                <a:ea typeface="ＭＳ Ｐゴシック" charset="0"/>
              </a:rPr>
              <a:t>www.cnn.com</a:t>
            </a:r>
            <a:r>
              <a:rPr lang="en-US" dirty="0">
                <a:latin typeface="Times New Roman" charset="0"/>
                <a:ea typeface="ＭＳ Ｐゴシック" charset="0"/>
              </a:rPr>
              <a:t>) visited often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Local DNS server often has the information cached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How DNS caching works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DNS servers cache responses to queries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Responses include a </a:t>
            </a:r>
            <a:r>
              <a:rPr lang="ja-JP" altLang="en-US" dirty="0">
                <a:latin typeface="Times New Roman" charset="0"/>
                <a:ea typeface="ＭＳ Ｐゴシック" charset="0"/>
              </a:rPr>
              <a:t>“</a:t>
            </a:r>
            <a:r>
              <a:rPr lang="en-US" dirty="0">
                <a:latin typeface="Times New Roman" charset="0"/>
                <a:ea typeface="ＭＳ Ｐゴシック" charset="0"/>
              </a:rPr>
              <a:t>time to live</a:t>
            </a:r>
            <a:r>
              <a:rPr lang="ja-JP" altLang="en-US" dirty="0">
                <a:latin typeface="Times New Roman" charset="0"/>
                <a:ea typeface="ＭＳ Ｐゴシック" charset="0"/>
              </a:rPr>
              <a:t>”</a:t>
            </a:r>
            <a:r>
              <a:rPr lang="en-US" dirty="0">
                <a:latin typeface="Times New Roman" charset="0"/>
                <a:ea typeface="ＭＳ Ｐゴシック" charset="0"/>
              </a:rPr>
              <a:t> (TTL) field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Server deletes the cached entry after TTL expires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559A4-4CF8-7D43-AF2F-C683EDD321A8}" type="datetime1">
              <a:rPr lang="en-US" smtClean="0"/>
              <a:t>9/10/18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39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520700" y="144463"/>
            <a:ext cx="7169150" cy="1169987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latin typeface="Calibri" charset="0"/>
                <a:ea typeface="ＭＳ Ｐゴシック" charset="0"/>
              </a:rPr>
              <a:t>IP </a:t>
            </a:r>
            <a:r>
              <a:rPr lang="en-US" dirty="0" smtClean="0">
                <a:latin typeface="Calibri" charset="0"/>
                <a:ea typeface="ＭＳ Ｐゴシック" charset="0"/>
              </a:rPr>
              <a:t>Suite In Action: </a:t>
            </a:r>
            <a:br>
              <a:rPr lang="en-US" dirty="0" smtClean="0">
                <a:latin typeface="Calibri" charset="0"/>
                <a:ea typeface="ＭＳ Ｐゴシック" charset="0"/>
              </a:rPr>
            </a:br>
            <a:r>
              <a:rPr lang="en-US" dirty="0" smtClean="0">
                <a:latin typeface="Calibri" charset="0"/>
                <a:ea typeface="ＭＳ Ｐゴシック" charset="0"/>
              </a:rPr>
              <a:t>End </a:t>
            </a:r>
            <a:r>
              <a:rPr lang="en-US" dirty="0">
                <a:latin typeface="Calibri" charset="0"/>
                <a:ea typeface="ＭＳ Ｐゴシック" charset="0"/>
              </a:rPr>
              <a:t>Hosts vs. Routers</a:t>
            </a:r>
          </a:p>
        </p:txBody>
      </p:sp>
      <p:sp>
        <p:nvSpPr>
          <p:cNvPr id="64515" name="Slide Number Placeholder 2"/>
          <p:cNvSpPr>
            <a:spLocks noGrp="1"/>
          </p:cNvSpPr>
          <p:nvPr>
            <p:ph type="sldNum" sz="quarter" idx="11"/>
          </p:nvPr>
        </p:nvSpPr>
        <p:spPr>
          <a:xfrm>
            <a:off x="6553200" y="6356350"/>
            <a:ext cx="2133600" cy="365125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12E40790-15D6-2A48-AE3E-2EF1E4EF90BC}" type="slidenum">
              <a:rPr lang="en-US" sz="1200">
                <a:solidFill>
                  <a:srgbClr val="898989"/>
                </a:solidFill>
              </a:rPr>
              <a:pPr eaLnBrk="1" hangingPunct="1">
                <a:defRPr/>
              </a:pPr>
              <a:t>2</a:t>
            </a:fld>
            <a:endParaRPr lang="en-US" sz="1200">
              <a:solidFill>
                <a:srgbClr val="898989"/>
              </a:solidFill>
            </a:endParaRPr>
          </a:p>
        </p:txBody>
      </p:sp>
      <p:sp>
        <p:nvSpPr>
          <p:cNvPr id="44035" name="Rectangle 3"/>
          <p:cNvSpPr>
            <a:spLocks noChangeArrowheads="1"/>
          </p:cNvSpPr>
          <p:nvPr/>
        </p:nvSpPr>
        <p:spPr bwMode="auto">
          <a:xfrm>
            <a:off x="693738" y="1739900"/>
            <a:ext cx="914400" cy="582613"/>
          </a:xfrm>
          <a:prstGeom prst="rect">
            <a:avLst/>
          </a:prstGeom>
          <a:solidFill>
            <a:srgbClr val="FF7C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36" name="Rectangle 4"/>
          <p:cNvSpPr>
            <a:spLocks noChangeArrowheads="1"/>
          </p:cNvSpPr>
          <p:nvPr/>
        </p:nvSpPr>
        <p:spPr bwMode="auto">
          <a:xfrm>
            <a:off x="703263" y="2932113"/>
            <a:ext cx="914400" cy="582612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37" name="Text Box 5"/>
          <p:cNvSpPr txBox="1">
            <a:spLocks noChangeArrowheads="1"/>
          </p:cNvSpPr>
          <p:nvPr/>
        </p:nvSpPr>
        <p:spPr bwMode="auto">
          <a:xfrm>
            <a:off x="806450" y="1839913"/>
            <a:ext cx="7556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/>
              <a:t>HTTP</a:t>
            </a:r>
          </a:p>
        </p:txBody>
      </p:sp>
      <p:sp>
        <p:nvSpPr>
          <p:cNvPr id="44038" name="Text Box 6"/>
          <p:cNvSpPr txBox="1">
            <a:spLocks noChangeArrowheads="1"/>
          </p:cNvSpPr>
          <p:nvPr/>
        </p:nvSpPr>
        <p:spPr bwMode="auto">
          <a:xfrm>
            <a:off x="890588" y="3030538"/>
            <a:ext cx="603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/>
              <a:t>TCP</a:t>
            </a:r>
          </a:p>
        </p:txBody>
      </p:sp>
      <p:grpSp>
        <p:nvGrpSpPr>
          <p:cNvPr id="44039" name="Group 7"/>
          <p:cNvGrpSpPr>
            <a:grpSpLocks/>
          </p:cNvGrpSpPr>
          <p:nvPr/>
        </p:nvGrpSpPr>
        <p:grpSpPr bwMode="auto">
          <a:xfrm>
            <a:off x="688975" y="4119563"/>
            <a:ext cx="914400" cy="582612"/>
            <a:chOff x="323" y="2664"/>
            <a:chExt cx="576" cy="367"/>
          </a:xfrm>
        </p:grpSpPr>
        <p:sp>
          <p:nvSpPr>
            <p:cNvPr id="44102" name="Rectangle 8"/>
            <p:cNvSpPr>
              <a:spLocks noChangeArrowheads="1"/>
            </p:cNvSpPr>
            <p:nvPr/>
          </p:nvSpPr>
          <p:spPr bwMode="auto">
            <a:xfrm>
              <a:off x="323" y="2664"/>
              <a:ext cx="576" cy="367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03" name="Text Box 9"/>
            <p:cNvSpPr txBox="1">
              <a:spLocks noChangeArrowheads="1"/>
            </p:cNvSpPr>
            <p:nvPr/>
          </p:nvSpPr>
          <p:spPr bwMode="auto">
            <a:xfrm>
              <a:off x="500" y="2729"/>
              <a:ext cx="244" cy="231"/>
            </a:xfrm>
            <a:prstGeom prst="rect">
              <a:avLst/>
            </a:pr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800"/>
                <a:t>IP</a:t>
              </a:r>
            </a:p>
          </p:txBody>
        </p:sp>
      </p:grpSp>
      <p:sp>
        <p:nvSpPr>
          <p:cNvPr id="44040" name="Rectangle 11"/>
          <p:cNvSpPr>
            <a:spLocks noChangeArrowheads="1"/>
          </p:cNvSpPr>
          <p:nvPr/>
        </p:nvSpPr>
        <p:spPr bwMode="auto">
          <a:xfrm>
            <a:off x="669925" y="5349875"/>
            <a:ext cx="906463" cy="606425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41" name="Text Box 12"/>
          <p:cNvSpPr txBox="1">
            <a:spLocks noChangeArrowheads="1"/>
          </p:cNvSpPr>
          <p:nvPr/>
        </p:nvSpPr>
        <p:spPr bwMode="auto">
          <a:xfrm>
            <a:off x="677863" y="5387975"/>
            <a:ext cx="898525" cy="53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1600"/>
              <a:t>Ethernet</a:t>
            </a:r>
          </a:p>
          <a:p>
            <a:pPr>
              <a:lnSpc>
                <a:spcPct val="90000"/>
              </a:lnSpc>
            </a:pPr>
            <a:r>
              <a:rPr lang="en-US" sz="1600"/>
              <a:t>interface</a:t>
            </a:r>
          </a:p>
        </p:txBody>
      </p:sp>
      <p:sp>
        <p:nvSpPr>
          <p:cNvPr id="44042" name="Line 13"/>
          <p:cNvSpPr>
            <a:spLocks noChangeShapeType="1"/>
          </p:cNvSpPr>
          <p:nvPr/>
        </p:nvSpPr>
        <p:spPr bwMode="auto">
          <a:xfrm>
            <a:off x="1147763" y="2314575"/>
            <a:ext cx="0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3" name="Line 14"/>
          <p:cNvSpPr>
            <a:spLocks noChangeShapeType="1"/>
          </p:cNvSpPr>
          <p:nvPr/>
        </p:nvSpPr>
        <p:spPr bwMode="auto">
          <a:xfrm>
            <a:off x="1147763" y="3521075"/>
            <a:ext cx="0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4" name="Line 15"/>
          <p:cNvSpPr>
            <a:spLocks noChangeShapeType="1"/>
          </p:cNvSpPr>
          <p:nvPr/>
        </p:nvSpPr>
        <p:spPr bwMode="auto">
          <a:xfrm>
            <a:off x="1147763" y="4713288"/>
            <a:ext cx="0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5" name="Rectangle 16"/>
          <p:cNvSpPr>
            <a:spLocks noChangeArrowheads="1"/>
          </p:cNvSpPr>
          <p:nvPr/>
        </p:nvSpPr>
        <p:spPr bwMode="auto">
          <a:xfrm>
            <a:off x="538163" y="1538288"/>
            <a:ext cx="1303337" cy="4848225"/>
          </a:xfrm>
          <a:prstGeom prst="rect">
            <a:avLst/>
          </a:prstGeom>
          <a:noFill/>
          <a:ln w="9525">
            <a:solidFill>
              <a:srgbClr val="3333FF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6" name="Rectangle 17"/>
          <p:cNvSpPr>
            <a:spLocks noChangeArrowheads="1"/>
          </p:cNvSpPr>
          <p:nvPr/>
        </p:nvSpPr>
        <p:spPr bwMode="auto">
          <a:xfrm>
            <a:off x="7648575" y="1739900"/>
            <a:ext cx="914400" cy="582613"/>
          </a:xfrm>
          <a:prstGeom prst="rect">
            <a:avLst/>
          </a:prstGeom>
          <a:solidFill>
            <a:srgbClr val="FF7C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47" name="Rectangle 18"/>
          <p:cNvSpPr>
            <a:spLocks noChangeArrowheads="1"/>
          </p:cNvSpPr>
          <p:nvPr/>
        </p:nvSpPr>
        <p:spPr bwMode="auto">
          <a:xfrm>
            <a:off x="7658100" y="2932113"/>
            <a:ext cx="914400" cy="582612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48" name="Rectangle 19"/>
          <p:cNvSpPr>
            <a:spLocks noChangeArrowheads="1"/>
          </p:cNvSpPr>
          <p:nvPr/>
        </p:nvSpPr>
        <p:spPr bwMode="auto">
          <a:xfrm>
            <a:off x="7643813" y="4119563"/>
            <a:ext cx="914400" cy="582612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49" name="Rectangle 20"/>
          <p:cNvSpPr>
            <a:spLocks noChangeArrowheads="1"/>
          </p:cNvSpPr>
          <p:nvPr/>
        </p:nvSpPr>
        <p:spPr bwMode="auto">
          <a:xfrm>
            <a:off x="7659688" y="5310188"/>
            <a:ext cx="906462" cy="606425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50" name="Text Box 21"/>
          <p:cNvSpPr txBox="1">
            <a:spLocks noChangeArrowheads="1"/>
          </p:cNvSpPr>
          <p:nvPr/>
        </p:nvSpPr>
        <p:spPr bwMode="auto">
          <a:xfrm>
            <a:off x="7761288" y="1839913"/>
            <a:ext cx="7556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/>
              <a:t>HTTP</a:t>
            </a:r>
          </a:p>
        </p:txBody>
      </p:sp>
      <p:sp>
        <p:nvSpPr>
          <p:cNvPr id="44051" name="Text Box 22"/>
          <p:cNvSpPr txBox="1">
            <a:spLocks noChangeArrowheads="1"/>
          </p:cNvSpPr>
          <p:nvPr/>
        </p:nvSpPr>
        <p:spPr bwMode="auto">
          <a:xfrm>
            <a:off x="7845425" y="3030538"/>
            <a:ext cx="603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/>
              <a:t>TCP</a:t>
            </a:r>
          </a:p>
        </p:txBody>
      </p:sp>
      <p:sp>
        <p:nvSpPr>
          <p:cNvPr id="44052" name="Text Box 23"/>
          <p:cNvSpPr txBox="1">
            <a:spLocks noChangeArrowheads="1"/>
          </p:cNvSpPr>
          <p:nvPr/>
        </p:nvSpPr>
        <p:spPr bwMode="auto">
          <a:xfrm>
            <a:off x="7940675" y="4235450"/>
            <a:ext cx="387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/>
              <a:t>IP</a:t>
            </a:r>
          </a:p>
        </p:txBody>
      </p:sp>
      <p:sp>
        <p:nvSpPr>
          <p:cNvPr id="44053" name="Text Box 24"/>
          <p:cNvSpPr txBox="1">
            <a:spLocks noChangeArrowheads="1"/>
          </p:cNvSpPr>
          <p:nvPr/>
        </p:nvSpPr>
        <p:spPr bwMode="auto">
          <a:xfrm>
            <a:off x="7683500" y="5349875"/>
            <a:ext cx="898525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1600"/>
              <a:t>Ethernet</a:t>
            </a:r>
          </a:p>
          <a:p>
            <a:pPr>
              <a:lnSpc>
                <a:spcPct val="90000"/>
              </a:lnSpc>
            </a:pPr>
            <a:r>
              <a:rPr lang="en-US" sz="1600"/>
              <a:t>interface</a:t>
            </a:r>
          </a:p>
        </p:txBody>
      </p:sp>
      <p:sp>
        <p:nvSpPr>
          <p:cNvPr id="44054" name="Line 25"/>
          <p:cNvSpPr>
            <a:spLocks noChangeShapeType="1"/>
          </p:cNvSpPr>
          <p:nvPr/>
        </p:nvSpPr>
        <p:spPr bwMode="auto">
          <a:xfrm>
            <a:off x="8102600" y="2314575"/>
            <a:ext cx="0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55" name="Line 26"/>
          <p:cNvSpPr>
            <a:spLocks noChangeShapeType="1"/>
          </p:cNvSpPr>
          <p:nvPr/>
        </p:nvSpPr>
        <p:spPr bwMode="auto">
          <a:xfrm>
            <a:off x="8102600" y="3521075"/>
            <a:ext cx="0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56" name="Line 27"/>
          <p:cNvSpPr>
            <a:spLocks noChangeShapeType="1"/>
          </p:cNvSpPr>
          <p:nvPr/>
        </p:nvSpPr>
        <p:spPr bwMode="auto">
          <a:xfrm>
            <a:off x="8102600" y="4713288"/>
            <a:ext cx="0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57" name="Rectangle 28"/>
          <p:cNvSpPr>
            <a:spLocks noChangeArrowheads="1"/>
          </p:cNvSpPr>
          <p:nvPr/>
        </p:nvSpPr>
        <p:spPr bwMode="auto">
          <a:xfrm>
            <a:off x="7493000" y="1538288"/>
            <a:ext cx="1303338" cy="4848225"/>
          </a:xfrm>
          <a:prstGeom prst="rect">
            <a:avLst/>
          </a:prstGeom>
          <a:noFill/>
          <a:ln w="9525">
            <a:solidFill>
              <a:srgbClr val="3333FF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58" name="Line 29"/>
          <p:cNvSpPr>
            <a:spLocks noChangeShapeType="1"/>
          </p:cNvSpPr>
          <p:nvPr/>
        </p:nvSpPr>
        <p:spPr bwMode="auto">
          <a:xfrm>
            <a:off x="1139825" y="5935663"/>
            <a:ext cx="0" cy="3730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59" name="Line 30"/>
          <p:cNvSpPr>
            <a:spLocks noChangeShapeType="1"/>
          </p:cNvSpPr>
          <p:nvPr/>
        </p:nvSpPr>
        <p:spPr bwMode="auto">
          <a:xfrm>
            <a:off x="808038" y="6308725"/>
            <a:ext cx="23272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4060" name="Group 31"/>
          <p:cNvGrpSpPr>
            <a:grpSpLocks/>
          </p:cNvGrpSpPr>
          <p:nvPr/>
        </p:nvGrpSpPr>
        <p:grpSpPr bwMode="auto">
          <a:xfrm>
            <a:off x="2905125" y="4148138"/>
            <a:ext cx="914400" cy="582612"/>
            <a:chOff x="323" y="2664"/>
            <a:chExt cx="576" cy="367"/>
          </a:xfrm>
        </p:grpSpPr>
        <p:sp>
          <p:nvSpPr>
            <p:cNvPr id="44100" name="Rectangle 32"/>
            <p:cNvSpPr>
              <a:spLocks noChangeArrowheads="1"/>
            </p:cNvSpPr>
            <p:nvPr/>
          </p:nvSpPr>
          <p:spPr bwMode="auto">
            <a:xfrm>
              <a:off x="323" y="2664"/>
              <a:ext cx="576" cy="367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01" name="Text Box 33"/>
            <p:cNvSpPr txBox="1">
              <a:spLocks noChangeArrowheads="1"/>
            </p:cNvSpPr>
            <p:nvPr/>
          </p:nvSpPr>
          <p:spPr bwMode="auto">
            <a:xfrm>
              <a:off x="500" y="2729"/>
              <a:ext cx="244" cy="231"/>
            </a:xfrm>
            <a:prstGeom prst="rect">
              <a:avLst/>
            </a:pr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800"/>
                <a:t>IP</a:t>
              </a:r>
            </a:p>
          </p:txBody>
        </p:sp>
      </p:grpSp>
      <p:grpSp>
        <p:nvGrpSpPr>
          <p:cNvPr id="44061" name="Group 34"/>
          <p:cNvGrpSpPr>
            <a:grpSpLocks/>
          </p:cNvGrpSpPr>
          <p:nvPr/>
        </p:nvGrpSpPr>
        <p:grpSpPr bwMode="auto">
          <a:xfrm>
            <a:off x="5549900" y="4148138"/>
            <a:ext cx="914400" cy="582612"/>
            <a:chOff x="323" y="2664"/>
            <a:chExt cx="576" cy="367"/>
          </a:xfrm>
        </p:grpSpPr>
        <p:sp>
          <p:nvSpPr>
            <p:cNvPr id="44098" name="Rectangle 35"/>
            <p:cNvSpPr>
              <a:spLocks noChangeArrowheads="1"/>
            </p:cNvSpPr>
            <p:nvPr/>
          </p:nvSpPr>
          <p:spPr bwMode="auto">
            <a:xfrm>
              <a:off x="323" y="2664"/>
              <a:ext cx="576" cy="367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99" name="Text Box 36"/>
            <p:cNvSpPr txBox="1">
              <a:spLocks noChangeArrowheads="1"/>
            </p:cNvSpPr>
            <p:nvPr/>
          </p:nvSpPr>
          <p:spPr bwMode="auto">
            <a:xfrm>
              <a:off x="500" y="2729"/>
              <a:ext cx="244" cy="231"/>
            </a:xfrm>
            <a:prstGeom prst="rect">
              <a:avLst/>
            </a:pr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800"/>
                <a:t>IP</a:t>
              </a:r>
            </a:p>
          </p:txBody>
        </p:sp>
      </p:grpSp>
      <p:sp>
        <p:nvSpPr>
          <p:cNvPr id="44062" name="Rectangle 38"/>
          <p:cNvSpPr>
            <a:spLocks noChangeArrowheads="1"/>
          </p:cNvSpPr>
          <p:nvPr/>
        </p:nvSpPr>
        <p:spPr bwMode="auto">
          <a:xfrm>
            <a:off x="2306638" y="5349875"/>
            <a:ext cx="906462" cy="606425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63" name="Text Box 39"/>
          <p:cNvSpPr txBox="1">
            <a:spLocks noChangeArrowheads="1"/>
          </p:cNvSpPr>
          <p:nvPr/>
        </p:nvSpPr>
        <p:spPr bwMode="auto">
          <a:xfrm>
            <a:off x="2306638" y="5349875"/>
            <a:ext cx="898525" cy="53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1600"/>
              <a:t>Ethernet</a:t>
            </a:r>
          </a:p>
          <a:p>
            <a:pPr>
              <a:lnSpc>
                <a:spcPct val="90000"/>
              </a:lnSpc>
            </a:pPr>
            <a:r>
              <a:rPr lang="en-US" sz="1600"/>
              <a:t>interface</a:t>
            </a:r>
          </a:p>
        </p:txBody>
      </p:sp>
      <p:grpSp>
        <p:nvGrpSpPr>
          <p:cNvPr id="44064" name="Group 40"/>
          <p:cNvGrpSpPr>
            <a:grpSpLocks/>
          </p:cNvGrpSpPr>
          <p:nvPr/>
        </p:nvGrpSpPr>
        <p:grpSpPr bwMode="auto">
          <a:xfrm>
            <a:off x="6205538" y="5324475"/>
            <a:ext cx="914400" cy="606425"/>
            <a:chOff x="323" y="3421"/>
            <a:chExt cx="581" cy="367"/>
          </a:xfrm>
        </p:grpSpPr>
        <p:sp>
          <p:nvSpPr>
            <p:cNvPr id="44096" name="Rectangle 41"/>
            <p:cNvSpPr>
              <a:spLocks noChangeArrowheads="1"/>
            </p:cNvSpPr>
            <p:nvPr/>
          </p:nvSpPr>
          <p:spPr bwMode="auto">
            <a:xfrm>
              <a:off x="323" y="3421"/>
              <a:ext cx="576" cy="367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97" name="Text Box 42"/>
            <p:cNvSpPr txBox="1">
              <a:spLocks noChangeArrowheads="1"/>
            </p:cNvSpPr>
            <p:nvPr/>
          </p:nvSpPr>
          <p:spPr bwMode="auto">
            <a:xfrm>
              <a:off x="333" y="3429"/>
              <a:ext cx="571" cy="32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lnSpc>
                  <a:spcPct val="90000"/>
                </a:lnSpc>
              </a:pPr>
              <a:r>
                <a:rPr lang="en-US" sz="1600"/>
                <a:t>Ethernet</a:t>
              </a:r>
            </a:p>
            <a:p>
              <a:pPr>
                <a:lnSpc>
                  <a:spcPct val="90000"/>
                </a:lnSpc>
              </a:pPr>
              <a:r>
                <a:rPr lang="en-US" sz="1600"/>
                <a:t>interface</a:t>
              </a:r>
            </a:p>
          </p:txBody>
        </p:sp>
      </p:grpSp>
      <p:sp>
        <p:nvSpPr>
          <p:cNvPr id="44065" name="Line 43"/>
          <p:cNvSpPr>
            <a:spLocks noChangeShapeType="1"/>
          </p:cNvSpPr>
          <p:nvPr/>
        </p:nvSpPr>
        <p:spPr bwMode="auto">
          <a:xfrm flipH="1">
            <a:off x="2744788" y="5964238"/>
            <a:ext cx="1587" cy="330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66" name="Line 44"/>
          <p:cNvSpPr>
            <a:spLocks noChangeShapeType="1"/>
          </p:cNvSpPr>
          <p:nvPr/>
        </p:nvSpPr>
        <p:spPr bwMode="auto">
          <a:xfrm flipH="1">
            <a:off x="2725738" y="4727575"/>
            <a:ext cx="541337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67" name="Line 45"/>
          <p:cNvSpPr>
            <a:spLocks noChangeShapeType="1"/>
          </p:cNvSpPr>
          <p:nvPr/>
        </p:nvSpPr>
        <p:spPr bwMode="auto">
          <a:xfrm>
            <a:off x="3529013" y="4741863"/>
            <a:ext cx="541337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68" name="Rectangle 46"/>
          <p:cNvSpPr>
            <a:spLocks noChangeArrowheads="1"/>
          </p:cNvSpPr>
          <p:nvPr/>
        </p:nvSpPr>
        <p:spPr bwMode="auto">
          <a:xfrm>
            <a:off x="3614738" y="5324475"/>
            <a:ext cx="906462" cy="606425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69" name="Text Box 47"/>
          <p:cNvSpPr txBox="1">
            <a:spLocks noChangeArrowheads="1"/>
          </p:cNvSpPr>
          <p:nvPr/>
        </p:nvSpPr>
        <p:spPr bwMode="auto">
          <a:xfrm>
            <a:off x="3635375" y="5349875"/>
            <a:ext cx="898525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1600"/>
              <a:t>SONET</a:t>
            </a:r>
          </a:p>
          <a:p>
            <a:pPr>
              <a:lnSpc>
                <a:spcPct val="90000"/>
              </a:lnSpc>
            </a:pPr>
            <a:r>
              <a:rPr lang="en-US" sz="1600"/>
              <a:t>interface</a:t>
            </a:r>
          </a:p>
        </p:txBody>
      </p:sp>
      <p:sp>
        <p:nvSpPr>
          <p:cNvPr id="44070" name="Rectangle 48"/>
          <p:cNvSpPr>
            <a:spLocks noChangeArrowheads="1"/>
          </p:cNvSpPr>
          <p:nvPr/>
        </p:nvSpPr>
        <p:spPr bwMode="auto">
          <a:xfrm>
            <a:off x="4889500" y="5337175"/>
            <a:ext cx="906463" cy="606425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71" name="Text Box 49"/>
          <p:cNvSpPr txBox="1">
            <a:spLocks noChangeArrowheads="1"/>
          </p:cNvSpPr>
          <p:nvPr/>
        </p:nvSpPr>
        <p:spPr bwMode="auto">
          <a:xfrm>
            <a:off x="4902200" y="5387975"/>
            <a:ext cx="898525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1600"/>
              <a:t>SONET</a:t>
            </a:r>
          </a:p>
          <a:p>
            <a:pPr>
              <a:lnSpc>
                <a:spcPct val="90000"/>
              </a:lnSpc>
            </a:pPr>
            <a:r>
              <a:rPr lang="en-US" sz="1600"/>
              <a:t>interface</a:t>
            </a:r>
          </a:p>
        </p:txBody>
      </p:sp>
      <p:sp>
        <p:nvSpPr>
          <p:cNvPr id="44072" name="Line 50"/>
          <p:cNvSpPr>
            <a:spLocks noChangeShapeType="1"/>
          </p:cNvSpPr>
          <p:nvPr/>
        </p:nvSpPr>
        <p:spPr bwMode="auto">
          <a:xfrm flipH="1">
            <a:off x="6680200" y="5924550"/>
            <a:ext cx="0" cy="3603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3" name="Line 51"/>
          <p:cNvSpPr>
            <a:spLocks noChangeShapeType="1"/>
          </p:cNvSpPr>
          <p:nvPr/>
        </p:nvSpPr>
        <p:spPr bwMode="auto">
          <a:xfrm flipH="1">
            <a:off x="6223000" y="6270625"/>
            <a:ext cx="23272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4" name="Line 52"/>
          <p:cNvSpPr>
            <a:spLocks noChangeShapeType="1"/>
          </p:cNvSpPr>
          <p:nvPr/>
        </p:nvSpPr>
        <p:spPr bwMode="auto">
          <a:xfrm>
            <a:off x="8132763" y="5927725"/>
            <a:ext cx="1587" cy="330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5" name="Line 53"/>
          <p:cNvSpPr>
            <a:spLocks noChangeShapeType="1"/>
          </p:cNvSpPr>
          <p:nvPr/>
        </p:nvSpPr>
        <p:spPr bwMode="auto">
          <a:xfrm flipH="1">
            <a:off x="5302250" y="4754563"/>
            <a:ext cx="541338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6" name="Line 54"/>
          <p:cNvSpPr>
            <a:spLocks noChangeShapeType="1"/>
          </p:cNvSpPr>
          <p:nvPr/>
        </p:nvSpPr>
        <p:spPr bwMode="auto">
          <a:xfrm>
            <a:off x="6119813" y="4754563"/>
            <a:ext cx="527050" cy="5953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7" name="Rectangle 55"/>
          <p:cNvSpPr>
            <a:spLocks noChangeArrowheads="1"/>
          </p:cNvSpPr>
          <p:nvPr/>
        </p:nvSpPr>
        <p:spPr bwMode="auto">
          <a:xfrm>
            <a:off x="2144713" y="3948113"/>
            <a:ext cx="2522537" cy="2162175"/>
          </a:xfrm>
          <a:prstGeom prst="rect">
            <a:avLst/>
          </a:prstGeom>
          <a:noFill/>
          <a:ln w="25400">
            <a:solidFill>
              <a:srgbClr val="FF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78" name="Rectangle 56"/>
          <p:cNvSpPr>
            <a:spLocks noChangeArrowheads="1"/>
          </p:cNvSpPr>
          <p:nvPr/>
        </p:nvSpPr>
        <p:spPr bwMode="auto">
          <a:xfrm>
            <a:off x="4776788" y="3948113"/>
            <a:ext cx="2522537" cy="2162175"/>
          </a:xfrm>
          <a:prstGeom prst="rect">
            <a:avLst/>
          </a:prstGeom>
          <a:noFill/>
          <a:ln w="25400">
            <a:solidFill>
              <a:srgbClr val="FF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79" name="Line 57"/>
          <p:cNvSpPr>
            <a:spLocks noChangeShapeType="1"/>
          </p:cNvSpPr>
          <p:nvPr/>
        </p:nvSpPr>
        <p:spPr bwMode="auto">
          <a:xfrm flipH="1">
            <a:off x="4054475" y="5926138"/>
            <a:ext cx="1588" cy="330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80" name="Line 58"/>
          <p:cNvSpPr>
            <a:spLocks noChangeShapeType="1"/>
          </p:cNvSpPr>
          <p:nvPr/>
        </p:nvSpPr>
        <p:spPr bwMode="auto">
          <a:xfrm flipH="1">
            <a:off x="5314950" y="5938838"/>
            <a:ext cx="1588" cy="330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81" name="Line 59"/>
          <p:cNvSpPr>
            <a:spLocks noChangeShapeType="1"/>
          </p:cNvSpPr>
          <p:nvPr/>
        </p:nvSpPr>
        <p:spPr bwMode="auto">
          <a:xfrm>
            <a:off x="4071938" y="6270625"/>
            <a:ext cx="124618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82" name="Text Box 60"/>
          <p:cNvSpPr txBox="1">
            <a:spLocks noChangeArrowheads="1"/>
          </p:cNvSpPr>
          <p:nvPr/>
        </p:nvSpPr>
        <p:spPr bwMode="auto">
          <a:xfrm>
            <a:off x="798513" y="1162050"/>
            <a:ext cx="7254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 b="1">
                <a:solidFill>
                  <a:srgbClr val="3333FF"/>
                </a:solidFill>
                <a:latin typeface="Arial" charset="0"/>
                <a:cs typeface="Arial" charset="0"/>
              </a:rPr>
              <a:t>host</a:t>
            </a:r>
          </a:p>
        </p:txBody>
      </p:sp>
      <p:sp>
        <p:nvSpPr>
          <p:cNvPr id="44083" name="Text Box 61"/>
          <p:cNvSpPr txBox="1">
            <a:spLocks noChangeArrowheads="1"/>
          </p:cNvSpPr>
          <p:nvPr/>
        </p:nvSpPr>
        <p:spPr bwMode="auto">
          <a:xfrm>
            <a:off x="7716838" y="1147763"/>
            <a:ext cx="7254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 b="1">
                <a:solidFill>
                  <a:srgbClr val="3333FF"/>
                </a:solidFill>
                <a:latin typeface="Arial" charset="0"/>
                <a:cs typeface="Arial" charset="0"/>
              </a:rPr>
              <a:t>host</a:t>
            </a:r>
          </a:p>
        </p:txBody>
      </p:sp>
      <p:sp>
        <p:nvSpPr>
          <p:cNvPr id="44084" name="Text Box 62"/>
          <p:cNvSpPr txBox="1">
            <a:spLocks noChangeArrowheads="1"/>
          </p:cNvSpPr>
          <p:nvPr/>
        </p:nvSpPr>
        <p:spPr bwMode="auto">
          <a:xfrm>
            <a:off x="2917825" y="3544888"/>
            <a:ext cx="9286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 b="1">
                <a:solidFill>
                  <a:srgbClr val="FF0000"/>
                </a:solidFill>
                <a:latin typeface="Arial" charset="0"/>
                <a:cs typeface="Arial" charset="0"/>
              </a:rPr>
              <a:t>router</a:t>
            </a:r>
          </a:p>
        </p:txBody>
      </p:sp>
      <p:sp>
        <p:nvSpPr>
          <p:cNvPr id="44085" name="Text Box 63"/>
          <p:cNvSpPr txBox="1">
            <a:spLocks noChangeArrowheads="1"/>
          </p:cNvSpPr>
          <p:nvPr/>
        </p:nvSpPr>
        <p:spPr bwMode="auto">
          <a:xfrm>
            <a:off x="5548313" y="3559175"/>
            <a:ext cx="9286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 b="1">
                <a:solidFill>
                  <a:srgbClr val="FF0000"/>
                </a:solidFill>
                <a:latin typeface="Arial" charset="0"/>
                <a:cs typeface="Arial" charset="0"/>
              </a:rPr>
              <a:t>router</a:t>
            </a:r>
          </a:p>
        </p:txBody>
      </p:sp>
      <p:sp>
        <p:nvSpPr>
          <p:cNvPr id="44086" name="Line 64"/>
          <p:cNvSpPr>
            <a:spLocks noChangeShapeType="1"/>
          </p:cNvSpPr>
          <p:nvPr/>
        </p:nvSpPr>
        <p:spPr bwMode="auto">
          <a:xfrm>
            <a:off x="1619250" y="2036763"/>
            <a:ext cx="604043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87" name="Line 65"/>
          <p:cNvSpPr>
            <a:spLocks noChangeShapeType="1"/>
          </p:cNvSpPr>
          <p:nvPr/>
        </p:nvSpPr>
        <p:spPr bwMode="auto">
          <a:xfrm>
            <a:off x="1647825" y="3227388"/>
            <a:ext cx="604043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88" name="Text Box 66"/>
          <p:cNvSpPr txBox="1">
            <a:spLocks noChangeArrowheads="1"/>
          </p:cNvSpPr>
          <p:nvPr/>
        </p:nvSpPr>
        <p:spPr bwMode="auto">
          <a:xfrm>
            <a:off x="3711575" y="1600200"/>
            <a:ext cx="20193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 b="1" dirty="0">
                <a:solidFill>
                  <a:srgbClr val="FF9900"/>
                </a:solidFill>
                <a:latin typeface="Arial" charset="0"/>
                <a:cs typeface="Arial" charset="0"/>
              </a:rPr>
              <a:t>HTTP message</a:t>
            </a:r>
          </a:p>
        </p:txBody>
      </p:sp>
      <p:sp>
        <p:nvSpPr>
          <p:cNvPr id="44089" name="Text Box 67"/>
          <p:cNvSpPr txBox="1">
            <a:spLocks noChangeArrowheads="1"/>
          </p:cNvSpPr>
          <p:nvPr/>
        </p:nvSpPr>
        <p:spPr bwMode="auto">
          <a:xfrm>
            <a:off x="3810000" y="2805113"/>
            <a:ext cx="18192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 b="1">
                <a:solidFill>
                  <a:srgbClr val="FF9900"/>
                </a:solidFill>
                <a:latin typeface="Arial" charset="0"/>
                <a:cs typeface="Arial" charset="0"/>
              </a:rPr>
              <a:t>TCP segment</a:t>
            </a:r>
          </a:p>
        </p:txBody>
      </p:sp>
      <p:sp>
        <p:nvSpPr>
          <p:cNvPr id="44090" name="Line 68"/>
          <p:cNvSpPr>
            <a:spLocks noChangeShapeType="1"/>
          </p:cNvSpPr>
          <p:nvPr/>
        </p:nvSpPr>
        <p:spPr bwMode="auto">
          <a:xfrm flipV="1">
            <a:off x="1620838" y="4432300"/>
            <a:ext cx="130175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91" name="Line 69"/>
          <p:cNvSpPr>
            <a:spLocks noChangeShapeType="1"/>
          </p:cNvSpPr>
          <p:nvPr/>
        </p:nvSpPr>
        <p:spPr bwMode="auto">
          <a:xfrm flipV="1">
            <a:off x="3851275" y="4446588"/>
            <a:ext cx="17446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92" name="Line 70"/>
          <p:cNvSpPr>
            <a:spLocks noChangeShapeType="1"/>
          </p:cNvSpPr>
          <p:nvPr/>
        </p:nvSpPr>
        <p:spPr bwMode="auto">
          <a:xfrm flipV="1">
            <a:off x="6469063" y="4432300"/>
            <a:ext cx="1176337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93" name="Text Box 71"/>
          <p:cNvSpPr txBox="1">
            <a:spLocks noChangeArrowheads="1"/>
          </p:cNvSpPr>
          <p:nvPr/>
        </p:nvSpPr>
        <p:spPr bwMode="auto">
          <a:xfrm>
            <a:off x="1677988" y="4078288"/>
            <a:ext cx="11969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 b="1" dirty="0">
                <a:solidFill>
                  <a:srgbClr val="FF9900"/>
                </a:solidFill>
                <a:latin typeface="Arial" charset="0"/>
                <a:cs typeface="Arial" charset="0"/>
              </a:rPr>
              <a:t>IP packet</a:t>
            </a:r>
          </a:p>
        </p:txBody>
      </p:sp>
      <p:sp>
        <p:nvSpPr>
          <p:cNvPr id="44094" name="Text Box 72"/>
          <p:cNvSpPr txBox="1">
            <a:spLocks noChangeArrowheads="1"/>
          </p:cNvSpPr>
          <p:nvPr/>
        </p:nvSpPr>
        <p:spPr bwMode="auto">
          <a:xfrm>
            <a:off x="6454775" y="4078288"/>
            <a:ext cx="11969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 b="1">
                <a:solidFill>
                  <a:srgbClr val="FF9900"/>
                </a:solidFill>
                <a:latin typeface="Arial" charset="0"/>
                <a:cs typeface="Arial" charset="0"/>
              </a:rPr>
              <a:t>IP packet</a:t>
            </a:r>
          </a:p>
        </p:txBody>
      </p:sp>
      <p:sp>
        <p:nvSpPr>
          <p:cNvPr id="44095" name="Text Box 73"/>
          <p:cNvSpPr txBox="1">
            <a:spLocks noChangeArrowheads="1"/>
          </p:cNvSpPr>
          <p:nvPr/>
        </p:nvSpPr>
        <p:spPr bwMode="auto">
          <a:xfrm>
            <a:off x="4137025" y="4078288"/>
            <a:ext cx="11969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 b="1">
                <a:solidFill>
                  <a:srgbClr val="FF9900"/>
                </a:solidFill>
                <a:latin typeface="Arial" charset="0"/>
                <a:cs typeface="Arial" charset="0"/>
              </a:rPr>
              <a:t>IP packet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63077" y="6281616"/>
            <a:ext cx="774571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FF6600"/>
                </a:solidFill>
              </a:rPr>
              <a:t>Frame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8E8D0-F5AB-424C-9AD8-C8D2A74D85A0}" type="datetime1">
              <a:rPr lang="en-US" smtClean="0"/>
              <a:t>9/10/18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7613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4BC13B2-7638-284D-8847-AB454156C8DF}" type="slidenum">
              <a:rPr lang="en-US" sz="1400"/>
              <a:pPr/>
              <a:t>20</a:t>
            </a:fld>
            <a:endParaRPr lang="en-US" sz="1400"/>
          </a:p>
        </p:txBody>
      </p:sp>
      <p:sp>
        <p:nvSpPr>
          <p:cNvPr id="35844" name="Rectangle 2"/>
          <p:cNvSpPr>
            <a:spLocks noGrp="1" noChangeArrowheads="1"/>
          </p:cNvSpPr>
          <p:nvPr>
            <p:ph type="title"/>
          </p:nvPr>
        </p:nvSpPr>
        <p:spPr>
          <a:xfrm>
            <a:off x="480894" y="261884"/>
            <a:ext cx="7169150" cy="1169988"/>
          </a:xfrm>
        </p:spPr>
        <p:txBody>
          <a:bodyPr/>
          <a:lstStyle/>
          <a:p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Negative Caching</a:t>
            </a:r>
          </a:p>
        </p:txBody>
      </p:sp>
      <p:sp>
        <p:nvSpPr>
          <p:cNvPr id="358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0609" y="1424958"/>
            <a:ext cx="7772400" cy="4114800"/>
          </a:xfrm>
        </p:spPr>
        <p:txBody>
          <a:bodyPr/>
          <a:lstStyle/>
          <a:p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Remember things that don</a:t>
            </a:r>
            <a:r>
              <a:rPr lang="ja-JP" altLang="en-US" dirty="0">
                <a:latin typeface="Times New Roman" charset="0"/>
                <a:ea typeface="ＭＳ Ｐゴシック" charset="0"/>
                <a:cs typeface="ＭＳ Ｐゴシック" charset="0"/>
              </a:rPr>
              <a:t>’</a:t>
            </a:r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t work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Misspellings </a:t>
            </a:r>
            <a:r>
              <a:rPr lang="en-US" dirty="0" err="1" smtClean="0">
                <a:latin typeface="Times New Roman" charset="0"/>
                <a:ea typeface="ＭＳ Ｐゴシック" charset="0"/>
              </a:rPr>
              <a:t>like</a:t>
            </a:r>
            <a:r>
              <a:rPr lang="en-US" dirty="0" err="1" smtClean="0">
                <a:solidFill>
                  <a:srgbClr val="3366FF"/>
                </a:solidFill>
                <a:latin typeface="Times New Roman" charset="0"/>
                <a:ea typeface="ＭＳ Ｐゴシック" charset="0"/>
                <a:hlinkClick r:id="rId2"/>
              </a:rPr>
              <a:t>www.cnn.comm</a:t>
            </a:r>
            <a:r>
              <a:rPr lang="en-US" dirty="0" smtClean="0">
                <a:latin typeface="Times New Roman" charset="0"/>
                <a:ea typeface="ＭＳ Ｐゴシック" charset="0"/>
              </a:rPr>
              <a:t> </a:t>
            </a:r>
            <a:r>
              <a:rPr lang="en-US" dirty="0">
                <a:latin typeface="Times New Roman" charset="0"/>
                <a:ea typeface="ＭＳ Ｐゴシック" charset="0"/>
              </a:rPr>
              <a:t>and </a:t>
            </a:r>
            <a:r>
              <a:rPr lang="en-US" dirty="0">
                <a:solidFill>
                  <a:srgbClr val="000090"/>
                </a:solidFill>
                <a:latin typeface="Times New Roman" charset="0"/>
                <a:ea typeface="ＭＳ Ｐゴシック" charset="0"/>
                <a:hlinkClick r:id="rId3"/>
              </a:rPr>
              <a:t>www.cnnn.com</a:t>
            </a:r>
            <a:endParaRPr lang="en-US" dirty="0">
              <a:solidFill>
                <a:srgbClr val="000090"/>
              </a:solidFill>
              <a:latin typeface="Times New Roman" charset="0"/>
              <a:ea typeface="ＭＳ Ｐゴシック" charset="0"/>
            </a:endParaRP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These can take a long time to fail the first time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Good to remember that they don</a:t>
            </a:r>
            <a:r>
              <a:rPr lang="ja-JP" altLang="en-US" dirty="0">
                <a:latin typeface="Times New Roman" charset="0"/>
                <a:ea typeface="ＭＳ Ｐゴシック" charset="0"/>
              </a:rPr>
              <a:t>’</a:t>
            </a:r>
            <a:r>
              <a:rPr lang="en-US" dirty="0">
                <a:latin typeface="Times New Roman" charset="0"/>
                <a:ea typeface="ＭＳ Ｐゴシック" charset="0"/>
              </a:rPr>
              <a:t>t work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… so the failure takes less time the next time around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7FCB8-3853-8842-AF17-4EDE5E7EBDFC}" type="datetime1">
              <a:rPr lang="en-US" smtClean="0"/>
              <a:t>9/10/18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ED9C346-2685-1B4D-8685-1248E6F9E455}" type="slidenum">
              <a:rPr lang="en-US" sz="1400"/>
              <a:pPr/>
              <a:t>21</a:t>
            </a:fld>
            <a:endParaRPr lang="en-US" sz="1400"/>
          </a:p>
        </p:txBody>
      </p:sp>
      <p:sp>
        <p:nvSpPr>
          <p:cNvPr id="3686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41364"/>
            <a:ext cx="8426710" cy="924766"/>
          </a:xfrm>
        </p:spPr>
        <p:txBody>
          <a:bodyPr/>
          <a:lstStyle/>
          <a:p>
            <a:r>
              <a:rPr lang="en-US" sz="3600" dirty="0">
                <a:latin typeface="Times New Roman" charset="0"/>
                <a:ea typeface="ＭＳ Ｐゴシック" charset="0"/>
                <a:cs typeface="ＭＳ Ｐゴシック" charset="0"/>
              </a:rPr>
              <a:t>DNS Resource Records</a:t>
            </a:r>
            <a:endParaRPr lang="en-US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686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65175" y="2074863"/>
            <a:ext cx="7185025" cy="385762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000" u="sng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rPr>
              <a:t>DNS:</a:t>
            </a:r>
            <a:r>
              <a:rPr lang="en-US" sz="2000">
                <a:latin typeface="Times New Roman" charset="0"/>
                <a:ea typeface="ＭＳ Ｐゴシック" charset="0"/>
                <a:cs typeface="ＭＳ Ｐゴシック" charset="0"/>
              </a:rPr>
              <a:t> distributed db storing resource records </a:t>
            </a:r>
            <a:r>
              <a:rPr lang="en-US" sz="2000">
                <a:solidFill>
                  <a:srgbClr val="FF0000"/>
                </a:solidFill>
                <a:latin typeface="Times New Roman" charset="0"/>
                <a:ea typeface="ＭＳ Ｐゴシック" charset="0"/>
                <a:cs typeface="ＭＳ Ｐゴシック" charset="0"/>
              </a:rPr>
              <a:t>(RR)</a:t>
            </a:r>
            <a:endParaRPr lang="en-US" sz="200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687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690563" y="3998913"/>
            <a:ext cx="3994150" cy="16668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>
                <a:latin typeface="Times New Roman" charset="0"/>
                <a:ea typeface="ＭＳ Ｐゴシック" charset="0"/>
                <a:cs typeface="ＭＳ Ｐゴシック" charset="0"/>
              </a:rPr>
              <a:t>Type=NS</a:t>
            </a:r>
          </a:p>
          <a:p>
            <a:pPr lvl="1">
              <a:lnSpc>
                <a:spcPct val="90000"/>
              </a:lnSpc>
            </a:pPr>
            <a:r>
              <a:rPr lang="en-US" sz="1800" b="1">
                <a:latin typeface="Courier New" charset="0"/>
                <a:ea typeface="ＭＳ Ｐゴシック" charset="0"/>
              </a:rPr>
              <a:t>name</a:t>
            </a:r>
            <a:r>
              <a:rPr lang="en-US" sz="1800">
                <a:latin typeface="Times New Roman" charset="0"/>
                <a:ea typeface="ＭＳ Ｐゴシック" charset="0"/>
              </a:rPr>
              <a:t> is domain (e.g. foo.com)</a:t>
            </a:r>
          </a:p>
          <a:p>
            <a:pPr lvl="1">
              <a:lnSpc>
                <a:spcPct val="90000"/>
              </a:lnSpc>
            </a:pPr>
            <a:r>
              <a:rPr lang="en-US" sz="1800" b="1">
                <a:latin typeface="Courier New" charset="0"/>
                <a:ea typeface="ＭＳ Ｐゴシック" charset="0"/>
              </a:rPr>
              <a:t>value</a:t>
            </a:r>
            <a:r>
              <a:rPr lang="en-US" sz="1800">
                <a:latin typeface="Times New Roman" charset="0"/>
                <a:ea typeface="ＭＳ Ｐゴシック" charset="0"/>
              </a:rPr>
              <a:t> is hostname of authoritative name server for this domain</a:t>
            </a:r>
          </a:p>
          <a:p>
            <a:pPr>
              <a:lnSpc>
                <a:spcPct val="90000"/>
              </a:lnSpc>
            </a:pPr>
            <a:endParaRPr lang="en-US" sz="200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grpSp>
        <p:nvGrpSpPr>
          <p:cNvPr id="36871" name="Group 5"/>
          <p:cNvGrpSpPr>
            <a:grpSpLocks/>
          </p:cNvGrpSpPr>
          <p:nvPr/>
        </p:nvGrpSpPr>
        <p:grpSpPr bwMode="auto">
          <a:xfrm>
            <a:off x="1307820" y="1037415"/>
            <a:ext cx="6228939" cy="640582"/>
            <a:chOff x="1407" y="1196"/>
            <a:chExt cx="3379" cy="370"/>
          </a:xfrm>
        </p:grpSpPr>
        <p:sp>
          <p:nvSpPr>
            <p:cNvPr id="36875" name="Text Box 6"/>
            <p:cNvSpPr txBox="1">
              <a:spLocks noChangeArrowheads="1"/>
            </p:cNvSpPr>
            <p:nvPr/>
          </p:nvSpPr>
          <p:spPr bwMode="auto">
            <a:xfrm>
              <a:off x="1407" y="1196"/>
              <a:ext cx="3379" cy="3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dirty="0">
                  <a:latin typeface="Comic Sans MS" charset="0"/>
                </a:rPr>
                <a:t>RR format: </a:t>
              </a:r>
              <a:r>
                <a:rPr lang="en-US" sz="1800" b="1" dirty="0">
                  <a:latin typeface="Courier New" charset="0"/>
                </a:rPr>
                <a:t>(name, value, type, </a:t>
              </a:r>
              <a:r>
                <a:rPr lang="en-US" sz="1800" b="1" dirty="0" err="1">
                  <a:latin typeface="Courier New" charset="0"/>
                </a:rPr>
                <a:t>ttl</a:t>
              </a:r>
              <a:r>
                <a:rPr lang="en-US" sz="1800" b="1" dirty="0">
                  <a:latin typeface="Courier New" charset="0"/>
                </a:rPr>
                <a:t>)</a:t>
              </a:r>
              <a:endParaRPr lang="en-US" dirty="0"/>
            </a:p>
          </p:txBody>
        </p:sp>
        <p:sp>
          <p:nvSpPr>
            <p:cNvPr id="36876" name="Rectangle 7"/>
            <p:cNvSpPr>
              <a:spLocks noChangeArrowheads="1"/>
            </p:cNvSpPr>
            <p:nvPr/>
          </p:nvSpPr>
          <p:spPr bwMode="auto">
            <a:xfrm>
              <a:off x="1458" y="1206"/>
              <a:ext cx="3318" cy="360"/>
            </a:xfrm>
            <a:prstGeom prst="rect">
              <a:avLst/>
            </a:prstGeom>
            <a:noFill/>
            <a:ln w="19050">
              <a:solidFill>
                <a:schemeClr val="accent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>
                <a:solidFill>
                  <a:schemeClr val="accent2"/>
                </a:solidFill>
              </a:endParaRPr>
            </a:p>
          </p:txBody>
        </p:sp>
      </p:grpSp>
      <p:sp>
        <p:nvSpPr>
          <p:cNvPr id="36872" name="Rectangle 8"/>
          <p:cNvSpPr>
            <a:spLocks noChangeArrowheads="1"/>
          </p:cNvSpPr>
          <p:nvPr/>
        </p:nvSpPr>
        <p:spPr bwMode="auto">
          <a:xfrm>
            <a:off x="523875" y="2657475"/>
            <a:ext cx="3810000" cy="1304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dirty="0"/>
              <a:t>Type=A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2000" b="1" dirty="0">
                <a:latin typeface="Courier New" charset="0"/>
              </a:rPr>
              <a:t>name</a:t>
            </a:r>
            <a:r>
              <a:rPr lang="en-US" sz="2000" dirty="0"/>
              <a:t> is hostname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2000" b="1" dirty="0">
                <a:latin typeface="Courier New" charset="0"/>
              </a:rPr>
              <a:t>value</a:t>
            </a:r>
            <a:r>
              <a:rPr lang="en-US" sz="2000" dirty="0"/>
              <a:t> is IP address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dirty="0"/>
          </a:p>
        </p:txBody>
      </p:sp>
      <p:sp>
        <p:nvSpPr>
          <p:cNvPr id="36873" name="Rectangle 9"/>
          <p:cNvSpPr>
            <a:spLocks noChangeArrowheads="1"/>
          </p:cNvSpPr>
          <p:nvPr/>
        </p:nvSpPr>
        <p:spPr bwMode="auto">
          <a:xfrm>
            <a:off x="4551363" y="2697163"/>
            <a:ext cx="4514850" cy="217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/>
              <a:t>Type=CNAME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2000" b="1">
                <a:latin typeface="Courier New" charset="0"/>
              </a:rPr>
              <a:t>name</a:t>
            </a:r>
            <a:r>
              <a:rPr lang="en-US" sz="2000"/>
              <a:t> is alias name for some </a:t>
            </a:r>
            <a:r>
              <a:rPr lang="ja-JP" altLang="en-US" sz="2000"/>
              <a:t>“</a:t>
            </a:r>
            <a:r>
              <a:rPr lang="en-US" sz="2000"/>
              <a:t>canonical</a:t>
            </a:r>
            <a:r>
              <a:rPr lang="ja-JP" altLang="en-US" sz="2000"/>
              <a:t>”</a:t>
            </a:r>
            <a:r>
              <a:rPr lang="en-US" sz="2000"/>
              <a:t> (the real) name</a:t>
            </a:r>
          </a:p>
          <a:p>
            <a:pPr marL="742950" lvl="1" indent="-285750">
              <a:spcBef>
                <a:spcPct val="20000"/>
              </a:spcBef>
            </a:pPr>
            <a:r>
              <a:rPr lang="en-US" sz="1800">
                <a:latin typeface="Courier New" charset="0"/>
              </a:rPr>
              <a:t>  www.ibm.com </a:t>
            </a:r>
            <a:r>
              <a:rPr lang="en-US" sz="2000"/>
              <a:t>is really</a:t>
            </a:r>
            <a:endParaRPr lang="en-US" sz="1800">
              <a:latin typeface="Courier New" charset="0"/>
            </a:endParaRPr>
          </a:p>
          <a:p>
            <a:pPr marL="742950" lvl="1" indent="-285750">
              <a:spcBef>
                <a:spcPct val="20000"/>
              </a:spcBef>
            </a:pPr>
            <a:r>
              <a:rPr lang="en-US" sz="1800">
                <a:latin typeface="Courier New" charset="0"/>
              </a:rPr>
              <a:t>  servereast.backup2.ibm.com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2000" b="1">
                <a:latin typeface="Courier New" charset="0"/>
              </a:rPr>
              <a:t>value</a:t>
            </a:r>
            <a:r>
              <a:rPr lang="en-US" sz="2000"/>
              <a:t> is canonical name</a:t>
            </a:r>
          </a:p>
        </p:txBody>
      </p:sp>
      <p:sp>
        <p:nvSpPr>
          <p:cNvPr id="36874" name="Rectangle 10"/>
          <p:cNvSpPr>
            <a:spLocks noChangeArrowheads="1"/>
          </p:cNvSpPr>
          <p:nvPr/>
        </p:nvSpPr>
        <p:spPr bwMode="auto">
          <a:xfrm>
            <a:off x="4586288" y="5032375"/>
            <a:ext cx="4408487" cy="1309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/>
              <a:t>Type=MX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2000" b="1">
                <a:latin typeface="Courier New" charset="0"/>
              </a:rPr>
              <a:t>value</a:t>
            </a:r>
            <a:r>
              <a:rPr lang="en-US" sz="2000"/>
              <a:t> is name of mailserver associated with </a:t>
            </a:r>
            <a:r>
              <a:rPr lang="en-US" sz="2000" b="1">
                <a:latin typeface="Courier New" charset="0"/>
              </a:rPr>
              <a:t>name</a:t>
            </a:r>
            <a:endParaRPr lang="en-US" sz="2000"/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4A3DE-4AA2-8F4B-909D-F4E16FA058C2}" type="datetime1">
              <a:rPr lang="en-US" smtClean="0"/>
              <a:t>9/10/18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77282C8-EF09-F54C-ACB0-FD9E79BE996D}" type="slidenum">
              <a:rPr lang="en-US" sz="1400"/>
              <a:pPr/>
              <a:t>22</a:t>
            </a:fld>
            <a:endParaRPr lang="en-US" sz="1400"/>
          </a:p>
        </p:txBody>
      </p:sp>
      <p:sp>
        <p:nvSpPr>
          <p:cNvPr id="37892" name="Rectangle 2"/>
          <p:cNvSpPr>
            <a:spLocks noGrp="1" noChangeArrowheads="1"/>
          </p:cNvSpPr>
          <p:nvPr>
            <p:ph type="title"/>
          </p:nvPr>
        </p:nvSpPr>
        <p:spPr>
          <a:xfrm>
            <a:off x="406732" y="132094"/>
            <a:ext cx="7169150" cy="1169988"/>
          </a:xfrm>
        </p:spPr>
        <p:txBody>
          <a:bodyPr/>
          <a:lstStyle/>
          <a:p>
            <a:r>
              <a:rPr lang="en-US" sz="3600" dirty="0">
                <a:latin typeface="Times New Roman" charset="0"/>
                <a:ea typeface="ＭＳ Ｐゴシック" charset="0"/>
                <a:cs typeface="ＭＳ Ｐゴシック" charset="0"/>
              </a:rPr>
              <a:t>DNS Protocol</a:t>
            </a:r>
            <a:endParaRPr lang="en-US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789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78109" y="1307170"/>
            <a:ext cx="7672091" cy="951844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400" u="sng" dirty="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rPr>
              <a:t>DNS protocol :</a:t>
            </a:r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400" i="1" dirty="0">
                <a:solidFill>
                  <a:srgbClr val="FF0000"/>
                </a:solidFill>
                <a:latin typeface="Times New Roman" charset="0"/>
                <a:ea typeface="ＭＳ Ｐゴシック" charset="0"/>
                <a:cs typeface="ＭＳ Ｐゴシック" charset="0"/>
              </a:rPr>
              <a:t>query</a:t>
            </a:r>
            <a:r>
              <a:rPr lang="en-US" sz="2400" dirty="0">
                <a:solidFill>
                  <a:srgbClr val="FF0000"/>
                </a:solidFill>
                <a:latin typeface="Times New Roman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and </a:t>
            </a:r>
            <a:r>
              <a:rPr lang="en-US" sz="2400" i="1" dirty="0">
                <a:solidFill>
                  <a:srgbClr val="FF0000"/>
                </a:solidFill>
                <a:latin typeface="Times New Roman" charset="0"/>
                <a:ea typeface="ＭＳ Ｐゴシック" charset="0"/>
                <a:cs typeface="ＭＳ Ｐゴシック" charset="0"/>
              </a:rPr>
              <a:t>reply</a:t>
            </a:r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 messages, both with same </a:t>
            </a:r>
            <a:r>
              <a:rPr lang="en-US" sz="2400" i="1" dirty="0">
                <a:solidFill>
                  <a:srgbClr val="FF0000"/>
                </a:solidFill>
                <a:latin typeface="Times New Roman" charset="0"/>
                <a:ea typeface="ＭＳ Ｐゴシック" charset="0"/>
                <a:cs typeface="ＭＳ Ｐゴシック" charset="0"/>
              </a:rPr>
              <a:t>message format</a:t>
            </a:r>
            <a:endParaRPr lang="en-US" sz="2400" dirty="0">
              <a:solidFill>
                <a:srgbClr val="FF0000"/>
              </a:solidFill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7894" name="Rectangle 4"/>
          <p:cNvSpPr>
            <a:spLocks noChangeArrowheads="1"/>
          </p:cNvSpPr>
          <p:nvPr/>
        </p:nvSpPr>
        <p:spPr bwMode="auto">
          <a:xfrm>
            <a:off x="320183" y="2241427"/>
            <a:ext cx="3575050" cy="383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dirty="0"/>
              <a:t>Message header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000" dirty="0">
                <a:solidFill>
                  <a:schemeClr val="accent2"/>
                </a:solidFill>
              </a:rPr>
              <a:t>Identification:</a:t>
            </a:r>
            <a:r>
              <a:rPr lang="en-US" sz="2000" dirty="0"/>
              <a:t> 16 bit # for query, reply to query uses same #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000" dirty="0">
                <a:solidFill>
                  <a:schemeClr val="accent2"/>
                </a:solidFill>
              </a:rPr>
              <a:t>Flags:</a:t>
            </a:r>
            <a:endParaRPr lang="en-US" sz="2000" dirty="0"/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2000" dirty="0"/>
              <a:t>Query or reply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2000" dirty="0"/>
              <a:t>Recursion desired 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2000" dirty="0"/>
              <a:t>Recursion available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2000" dirty="0"/>
              <a:t>Reply is authoritative</a:t>
            </a:r>
          </a:p>
        </p:txBody>
      </p:sp>
      <p:pic>
        <p:nvPicPr>
          <p:cNvPr id="37895" name="Picture 5" descr="DNSmess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4063" y="2101850"/>
            <a:ext cx="4749800" cy="415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1C509-5474-934C-9266-D558F740A511}" type="datetime1">
              <a:rPr lang="en-US" smtClean="0"/>
              <a:t>9/10/18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9" name="Text Box 4"/>
          <p:cNvSpPr txBox="1">
            <a:spLocks noChangeArrowheads="1"/>
          </p:cNvSpPr>
          <p:nvPr/>
        </p:nvSpPr>
        <p:spPr bwMode="auto">
          <a:xfrm>
            <a:off x="1185863" y="3703638"/>
            <a:ext cx="190182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latin typeface="Gill Sans MT" charset="0"/>
              </a:rPr>
              <a:t>name, type fields</a:t>
            </a:r>
          </a:p>
          <a:p>
            <a:pPr algn="r"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latin typeface="Gill Sans MT" charset="0"/>
              </a:rPr>
              <a:t> for a query</a:t>
            </a:r>
            <a:endParaRPr lang="en-US" sz="2400">
              <a:latin typeface="Gill Sans MT" charset="0"/>
            </a:endParaRPr>
          </a:p>
        </p:txBody>
      </p:sp>
      <p:sp>
        <p:nvSpPr>
          <p:cNvPr id="167940" name="Text Box 5"/>
          <p:cNvSpPr txBox="1">
            <a:spLocks noChangeArrowheads="1"/>
          </p:cNvSpPr>
          <p:nvPr/>
        </p:nvSpPr>
        <p:spPr bwMode="auto">
          <a:xfrm>
            <a:off x="922338" y="4425950"/>
            <a:ext cx="216852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latin typeface="Gill Sans MT" charset="0"/>
              </a:rPr>
              <a:t>RRs in response</a:t>
            </a:r>
          </a:p>
          <a:p>
            <a:pPr algn="r"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latin typeface="Gill Sans MT" charset="0"/>
              </a:rPr>
              <a:t>to query</a:t>
            </a:r>
            <a:endParaRPr lang="en-US" sz="2400">
              <a:latin typeface="Gill Sans MT" charset="0"/>
            </a:endParaRPr>
          </a:p>
        </p:txBody>
      </p:sp>
      <p:sp>
        <p:nvSpPr>
          <p:cNvPr id="167941" name="Text Box 6"/>
          <p:cNvSpPr txBox="1">
            <a:spLocks noChangeArrowheads="1"/>
          </p:cNvSpPr>
          <p:nvPr/>
        </p:nvSpPr>
        <p:spPr bwMode="auto">
          <a:xfrm>
            <a:off x="781050" y="5078413"/>
            <a:ext cx="2312988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latin typeface="Gill Sans MT" charset="0"/>
              </a:rPr>
              <a:t>records for</a:t>
            </a:r>
          </a:p>
          <a:p>
            <a:pPr algn="r"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latin typeface="Gill Sans MT" charset="0"/>
              </a:rPr>
              <a:t>authoritative servers</a:t>
            </a:r>
            <a:endParaRPr lang="en-US" sz="2400">
              <a:latin typeface="Gill Sans MT" charset="0"/>
            </a:endParaRPr>
          </a:p>
        </p:txBody>
      </p:sp>
      <p:sp>
        <p:nvSpPr>
          <p:cNvPr id="167942" name="Text Box 7"/>
          <p:cNvSpPr txBox="1">
            <a:spLocks noChangeArrowheads="1"/>
          </p:cNvSpPr>
          <p:nvPr/>
        </p:nvSpPr>
        <p:spPr bwMode="auto">
          <a:xfrm>
            <a:off x="687388" y="5797550"/>
            <a:ext cx="23939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latin typeface="Gill Sans MT" charset="0"/>
              </a:rPr>
              <a:t>additional </a:t>
            </a:r>
            <a:r>
              <a:rPr lang="ja-JP" altLang="en-US">
                <a:latin typeface="Gill Sans MT" charset="0"/>
              </a:rPr>
              <a:t>“</a:t>
            </a:r>
            <a:r>
              <a:rPr lang="en-US" altLang="ja-JP">
                <a:latin typeface="Gill Sans MT" charset="0"/>
              </a:rPr>
              <a:t>helpful</a:t>
            </a:r>
            <a:r>
              <a:rPr lang="ja-JP" altLang="en-US">
                <a:latin typeface="Gill Sans MT" charset="0"/>
              </a:rPr>
              <a:t>”</a:t>
            </a:r>
            <a:endParaRPr lang="en-US" altLang="ja-JP">
              <a:latin typeface="Gill Sans MT" charset="0"/>
            </a:endParaRPr>
          </a:p>
          <a:p>
            <a:pPr algn="r"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latin typeface="Gill Sans MT" charset="0"/>
              </a:rPr>
              <a:t>info that may be used</a:t>
            </a:r>
            <a:endParaRPr lang="en-US" sz="2400">
              <a:latin typeface="Gill Sans MT" charset="0"/>
            </a:endParaRPr>
          </a:p>
        </p:txBody>
      </p:sp>
      <p:grpSp>
        <p:nvGrpSpPr>
          <p:cNvPr id="167943" name="Group 17"/>
          <p:cNvGrpSpPr>
            <a:grpSpLocks/>
          </p:cNvGrpSpPr>
          <p:nvPr/>
        </p:nvGrpSpPr>
        <p:grpSpPr bwMode="auto">
          <a:xfrm>
            <a:off x="4241800" y="2216150"/>
            <a:ext cx="3725863" cy="4184650"/>
            <a:chOff x="2672" y="1396"/>
            <a:chExt cx="2347" cy="2636"/>
          </a:xfrm>
        </p:grpSpPr>
        <p:sp>
          <p:nvSpPr>
            <p:cNvPr id="167958" name="Rectangle 18"/>
            <p:cNvSpPr>
              <a:spLocks noChangeArrowheads="1"/>
            </p:cNvSpPr>
            <p:nvPr/>
          </p:nvSpPr>
          <p:spPr bwMode="auto">
            <a:xfrm>
              <a:off x="2742" y="1396"/>
              <a:ext cx="2277" cy="2585"/>
            </a:xfrm>
            <a:prstGeom prst="rect">
              <a:avLst/>
            </a:pr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7959" name="Rectangle 19"/>
            <p:cNvSpPr>
              <a:spLocks noChangeArrowheads="1"/>
            </p:cNvSpPr>
            <p:nvPr/>
          </p:nvSpPr>
          <p:spPr bwMode="auto">
            <a:xfrm>
              <a:off x="2688" y="1447"/>
              <a:ext cx="2277" cy="2585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7960" name="Line 20"/>
            <p:cNvSpPr>
              <a:spLocks noChangeShapeType="1"/>
            </p:cNvSpPr>
            <p:nvPr/>
          </p:nvSpPr>
          <p:spPr bwMode="auto">
            <a:xfrm>
              <a:off x="2681" y="3606"/>
              <a:ext cx="229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7961" name="Line 21"/>
            <p:cNvSpPr>
              <a:spLocks noChangeShapeType="1"/>
            </p:cNvSpPr>
            <p:nvPr/>
          </p:nvSpPr>
          <p:spPr bwMode="auto">
            <a:xfrm>
              <a:off x="2688" y="3174"/>
              <a:ext cx="229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7962" name="Line 22"/>
            <p:cNvSpPr>
              <a:spLocks noChangeShapeType="1"/>
            </p:cNvSpPr>
            <p:nvPr/>
          </p:nvSpPr>
          <p:spPr bwMode="auto">
            <a:xfrm>
              <a:off x="2681" y="2742"/>
              <a:ext cx="229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7963" name="Line 23"/>
            <p:cNvSpPr>
              <a:spLocks noChangeShapeType="1"/>
            </p:cNvSpPr>
            <p:nvPr/>
          </p:nvSpPr>
          <p:spPr bwMode="auto">
            <a:xfrm>
              <a:off x="2681" y="2317"/>
              <a:ext cx="229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7964" name="Line 24"/>
            <p:cNvSpPr>
              <a:spLocks noChangeShapeType="1"/>
            </p:cNvSpPr>
            <p:nvPr/>
          </p:nvSpPr>
          <p:spPr bwMode="auto">
            <a:xfrm>
              <a:off x="2680" y="2029"/>
              <a:ext cx="229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7965" name="Line 25"/>
            <p:cNvSpPr>
              <a:spLocks noChangeShapeType="1"/>
            </p:cNvSpPr>
            <p:nvPr/>
          </p:nvSpPr>
          <p:spPr bwMode="auto">
            <a:xfrm>
              <a:off x="2672" y="1745"/>
              <a:ext cx="229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7966" name="Line 26"/>
            <p:cNvSpPr>
              <a:spLocks noChangeShapeType="1"/>
            </p:cNvSpPr>
            <p:nvPr/>
          </p:nvSpPr>
          <p:spPr bwMode="auto">
            <a:xfrm>
              <a:off x="3826" y="1454"/>
              <a:ext cx="2" cy="85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7967" name="Text Box 27"/>
            <p:cNvSpPr txBox="1">
              <a:spLocks noChangeArrowheads="1"/>
            </p:cNvSpPr>
            <p:nvPr/>
          </p:nvSpPr>
          <p:spPr bwMode="auto">
            <a:xfrm>
              <a:off x="2842" y="1492"/>
              <a:ext cx="82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600"/>
                <a:t>identification</a:t>
              </a:r>
            </a:p>
          </p:txBody>
        </p:sp>
        <p:sp>
          <p:nvSpPr>
            <p:cNvPr id="167968" name="Text Box 28"/>
            <p:cNvSpPr txBox="1">
              <a:spLocks noChangeArrowheads="1"/>
            </p:cNvSpPr>
            <p:nvPr/>
          </p:nvSpPr>
          <p:spPr bwMode="auto">
            <a:xfrm>
              <a:off x="4180" y="1492"/>
              <a:ext cx="38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600"/>
                <a:t>flags</a:t>
              </a:r>
            </a:p>
          </p:txBody>
        </p:sp>
        <p:sp>
          <p:nvSpPr>
            <p:cNvPr id="167969" name="Text Box 29"/>
            <p:cNvSpPr txBox="1">
              <a:spLocks noChangeArrowheads="1"/>
            </p:cNvSpPr>
            <p:nvPr/>
          </p:nvSpPr>
          <p:spPr bwMode="auto">
            <a:xfrm>
              <a:off x="2862" y="1780"/>
              <a:ext cx="77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600"/>
                <a:t># questions</a:t>
              </a:r>
            </a:p>
          </p:txBody>
        </p:sp>
        <p:sp>
          <p:nvSpPr>
            <p:cNvPr id="167970" name="Text Box 30"/>
            <p:cNvSpPr txBox="1">
              <a:spLocks noChangeArrowheads="1"/>
            </p:cNvSpPr>
            <p:nvPr/>
          </p:nvSpPr>
          <p:spPr bwMode="auto">
            <a:xfrm>
              <a:off x="2789" y="2417"/>
              <a:ext cx="2065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600"/>
                <a:t>questions (variable # of questions)</a:t>
              </a:r>
            </a:p>
          </p:txBody>
        </p:sp>
        <p:sp>
          <p:nvSpPr>
            <p:cNvPr id="167971" name="Text Box 31"/>
            <p:cNvSpPr txBox="1">
              <a:spLocks noChangeArrowheads="1"/>
            </p:cNvSpPr>
            <p:nvPr/>
          </p:nvSpPr>
          <p:spPr bwMode="auto">
            <a:xfrm>
              <a:off x="3866" y="2067"/>
              <a:ext cx="1053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600"/>
                <a:t># additional RRs</a:t>
              </a:r>
            </a:p>
          </p:txBody>
        </p:sp>
        <p:sp>
          <p:nvSpPr>
            <p:cNvPr id="167972" name="Text Box 32"/>
            <p:cNvSpPr txBox="1">
              <a:spLocks noChangeArrowheads="1"/>
            </p:cNvSpPr>
            <p:nvPr/>
          </p:nvSpPr>
          <p:spPr bwMode="auto">
            <a:xfrm>
              <a:off x="2762" y="2068"/>
              <a:ext cx="99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600"/>
                <a:t># authority RRs</a:t>
              </a:r>
            </a:p>
          </p:txBody>
        </p:sp>
        <p:sp>
          <p:nvSpPr>
            <p:cNvPr id="167973" name="Text Box 33"/>
            <p:cNvSpPr txBox="1">
              <a:spLocks noChangeArrowheads="1"/>
            </p:cNvSpPr>
            <p:nvPr/>
          </p:nvSpPr>
          <p:spPr bwMode="auto">
            <a:xfrm>
              <a:off x="3928" y="1786"/>
              <a:ext cx="919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600"/>
                <a:t># answer RRs</a:t>
              </a:r>
            </a:p>
          </p:txBody>
        </p:sp>
        <p:sp>
          <p:nvSpPr>
            <p:cNvPr id="167974" name="Text Box 34"/>
            <p:cNvSpPr txBox="1">
              <a:spLocks noChangeArrowheads="1"/>
            </p:cNvSpPr>
            <p:nvPr/>
          </p:nvSpPr>
          <p:spPr bwMode="auto">
            <a:xfrm>
              <a:off x="2983" y="2848"/>
              <a:ext cx="1695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600"/>
                <a:t>answers (variable # of RRs)</a:t>
              </a:r>
            </a:p>
          </p:txBody>
        </p:sp>
        <p:sp>
          <p:nvSpPr>
            <p:cNvPr id="167975" name="Text Box 35"/>
            <p:cNvSpPr txBox="1">
              <a:spLocks noChangeArrowheads="1"/>
            </p:cNvSpPr>
            <p:nvPr/>
          </p:nvSpPr>
          <p:spPr bwMode="auto">
            <a:xfrm>
              <a:off x="3002" y="3280"/>
              <a:ext cx="171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600"/>
                <a:t>authority (variable # of RRs)</a:t>
              </a:r>
            </a:p>
          </p:txBody>
        </p:sp>
        <p:sp>
          <p:nvSpPr>
            <p:cNvPr id="167976" name="Text Box 36"/>
            <p:cNvSpPr txBox="1">
              <a:spLocks noChangeArrowheads="1"/>
            </p:cNvSpPr>
            <p:nvPr/>
          </p:nvSpPr>
          <p:spPr bwMode="auto">
            <a:xfrm>
              <a:off x="2811" y="3700"/>
              <a:ext cx="200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600"/>
                <a:t>additional info (variable # of RRs)</a:t>
              </a:r>
            </a:p>
          </p:txBody>
        </p:sp>
      </p:grpSp>
      <p:sp>
        <p:nvSpPr>
          <p:cNvPr id="167944" name="Line 37"/>
          <p:cNvSpPr>
            <a:spLocks noChangeShapeType="1"/>
          </p:cNvSpPr>
          <p:nvPr/>
        </p:nvSpPr>
        <p:spPr bwMode="auto">
          <a:xfrm flipH="1">
            <a:off x="3101975" y="6062663"/>
            <a:ext cx="1371600" cy="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7945" name="Line 38"/>
          <p:cNvSpPr>
            <a:spLocks noChangeShapeType="1"/>
          </p:cNvSpPr>
          <p:nvPr/>
        </p:nvSpPr>
        <p:spPr bwMode="auto">
          <a:xfrm flipH="1">
            <a:off x="3109913" y="5403850"/>
            <a:ext cx="1371600" cy="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7946" name="Line 39"/>
          <p:cNvSpPr>
            <a:spLocks noChangeShapeType="1"/>
          </p:cNvSpPr>
          <p:nvPr/>
        </p:nvSpPr>
        <p:spPr bwMode="auto">
          <a:xfrm flipH="1">
            <a:off x="3117850" y="4745038"/>
            <a:ext cx="1371600" cy="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7947" name="Line 40"/>
          <p:cNvSpPr>
            <a:spLocks noChangeShapeType="1"/>
          </p:cNvSpPr>
          <p:nvPr/>
        </p:nvSpPr>
        <p:spPr bwMode="auto">
          <a:xfrm flipH="1">
            <a:off x="3103563" y="4019550"/>
            <a:ext cx="1371600" cy="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7949" name="Rectangle 2"/>
          <p:cNvSpPr>
            <a:spLocks noChangeArrowheads="1"/>
          </p:cNvSpPr>
          <p:nvPr/>
        </p:nvSpPr>
        <p:spPr bwMode="auto">
          <a:xfrm>
            <a:off x="446088" y="217488"/>
            <a:ext cx="7772400" cy="86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4000">
                <a:solidFill>
                  <a:srgbClr val="000099"/>
                </a:solidFill>
                <a:latin typeface="Gill Sans MT" charset="0"/>
              </a:rPr>
              <a:t>DNS protocol, messages</a:t>
            </a:r>
            <a:endParaRPr lang="en-US" sz="4400">
              <a:solidFill>
                <a:srgbClr val="000099"/>
              </a:solidFill>
              <a:latin typeface="Gill Sans MT" charset="0"/>
            </a:endParaRPr>
          </a:p>
        </p:txBody>
      </p:sp>
      <p:grpSp>
        <p:nvGrpSpPr>
          <p:cNvPr id="167950" name="Group 43"/>
          <p:cNvGrpSpPr>
            <a:grpSpLocks/>
          </p:cNvGrpSpPr>
          <p:nvPr/>
        </p:nvGrpSpPr>
        <p:grpSpPr bwMode="auto">
          <a:xfrm>
            <a:off x="4271963" y="1895475"/>
            <a:ext cx="1747837" cy="274638"/>
            <a:chOff x="2691" y="1194"/>
            <a:chExt cx="1101" cy="173"/>
          </a:xfrm>
        </p:grpSpPr>
        <p:sp>
          <p:nvSpPr>
            <p:cNvPr id="167955" name="Text Box 44"/>
            <p:cNvSpPr txBox="1">
              <a:spLocks noChangeArrowheads="1"/>
            </p:cNvSpPr>
            <p:nvPr/>
          </p:nvSpPr>
          <p:spPr bwMode="auto">
            <a:xfrm>
              <a:off x="3032" y="1194"/>
              <a:ext cx="425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200"/>
                <a:t>2 bytes</a:t>
              </a:r>
            </a:p>
          </p:txBody>
        </p:sp>
        <p:sp>
          <p:nvSpPr>
            <p:cNvPr id="167956" name="Line 45"/>
            <p:cNvSpPr>
              <a:spLocks noChangeShapeType="1"/>
            </p:cNvSpPr>
            <p:nvPr/>
          </p:nvSpPr>
          <p:spPr bwMode="auto">
            <a:xfrm>
              <a:off x="3465" y="1284"/>
              <a:ext cx="32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7957" name="Line 46"/>
            <p:cNvSpPr>
              <a:spLocks noChangeShapeType="1"/>
            </p:cNvSpPr>
            <p:nvPr/>
          </p:nvSpPr>
          <p:spPr bwMode="auto">
            <a:xfrm flipH="1" flipV="1">
              <a:off x="2691" y="1284"/>
              <a:ext cx="32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67951" name="Group 47"/>
          <p:cNvGrpSpPr>
            <a:grpSpLocks/>
          </p:cNvGrpSpPr>
          <p:nvPr/>
        </p:nvGrpSpPr>
        <p:grpSpPr bwMode="auto">
          <a:xfrm>
            <a:off x="6046788" y="1895475"/>
            <a:ext cx="1747837" cy="274638"/>
            <a:chOff x="2691" y="1194"/>
            <a:chExt cx="1101" cy="173"/>
          </a:xfrm>
        </p:grpSpPr>
        <p:sp>
          <p:nvSpPr>
            <p:cNvPr id="167952" name="Text Box 48"/>
            <p:cNvSpPr txBox="1">
              <a:spLocks noChangeArrowheads="1"/>
            </p:cNvSpPr>
            <p:nvPr/>
          </p:nvSpPr>
          <p:spPr bwMode="auto">
            <a:xfrm>
              <a:off x="3032" y="1194"/>
              <a:ext cx="425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charset="0"/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200"/>
                <a:t>2 bytes</a:t>
              </a:r>
            </a:p>
          </p:txBody>
        </p:sp>
        <p:sp>
          <p:nvSpPr>
            <p:cNvPr id="167953" name="Line 49"/>
            <p:cNvSpPr>
              <a:spLocks noChangeShapeType="1"/>
            </p:cNvSpPr>
            <p:nvPr/>
          </p:nvSpPr>
          <p:spPr bwMode="auto">
            <a:xfrm>
              <a:off x="3465" y="1284"/>
              <a:ext cx="32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7954" name="Line 50"/>
            <p:cNvSpPr>
              <a:spLocks noChangeShapeType="1"/>
            </p:cNvSpPr>
            <p:nvPr/>
          </p:nvSpPr>
          <p:spPr bwMode="auto">
            <a:xfrm flipH="1" flipV="1">
              <a:off x="2691" y="1284"/>
              <a:ext cx="32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B986B-84AA-C048-BD30-4C992C95CC8A}" type="datetime1">
              <a:rPr lang="en-US" smtClean="0"/>
              <a:t>9/10/18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519134F-D711-FE4C-B14F-B668558BCC46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787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9F9FAA5-BAEA-1B45-83A7-E76AD0B24CB7}" type="slidenum">
              <a:rPr lang="en-US" sz="1400"/>
              <a:pPr/>
              <a:t>24</a:t>
            </a:fld>
            <a:endParaRPr lang="en-US" sz="1400"/>
          </a:p>
        </p:txBody>
      </p:sp>
      <p:sp>
        <p:nvSpPr>
          <p:cNvPr id="38916" name="Rectangle 2"/>
          <p:cNvSpPr>
            <a:spLocks noGrp="1" noChangeArrowheads="1"/>
          </p:cNvSpPr>
          <p:nvPr>
            <p:ph type="title"/>
          </p:nvPr>
        </p:nvSpPr>
        <p:spPr>
          <a:xfrm>
            <a:off x="508706" y="178447"/>
            <a:ext cx="7169150" cy="1169988"/>
          </a:xfrm>
        </p:spPr>
        <p:txBody>
          <a:bodyPr/>
          <a:lstStyle/>
          <a:p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Reliability</a:t>
            </a:r>
          </a:p>
        </p:txBody>
      </p:sp>
      <p:sp>
        <p:nvSpPr>
          <p:cNvPr id="3891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4042" y="1276550"/>
            <a:ext cx="7772400" cy="4522787"/>
          </a:xfrm>
        </p:spPr>
        <p:txBody>
          <a:bodyPr/>
          <a:lstStyle/>
          <a:p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DNS servers are replicated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Name service available if </a:t>
            </a:r>
            <a:r>
              <a:rPr lang="en-US" dirty="0">
                <a:latin typeface="Times New Roman" charset="0"/>
                <a:ea typeface="ＭＳ Ｐゴシック" charset="0"/>
                <a:sym typeface="Math B" charset="0"/>
              </a:rPr>
              <a:t>at least one</a:t>
            </a:r>
            <a:r>
              <a:rPr lang="en-US" dirty="0">
                <a:latin typeface="Times New Roman" charset="0"/>
                <a:ea typeface="ＭＳ Ｐゴシック" charset="0"/>
              </a:rPr>
              <a:t> replica is up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Queries can be load balanced between replicas</a:t>
            </a:r>
          </a:p>
          <a:p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UDP used for </a:t>
            </a:r>
            <a:r>
              <a:rPr lang="en-US" sz="2400" dirty="0" smtClean="0">
                <a:latin typeface="Times New Roman" charset="0"/>
                <a:ea typeface="ＭＳ Ｐゴシック" charset="0"/>
                <a:cs typeface="ＭＳ Ｐゴシック" charset="0"/>
              </a:rPr>
              <a:t>queries - </a:t>
            </a:r>
            <a:r>
              <a:rPr lang="en-US" sz="2400" dirty="0" smtClean="0">
                <a:solidFill>
                  <a:srgbClr val="FF0000"/>
                </a:solidFill>
                <a:latin typeface="Times New Roman" charset="0"/>
                <a:ea typeface="ＭＳ Ｐゴシック" charset="0"/>
                <a:cs typeface="ＭＳ Ｐゴシック" charset="0"/>
              </a:rPr>
              <a:t>WHY</a:t>
            </a:r>
            <a:endParaRPr lang="en-US" sz="2400" dirty="0">
              <a:solidFill>
                <a:srgbClr val="FF0000"/>
              </a:solidFill>
              <a:latin typeface="Times New Roman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Need reliability: </a:t>
            </a:r>
            <a:r>
              <a:rPr lang="en-US" dirty="0">
                <a:latin typeface="Times New Roman" charset="0"/>
                <a:ea typeface="ＭＳ Ｐゴシック" charset="0"/>
                <a:sym typeface="Wingdings" charset="0"/>
              </a:rPr>
              <a:t>must implement this on top of UDP</a:t>
            </a:r>
            <a:endParaRPr lang="en-US" dirty="0">
              <a:latin typeface="Times New Roman" charset="0"/>
              <a:ea typeface="ＭＳ Ｐゴシック" charset="0"/>
            </a:endParaRPr>
          </a:p>
          <a:p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Try alternate servers on timeout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Exponential </a:t>
            </a:r>
            <a:r>
              <a:rPr lang="en-US" dirty="0" smtClean="0">
                <a:latin typeface="Times New Roman" charset="0"/>
                <a:ea typeface="ＭＳ Ｐゴシック" charset="0"/>
              </a:rPr>
              <a:t>back off </a:t>
            </a:r>
            <a:r>
              <a:rPr lang="en-US" dirty="0">
                <a:latin typeface="Times New Roman" charset="0"/>
                <a:ea typeface="ＭＳ Ｐゴシック" charset="0"/>
              </a:rPr>
              <a:t>when retrying same server</a:t>
            </a:r>
          </a:p>
          <a:p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Same identifier for all queries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Don</a:t>
            </a:r>
            <a:r>
              <a:rPr lang="ja-JP" altLang="en-US" dirty="0">
                <a:latin typeface="Times New Roman" charset="0"/>
                <a:ea typeface="ＭＳ Ｐゴシック" charset="0"/>
              </a:rPr>
              <a:t>’</a:t>
            </a:r>
            <a:r>
              <a:rPr lang="en-US" dirty="0">
                <a:latin typeface="Times New Roman" charset="0"/>
                <a:ea typeface="ＭＳ Ｐゴシック" charset="0"/>
              </a:rPr>
              <a:t>t care which server responds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7D201-2C93-CF4D-9A12-B5A3659288D3}" type="datetime1">
              <a:rPr lang="en-US" smtClean="0"/>
              <a:t>9/10/18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232DFF4-F1DF-C646-AB68-841F398350C0}" type="slidenum">
              <a:rPr lang="en-US" sz="1400"/>
              <a:pPr/>
              <a:t>25</a:t>
            </a:fld>
            <a:endParaRPr lang="en-US" sz="1400"/>
          </a:p>
        </p:txBody>
      </p:sp>
      <p:sp>
        <p:nvSpPr>
          <p:cNvPr id="39940" name="Rectangle 2"/>
          <p:cNvSpPr>
            <a:spLocks noGrp="1" noChangeArrowheads="1"/>
          </p:cNvSpPr>
          <p:nvPr>
            <p:ph type="title"/>
          </p:nvPr>
        </p:nvSpPr>
        <p:spPr>
          <a:xfrm>
            <a:off x="314029" y="150635"/>
            <a:ext cx="7169150" cy="1169988"/>
          </a:xfrm>
        </p:spPr>
        <p:txBody>
          <a:bodyPr/>
          <a:lstStyle/>
          <a:p>
            <a:r>
              <a:rPr lang="en-US" sz="3600" dirty="0">
                <a:latin typeface="Times New Roman" charset="0"/>
                <a:ea typeface="ＭＳ Ｐゴシック" charset="0"/>
                <a:cs typeface="ＭＳ Ｐゴシック" charset="0"/>
              </a:rPr>
              <a:t>Inserting Resource Records into DNS</a:t>
            </a:r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2285" y="1285897"/>
            <a:ext cx="77724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Example: just created startup </a:t>
            </a:r>
            <a:r>
              <a:rPr lang="ja-JP" alt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“</a:t>
            </a:r>
            <a:r>
              <a:rPr lang="en-US" sz="2400" dirty="0" err="1">
                <a:latin typeface="Times New Roman" charset="0"/>
                <a:ea typeface="ＭＳ Ｐゴシック" charset="0"/>
                <a:cs typeface="ＭＳ Ｐゴシック" charset="0"/>
              </a:rPr>
              <a:t>FooBar</a:t>
            </a:r>
            <a:r>
              <a:rPr lang="ja-JP" alt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”</a:t>
            </a:r>
            <a:endParaRPr lang="en-US" sz="2400" dirty="0">
              <a:latin typeface="Times New Roman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Register </a:t>
            </a:r>
            <a:r>
              <a:rPr lang="en-US" sz="2400" dirty="0" err="1">
                <a:latin typeface="Times New Roman" charset="0"/>
                <a:ea typeface="ＭＳ Ｐゴシック" charset="0"/>
                <a:cs typeface="ＭＳ Ｐゴシック" charset="0"/>
              </a:rPr>
              <a:t>foobar.com</a:t>
            </a:r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 at Network Solutions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Provide registrar with names and IP addresses of your authoritative name server (primary and secondary)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Registrar inserts two RRs into the com TLD server:</a:t>
            </a:r>
          </a:p>
          <a:p>
            <a:pPr lvl="2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(</a:t>
            </a:r>
            <a:r>
              <a:rPr lang="en-US" dirty="0" err="1">
                <a:latin typeface="Times New Roman" charset="0"/>
                <a:ea typeface="ＭＳ Ｐゴシック" charset="0"/>
              </a:rPr>
              <a:t>foobar.com</a:t>
            </a:r>
            <a:r>
              <a:rPr lang="en-US" dirty="0">
                <a:latin typeface="Times New Roman" charset="0"/>
                <a:ea typeface="ＭＳ Ｐゴシック" charset="0"/>
              </a:rPr>
              <a:t>, dns1.foobar.com, NS)</a:t>
            </a:r>
          </a:p>
          <a:p>
            <a:pPr lvl="2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(dns1.foobar.com, 212.212.212.1, A)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Put in authoritative server dns1.foobar.com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Type A record for </a:t>
            </a:r>
            <a:r>
              <a:rPr lang="en-US" dirty="0" err="1">
                <a:latin typeface="Times New Roman" charset="0"/>
                <a:ea typeface="ＭＳ Ｐゴシック" charset="0"/>
              </a:rPr>
              <a:t>www.foobar.com</a:t>
            </a:r>
            <a:endParaRPr lang="en-US" dirty="0">
              <a:latin typeface="Times New Roman" charset="0"/>
              <a:ea typeface="ＭＳ Ｐゴシック" charset="0"/>
            </a:endParaRP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Type MX record for </a:t>
            </a:r>
            <a:r>
              <a:rPr lang="en-US" dirty="0" err="1">
                <a:latin typeface="Times New Roman" charset="0"/>
                <a:ea typeface="ＭＳ Ｐゴシック" charset="0"/>
              </a:rPr>
              <a:t>foobar.com</a:t>
            </a:r>
            <a:endParaRPr lang="en-US" dirty="0">
              <a:latin typeface="Times New Roman" charset="0"/>
              <a:ea typeface="ＭＳ Ｐゴシック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en-US" sz="2400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39942" name="Picture 4" descr="MPj0321194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0425" y="3536950"/>
            <a:ext cx="1781175" cy="247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867F7-2675-9740-BBC7-669AD50E8B4A}" type="datetime1">
              <a:rPr lang="en-US" smtClean="0"/>
              <a:t>9/10/18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4495800" y="5334000"/>
            <a:ext cx="2133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FF00FF"/>
                </a:solidFill>
              </a:rPr>
              <a:t>HMC CS DNS Table</a:t>
            </a:r>
            <a:endParaRPr lang="en-US" sz="1800" dirty="0">
              <a:solidFill>
                <a:srgbClr val="FF00FF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59" grpId="0" build="p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130695E-5B0B-4749-A971-7EC2F3D1C4C0}" type="slidenum">
              <a:rPr lang="en-US" sz="1400"/>
              <a:pPr/>
              <a:t>26</a:t>
            </a:fld>
            <a:endParaRPr lang="en-US" sz="1400"/>
          </a:p>
        </p:txBody>
      </p:sp>
      <p:sp>
        <p:nvSpPr>
          <p:cNvPr id="40964" name="Rectangle 2"/>
          <p:cNvSpPr>
            <a:spLocks noGrp="1" noChangeArrowheads="1"/>
          </p:cNvSpPr>
          <p:nvPr>
            <p:ph type="title"/>
          </p:nvPr>
        </p:nvSpPr>
        <p:spPr>
          <a:xfrm>
            <a:off x="517975" y="106809"/>
            <a:ext cx="7169150" cy="1143000"/>
          </a:xfrm>
        </p:spPr>
        <p:txBody>
          <a:bodyPr/>
          <a:lstStyle/>
          <a:p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Playing With Dig on UNIX</a:t>
            </a:r>
          </a:p>
        </p:txBody>
      </p:sp>
      <p:sp>
        <p:nvSpPr>
          <p:cNvPr id="4096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394" y="1048135"/>
            <a:ext cx="7772400" cy="3903663"/>
          </a:xfrm>
        </p:spPr>
        <p:txBody>
          <a:bodyPr/>
          <a:lstStyle/>
          <a:p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Dig </a:t>
            </a:r>
            <a:r>
              <a:rPr lang="en-US" dirty="0" smtClean="0">
                <a:latin typeface="Times New Roman" charset="0"/>
                <a:ea typeface="ＭＳ Ｐゴシック" charset="0"/>
                <a:cs typeface="ＭＳ Ｐゴシック" charset="0"/>
              </a:rPr>
              <a:t> (or </a:t>
            </a:r>
            <a:r>
              <a:rPr lang="en-US" dirty="0" err="1" smtClean="0">
                <a:latin typeface="Times New Roman" charset="0"/>
                <a:ea typeface="ＭＳ Ｐゴシック" charset="0"/>
                <a:cs typeface="ＭＳ Ｐゴシック" charset="0"/>
              </a:rPr>
              <a:t>nslookup</a:t>
            </a:r>
            <a:r>
              <a:rPr lang="en-US" dirty="0" smtClean="0">
                <a:latin typeface="Times New Roman" charset="0"/>
                <a:ea typeface="ＭＳ Ｐゴシック" charset="0"/>
                <a:cs typeface="ＭＳ Ｐゴシック" charset="0"/>
              </a:rPr>
              <a:t>) program</a:t>
            </a:r>
            <a:endParaRPr lang="en-US" dirty="0">
              <a:latin typeface="Times New Roman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Allows querying of DNS system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Use flags to find name server (NS)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Disable recursion so that operates one step at a time</a:t>
            </a:r>
          </a:p>
        </p:txBody>
      </p:sp>
      <p:sp>
        <p:nvSpPr>
          <p:cNvPr id="40966" name="Rectangle 4"/>
          <p:cNvSpPr>
            <a:spLocks noChangeArrowheads="1"/>
          </p:cNvSpPr>
          <p:nvPr/>
        </p:nvSpPr>
        <p:spPr bwMode="auto">
          <a:xfrm>
            <a:off x="1184156" y="2957581"/>
            <a:ext cx="7391400" cy="339725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>
                <a:latin typeface="Arial" charset="0"/>
              </a:rPr>
              <a:t>unix&gt; dig +norecurse @a.root-servers.net NS </a:t>
            </a:r>
            <a:r>
              <a:rPr lang="en-US" sz="1600" b="1">
                <a:latin typeface="Arial" charset="0"/>
                <a:hlinkClick r:id="rId2"/>
              </a:rPr>
              <a:t>www.cs.princeton.edu</a:t>
            </a:r>
            <a:endParaRPr lang="en-US" sz="1600" b="1">
              <a:latin typeface="Arial" charset="0"/>
            </a:endParaRPr>
          </a:p>
          <a:p>
            <a:endParaRPr lang="en-US" sz="2000" b="1">
              <a:latin typeface="Courier New" charset="0"/>
            </a:endParaRPr>
          </a:p>
          <a:p>
            <a:r>
              <a:rPr lang="en-US" sz="2000" b="1">
                <a:latin typeface="Courier New" charset="0"/>
              </a:rPr>
              <a:t>;; AUTHORITY SECTION:</a:t>
            </a:r>
          </a:p>
          <a:p>
            <a:r>
              <a:rPr lang="en-US" sz="2000" b="1">
                <a:latin typeface="Courier New" charset="0"/>
              </a:rPr>
              <a:t>edu.            2D IN NS        L3.NSTLD.COM.</a:t>
            </a:r>
          </a:p>
          <a:p>
            <a:r>
              <a:rPr lang="en-US" sz="2000" b="1">
                <a:latin typeface="Courier New" charset="0"/>
              </a:rPr>
              <a:t>edu.            2D IN NS        D3.NSTLD.COM.</a:t>
            </a:r>
          </a:p>
          <a:p>
            <a:r>
              <a:rPr lang="en-US" sz="2000" b="1">
                <a:latin typeface="Courier New" charset="0"/>
              </a:rPr>
              <a:t>edu.            2D IN NS        A3.NSTLD.COM.</a:t>
            </a:r>
          </a:p>
          <a:p>
            <a:r>
              <a:rPr lang="en-US" sz="2000" b="1">
                <a:latin typeface="Courier New" charset="0"/>
              </a:rPr>
              <a:t>edu.            2D IN NS        E3.NSTLD.COM.</a:t>
            </a:r>
          </a:p>
          <a:p>
            <a:r>
              <a:rPr lang="en-US" sz="2000" b="1">
                <a:latin typeface="Courier New" charset="0"/>
              </a:rPr>
              <a:t>edu.            2D IN NS        C3.NSTLD.COM.</a:t>
            </a:r>
          </a:p>
          <a:p>
            <a:r>
              <a:rPr lang="en-US" sz="2000" b="1">
                <a:latin typeface="Courier New" charset="0"/>
              </a:rPr>
              <a:t>edu.            2D IN NS        G3.NSTLD.COM.</a:t>
            </a:r>
          </a:p>
          <a:p>
            <a:r>
              <a:rPr lang="en-US" sz="2000" b="1">
                <a:latin typeface="Courier New" charset="0"/>
              </a:rPr>
              <a:t>edu.            2D IN NS        M3.NSTLD.COM.</a:t>
            </a:r>
          </a:p>
          <a:p>
            <a:r>
              <a:rPr lang="en-US" sz="2000" b="1">
                <a:latin typeface="Courier New" charset="0"/>
              </a:rPr>
              <a:t>edu.            2D IN NS        H3.NSTLD.COM.</a:t>
            </a:r>
            <a:endParaRPr lang="en-US" sz="1600" b="1">
              <a:latin typeface="Arial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6A0AD-8795-2F4A-A293-039AEC8B97B6}" type="datetime1">
              <a:rPr lang="en-US" smtClean="0"/>
              <a:t>9/10/18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2FE3F00-3AA4-C44F-90E0-20AC842AD465}" type="slidenum">
              <a:rPr lang="en-US" sz="1400"/>
              <a:pPr/>
              <a:t>27</a:t>
            </a:fld>
            <a:endParaRPr lang="en-US" sz="1400"/>
          </a:p>
        </p:txBody>
      </p:sp>
      <p:sp>
        <p:nvSpPr>
          <p:cNvPr id="4198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DNS and the Web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3E1F0-5888-714C-82BA-3AE81D469B0D}" type="datetime1">
              <a:rPr lang="en-US" smtClean="0"/>
              <a:t>9/10/18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2584328-AC39-E44B-A0A6-D267D0D3A00B}" type="slidenum">
              <a:rPr lang="en-US" sz="1400"/>
              <a:pPr/>
              <a:t>28</a:t>
            </a:fld>
            <a:endParaRPr lang="en-US" sz="1400"/>
          </a:p>
        </p:txBody>
      </p:sp>
      <p:sp>
        <p:nvSpPr>
          <p:cNvPr id="43012" name="Rectangle 2"/>
          <p:cNvSpPr>
            <a:spLocks noGrp="1" noChangeArrowheads="1"/>
          </p:cNvSpPr>
          <p:nvPr>
            <p:ph type="title"/>
          </p:nvPr>
        </p:nvSpPr>
        <p:spPr>
          <a:xfrm>
            <a:off x="230596" y="159905"/>
            <a:ext cx="7169150" cy="1169988"/>
          </a:xfrm>
        </p:spPr>
        <p:txBody>
          <a:bodyPr/>
          <a:lstStyle/>
          <a:p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DNS Query in Web Download </a:t>
            </a:r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5932" y="1136411"/>
            <a:ext cx="8445453" cy="4963709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User types or clicks on a URL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E.g., http://</a:t>
            </a:r>
            <a:r>
              <a:rPr lang="en-US" dirty="0" err="1">
                <a:latin typeface="Times New Roman" charset="0"/>
                <a:ea typeface="ＭＳ Ｐゴシック" charset="0"/>
              </a:rPr>
              <a:t>www.cnn.com</a:t>
            </a:r>
            <a:r>
              <a:rPr lang="en-US" dirty="0">
                <a:latin typeface="Times New Roman" charset="0"/>
                <a:ea typeface="ＭＳ Ｐゴシック" charset="0"/>
              </a:rPr>
              <a:t>/2006/</a:t>
            </a:r>
            <a:r>
              <a:rPr lang="en-US" dirty="0" err="1">
                <a:latin typeface="Times New Roman" charset="0"/>
                <a:ea typeface="ＭＳ Ｐゴシック" charset="0"/>
              </a:rPr>
              <a:t>leadstory.html</a:t>
            </a:r>
            <a:endParaRPr lang="en-US" dirty="0">
              <a:latin typeface="Times New Roman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Browser extracts the site name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E.g., </a:t>
            </a:r>
            <a:r>
              <a:rPr lang="en-US" dirty="0" err="1">
                <a:latin typeface="Times New Roman" charset="0"/>
                <a:ea typeface="ＭＳ Ｐゴシック" charset="0"/>
              </a:rPr>
              <a:t>www.cnn.com</a:t>
            </a:r>
            <a:endParaRPr lang="en-US" dirty="0">
              <a:latin typeface="Times New Roman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Browser calls </a:t>
            </a:r>
            <a:r>
              <a:rPr lang="en-US" sz="2400" dirty="0" err="1">
                <a:latin typeface="Times New Roman" charset="0"/>
                <a:ea typeface="ＭＳ Ｐゴシック" charset="0"/>
                <a:cs typeface="ＭＳ Ｐゴシック" charset="0"/>
              </a:rPr>
              <a:t>gethostbyname</a:t>
            </a:r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() to learn IP address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Triggers resolver code to query the local DNS server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Eventually, the resolver gets a reply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Resolver returns the IP address to the browser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Then, the browser contacts the Web server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Creates and connects socket, and sends HTTP request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D69C9-4099-B841-A1F5-BBB8C2BA3D9F}" type="datetime1">
              <a:rPr lang="en-US" smtClean="0"/>
              <a:t>9/10/18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31" grpId="0" build="p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6924737-E1CF-F841-8B85-1FBD3849DF1C}" type="slidenum">
              <a:rPr lang="en-US" sz="1400"/>
              <a:pPr/>
              <a:t>29</a:t>
            </a:fld>
            <a:endParaRPr lang="en-US" sz="1400"/>
          </a:p>
        </p:txBody>
      </p:sp>
      <p:sp>
        <p:nvSpPr>
          <p:cNvPr id="44036" name="Rectangle 2"/>
          <p:cNvSpPr>
            <a:spLocks noGrp="1" noChangeArrowheads="1"/>
          </p:cNvSpPr>
          <p:nvPr>
            <p:ph type="title"/>
          </p:nvPr>
        </p:nvSpPr>
        <p:spPr>
          <a:xfrm>
            <a:off x="453083" y="243342"/>
            <a:ext cx="7169150" cy="1169988"/>
          </a:xfrm>
        </p:spPr>
        <p:txBody>
          <a:bodyPr/>
          <a:lstStyle/>
          <a:p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Multiple DNS Queries</a:t>
            </a:r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9365" y="1302650"/>
            <a:ext cx="8426914" cy="4714033"/>
          </a:xfrm>
        </p:spPr>
        <p:txBody>
          <a:bodyPr/>
          <a:lstStyle/>
          <a:p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Often a Web page has embedded objects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E.g., HTML file with embedded images</a:t>
            </a:r>
          </a:p>
          <a:p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Each embedded object has its own URL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… and potentially lives on a different Web server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E.g., http://</a:t>
            </a:r>
            <a:r>
              <a:rPr lang="en-US" dirty="0" err="1">
                <a:latin typeface="Times New Roman" charset="0"/>
                <a:ea typeface="ＭＳ Ｐゴシック" charset="0"/>
              </a:rPr>
              <a:t>www.myimages.com</a:t>
            </a:r>
            <a:r>
              <a:rPr lang="en-US" dirty="0">
                <a:latin typeface="Times New Roman" charset="0"/>
                <a:ea typeface="ＭＳ Ｐゴシック" charset="0"/>
              </a:rPr>
              <a:t>/image1.jpg</a:t>
            </a:r>
          </a:p>
          <a:p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Browser downloads embedded objects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Usually done automatically, unless configured otherwise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Requires learning the address for </a:t>
            </a:r>
            <a:r>
              <a:rPr lang="en-US" dirty="0" err="1">
                <a:latin typeface="Times New Roman" charset="0"/>
                <a:ea typeface="ＭＳ Ｐゴシック" charset="0"/>
              </a:rPr>
              <a:t>www.myimages.com</a:t>
            </a:r>
            <a:endParaRPr lang="en-US" dirty="0">
              <a:latin typeface="Times New Roman" charset="0"/>
              <a:ea typeface="ＭＳ Ｐゴシック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336CE-A98C-1040-A4ED-23D36C822D99}" type="datetime1">
              <a:rPr lang="en-US" smtClean="0"/>
              <a:t>9/10/18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955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B6E7B51-1355-854F-A99A-BD3D686D1D80}" type="slidenum">
              <a:rPr lang="en-US" sz="1400"/>
              <a:pPr/>
              <a:t>3</a:t>
            </a:fld>
            <a:endParaRPr lang="en-US" sz="1400"/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31838" y="2622550"/>
            <a:ext cx="7772400" cy="1143000"/>
          </a:xfrm>
        </p:spPr>
        <p:txBody>
          <a:bodyPr/>
          <a:lstStyle/>
          <a:p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Domain Name System (DNS)</a:t>
            </a:r>
            <a:b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</a:br>
            <a:endParaRPr lang="en-US" sz="2800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85825" y="3886200"/>
            <a:ext cx="7680325" cy="257651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 dirty="0">
                <a:latin typeface="Times New Roman" charset="0"/>
                <a:ea typeface="ＭＳ Ｐゴシック" charset="0"/>
                <a:cs typeface="ＭＳ Ｐゴシック" charset="0"/>
              </a:rPr>
              <a:t>RFC 1034, STD 13</a:t>
            </a:r>
          </a:p>
          <a:p>
            <a:pPr>
              <a:lnSpc>
                <a:spcPct val="90000"/>
              </a:lnSpc>
            </a:pPr>
            <a:endParaRPr lang="en-US" sz="2000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15366" name="Picture 5" descr="arp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9275" y="0"/>
            <a:ext cx="3302000" cy="1992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7" name="Rectangle 6"/>
          <p:cNvSpPr>
            <a:spLocks noChangeArrowheads="1"/>
          </p:cNvSpPr>
          <p:nvPr/>
        </p:nvSpPr>
        <p:spPr bwMode="auto">
          <a:xfrm>
            <a:off x="1339850" y="4392613"/>
            <a:ext cx="7561263" cy="1200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dirty="0"/>
              <a:t>Name Syntax and rules for delegating authority over names</a:t>
            </a:r>
          </a:p>
          <a:p>
            <a:r>
              <a:rPr lang="en-US" dirty="0"/>
              <a:t>Specify implementation of a distributed system that maps names to </a:t>
            </a:r>
            <a:r>
              <a:rPr lang="en-US" dirty="0" smtClean="0"/>
              <a:t>addresses &amp; Protocols </a:t>
            </a:r>
            <a:r>
              <a:rPr lang="en-US" dirty="0"/>
              <a:t>to </a:t>
            </a:r>
            <a:r>
              <a:rPr lang="en-US" dirty="0" smtClean="0"/>
              <a:t>accomplish this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65545-2170-B742-B46C-8A2063028118}" type="datetime1">
              <a:rPr lang="en-US" smtClean="0"/>
              <a:t>9/10/18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1EE9BC1-3039-9747-BD95-8928EB57F64C}" type="slidenum">
              <a:rPr lang="en-US" sz="1400"/>
              <a:pPr/>
              <a:t>30</a:t>
            </a:fld>
            <a:endParaRPr lang="en-US" sz="1400"/>
          </a:p>
        </p:txBody>
      </p:sp>
      <p:sp>
        <p:nvSpPr>
          <p:cNvPr id="45060" name="Rectangle 2"/>
          <p:cNvSpPr>
            <a:spLocks noGrp="1" noChangeArrowheads="1"/>
          </p:cNvSpPr>
          <p:nvPr>
            <p:ph type="title"/>
          </p:nvPr>
        </p:nvSpPr>
        <p:spPr>
          <a:xfrm>
            <a:off x="425273" y="243342"/>
            <a:ext cx="7169150" cy="1169988"/>
          </a:xfrm>
        </p:spPr>
        <p:txBody>
          <a:bodyPr/>
          <a:lstStyle/>
          <a:p>
            <a:r>
              <a:rPr lang="en-US" sz="3600" dirty="0">
                <a:latin typeface="Times New Roman" charset="0"/>
                <a:ea typeface="ＭＳ Ｐゴシック" charset="0"/>
                <a:cs typeface="ＭＳ Ｐゴシック" charset="0"/>
              </a:rPr>
              <a:t>When are DNS Queries Unnecessary?</a:t>
            </a:r>
          </a:p>
        </p:txBody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3744" y="1313710"/>
            <a:ext cx="8519616" cy="4749328"/>
          </a:xfrm>
        </p:spPr>
        <p:txBody>
          <a:bodyPr/>
          <a:lstStyle/>
          <a:p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Browser is configured to use a proxy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E.g., browser sends all HTTP requests through a proxy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Then, the proxy takes care of issuing the DNS request</a:t>
            </a:r>
          </a:p>
          <a:p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Requested Web resource is locally cached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E.g., cache has http://</a:t>
            </a:r>
            <a:r>
              <a:rPr lang="en-US" dirty="0" err="1">
                <a:latin typeface="Times New Roman" charset="0"/>
                <a:ea typeface="ＭＳ Ｐゴシック" charset="0"/>
              </a:rPr>
              <a:t>www.cnn.com</a:t>
            </a:r>
            <a:r>
              <a:rPr lang="en-US" dirty="0">
                <a:latin typeface="Times New Roman" charset="0"/>
                <a:ea typeface="ＭＳ Ｐゴシック" charset="0"/>
              </a:rPr>
              <a:t>/2006/</a:t>
            </a:r>
            <a:r>
              <a:rPr lang="en-US" dirty="0" err="1">
                <a:latin typeface="Times New Roman" charset="0"/>
                <a:ea typeface="ＭＳ Ｐゴシック" charset="0"/>
              </a:rPr>
              <a:t>leadstory.html</a:t>
            </a:r>
            <a:endParaRPr lang="en-US" dirty="0">
              <a:latin typeface="Times New Roman" charset="0"/>
              <a:ea typeface="ＭＳ Ｐゴシック" charset="0"/>
            </a:endParaRP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No need to fetch the resource, so no need to query</a:t>
            </a:r>
          </a:p>
          <a:p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Browser recently queried for this host name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E.g., user recently visited http://</a:t>
            </a:r>
            <a:r>
              <a:rPr lang="en-US" dirty="0" err="1">
                <a:latin typeface="Times New Roman" charset="0"/>
                <a:ea typeface="ＭＳ Ｐゴシック" charset="0"/>
              </a:rPr>
              <a:t>www.cnn.com</a:t>
            </a:r>
            <a:r>
              <a:rPr lang="en-US" dirty="0">
                <a:latin typeface="Times New Roman" charset="0"/>
                <a:ea typeface="ＭＳ Ｐゴシック" charset="0"/>
              </a:rPr>
              <a:t>/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So, the browser already called </a:t>
            </a:r>
            <a:r>
              <a:rPr lang="en-US" i="1" dirty="0" err="1">
                <a:latin typeface="Times New Roman" charset="0"/>
                <a:ea typeface="ＭＳ Ｐゴシック" charset="0"/>
              </a:rPr>
              <a:t>gethostbyname</a:t>
            </a:r>
            <a:r>
              <a:rPr lang="en-US" i="1" dirty="0">
                <a:latin typeface="Times New Roman" charset="0"/>
                <a:ea typeface="ＭＳ Ｐゴシック" charset="0"/>
              </a:rPr>
              <a:t>()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… and may be locally caching the resulting IP address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066DE-B0D0-2643-B698-43DBD094692A}" type="datetime1">
              <a:rPr lang="en-US" smtClean="0"/>
              <a:t>9/10/18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979" grpId="0" build="p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866B417-003E-064B-887D-9D1DA0A0BFA5}" type="slidenum">
              <a:rPr lang="en-US" sz="1400"/>
              <a:pPr/>
              <a:t>31</a:t>
            </a:fld>
            <a:endParaRPr lang="en-US" sz="1400"/>
          </a:p>
        </p:txBody>
      </p:sp>
      <p:sp>
        <p:nvSpPr>
          <p:cNvPr id="46085" name="Rectangle 2"/>
          <p:cNvSpPr>
            <a:spLocks noGrp="1" noChangeArrowheads="1"/>
          </p:cNvSpPr>
          <p:nvPr>
            <p:ph type="title"/>
          </p:nvPr>
        </p:nvSpPr>
        <p:spPr>
          <a:xfrm>
            <a:off x="119353" y="150634"/>
            <a:ext cx="7169150" cy="1169988"/>
          </a:xfrm>
        </p:spPr>
        <p:txBody>
          <a:bodyPr/>
          <a:lstStyle/>
          <a:p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Web Server Replicas</a:t>
            </a:r>
          </a:p>
        </p:txBody>
      </p:sp>
      <p:sp>
        <p:nvSpPr>
          <p:cNvPr id="460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2067" y="1146699"/>
            <a:ext cx="8000479" cy="109681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Popular Web sites can be easily overloaded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Web site often runs on multiple server machines</a:t>
            </a:r>
          </a:p>
        </p:txBody>
      </p:sp>
      <p:graphicFrame>
        <p:nvGraphicFramePr>
          <p:cNvPr id="46082" name="Object 2"/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3019425" y="3408363"/>
          <a:ext cx="2717800" cy="155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29" name="Photo Editor Photo" r:id="rId3" imgW="1905266" imgH="1390844" progId="MSPhotoEd.3">
                  <p:embed/>
                </p:oleObj>
              </mc:Choice>
              <mc:Fallback>
                <p:oleObj name="Photo Editor Photo" r:id="rId3" imgW="1905266" imgH="1390844" progId="MSPhotoEd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9425" y="3408363"/>
                        <a:ext cx="2717800" cy="1555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6087" name="Group 5"/>
          <p:cNvGrpSpPr>
            <a:grpSpLocks/>
          </p:cNvGrpSpPr>
          <p:nvPr/>
        </p:nvGrpSpPr>
        <p:grpSpPr bwMode="auto">
          <a:xfrm>
            <a:off x="6070600" y="2698750"/>
            <a:ext cx="2054225" cy="3725863"/>
            <a:chOff x="3824" y="1700"/>
            <a:chExt cx="1294" cy="2347"/>
          </a:xfrm>
        </p:grpSpPr>
        <p:pic>
          <p:nvPicPr>
            <p:cNvPr id="46098" name="Picture 6" descr="j0285750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44" y="1700"/>
              <a:ext cx="1149" cy="7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6099" name="Picture 7" descr="j0285750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69" y="2499"/>
              <a:ext cx="1149" cy="7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6100" name="Picture 8" descr="j0285750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69" y="3341"/>
              <a:ext cx="1149" cy="7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6101" name="Line 9"/>
            <p:cNvSpPr>
              <a:spLocks noChangeShapeType="1"/>
            </p:cNvSpPr>
            <p:nvPr/>
          </p:nvSpPr>
          <p:spPr bwMode="auto">
            <a:xfrm flipH="1">
              <a:off x="3824" y="2039"/>
              <a:ext cx="241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02" name="Line 10"/>
            <p:cNvSpPr>
              <a:spLocks noChangeShapeType="1"/>
            </p:cNvSpPr>
            <p:nvPr/>
          </p:nvSpPr>
          <p:spPr bwMode="auto">
            <a:xfrm flipH="1">
              <a:off x="3824" y="2765"/>
              <a:ext cx="241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03" name="Line 11"/>
            <p:cNvSpPr>
              <a:spLocks noChangeShapeType="1"/>
            </p:cNvSpPr>
            <p:nvPr/>
          </p:nvSpPr>
          <p:spPr bwMode="auto">
            <a:xfrm flipH="1">
              <a:off x="3824" y="3583"/>
              <a:ext cx="241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04" name="Line 12"/>
            <p:cNvSpPr>
              <a:spLocks noChangeShapeType="1"/>
            </p:cNvSpPr>
            <p:nvPr/>
          </p:nvSpPr>
          <p:spPr bwMode="auto">
            <a:xfrm>
              <a:off x="3824" y="2039"/>
              <a:ext cx="0" cy="1548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46088" name="Picture 13" descr="j028575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68350" y="2852738"/>
            <a:ext cx="1824038" cy="1120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89" name="Picture 14" descr="j028575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08038" y="4121150"/>
            <a:ext cx="1824037" cy="1120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90" name="Picture 15" descr="j028575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08038" y="5457825"/>
            <a:ext cx="1824037" cy="1120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91" name="Line 16"/>
          <p:cNvSpPr>
            <a:spLocks noChangeShapeType="1"/>
          </p:cNvSpPr>
          <p:nvPr/>
        </p:nvSpPr>
        <p:spPr bwMode="auto">
          <a:xfrm flipH="1">
            <a:off x="2459038" y="3390900"/>
            <a:ext cx="382587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2" name="Line 17"/>
          <p:cNvSpPr>
            <a:spLocks noChangeShapeType="1"/>
          </p:cNvSpPr>
          <p:nvPr/>
        </p:nvSpPr>
        <p:spPr bwMode="auto">
          <a:xfrm flipH="1">
            <a:off x="2460625" y="4543425"/>
            <a:ext cx="382588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3" name="Line 18"/>
          <p:cNvSpPr>
            <a:spLocks noChangeShapeType="1"/>
          </p:cNvSpPr>
          <p:nvPr/>
        </p:nvSpPr>
        <p:spPr bwMode="auto">
          <a:xfrm flipH="1">
            <a:off x="2459038" y="5842000"/>
            <a:ext cx="382587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4" name="Line 19"/>
          <p:cNvSpPr>
            <a:spLocks noChangeShapeType="1"/>
          </p:cNvSpPr>
          <p:nvPr/>
        </p:nvSpPr>
        <p:spPr bwMode="auto">
          <a:xfrm>
            <a:off x="2843213" y="3390900"/>
            <a:ext cx="0" cy="245745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5" name="Line 20"/>
          <p:cNvSpPr>
            <a:spLocks noChangeShapeType="1"/>
          </p:cNvSpPr>
          <p:nvPr/>
        </p:nvSpPr>
        <p:spPr bwMode="auto">
          <a:xfrm flipV="1">
            <a:off x="2843213" y="4695825"/>
            <a:ext cx="538162" cy="23177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6" name="Line 21"/>
          <p:cNvSpPr>
            <a:spLocks noChangeShapeType="1"/>
          </p:cNvSpPr>
          <p:nvPr/>
        </p:nvSpPr>
        <p:spPr bwMode="auto">
          <a:xfrm>
            <a:off x="5380038" y="4733925"/>
            <a:ext cx="690562" cy="23177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7" name="Text Box 22"/>
          <p:cNvSpPr txBox="1">
            <a:spLocks noChangeArrowheads="1"/>
          </p:cNvSpPr>
          <p:nvPr/>
        </p:nvSpPr>
        <p:spPr bwMode="auto">
          <a:xfrm>
            <a:off x="3770313" y="3889375"/>
            <a:ext cx="1301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b="1">
                <a:latin typeface="Helvetica" charset="0"/>
              </a:rPr>
              <a:t>Internet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DF2B0-0E70-6743-8012-7A12F974B328}" type="datetime1">
              <a:rPr lang="en-US" smtClean="0"/>
              <a:t>9/10/18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8D8A937-1862-844F-8E6F-EE6A27CD6C44}" type="slidenum">
              <a:rPr lang="en-US" sz="1400"/>
              <a:pPr/>
              <a:t>32</a:t>
            </a:fld>
            <a:endParaRPr lang="en-US" sz="1400"/>
          </a:p>
        </p:txBody>
      </p:sp>
      <p:sp>
        <p:nvSpPr>
          <p:cNvPr id="47108" name="Rectangle 2"/>
          <p:cNvSpPr>
            <a:spLocks noGrp="1" noChangeArrowheads="1"/>
          </p:cNvSpPr>
          <p:nvPr>
            <p:ph type="title"/>
          </p:nvPr>
        </p:nvSpPr>
        <p:spPr>
          <a:xfrm>
            <a:off x="369650" y="187718"/>
            <a:ext cx="7169150" cy="1169988"/>
          </a:xfrm>
        </p:spPr>
        <p:txBody>
          <a:bodyPr/>
          <a:lstStyle/>
          <a:p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Directing Web Clients to Replicas</a:t>
            </a:r>
          </a:p>
        </p:txBody>
      </p:sp>
      <p:sp>
        <p:nvSpPr>
          <p:cNvPr id="4710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7176" y="1304438"/>
            <a:ext cx="8593779" cy="471224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Simple approach: different names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www1.cnn.com, www2.cnn.com, www3.cnn.com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But, this requires users to select specific replicas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More elegant approach: different IP addresses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Single name (e.g., </a:t>
            </a:r>
            <a:r>
              <a:rPr lang="en-US" dirty="0" err="1">
                <a:latin typeface="Times New Roman" charset="0"/>
                <a:ea typeface="ＭＳ Ｐゴシック" charset="0"/>
              </a:rPr>
              <a:t>www.cnn.com</a:t>
            </a:r>
            <a:r>
              <a:rPr lang="en-US" dirty="0">
                <a:latin typeface="Times New Roman" charset="0"/>
                <a:ea typeface="ＭＳ Ｐゴシック" charset="0"/>
              </a:rPr>
              <a:t>), multiple addresses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E.g., 64.236.16.20, 64.236.16.52, 64.236.16.84, …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Authoritative DNS server returns many addresses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And the local DNS server selects one address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Authoritative server </a:t>
            </a:r>
            <a:r>
              <a:rPr lang="en-US" dirty="0" smtClean="0">
                <a:latin typeface="Times New Roman" charset="0"/>
                <a:ea typeface="ＭＳ Ｐゴシック" charset="0"/>
              </a:rPr>
              <a:t>may (should) </a:t>
            </a:r>
            <a:r>
              <a:rPr lang="en-US" dirty="0">
                <a:latin typeface="Times New Roman" charset="0"/>
                <a:ea typeface="ＭＳ Ｐゴシック" charset="0"/>
              </a:rPr>
              <a:t>vary the order of addresses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EAFDD-0608-C142-AEE7-891347F99A13}" type="datetime1">
              <a:rPr lang="en-US" smtClean="0"/>
              <a:t>9/10/18</a:t>
            </a:fld>
            <a:endParaRPr 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A59F972-1810-AA46-A5FB-624DCE58615F}" type="slidenum">
              <a:rPr lang="en-US" sz="1400"/>
              <a:pPr/>
              <a:t>33</a:t>
            </a:fld>
            <a:endParaRPr lang="en-US" sz="1400"/>
          </a:p>
        </p:txBody>
      </p:sp>
      <p:sp>
        <p:nvSpPr>
          <p:cNvPr id="48132" name="Rectangle 2"/>
          <p:cNvSpPr>
            <a:spLocks noGrp="1" noChangeArrowheads="1"/>
          </p:cNvSpPr>
          <p:nvPr>
            <p:ph type="title"/>
          </p:nvPr>
        </p:nvSpPr>
        <p:spPr>
          <a:xfrm>
            <a:off x="490165" y="308237"/>
            <a:ext cx="7169150" cy="1169988"/>
          </a:xfrm>
        </p:spPr>
        <p:txBody>
          <a:bodyPr/>
          <a:lstStyle/>
          <a:p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Clever Load Balancing Schemes</a:t>
            </a:r>
          </a:p>
        </p:txBody>
      </p:sp>
      <p:sp>
        <p:nvSpPr>
          <p:cNvPr id="4813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5718" y="1424957"/>
            <a:ext cx="8426912" cy="4628809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Selecting the </a:t>
            </a:r>
            <a:r>
              <a:rPr lang="ja-JP" altLang="en-US" dirty="0">
                <a:latin typeface="Times New Roman" charset="0"/>
                <a:ea typeface="ＭＳ Ｐゴシック" charset="0"/>
                <a:cs typeface="ＭＳ Ｐゴシック" charset="0"/>
              </a:rPr>
              <a:t>“</a:t>
            </a:r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best</a:t>
            </a:r>
            <a:r>
              <a:rPr lang="ja-JP" altLang="en-US" dirty="0">
                <a:latin typeface="Times New Roman" charset="0"/>
                <a:ea typeface="ＭＳ Ｐゴシック" charset="0"/>
                <a:cs typeface="ＭＳ Ｐゴシック" charset="0"/>
              </a:rPr>
              <a:t>”</a:t>
            </a:r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 IP address to return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Based on server performance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Based on geographic proximity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Based on network load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…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en-US" dirty="0">
              <a:latin typeface="Times New Roman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Example policies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Round-robin scheduling to balance server load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U.S. queries get one address, Europe another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Tracking the current load on each of the replicas</a:t>
            </a:r>
            <a:endParaRPr lang="en-US" sz="2000" dirty="0">
              <a:latin typeface="Times New Roman" charset="0"/>
              <a:ea typeface="ＭＳ Ｐゴシック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1CF31-E231-DD4D-97F1-4B133B5D11F4}" type="datetime1">
              <a:rPr lang="en-US" smtClean="0"/>
              <a:t>9/10/18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1A57CCE-56FC-6A47-A7E2-6771AF7E911B}" type="slidenum">
              <a:rPr lang="en-US" sz="1400"/>
              <a:pPr/>
              <a:t>34</a:t>
            </a:fld>
            <a:endParaRPr lang="en-US" sz="1400"/>
          </a:p>
        </p:txBody>
      </p:sp>
      <p:sp>
        <p:nvSpPr>
          <p:cNvPr id="49156" name="Rectangle 2"/>
          <p:cNvSpPr>
            <a:spLocks noGrp="1" noChangeArrowheads="1"/>
          </p:cNvSpPr>
          <p:nvPr>
            <p:ph type="title"/>
          </p:nvPr>
        </p:nvSpPr>
        <p:spPr>
          <a:xfrm>
            <a:off x="156434" y="169176"/>
            <a:ext cx="8159032" cy="1267782"/>
          </a:xfrm>
        </p:spPr>
        <p:txBody>
          <a:bodyPr/>
          <a:lstStyle/>
          <a:p>
            <a:r>
              <a:rPr lang="en-US" sz="3600" dirty="0">
                <a:latin typeface="Times New Roman" charset="0"/>
                <a:ea typeface="ＭＳ Ｐゴシック" charset="0"/>
                <a:cs typeface="ＭＳ Ｐゴシック" charset="0"/>
              </a:rPr>
              <a:t>Challenge: What About DNS Caching?</a:t>
            </a:r>
          </a:p>
        </p:txBody>
      </p:sp>
      <p:sp>
        <p:nvSpPr>
          <p:cNvPr id="4915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3529" y="1285896"/>
            <a:ext cx="8371290" cy="473078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Problem: DNS caching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What if performance properties change?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Web clients still learning old </a:t>
            </a:r>
            <a:r>
              <a:rPr lang="ja-JP" altLang="en-US" dirty="0">
                <a:latin typeface="Times New Roman" charset="0"/>
                <a:ea typeface="ＭＳ Ｐゴシック" charset="0"/>
              </a:rPr>
              <a:t>“</a:t>
            </a:r>
            <a:r>
              <a:rPr lang="en-US" dirty="0">
                <a:latin typeface="Times New Roman" charset="0"/>
                <a:ea typeface="ＭＳ Ｐゴシック" charset="0"/>
              </a:rPr>
              <a:t>best</a:t>
            </a:r>
            <a:r>
              <a:rPr lang="ja-JP" altLang="en-US" dirty="0">
                <a:latin typeface="Times New Roman" charset="0"/>
                <a:ea typeface="ＭＳ Ｐゴシック" charset="0"/>
              </a:rPr>
              <a:t>”</a:t>
            </a:r>
            <a:r>
              <a:rPr lang="en-US" dirty="0">
                <a:latin typeface="Times New Roman" charset="0"/>
                <a:ea typeface="ＭＳ Ｐゴシック" charset="0"/>
              </a:rPr>
              <a:t> Web server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… until the cached information expires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Solution: Small Time-to-Live values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Setting artificially small TTL values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… so replicas picked based on fresh information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Disadvantages: abuse of DNS?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Many more DNS request/response messages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Longer latency in initiating the Web requests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CEC8F-D275-DF43-AB1B-134E4A7EF02C}" type="datetime1">
              <a:rPr lang="en-US" smtClean="0"/>
              <a:t>9/10/18</a:t>
            </a:fld>
            <a:endParaRPr lang="en-U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3" name="Title 1"/>
          <p:cNvSpPr>
            <a:spLocks noGrp="1"/>
          </p:cNvSpPr>
          <p:nvPr>
            <p:ph type="title"/>
          </p:nvPr>
        </p:nvSpPr>
        <p:spPr>
          <a:xfrm>
            <a:off x="533400" y="92075"/>
            <a:ext cx="7772400" cy="1143000"/>
          </a:xfrm>
        </p:spPr>
        <p:txBody>
          <a:bodyPr/>
          <a:lstStyle/>
          <a:p>
            <a:r>
              <a:rPr lang="en-US">
                <a:latin typeface="Gill Sans MT" charset="0"/>
              </a:rPr>
              <a:t>Attacking DNS</a:t>
            </a:r>
          </a:p>
        </p:txBody>
      </p:sp>
      <p:sp>
        <p:nvSpPr>
          <p:cNvPr id="172034" name="Content Placeholder 5"/>
          <p:cNvSpPr>
            <a:spLocks noGrp="1"/>
          </p:cNvSpPr>
          <p:nvPr>
            <p:ph sz="half" idx="1"/>
          </p:nvPr>
        </p:nvSpPr>
        <p:spPr>
          <a:xfrm>
            <a:off x="533400" y="1463675"/>
            <a:ext cx="3810000" cy="4648200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>
                <a:solidFill>
                  <a:srgbClr val="22228B"/>
                </a:solidFill>
                <a:latin typeface="Gill Sans MT" charset="0"/>
              </a:rPr>
              <a:t>DDoS attacks</a:t>
            </a:r>
          </a:p>
          <a:p>
            <a:r>
              <a:rPr lang="en-US">
                <a:latin typeface="Gill Sans MT" charset="0"/>
              </a:rPr>
              <a:t>bombard root servers with traffic</a:t>
            </a:r>
          </a:p>
          <a:p>
            <a:pPr marL="574675" lvl="1" indent="-227013"/>
            <a:r>
              <a:rPr lang="en-US">
                <a:latin typeface="Gill Sans MT" charset="0"/>
              </a:rPr>
              <a:t>not successful to date</a:t>
            </a:r>
          </a:p>
          <a:p>
            <a:pPr marL="574675" lvl="1" indent="-227013"/>
            <a:r>
              <a:rPr lang="en-US">
                <a:latin typeface="Gill Sans MT" charset="0"/>
              </a:rPr>
              <a:t>traffic filtering</a:t>
            </a:r>
          </a:p>
          <a:p>
            <a:pPr marL="574675" lvl="1" indent="-227013"/>
            <a:r>
              <a:rPr lang="en-US">
                <a:latin typeface="Gill Sans MT" charset="0"/>
              </a:rPr>
              <a:t>local DNS servers cache IPs of TLD servers, allowing root server bypass</a:t>
            </a:r>
          </a:p>
          <a:p>
            <a:r>
              <a:rPr lang="en-US">
                <a:latin typeface="Gill Sans MT" charset="0"/>
              </a:rPr>
              <a:t>bombard TLD servers</a:t>
            </a:r>
          </a:p>
          <a:p>
            <a:pPr marL="574675" lvl="1" indent="-227013"/>
            <a:r>
              <a:rPr lang="en-US">
                <a:latin typeface="Gill Sans MT" charset="0"/>
              </a:rPr>
              <a:t>potentially more dangerous</a:t>
            </a:r>
          </a:p>
          <a:p>
            <a:pPr>
              <a:buFont typeface="Comic Sans MS" charset="0"/>
              <a:buAutoNum type="arabicPeriod"/>
            </a:pPr>
            <a:endParaRPr lang="en-US">
              <a:latin typeface="Gill Sans MT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4495800" y="1295400"/>
            <a:ext cx="4114800" cy="4724400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redirect attacks</a:t>
            </a:r>
          </a:p>
          <a:p>
            <a:pPr>
              <a:buFont typeface="Wingdings" charset="2"/>
              <a:buChar char="§"/>
              <a:defRPr/>
            </a:pPr>
            <a:r>
              <a:rPr lang="en-US" dirty="0" smtClean="0"/>
              <a:t>man-in-middle</a:t>
            </a:r>
          </a:p>
          <a:p>
            <a:pPr lvl="1">
              <a:buFont typeface="Arial"/>
              <a:buChar char="•"/>
              <a:defRPr/>
            </a:pPr>
            <a:r>
              <a:rPr lang="en-US" dirty="0" smtClean="0"/>
              <a:t>Intercept queries</a:t>
            </a:r>
          </a:p>
          <a:p>
            <a:pPr>
              <a:buFont typeface="Wingdings" charset="2"/>
              <a:buChar char="§"/>
              <a:defRPr/>
            </a:pPr>
            <a:r>
              <a:rPr lang="en-US" dirty="0" smtClean="0"/>
              <a:t>DNS poisoning</a:t>
            </a:r>
          </a:p>
          <a:p>
            <a:pPr lvl="1">
              <a:buFont typeface="Wingdings" charset="2"/>
              <a:buChar char="§"/>
              <a:defRPr/>
            </a:pPr>
            <a:r>
              <a:rPr lang="en-US" dirty="0" smtClean="0"/>
              <a:t>Send bogus relies to DNS server, which caches</a:t>
            </a:r>
          </a:p>
          <a:p>
            <a:pPr>
              <a:buFont typeface="Wingdings" pitchFamily="2" charset="2"/>
              <a:buNone/>
              <a:defRPr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exploit DNS for DDoS</a:t>
            </a:r>
          </a:p>
          <a:p>
            <a:pPr>
              <a:buFont typeface="Wingdings" charset="2"/>
              <a:buChar char="§"/>
              <a:defRPr/>
            </a:pPr>
            <a:r>
              <a:rPr lang="en-US" dirty="0" smtClean="0"/>
              <a:t>send queries with spoofed source address: target IP</a:t>
            </a:r>
          </a:p>
          <a:p>
            <a:pPr>
              <a:buFont typeface="Wingdings" charset="2"/>
              <a:buChar char="§"/>
              <a:defRPr/>
            </a:pPr>
            <a:r>
              <a:rPr lang="en-US" dirty="0" smtClean="0"/>
              <a:t>requires amplification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89277-2AD7-C148-BC9B-3344D19EED6A}" type="datetime1">
              <a:rPr lang="en-US" smtClean="0"/>
              <a:t>9/10/18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519134F-D711-FE4C-B14F-B668558BCC46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0678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4C49302-BEA0-A74A-90E1-B1105A359029}" type="slidenum">
              <a:rPr lang="en-US" sz="1400"/>
              <a:pPr/>
              <a:t>36</a:t>
            </a:fld>
            <a:endParaRPr lang="en-US" sz="1400"/>
          </a:p>
        </p:txBody>
      </p:sp>
      <p:sp>
        <p:nvSpPr>
          <p:cNvPr id="50180" name="Rectangle 2"/>
          <p:cNvSpPr>
            <a:spLocks noGrp="1" noChangeArrowheads="1"/>
          </p:cNvSpPr>
          <p:nvPr>
            <p:ph type="title"/>
          </p:nvPr>
        </p:nvSpPr>
        <p:spPr>
          <a:xfrm>
            <a:off x="286218" y="196989"/>
            <a:ext cx="7169150" cy="1169988"/>
          </a:xfrm>
        </p:spPr>
        <p:txBody>
          <a:bodyPr/>
          <a:lstStyle/>
          <a:p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DNSSEC</a:t>
            </a:r>
          </a:p>
        </p:txBody>
      </p:sp>
      <p:sp>
        <p:nvSpPr>
          <p:cNvPr id="5018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7691" y="1434227"/>
            <a:ext cx="8241506" cy="4647351"/>
          </a:xfrm>
          <a:ln>
            <a:miter lim="800000"/>
            <a:headEnd/>
            <a:tailEnd/>
          </a:ln>
        </p:spPr>
        <p:txBody>
          <a:bodyPr/>
          <a:lstStyle/>
          <a:p>
            <a:pPr marL="342900" lvl="8" indent="-342900">
              <a:buFontTx/>
              <a:buChar char="•"/>
              <a:defRPr/>
            </a:pPr>
            <a:r>
              <a:rPr lang="en-US" sz="2400" dirty="0" smtClean="0"/>
              <a:t>RFC 3833, Summary of DNS Weakness</a:t>
            </a:r>
          </a:p>
          <a:p>
            <a:pPr>
              <a:defRPr/>
            </a:pPr>
            <a:r>
              <a:rPr lang="en-US" sz="2400" dirty="0" smtClean="0"/>
              <a:t>Role</a:t>
            </a:r>
            <a:r>
              <a:rPr lang="en-US" sz="2400" dirty="0"/>
              <a:t>:  Protect DNS</a:t>
            </a:r>
          </a:p>
          <a:p>
            <a:pPr lvl="1">
              <a:defRPr/>
            </a:pPr>
            <a:r>
              <a:rPr lang="en-US" dirty="0"/>
              <a:t>DNS </a:t>
            </a:r>
            <a:r>
              <a:rPr lang="en-US" dirty="0" err="1"/>
              <a:t>Rrset</a:t>
            </a:r>
            <a:r>
              <a:rPr lang="en-US" dirty="0"/>
              <a:t> is signed by the zone it belongs to</a:t>
            </a:r>
          </a:p>
          <a:p>
            <a:pPr lvl="1">
              <a:defRPr/>
            </a:pPr>
            <a:r>
              <a:rPr lang="en-US" dirty="0"/>
              <a:t>Zone DS </a:t>
            </a:r>
            <a:r>
              <a:rPr lang="en-US" dirty="0" err="1"/>
              <a:t>Rrset</a:t>
            </a:r>
            <a:r>
              <a:rPr lang="en-US" dirty="0"/>
              <a:t> is vouched for by parent zone</a:t>
            </a:r>
            <a:r>
              <a:rPr lang="en-US" dirty="0" smtClean="0"/>
              <a:t>.</a:t>
            </a:r>
          </a:p>
          <a:p>
            <a:pPr lvl="1">
              <a:defRPr/>
            </a:pPr>
            <a:r>
              <a:rPr lang="en-US" dirty="0" smtClean="0"/>
              <a:t>DNSSEC is intended to protect DNS clients from  forged DNS data</a:t>
            </a:r>
          </a:p>
          <a:p>
            <a:pPr>
              <a:defRPr/>
            </a:pPr>
            <a:r>
              <a:rPr lang="en-US" sz="2400" dirty="0" smtClean="0"/>
              <a:t>What </a:t>
            </a:r>
            <a:r>
              <a:rPr lang="en-US" sz="2400" dirty="0"/>
              <a:t>DNSSEC does not do:</a:t>
            </a:r>
          </a:p>
          <a:p>
            <a:pPr lvl="1">
              <a:defRPr/>
            </a:pPr>
            <a:r>
              <a:rPr lang="en-US" dirty="0"/>
              <a:t>Make data in DNS any more current….</a:t>
            </a:r>
          </a:p>
          <a:p>
            <a:pPr lvl="1">
              <a:defRPr/>
            </a:pP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D81F2-D4C4-F944-BC93-EA78C70AC5B9}" type="datetime1">
              <a:rPr lang="en-US" smtClean="0"/>
              <a:t>9/10/18</a:t>
            </a:fld>
            <a:endParaRPr lang="en-US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9252B08-7C5C-934C-BAE1-7ECEB5162E5F}" type="slidenum">
              <a:rPr lang="en-US" sz="1400"/>
              <a:pPr/>
              <a:t>37</a:t>
            </a:fld>
            <a:endParaRPr lang="en-US" sz="1400"/>
          </a:p>
        </p:txBody>
      </p:sp>
      <p:sp>
        <p:nvSpPr>
          <p:cNvPr id="5120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Conclusions</a:t>
            </a:r>
          </a:p>
        </p:txBody>
      </p:sp>
      <p:sp>
        <p:nvSpPr>
          <p:cNvPr id="5120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9879" y="1443498"/>
            <a:ext cx="8269317" cy="4758599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Domain Name System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Distributed, hierarchical database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Distributed collection of servers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Caching to improve performance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Readings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DNS Related RFCs  &gt; 100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DNSSEC - 4033, 4034, 4035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Original - 1034, 1035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8C698-E7C8-D84D-B2F9-5C3DFA213AF3}" type="datetime1">
              <a:rPr lang="en-US" smtClean="0"/>
              <a:t>9/10/18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6A5CFFD-7DB2-DB49-A112-F99A4F585FC0}" type="slidenum">
              <a:rPr lang="en-US" sz="1400"/>
              <a:pPr/>
              <a:t>4</a:t>
            </a:fld>
            <a:endParaRPr lang="en-US" sz="1400"/>
          </a:p>
        </p:txBody>
      </p:sp>
      <p:sp>
        <p:nvSpPr>
          <p:cNvPr id="16388" name="Rectangle 2"/>
          <p:cNvSpPr>
            <a:spLocks noGrp="1" noChangeArrowheads="1"/>
          </p:cNvSpPr>
          <p:nvPr>
            <p:ph type="title"/>
          </p:nvPr>
        </p:nvSpPr>
        <p:spPr>
          <a:xfrm>
            <a:off x="453083" y="252613"/>
            <a:ext cx="7169150" cy="1169988"/>
          </a:xfrm>
        </p:spPr>
        <p:txBody>
          <a:bodyPr/>
          <a:lstStyle/>
          <a:p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Goals of Today</a:t>
            </a:r>
            <a:r>
              <a:rPr lang="ja-JP" altLang="en-US">
                <a:latin typeface="Times New Roman" charset="0"/>
                <a:ea typeface="ＭＳ Ｐゴシック" charset="0"/>
                <a:cs typeface="ＭＳ Ｐゴシック" charset="0"/>
              </a:rPr>
              <a:t>’</a:t>
            </a:r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s Lecture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9879" y="1341522"/>
            <a:ext cx="8083911" cy="448047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Computer science concepts underlying DNS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Indirection: names in place of addresses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Hierarchy: in names, addresses, and servers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Caching: of mappings from names to/from addresses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Inner-workings of DNS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DNS resolvers and servers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Iterative and recursive queries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TTL-based caching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Web and DNS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Influence of DNS queries on Web performance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Server selection and load balancing</a:t>
            </a:r>
          </a:p>
        </p:txBody>
      </p:sp>
      <p:pic>
        <p:nvPicPr>
          <p:cNvPr id="16390" name="Picture 4" descr="MCj0290126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3250" y="3044825"/>
            <a:ext cx="1866900" cy="222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D253-6702-E14F-B2F1-527DFF848793}" type="datetime1">
              <a:rPr lang="en-US" smtClean="0"/>
              <a:t>9/10/18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3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36337AA-814B-894A-BC52-60BF40FBE1EA}" type="slidenum">
              <a:rPr lang="en-US" sz="1400"/>
              <a:pPr/>
              <a:t>5</a:t>
            </a:fld>
            <a:endParaRPr lang="en-US" sz="1400"/>
          </a:p>
        </p:txBody>
      </p:sp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Names: Overview</a:t>
            </a:r>
          </a:p>
        </p:txBody>
      </p:sp>
      <p:sp>
        <p:nvSpPr>
          <p:cNvPr id="1741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9664" y="1409584"/>
            <a:ext cx="8102452" cy="4662724"/>
          </a:xfrm>
        </p:spPr>
        <p:txBody>
          <a:bodyPr/>
          <a:lstStyle/>
          <a:p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What do names do?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identify objects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help locate objects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define membership in a group 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specify a role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convey knowledge of a secret </a:t>
            </a:r>
          </a:p>
          <a:p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Name space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defines set of possible names 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consists of a set of name to value </a:t>
            </a:r>
            <a:r>
              <a:rPr lang="en-US" i="1" dirty="0">
                <a:latin typeface="Times New Roman" charset="0"/>
                <a:ea typeface="ＭＳ Ｐゴシック" charset="0"/>
              </a:rPr>
              <a:t>bindings </a:t>
            </a:r>
            <a:endParaRPr lang="en-US" dirty="0">
              <a:latin typeface="Times New Roman" charset="0"/>
              <a:ea typeface="ＭＳ Ｐゴシック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39DFF-DACC-3A48-8908-6C0FE9FD8AA8}" type="datetime1">
              <a:rPr lang="en-US" smtClean="0"/>
              <a:t>9/10/18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DBC0B58-7A60-9348-BDFE-76A1D3A361A9}" type="slidenum">
              <a:rPr lang="en-US" sz="1400"/>
              <a:pPr/>
              <a:t>6</a:t>
            </a:fld>
            <a:endParaRPr lang="en-US" sz="1400"/>
          </a:p>
        </p:txBody>
      </p:sp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Host Names vs. IP addresses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0609" y="1601101"/>
            <a:ext cx="8019019" cy="455464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Host names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Mnemonic name appreciated by humans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Variable length, alpha-numeric characters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Provide little (if any) information about location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Examples: </a:t>
            </a:r>
            <a:r>
              <a:rPr lang="en-US" dirty="0" err="1">
                <a:latin typeface="Times New Roman" charset="0"/>
                <a:ea typeface="ＭＳ Ｐゴシック" charset="0"/>
              </a:rPr>
              <a:t>www.cnn.com</a:t>
            </a:r>
            <a:r>
              <a:rPr lang="en-US" dirty="0">
                <a:latin typeface="Times New Roman" charset="0"/>
                <a:ea typeface="ＭＳ Ｐゴシック" charset="0"/>
              </a:rPr>
              <a:t> and </a:t>
            </a:r>
            <a:r>
              <a:rPr lang="en-US" dirty="0" err="1">
                <a:latin typeface="Times New Roman" charset="0"/>
                <a:ea typeface="ＭＳ Ｐゴシック" charset="0"/>
              </a:rPr>
              <a:t>ftp.eurocom.fr</a:t>
            </a:r>
            <a:endParaRPr lang="en-US" dirty="0">
              <a:latin typeface="Times New Roman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IP addresses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Numerical address appreciated by routers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Fixed length, binary number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Hierarchical, related to host location (network)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Examples: 64.236.16.20 and 193.30.227.161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94E6F-AA49-7B46-9818-49FD1E9791FF}" type="datetime1">
              <a:rPr lang="en-US" smtClean="0"/>
              <a:t>9/10/18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168F3DA-FED1-7E42-B736-B1A0573C04D7}" type="slidenum">
              <a:rPr lang="en-US" sz="1400"/>
              <a:pPr/>
              <a:t>7</a:t>
            </a:fld>
            <a:endParaRPr lang="en-US" sz="1400"/>
          </a:p>
        </p:txBody>
      </p:sp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>
          <a:xfrm>
            <a:off x="64892" y="92706"/>
            <a:ext cx="7740707" cy="1307169"/>
          </a:xfrm>
        </p:spPr>
        <p:txBody>
          <a:bodyPr/>
          <a:lstStyle/>
          <a:p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Separating Naming and Addressing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095" y="1415687"/>
            <a:ext cx="7898505" cy="4480478"/>
          </a:xfrm>
        </p:spPr>
        <p:txBody>
          <a:bodyPr/>
          <a:lstStyle/>
          <a:p>
            <a:pPr marL="223838" indent="-223838">
              <a:lnSpc>
                <a:spcPct val="90000"/>
              </a:lnSpc>
            </a:pPr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Names are easier to remember</a:t>
            </a:r>
          </a:p>
          <a:p>
            <a:pPr marL="563563" lvl="1" indent="-223838">
              <a:lnSpc>
                <a:spcPct val="90000"/>
              </a:lnSpc>
            </a:pPr>
            <a:r>
              <a:rPr lang="en-US" sz="2000" dirty="0" err="1">
                <a:latin typeface="Times New Roman" charset="0"/>
                <a:ea typeface="ＭＳ Ｐゴシック" charset="0"/>
              </a:rPr>
              <a:t>www.cnn.com</a:t>
            </a:r>
            <a:r>
              <a:rPr lang="en-US" sz="2000" dirty="0">
                <a:latin typeface="Times New Roman" charset="0"/>
                <a:ea typeface="ＭＳ Ｐゴシック" charset="0"/>
              </a:rPr>
              <a:t> vs. 64.236.16.20</a:t>
            </a:r>
          </a:p>
          <a:p>
            <a:pPr marL="223838" indent="-223838">
              <a:lnSpc>
                <a:spcPct val="90000"/>
              </a:lnSpc>
            </a:pPr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Addresses can change underneath</a:t>
            </a:r>
          </a:p>
          <a:p>
            <a:pPr marL="563563" lvl="1" indent="-223838">
              <a:lnSpc>
                <a:spcPct val="90000"/>
              </a:lnSpc>
            </a:pPr>
            <a:r>
              <a:rPr lang="en-US" sz="2000" dirty="0">
                <a:latin typeface="Times New Roman" charset="0"/>
                <a:ea typeface="ＭＳ Ｐゴシック" charset="0"/>
              </a:rPr>
              <a:t>Move </a:t>
            </a:r>
            <a:r>
              <a:rPr lang="en-US" sz="2000" dirty="0" err="1">
                <a:latin typeface="Times New Roman" charset="0"/>
                <a:ea typeface="ＭＳ Ｐゴシック" charset="0"/>
              </a:rPr>
              <a:t>www.cnn.com</a:t>
            </a:r>
            <a:r>
              <a:rPr lang="en-US" sz="2000" dirty="0">
                <a:latin typeface="Times New Roman" charset="0"/>
                <a:ea typeface="ＭＳ Ｐゴシック" charset="0"/>
              </a:rPr>
              <a:t> to 64.236.16.20</a:t>
            </a:r>
          </a:p>
          <a:p>
            <a:pPr marL="563563" lvl="1" indent="-223838">
              <a:lnSpc>
                <a:spcPct val="90000"/>
              </a:lnSpc>
            </a:pPr>
            <a:r>
              <a:rPr lang="en-US" sz="2000" dirty="0">
                <a:latin typeface="Times New Roman" charset="0"/>
                <a:ea typeface="ＭＳ Ｐゴシック" charset="0"/>
              </a:rPr>
              <a:t>E.g., renumbering when changing providers</a:t>
            </a:r>
          </a:p>
          <a:p>
            <a:pPr marL="223838" indent="-223838">
              <a:lnSpc>
                <a:spcPct val="90000"/>
              </a:lnSpc>
            </a:pPr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Name could map to multiple IP addresses</a:t>
            </a:r>
          </a:p>
          <a:p>
            <a:pPr marL="563563" lvl="1" indent="-223838">
              <a:lnSpc>
                <a:spcPct val="90000"/>
              </a:lnSpc>
            </a:pPr>
            <a:r>
              <a:rPr lang="en-US" sz="2000" dirty="0" err="1">
                <a:latin typeface="Times New Roman" charset="0"/>
                <a:ea typeface="ＭＳ Ｐゴシック" charset="0"/>
              </a:rPr>
              <a:t>www.cnn.com</a:t>
            </a:r>
            <a:r>
              <a:rPr lang="en-US" sz="2000" dirty="0">
                <a:latin typeface="Times New Roman" charset="0"/>
                <a:ea typeface="ＭＳ Ｐゴシック" charset="0"/>
              </a:rPr>
              <a:t> to multiple replicas of the Web site</a:t>
            </a:r>
          </a:p>
          <a:p>
            <a:pPr marL="223838" indent="-223838">
              <a:lnSpc>
                <a:spcPct val="90000"/>
              </a:lnSpc>
            </a:pPr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Map to different addresses in different places</a:t>
            </a:r>
          </a:p>
          <a:p>
            <a:pPr marL="563563" lvl="1" indent="-223838">
              <a:lnSpc>
                <a:spcPct val="90000"/>
              </a:lnSpc>
            </a:pPr>
            <a:r>
              <a:rPr lang="en-US" sz="2000" dirty="0">
                <a:latin typeface="Times New Roman" charset="0"/>
                <a:ea typeface="ＭＳ Ｐゴシック" charset="0"/>
              </a:rPr>
              <a:t>Address of a nearby copy of the Web site</a:t>
            </a:r>
          </a:p>
          <a:p>
            <a:pPr marL="563563" lvl="1" indent="-223838">
              <a:lnSpc>
                <a:spcPct val="90000"/>
              </a:lnSpc>
            </a:pPr>
            <a:r>
              <a:rPr lang="en-US" sz="2000" dirty="0">
                <a:latin typeface="Times New Roman" charset="0"/>
                <a:ea typeface="ＭＳ Ｐゴシック" charset="0"/>
              </a:rPr>
              <a:t>E.g., to reduce latency, or return different content</a:t>
            </a:r>
          </a:p>
          <a:p>
            <a:pPr marL="223838" indent="-223838">
              <a:lnSpc>
                <a:spcPct val="90000"/>
              </a:lnSpc>
            </a:pPr>
            <a:r>
              <a:rPr lang="en-US" sz="2400" dirty="0">
                <a:latin typeface="Times New Roman" charset="0"/>
                <a:ea typeface="ＭＳ Ｐゴシック" charset="0"/>
                <a:cs typeface="ＭＳ Ｐゴシック" charset="0"/>
              </a:rPr>
              <a:t>Multiple names for the same address</a:t>
            </a:r>
          </a:p>
          <a:p>
            <a:pPr marL="563563" lvl="1" indent="-223838">
              <a:lnSpc>
                <a:spcPct val="90000"/>
              </a:lnSpc>
            </a:pPr>
            <a:r>
              <a:rPr lang="en-US" sz="2000" dirty="0">
                <a:latin typeface="Times New Roman" charset="0"/>
                <a:ea typeface="ＭＳ Ｐゴシック" charset="0"/>
              </a:rPr>
              <a:t>E.g., aliases like </a:t>
            </a:r>
            <a:r>
              <a:rPr lang="en-US" sz="2000" dirty="0" err="1">
                <a:latin typeface="Times New Roman" charset="0"/>
                <a:ea typeface="ＭＳ Ｐゴシック" charset="0"/>
              </a:rPr>
              <a:t>ee.mit.edu</a:t>
            </a:r>
            <a:r>
              <a:rPr lang="en-US" sz="2000" dirty="0">
                <a:latin typeface="Times New Roman" charset="0"/>
                <a:ea typeface="ＭＳ Ｐゴシック" charset="0"/>
              </a:rPr>
              <a:t> and </a:t>
            </a:r>
            <a:r>
              <a:rPr lang="en-US" sz="2000" dirty="0" err="1">
                <a:latin typeface="Times New Roman" charset="0"/>
                <a:ea typeface="ＭＳ Ｐゴシック" charset="0"/>
              </a:rPr>
              <a:t>cs.mit.edu</a:t>
            </a:r>
            <a:endParaRPr lang="en-US" sz="2000" dirty="0">
              <a:latin typeface="Times New Roman" charset="0"/>
              <a:ea typeface="ＭＳ Ｐゴシック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F99F4-E289-204A-93AB-FC11BC0F9F37}" type="datetime1">
              <a:rPr lang="en-US" smtClean="0"/>
              <a:t>9/10/18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1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E18251A-89F6-8048-B8F1-D20A552A775D}" type="slidenum">
              <a:rPr lang="en-US" sz="1400"/>
              <a:pPr/>
              <a:t>8</a:t>
            </a:fld>
            <a:endParaRPr lang="en-US" sz="1400"/>
          </a:p>
        </p:txBody>
      </p:sp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>
          <a:xfrm>
            <a:off x="174974" y="206259"/>
            <a:ext cx="7445026" cy="936741"/>
          </a:xfrm>
        </p:spPr>
        <p:txBody>
          <a:bodyPr/>
          <a:lstStyle/>
          <a:p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History: Global Namespace </a:t>
            </a:r>
            <a:r>
              <a:rPr lang="en-US" dirty="0" smtClean="0">
                <a:latin typeface="Times New Roman" charset="0"/>
                <a:ea typeface="ＭＳ Ｐゴシック" charset="0"/>
                <a:cs typeface="ＭＳ Ｐゴシック" charset="0"/>
              </a:rPr>
              <a:t>maintained in  </a:t>
            </a:r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Local File</a:t>
            </a:r>
          </a:p>
        </p:txBody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6662" y="1462041"/>
            <a:ext cx="8695752" cy="46473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Original name to address mapping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Flat namespace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/</a:t>
            </a:r>
            <a:r>
              <a:rPr lang="en-US" dirty="0" err="1">
                <a:latin typeface="Times New Roman" charset="0"/>
                <a:ea typeface="ＭＳ Ｐゴシック" charset="0"/>
              </a:rPr>
              <a:t>etc</a:t>
            </a:r>
            <a:r>
              <a:rPr lang="en-US" dirty="0">
                <a:latin typeface="Times New Roman" charset="0"/>
                <a:ea typeface="ＭＳ Ｐゴシック" charset="0"/>
              </a:rPr>
              <a:t>/hosts 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SRI kept main copy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Downloaded regularly</a:t>
            </a:r>
          </a:p>
          <a:p>
            <a:pPr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Count of hosts was increasing: moving from a machine per domain to </a:t>
            </a:r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  <a:sym typeface="Wingdings" charset="0"/>
              </a:rPr>
              <a:t>machine per user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Many more downloads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Many more updates</a:t>
            </a:r>
          </a:p>
          <a:p>
            <a:pPr>
              <a:lnSpc>
                <a:spcPct val="90000"/>
              </a:lnSpc>
            </a:pPr>
            <a:endParaRPr lang="en-US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F7361-C22C-404A-9315-2A7D6123D1B7}" type="datetime1">
              <a:rPr lang="en-US" smtClean="0"/>
              <a:t>9/10/18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B59768C-1C25-2A4F-BBD6-21593380BEED}" type="slidenum">
              <a:rPr lang="en-US" sz="1400"/>
              <a:pPr/>
              <a:t>9</a:t>
            </a:fld>
            <a:endParaRPr lang="en-US" sz="1400"/>
          </a:p>
        </p:txBody>
      </p:sp>
      <p:sp>
        <p:nvSpPr>
          <p:cNvPr id="21508" name="Rectangle 2"/>
          <p:cNvSpPr>
            <a:spLocks noGrp="1" noChangeArrowheads="1"/>
          </p:cNvSpPr>
          <p:nvPr>
            <p:ph type="title"/>
          </p:nvPr>
        </p:nvSpPr>
        <p:spPr>
          <a:xfrm>
            <a:off x="360380" y="198060"/>
            <a:ext cx="7169150" cy="1133475"/>
          </a:xfrm>
        </p:spPr>
        <p:txBody>
          <a:bodyPr/>
          <a:lstStyle/>
          <a:p>
            <a:r>
              <a:rPr lang="en-US" sz="3600" dirty="0">
                <a:latin typeface="Times New Roman" charset="0"/>
                <a:ea typeface="ＭＳ Ｐゴシック" charset="0"/>
                <a:cs typeface="ＭＳ Ｐゴシック" charset="0"/>
              </a:rPr>
              <a:t>Global Namespace : Central Server</a:t>
            </a:r>
          </a:p>
        </p:txBody>
      </p:sp>
      <p:sp>
        <p:nvSpPr>
          <p:cNvPr id="2150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4257" y="1125992"/>
            <a:ext cx="8009749" cy="446424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200" dirty="0">
                <a:latin typeface="Times New Roman" charset="0"/>
                <a:ea typeface="ＭＳ Ｐゴシック" charset="0"/>
                <a:cs typeface="ＭＳ Ｐゴシック" charset="0"/>
              </a:rPr>
              <a:t>Central server</a:t>
            </a:r>
          </a:p>
          <a:p>
            <a:pPr lvl="1">
              <a:lnSpc>
                <a:spcPct val="90000"/>
              </a:lnSpc>
            </a:pPr>
            <a:r>
              <a:rPr lang="en-US" sz="2800" dirty="0">
                <a:latin typeface="Times New Roman" charset="0"/>
                <a:ea typeface="ＭＳ Ｐゴシック" charset="0"/>
              </a:rPr>
              <a:t>One place where all mappings are stored</a:t>
            </a:r>
          </a:p>
          <a:p>
            <a:pPr lvl="1">
              <a:lnSpc>
                <a:spcPct val="90000"/>
              </a:lnSpc>
            </a:pPr>
            <a:r>
              <a:rPr lang="en-US" sz="2800" dirty="0">
                <a:latin typeface="Times New Roman" charset="0"/>
                <a:ea typeface="ＭＳ Ｐゴシック" charset="0"/>
              </a:rPr>
              <a:t>All queries go to the central server</a:t>
            </a:r>
          </a:p>
          <a:p>
            <a:pPr>
              <a:lnSpc>
                <a:spcPct val="90000"/>
              </a:lnSpc>
            </a:pPr>
            <a:r>
              <a:rPr lang="en-US" sz="3200" dirty="0">
                <a:latin typeface="Times New Roman" charset="0"/>
                <a:ea typeface="ＭＳ Ｐゴシック" charset="0"/>
                <a:cs typeface="ＭＳ Ｐゴシック" charset="0"/>
              </a:rPr>
              <a:t>Many practical problems</a:t>
            </a:r>
          </a:p>
          <a:p>
            <a:pPr lvl="1">
              <a:lnSpc>
                <a:spcPct val="90000"/>
              </a:lnSpc>
            </a:pPr>
            <a:r>
              <a:rPr lang="en-US" sz="2800" dirty="0">
                <a:latin typeface="Times New Roman" charset="0"/>
                <a:ea typeface="ＭＳ Ｐゴシック" charset="0"/>
              </a:rPr>
              <a:t>Single point of failure</a:t>
            </a:r>
          </a:p>
          <a:p>
            <a:pPr lvl="1">
              <a:lnSpc>
                <a:spcPct val="90000"/>
              </a:lnSpc>
            </a:pPr>
            <a:r>
              <a:rPr lang="en-US" sz="2800" dirty="0">
                <a:latin typeface="Times New Roman" charset="0"/>
                <a:ea typeface="ＭＳ Ｐゴシック" charset="0"/>
              </a:rPr>
              <a:t>High traffic volume</a:t>
            </a:r>
          </a:p>
          <a:p>
            <a:pPr lvl="1">
              <a:lnSpc>
                <a:spcPct val="90000"/>
              </a:lnSpc>
            </a:pPr>
            <a:r>
              <a:rPr lang="en-US" sz="2800" dirty="0">
                <a:latin typeface="Times New Roman" charset="0"/>
                <a:ea typeface="ＭＳ Ｐゴシック" charset="0"/>
              </a:rPr>
              <a:t>Distant centralized database</a:t>
            </a:r>
          </a:p>
          <a:p>
            <a:pPr lvl="1">
              <a:lnSpc>
                <a:spcPct val="90000"/>
              </a:lnSpc>
            </a:pPr>
            <a:r>
              <a:rPr lang="en-US" sz="2800" dirty="0">
                <a:latin typeface="Times New Roman" charset="0"/>
                <a:ea typeface="ＭＳ Ｐゴシック" charset="0"/>
              </a:rPr>
              <a:t>Single point of update</a:t>
            </a:r>
          </a:p>
          <a:p>
            <a:pPr lvl="1">
              <a:lnSpc>
                <a:spcPct val="90000"/>
              </a:lnSpc>
            </a:pPr>
            <a:r>
              <a:rPr lang="en-US" sz="2800" dirty="0">
                <a:latin typeface="Times New Roman" charset="0"/>
                <a:ea typeface="ＭＳ Ｐゴシック" charset="0"/>
              </a:rPr>
              <a:t>Does not scale</a:t>
            </a:r>
          </a:p>
        </p:txBody>
      </p:sp>
      <p:sp>
        <p:nvSpPr>
          <p:cNvPr id="21510" name="Text Box 4"/>
          <p:cNvSpPr txBox="1">
            <a:spLocks noChangeArrowheads="1"/>
          </p:cNvSpPr>
          <p:nvPr/>
        </p:nvSpPr>
        <p:spPr bwMode="auto">
          <a:xfrm>
            <a:off x="363614" y="5725041"/>
            <a:ext cx="82137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b="1" dirty="0">
                <a:solidFill>
                  <a:srgbClr val="CC0000"/>
                </a:solidFill>
                <a:latin typeface="Helvetica" charset="0"/>
              </a:rPr>
              <a:t>Need a distributed, hierarchical collection of servers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B7E71-0FC8-E44F-9A87-1445F69482B8}" type="datetime1">
              <a:rPr lang="en-US" smtClean="0"/>
              <a:t>9/10/18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2225</TotalTime>
  <Words>2446</Words>
  <Application>Microsoft Macintosh PowerPoint</Application>
  <PresentationFormat>On-screen Show (4:3)</PresentationFormat>
  <Paragraphs>568</Paragraphs>
  <Slides>37</Slides>
  <Notes>6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37</vt:i4>
      </vt:variant>
    </vt:vector>
  </HeadingPairs>
  <TitlesOfParts>
    <vt:vector size="40" baseType="lpstr">
      <vt:lpstr>Default Design</vt:lpstr>
      <vt:lpstr>Clip</vt:lpstr>
      <vt:lpstr>Photo Editor Photo</vt:lpstr>
      <vt:lpstr>CS 125 – Applications DNS Reading: K&amp;R C2</vt:lpstr>
      <vt:lpstr>IP Suite In Action:  End Hosts vs. Routers</vt:lpstr>
      <vt:lpstr>Domain Name System (DNS) </vt:lpstr>
      <vt:lpstr>Goals of Today’s Lecture</vt:lpstr>
      <vt:lpstr>Names: Overview</vt:lpstr>
      <vt:lpstr>Host Names vs. IP addresses</vt:lpstr>
      <vt:lpstr>Separating Naming and Addressing</vt:lpstr>
      <vt:lpstr>History: Global Namespace maintained in  Local File</vt:lpstr>
      <vt:lpstr>Global Namespace : Central Server</vt:lpstr>
      <vt:lpstr>Global Namespace: Domain Name System (DNS)</vt:lpstr>
      <vt:lpstr>Domain Name System (DNS)</vt:lpstr>
      <vt:lpstr>DNS Root Servers</vt:lpstr>
      <vt:lpstr>TLD and Authoritative DNS Servers</vt:lpstr>
      <vt:lpstr>Distributed Hierarchical Database</vt:lpstr>
      <vt:lpstr>Name Servers</vt:lpstr>
      <vt:lpstr>Using DNS</vt:lpstr>
      <vt:lpstr>Example</vt:lpstr>
      <vt:lpstr>Recursive vs. Iterative Queries</vt:lpstr>
      <vt:lpstr>DNS Caching</vt:lpstr>
      <vt:lpstr>Negative Caching</vt:lpstr>
      <vt:lpstr>DNS Resource Records</vt:lpstr>
      <vt:lpstr>DNS Protocol</vt:lpstr>
      <vt:lpstr>PowerPoint Presentation</vt:lpstr>
      <vt:lpstr>Reliability</vt:lpstr>
      <vt:lpstr>Inserting Resource Records into DNS</vt:lpstr>
      <vt:lpstr>Playing With Dig on UNIX</vt:lpstr>
      <vt:lpstr>DNS and the Web</vt:lpstr>
      <vt:lpstr>DNS Query in Web Download </vt:lpstr>
      <vt:lpstr>Multiple DNS Queries</vt:lpstr>
      <vt:lpstr>When are DNS Queries Unnecessary?</vt:lpstr>
      <vt:lpstr>Web Server Replicas</vt:lpstr>
      <vt:lpstr>Directing Web Clients to Replicas</vt:lpstr>
      <vt:lpstr>Clever Load Balancing Schemes</vt:lpstr>
      <vt:lpstr>Challenge: What About DNS Caching?</vt:lpstr>
      <vt:lpstr>Attacking DNS</vt:lpstr>
      <vt:lpstr>DNSSEC</vt:lpstr>
      <vt:lpstr>Conclusions</vt:lpstr>
    </vt:vector>
  </TitlesOfParts>
  <Company>Princeton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Internetworking </dc:title>
  <dc:creator>klp</dc:creator>
  <cp:lastModifiedBy>mike erlinger</cp:lastModifiedBy>
  <cp:revision>60</cp:revision>
  <cp:lastPrinted>2014-03-12T18:50:53Z</cp:lastPrinted>
  <dcterms:created xsi:type="dcterms:W3CDTF">2000-02-01T02:01:05Z</dcterms:created>
  <dcterms:modified xsi:type="dcterms:W3CDTF">2018-09-10T18:52:43Z</dcterms:modified>
</cp:coreProperties>
</file>