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6"/>
  </p:notesMasterIdLst>
  <p:handoutMasterIdLst>
    <p:handoutMasterId r:id="rId37"/>
  </p:handoutMasterIdLst>
  <p:sldIdLst>
    <p:sldId id="324" r:id="rId2"/>
    <p:sldId id="323" r:id="rId3"/>
    <p:sldId id="318" r:id="rId4"/>
    <p:sldId id="273" r:id="rId5"/>
    <p:sldId id="279" r:id="rId6"/>
    <p:sldId id="280" r:id="rId7"/>
    <p:sldId id="281" r:id="rId8"/>
    <p:sldId id="320" r:id="rId9"/>
    <p:sldId id="326" r:id="rId10"/>
    <p:sldId id="325" r:id="rId11"/>
    <p:sldId id="283" r:id="rId12"/>
    <p:sldId id="284" r:id="rId13"/>
    <p:sldId id="285" r:id="rId14"/>
    <p:sldId id="286" r:id="rId15"/>
    <p:sldId id="328" r:id="rId16"/>
    <p:sldId id="274" r:id="rId17"/>
    <p:sldId id="287" r:id="rId18"/>
    <p:sldId id="288" r:id="rId19"/>
    <p:sldId id="289" r:id="rId20"/>
    <p:sldId id="290" r:id="rId21"/>
    <p:sldId id="291" r:id="rId22"/>
    <p:sldId id="292" r:id="rId23"/>
    <p:sldId id="293" r:id="rId24"/>
    <p:sldId id="294" r:id="rId25"/>
    <p:sldId id="295" r:id="rId26"/>
    <p:sldId id="296" r:id="rId27"/>
    <p:sldId id="297" r:id="rId28"/>
    <p:sldId id="298" r:id="rId29"/>
    <p:sldId id="299" r:id="rId30"/>
    <p:sldId id="300" r:id="rId31"/>
    <p:sldId id="301" r:id="rId32"/>
    <p:sldId id="302" r:id="rId33"/>
    <p:sldId id="303" r:id="rId34"/>
    <p:sldId id="327" r:id="rId35"/>
  </p:sldIdLst>
  <p:sldSz cx="9144000" cy="6858000" type="screen4x3"/>
  <p:notesSz cx="6991350" cy="9282113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>
      <p:cViewPr varScale="1">
        <p:scale>
          <a:sx n="122" d="100"/>
          <a:sy n="122" d="100"/>
        </p:scale>
        <p:origin x="-97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handoutMaster" Target="handoutMasters/handoutMaster1.xml"/><Relationship Id="rId38" Type="http://schemas.openxmlformats.org/officeDocument/2006/relationships/printerSettings" Target="printerSettings/printerSettings1.bin"/><Relationship Id="rId39" Type="http://schemas.openxmlformats.org/officeDocument/2006/relationships/presProps" Target="presProps.xml"/><Relationship Id="rId40" Type="http://schemas.openxmlformats.org/officeDocument/2006/relationships/viewProps" Target="viewProps.xml"/><Relationship Id="rId41" Type="http://schemas.openxmlformats.org/officeDocument/2006/relationships/theme" Target="theme/theme1.xml"/><Relationship Id="rId4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A302D8F1-BC28-DD43-936A-269CFF8130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6995681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62400" y="0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endParaRPr lang="en-US"/>
          </a:p>
        </p:txBody>
      </p:sp>
      <p:sp>
        <p:nvSpPr>
          <p:cNvPr id="2150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6338" y="696913"/>
            <a:ext cx="4640262" cy="34798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2150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151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defTabSz="930275">
              <a:defRPr sz="1200"/>
            </a:lvl1pPr>
          </a:lstStyle>
          <a:p>
            <a:endParaRPr lang="en-US"/>
          </a:p>
        </p:txBody>
      </p:sp>
      <p:sp>
        <p:nvSpPr>
          <p:cNvPr id="2151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2400" y="8818563"/>
            <a:ext cx="3028950" cy="463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985" tIns="46493" rIns="92985" bIns="46493" numCol="1" anchor="b" anchorCtr="0" compatLnSpc="1">
            <a:prstTxWarp prst="textNoShape">
              <a:avLst/>
            </a:prstTxWarp>
          </a:bodyPr>
          <a:lstStyle>
            <a:lvl1pPr algn="r" defTabSz="930275">
              <a:defRPr sz="1200"/>
            </a:lvl1pPr>
          </a:lstStyle>
          <a:p>
            <a:fld id="{094EB752-014A-5948-BD9E-7C52D3DCAA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479720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0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2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82D7D6-4859-A149-9FB2-C8213CF2D43F}" type="slidenum">
              <a:rPr lang="en-US"/>
              <a:pPr/>
              <a:t>6</a:t>
            </a:fld>
            <a:endParaRPr lang="en-US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7625" cy="4175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E590FF-98CA-4D46-80AD-84570DB3B3C7}" type="slidenum">
              <a:rPr lang="en-US"/>
              <a:pPr/>
              <a:t>11</a:t>
            </a:fld>
            <a:endParaRPr lang="en-US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68400" y="684213"/>
            <a:ext cx="4656138" cy="34925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01700" y="4411663"/>
            <a:ext cx="5187950" cy="41910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035A339-C402-B543-8F39-B30CEB005F45}" type="slidenum">
              <a:rPr lang="en-US"/>
              <a:pPr/>
              <a:t>19</a:t>
            </a:fld>
            <a:endParaRPr lang="en-US"/>
          </a:p>
        </p:txBody>
      </p:sp>
      <p:sp>
        <p:nvSpPr>
          <p:cNvPr id="522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731DC11-28C3-9D4C-9CE5-93F3ED19F3EF}" type="slidenum">
              <a:rPr lang="en-US"/>
              <a:pPr/>
              <a:t>20</a:t>
            </a:fld>
            <a:endParaRPr lang="en-US"/>
          </a:p>
        </p:txBody>
      </p:sp>
      <p:sp>
        <p:nvSpPr>
          <p:cNvPr id="54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85863" y="703263"/>
            <a:ext cx="4622800" cy="3467100"/>
          </a:xfrm>
          <a:prstGeom prst="rect">
            <a:avLst/>
          </a:prstGeom>
          <a:noFill/>
          <a:ln w="12700" cap="flat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42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08488"/>
            <a:ext cx="5127625" cy="4176712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C1512C-75F6-9F4C-9AA9-FE37D2622CB5}" type="slidenum">
              <a:rPr lang="en-US"/>
              <a:pPr/>
              <a:t>21</a:t>
            </a:fld>
            <a:endParaRPr lang="en-US"/>
          </a:p>
        </p:txBody>
      </p:sp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7625" cy="4175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D708E0B-9097-0B45-BA83-758B3A1F2FFA}" type="slidenum">
              <a:rPr lang="en-US"/>
              <a:pPr/>
              <a:t>22</a:t>
            </a:fld>
            <a:endParaRPr lang="en-US"/>
          </a:p>
        </p:txBody>
      </p:sp>
      <p:sp>
        <p:nvSpPr>
          <p:cNvPr id="583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7625" cy="4175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B741239-AECA-4246-98E2-00382E4E21C7}" type="slidenum">
              <a:rPr lang="en-US"/>
              <a:pPr/>
              <a:t>23</a:t>
            </a:fld>
            <a:endParaRPr lang="en-US"/>
          </a:p>
        </p:txBody>
      </p:sp>
      <p:sp>
        <p:nvSpPr>
          <p:cNvPr id="60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1174750" y="696913"/>
            <a:ext cx="4641850" cy="3481387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31863" y="4410075"/>
            <a:ext cx="5127625" cy="4175125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lIns="87956" tIns="43978" rIns="87956" bIns="43978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AE1121-84E7-9041-891A-555C338DBF52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D081569-B8ED-A04F-8BE6-B21FA920826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592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857DF70-CE0E-D446-9023-1B1EFA9669B8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BB4FCD97-7DB9-6646-B00D-8FEED75EB3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469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FBCAAE-FDB0-8F46-89BA-25A307EEFB12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01F9C59-52BE-C045-A9DA-2DBB285F18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5103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A074BB1-F93B-4840-B4E7-FC87C714882D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5E9A6D-82D2-2147-89A7-06F3BADE4D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43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3AB2DF6-6D6C-874C-807D-C2B40F27C31B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DE8F837-5957-CE47-8435-093D1CAB72E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0355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27AEFFF-04A5-504F-BE56-F224B0F558BA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7BB63A0-8464-EE44-890A-B64D160802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0099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C7DE618-9ADF-BD4F-8533-2D083965B2D9}" type="datetime1">
              <a:rPr lang="en-US" smtClean="0"/>
              <a:t>9/24/18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BD8A985-B833-6C48-B333-B5554A3E2D0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5966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DD459BF-BD87-AD4E-B238-4895D66053A0}" type="datetime1">
              <a:rPr lang="en-US" smtClean="0"/>
              <a:t>9/24/18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6D12EE4-5B7A-0644-B151-13752F69560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0517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A184ADC-E86C-9449-9F55-146158ABD249}" type="datetime1">
              <a:rPr lang="en-US" smtClean="0"/>
              <a:t>9/24/18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F7CEEEA-7EC2-C545-977D-324FD98C50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40358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3B0E76-6C3E-B244-8097-51AD29C2D283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D0B8D82-0573-8B49-BB46-1DB69DCB1CA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62641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E2B87E-2CCC-4040-BD46-583094AA77B6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01E067C1-8604-5A43-B29C-CB3F4F2BEBE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851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6705600" cy="1219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838200" y="6248400"/>
            <a:ext cx="20574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69F6DB57-4183-F64C-9B55-8771D399CD88}" type="datetime1">
              <a:rPr lang="en-US" smtClean="0"/>
              <a:t>9/24/18</a:t>
            </a:fld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3863624-8C32-F74C-B58C-1072653B9956}" type="slidenum">
              <a:rPr lang="en-US"/>
              <a:pPr/>
              <a:t>‹#›</a:t>
            </a:fld>
            <a:endParaRPr lang="en-US"/>
          </a:p>
        </p:txBody>
      </p:sp>
      <p:pic>
        <p:nvPicPr>
          <p:cNvPr id="1032" name="Picture 8" descr="newlogo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2400" y="228600"/>
            <a:ext cx="950913" cy="121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 userDrawn="1"/>
        </p:nvSpPr>
        <p:spPr>
          <a:xfrm>
            <a:off x="3657600" y="6248400"/>
            <a:ext cx="160943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/>
              <a:t>myKRaddressing</a:t>
            </a:r>
            <a:endParaRPr lang="en-US" sz="16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000">
          <a:solidFill>
            <a:srgbClr val="3333CC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png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pn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9A3591-DE51-104E-A42F-E71A7B032809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B91946-7B6E-EE48-BA63-61CF71FB7E1F}" type="slidenum">
              <a:rPr lang="en-US"/>
              <a:pPr/>
              <a:t>1</a:t>
            </a:fld>
            <a:endParaRPr lang="en-US"/>
          </a:p>
        </p:txBody>
      </p:sp>
      <p:sp>
        <p:nvSpPr>
          <p:cNvPr id="1146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1828800"/>
            <a:ext cx="7772400" cy="1143000"/>
          </a:xfrm>
        </p:spPr>
        <p:txBody>
          <a:bodyPr/>
          <a:lstStyle/>
          <a:p>
            <a:r>
              <a:rPr lang="en-US" dirty="0"/>
              <a:t>Internet Addresses </a:t>
            </a:r>
            <a:br>
              <a:rPr lang="en-US" dirty="0"/>
            </a:br>
            <a:r>
              <a:rPr lang="en-US" sz="2800" dirty="0"/>
              <a:t>Reading: </a:t>
            </a:r>
            <a:r>
              <a:rPr lang="en-US" sz="2800" dirty="0" smtClean="0"/>
              <a:t>KR Chapter </a:t>
            </a:r>
            <a:r>
              <a:rPr lang="en-US" sz="2800" dirty="0"/>
              <a:t>4</a:t>
            </a:r>
          </a:p>
        </p:txBody>
      </p:sp>
      <p:sp>
        <p:nvSpPr>
          <p:cNvPr id="1146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885825" y="3886200"/>
            <a:ext cx="7680325" cy="2576513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sz="2000"/>
          </a:p>
          <a:p>
            <a:pPr>
              <a:lnSpc>
                <a:spcPct val="90000"/>
              </a:lnSpc>
            </a:pPr>
            <a:endParaRPr lang="en-US" sz="2000"/>
          </a:p>
        </p:txBody>
      </p:sp>
      <p:pic>
        <p:nvPicPr>
          <p:cNvPr id="114692" name="Picture 4" descr="arpa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228600"/>
            <a:ext cx="2778415" cy="1676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04800" y="3200400"/>
            <a:ext cx="8077200" cy="27884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  <a:defRPr/>
            </a:pPr>
            <a:r>
              <a:rPr lang="en-US" dirty="0"/>
              <a:t>Note to Students: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The course slides are a combination of slides from: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Peterson &amp; Davie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Kurose &amp; Ross</a:t>
            </a:r>
          </a:p>
          <a:p>
            <a:pPr marL="514350" indent="-514350">
              <a:lnSpc>
                <a:spcPct val="90000"/>
              </a:lnSpc>
              <a:buAutoNum type="arabicPeriod"/>
              <a:defRPr/>
            </a:pPr>
            <a:r>
              <a:rPr lang="en-US" dirty="0"/>
              <a:t>My previous lectures</a:t>
            </a:r>
          </a:p>
          <a:p>
            <a:pPr>
              <a:lnSpc>
                <a:spcPct val="90000"/>
              </a:lnSpc>
              <a:defRPr/>
            </a:pPr>
            <a:r>
              <a:rPr lang="en-US" dirty="0"/>
              <a:t>I claim no copyright for any of the material and would recommend either book for a detailed treatment of the material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Original Internet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Address Allocations</a:t>
            </a:r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  <p:sp>
        <p:nvSpPr>
          <p:cNvPr id="24580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14F34BA-EACF-2D4C-B465-79952094C2C3}" type="datetime1">
              <a:rPr lang="en-US" sz="1400" smtClean="0"/>
              <a:t>9/24/18</a:t>
            </a:fld>
            <a:endParaRPr lang="en-US" sz="1400"/>
          </a:p>
        </p:txBody>
      </p:sp>
      <p:sp>
        <p:nvSpPr>
          <p:cNvPr id="24581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C5687A7-EBB7-A546-99E3-2D8F27167775}" type="slidenum">
              <a:rPr lang="en-US" sz="1400"/>
              <a:pPr/>
              <a:t>10</a:t>
            </a:fld>
            <a:endParaRPr lang="en-US" sz="1400"/>
          </a:p>
        </p:txBody>
      </p:sp>
      <p:pic>
        <p:nvPicPr>
          <p:cNvPr id="24582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3200" y="1905000"/>
            <a:ext cx="6197600" cy="373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5CFEA-92A6-C949-96F9-3629229D76CD}" type="datetime1">
              <a:rPr lang="en-US" smtClean="0"/>
              <a:t>9/24/18</a:t>
            </a:fld>
            <a:endParaRPr lang="en-US"/>
          </a:p>
        </p:txBody>
      </p:sp>
      <p:sp>
        <p:nvSpPr>
          <p:cNvPr id="3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17C1B84-2C2A-7247-9A14-C10123A72B3C}" type="slidenum">
              <a:rPr lang="en-US"/>
              <a:pPr/>
              <a:t>11</a:t>
            </a:fld>
            <a:endParaRPr lang="en-US"/>
          </a:p>
        </p:txBody>
      </p:sp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"/>
            <a:ext cx="8077200" cy="1341120"/>
          </a:xfrm>
        </p:spPr>
        <p:txBody>
          <a:bodyPr/>
          <a:lstStyle/>
          <a:p>
            <a:r>
              <a:rPr lang="en-US" dirty="0" smtClean="0"/>
              <a:t>Now</a:t>
            </a:r>
            <a:br>
              <a:rPr lang="en-US" dirty="0" smtClean="0"/>
            </a:br>
            <a:r>
              <a:rPr lang="en-US" dirty="0" smtClean="0"/>
              <a:t>Hierarchical </a:t>
            </a:r>
            <a:r>
              <a:rPr lang="en-US" dirty="0"/>
              <a:t>Addressing: IP Prefixes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077200" cy="3657600"/>
          </a:xfrm>
        </p:spPr>
        <p:txBody>
          <a:bodyPr/>
          <a:lstStyle/>
          <a:p>
            <a:r>
              <a:rPr lang="en-US" dirty="0" smtClean="0"/>
              <a:t>Still Divided </a:t>
            </a:r>
            <a:r>
              <a:rPr lang="en-US" dirty="0"/>
              <a:t>into network &amp; host portions (left and right) </a:t>
            </a:r>
          </a:p>
          <a:p>
            <a:r>
              <a:rPr lang="en-US" dirty="0"/>
              <a:t>12.34.158.0/24 is a 24-bit prefix with 2</a:t>
            </a:r>
            <a:r>
              <a:rPr lang="en-US" baseline="30000" dirty="0"/>
              <a:t>8</a:t>
            </a:r>
            <a:r>
              <a:rPr lang="en-US" dirty="0"/>
              <a:t> </a:t>
            </a:r>
            <a:r>
              <a:rPr lang="en-US" dirty="0" smtClean="0"/>
              <a:t>addresses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NOT CLASS A</a:t>
            </a:r>
            <a:endParaRPr lang="en-US" dirty="0">
              <a:solidFill>
                <a:srgbClr val="FF0000"/>
              </a:solidFill>
            </a:endParaRPr>
          </a:p>
        </p:txBody>
      </p:sp>
      <p:grpSp>
        <p:nvGrpSpPr>
          <p:cNvPr id="44036" name="Group 4"/>
          <p:cNvGrpSpPr>
            <a:grpSpLocks/>
          </p:cNvGrpSpPr>
          <p:nvPr/>
        </p:nvGrpSpPr>
        <p:grpSpPr bwMode="auto">
          <a:xfrm>
            <a:off x="846138" y="4564063"/>
            <a:ext cx="7327900" cy="592137"/>
            <a:chOff x="428" y="893"/>
            <a:chExt cx="4616" cy="373"/>
          </a:xfrm>
        </p:grpSpPr>
        <p:grpSp>
          <p:nvGrpSpPr>
            <p:cNvPr id="44037" name="Group 5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44038" name="Rectangle 6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39" name="Line 7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40" name="Line 8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4041" name="Line 9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4042" name="Rectangle 10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00001100</a:t>
              </a:r>
            </a:p>
          </p:txBody>
        </p:sp>
        <p:sp>
          <p:nvSpPr>
            <p:cNvPr id="44043" name="Rectangle 11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00100010</a:t>
              </a:r>
            </a:p>
          </p:txBody>
        </p:sp>
        <p:sp>
          <p:nvSpPr>
            <p:cNvPr id="44044" name="Rectangle 12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10011110</a:t>
              </a:r>
              <a:endParaRPr lang="en-US" sz="3200">
                <a:solidFill>
                  <a:srgbClr val="9966FF"/>
                </a:solidFill>
              </a:endParaRPr>
            </a:p>
          </p:txBody>
        </p:sp>
        <p:sp>
          <p:nvSpPr>
            <p:cNvPr id="44045" name="Rectangle 13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9966FF"/>
                  </a:solidFill>
                </a:rPr>
                <a:t>00000101</a:t>
              </a:r>
            </a:p>
          </p:txBody>
        </p:sp>
      </p:grpSp>
      <p:sp>
        <p:nvSpPr>
          <p:cNvPr id="44046" name="Line 14"/>
          <p:cNvSpPr>
            <a:spLocks noChangeShapeType="1"/>
          </p:cNvSpPr>
          <p:nvPr/>
        </p:nvSpPr>
        <p:spPr bwMode="auto">
          <a:xfrm>
            <a:off x="862013" y="53403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7" name="Rectangle 15"/>
          <p:cNvSpPr>
            <a:spLocks noChangeArrowheads="1"/>
          </p:cNvSpPr>
          <p:nvPr/>
        </p:nvSpPr>
        <p:spPr bwMode="auto">
          <a:xfrm>
            <a:off x="2193925" y="5645150"/>
            <a:ext cx="23066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FF0000"/>
                </a:solidFill>
                <a:latin typeface="Arial" charset="0"/>
              </a:rPr>
              <a:t>Network (24 bits)</a:t>
            </a:r>
            <a:r>
              <a:rPr lang="en-US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44048" name="Line 16"/>
          <p:cNvSpPr>
            <a:spLocks noChangeShapeType="1"/>
          </p:cNvSpPr>
          <p:nvPr/>
        </p:nvSpPr>
        <p:spPr bwMode="auto">
          <a:xfrm flipH="1">
            <a:off x="862013" y="5581650"/>
            <a:ext cx="5470525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8174038" y="53149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6340475" y="52514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Rectangle 19"/>
          <p:cNvSpPr>
            <a:spLocks noChangeArrowheads="1"/>
          </p:cNvSpPr>
          <p:nvPr/>
        </p:nvSpPr>
        <p:spPr bwMode="auto">
          <a:xfrm>
            <a:off x="6348413" y="5645150"/>
            <a:ext cx="172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solidFill>
                  <a:srgbClr val="9966FF"/>
                </a:solidFill>
                <a:latin typeface="Arial" charset="0"/>
              </a:rPr>
              <a:t>Host (8 bits)</a:t>
            </a:r>
            <a:r>
              <a:rPr lang="en-US"/>
              <a:t> </a:t>
            </a:r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>
            <a:off x="6332538" y="5581650"/>
            <a:ext cx="1884362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1489075" y="3160713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12</a:t>
            </a:r>
          </a:p>
        </p:txBody>
      </p:sp>
      <p:sp>
        <p:nvSpPr>
          <p:cNvPr id="44054" name="Text Box 22"/>
          <p:cNvSpPr txBox="1">
            <a:spLocks noChangeArrowheads="1"/>
          </p:cNvSpPr>
          <p:nvPr/>
        </p:nvSpPr>
        <p:spPr bwMode="auto">
          <a:xfrm>
            <a:off x="3390900" y="3160713"/>
            <a:ext cx="57308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34</a:t>
            </a:r>
          </a:p>
        </p:txBody>
      </p:sp>
      <p:sp>
        <p:nvSpPr>
          <p:cNvPr id="44055" name="Text Box 23"/>
          <p:cNvSpPr txBox="1">
            <a:spLocks noChangeArrowheads="1"/>
          </p:cNvSpPr>
          <p:nvPr/>
        </p:nvSpPr>
        <p:spPr bwMode="auto">
          <a:xfrm>
            <a:off x="5075238" y="3160713"/>
            <a:ext cx="766762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158</a:t>
            </a: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7026275" y="3160713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5</a:t>
            </a:r>
          </a:p>
        </p:txBody>
      </p:sp>
      <p:sp>
        <p:nvSpPr>
          <p:cNvPr id="44057" name="Line 25"/>
          <p:cNvSpPr>
            <a:spLocks noChangeShapeType="1"/>
          </p:cNvSpPr>
          <p:nvPr/>
        </p:nvSpPr>
        <p:spPr bwMode="auto">
          <a:xfrm>
            <a:off x="1770063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8" name="Line 26"/>
          <p:cNvSpPr>
            <a:spLocks noChangeShapeType="1"/>
          </p:cNvSpPr>
          <p:nvPr/>
        </p:nvSpPr>
        <p:spPr bwMode="auto">
          <a:xfrm>
            <a:off x="3695700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59" name="Line 27"/>
          <p:cNvSpPr>
            <a:spLocks noChangeShapeType="1"/>
          </p:cNvSpPr>
          <p:nvPr/>
        </p:nvSpPr>
        <p:spPr bwMode="auto">
          <a:xfrm>
            <a:off x="5468938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4060" name="Line 28"/>
          <p:cNvSpPr>
            <a:spLocks noChangeShapeType="1"/>
          </p:cNvSpPr>
          <p:nvPr/>
        </p:nvSpPr>
        <p:spPr bwMode="auto">
          <a:xfrm>
            <a:off x="7215188" y="3617913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74B3F-7F59-634A-B68C-B152CFDB1338}" type="datetime1">
              <a:rPr lang="en-US" smtClean="0"/>
              <a:t>9/24/18</a:t>
            </a:fld>
            <a:endParaRPr lang="en-US"/>
          </a:p>
        </p:txBody>
      </p:sp>
      <p:sp>
        <p:nvSpPr>
          <p:cNvPr id="4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0F64F597-2EEF-C343-B47C-DC6DB363EE99}" type="slidenum">
              <a:rPr lang="en-US"/>
              <a:pPr/>
              <a:t>12</a:t>
            </a:fld>
            <a:endParaRPr lang="en-US"/>
          </a:p>
        </p:txBody>
      </p:sp>
      <p:sp>
        <p:nvSpPr>
          <p:cNvPr id="4608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152400"/>
            <a:ext cx="7543800" cy="1143000"/>
          </a:xfrm>
        </p:spPr>
        <p:txBody>
          <a:bodyPr/>
          <a:lstStyle/>
          <a:p>
            <a:r>
              <a:rPr lang="en-US" sz="3600" dirty="0"/>
              <a:t>IP Address and a 24-bit Subnet Mask</a:t>
            </a:r>
          </a:p>
        </p:txBody>
      </p:sp>
      <p:grpSp>
        <p:nvGrpSpPr>
          <p:cNvPr id="46083" name="Group 3"/>
          <p:cNvGrpSpPr>
            <a:grpSpLocks/>
          </p:cNvGrpSpPr>
          <p:nvPr/>
        </p:nvGrpSpPr>
        <p:grpSpPr bwMode="auto">
          <a:xfrm>
            <a:off x="1428750" y="3143250"/>
            <a:ext cx="7327900" cy="592138"/>
            <a:chOff x="428" y="893"/>
            <a:chExt cx="4616" cy="373"/>
          </a:xfrm>
        </p:grpSpPr>
        <p:grpSp>
          <p:nvGrpSpPr>
            <p:cNvPr id="46084" name="Group 4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46085" name="Rectangle 5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6" name="Line 6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7" name="Line 7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088" name="Line 8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089" name="Rectangle 9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00001100</a:t>
              </a:r>
            </a:p>
          </p:txBody>
        </p:sp>
        <p:sp>
          <p:nvSpPr>
            <p:cNvPr id="46090" name="Rectangle 10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00100010</a:t>
              </a:r>
            </a:p>
          </p:txBody>
        </p:sp>
        <p:sp>
          <p:nvSpPr>
            <p:cNvPr id="46091" name="Rectangle 11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10011110</a:t>
              </a:r>
              <a:endParaRPr lang="en-US" sz="3200">
                <a:solidFill>
                  <a:srgbClr val="9966FF"/>
                </a:solidFill>
              </a:endParaRPr>
            </a:p>
          </p:txBody>
        </p:sp>
        <p:sp>
          <p:nvSpPr>
            <p:cNvPr id="46092" name="Rectangle 12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9966FF"/>
                  </a:solidFill>
                </a:rPr>
                <a:t>00000101</a:t>
              </a:r>
            </a:p>
          </p:txBody>
        </p:sp>
      </p:grpSp>
      <p:sp>
        <p:nvSpPr>
          <p:cNvPr id="46093" name="Text Box 13"/>
          <p:cNvSpPr txBox="1">
            <a:spLocks noChangeArrowheads="1"/>
          </p:cNvSpPr>
          <p:nvPr/>
        </p:nvSpPr>
        <p:spPr bwMode="auto">
          <a:xfrm>
            <a:off x="2071688" y="1739900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12</a:t>
            </a:r>
          </a:p>
        </p:txBody>
      </p:sp>
      <p:sp>
        <p:nvSpPr>
          <p:cNvPr id="46094" name="Text Box 14"/>
          <p:cNvSpPr txBox="1">
            <a:spLocks noChangeArrowheads="1"/>
          </p:cNvSpPr>
          <p:nvPr/>
        </p:nvSpPr>
        <p:spPr bwMode="auto">
          <a:xfrm>
            <a:off x="3973513" y="1739900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34</a:t>
            </a:r>
          </a:p>
        </p:txBody>
      </p:sp>
      <p:sp>
        <p:nvSpPr>
          <p:cNvPr id="46095" name="Text Box 15"/>
          <p:cNvSpPr txBox="1">
            <a:spLocks noChangeArrowheads="1"/>
          </p:cNvSpPr>
          <p:nvPr/>
        </p:nvSpPr>
        <p:spPr bwMode="auto">
          <a:xfrm>
            <a:off x="5657850" y="1739900"/>
            <a:ext cx="766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158</a:t>
            </a:r>
          </a:p>
        </p:txBody>
      </p:sp>
      <p:sp>
        <p:nvSpPr>
          <p:cNvPr id="46096" name="Text Box 16"/>
          <p:cNvSpPr txBox="1">
            <a:spLocks noChangeArrowheads="1"/>
          </p:cNvSpPr>
          <p:nvPr/>
        </p:nvSpPr>
        <p:spPr bwMode="auto">
          <a:xfrm>
            <a:off x="7608888" y="1739900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5</a:t>
            </a:r>
          </a:p>
        </p:txBody>
      </p:sp>
      <p:sp>
        <p:nvSpPr>
          <p:cNvPr id="46097" name="Line 17"/>
          <p:cNvSpPr>
            <a:spLocks noChangeShapeType="1"/>
          </p:cNvSpPr>
          <p:nvPr/>
        </p:nvSpPr>
        <p:spPr bwMode="auto">
          <a:xfrm>
            <a:off x="2352675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8" name="Line 18"/>
          <p:cNvSpPr>
            <a:spLocks noChangeShapeType="1"/>
          </p:cNvSpPr>
          <p:nvPr/>
        </p:nvSpPr>
        <p:spPr bwMode="auto">
          <a:xfrm>
            <a:off x="4278313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099" name="Line 19"/>
          <p:cNvSpPr>
            <a:spLocks noChangeShapeType="1"/>
          </p:cNvSpPr>
          <p:nvPr/>
        </p:nvSpPr>
        <p:spPr bwMode="auto">
          <a:xfrm>
            <a:off x="6051550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00" name="Line 20"/>
          <p:cNvSpPr>
            <a:spLocks noChangeShapeType="1"/>
          </p:cNvSpPr>
          <p:nvPr/>
        </p:nvSpPr>
        <p:spPr bwMode="auto">
          <a:xfrm>
            <a:off x="7797800" y="2197100"/>
            <a:ext cx="0" cy="7477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46101" name="Group 21"/>
          <p:cNvGrpSpPr>
            <a:grpSpLocks/>
          </p:cNvGrpSpPr>
          <p:nvPr/>
        </p:nvGrpSpPr>
        <p:grpSpPr bwMode="auto">
          <a:xfrm>
            <a:off x="1422400" y="4143375"/>
            <a:ext cx="7327900" cy="592138"/>
            <a:chOff x="428" y="893"/>
            <a:chExt cx="4616" cy="373"/>
          </a:xfrm>
        </p:grpSpPr>
        <p:grpSp>
          <p:nvGrpSpPr>
            <p:cNvPr id="46102" name="Group 22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46103" name="Rectangle 23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4" name="Line 24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5" name="Line 25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46106" name="Line 26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46107" name="Rectangle 27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11111111</a:t>
              </a:r>
            </a:p>
          </p:txBody>
        </p:sp>
        <p:sp>
          <p:nvSpPr>
            <p:cNvPr id="46108" name="Rectangle 28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11111111</a:t>
              </a:r>
            </a:p>
          </p:txBody>
        </p:sp>
        <p:sp>
          <p:nvSpPr>
            <p:cNvPr id="46109" name="Rectangle 29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11111111</a:t>
              </a:r>
              <a:endParaRPr lang="en-US" sz="3200">
                <a:solidFill>
                  <a:srgbClr val="9966FF"/>
                </a:solidFill>
              </a:endParaRPr>
            </a:p>
          </p:txBody>
        </p:sp>
        <p:sp>
          <p:nvSpPr>
            <p:cNvPr id="46110" name="Rectangle 30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9966FF"/>
                  </a:solidFill>
                </a:rPr>
                <a:t>00000000</a:t>
              </a:r>
            </a:p>
          </p:txBody>
        </p:sp>
      </p:grpSp>
      <p:sp>
        <p:nvSpPr>
          <p:cNvPr id="46111" name="Line 31"/>
          <p:cNvSpPr>
            <a:spLocks noChangeShapeType="1"/>
          </p:cNvSpPr>
          <p:nvPr/>
        </p:nvSpPr>
        <p:spPr bwMode="auto">
          <a:xfrm flipV="1">
            <a:off x="2355850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2" name="Line 32"/>
          <p:cNvSpPr>
            <a:spLocks noChangeShapeType="1"/>
          </p:cNvSpPr>
          <p:nvPr/>
        </p:nvSpPr>
        <p:spPr bwMode="auto">
          <a:xfrm flipV="1">
            <a:off x="4281488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3" name="Line 33"/>
          <p:cNvSpPr>
            <a:spLocks noChangeShapeType="1"/>
          </p:cNvSpPr>
          <p:nvPr/>
        </p:nvSpPr>
        <p:spPr bwMode="auto">
          <a:xfrm flipV="1">
            <a:off x="6054725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4" name="Line 34"/>
          <p:cNvSpPr>
            <a:spLocks noChangeShapeType="1"/>
          </p:cNvSpPr>
          <p:nvPr/>
        </p:nvSpPr>
        <p:spPr bwMode="auto">
          <a:xfrm flipV="1">
            <a:off x="7800975" y="50434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46115" name="Text Box 35"/>
          <p:cNvSpPr txBox="1">
            <a:spLocks noChangeArrowheads="1"/>
          </p:cNvSpPr>
          <p:nvPr/>
        </p:nvSpPr>
        <p:spPr bwMode="auto">
          <a:xfrm>
            <a:off x="1958975" y="5891213"/>
            <a:ext cx="766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255</a:t>
            </a:r>
          </a:p>
        </p:txBody>
      </p:sp>
      <p:sp>
        <p:nvSpPr>
          <p:cNvPr id="46116" name="Text Box 36"/>
          <p:cNvSpPr txBox="1">
            <a:spLocks noChangeArrowheads="1"/>
          </p:cNvSpPr>
          <p:nvPr/>
        </p:nvSpPr>
        <p:spPr bwMode="auto">
          <a:xfrm>
            <a:off x="3860800" y="5891213"/>
            <a:ext cx="766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255</a:t>
            </a:r>
          </a:p>
        </p:txBody>
      </p:sp>
      <p:sp>
        <p:nvSpPr>
          <p:cNvPr id="46117" name="Text Box 37"/>
          <p:cNvSpPr txBox="1">
            <a:spLocks noChangeArrowheads="1"/>
          </p:cNvSpPr>
          <p:nvPr/>
        </p:nvSpPr>
        <p:spPr bwMode="auto">
          <a:xfrm>
            <a:off x="5661025" y="5891213"/>
            <a:ext cx="766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255</a:t>
            </a:r>
          </a:p>
        </p:txBody>
      </p:sp>
      <p:sp>
        <p:nvSpPr>
          <p:cNvPr id="46118" name="Text Box 38"/>
          <p:cNvSpPr txBox="1">
            <a:spLocks noChangeArrowheads="1"/>
          </p:cNvSpPr>
          <p:nvPr/>
        </p:nvSpPr>
        <p:spPr bwMode="auto">
          <a:xfrm>
            <a:off x="7612063" y="5891213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0</a:t>
            </a:r>
          </a:p>
        </p:txBody>
      </p:sp>
      <p:sp>
        <p:nvSpPr>
          <p:cNvPr id="46119" name="Text Box 39"/>
          <p:cNvSpPr txBox="1">
            <a:spLocks noChangeArrowheads="1"/>
          </p:cNvSpPr>
          <p:nvPr/>
        </p:nvSpPr>
        <p:spPr bwMode="auto">
          <a:xfrm>
            <a:off x="152400" y="1752600"/>
            <a:ext cx="16065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 b="1" dirty="0">
                <a:latin typeface="Helvetica" charset="0"/>
              </a:rPr>
              <a:t>Address</a:t>
            </a:r>
          </a:p>
        </p:txBody>
      </p:sp>
      <p:sp>
        <p:nvSpPr>
          <p:cNvPr id="46120" name="Text Box 40"/>
          <p:cNvSpPr txBox="1">
            <a:spLocks noChangeArrowheads="1"/>
          </p:cNvSpPr>
          <p:nvPr/>
        </p:nvSpPr>
        <p:spPr bwMode="auto">
          <a:xfrm>
            <a:off x="381000" y="5791200"/>
            <a:ext cx="10731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800" b="1" dirty="0">
                <a:latin typeface="Helvetica" charset="0"/>
              </a:rPr>
              <a:t>Mask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F2B1D-4B30-5245-A99C-54CD000F3141}" type="datetime1">
              <a:rPr lang="en-US" smtClean="0"/>
              <a:t>9/24/18</a:t>
            </a:fld>
            <a:endParaRPr lang="en-US"/>
          </a:p>
        </p:txBody>
      </p:sp>
      <p:sp>
        <p:nvSpPr>
          <p:cNvPr id="4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410E66-080F-DF43-9D7C-19FAC854B3CC}" type="slidenum">
              <a:rPr lang="en-US"/>
              <a:pPr/>
              <a:t>13</a:t>
            </a:fld>
            <a:endParaRPr lang="en-US"/>
          </a:p>
        </p:txBody>
      </p:sp>
      <p:sp>
        <p:nvSpPr>
          <p:cNvPr id="4710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6705600" cy="1066800"/>
          </a:xfrm>
        </p:spPr>
        <p:txBody>
          <a:bodyPr/>
          <a:lstStyle/>
          <a:p>
            <a:r>
              <a:rPr lang="en-US"/>
              <a:t>Scalability Improved</a:t>
            </a:r>
          </a:p>
        </p:txBody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95400"/>
            <a:ext cx="7772400" cy="1524000"/>
          </a:xfrm>
        </p:spPr>
        <p:txBody>
          <a:bodyPr/>
          <a:lstStyle/>
          <a:p>
            <a:r>
              <a:rPr lang="en-US" dirty="0"/>
              <a:t>Number related hosts from a common subnet</a:t>
            </a:r>
          </a:p>
          <a:p>
            <a:pPr lvl="1"/>
            <a:r>
              <a:rPr lang="en-US" dirty="0"/>
              <a:t>1.2.3</a:t>
            </a:r>
            <a:r>
              <a:rPr lang="en-US" dirty="0">
                <a:solidFill>
                  <a:srgbClr val="FF0000"/>
                </a:solidFill>
              </a:rPr>
              <a:t>.0</a:t>
            </a:r>
            <a:r>
              <a:rPr lang="en-US" dirty="0"/>
              <a:t>/24 on the left LAN</a:t>
            </a:r>
          </a:p>
          <a:p>
            <a:pPr lvl="1"/>
            <a:r>
              <a:rPr lang="en-US" dirty="0"/>
              <a:t>5.6.7</a:t>
            </a:r>
            <a:r>
              <a:rPr lang="en-US" dirty="0">
                <a:solidFill>
                  <a:srgbClr val="FF0000"/>
                </a:solidFill>
              </a:rPr>
              <a:t>.0</a:t>
            </a:r>
            <a:r>
              <a:rPr lang="en-US" dirty="0"/>
              <a:t>/24 on the right LAN</a:t>
            </a:r>
          </a:p>
        </p:txBody>
      </p:sp>
      <p:sp>
        <p:nvSpPr>
          <p:cNvPr id="47108" name="Line 4"/>
          <p:cNvSpPr>
            <a:spLocks noChangeShapeType="1"/>
          </p:cNvSpPr>
          <p:nvPr/>
        </p:nvSpPr>
        <p:spPr bwMode="auto">
          <a:xfrm>
            <a:off x="996950" y="3978275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09" name="Line 5"/>
          <p:cNvSpPr>
            <a:spLocks noChangeShapeType="1"/>
          </p:cNvSpPr>
          <p:nvPr/>
        </p:nvSpPr>
        <p:spPr bwMode="auto">
          <a:xfrm>
            <a:off x="13017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0" name="Line 6"/>
          <p:cNvSpPr>
            <a:spLocks noChangeShapeType="1"/>
          </p:cNvSpPr>
          <p:nvPr/>
        </p:nvSpPr>
        <p:spPr bwMode="auto">
          <a:xfrm>
            <a:off x="22161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1" name="Line 7"/>
          <p:cNvSpPr>
            <a:spLocks noChangeShapeType="1"/>
          </p:cNvSpPr>
          <p:nvPr/>
        </p:nvSpPr>
        <p:spPr bwMode="auto">
          <a:xfrm>
            <a:off x="32829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2" name="Rectangle 8"/>
          <p:cNvSpPr>
            <a:spLocks noChangeArrowheads="1"/>
          </p:cNvSpPr>
          <p:nvPr/>
        </p:nvSpPr>
        <p:spPr bwMode="auto">
          <a:xfrm>
            <a:off x="993775" y="338772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7113" name="Rectangle 9"/>
          <p:cNvSpPr>
            <a:spLocks noChangeArrowheads="1"/>
          </p:cNvSpPr>
          <p:nvPr/>
        </p:nvSpPr>
        <p:spPr bwMode="auto">
          <a:xfrm>
            <a:off x="18891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7114" name="Rectangle 10"/>
          <p:cNvSpPr>
            <a:spLocks noChangeArrowheads="1"/>
          </p:cNvSpPr>
          <p:nvPr/>
        </p:nvSpPr>
        <p:spPr bwMode="auto">
          <a:xfrm>
            <a:off x="29559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7115" name="Text Box 11"/>
          <p:cNvSpPr txBox="1">
            <a:spLocks noChangeArrowheads="1"/>
          </p:cNvSpPr>
          <p:nvPr/>
        </p:nvSpPr>
        <p:spPr bwMode="auto">
          <a:xfrm>
            <a:off x="1125538" y="3992563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1</a:t>
            </a:r>
          </a:p>
        </p:txBody>
      </p:sp>
      <p:sp>
        <p:nvSpPr>
          <p:cNvPr id="47116" name="Text Box 12"/>
          <p:cNvSpPr txBox="1">
            <a:spLocks noChangeArrowheads="1"/>
          </p:cNvSpPr>
          <p:nvPr/>
        </p:nvSpPr>
        <p:spPr bwMode="auto">
          <a:xfrm>
            <a:off x="2522538" y="3292475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47117" name="Line 13"/>
          <p:cNvSpPr>
            <a:spLocks noChangeShapeType="1"/>
          </p:cNvSpPr>
          <p:nvPr/>
        </p:nvSpPr>
        <p:spPr bwMode="auto">
          <a:xfrm>
            <a:off x="5645150" y="3978275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8" name="Line 14"/>
          <p:cNvSpPr>
            <a:spLocks noChangeShapeType="1"/>
          </p:cNvSpPr>
          <p:nvPr/>
        </p:nvSpPr>
        <p:spPr bwMode="auto">
          <a:xfrm>
            <a:off x="59499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19" name="Line 15"/>
          <p:cNvSpPr>
            <a:spLocks noChangeShapeType="1"/>
          </p:cNvSpPr>
          <p:nvPr/>
        </p:nvSpPr>
        <p:spPr bwMode="auto">
          <a:xfrm>
            <a:off x="68643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0" name="Line 16"/>
          <p:cNvSpPr>
            <a:spLocks noChangeShapeType="1"/>
          </p:cNvSpPr>
          <p:nvPr/>
        </p:nvSpPr>
        <p:spPr bwMode="auto">
          <a:xfrm>
            <a:off x="79311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1" name="Rectangle 17"/>
          <p:cNvSpPr>
            <a:spLocks noChangeArrowheads="1"/>
          </p:cNvSpPr>
          <p:nvPr/>
        </p:nvSpPr>
        <p:spPr bwMode="auto">
          <a:xfrm>
            <a:off x="5641975" y="338772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7122" name="Rectangle 18"/>
          <p:cNvSpPr>
            <a:spLocks noChangeArrowheads="1"/>
          </p:cNvSpPr>
          <p:nvPr/>
        </p:nvSpPr>
        <p:spPr bwMode="auto">
          <a:xfrm>
            <a:off x="65373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7123" name="Rectangle 19"/>
          <p:cNvSpPr>
            <a:spLocks noChangeArrowheads="1"/>
          </p:cNvSpPr>
          <p:nvPr/>
        </p:nvSpPr>
        <p:spPr bwMode="auto">
          <a:xfrm>
            <a:off x="76041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7124" name="Text Box 20"/>
          <p:cNvSpPr txBox="1">
            <a:spLocks noChangeArrowheads="1"/>
          </p:cNvSpPr>
          <p:nvPr/>
        </p:nvSpPr>
        <p:spPr bwMode="auto">
          <a:xfrm>
            <a:off x="7069138" y="3978275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2</a:t>
            </a:r>
          </a:p>
        </p:txBody>
      </p:sp>
      <p:sp>
        <p:nvSpPr>
          <p:cNvPr id="47125" name="Text Box 21"/>
          <p:cNvSpPr txBox="1">
            <a:spLocks noChangeArrowheads="1"/>
          </p:cNvSpPr>
          <p:nvPr/>
        </p:nvSpPr>
        <p:spPr bwMode="auto">
          <a:xfrm>
            <a:off x="7170738" y="3292475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47126" name="AutoShape 22"/>
          <p:cNvSpPr>
            <a:spLocks noChangeArrowheads="1"/>
          </p:cNvSpPr>
          <p:nvPr/>
        </p:nvSpPr>
        <p:spPr bwMode="auto">
          <a:xfrm>
            <a:off x="25209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7127" name="AutoShape 23"/>
          <p:cNvSpPr>
            <a:spLocks noChangeArrowheads="1"/>
          </p:cNvSpPr>
          <p:nvPr/>
        </p:nvSpPr>
        <p:spPr bwMode="auto">
          <a:xfrm>
            <a:off x="43497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7128" name="Line 24"/>
          <p:cNvSpPr>
            <a:spLocks noChangeShapeType="1"/>
          </p:cNvSpPr>
          <p:nvPr/>
        </p:nvSpPr>
        <p:spPr bwMode="auto">
          <a:xfrm>
            <a:off x="282575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29" name="AutoShape 25"/>
          <p:cNvSpPr>
            <a:spLocks noChangeArrowheads="1"/>
          </p:cNvSpPr>
          <p:nvPr/>
        </p:nvSpPr>
        <p:spPr bwMode="auto">
          <a:xfrm>
            <a:off x="61785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7130" name="Line 26"/>
          <p:cNvSpPr>
            <a:spLocks noChangeShapeType="1"/>
          </p:cNvSpPr>
          <p:nvPr/>
        </p:nvSpPr>
        <p:spPr bwMode="auto">
          <a:xfrm>
            <a:off x="648335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1" name="Line 27"/>
          <p:cNvSpPr>
            <a:spLocks noChangeShapeType="1"/>
          </p:cNvSpPr>
          <p:nvPr/>
        </p:nvSpPr>
        <p:spPr bwMode="auto">
          <a:xfrm>
            <a:off x="3130550" y="4435475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2" name="Line 28"/>
          <p:cNvSpPr>
            <a:spLocks noChangeShapeType="1"/>
          </p:cNvSpPr>
          <p:nvPr/>
        </p:nvSpPr>
        <p:spPr bwMode="auto">
          <a:xfrm>
            <a:off x="4959350" y="4435475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33" name="Text Box 29"/>
          <p:cNvSpPr txBox="1">
            <a:spLocks noChangeArrowheads="1"/>
          </p:cNvSpPr>
          <p:nvPr/>
        </p:nvSpPr>
        <p:spPr bwMode="auto">
          <a:xfrm>
            <a:off x="3408363" y="4435475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47134" name="Text Box 30"/>
          <p:cNvSpPr txBox="1">
            <a:spLocks noChangeArrowheads="1"/>
          </p:cNvSpPr>
          <p:nvPr/>
        </p:nvSpPr>
        <p:spPr bwMode="auto">
          <a:xfrm>
            <a:off x="5235575" y="4435475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47135" name="Text Box 31"/>
          <p:cNvSpPr txBox="1">
            <a:spLocks noChangeArrowheads="1"/>
          </p:cNvSpPr>
          <p:nvPr/>
        </p:nvSpPr>
        <p:spPr bwMode="auto">
          <a:xfrm>
            <a:off x="500063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1.2.3.4</a:t>
            </a:r>
          </a:p>
        </p:txBody>
      </p:sp>
      <p:sp>
        <p:nvSpPr>
          <p:cNvPr id="47136" name="Text Box 32"/>
          <p:cNvSpPr txBox="1">
            <a:spLocks noChangeArrowheads="1"/>
          </p:cNvSpPr>
          <p:nvPr/>
        </p:nvSpPr>
        <p:spPr bwMode="auto">
          <a:xfrm>
            <a:off x="1690688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1.2.3.7</a:t>
            </a:r>
          </a:p>
        </p:txBody>
      </p:sp>
      <p:sp>
        <p:nvSpPr>
          <p:cNvPr id="47137" name="Text Box 33"/>
          <p:cNvSpPr txBox="1">
            <a:spLocks noChangeArrowheads="1"/>
          </p:cNvSpPr>
          <p:nvPr/>
        </p:nvSpPr>
        <p:spPr bwMode="auto">
          <a:xfrm>
            <a:off x="2832100" y="2967038"/>
            <a:ext cx="1419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1.2.3.156</a:t>
            </a:r>
          </a:p>
        </p:txBody>
      </p:sp>
      <p:sp>
        <p:nvSpPr>
          <p:cNvPr id="47138" name="Text Box 34"/>
          <p:cNvSpPr txBox="1">
            <a:spLocks noChangeArrowheads="1"/>
          </p:cNvSpPr>
          <p:nvPr/>
        </p:nvSpPr>
        <p:spPr bwMode="auto">
          <a:xfrm>
            <a:off x="5108575" y="2967038"/>
            <a:ext cx="11445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5.6.7.8</a:t>
            </a:r>
          </a:p>
        </p:txBody>
      </p:sp>
      <p:sp>
        <p:nvSpPr>
          <p:cNvPr id="47139" name="Text Box 35"/>
          <p:cNvSpPr txBox="1">
            <a:spLocks noChangeArrowheads="1"/>
          </p:cNvSpPr>
          <p:nvPr/>
        </p:nvSpPr>
        <p:spPr bwMode="auto">
          <a:xfrm>
            <a:off x="6259513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5.6.7.9</a:t>
            </a:r>
          </a:p>
        </p:txBody>
      </p:sp>
      <p:sp>
        <p:nvSpPr>
          <p:cNvPr id="47140" name="Text Box 36"/>
          <p:cNvSpPr txBox="1">
            <a:spLocks noChangeArrowheads="1"/>
          </p:cNvSpPr>
          <p:nvPr/>
        </p:nvSpPr>
        <p:spPr bwMode="auto">
          <a:xfrm>
            <a:off x="7440613" y="2967038"/>
            <a:ext cx="1419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5.6.7.212</a:t>
            </a:r>
          </a:p>
        </p:txBody>
      </p:sp>
      <p:sp>
        <p:nvSpPr>
          <p:cNvPr id="47141" name="Text Box 37"/>
          <p:cNvSpPr txBox="1">
            <a:spLocks noChangeArrowheads="1"/>
          </p:cNvSpPr>
          <p:nvPr/>
        </p:nvSpPr>
        <p:spPr bwMode="auto">
          <a:xfrm>
            <a:off x="1509713" y="4983163"/>
            <a:ext cx="155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1.2.3.0/24</a:t>
            </a:r>
          </a:p>
        </p:txBody>
      </p:sp>
      <p:sp>
        <p:nvSpPr>
          <p:cNvPr id="47142" name="Text Box 38"/>
          <p:cNvSpPr txBox="1">
            <a:spLocks noChangeArrowheads="1"/>
          </p:cNvSpPr>
          <p:nvPr/>
        </p:nvSpPr>
        <p:spPr bwMode="auto">
          <a:xfrm>
            <a:off x="1522413" y="5367338"/>
            <a:ext cx="155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5.6.7.0/24</a:t>
            </a:r>
          </a:p>
        </p:txBody>
      </p:sp>
      <p:sp>
        <p:nvSpPr>
          <p:cNvPr id="47143" name="AutoShape 39"/>
          <p:cNvSpPr>
            <a:spLocks noChangeArrowheads="1"/>
          </p:cNvSpPr>
          <p:nvPr/>
        </p:nvSpPr>
        <p:spPr bwMode="auto">
          <a:xfrm>
            <a:off x="3228975" y="5389563"/>
            <a:ext cx="728663" cy="230187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4" name="AutoShape 40"/>
          <p:cNvSpPr>
            <a:spLocks noChangeArrowheads="1"/>
          </p:cNvSpPr>
          <p:nvPr/>
        </p:nvSpPr>
        <p:spPr bwMode="auto">
          <a:xfrm flipH="1">
            <a:off x="3227388" y="5043488"/>
            <a:ext cx="728662" cy="230187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5" name="Rectangle 41"/>
          <p:cNvSpPr>
            <a:spLocks noChangeArrowheads="1"/>
          </p:cNvSpPr>
          <p:nvPr/>
        </p:nvSpPr>
        <p:spPr bwMode="auto">
          <a:xfrm>
            <a:off x="1538288" y="4927600"/>
            <a:ext cx="2573337" cy="808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6" name="Line 42"/>
          <p:cNvSpPr>
            <a:spLocks noChangeShapeType="1"/>
          </p:cNvSpPr>
          <p:nvPr/>
        </p:nvSpPr>
        <p:spPr bwMode="auto">
          <a:xfrm>
            <a:off x="3074988" y="4927600"/>
            <a:ext cx="0" cy="808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7" name="Line 43"/>
          <p:cNvSpPr>
            <a:spLocks noChangeShapeType="1"/>
          </p:cNvSpPr>
          <p:nvPr/>
        </p:nvSpPr>
        <p:spPr bwMode="auto">
          <a:xfrm flipV="1">
            <a:off x="1538288" y="5349875"/>
            <a:ext cx="25733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7148" name="Text Box 44"/>
          <p:cNvSpPr txBox="1">
            <a:spLocks noChangeArrowheads="1"/>
          </p:cNvSpPr>
          <p:nvPr/>
        </p:nvSpPr>
        <p:spPr bwMode="auto">
          <a:xfrm>
            <a:off x="1690688" y="5810250"/>
            <a:ext cx="2160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 b="1">
                <a:latin typeface="Helvetica" charset="0"/>
              </a:rPr>
              <a:t>forwarding table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41" grpId="0"/>
      <p:bldP spid="47142" grpId="0"/>
      <p:bldP spid="47143" grpId="0" animBg="1"/>
      <p:bldP spid="47144" grpId="0" animBg="1"/>
      <p:bldP spid="47145" grpId="0" animBg="1"/>
      <p:bldP spid="47146" grpId="0" animBg="1"/>
      <p:bldP spid="47147" grpId="0" animBg="1"/>
      <p:bldP spid="4714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AEC40F-3B6F-8A4C-B9CB-DE05133FA7C7}" type="datetime1">
              <a:rPr lang="en-US" smtClean="0"/>
              <a:t>9/24/18</a:t>
            </a:fld>
            <a:endParaRPr lang="en-US"/>
          </a:p>
        </p:txBody>
      </p:sp>
      <p:sp>
        <p:nvSpPr>
          <p:cNvPr id="50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B2A5930-5703-4A48-9BA0-52CFB0C86023}" type="slidenum">
              <a:rPr lang="en-US"/>
              <a:pPr/>
              <a:t>14</a:t>
            </a:fld>
            <a:endParaRPr lang="en-US"/>
          </a:p>
        </p:txBody>
      </p:sp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6705600" cy="762000"/>
          </a:xfrm>
        </p:spPr>
        <p:txBody>
          <a:bodyPr/>
          <a:lstStyle/>
          <a:p>
            <a:r>
              <a:rPr lang="en-US"/>
              <a:t>Easy to Add New Hosts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13716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No need to update the routers</a:t>
            </a:r>
          </a:p>
          <a:p>
            <a:pPr lvl="1">
              <a:lnSpc>
                <a:spcPct val="90000"/>
              </a:lnSpc>
            </a:pPr>
            <a:r>
              <a:rPr lang="en-US"/>
              <a:t>E.g., adding a new host 5.6.7.213 on the right</a:t>
            </a:r>
          </a:p>
          <a:p>
            <a:pPr lvl="1">
              <a:lnSpc>
                <a:spcPct val="90000"/>
              </a:lnSpc>
            </a:pPr>
            <a:r>
              <a:rPr lang="en-US"/>
              <a:t>Doesn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require adding a new forwarding entry</a:t>
            </a:r>
          </a:p>
        </p:txBody>
      </p:sp>
      <p:sp>
        <p:nvSpPr>
          <p:cNvPr id="48132" name="Line 4"/>
          <p:cNvSpPr>
            <a:spLocks noChangeShapeType="1"/>
          </p:cNvSpPr>
          <p:nvPr/>
        </p:nvSpPr>
        <p:spPr bwMode="auto">
          <a:xfrm>
            <a:off x="996950" y="3978275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3" name="Line 5"/>
          <p:cNvSpPr>
            <a:spLocks noChangeShapeType="1"/>
          </p:cNvSpPr>
          <p:nvPr/>
        </p:nvSpPr>
        <p:spPr bwMode="auto">
          <a:xfrm>
            <a:off x="13017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4" name="Line 6"/>
          <p:cNvSpPr>
            <a:spLocks noChangeShapeType="1"/>
          </p:cNvSpPr>
          <p:nvPr/>
        </p:nvSpPr>
        <p:spPr bwMode="auto">
          <a:xfrm>
            <a:off x="22161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5" name="Line 7"/>
          <p:cNvSpPr>
            <a:spLocks noChangeShapeType="1"/>
          </p:cNvSpPr>
          <p:nvPr/>
        </p:nvSpPr>
        <p:spPr bwMode="auto">
          <a:xfrm>
            <a:off x="32829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36" name="Rectangle 8"/>
          <p:cNvSpPr>
            <a:spLocks noChangeArrowheads="1"/>
          </p:cNvSpPr>
          <p:nvPr/>
        </p:nvSpPr>
        <p:spPr bwMode="auto">
          <a:xfrm>
            <a:off x="993775" y="338772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8137" name="Rectangle 9"/>
          <p:cNvSpPr>
            <a:spLocks noChangeArrowheads="1"/>
          </p:cNvSpPr>
          <p:nvPr/>
        </p:nvSpPr>
        <p:spPr bwMode="auto">
          <a:xfrm>
            <a:off x="18891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8138" name="Rectangle 10"/>
          <p:cNvSpPr>
            <a:spLocks noChangeArrowheads="1"/>
          </p:cNvSpPr>
          <p:nvPr/>
        </p:nvSpPr>
        <p:spPr bwMode="auto">
          <a:xfrm>
            <a:off x="29559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8139" name="Text Box 11"/>
          <p:cNvSpPr txBox="1">
            <a:spLocks noChangeArrowheads="1"/>
          </p:cNvSpPr>
          <p:nvPr/>
        </p:nvSpPr>
        <p:spPr bwMode="auto">
          <a:xfrm>
            <a:off x="1125538" y="3992563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1</a:t>
            </a:r>
          </a:p>
        </p:txBody>
      </p:sp>
      <p:sp>
        <p:nvSpPr>
          <p:cNvPr id="48140" name="Text Box 12"/>
          <p:cNvSpPr txBox="1">
            <a:spLocks noChangeArrowheads="1"/>
          </p:cNvSpPr>
          <p:nvPr/>
        </p:nvSpPr>
        <p:spPr bwMode="auto">
          <a:xfrm>
            <a:off x="2522538" y="3292475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48141" name="Line 13"/>
          <p:cNvSpPr>
            <a:spLocks noChangeShapeType="1"/>
          </p:cNvSpPr>
          <p:nvPr/>
        </p:nvSpPr>
        <p:spPr bwMode="auto">
          <a:xfrm>
            <a:off x="5645150" y="3978275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2" name="Line 14"/>
          <p:cNvSpPr>
            <a:spLocks noChangeShapeType="1"/>
          </p:cNvSpPr>
          <p:nvPr/>
        </p:nvSpPr>
        <p:spPr bwMode="auto">
          <a:xfrm>
            <a:off x="59499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3" name="Line 15"/>
          <p:cNvSpPr>
            <a:spLocks noChangeShapeType="1"/>
          </p:cNvSpPr>
          <p:nvPr/>
        </p:nvSpPr>
        <p:spPr bwMode="auto">
          <a:xfrm>
            <a:off x="68643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4" name="Line 16"/>
          <p:cNvSpPr>
            <a:spLocks noChangeShapeType="1"/>
          </p:cNvSpPr>
          <p:nvPr/>
        </p:nvSpPr>
        <p:spPr bwMode="auto">
          <a:xfrm>
            <a:off x="7931150" y="36576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45" name="Rectangle 17"/>
          <p:cNvSpPr>
            <a:spLocks noChangeArrowheads="1"/>
          </p:cNvSpPr>
          <p:nvPr/>
        </p:nvSpPr>
        <p:spPr bwMode="auto">
          <a:xfrm>
            <a:off x="5641975" y="338772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8146" name="Rectangle 18"/>
          <p:cNvSpPr>
            <a:spLocks noChangeArrowheads="1"/>
          </p:cNvSpPr>
          <p:nvPr/>
        </p:nvSpPr>
        <p:spPr bwMode="auto">
          <a:xfrm>
            <a:off x="65373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8147" name="Rectangle 19"/>
          <p:cNvSpPr>
            <a:spLocks noChangeArrowheads="1"/>
          </p:cNvSpPr>
          <p:nvPr/>
        </p:nvSpPr>
        <p:spPr bwMode="auto">
          <a:xfrm>
            <a:off x="7604125" y="33528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8148" name="Text Box 20"/>
          <p:cNvSpPr txBox="1">
            <a:spLocks noChangeArrowheads="1"/>
          </p:cNvSpPr>
          <p:nvPr/>
        </p:nvSpPr>
        <p:spPr bwMode="auto">
          <a:xfrm>
            <a:off x="6915150" y="3978275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2</a:t>
            </a:r>
          </a:p>
        </p:txBody>
      </p:sp>
      <p:sp>
        <p:nvSpPr>
          <p:cNvPr id="48149" name="Text Box 21"/>
          <p:cNvSpPr txBox="1">
            <a:spLocks noChangeArrowheads="1"/>
          </p:cNvSpPr>
          <p:nvPr/>
        </p:nvSpPr>
        <p:spPr bwMode="auto">
          <a:xfrm>
            <a:off x="7170738" y="3292475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25209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8151" name="AutoShape 23"/>
          <p:cNvSpPr>
            <a:spLocks noChangeArrowheads="1"/>
          </p:cNvSpPr>
          <p:nvPr/>
        </p:nvSpPr>
        <p:spPr bwMode="auto">
          <a:xfrm>
            <a:off x="43497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8152" name="Line 24"/>
          <p:cNvSpPr>
            <a:spLocks noChangeShapeType="1"/>
          </p:cNvSpPr>
          <p:nvPr/>
        </p:nvSpPr>
        <p:spPr bwMode="auto">
          <a:xfrm>
            <a:off x="282575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3" name="AutoShape 25"/>
          <p:cNvSpPr>
            <a:spLocks noChangeArrowheads="1"/>
          </p:cNvSpPr>
          <p:nvPr/>
        </p:nvSpPr>
        <p:spPr bwMode="auto">
          <a:xfrm>
            <a:off x="61785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8154" name="Line 26"/>
          <p:cNvSpPr>
            <a:spLocks noChangeShapeType="1"/>
          </p:cNvSpPr>
          <p:nvPr/>
        </p:nvSpPr>
        <p:spPr bwMode="auto">
          <a:xfrm>
            <a:off x="648335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5" name="Line 27"/>
          <p:cNvSpPr>
            <a:spLocks noChangeShapeType="1"/>
          </p:cNvSpPr>
          <p:nvPr/>
        </p:nvSpPr>
        <p:spPr bwMode="auto">
          <a:xfrm>
            <a:off x="3130550" y="4435475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6" name="Line 28"/>
          <p:cNvSpPr>
            <a:spLocks noChangeShapeType="1"/>
          </p:cNvSpPr>
          <p:nvPr/>
        </p:nvSpPr>
        <p:spPr bwMode="auto">
          <a:xfrm>
            <a:off x="4959350" y="4435475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57" name="Text Box 29"/>
          <p:cNvSpPr txBox="1">
            <a:spLocks noChangeArrowheads="1"/>
          </p:cNvSpPr>
          <p:nvPr/>
        </p:nvSpPr>
        <p:spPr bwMode="auto">
          <a:xfrm>
            <a:off x="3408363" y="4435475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48158" name="Text Box 30"/>
          <p:cNvSpPr txBox="1">
            <a:spLocks noChangeArrowheads="1"/>
          </p:cNvSpPr>
          <p:nvPr/>
        </p:nvSpPr>
        <p:spPr bwMode="auto">
          <a:xfrm>
            <a:off x="5235575" y="4435475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48159" name="Text Box 31"/>
          <p:cNvSpPr txBox="1">
            <a:spLocks noChangeArrowheads="1"/>
          </p:cNvSpPr>
          <p:nvPr/>
        </p:nvSpPr>
        <p:spPr bwMode="auto">
          <a:xfrm>
            <a:off x="500063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1.2.3.4</a:t>
            </a:r>
          </a:p>
        </p:txBody>
      </p:sp>
      <p:sp>
        <p:nvSpPr>
          <p:cNvPr id="48160" name="Text Box 32"/>
          <p:cNvSpPr txBox="1">
            <a:spLocks noChangeArrowheads="1"/>
          </p:cNvSpPr>
          <p:nvPr/>
        </p:nvSpPr>
        <p:spPr bwMode="auto">
          <a:xfrm>
            <a:off x="1690688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1.2.3.7</a:t>
            </a:r>
          </a:p>
        </p:txBody>
      </p:sp>
      <p:sp>
        <p:nvSpPr>
          <p:cNvPr id="48161" name="Text Box 33"/>
          <p:cNvSpPr txBox="1">
            <a:spLocks noChangeArrowheads="1"/>
          </p:cNvSpPr>
          <p:nvPr/>
        </p:nvSpPr>
        <p:spPr bwMode="auto">
          <a:xfrm>
            <a:off x="2832100" y="2967038"/>
            <a:ext cx="1419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1.2.3.156</a:t>
            </a:r>
          </a:p>
        </p:txBody>
      </p:sp>
      <p:sp>
        <p:nvSpPr>
          <p:cNvPr id="48162" name="Text Box 34"/>
          <p:cNvSpPr txBox="1">
            <a:spLocks noChangeArrowheads="1"/>
          </p:cNvSpPr>
          <p:nvPr/>
        </p:nvSpPr>
        <p:spPr bwMode="auto">
          <a:xfrm>
            <a:off x="5108575" y="2967038"/>
            <a:ext cx="11445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5.6.7.8</a:t>
            </a:r>
          </a:p>
        </p:txBody>
      </p:sp>
      <p:sp>
        <p:nvSpPr>
          <p:cNvPr id="48163" name="Text Box 35"/>
          <p:cNvSpPr txBox="1">
            <a:spLocks noChangeArrowheads="1"/>
          </p:cNvSpPr>
          <p:nvPr/>
        </p:nvSpPr>
        <p:spPr bwMode="auto">
          <a:xfrm>
            <a:off x="6259513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5.6.7.9</a:t>
            </a:r>
          </a:p>
        </p:txBody>
      </p:sp>
      <p:sp>
        <p:nvSpPr>
          <p:cNvPr id="48164" name="Text Box 36"/>
          <p:cNvSpPr txBox="1">
            <a:spLocks noChangeArrowheads="1"/>
          </p:cNvSpPr>
          <p:nvPr/>
        </p:nvSpPr>
        <p:spPr bwMode="auto">
          <a:xfrm>
            <a:off x="7440613" y="2967038"/>
            <a:ext cx="1419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5.6.7.212</a:t>
            </a:r>
          </a:p>
        </p:txBody>
      </p:sp>
      <p:sp>
        <p:nvSpPr>
          <p:cNvPr id="48165" name="Text Box 37"/>
          <p:cNvSpPr txBox="1">
            <a:spLocks noChangeArrowheads="1"/>
          </p:cNvSpPr>
          <p:nvPr/>
        </p:nvSpPr>
        <p:spPr bwMode="auto">
          <a:xfrm>
            <a:off x="1509713" y="4983163"/>
            <a:ext cx="155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1.2.3.0/24</a:t>
            </a:r>
          </a:p>
        </p:txBody>
      </p:sp>
      <p:sp>
        <p:nvSpPr>
          <p:cNvPr id="48166" name="Text Box 38"/>
          <p:cNvSpPr txBox="1">
            <a:spLocks noChangeArrowheads="1"/>
          </p:cNvSpPr>
          <p:nvPr/>
        </p:nvSpPr>
        <p:spPr bwMode="auto">
          <a:xfrm>
            <a:off x="1522413" y="5367338"/>
            <a:ext cx="15557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5.6.7.0/24</a:t>
            </a:r>
          </a:p>
        </p:txBody>
      </p:sp>
      <p:sp>
        <p:nvSpPr>
          <p:cNvPr id="48167" name="AutoShape 39"/>
          <p:cNvSpPr>
            <a:spLocks noChangeArrowheads="1"/>
          </p:cNvSpPr>
          <p:nvPr/>
        </p:nvSpPr>
        <p:spPr bwMode="auto">
          <a:xfrm>
            <a:off x="3228975" y="5389563"/>
            <a:ext cx="728663" cy="230187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8" name="AutoShape 40"/>
          <p:cNvSpPr>
            <a:spLocks noChangeArrowheads="1"/>
          </p:cNvSpPr>
          <p:nvPr/>
        </p:nvSpPr>
        <p:spPr bwMode="auto">
          <a:xfrm flipH="1">
            <a:off x="3227388" y="5043488"/>
            <a:ext cx="728662" cy="230187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69" name="Rectangle 41"/>
          <p:cNvSpPr>
            <a:spLocks noChangeArrowheads="1"/>
          </p:cNvSpPr>
          <p:nvPr/>
        </p:nvSpPr>
        <p:spPr bwMode="auto">
          <a:xfrm>
            <a:off x="1538288" y="4927600"/>
            <a:ext cx="2573337" cy="8080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70" name="Line 42"/>
          <p:cNvSpPr>
            <a:spLocks noChangeShapeType="1"/>
          </p:cNvSpPr>
          <p:nvPr/>
        </p:nvSpPr>
        <p:spPr bwMode="auto">
          <a:xfrm>
            <a:off x="3074988" y="4927600"/>
            <a:ext cx="0" cy="8080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71" name="Line 43"/>
          <p:cNvSpPr>
            <a:spLocks noChangeShapeType="1"/>
          </p:cNvSpPr>
          <p:nvPr/>
        </p:nvSpPr>
        <p:spPr bwMode="auto">
          <a:xfrm flipV="1">
            <a:off x="1538288" y="5349875"/>
            <a:ext cx="2573337" cy="15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72" name="Text Box 44"/>
          <p:cNvSpPr txBox="1">
            <a:spLocks noChangeArrowheads="1"/>
          </p:cNvSpPr>
          <p:nvPr/>
        </p:nvSpPr>
        <p:spPr bwMode="auto">
          <a:xfrm>
            <a:off x="1690688" y="5810250"/>
            <a:ext cx="216058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2000" b="1">
                <a:latin typeface="Helvetica" charset="0"/>
              </a:rPr>
              <a:t>forwarding table</a:t>
            </a:r>
          </a:p>
        </p:txBody>
      </p:sp>
      <p:sp>
        <p:nvSpPr>
          <p:cNvPr id="48173" name="Line 45"/>
          <p:cNvSpPr>
            <a:spLocks noChangeShapeType="1"/>
          </p:cNvSpPr>
          <p:nvPr/>
        </p:nvSpPr>
        <p:spPr bwMode="auto">
          <a:xfrm>
            <a:off x="8143875" y="4005263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8174" name="Rectangle 46"/>
          <p:cNvSpPr>
            <a:spLocks noChangeArrowheads="1"/>
          </p:cNvSpPr>
          <p:nvPr/>
        </p:nvSpPr>
        <p:spPr bwMode="auto">
          <a:xfrm>
            <a:off x="7797800" y="43116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8175" name="Text Box 47"/>
          <p:cNvSpPr txBox="1">
            <a:spLocks noChangeArrowheads="1"/>
          </p:cNvSpPr>
          <p:nvPr/>
        </p:nvSpPr>
        <p:spPr bwMode="auto">
          <a:xfrm>
            <a:off x="7334250" y="4713288"/>
            <a:ext cx="14192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5.6.7.213</a:t>
            </a:r>
          </a:p>
        </p:txBody>
      </p:sp>
      <p:sp>
        <p:nvSpPr>
          <p:cNvPr id="48176" name="Oval 48"/>
          <p:cNvSpPr>
            <a:spLocks noChangeArrowheads="1"/>
          </p:cNvSpPr>
          <p:nvPr/>
        </p:nvSpPr>
        <p:spPr bwMode="auto">
          <a:xfrm>
            <a:off x="7221538" y="4197350"/>
            <a:ext cx="1612900" cy="1036638"/>
          </a:xfrm>
          <a:prstGeom prst="ellipse">
            <a:avLst/>
          </a:prstGeom>
          <a:noFill/>
          <a:ln w="25400">
            <a:solidFill>
              <a:srgbClr val="FF3300"/>
            </a:solidFill>
            <a:prstDash val="dash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81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81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8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8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8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73" grpId="0" animBg="1"/>
      <p:bldP spid="48174" grpId="0" animBg="1"/>
      <p:bldP spid="48175" grpId="0"/>
      <p:bldP spid="4817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228600"/>
            <a:ext cx="7467600" cy="782637"/>
          </a:xfrm>
        </p:spPr>
        <p:txBody>
          <a:bodyPr/>
          <a:lstStyle/>
          <a:p>
            <a:r>
              <a:rPr lang="en-US" sz="3600" dirty="0">
                <a:latin typeface="Gill Sans MT" charset="0"/>
              </a:rPr>
              <a:t>Hierarchical addressing: route aggregation</a:t>
            </a:r>
            <a:endParaRPr lang="en-US" dirty="0">
              <a:latin typeface="Gill Sans MT" charset="0"/>
            </a:endParaRPr>
          </a:p>
        </p:txBody>
      </p:sp>
      <p:sp>
        <p:nvSpPr>
          <p:cNvPr id="99330" name="Freeform 3"/>
          <p:cNvSpPr>
            <a:spLocks/>
          </p:cNvSpPr>
          <p:nvPr/>
        </p:nvSpPr>
        <p:spPr bwMode="auto">
          <a:xfrm>
            <a:off x="5175250" y="4121150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1" name="Line 4"/>
          <p:cNvSpPr>
            <a:spLocks noChangeShapeType="1"/>
          </p:cNvSpPr>
          <p:nvPr/>
        </p:nvSpPr>
        <p:spPr bwMode="auto">
          <a:xfrm flipV="1">
            <a:off x="2832100" y="4397375"/>
            <a:ext cx="895350" cy="4572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2" name="Line 5"/>
          <p:cNvSpPr>
            <a:spLocks noChangeShapeType="1"/>
          </p:cNvSpPr>
          <p:nvPr/>
        </p:nvSpPr>
        <p:spPr bwMode="auto">
          <a:xfrm>
            <a:off x="2860675" y="3768725"/>
            <a:ext cx="7524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3" name="Line 6"/>
          <p:cNvSpPr>
            <a:spLocks noChangeShapeType="1"/>
          </p:cNvSpPr>
          <p:nvPr/>
        </p:nvSpPr>
        <p:spPr bwMode="auto">
          <a:xfrm>
            <a:off x="2927350" y="2987675"/>
            <a:ext cx="847725" cy="762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4" name="Freeform 7"/>
          <p:cNvSpPr>
            <a:spLocks/>
          </p:cNvSpPr>
          <p:nvPr/>
        </p:nvSpPr>
        <p:spPr bwMode="auto">
          <a:xfrm>
            <a:off x="3573463" y="3567113"/>
            <a:ext cx="1773237" cy="979487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35" name="Text Box 8"/>
          <p:cNvSpPr txBox="1">
            <a:spLocks noChangeArrowheads="1"/>
          </p:cNvSpPr>
          <p:nvPr/>
        </p:nvSpPr>
        <p:spPr bwMode="auto">
          <a:xfrm>
            <a:off x="5407025" y="3294063"/>
            <a:ext cx="16716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ja-JP" altLang="en-US" sz="1400"/>
              <a:t>“</a:t>
            </a:r>
            <a:r>
              <a:rPr lang="en-US" altLang="ja-JP" sz="1400"/>
              <a:t>Send me anything</a:t>
            </a:r>
          </a:p>
          <a:p>
            <a:r>
              <a:rPr lang="en-US" sz="1400"/>
              <a:t>with addresses </a:t>
            </a:r>
          </a:p>
          <a:p>
            <a:r>
              <a:rPr lang="en-US" sz="1400"/>
              <a:t>beginning </a:t>
            </a:r>
          </a:p>
          <a:p>
            <a:r>
              <a:rPr lang="en-US" sz="1400"/>
              <a:t>200.23.16.0/20</a:t>
            </a:r>
            <a:r>
              <a:rPr lang="ja-JP" altLang="en-US" sz="1400"/>
              <a:t>”</a:t>
            </a:r>
            <a:endParaRPr lang="en-US" sz="1400"/>
          </a:p>
        </p:txBody>
      </p:sp>
      <p:grpSp>
        <p:nvGrpSpPr>
          <p:cNvPr id="99336" name="Group 9"/>
          <p:cNvGrpSpPr>
            <a:grpSpLocks/>
          </p:cNvGrpSpPr>
          <p:nvPr/>
        </p:nvGrpSpPr>
        <p:grpSpPr bwMode="auto">
          <a:xfrm>
            <a:off x="758825" y="2760663"/>
            <a:ext cx="2338388" cy="404812"/>
            <a:chOff x="1004" y="1639"/>
            <a:chExt cx="1473" cy="255"/>
          </a:xfrm>
        </p:grpSpPr>
        <p:sp>
          <p:nvSpPr>
            <p:cNvPr id="99372" name="Freeform 10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73" name="Text Box 11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200.23.16.0/23</a:t>
              </a:r>
              <a:endParaRPr lang="en-US" sz="1800"/>
            </a:p>
          </p:txBody>
        </p:sp>
      </p:grpSp>
      <p:grpSp>
        <p:nvGrpSpPr>
          <p:cNvPr id="99337" name="Group 12"/>
          <p:cNvGrpSpPr>
            <a:grpSpLocks/>
          </p:cNvGrpSpPr>
          <p:nvPr/>
        </p:nvGrpSpPr>
        <p:grpSpPr bwMode="auto">
          <a:xfrm>
            <a:off x="787400" y="3351213"/>
            <a:ext cx="2338388" cy="404812"/>
            <a:chOff x="1004" y="1639"/>
            <a:chExt cx="1473" cy="255"/>
          </a:xfrm>
        </p:grpSpPr>
        <p:sp>
          <p:nvSpPr>
            <p:cNvPr id="99370" name="Freeform 13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71" name="Text Box 14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200.23.18.0/23</a:t>
              </a:r>
              <a:endParaRPr lang="en-US" sz="1800"/>
            </a:p>
          </p:txBody>
        </p:sp>
      </p:grpSp>
      <p:grpSp>
        <p:nvGrpSpPr>
          <p:cNvPr id="99338" name="Group 15"/>
          <p:cNvGrpSpPr>
            <a:grpSpLocks/>
          </p:cNvGrpSpPr>
          <p:nvPr/>
        </p:nvGrpSpPr>
        <p:grpSpPr bwMode="auto">
          <a:xfrm>
            <a:off x="701675" y="4770438"/>
            <a:ext cx="2338388" cy="404812"/>
            <a:chOff x="1004" y="1639"/>
            <a:chExt cx="1473" cy="255"/>
          </a:xfrm>
        </p:grpSpPr>
        <p:sp>
          <p:nvSpPr>
            <p:cNvPr id="99368" name="Freeform 16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9" name="Text Box 17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200.23.30.0/23</a:t>
              </a:r>
              <a:endParaRPr lang="en-US" sz="1800"/>
            </a:p>
          </p:txBody>
        </p:sp>
      </p:grpSp>
      <p:sp>
        <p:nvSpPr>
          <p:cNvPr id="99339" name="Text Box 18"/>
          <p:cNvSpPr txBox="1">
            <a:spLocks noChangeArrowheads="1"/>
          </p:cNvSpPr>
          <p:nvPr/>
        </p:nvSpPr>
        <p:spPr bwMode="auto">
          <a:xfrm>
            <a:off x="3606800" y="3998913"/>
            <a:ext cx="15065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Fly-By-Night-ISP</a:t>
            </a:r>
            <a:endParaRPr lang="en-US" sz="1800"/>
          </a:p>
        </p:txBody>
      </p:sp>
      <p:sp>
        <p:nvSpPr>
          <p:cNvPr id="99340" name="Freeform 19"/>
          <p:cNvSpPr>
            <a:spLocks/>
          </p:cNvSpPr>
          <p:nvPr/>
        </p:nvSpPr>
        <p:spPr bwMode="auto">
          <a:xfrm>
            <a:off x="7169150" y="3095625"/>
            <a:ext cx="1444625" cy="2714625"/>
          </a:xfrm>
          <a:custGeom>
            <a:avLst/>
            <a:gdLst>
              <a:gd name="T0" fmla="*/ 2147483647 w 910"/>
              <a:gd name="T1" fmla="*/ 2147483647 h 1710"/>
              <a:gd name="T2" fmla="*/ 2147483647 w 910"/>
              <a:gd name="T3" fmla="*/ 2147483647 h 1710"/>
              <a:gd name="T4" fmla="*/ 2147483647 w 910"/>
              <a:gd name="T5" fmla="*/ 2147483647 h 1710"/>
              <a:gd name="T6" fmla="*/ 2147483647 w 910"/>
              <a:gd name="T7" fmla="*/ 2147483647 h 1710"/>
              <a:gd name="T8" fmla="*/ 2147483647 w 910"/>
              <a:gd name="T9" fmla="*/ 2147483647 h 1710"/>
              <a:gd name="T10" fmla="*/ 2147483647 w 910"/>
              <a:gd name="T11" fmla="*/ 2147483647 h 1710"/>
              <a:gd name="T12" fmla="*/ 2147483647 w 910"/>
              <a:gd name="T13" fmla="*/ 2147483647 h 1710"/>
              <a:gd name="T14" fmla="*/ 2147483647 w 910"/>
              <a:gd name="T15" fmla="*/ 2147483647 h 1710"/>
              <a:gd name="T16" fmla="*/ 2147483647 w 910"/>
              <a:gd name="T17" fmla="*/ 2147483647 h 1710"/>
              <a:gd name="T18" fmla="*/ 2147483647 w 910"/>
              <a:gd name="T19" fmla="*/ 2147483647 h 1710"/>
              <a:gd name="T20" fmla="*/ 2147483647 w 910"/>
              <a:gd name="T21" fmla="*/ 2147483647 h 1710"/>
              <a:gd name="T22" fmla="*/ 2147483647 w 910"/>
              <a:gd name="T23" fmla="*/ 2147483647 h 1710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910"/>
              <a:gd name="T37" fmla="*/ 0 h 1710"/>
              <a:gd name="T38" fmla="*/ 910 w 910"/>
              <a:gd name="T39" fmla="*/ 1710 h 1710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910" h="1710">
                <a:moveTo>
                  <a:pt x="766" y="38"/>
                </a:moveTo>
                <a:cubicBezTo>
                  <a:pt x="714" y="0"/>
                  <a:pt x="520" y="186"/>
                  <a:pt x="411" y="282"/>
                </a:cubicBezTo>
                <a:cubicBezTo>
                  <a:pt x="302" y="378"/>
                  <a:pt x="180" y="490"/>
                  <a:pt x="115" y="611"/>
                </a:cubicBezTo>
                <a:cubicBezTo>
                  <a:pt x="49" y="732"/>
                  <a:pt x="0" y="907"/>
                  <a:pt x="14" y="1008"/>
                </a:cubicBezTo>
                <a:cubicBezTo>
                  <a:pt x="28" y="1108"/>
                  <a:pt x="127" y="1139"/>
                  <a:pt x="198" y="1214"/>
                </a:cubicBezTo>
                <a:cubicBezTo>
                  <a:pt x="269" y="1288"/>
                  <a:pt x="328" y="1380"/>
                  <a:pt x="435" y="1456"/>
                </a:cubicBezTo>
                <a:cubicBezTo>
                  <a:pt x="542" y="1533"/>
                  <a:pt x="768" y="1710"/>
                  <a:pt x="839" y="1674"/>
                </a:cubicBezTo>
                <a:cubicBezTo>
                  <a:pt x="910" y="1638"/>
                  <a:pt x="863" y="1328"/>
                  <a:pt x="863" y="1239"/>
                </a:cubicBezTo>
                <a:cubicBezTo>
                  <a:pt x="863" y="1150"/>
                  <a:pt x="868" y="1189"/>
                  <a:pt x="839" y="1139"/>
                </a:cubicBezTo>
                <a:cubicBezTo>
                  <a:pt x="809" y="1090"/>
                  <a:pt x="703" y="1045"/>
                  <a:pt x="684" y="940"/>
                </a:cubicBezTo>
                <a:cubicBezTo>
                  <a:pt x="665" y="835"/>
                  <a:pt x="710" y="659"/>
                  <a:pt x="724" y="509"/>
                </a:cubicBezTo>
                <a:cubicBezTo>
                  <a:pt x="738" y="359"/>
                  <a:pt x="818" y="76"/>
                  <a:pt x="766" y="38"/>
                </a:cubicBezTo>
                <a:close/>
              </a:path>
            </a:pathLst>
          </a:custGeom>
          <a:gradFill rotWithShape="1">
            <a:gsLst>
              <a:gs pos="0">
                <a:srgbClr val="66CCFF"/>
              </a:gs>
              <a:gs pos="100000">
                <a:srgbClr val="FFFFFF"/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1" name="Text Box 20"/>
          <p:cNvSpPr txBox="1">
            <a:spLocks noChangeArrowheads="1"/>
          </p:cNvSpPr>
          <p:nvPr/>
        </p:nvSpPr>
        <p:spPr bwMode="auto">
          <a:xfrm>
            <a:off x="758825" y="250348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Organization 0</a:t>
            </a:r>
          </a:p>
        </p:txBody>
      </p:sp>
      <p:sp>
        <p:nvSpPr>
          <p:cNvPr id="99342" name="Text Box 21"/>
          <p:cNvSpPr txBox="1">
            <a:spLocks noChangeArrowheads="1"/>
          </p:cNvSpPr>
          <p:nvPr/>
        </p:nvSpPr>
        <p:spPr bwMode="auto">
          <a:xfrm>
            <a:off x="787400" y="4513263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Organization 7</a:t>
            </a:r>
          </a:p>
        </p:txBody>
      </p:sp>
      <p:sp>
        <p:nvSpPr>
          <p:cNvPr id="99343" name="Text Box 22"/>
          <p:cNvSpPr txBox="1">
            <a:spLocks noChangeArrowheads="1"/>
          </p:cNvSpPr>
          <p:nvPr/>
        </p:nvSpPr>
        <p:spPr bwMode="auto">
          <a:xfrm>
            <a:off x="7407275" y="4322763"/>
            <a:ext cx="78422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Internet</a:t>
            </a:r>
          </a:p>
        </p:txBody>
      </p:sp>
      <p:sp>
        <p:nvSpPr>
          <p:cNvPr id="99344" name="Text Box 23"/>
          <p:cNvSpPr txBox="1">
            <a:spLocks noChangeArrowheads="1"/>
          </p:cNvSpPr>
          <p:nvPr/>
        </p:nvSpPr>
        <p:spPr bwMode="auto">
          <a:xfrm>
            <a:off x="768350" y="315118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Organization 1</a:t>
            </a:r>
          </a:p>
        </p:txBody>
      </p:sp>
      <p:sp>
        <p:nvSpPr>
          <p:cNvPr id="99345" name="Freeform 24"/>
          <p:cNvSpPr>
            <a:spLocks/>
          </p:cNvSpPr>
          <p:nvPr/>
        </p:nvSpPr>
        <p:spPr bwMode="auto">
          <a:xfrm>
            <a:off x="3516313" y="4881563"/>
            <a:ext cx="1773237" cy="979487"/>
          </a:xfrm>
          <a:custGeom>
            <a:avLst/>
            <a:gdLst>
              <a:gd name="T0" fmla="*/ 2147483647 w 1117"/>
              <a:gd name="T1" fmla="*/ 2147483647 h 617"/>
              <a:gd name="T2" fmla="*/ 2147483647 w 1117"/>
              <a:gd name="T3" fmla="*/ 2147483647 h 617"/>
              <a:gd name="T4" fmla="*/ 2147483647 w 1117"/>
              <a:gd name="T5" fmla="*/ 2147483647 h 617"/>
              <a:gd name="T6" fmla="*/ 2147483647 w 1117"/>
              <a:gd name="T7" fmla="*/ 2147483647 h 617"/>
              <a:gd name="T8" fmla="*/ 2147483647 w 1117"/>
              <a:gd name="T9" fmla="*/ 2147483647 h 617"/>
              <a:gd name="T10" fmla="*/ 2147483647 w 1117"/>
              <a:gd name="T11" fmla="*/ 2147483647 h 617"/>
              <a:gd name="T12" fmla="*/ 2147483647 w 1117"/>
              <a:gd name="T13" fmla="*/ 2147483647 h 617"/>
              <a:gd name="T14" fmla="*/ 2147483647 w 1117"/>
              <a:gd name="T15" fmla="*/ 2147483647 h 617"/>
              <a:gd name="T16" fmla="*/ 2147483647 w 1117"/>
              <a:gd name="T17" fmla="*/ 2147483647 h 617"/>
              <a:gd name="T18" fmla="*/ 2147483647 w 1117"/>
              <a:gd name="T19" fmla="*/ 2147483647 h 617"/>
              <a:gd name="T20" fmla="*/ 2147483647 w 1117"/>
              <a:gd name="T21" fmla="*/ 2147483647 h 617"/>
              <a:gd name="T22" fmla="*/ 2147483647 w 1117"/>
              <a:gd name="T23" fmla="*/ 2147483647 h 617"/>
              <a:gd name="T24" fmla="*/ 0 60000 65536"/>
              <a:gd name="T25" fmla="*/ 0 60000 65536"/>
              <a:gd name="T26" fmla="*/ 0 60000 65536"/>
              <a:gd name="T27" fmla="*/ 0 60000 65536"/>
              <a:gd name="T28" fmla="*/ 0 60000 65536"/>
              <a:gd name="T29" fmla="*/ 0 60000 65536"/>
              <a:gd name="T30" fmla="*/ 0 60000 65536"/>
              <a:gd name="T31" fmla="*/ 0 60000 65536"/>
              <a:gd name="T32" fmla="*/ 0 60000 65536"/>
              <a:gd name="T33" fmla="*/ 0 60000 65536"/>
              <a:gd name="T34" fmla="*/ 0 60000 65536"/>
              <a:gd name="T35" fmla="*/ 0 60000 65536"/>
              <a:gd name="T36" fmla="*/ 0 w 1117"/>
              <a:gd name="T37" fmla="*/ 0 h 617"/>
              <a:gd name="T38" fmla="*/ 1117 w 1117"/>
              <a:gd name="T39" fmla="*/ 617 h 617"/>
            </a:gdLst>
            <a:ahLst/>
            <a:cxnLst>
              <a:cxn ang="T24">
                <a:pos x="T0" y="T1"/>
              </a:cxn>
              <a:cxn ang="T25">
                <a:pos x="T2" y="T3"/>
              </a:cxn>
              <a:cxn ang="T26">
                <a:pos x="T4" y="T5"/>
              </a:cxn>
              <a:cxn ang="T27">
                <a:pos x="T6" y="T7"/>
              </a:cxn>
              <a:cxn ang="T28">
                <a:pos x="T8" y="T9"/>
              </a:cxn>
              <a:cxn ang="T29">
                <a:pos x="T10" y="T11"/>
              </a:cxn>
              <a:cxn ang="T30">
                <a:pos x="T12" y="T13"/>
              </a:cxn>
              <a:cxn ang="T31">
                <a:pos x="T14" y="T15"/>
              </a:cxn>
              <a:cxn ang="T32">
                <a:pos x="T16" y="T17"/>
              </a:cxn>
              <a:cxn ang="T33">
                <a:pos x="T18" y="T19"/>
              </a:cxn>
              <a:cxn ang="T34">
                <a:pos x="T20" y="T21"/>
              </a:cxn>
              <a:cxn ang="T35">
                <a:pos x="T22" y="T23"/>
              </a:cxn>
            </a:cxnLst>
            <a:rect l="T36" t="T37" r="T38" b="T39"/>
            <a:pathLst>
              <a:path w="1117" h="617">
                <a:moveTo>
                  <a:pt x="439" y="97"/>
                </a:moveTo>
                <a:cubicBezTo>
                  <a:pt x="358" y="85"/>
                  <a:pt x="269" y="23"/>
                  <a:pt x="205" y="19"/>
                </a:cubicBezTo>
                <a:cubicBezTo>
                  <a:pt x="141" y="15"/>
                  <a:pt x="89" y="0"/>
                  <a:pt x="55" y="73"/>
                </a:cubicBezTo>
                <a:cubicBezTo>
                  <a:pt x="21" y="146"/>
                  <a:pt x="0" y="371"/>
                  <a:pt x="4" y="456"/>
                </a:cubicBezTo>
                <a:cubicBezTo>
                  <a:pt x="8" y="541"/>
                  <a:pt x="3" y="560"/>
                  <a:pt x="77" y="582"/>
                </a:cubicBezTo>
                <a:cubicBezTo>
                  <a:pt x="152" y="604"/>
                  <a:pt x="350" y="582"/>
                  <a:pt x="451" y="587"/>
                </a:cubicBezTo>
                <a:cubicBezTo>
                  <a:pt x="552" y="592"/>
                  <a:pt x="606" y="617"/>
                  <a:pt x="685" y="613"/>
                </a:cubicBezTo>
                <a:cubicBezTo>
                  <a:pt x="764" y="609"/>
                  <a:pt x="856" y="612"/>
                  <a:pt x="925" y="565"/>
                </a:cubicBezTo>
                <a:cubicBezTo>
                  <a:pt x="994" y="518"/>
                  <a:pt x="1081" y="401"/>
                  <a:pt x="1099" y="330"/>
                </a:cubicBezTo>
                <a:cubicBezTo>
                  <a:pt x="1117" y="259"/>
                  <a:pt x="1104" y="178"/>
                  <a:pt x="1036" y="138"/>
                </a:cubicBezTo>
                <a:cubicBezTo>
                  <a:pt x="968" y="98"/>
                  <a:pt x="790" y="98"/>
                  <a:pt x="691" y="91"/>
                </a:cubicBezTo>
                <a:cubicBezTo>
                  <a:pt x="592" y="84"/>
                  <a:pt x="520" y="109"/>
                  <a:pt x="439" y="97"/>
                </a:cubicBezTo>
                <a:close/>
              </a:path>
            </a:pathLst>
          </a:custGeom>
          <a:solidFill>
            <a:srgbClr val="66CC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6" name="Text Box 25"/>
          <p:cNvSpPr txBox="1">
            <a:spLocks noChangeArrowheads="1"/>
          </p:cNvSpPr>
          <p:nvPr/>
        </p:nvSpPr>
        <p:spPr bwMode="auto">
          <a:xfrm>
            <a:off x="3816350" y="5256213"/>
            <a:ext cx="102393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ISPs-R-Us</a:t>
            </a:r>
            <a:endParaRPr lang="en-US" sz="1800"/>
          </a:p>
        </p:txBody>
      </p:sp>
      <p:sp>
        <p:nvSpPr>
          <p:cNvPr id="99347" name="Freeform 26"/>
          <p:cNvSpPr>
            <a:spLocks/>
          </p:cNvSpPr>
          <p:nvPr/>
        </p:nvSpPr>
        <p:spPr bwMode="auto">
          <a:xfrm flipV="1">
            <a:off x="5241925" y="4902200"/>
            <a:ext cx="2019300" cy="295275"/>
          </a:xfrm>
          <a:custGeom>
            <a:avLst/>
            <a:gdLst>
              <a:gd name="T0" fmla="*/ 0 w 1272"/>
              <a:gd name="T1" fmla="*/ 0 h 186"/>
              <a:gd name="T2" fmla="*/ 2147483647 w 1272"/>
              <a:gd name="T3" fmla="*/ 2147483647 h 186"/>
              <a:gd name="T4" fmla="*/ 0 60000 65536"/>
              <a:gd name="T5" fmla="*/ 0 60000 65536"/>
              <a:gd name="T6" fmla="*/ 0 w 1272"/>
              <a:gd name="T7" fmla="*/ 0 h 186"/>
              <a:gd name="T8" fmla="*/ 1272 w 1272"/>
              <a:gd name="T9" fmla="*/ 186 h 186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272" h="186">
                <a:moveTo>
                  <a:pt x="0" y="0"/>
                </a:moveTo>
                <a:lnTo>
                  <a:pt x="1272" y="186"/>
                </a:lnTo>
              </a:path>
            </a:pathLst>
          </a:custGeom>
          <a:noFill/>
          <a:ln w="19050" cap="flat" cmpd="sng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8" name="Line 27"/>
          <p:cNvSpPr>
            <a:spLocks noChangeShapeType="1"/>
          </p:cNvSpPr>
          <p:nvPr/>
        </p:nvSpPr>
        <p:spPr bwMode="auto">
          <a:xfrm>
            <a:off x="3032125" y="5445125"/>
            <a:ext cx="485775" cy="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49" name="Line 28"/>
          <p:cNvSpPr>
            <a:spLocks noChangeShapeType="1"/>
          </p:cNvSpPr>
          <p:nvPr/>
        </p:nvSpPr>
        <p:spPr bwMode="auto">
          <a:xfrm flipV="1">
            <a:off x="2879725" y="5511800"/>
            <a:ext cx="638175" cy="17145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50" name="Line 29"/>
          <p:cNvSpPr>
            <a:spLocks noChangeShapeType="1"/>
          </p:cNvSpPr>
          <p:nvPr/>
        </p:nvSpPr>
        <p:spPr bwMode="auto">
          <a:xfrm flipV="1">
            <a:off x="3317875" y="5759450"/>
            <a:ext cx="247650" cy="409575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99351" name="Text Box 30"/>
          <p:cNvSpPr txBox="1">
            <a:spLocks noChangeArrowheads="1"/>
          </p:cNvSpPr>
          <p:nvPr/>
        </p:nvSpPr>
        <p:spPr bwMode="auto">
          <a:xfrm>
            <a:off x="5530850" y="5151438"/>
            <a:ext cx="1671638" cy="94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ja-JP" altLang="en-US" sz="1400"/>
              <a:t>“</a:t>
            </a:r>
            <a:r>
              <a:rPr lang="en-US" altLang="ja-JP" sz="1400"/>
              <a:t>Send me anything</a:t>
            </a:r>
          </a:p>
          <a:p>
            <a:r>
              <a:rPr lang="en-US" sz="1400"/>
              <a:t>with addresses </a:t>
            </a:r>
          </a:p>
          <a:p>
            <a:r>
              <a:rPr lang="en-US" sz="1400"/>
              <a:t>beginning </a:t>
            </a:r>
          </a:p>
          <a:p>
            <a:r>
              <a:rPr lang="en-US" sz="1400"/>
              <a:t>199.31.0.0/16</a:t>
            </a:r>
            <a:r>
              <a:rPr lang="ja-JP" altLang="en-US" sz="1400"/>
              <a:t>”</a:t>
            </a:r>
            <a:endParaRPr lang="en-US" sz="1400"/>
          </a:p>
        </p:txBody>
      </p:sp>
      <p:grpSp>
        <p:nvGrpSpPr>
          <p:cNvPr id="99352" name="Group 31"/>
          <p:cNvGrpSpPr>
            <a:grpSpLocks/>
          </p:cNvGrpSpPr>
          <p:nvPr/>
        </p:nvGrpSpPr>
        <p:grpSpPr bwMode="auto">
          <a:xfrm>
            <a:off x="806450" y="3941763"/>
            <a:ext cx="2338388" cy="404812"/>
            <a:chOff x="1004" y="1639"/>
            <a:chExt cx="1473" cy="255"/>
          </a:xfrm>
        </p:grpSpPr>
        <p:sp>
          <p:nvSpPr>
            <p:cNvPr id="99366" name="Freeform 32"/>
            <p:cNvSpPr>
              <a:spLocks/>
            </p:cNvSpPr>
            <p:nvPr/>
          </p:nvSpPr>
          <p:spPr bwMode="auto">
            <a:xfrm>
              <a:off x="1004" y="1639"/>
              <a:ext cx="1473" cy="255"/>
            </a:xfrm>
            <a:custGeom>
              <a:avLst/>
              <a:gdLst>
                <a:gd name="T0" fmla="*/ 172 w 1473"/>
                <a:gd name="T1" fmla="*/ 11 h 255"/>
                <a:gd name="T2" fmla="*/ 73 w 1473"/>
                <a:gd name="T3" fmla="*/ 94 h 255"/>
                <a:gd name="T4" fmla="*/ 146 w 1473"/>
                <a:gd name="T5" fmla="*/ 220 h 255"/>
                <a:gd name="T6" fmla="*/ 520 w 1473"/>
                <a:gd name="T7" fmla="*/ 225 h 255"/>
                <a:gd name="T8" fmla="*/ 754 w 1473"/>
                <a:gd name="T9" fmla="*/ 251 h 255"/>
                <a:gd name="T10" fmla="*/ 1306 w 1473"/>
                <a:gd name="T11" fmla="*/ 203 h 255"/>
                <a:gd name="T12" fmla="*/ 1360 w 1473"/>
                <a:gd name="T13" fmla="*/ 29 h 255"/>
                <a:gd name="T14" fmla="*/ 628 w 1473"/>
                <a:gd name="T15" fmla="*/ 29 h 255"/>
                <a:gd name="T16" fmla="*/ 172 w 1473"/>
                <a:gd name="T17" fmla="*/ 11 h 255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1473"/>
                <a:gd name="T28" fmla="*/ 0 h 255"/>
                <a:gd name="T29" fmla="*/ 1473 w 1473"/>
                <a:gd name="T30" fmla="*/ 255 h 255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1473" h="255">
                  <a:moveTo>
                    <a:pt x="172" y="11"/>
                  </a:moveTo>
                  <a:cubicBezTo>
                    <a:pt x="0" y="64"/>
                    <a:pt x="77" y="59"/>
                    <a:pt x="73" y="94"/>
                  </a:cubicBezTo>
                  <a:cubicBezTo>
                    <a:pt x="69" y="129"/>
                    <a:pt x="72" y="198"/>
                    <a:pt x="146" y="220"/>
                  </a:cubicBezTo>
                  <a:cubicBezTo>
                    <a:pt x="221" y="242"/>
                    <a:pt x="419" y="220"/>
                    <a:pt x="520" y="225"/>
                  </a:cubicBezTo>
                  <a:cubicBezTo>
                    <a:pt x="621" y="230"/>
                    <a:pt x="623" y="255"/>
                    <a:pt x="754" y="251"/>
                  </a:cubicBezTo>
                  <a:cubicBezTo>
                    <a:pt x="885" y="247"/>
                    <a:pt x="1205" y="240"/>
                    <a:pt x="1306" y="203"/>
                  </a:cubicBezTo>
                  <a:cubicBezTo>
                    <a:pt x="1407" y="166"/>
                    <a:pt x="1473" y="58"/>
                    <a:pt x="1360" y="29"/>
                  </a:cubicBezTo>
                  <a:cubicBezTo>
                    <a:pt x="1247" y="0"/>
                    <a:pt x="826" y="32"/>
                    <a:pt x="628" y="29"/>
                  </a:cubicBezTo>
                  <a:cubicBezTo>
                    <a:pt x="430" y="26"/>
                    <a:pt x="267" y="15"/>
                    <a:pt x="172" y="11"/>
                  </a:cubicBezTo>
                  <a:close/>
                </a:path>
              </a:pathLst>
            </a:cu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9367" name="Text Box 33"/>
            <p:cNvSpPr txBox="1">
              <a:spLocks noChangeArrowheads="1"/>
            </p:cNvSpPr>
            <p:nvPr/>
          </p:nvSpPr>
          <p:spPr bwMode="auto">
            <a:xfrm>
              <a:off x="1226" y="1664"/>
              <a:ext cx="970" cy="212"/>
            </a:xfrm>
            <a:prstGeom prst="rect">
              <a:avLst/>
            </a:prstGeom>
            <a:solidFill>
              <a:srgbClr val="66CC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1600"/>
                <a:t>200.23.20.0/23</a:t>
              </a:r>
              <a:endParaRPr lang="en-US" sz="1800"/>
            </a:p>
          </p:txBody>
        </p:sp>
      </p:grpSp>
      <p:sp>
        <p:nvSpPr>
          <p:cNvPr id="99353" name="Text Box 34"/>
          <p:cNvSpPr txBox="1">
            <a:spLocks noChangeArrowheads="1"/>
          </p:cNvSpPr>
          <p:nvPr/>
        </p:nvSpPr>
        <p:spPr bwMode="auto">
          <a:xfrm>
            <a:off x="787400" y="3741738"/>
            <a:ext cx="1336675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 sz="1400"/>
              <a:t>Organization 2</a:t>
            </a:r>
          </a:p>
        </p:txBody>
      </p:sp>
      <p:grpSp>
        <p:nvGrpSpPr>
          <p:cNvPr id="99354" name="Group 35"/>
          <p:cNvGrpSpPr>
            <a:grpSpLocks/>
          </p:cNvGrpSpPr>
          <p:nvPr/>
        </p:nvGrpSpPr>
        <p:grpSpPr bwMode="auto">
          <a:xfrm>
            <a:off x="2155825" y="4198938"/>
            <a:ext cx="257175" cy="663575"/>
            <a:chOff x="870" y="2941"/>
            <a:chExt cx="162" cy="418"/>
          </a:xfrm>
        </p:grpSpPr>
        <p:sp>
          <p:nvSpPr>
            <p:cNvPr id="99363" name="Text Box 36"/>
            <p:cNvSpPr txBox="1">
              <a:spLocks noChangeArrowheads="1"/>
            </p:cNvSpPr>
            <p:nvPr/>
          </p:nvSpPr>
          <p:spPr bwMode="auto">
            <a:xfrm>
              <a:off x="872" y="2941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99364" name="Text Box 37"/>
            <p:cNvSpPr txBox="1">
              <a:spLocks noChangeArrowheads="1"/>
            </p:cNvSpPr>
            <p:nvPr/>
          </p:nvSpPr>
          <p:spPr bwMode="auto">
            <a:xfrm>
              <a:off x="870" y="3026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99365" name="Text Box 38"/>
            <p:cNvSpPr txBox="1">
              <a:spLocks noChangeArrowheads="1"/>
            </p:cNvSpPr>
            <p:nvPr/>
          </p:nvSpPr>
          <p:spPr bwMode="auto">
            <a:xfrm>
              <a:off x="871" y="3109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1"/>
                <a:t>.</a:t>
              </a:r>
              <a:endParaRPr lang="en-US" sz="2000"/>
            </a:p>
          </p:txBody>
        </p:sp>
      </p:grpSp>
      <p:grpSp>
        <p:nvGrpSpPr>
          <p:cNvPr id="99355" name="Group 39"/>
          <p:cNvGrpSpPr>
            <a:grpSpLocks/>
          </p:cNvGrpSpPr>
          <p:nvPr/>
        </p:nvGrpSpPr>
        <p:grpSpPr bwMode="auto">
          <a:xfrm>
            <a:off x="3184525" y="3903663"/>
            <a:ext cx="257175" cy="663575"/>
            <a:chOff x="870" y="2941"/>
            <a:chExt cx="162" cy="418"/>
          </a:xfrm>
        </p:grpSpPr>
        <p:sp>
          <p:nvSpPr>
            <p:cNvPr id="99360" name="Text Box 40"/>
            <p:cNvSpPr txBox="1">
              <a:spLocks noChangeArrowheads="1"/>
            </p:cNvSpPr>
            <p:nvPr/>
          </p:nvSpPr>
          <p:spPr bwMode="auto">
            <a:xfrm>
              <a:off x="872" y="2941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99361" name="Text Box 41"/>
            <p:cNvSpPr txBox="1">
              <a:spLocks noChangeArrowheads="1"/>
            </p:cNvSpPr>
            <p:nvPr/>
          </p:nvSpPr>
          <p:spPr bwMode="auto">
            <a:xfrm>
              <a:off x="870" y="3026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1"/>
                <a:t>.</a:t>
              </a:r>
              <a:endParaRPr lang="en-US" sz="2000"/>
            </a:p>
          </p:txBody>
        </p:sp>
        <p:sp>
          <p:nvSpPr>
            <p:cNvPr id="99362" name="Text Box 42"/>
            <p:cNvSpPr txBox="1">
              <a:spLocks noChangeArrowheads="1"/>
            </p:cNvSpPr>
            <p:nvPr/>
          </p:nvSpPr>
          <p:spPr bwMode="auto">
            <a:xfrm>
              <a:off x="871" y="3109"/>
              <a:ext cx="160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  <a:cs typeface="ＭＳ Ｐゴシック" charset="0"/>
                </a:defRPr>
              </a:lvl1pPr>
              <a:lvl2pPr marL="742950" indent="-28575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2pPr>
              <a:lvl3pPr marL="11430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3pPr>
              <a:lvl4pPr marL="16002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4pPr>
              <a:lvl5pPr marL="2057400" indent="-228600"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Arial" charset="0"/>
                  <a:ea typeface="ＭＳ Ｐゴシック" charset="0"/>
                </a:defRPr>
              </a:lvl9pPr>
            </a:lstStyle>
            <a:p>
              <a:r>
                <a:rPr lang="en-US" sz="2000" b="1"/>
                <a:t>.</a:t>
              </a:r>
              <a:endParaRPr lang="en-US" sz="2000"/>
            </a:p>
          </p:txBody>
        </p:sp>
      </p:grpSp>
      <p:sp>
        <p:nvSpPr>
          <p:cNvPr id="99356" name="Text Box 43"/>
          <p:cNvSpPr txBox="1">
            <a:spLocks noChangeArrowheads="1"/>
          </p:cNvSpPr>
          <p:nvPr/>
        </p:nvSpPr>
        <p:spPr bwMode="auto">
          <a:xfrm>
            <a:off x="566738" y="1357313"/>
            <a:ext cx="8107362" cy="822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r>
              <a:rPr lang="en-US">
                <a:latin typeface="Gill Sans MT" charset="0"/>
              </a:rPr>
              <a:t>hierarchical addressing allows efficient advertisement of routing </a:t>
            </a:r>
          </a:p>
          <a:p>
            <a:r>
              <a:rPr lang="en-US">
                <a:latin typeface="Gill Sans MT" charset="0"/>
              </a:rPr>
              <a:t>information: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CEC62-FB0F-3041-AB6D-9B2E0FE902F3}" type="datetime1">
              <a:rPr lang="en-US" smtClean="0"/>
              <a:t>9/24/18</a:t>
            </a:fld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6D12EE4-5B7A-0644-B151-13752F695602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96667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EF12B-D2B0-484D-A465-17C6B5DFCA80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47A5E44-672C-A540-B54A-AF22C3667E23}" type="slidenum">
              <a:rPr lang="en-US"/>
              <a:pPr/>
              <a:t>16</a:t>
            </a:fld>
            <a:endParaRPr lang="en-US"/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Weaknesses in IP Addressing</a:t>
            </a:r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When host moves, its IP address must change</a:t>
            </a:r>
          </a:p>
          <a:p>
            <a:r>
              <a:rPr lang="en-US" dirty="0"/>
              <a:t>Change in network size, e.g., class C </a:t>
            </a:r>
            <a:r>
              <a:rPr lang="en-US" dirty="0" smtClean="0"/>
              <a:t>moves </a:t>
            </a:r>
            <a:r>
              <a:rPr lang="en-US" dirty="0"/>
              <a:t>to class B</a:t>
            </a:r>
          </a:p>
          <a:p>
            <a:r>
              <a:rPr lang="en-US" dirty="0"/>
              <a:t>Routing is based on Network Address, multiple interfaces have multiple unrelated </a:t>
            </a:r>
            <a:r>
              <a:rPr lang="en-US" dirty="0" smtClean="0"/>
              <a:t>addresses</a:t>
            </a:r>
          </a:p>
          <a:p>
            <a:r>
              <a:rPr lang="en-US" dirty="0" smtClean="0"/>
              <a:t>Not enough addresses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4F4105-6186-3844-9DDB-FD9014AEF218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7E9E91-42A5-CC41-AF5D-E9F386EC988A}" type="slidenum">
              <a:rPr lang="en-US"/>
              <a:pPr/>
              <a:t>17</a:t>
            </a:fld>
            <a:endParaRPr lang="en-US"/>
          </a:p>
        </p:txBody>
      </p:sp>
      <p:sp>
        <p:nvSpPr>
          <p:cNvPr id="491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/>
              <a:t>Address Allocation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DC2A3-D58F-FC46-9B0D-53D737804E14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FF62785-705F-A94E-B07D-C884EB2C3315}" type="slidenum">
              <a:rPr lang="en-US"/>
              <a:pPr/>
              <a:t>18</a:t>
            </a:fld>
            <a:endParaRPr lang="en-US"/>
          </a:p>
        </p:txBody>
      </p:sp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6705600" cy="914400"/>
          </a:xfrm>
        </p:spPr>
        <p:txBody>
          <a:bodyPr/>
          <a:lstStyle/>
          <a:p>
            <a:r>
              <a:rPr lang="en-US" dirty="0" err="1" smtClean="0"/>
              <a:t>Classful</a:t>
            </a:r>
            <a:r>
              <a:rPr lang="en-US" dirty="0" smtClean="0"/>
              <a:t> (Historic) </a:t>
            </a:r>
            <a:r>
              <a:rPr lang="en-US" dirty="0"/>
              <a:t>Addressing</a:t>
            </a:r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990600"/>
            <a:ext cx="8686800" cy="55626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 dirty="0"/>
              <a:t>In the olden days, only fixed allocation sizes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Class A: 0*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Very large </a:t>
            </a:r>
            <a:r>
              <a:rPr lang="en-US" sz="2400" dirty="0">
                <a:solidFill>
                  <a:srgbClr val="FF3300"/>
                </a:solidFill>
              </a:rPr>
              <a:t>/8</a:t>
            </a:r>
            <a:r>
              <a:rPr lang="en-US" sz="2400" dirty="0"/>
              <a:t> blocks (e.g., MIT has 18.0.0.0/8)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Class B: 10*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Large </a:t>
            </a:r>
            <a:r>
              <a:rPr lang="en-US" sz="2400" dirty="0">
                <a:solidFill>
                  <a:srgbClr val="FF3300"/>
                </a:solidFill>
              </a:rPr>
              <a:t>/16</a:t>
            </a:r>
            <a:r>
              <a:rPr lang="en-US" sz="2400" dirty="0"/>
              <a:t> blocks (</a:t>
            </a:r>
            <a:r>
              <a:rPr lang="en-US" sz="2400" dirty="0" err="1"/>
              <a:t>e.g</a:t>
            </a:r>
            <a:r>
              <a:rPr lang="en-US" sz="2400" dirty="0"/>
              <a:t>,. Princeton has 128.112.0.0/16)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/>
              <a:t>Class C: 110*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/>
              <a:t>Small </a:t>
            </a:r>
            <a:r>
              <a:rPr lang="en-US" sz="2400" dirty="0">
                <a:solidFill>
                  <a:srgbClr val="FF3300"/>
                </a:solidFill>
              </a:rPr>
              <a:t>/24</a:t>
            </a:r>
            <a:r>
              <a:rPr lang="en-US" sz="2400" dirty="0"/>
              <a:t> blocks (e.g., AT&amp;T Labs has 192.20.225.0/24)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>
                <a:solidFill>
                  <a:schemeClr val="bg2"/>
                </a:solidFill>
              </a:rPr>
              <a:t>Class D: 1110*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>
                <a:solidFill>
                  <a:schemeClr val="bg2"/>
                </a:solidFill>
              </a:rPr>
              <a:t>Multicast groups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dirty="0">
                <a:solidFill>
                  <a:schemeClr val="bg2"/>
                </a:solidFill>
              </a:rPr>
              <a:t>Class E: 11110*</a:t>
            </a:r>
          </a:p>
          <a:p>
            <a:pPr marL="911225" lvl="2" indent="-233363">
              <a:lnSpc>
                <a:spcPct val="90000"/>
              </a:lnSpc>
            </a:pPr>
            <a:r>
              <a:rPr lang="en-US" sz="2400" dirty="0">
                <a:solidFill>
                  <a:schemeClr val="bg2"/>
                </a:solidFill>
              </a:rPr>
              <a:t>Reserved for future use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 dirty="0"/>
              <a:t>This is why folks use dotted-quad notation!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8BBDE-1FA7-D947-84AC-C068225260F4}" type="datetime1">
              <a:rPr lang="en-US" smtClean="0"/>
              <a:t>9/24/18</a:t>
            </a:fld>
            <a:endParaRPr lang="en-US"/>
          </a:p>
        </p:txBody>
      </p:sp>
      <p:sp>
        <p:nvSpPr>
          <p:cNvPr id="39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78DD15A-0B9A-A44C-B276-A393AAFE04A0}" type="slidenum">
              <a:rPr lang="en-US"/>
              <a:pPr/>
              <a:t>19</a:t>
            </a:fld>
            <a:endParaRPr lang="en-US"/>
          </a:p>
        </p:txBody>
      </p:sp>
      <p:sp>
        <p:nvSpPr>
          <p:cNvPr id="512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152400"/>
            <a:ext cx="7848600" cy="1066800"/>
          </a:xfrm>
        </p:spPr>
        <p:txBody>
          <a:bodyPr/>
          <a:lstStyle/>
          <a:p>
            <a:r>
              <a:rPr lang="en-US" sz="3600" dirty="0"/>
              <a:t>Classless Inter-Domain Routing (CIDR)</a:t>
            </a:r>
          </a:p>
        </p:txBody>
      </p:sp>
      <p:sp>
        <p:nvSpPr>
          <p:cNvPr id="51203" name="Rectangle 3"/>
          <p:cNvSpPr>
            <a:spLocks noChangeArrowheads="1"/>
          </p:cNvSpPr>
          <p:nvPr/>
        </p:nvSpPr>
        <p:spPr bwMode="auto">
          <a:xfrm>
            <a:off x="457200" y="1981200"/>
            <a:ext cx="7853363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800" b="1">
                <a:latin typeface="Arial" charset="0"/>
              </a:rPr>
              <a:t>IP Address : 12.4.0.0       IP  Mask: 255.254.0.0</a:t>
            </a:r>
          </a:p>
        </p:txBody>
      </p:sp>
      <p:sp>
        <p:nvSpPr>
          <p:cNvPr id="51204" name="Rectangle 4"/>
          <p:cNvSpPr>
            <a:spLocks noChangeArrowheads="1"/>
          </p:cNvSpPr>
          <p:nvPr/>
        </p:nvSpPr>
        <p:spPr bwMode="auto">
          <a:xfrm>
            <a:off x="1447800" y="2660650"/>
            <a:ext cx="3505200" cy="3124200"/>
          </a:xfrm>
          <a:prstGeom prst="rect">
            <a:avLst/>
          </a:prstGeom>
          <a:solidFill>
            <a:srgbClr val="CCFFFF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51205" name="Group 5"/>
          <p:cNvGrpSpPr>
            <a:grpSpLocks/>
          </p:cNvGrpSpPr>
          <p:nvPr/>
        </p:nvGrpSpPr>
        <p:grpSpPr bwMode="auto">
          <a:xfrm>
            <a:off x="1577975" y="2868613"/>
            <a:ext cx="7327900" cy="592137"/>
            <a:chOff x="994" y="1571"/>
            <a:chExt cx="4616" cy="373"/>
          </a:xfrm>
        </p:grpSpPr>
        <p:grpSp>
          <p:nvGrpSpPr>
            <p:cNvPr id="51206" name="Group 6"/>
            <p:cNvGrpSpPr>
              <a:grpSpLocks/>
            </p:cNvGrpSpPr>
            <p:nvPr/>
          </p:nvGrpSpPr>
          <p:grpSpPr bwMode="auto">
            <a:xfrm>
              <a:off x="994" y="1582"/>
              <a:ext cx="4616" cy="328"/>
              <a:chOff x="994" y="1582"/>
              <a:chExt cx="4616" cy="328"/>
            </a:xfrm>
          </p:grpSpPr>
          <p:sp>
            <p:nvSpPr>
              <p:cNvPr id="51207" name="Rectangle 7"/>
              <p:cNvSpPr>
                <a:spLocks noChangeArrowheads="1"/>
              </p:cNvSpPr>
              <p:nvPr/>
            </p:nvSpPr>
            <p:spPr bwMode="auto">
              <a:xfrm>
                <a:off x="994" y="1586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08" name="Line 8"/>
              <p:cNvSpPr>
                <a:spLocks noChangeShapeType="1"/>
              </p:cNvSpPr>
              <p:nvPr/>
            </p:nvSpPr>
            <p:spPr bwMode="auto">
              <a:xfrm>
                <a:off x="3294" y="158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09" name="Line 9"/>
              <p:cNvSpPr>
                <a:spLocks noChangeShapeType="1"/>
              </p:cNvSpPr>
              <p:nvPr/>
            </p:nvSpPr>
            <p:spPr bwMode="auto">
              <a:xfrm>
                <a:off x="2158" y="1582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10" name="Line 10"/>
              <p:cNvSpPr>
                <a:spLocks noChangeShapeType="1"/>
              </p:cNvSpPr>
              <p:nvPr/>
            </p:nvSpPr>
            <p:spPr bwMode="auto">
              <a:xfrm>
                <a:off x="4462" y="1590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211" name="Rectangle 11"/>
            <p:cNvSpPr>
              <a:spLocks noChangeArrowheads="1"/>
            </p:cNvSpPr>
            <p:nvPr/>
          </p:nvSpPr>
          <p:spPr bwMode="auto">
            <a:xfrm>
              <a:off x="1004" y="157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00001100</a:t>
              </a:r>
            </a:p>
          </p:txBody>
        </p:sp>
        <p:sp>
          <p:nvSpPr>
            <p:cNvPr id="51212" name="Rectangle 12"/>
            <p:cNvSpPr>
              <a:spLocks noChangeArrowheads="1"/>
            </p:cNvSpPr>
            <p:nvPr/>
          </p:nvSpPr>
          <p:spPr bwMode="auto">
            <a:xfrm>
              <a:off x="2172" y="157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00000100</a:t>
              </a:r>
            </a:p>
          </p:txBody>
        </p:sp>
        <p:sp>
          <p:nvSpPr>
            <p:cNvPr id="51213" name="Rectangle 13"/>
            <p:cNvSpPr>
              <a:spLocks noChangeArrowheads="1"/>
            </p:cNvSpPr>
            <p:nvPr/>
          </p:nvSpPr>
          <p:spPr bwMode="auto">
            <a:xfrm>
              <a:off x="3324" y="1579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00000000</a:t>
              </a:r>
            </a:p>
          </p:txBody>
        </p:sp>
        <p:sp>
          <p:nvSpPr>
            <p:cNvPr id="51214" name="Rectangle 14"/>
            <p:cNvSpPr>
              <a:spLocks noChangeArrowheads="1"/>
            </p:cNvSpPr>
            <p:nvPr/>
          </p:nvSpPr>
          <p:spPr bwMode="auto">
            <a:xfrm>
              <a:off x="4460" y="1579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00000000</a:t>
              </a:r>
            </a:p>
          </p:txBody>
        </p:sp>
      </p:grpSp>
      <p:grpSp>
        <p:nvGrpSpPr>
          <p:cNvPr id="51215" name="Group 15"/>
          <p:cNvGrpSpPr>
            <a:grpSpLocks/>
          </p:cNvGrpSpPr>
          <p:nvPr/>
        </p:nvGrpSpPr>
        <p:grpSpPr bwMode="auto">
          <a:xfrm>
            <a:off x="1573213" y="4029075"/>
            <a:ext cx="7327900" cy="592138"/>
            <a:chOff x="991" y="2302"/>
            <a:chExt cx="4616" cy="373"/>
          </a:xfrm>
        </p:grpSpPr>
        <p:grpSp>
          <p:nvGrpSpPr>
            <p:cNvPr id="51216" name="Group 16"/>
            <p:cNvGrpSpPr>
              <a:grpSpLocks/>
            </p:cNvGrpSpPr>
            <p:nvPr/>
          </p:nvGrpSpPr>
          <p:grpSpPr bwMode="auto">
            <a:xfrm>
              <a:off x="991" y="2313"/>
              <a:ext cx="4616" cy="328"/>
              <a:chOff x="991" y="2313"/>
              <a:chExt cx="4616" cy="328"/>
            </a:xfrm>
          </p:grpSpPr>
          <p:sp>
            <p:nvSpPr>
              <p:cNvPr id="51217" name="Rectangle 17"/>
              <p:cNvSpPr>
                <a:spLocks noChangeArrowheads="1"/>
              </p:cNvSpPr>
              <p:nvPr/>
            </p:nvSpPr>
            <p:spPr bwMode="auto">
              <a:xfrm>
                <a:off x="991" y="2317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18" name="Line 18"/>
              <p:cNvSpPr>
                <a:spLocks noChangeShapeType="1"/>
              </p:cNvSpPr>
              <p:nvPr/>
            </p:nvSpPr>
            <p:spPr bwMode="auto">
              <a:xfrm>
                <a:off x="3291" y="2313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19" name="Line 19"/>
              <p:cNvSpPr>
                <a:spLocks noChangeShapeType="1"/>
              </p:cNvSpPr>
              <p:nvPr/>
            </p:nvSpPr>
            <p:spPr bwMode="auto">
              <a:xfrm>
                <a:off x="2155" y="2313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51220" name="Line 20"/>
              <p:cNvSpPr>
                <a:spLocks noChangeShapeType="1"/>
              </p:cNvSpPr>
              <p:nvPr/>
            </p:nvSpPr>
            <p:spPr bwMode="auto">
              <a:xfrm>
                <a:off x="4459" y="2321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51221" name="Rectangle 21"/>
            <p:cNvSpPr>
              <a:spLocks noChangeArrowheads="1"/>
            </p:cNvSpPr>
            <p:nvPr/>
          </p:nvSpPr>
          <p:spPr bwMode="auto">
            <a:xfrm>
              <a:off x="1001" y="2302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11111111</a:t>
              </a:r>
            </a:p>
          </p:txBody>
        </p:sp>
        <p:sp>
          <p:nvSpPr>
            <p:cNvPr id="51222" name="Rectangle 22"/>
            <p:cNvSpPr>
              <a:spLocks noChangeArrowheads="1"/>
            </p:cNvSpPr>
            <p:nvPr/>
          </p:nvSpPr>
          <p:spPr bwMode="auto">
            <a:xfrm>
              <a:off x="2169" y="2302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11111110</a:t>
              </a:r>
            </a:p>
          </p:txBody>
        </p:sp>
        <p:sp>
          <p:nvSpPr>
            <p:cNvPr id="51223" name="Rectangle 23"/>
            <p:cNvSpPr>
              <a:spLocks noChangeArrowheads="1"/>
            </p:cNvSpPr>
            <p:nvPr/>
          </p:nvSpPr>
          <p:spPr bwMode="auto">
            <a:xfrm>
              <a:off x="3321" y="2310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00000000</a:t>
              </a:r>
            </a:p>
          </p:txBody>
        </p:sp>
        <p:sp>
          <p:nvSpPr>
            <p:cNvPr id="51224" name="Rectangle 24"/>
            <p:cNvSpPr>
              <a:spLocks noChangeArrowheads="1"/>
            </p:cNvSpPr>
            <p:nvPr/>
          </p:nvSpPr>
          <p:spPr bwMode="auto">
            <a:xfrm>
              <a:off x="4457" y="2310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/>
                <a:t>00000000</a:t>
              </a:r>
            </a:p>
          </p:txBody>
        </p:sp>
      </p:grpSp>
      <p:sp>
        <p:nvSpPr>
          <p:cNvPr id="51225" name="Rectangle 25"/>
          <p:cNvSpPr>
            <a:spLocks noChangeArrowheads="1"/>
          </p:cNvSpPr>
          <p:nvPr/>
        </p:nvSpPr>
        <p:spPr bwMode="auto">
          <a:xfrm>
            <a:off x="0" y="2889250"/>
            <a:ext cx="1489075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Arial" charset="0"/>
              </a:rPr>
              <a:t>Address </a:t>
            </a:r>
          </a:p>
        </p:txBody>
      </p:sp>
      <p:sp>
        <p:nvSpPr>
          <p:cNvPr id="51226" name="Rectangle 26"/>
          <p:cNvSpPr>
            <a:spLocks noChangeArrowheads="1"/>
          </p:cNvSpPr>
          <p:nvPr/>
        </p:nvSpPr>
        <p:spPr bwMode="auto">
          <a:xfrm>
            <a:off x="560388" y="4097338"/>
            <a:ext cx="946150" cy="457200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Arial" charset="0"/>
              </a:rPr>
              <a:t>Mask</a:t>
            </a:r>
          </a:p>
        </p:txBody>
      </p:sp>
      <p:sp>
        <p:nvSpPr>
          <p:cNvPr id="51227" name="Line 27"/>
          <p:cNvSpPr>
            <a:spLocks noChangeShapeType="1"/>
          </p:cNvSpPr>
          <p:nvPr/>
        </p:nvSpPr>
        <p:spPr bwMode="auto">
          <a:xfrm>
            <a:off x="8932863" y="4897438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8" name="Line 28"/>
          <p:cNvSpPr>
            <a:spLocks noChangeShapeType="1"/>
          </p:cNvSpPr>
          <p:nvPr/>
        </p:nvSpPr>
        <p:spPr bwMode="auto">
          <a:xfrm>
            <a:off x="4953000" y="4870450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29" name="Rectangle 29"/>
          <p:cNvSpPr>
            <a:spLocks noChangeArrowheads="1"/>
          </p:cNvSpPr>
          <p:nvPr/>
        </p:nvSpPr>
        <p:spPr bwMode="auto">
          <a:xfrm>
            <a:off x="6248400" y="4946650"/>
            <a:ext cx="157321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Arial" charset="0"/>
              </a:rPr>
              <a:t>for hosts </a:t>
            </a:r>
          </a:p>
        </p:txBody>
      </p:sp>
      <p:sp>
        <p:nvSpPr>
          <p:cNvPr id="51230" name="Line 30"/>
          <p:cNvSpPr>
            <a:spLocks noChangeShapeType="1"/>
          </p:cNvSpPr>
          <p:nvPr/>
        </p:nvSpPr>
        <p:spPr bwMode="auto">
          <a:xfrm>
            <a:off x="5029200" y="5175250"/>
            <a:ext cx="9906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1" name="Line 31"/>
          <p:cNvSpPr>
            <a:spLocks noChangeShapeType="1"/>
          </p:cNvSpPr>
          <p:nvPr/>
        </p:nvSpPr>
        <p:spPr bwMode="auto">
          <a:xfrm>
            <a:off x="8153400" y="5175250"/>
            <a:ext cx="754063" cy="14288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stealth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2" name="Line 32"/>
          <p:cNvSpPr>
            <a:spLocks noChangeShapeType="1"/>
          </p:cNvSpPr>
          <p:nvPr/>
        </p:nvSpPr>
        <p:spPr bwMode="auto">
          <a:xfrm flipH="1" flipV="1">
            <a:off x="4572000" y="5175250"/>
            <a:ext cx="342900" cy="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3" name="Line 33"/>
          <p:cNvSpPr>
            <a:spLocks noChangeShapeType="1"/>
          </p:cNvSpPr>
          <p:nvPr/>
        </p:nvSpPr>
        <p:spPr bwMode="auto">
          <a:xfrm>
            <a:off x="1566863" y="4897438"/>
            <a:ext cx="0" cy="533400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4" name="Rectangle 34"/>
          <p:cNvSpPr>
            <a:spLocks noChangeArrowheads="1"/>
          </p:cNvSpPr>
          <p:nvPr/>
        </p:nvSpPr>
        <p:spPr bwMode="auto">
          <a:xfrm>
            <a:off x="2133600" y="4946650"/>
            <a:ext cx="240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Arial" charset="0"/>
              </a:rPr>
              <a:t>Network Prefix </a:t>
            </a:r>
          </a:p>
        </p:txBody>
      </p:sp>
      <p:sp>
        <p:nvSpPr>
          <p:cNvPr id="51235" name="Line 35"/>
          <p:cNvSpPr>
            <a:spLocks noChangeShapeType="1"/>
          </p:cNvSpPr>
          <p:nvPr/>
        </p:nvSpPr>
        <p:spPr bwMode="auto">
          <a:xfrm>
            <a:off x="1566863" y="5172075"/>
            <a:ext cx="490537" cy="3175"/>
          </a:xfrm>
          <a:prstGeom prst="line">
            <a:avLst/>
          </a:prstGeom>
          <a:noFill/>
          <a:ln w="50800">
            <a:solidFill>
              <a:schemeClr val="tx1"/>
            </a:solidFill>
            <a:round/>
            <a:headEnd type="stealth" w="med" len="med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1236" name="Text Box 36"/>
          <p:cNvSpPr txBox="1">
            <a:spLocks noChangeArrowheads="1"/>
          </p:cNvSpPr>
          <p:nvPr/>
        </p:nvSpPr>
        <p:spPr bwMode="auto">
          <a:xfrm>
            <a:off x="1381125" y="1109663"/>
            <a:ext cx="5984875" cy="701675"/>
          </a:xfrm>
          <a:prstGeom prst="rect">
            <a:avLst/>
          </a:prstGeom>
          <a:solidFill>
            <a:srgbClr val="CC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Use two 32-bit numbers to represent a network. </a:t>
            </a:r>
          </a:p>
          <a:p>
            <a:r>
              <a:rPr lang="en-US" sz="2000" b="1">
                <a:latin typeface="Arial" charset="0"/>
              </a:rPr>
              <a:t>          Network number = IP address + Mask  </a:t>
            </a:r>
          </a:p>
        </p:txBody>
      </p:sp>
      <p:sp>
        <p:nvSpPr>
          <p:cNvPr id="51237" name="Text Box 37"/>
          <p:cNvSpPr txBox="1">
            <a:spLocks noChangeArrowheads="1"/>
          </p:cNvSpPr>
          <p:nvPr/>
        </p:nvSpPr>
        <p:spPr bwMode="auto">
          <a:xfrm>
            <a:off x="5029200" y="5638800"/>
            <a:ext cx="3293921" cy="46230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Arial" charset="0"/>
              </a:rPr>
              <a:t>Written as 12.4.0.0/15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D434F-AD67-0646-920A-6664A0A4CDEF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2A761AA-00FA-8A4D-BA2A-FF0DFABCA351}" type="slidenum">
              <a:rPr lang="en-US"/>
              <a:pPr/>
              <a:t>2</a:t>
            </a:fld>
            <a:endParaRPr lang="en-US"/>
          </a:p>
        </p:txBody>
      </p:sp>
      <p:sp>
        <p:nvSpPr>
          <p:cNvPr id="113666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228600"/>
            <a:ext cx="6705600" cy="1219200"/>
          </a:xfrm>
        </p:spPr>
        <p:txBody>
          <a:bodyPr/>
          <a:lstStyle/>
          <a:p>
            <a:r>
              <a:rPr lang="en-US" dirty="0"/>
              <a:t>Internet Addresses</a:t>
            </a:r>
          </a:p>
        </p:txBody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01000" cy="47244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000" dirty="0"/>
              <a:t>Outline/Goals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000" dirty="0"/>
              <a:t>	IP addresses  RFC 950, STD 05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Dotted-quad notation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IP prefixes for aggregation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Address allocation</a:t>
            </a:r>
          </a:p>
          <a:p>
            <a:pPr lvl="1">
              <a:lnSpc>
                <a:spcPct val="90000"/>
              </a:lnSpc>
            </a:pPr>
            <a:r>
              <a:rPr lang="en-US" sz="2000" dirty="0" err="1"/>
              <a:t>Classful</a:t>
            </a:r>
            <a:r>
              <a:rPr lang="en-US" sz="2000" dirty="0"/>
              <a:t> addresses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Classless </a:t>
            </a:r>
            <a:r>
              <a:rPr lang="en-US" sz="2000" dirty="0" err="1"/>
              <a:t>InterDomain</a:t>
            </a:r>
            <a:r>
              <a:rPr lang="en-US" sz="2000" dirty="0"/>
              <a:t> Routing (CIDR) - RFC 4632, BDP 122, RFC 1817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Growth in the number of prefixes over time</a:t>
            </a:r>
          </a:p>
          <a:p>
            <a:pPr>
              <a:lnSpc>
                <a:spcPct val="90000"/>
              </a:lnSpc>
            </a:pPr>
            <a:r>
              <a:rPr lang="en-US" sz="2000" dirty="0"/>
              <a:t>Packet forwarding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Forwarding tables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Longest-prefix match forwarding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Where forwarding tables come </a:t>
            </a:r>
            <a:r>
              <a:rPr lang="en-US" sz="2000" dirty="0" smtClean="0"/>
              <a:t>from </a:t>
            </a:r>
            <a:r>
              <a:rPr lang="mr-IN" sz="2000" dirty="0" smtClean="0"/>
              <a:t>–</a:t>
            </a:r>
            <a:r>
              <a:rPr lang="en-US" sz="2000" dirty="0" smtClean="0"/>
              <a:t> KR 5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66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667" grpId="0" build="p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7A0757-6B00-614B-9D9C-4FDD347A351B}" type="datetime1">
              <a:rPr lang="en-US" smtClean="0"/>
              <a:t>9/24/18</a:t>
            </a:fld>
            <a:endParaRPr lang="en-US"/>
          </a:p>
        </p:txBody>
      </p:sp>
      <p:sp>
        <p:nvSpPr>
          <p:cNvPr id="2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A5F5A58-A932-E446-870E-1CCD1F786087}" type="slidenum">
              <a:rPr lang="en-US"/>
              <a:pPr/>
              <a:t>20</a:t>
            </a:fld>
            <a:endParaRPr lang="en-US"/>
          </a:p>
        </p:txBody>
      </p:sp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7162800" cy="914400"/>
          </a:xfrm>
        </p:spPr>
        <p:txBody>
          <a:bodyPr/>
          <a:lstStyle/>
          <a:p>
            <a:r>
              <a:rPr lang="en-US" sz="3600" dirty="0"/>
              <a:t>CIDR: Hierarchal Address Allocation</a:t>
            </a:r>
          </a:p>
        </p:txBody>
      </p:sp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877888" y="4411663"/>
            <a:ext cx="131445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12.0.0.0/8</a:t>
            </a:r>
          </a:p>
        </p:txBody>
      </p:sp>
      <p:sp>
        <p:nvSpPr>
          <p:cNvPr id="53252" name="AutoShape 4"/>
          <p:cNvSpPr>
            <a:spLocks noChangeArrowheads="1"/>
          </p:cNvSpPr>
          <p:nvPr/>
        </p:nvSpPr>
        <p:spPr bwMode="auto">
          <a:xfrm rot="16200000">
            <a:off x="961231" y="4287044"/>
            <a:ext cx="2925763" cy="511175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2670175" y="2974975"/>
            <a:ext cx="1455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12.0.0.0/16</a:t>
            </a:r>
          </a:p>
        </p:txBody>
      </p:sp>
      <p:sp>
        <p:nvSpPr>
          <p:cNvPr id="53254" name="Rectangle 6"/>
          <p:cNvSpPr>
            <a:spLocks noChangeArrowheads="1"/>
          </p:cNvSpPr>
          <p:nvPr/>
        </p:nvSpPr>
        <p:spPr bwMode="auto">
          <a:xfrm>
            <a:off x="2744788" y="5864225"/>
            <a:ext cx="1738312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12.254.0.0/16</a:t>
            </a:r>
          </a:p>
        </p:txBody>
      </p:sp>
      <p:sp>
        <p:nvSpPr>
          <p:cNvPr id="53255" name="Rectangle 7"/>
          <p:cNvSpPr>
            <a:spLocks noChangeArrowheads="1"/>
          </p:cNvSpPr>
          <p:nvPr/>
        </p:nvSpPr>
        <p:spPr bwMode="auto">
          <a:xfrm>
            <a:off x="2670175" y="3287713"/>
            <a:ext cx="1455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12.1.0.0/16</a:t>
            </a:r>
          </a:p>
        </p:txBody>
      </p:sp>
      <p:sp>
        <p:nvSpPr>
          <p:cNvPr id="53256" name="Rectangle 8"/>
          <p:cNvSpPr>
            <a:spLocks noChangeArrowheads="1"/>
          </p:cNvSpPr>
          <p:nvPr/>
        </p:nvSpPr>
        <p:spPr bwMode="auto">
          <a:xfrm>
            <a:off x="2670175" y="3600450"/>
            <a:ext cx="1455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12.2.0.0/16</a:t>
            </a:r>
          </a:p>
        </p:txBody>
      </p:sp>
      <p:sp>
        <p:nvSpPr>
          <p:cNvPr id="53257" name="Rectangle 9"/>
          <p:cNvSpPr>
            <a:spLocks noChangeArrowheads="1"/>
          </p:cNvSpPr>
          <p:nvPr/>
        </p:nvSpPr>
        <p:spPr bwMode="auto">
          <a:xfrm>
            <a:off x="2670175" y="3911600"/>
            <a:ext cx="145573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12.3.0.0/16</a:t>
            </a:r>
          </a:p>
        </p:txBody>
      </p:sp>
      <p:sp>
        <p:nvSpPr>
          <p:cNvPr id="53258" name="AutoShape 10"/>
          <p:cNvSpPr>
            <a:spLocks noChangeArrowheads="1"/>
          </p:cNvSpPr>
          <p:nvPr/>
        </p:nvSpPr>
        <p:spPr bwMode="auto">
          <a:xfrm rot="16200000">
            <a:off x="3653631" y="3788569"/>
            <a:ext cx="1425575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59" name="Rectangle 11"/>
          <p:cNvSpPr>
            <a:spLocks noChangeArrowheads="1"/>
          </p:cNvSpPr>
          <p:nvPr/>
        </p:nvSpPr>
        <p:spPr bwMode="auto">
          <a:xfrm>
            <a:off x="3192463" y="4198938"/>
            <a:ext cx="336550" cy="173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3600" b="1">
                <a:latin typeface="Arial" charset="0"/>
              </a:rPr>
              <a:t>:</a:t>
            </a:r>
          </a:p>
          <a:p>
            <a:r>
              <a:rPr lang="en-US" sz="3600" b="1">
                <a:latin typeface="Arial" charset="0"/>
              </a:rPr>
              <a:t>:</a:t>
            </a:r>
          </a:p>
          <a:p>
            <a:r>
              <a:rPr lang="en-US" sz="3600" b="1">
                <a:latin typeface="Arial" charset="0"/>
              </a:rPr>
              <a:t>:</a:t>
            </a:r>
          </a:p>
        </p:txBody>
      </p:sp>
      <p:sp>
        <p:nvSpPr>
          <p:cNvPr id="53260" name="AutoShape 12"/>
          <p:cNvSpPr>
            <a:spLocks noChangeArrowheads="1"/>
          </p:cNvSpPr>
          <p:nvPr/>
        </p:nvSpPr>
        <p:spPr bwMode="auto">
          <a:xfrm rot="16200000">
            <a:off x="3795713" y="5568950"/>
            <a:ext cx="1738312" cy="509588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61" name="Rectangle 13"/>
          <p:cNvSpPr>
            <a:spLocks noChangeArrowheads="1"/>
          </p:cNvSpPr>
          <p:nvPr/>
        </p:nvSpPr>
        <p:spPr bwMode="auto">
          <a:xfrm>
            <a:off x="4611688" y="3349625"/>
            <a:ext cx="1455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12.3.0.0/24</a:t>
            </a:r>
          </a:p>
        </p:txBody>
      </p:sp>
      <p:sp>
        <p:nvSpPr>
          <p:cNvPr id="53262" name="Rectangle 14"/>
          <p:cNvSpPr>
            <a:spLocks noChangeArrowheads="1"/>
          </p:cNvSpPr>
          <p:nvPr/>
        </p:nvSpPr>
        <p:spPr bwMode="auto">
          <a:xfrm>
            <a:off x="4611688" y="3600450"/>
            <a:ext cx="1455737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12.3.1.0/24</a:t>
            </a:r>
          </a:p>
        </p:txBody>
      </p:sp>
      <p:sp>
        <p:nvSpPr>
          <p:cNvPr id="53263" name="Rectangle 15"/>
          <p:cNvSpPr>
            <a:spLocks noChangeArrowheads="1"/>
          </p:cNvSpPr>
          <p:nvPr/>
        </p:nvSpPr>
        <p:spPr bwMode="auto">
          <a:xfrm>
            <a:off x="5210175" y="3811588"/>
            <a:ext cx="285750" cy="822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Arial" charset="0"/>
              </a:rPr>
              <a:t>:</a:t>
            </a:r>
          </a:p>
          <a:p>
            <a:r>
              <a:rPr lang="en-US" b="1">
                <a:latin typeface="Arial" charset="0"/>
              </a:rPr>
              <a:t>:</a:t>
            </a:r>
          </a:p>
        </p:txBody>
      </p:sp>
      <p:sp>
        <p:nvSpPr>
          <p:cNvPr id="53264" name="Rectangle 16"/>
          <p:cNvSpPr>
            <a:spLocks noChangeArrowheads="1"/>
          </p:cNvSpPr>
          <p:nvPr/>
        </p:nvSpPr>
        <p:spPr bwMode="auto">
          <a:xfrm>
            <a:off x="4686300" y="4473575"/>
            <a:ext cx="1738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12.3.254.0/24</a:t>
            </a:r>
          </a:p>
        </p:txBody>
      </p:sp>
      <p:sp>
        <p:nvSpPr>
          <p:cNvPr id="53265" name="Rectangle 17"/>
          <p:cNvSpPr>
            <a:spLocks noChangeArrowheads="1"/>
          </p:cNvSpPr>
          <p:nvPr/>
        </p:nvSpPr>
        <p:spPr bwMode="auto">
          <a:xfrm>
            <a:off x="5029200" y="4953000"/>
            <a:ext cx="1738313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 dirty="0">
                <a:latin typeface="Arial" charset="0"/>
              </a:rPr>
              <a:t>12.253.0.0/19</a:t>
            </a:r>
          </a:p>
        </p:txBody>
      </p:sp>
      <p:sp>
        <p:nvSpPr>
          <p:cNvPr id="53266" name="Rectangle 18"/>
          <p:cNvSpPr>
            <a:spLocks noChangeArrowheads="1"/>
          </p:cNvSpPr>
          <p:nvPr/>
        </p:nvSpPr>
        <p:spPr bwMode="auto">
          <a:xfrm>
            <a:off x="4984750" y="5222875"/>
            <a:ext cx="187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12.253.32.0/19</a:t>
            </a:r>
          </a:p>
        </p:txBody>
      </p:sp>
      <p:sp>
        <p:nvSpPr>
          <p:cNvPr id="53267" name="Rectangle 19"/>
          <p:cNvSpPr>
            <a:spLocks noChangeArrowheads="1"/>
          </p:cNvSpPr>
          <p:nvPr/>
        </p:nvSpPr>
        <p:spPr bwMode="auto">
          <a:xfrm>
            <a:off x="4984750" y="5473700"/>
            <a:ext cx="187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 dirty="0">
                <a:latin typeface="Arial" charset="0"/>
              </a:rPr>
              <a:t>12.253.64.0/19</a:t>
            </a:r>
          </a:p>
        </p:txBody>
      </p:sp>
      <p:sp>
        <p:nvSpPr>
          <p:cNvPr id="53268" name="Rectangle 20"/>
          <p:cNvSpPr>
            <a:spLocks noChangeArrowheads="1"/>
          </p:cNvSpPr>
          <p:nvPr/>
        </p:nvSpPr>
        <p:spPr bwMode="auto">
          <a:xfrm>
            <a:off x="4984750" y="5786438"/>
            <a:ext cx="18796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12.253.96.0/19</a:t>
            </a:r>
          </a:p>
        </p:txBody>
      </p:sp>
      <p:sp>
        <p:nvSpPr>
          <p:cNvPr id="53269" name="Rectangle 21"/>
          <p:cNvSpPr>
            <a:spLocks noChangeArrowheads="1"/>
          </p:cNvSpPr>
          <p:nvPr/>
        </p:nvSpPr>
        <p:spPr bwMode="auto">
          <a:xfrm>
            <a:off x="4984750" y="6035675"/>
            <a:ext cx="20208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12.253.128.0/19</a:t>
            </a:r>
          </a:p>
        </p:txBody>
      </p:sp>
      <p:sp>
        <p:nvSpPr>
          <p:cNvPr id="53270" name="Rectangle 22"/>
          <p:cNvSpPr>
            <a:spLocks noChangeArrowheads="1"/>
          </p:cNvSpPr>
          <p:nvPr/>
        </p:nvSpPr>
        <p:spPr bwMode="auto">
          <a:xfrm>
            <a:off x="4984750" y="6284913"/>
            <a:ext cx="2020888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sz="2000" b="1">
                <a:latin typeface="Arial" charset="0"/>
              </a:rPr>
              <a:t>12.253.160.0/19</a:t>
            </a:r>
          </a:p>
        </p:txBody>
      </p:sp>
      <p:sp>
        <p:nvSpPr>
          <p:cNvPr id="53271" name="AutoShape 23"/>
          <p:cNvSpPr>
            <a:spLocks noChangeArrowheads="1"/>
          </p:cNvSpPr>
          <p:nvPr/>
        </p:nvSpPr>
        <p:spPr bwMode="auto">
          <a:xfrm rot="16200000">
            <a:off x="6006306" y="3251995"/>
            <a:ext cx="1050925" cy="957262"/>
          </a:xfrm>
          <a:prstGeom prst="triangle">
            <a:avLst>
              <a:gd name="adj" fmla="val 49995"/>
            </a:avLst>
          </a:prstGeom>
          <a:solidFill>
            <a:schemeClr val="hlink"/>
          </a:solidFill>
          <a:ln w="12700">
            <a:solidFill>
              <a:schemeClr val="hlink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3272" name="Rectangle 24"/>
          <p:cNvSpPr>
            <a:spLocks noChangeArrowheads="1"/>
          </p:cNvSpPr>
          <p:nvPr/>
        </p:nvSpPr>
        <p:spPr bwMode="auto">
          <a:xfrm>
            <a:off x="7226300" y="3187700"/>
            <a:ext cx="2857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/>
          <a:p>
            <a:r>
              <a:rPr lang="en-US" b="1">
                <a:latin typeface="Arial" charset="0"/>
              </a:rPr>
              <a:t>:</a:t>
            </a:r>
          </a:p>
          <a:p>
            <a:r>
              <a:rPr lang="en-US" b="1">
                <a:latin typeface="Arial" charset="0"/>
              </a:rPr>
              <a:t>:</a:t>
            </a:r>
          </a:p>
          <a:p>
            <a:r>
              <a:rPr lang="en-US" b="1">
                <a:latin typeface="Arial" charset="0"/>
              </a:rPr>
              <a:t>:</a:t>
            </a:r>
          </a:p>
        </p:txBody>
      </p:sp>
      <p:sp>
        <p:nvSpPr>
          <p:cNvPr id="53273" name="Rectangle 25"/>
          <p:cNvSpPr>
            <a:spLocks noChangeArrowheads="1"/>
          </p:cNvSpPr>
          <p:nvPr/>
        </p:nvSpPr>
        <p:spPr bwMode="auto">
          <a:xfrm>
            <a:off x="381000" y="1066800"/>
            <a:ext cx="8915400" cy="3779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800" dirty="0"/>
              <a:t>Prefixes are key to Internet scalability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dirty="0"/>
              <a:t>Address allocated in contiguous chunks (prefixes)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dirty="0"/>
              <a:t>Routing protocols and packet forwarding based on prefixes</a:t>
            </a:r>
          </a:p>
          <a:p>
            <a:pPr marL="742950" lvl="1" indent="-285750">
              <a:spcBef>
                <a:spcPct val="20000"/>
              </a:spcBef>
              <a:buFontTx/>
              <a:buChar char="–"/>
            </a:pPr>
            <a:r>
              <a:rPr lang="en-US" dirty="0"/>
              <a:t>Today, routing tables contain ~150,000-200,000 prefixes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2E5DC2-F7F5-B64C-A689-33B47B4D271D}" type="datetime1">
              <a:rPr lang="en-US" smtClean="0"/>
              <a:t>9/24/18</a:t>
            </a:fld>
            <a:endParaRPr lang="en-US"/>
          </a:p>
        </p:txBody>
      </p:sp>
      <p:sp>
        <p:nvSpPr>
          <p:cNvPr id="20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0146683-ED53-B743-B5A9-AE6EB64B1806}" type="slidenum">
              <a:rPr lang="en-US"/>
              <a:pPr/>
              <a:t>21</a:t>
            </a:fld>
            <a:endParaRPr lang="en-US"/>
          </a:p>
        </p:txBody>
      </p:sp>
      <p:sp>
        <p:nvSpPr>
          <p:cNvPr id="55298" name="Rectangle 2"/>
          <p:cNvSpPr>
            <a:spLocks noChangeArrowheads="1"/>
          </p:cNvSpPr>
          <p:nvPr/>
        </p:nvSpPr>
        <p:spPr bwMode="auto">
          <a:xfrm>
            <a:off x="457200" y="1676400"/>
            <a:ext cx="8305800" cy="3200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5299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609600"/>
            <a:ext cx="7086600" cy="609600"/>
          </a:xfrm>
        </p:spPr>
        <p:txBody>
          <a:bodyPr/>
          <a:lstStyle/>
          <a:p>
            <a:r>
              <a:rPr lang="en-US"/>
              <a:t>Scalability: Address Aggregation</a:t>
            </a:r>
          </a:p>
        </p:txBody>
      </p:sp>
      <p:sp>
        <p:nvSpPr>
          <p:cNvPr id="55300" name="Oval 4"/>
          <p:cNvSpPr>
            <a:spLocks noChangeArrowheads="1"/>
          </p:cNvSpPr>
          <p:nvPr/>
        </p:nvSpPr>
        <p:spPr bwMode="auto">
          <a:xfrm>
            <a:off x="28956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1" name="Oval 5"/>
          <p:cNvSpPr>
            <a:spLocks noChangeArrowheads="1"/>
          </p:cNvSpPr>
          <p:nvPr/>
        </p:nvSpPr>
        <p:spPr bwMode="auto">
          <a:xfrm>
            <a:off x="11430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>
              <a:solidFill>
                <a:schemeClr val="bg1"/>
              </a:solidFill>
            </a:endParaRPr>
          </a:p>
        </p:txBody>
      </p:sp>
      <p:sp>
        <p:nvSpPr>
          <p:cNvPr id="55302" name="Oval 6"/>
          <p:cNvSpPr>
            <a:spLocks noChangeArrowheads="1"/>
          </p:cNvSpPr>
          <p:nvPr/>
        </p:nvSpPr>
        <p:spPr bwMode="auto">
          <a:xfrm>
            <a:off x="48768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3" name="Oval 7"/>
          <p:cNvSpPr>
            <a:spLocks noChangeArrowheads="1"/>
          </p:cNvSpPr>
          <p:nvPr/>
        </p:nvSpPr>
        <p:spPr bwMode="auto">
          <a:xfrm>
            <a:off x="6705600" y="3951288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5304" name="Text Box 8"/>
          <p:cNvSpPr txBox="1">
            <a:spLocks noChangeArrowheads="1"/>
          </p:cNvSpPr>
          <p:nvPr/>
        </p:nvSpPr>
        <p:spPr bwMode="auto">
          <a:xfrm>
            <a:off x="2838450" y="1960563"/>
            <a:ext cx="333533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Provider is given 201.10.0.0/21</a:t>
            </a:r>
          </a:p>
        </p:txBody>
      </p:sp>
      <p:sp>
        <p:nvSpPr>
          <p:cNvPr id="55305" name="Text Box 9"/>
          <p:cNvSpPr txBox="1">
            <a:spLocks noChangeArrowheads="1"/>
          </p:cNvSpPr>
          <p:nvPr/>
        </p:nvSpPr>
        <p:spPr bwMode="auto">
          <a:xfrm>
            <a:off x="933450" y="4267200"/>
            <a:ext cx="158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>
                <a:solidFill>
                  <a:srgbClr val="000000"/>
                </a:solidFill>
                <a:latin typeface="Arial" charset="0"/>
              </a:rPr>
              <a:t>201.10.0.0/22</a:t>
            </a:r>
          </a:p>
        </p:txBody>
      </p:sp>
      <p:sp>
        <p:nvSpPr>
          <p:cNvPr id="55306" name="Text Box 10"/>
          <p:cNvSpPr txBox="1">
            <a:spLocks noChangeArrowheads="1"/>
          </p:cNvSpPr>
          <p:nvPr/>
        </p:nvSpPr>
        <p:spPr bwMode="auto">
          <a:xfrm>
            <a:off x="2714625" y="4267200"/>
            <a:ext cx="158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800">
                <a:solidFill>
                  <a:srgbClr val="000000"/>
                </a:solidFill>
                <a:latin typeface="Arial" charset="0"/>
              </a:rPr>
              <a:t>201.10.4.0/24</a:t>
            </a:r>
          </a:p>
        </p:txBody>
      </p:sp>
      <p:sp>
        <p:nvSpPr>
          <p:cNvPr id="55307" name="Text Box 11"/>
          <p:cNvSpPr txBox="1">
            <a:spLocks noChangeArrowheads="1"/>
          </p:cNvSpPr>
          <p:nvPr/>
        </p:nvSpPr>
        <p:spPr bwMode="auto">
          <a:xfrm>
            <a:off x="4724400" y="4267200"/>
            <a:ext cx="158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201.10.5.0/24</a:t>
            </a:r>
          </a:p>
        </p:txBody>
      </p:sp>
      <p:sp>
        <p:nvSpPr>
          <p:cNvPr id="55308" name="Text Box 12"/>
          <p:cNvSpPr txBox="1">
            <a:spLocks noChangeArrowheads="1"/>
          </p:cNvSpPr>
          <p:nvPr/>
        </p:nvSpPr>
        <p:spPr bwMode="auto">
          <a:xfrm>
            <a:off x="6705600" y="4267200"/>
            <a:ext cx="158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201.10.6.0/23</a:t>
            </a:r>
          </a:p>
        </p:txBody>
      </p:sp>
      <p:cxnSp>
        <p:nvCxnSpPr>
          <p:cNvPr id="55309" name="AutoShape 13"/>
          <p:cNvCxnSpPr>
            <a:cxnSpLocks noChangeShapeType="1"/>
            <a:endCxn id="55301" idx="0"/>
          </p:cNvCxnSpPr>
          <p:nvPr/>
        </p:nvCxnSpPr>
        <p:spPr bwMode="auto">
          <a:xfrm rot="10800000" flipV="1">
            <a:off x="1790700" y="2808288"/>
            <a:ext cx="1763713" cy="11430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310" name="AutoShape 14"/>
          <p:cNvCxnSpPr>
            <a:cxnSpLocks noChangeShapeType="1"/>
          </p:cNvCxnSpPr>
          <p:nvPr/>
        </p:nvCxnSpPr>
        <p:spPr bwMode="auto">
          <a:xfrm rot="5400000">
            <a:off x="3567907" y="2985293"/>
            <a:ext cx="838200" cy="1116013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311" name="AutoShape 15"/>
          <p:cNvCxnSpPr>
            <a:cxnSpLocks noChangeShapeType="1"/>
            <a:endCxn id="55303" idx="0"/>
          </p:cNvCxnSpPr>
          <p:nvPr/>
        </p:nvCxnSpPr>
        <p:spPr bwMode="auto">
          <a:xfrm>
            <a:off x="5764213" y="2808288"/>
            <a:ext cx="1589087" cy="11430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5312" name="AutoShape 16"/>
          <p:cNvCxnSpPr>
            <a:cxnSpLocks noChangeShapeType="1"/>
          </p:cNvCxnSpPr>
          <p:nvPr/>
        </p:nvCxnSpPr>
        <p:spPr bwMode="auto">
          <a:xfrm rot="16200000" flipH="1">
            <a:off x="4691857" y="3156744"/>
            <a:ext cx="838200" cy="750887"/>
          </a:xfrm>
          <a:prstGeom prst="bentConnector3">
            <a:avLst>
              <a:gd name="adj1" fmla="val 51514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5313" name="Oval 17"/>
          <p:cNvSpPr>
            <a:spLocks noChangeArrowheads="1"/>
          </p:cNvSpPr>
          <p:nvPr/>
        </p:nvSpPr>
        <p:spPr bwMode="auto">
          <a:xfrm>
            <a:off x="3505200" y="2514600"/>
            <a:ext cx="22098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>
                <a:latin typeface="Arial" charset="0"/>
              </a:rPr>
              <a:t>Provider</a:t>
            </a:r>
          </a:p>
        </p:txBody>
      </p:sp>
      <p:sp>
        <p:nvSpPr>
          <p:cNvPr id="55314" name="Text Box 18"/>
          <p:cNvSpPr txBox="1">
            <a:spLocks noChangeArrowheads="1"/>
          </p:cNvSpPr>
          <p:nvPr/>
        </p:nvSpPr>
        <p:spPr bwMode="auto">
          <a:xfrm>
            <a:off x="609600" y="5105400"/>
            <a:ext cx="810260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b="1" dirty="0">
                <a:latin typeface="Helvetica" charset="0"/>
              </a:rPr>
              <a:t>Routers in the rest of the Internet just need to know how to reach </a:t>
            </a:r>
            <a:r>
              <a:rPr lang="en-US" b="1" dirty="0">
                <a:solidFill>
                  <a:srgbClr val="FF3300"/>
                </a:solidFill>
                <a:latin typeface="Helvetica" charset="0"/>
              </a:rPr>
              <a:t>201.10.0.0/21</a:t>
            </a:r>
            <a:r>
              <a:rPr lang="en-US" b="1" dirty="0">
                <a:latin typeface="Helvetica" charset="0"/>
              </a:rPr>
              <a:t>. The provider can direct the IP packets to the appropriate </a:t>
            </a:r>
            <a:r>
              <a:rPr lang="en-US" b="1" dirty="0">
                <a:solidFill>
                  <a:srgbClr val="0000FF"/>
                </a:solidFill>
                <a:latin typeface="Helvetica" charset="0"/>
              </a:rPr>
              <a:t>customer</a:t>
            </a:r>
            <a:r>
              <a:rPr lang="en-US" b="1" dirty="0">
                <a:latin typeface="Helvetica" charset="0"/>
              </a:rPr>
              <a:t>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CFB034-47A5-E345-AB68-A7EBB8B05129}" type="datetime1">
              <a:rPr lang="en-US" smtClean="0"/>
              <a:t>9/24/18</a:t>
            </a:fld>
            <a:endParaRPr lang="en-US"/>
          </a:p>
        </p:txBody>
      </p:sp>
      <p:sp>
        <p:nvSpPr>
          <p:cNvPr id="24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B67E2B8-A208-BE4D-B54B-083C9F1C87FB}" type="slidenum">
              <a:rPr lang="en-US"/>
              <a:pPr/>
              <a:t>22</a:t>
            </a:fld>
            <a:endParaRPr lang="en-US"/>
          </a:p>
        </p:txBody>
      </p:sp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228600"/>
            <a:ext cx="7620000" cy="1219200"/>
          </a:xfrm>
        </p:spPr>
        <p:txBody>
          <a:bodyPr/>
          <a:lstStyle/>
          <a:p>
            <a:r>
              <a:rPr lang="en-US" sz="3600"/>
              <a:t>But, Aggregation Not Always Possible</a:t>
            </a:r>
          </a:p>
        </p:txBody>
      </p:sp>
      <p:sp>
        <p:nvSpPr>
          <p:cNvPr id="57347" name="Rectangle 3"/>
          <p:cNvSpPr>
            <a:spLocks noChangeArrowheads="1"/>
          </p:cNvSpPr>
          <p:nvPr/>
        </p:nvSpPr>
        <p:spPr bwMode="auto">
          <a:xfrm>
            <a:off x="457200" y="1393825"/>
            <a:ext cx="8305800" cy="3200400"/>
          </a:xfrm>
          <a:prstGeom prst="rect">
            <a:avLst/>
          </a:prstGeom>
          <a:solidFill>
            <a:srgbClr val="FFFFFF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63500" dist="107763" dir="2700000" algn="ctr" rotWithShape="0">
              <a:schemeClr val="bg2">
                <a:alpha val="74998"/>
              </a:schemeClr>
            </a:outerShdw>
          </a:effec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48" name="Text Box 4"/>
          <p:cNvSpPr txBox="1">
            <a:spLocks noChangeArrowheads="1"/>
          </p:cNvSpPr>
          <p:nvPr/>
        </p:nvSpPr>
        <p:spPr bwMode="auto">
          <a:xfrm>
            <a:off x="1844675" y="1816100"/>
            <a:ext cx="158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000000"/>
                </a:solidFill>
                <a:latin typeface="Arial" charset="0"/>
              </a:rPr>
              <a:t>201.10.0.0/21</a:t>
            </a:r>
          </a:p>
        </p:txBody>
      </p:sp>
      <p:sp>
        <p:nvSpPr>
          <p:cNvPr id="57349" name="Text Box 5"/>
          <p:cNvSpPr txBox="1">
            <a:spLocks noChangeArrowheads="1"/>
          </p:cNvSpPr>
          <p:nvPr/>
        </p:nvSpPr>
        <p:spPr bwMode="auto">
          <a:xfrm>
            <a:off x="769938" y="4170363"/>
            <a:ext cx="1427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latin typeface="Arial" charset="0"/>
              </a:rPr>
              <a:t>201.10.0.0/22</a:t>
            </a:r>
          </a:p>
        </p:txBody>
      </p:sp>
      <p:sp>
        <p:nvSpPr>
          <p:cNvPr id="57350" name="Text Box 6"/>
          <p:cNvSpPr txBox="1">
            <a:spLocks noChangeArrowheads="1"/>
          </p:cNvSpPr>
          <p:nvPr/>
        </p:nvSpPr>
        <p:spPr bwMode="auto">
          <a:xfrm>
            <a:off x="2184400" y="4175125"/>
            <a:ext cx="1427163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1600">
                <a:solidFill>
                  <a:srgbClr val="000000"/>
                </a:solidFill>
                <a:latin typeface="Arial" charset="0"/>
              </a:rPr>
              <a:t>201.10.4.0/24</a:t>
            </a:r>
          </a:p>
        </p:txBody>
      </p:sp>
      <p:sp>
        <p:nvSpPr>
          <p:cNvPr id="57351" name="Text Box 7"/>
          <p:cNvSpPr txBox="1">
            <a:spLocks noChangeArrowheads="1"/>
          </p:cNvSpPr>
          <p:nvPr/>
        </p:nvSpPr>
        <p:spPr bwMode="auto">
          <a:xfrm>
            <a:off x="3611563" y="4186238"/>
            <a:ext cx="142716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600">
                <a:solidFill>
                  <a:srgbClr val="000000"/>
                </a:solidFill>
                <a:latin typeface="Arial" charset="0"/>
              </a:rPr>
              <a:t>201.10.5.0/24</a:t>
            </a:r>
          </a:p>
        </p:txBody>
      </p:sp>
      <p:sp>
        <p:nvSpPr>
          <p:cNvPr id="57352" name="Text Box 8"/>
          <p:cNvSpPr txBox="1">
            <a:spLocks noChangeArrowheads="1"/>
          </p:cNvSpPr>
          <p:nvPr/>
        </p:nvSpPr>
        <p:spPr bwMode="auto">
          <a:xfrm>
            <a:off x="5026025" y="4162425"/>
            <a:ext cx="158273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800" b="1">
                <a:solidFill>
                  <a:srgbClr val="000000"/>
                </a:solidFill>
                <a:latin typeface="Arial" charset="0"/>
              </a:rPr>
              <a:t>201.10.6.0/23</a:t>
            </a:r>
          </a:p>
        </p:txBody>
      </p:sp>
      <p:sp>
        <p:nvSpPr>
          <p:cNvPr id="57353" name="Oval 9"/>
          <p:cNvSpPr>
            <a:spLocks noChangeArrowheads="1"/>
          </p:cNvSpPr>
          <p:nvPr/>
        </p:nvSpPr>
        <p:spPr bwMode="auto">
          <a:xfrm>
            <a:off x="2359025" y="2308225"/>
            <a:ext cx="2209800" cy="609600"/>
          </a:xfrm>
          <a:prstGeom prst="ellipse">
            <a:avLst/>
          </a:prstGeom>
          <a:solidFill>
            <a:srgbClr val="FF00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>
                <a:latin typeface="Arial" charset="0"/>
              </a:rPr>
              <a:t>Provider 1</a:t>
            </a:r>
          </a:p>
        </p:txBody>
      </p:sp>
      <p:sp>
        <p:nvSpPr>
          <p:cNvPr id="57354" name="Oval 10"/>
          <p:cNvSpPr>
            <a:spLocks noChangeArrowheads="1"/>
          </p:cNvSpPr>
          <p:nvPr/>
        </p:nvSpPr>
        <p:spPr bwMode="auto">
          <a:xfrm>
            <a:off x="2282825" y="3756025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5" name="Oval 11"/>
          <p:cNvSpPr>
            <a:spLocks noChangeArrowheads="1"/>
          </p:cNvSpPr>
          <p:nvPr/>
        </p:nvSpPr>
        <p:spPr bwMode="auto">
          <a:xfrm>
            <a:off x="914400" y="3756025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6" name="Oval 12"/>
          <p:cNvSpPr>
            <a:spLocks noChangeArrowheads="1"/>
          </p:cNvSpPr>
          <p:nvPr/>
        </p:nvSpPr>
        <p:spPr bwMode="auto">
          <a:xfrm>
            <a:off x="3654425" y="3756025"/>
            <a:ext cx="1295400" cy="381000"/>
          </a:xfrm>
          <a:prstGeom prst="ellipse">
            <a:avLst/>
          </a:prstGeom>
          <a:solidFill>
            <a:srgbClr val="3366FF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57357" name="Oval 13"/>
          <p:cNvSpPr>
            <a:spLocks noChangeArrowheads="1"/>
          </p:cNvSpPr>
          <p:nvPr/>
        </p:nvSpPr>
        <p:spPr bwMode="auto">
          <a:xfrm>
            <a:off x="5026025" y="3756025"/>
            <a:ext cx="1295400" cy="381000"/>
          </a:xfrm>
          <a:prstGeom prst="ellipse">
            <a:avLst/>
          </a:prstGeom>
          <a:solidFill>
            <a:srgbClr val="FF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000" b="1">
              <a:latin typeface="Courier New" charset="0"/>
            </a:endParaRPr>
          </a:p>
        </p:txBody>
      </p:sp>
      <p:cxnSp>
        <p:nvCxnSpPr>
          <p:cNvPr id="57358" name="AutoShape 14"/>
          <p:cNvCxnSpPr>
            <a:cxnSpLocks noChangeShapeType="1"/>
            <a:stCxn id="57353" idx="2"/>
            <a:endCxn id="57355" idx="0"/>
          </p:cNvCxnSpPr>
          <p:nvPr/>
        </p:nvCxnSpPr>
        <p:spPr bwMode="auto">
          <a:xfrm rot="10800000" flipV="1">
            <a:off x="1562100" y="2613025"/>
            <a:ext cx="796925" cy="1143000"/>
          </a:xfrm>
          <a:prstGeom prst="bentConnector2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359" name="AutoShape 15"/>
          <p:cNvCxnSpPr>
            <a:cxnSpLocks noChangeShapeType="1"/>
            <a:stCxn id="57353" idx="4"/>
          </p:cNvCxnSpPr>
          <p:nvPr/>
        </p:nvCxnSpPr>
        <p:spPr bwMode="auto">
          <a:xfrm rot="5400000">
            <a:off x="2715418" y="3018632"/>
            <a:ext cx="849313" cy="647700"/>
          </a:xfrm>
          <a:prstGeom prst="bentConnector3">
            <a:avLst>
              <a:gd name="adj1" fmla="val 49907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360" name="AutoShape 16"/>
          <p:cNvCxnSpPr>
            <a:cxnSpLocks noChangeShapeType="1"/>
            <a:stCxn id="57353" idx="6"/>
          </p:cNvCxnSpPr>
          <p:nvPr/>
        </p:nvCxnSpPr>
        <p:spPr bwMode="auto">
          <a:xfrm>
            <a:off x="4568825" y="2613025"/>
            <a:ext cx="955675" cy="1143000"/>
          </a:xfrm>
          <a:prstGeom prst="bentConnector2">
            <a:avLst/>
          </a:prstGeom>
          <a:noFill/>
          <a:ln w="25400">
            <a:solidFill>
              <a:srgbClr val="FF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361" name="AutoShape 17"/>
          <p:cNvCxnSpPr>
            <a:cxnSpLocks noChangeShapeType="1"/>
          </p:cNvCxnSpPr>
          <p:nvPr/>
        </p:nvCxnSpPr>
        <p:spPr bwMode="auto">
          <a:xfrm rot="16200000" flipH="1">
            <a:off x="3534569" y="2961481"/>
            <a:ext cx="838200" cy="750888"/>
          </a:xfrm>
          <a:prstGeom prst="bentConnector3">
            <a:avLst>
              <a:gd name="adj1" fmla="val 51514"/>
            </a:avLst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57362" name="AutoShape 18"/>
          <p:cNvCxnSpPr>
            <a:cxnSpLocks noChangeShapeType="1"/>
            <a:endCxn id="57357" idx="0"/>
          </p:cNvCxnSpPr>
          <p:nvPr/>
        </p:nvCxnSpPr>
        <p:spPr bwMode="auto">
          <a:xfrm rot="5400000">
            <a:off x="5311775" y="2974975"/>
            <a:ext cx="1143000" cy="419100"/>
          </a:xfrm>
          <a:prstGeom prst="bentConnector3">
            <a:avLst>
              <a:gd name="adj1" fmla="val -1394"/>
            </a:avLst>
          </a:prstGeom>
          <a:noFill/>
          <a:ln w="25400">
            <a:solidFill>
              <a:srgbClr val="00C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sp>
        <p:nvSpPr>
          <p:cNvPr id="57363" name="Line 19"/>
          <p:cNvSpPr>
            <a:spLocks noChangeShapeType="1"/>
          </p:cNvSpPr>
          <p:nvPr/>
        </p:nvSpPr>
        <p:spPr bwMode="auto">
          <a:xfrm flipV="1">
            <a:off x="3436938" y="1698625"/>
            <a:ext cx="0" cy="611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364" name="Line 20"/>
          <p:cNvSpPr>
            <a:spLocks noChangeShapeType="1"/>
          </p:cNvSpPr>
          <p:nvPr/>
        </p:nvSpPr>
        <p:spPr bwMode="auto">
          <a:xfrm flipV="1">
            <a:off x="7159625" y="1698625"/>
            <a:ext cx="0" cy="6111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57365" name="Oval 21"/>
          <p:cNvSpPr>
            <a:spLocks noChangeArrowheads="1"/>
          </p:cNvSpPr>
          <p:nvPr/>
        </p:nvSpPr>
        <p:spPr bwMode="auto">
          <a:xfrm>
            <a:off x="6092825" y="2308225"/>
            <a:ext cx="2209800" cy="609600"/>
          </a:xfrm>
          <a:prstGeom prst="ellipse">
            <a:avLst/>
          </a:prstGeom>
          <a:solidFill>
            <a:srgbClr val="00CC00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sz="2000">
                <a:latin typeface="Arial" charset="0"/>
              </a:rPr>
              <a:t>Provider 2</a:t>
            </a:r>
          </a:p>
        </p:txBody>
      </p:sp>
      <p:sp>
        <p:nvSpPr>
          <p:cNvPr id="57366" name="Text Box 22"/>
          <p:cNvSpPr txBox="1">
            <a:spLocks noChangeArrowheads="1"/>
          </p:cNvSpPr>
          <p:nvPr/>
        </p:nvSpPr>
        <p:spPr bwMode="auto">
          <a:xfrm>
            <a:off x="457200" y="4876800"/>
            <a:ext cx="8334375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eaLnBrk="1" hangingPunct="1"/>
            <a:r>
              <a:rPr lang="en-US" b="1" i="1" dirty="0">
                <a:latin typeface="Helvetica" charset="0"/>
              </a:rPr>
              <a:t>Multi-homed</a:t>
            </a:r>
            <a:r>
              <a:rPr lang="en-US" b="1" dirty="0">
                <a:latin typeface="Helvetica" charset="0"/>
              </a:rPr>
              <a:t> customer with 201.10.6.0/23 has two providers.  Other parts of the Internet need to know how to reach these destinations through </a:t>
            </a:r>
            <a:r>
              <a:rPr lang="en-US" b="1" i="1" dirty="0">
                <a:latin typeface="Helvetica" charset="0"/>
              </a:rPr>
              <a:t>both</a:t>
            </a:r>
            <a:r>
              <a:rPr lang="en-US" b="1" dirty="0">
                <a:latin typeface="Helvetica" charset="0"/>
              </a:rPr>
              <a:t> providers.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48B432-1906-0E4E-A97D-778F7266F45A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7AC739C-6342-2040-9261-5B470AF40E50}" type="slidenum">
              <a:rPr lang="en-US"/>
              <a:pPr/>
              <a:t>23</a:t>
            </a:fld>
            <a:endParaRPr lang="en-US"/>
          </a:p>
        </p:txBody>
      </p:sp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Scalability Through Hierarchy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400"/>
              <a:t>Hierarchical addressing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Critical for scalable system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Don</a:t>
            </a:r>
            <a:r>
              <a:rPr lang="ja-JP" altLang="en-US" sz="2000">
                <a:latin typeface="Arial"/>
              </a:rPr>
              <a:t>’</a:t>
            </a:r>
            <a:r>
              <a:rPr lang="en-US" sz="2000"/>
              <a:t>t require everyone to know everyone else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Reduces amount of updating when something changes</a:t>
            </a:r>
          </a:p>
          <a:p>
            <a:pPr>
              <a:lnSpc>
                <a:spcPct val="90000"/>
              </a:lnSpc>
            </a:pPr>
            <a:r>
              <a:rPr lang="en-US" sz="2400"/>
              <a:t>Non-uniform hierarchy 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Useful for heterogeneous networks of different sizes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Initial class-based addressing was far too coarse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Classless InterDomain Routing (CIDR) helps</a:t>
            </a:r>
          </a:p>
          <a:p>
            <a:pPr>
              <a:lnSpc>
                <a:spcPct val="90000"/>
              </a:lnSpc>
            </a:pPr>
            <a:r>
              <a:rPr lang="en-US" sz="2400"/>
              <a:t>Next few slides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History of the number of globally-visible prefixes</a:t>
            </a:r>
          </a:p>
          <a:p>
            <a:pPr lvl="1">
              <a:lnSpc>
                <a:spcPct val="90000"/>
              </a:lnSpc>
            </a:pPr>
            <a:r>
              <a:rPr lang="en-US" sz="2000"/>
              <a:t>Plots are # of prefixes vs. time</a:t>
            </a:r>
          </a:p>
        </p:txBody>
      </p:sp>
    </p:spTree>
  </p:cSld>
  <p:clrMapOvr>
    <a:masterClrMapping/>
  </p:clrMapOvr>
  <p:transition xmlns:p14="http://schemas.microsoft.com/office/powerpoint/2010/main"/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395" grpId="0" build="p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416743-8254-3C4C-BFF4-A8B56EBE21B1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188E5C-55A2-584F-B133-0FD9BB808F0B}" type="slidenum">
              <a:rPr lang="en-US"/>
              <a:pPr/>
              <a:t>24</a:t>
            </a:fld>
            <a:endParaRPr lang="en-US"/>
          </a:p>
        </p:txBody>
      </p:sp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79400"/>
            <a:ext cx="8069263" cy="685800"/>
          </a:xfrm>
        </p:spPr>
        <p:txBody>
          <a:bodyPr/>
          <a:lstStyle/>
          <a:p>
            <a:r>
              <a:rPr lang="en-US" sz="3600"/>
              <a:t>Pre-CIDR (1988-1994): Steep Growth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1750" y="933451"/>
            <a:ext cx="9175750" cy="50491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1444" name="Text Box 4"/>
          <p:cNvSpPr txBox="1">
            <a:spLocks noChangeArrowheads="1"/>
          </p:cNvSpPr>
          <p:nvPr/>
        </p:nvSpPr>
        <p:spPr bwMode="auto">
          <a:xfrm>
            <a:off x="381000" y="5715000"/>
            <a:ext cx="84201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8000"/>
                </a:solidFill>
              </a:rPr>
              <a:t>Growth faster than improvements in equipment capability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90D1B-DDAD-5346-B4C1-FD993F1F6AC5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6281D9D-25AB-EC4C-8C05-A4748818E5F5}" type="slidenum">
              <a:rPr lang="en-US"/>
              <a:pPr/>
              <a:t>25</a:t>
            </a:fld>
            <a:endParaRPr lang="en-US"/>
          </a:p>
        </p:txBody>
      </p:sp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41300"/>
            <a:ext cx="8069263" cy="685800"/>
          </a:xfrm>
        </p:spPr>
        <p:txBody>
          <a:bodyPr/>
          <a:lstStyle/>
          <a:p>
            <a:r>
              <a:rPr lang="en-US" sz="3600"/>
              <a:t>CIDR Deployed </a:t>
            </a:r>
            <a:r>
              <a:rPr lang="en-US" sz="3200"/>
              <a:t>(1994-1996)</a:t>
            </a:r>
            <a:r>
              <a:rPr lang="en-US" sz="3600"/>
              <a:t>: Much Flatter</a:t>
            </a:r>
          </a:p>
        </p:txBody>
      </p:sp>
      <p:pic>
        <p:nvPicPr>
          <p:cNvPr id="6246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92163"/>
            <a:ext cx="8800261" cy="499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304800" y="5715000"/>
            <a:ext cx="85264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800" dirty="0">
                <a:solidFill>
                  <a:srgbClr val="008000"/>
                </a:solidFill>
              </a:rPr>
              <a:t>Efforts to aggregate (even decreases after IETF meetings!)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CE71E-20AC-5845-BFB4-CD2E244D5A82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AC8BC98-CE20-7840-9E7F-49AD76A30E33}" type="slidenum">
              <a:rPr lang="en-US"/>
              <a:pPr/>
              <a:t>26</a:t>
            </a:fld>
            <a:endParaRPr lang="en-US"/>
          </a:p>
        </p:txBody>
      </p:sp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03200"/>
            <a:ext cx="8069263" cy="685800"/>
          </a:xfrm>
        </p:spPr>
        <p:txBody>
          <a:bodyPr/>
          <a:lstStyle/>
          <a:p>
            <a:r>
              <a:rPr lang="en-US" sz="3600"/>
              <a:t>CIDR Growth </a:t>
            </a:r>
            <a:r>
              <a:rPr lang="en-US" sz="3200"/>
              <a:t>(1996-1998)</a:t>
            </a:r>
            <a:r>
              <a:rPr lang="en-US" sz="3600"/>
              <a:t>: Roughly Linear</a:t>
            </a:r>
          </a:p>
        </p:txBody>
      </p:sp>
      <p:pic>
        <p:nvPicPr>
          <p:cNvPr id="6349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" y="685801"/>
            <a:ext cx="8899525" cy="53690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3492" name="Text Box 4"/>
          <p:cNvSpPr txBox="1">
            <a:spLocks noChangeArrowheads="1"/>
          </p:cNvSpPr>
          <p:nvPr/>
        </p:nvSpPr>
        <p:spPr bwMode="auto">
          <a:xfrm>
            <a:off x="228600" y="5791200"/>
            <a:ext cx="876300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rgbClr val="008000"/>
                </a:solidFill>
              </a:rPr>
              <a:t>Good use of aggregation, and peer pressure in CIDR report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9FB6A7-F385-2443-83BF-5807522C0F6D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14584726-5A64-D443-ACEA-C151D86B735E}" type="slidenum">
              <a:rPr lang="en-US"/>
              <a:pPr/>
              <a:t>27</a:t>
            </a:fld>
            <a:endParaRPr lang="en-US"/>
          </a:p>
        </p:txBody>
      </p:sp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241300"/>
            <a:ext cx="8069263" cy="685800"/>
          </a:xfrm>
        </p:spPr>
        <p:txBody>
          <a:bodyPr/>
          <a:lstStyle/>
          <a:p>
            <a:r>
              <a:rPr lang="en-US" sz="3600"/>
              <a:t>Boom Period (1998-2001): Steep Growth</a:t>
            </a:r>
          </a:p>
        </p:txBody>
      </p:sp>
      <p:pic>
        <p:nvPicPr>
          <p:cNvPr id="645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811213"/>
            <a:ext cx="8915400" cy="523624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4516" name="Text Box 4"/>
          <p:cNvSpPr txBox="1">
            <a:spLocks noChangeArrowheads="1"/>
          </p:cNvSpPr>
          <p:nvPr/>
        </p:nvSpPr>
        <p:spPr bwMode="auto">
          <a:xfrm>
            <a:off x="1676400" y="5791200"/>
            <a:ext cx="626745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/>
            <a:r>
              <a:rPr lang="en-US" sz="2800" dirty="0">
                <a:solidFill>
                  <a:srgbClr val="008000"/>
                </a:solidFill>
              </a:rPr>
              <a:t>Internet boom and increased multi-homing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EE1F6E-BC71-6046-9AE9-FC5E17F8794C}" type="datetime1">
              <a:rPr lang="en-US" smtClean="0"/>
              <a:t>9/24/18</a:t>
            </a:fld>
            <a:endParaRPr lang="en-US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610E55-DEE6-CE4A-93F6-BD4DD80BD872}" type="slidenum">
              <a:rPr lang="en-US"/>
              <a:pPr/>
              <a:t>28</a:t>
            </a:fld>
            <a:endParaRPr lang="en-US"/>
          </a:p>
        </p:txBody>
      </p:sp>
      <p:sp>
        <p:nvSpPr>
          <p:cNvPr id="65538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317500"/>
            <a:ext cx="8069263" cy="685800"/>
          </a:xfrm>
        </p:spPr>
        <p:txBody>
          <a:bodyPr/>
          <a:lstStyle/>
          <a:p>
            <a:r>
              <a:rPr lang="en-US" sz="3600"/>
              <a:t>Long-Term View </a:t>
            </a:r>
            <a:r>
              <a:rPr lang="en-US" sz="3200"/>
              <a:t>(1989-2005)</a:t>
            </a:r>
            <a:r>
              <a:rPr lang="en-US" sz="3600"/>
              <a:t>: Post-Boom</a:t>
            </a:r>
          </a:p>
        </p:txBody>
      </p:sp>
      <p:pic>
        <p:nvPicPr>
          <p:cNvPr id="65539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4150" y="1143000"/>
            <a:ext cx="8731250" cy="55768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3300"/>
                </a:solidFill>
              </a14:hiddenFill>
            </a:ext>
            <a:ext uri="{91240B29-F687-4f45-9708-019B960494DF}">
              <a14:hiddenLine xmlns:a14="http://schemas.microsoft.com/office/drawing/2010/main" w="2857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</p:pic>
      <p:sp>
        <p:nvSpPr>
          <p:cNvPr id="65540" name="Line 4"/>
          <p:cNvSpPr>
            <a:spLocks noChangeShapeType="1"/>
          </p:cNvSpPr>
          <p:nvPr/>
        </p:nvSpPr>
        <p:spPr bwMode="auto">
          <a:xfrm>
            <a:off x="6788150" y="1281113"/>
            <a:ext cx="0" cy="5011737"/>
          </a:xfrm>
          <a:prstGeom prst="line">
            <a:avLst/>
          </a:prstGeom>
          <a:noFill/>
          <a:ln w="50800">
            <a:solidFill>
              <a:srgbClr val="000000"/>
            </a:solidFill>
            <a:prstDash val="sysDot"/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65541" name="AutoShape 5"/>
          <p:cNvSpPr>
            <a:spLocks noChangeArrowheads="1"/>
          </p:cNvSpPr>
          <p:nvPr/>
        </p:nvSpPr>
        <p:spPr bwMode="auto">
          <a:xfrm>
            <a:off x="6896100" y="1844675"/>
            <a:ext cx="882650" cy="319088"/>
          </a:xfrm>
          <a:prstGeom prst="rightArrow">
            <a:avLst>
              <a:gd name="adj1" fmla="val 50000"/>
              <a:gd name="adj2" fmla="val 69154"/>
            </a:avLst>
          </a:prstGeom>
          <a:solidFill>
            <a:srgbClr val="CC3300"/>
          </a:solidFill>
          <a:ln w="2857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A99E8D-B09F-A44C-949C-21C33DAB763F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90860C-8C51-024D-84DA-9EB053DC4CA5}" type="slidenum">
              <a:rPr lang="en-US"/>
              <a:pPr/>
              <a:t>29</a:t>
            </a:fld>
            <a:endParaRPr lang="en-US"/>
          </a:p>
        </p:txBody>
      </p:sp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9880"/>
            <a:ext cx="8001000" cy="1219200"/>
          </a:xfrm>
        </p:spPr>
        <p:txBody>
          <a:bodyPr/>
          <a:lstStyle/>
          <a:p>
            <a:r>
              <a:rPr lang="en-US" dirty="0"/>
              <a:t>Obtaining a Block of </a:t>
            </a:r>
            <a:r>
              <a:rPr lang="en-US" dirty="0" smtClean="0"/>
              <a:t>Addresses Now</a:t>
            </a:r>
            <a:endParaRPr lang="en-US" dirty="0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371600"/>
            <a:ext cx="8382000" cy="4876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Separation of control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Prefix: assigned </a:t>
            </a:r>
            <a:r>
              <a:rPr lang="en-US" sz="2000" i="1" dirty="0"/>
              <a:t>to </a:t>
            </a:r>
            <a:r>
              <a:rPr lang="en-US" sz="2000" dirty="0"/>
              <a:t>an institution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Addresses: assigned </a:t>
            </a:r>
            <a:r>
              <a:rPr lang="en-US" sz="2000" i="1" dirty="0"/>
              <a:t>by</a:t>
            </a:r>
            <a:r>
              <a:rPr lang="en-US" sz="2000" dirty="0"/>
              <a:t> the institution to their nodes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Who assigns prefixes?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Internet Corporation for Assigned Names and Numbers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Allocates large address blocks to Regional Internet Registries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Regional Internet Registries (RIRs)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E.g., ARIN (American Registry for Internet Numbers)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Allocates address blocks within their regions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Allocated to Internet Service Providers and large institutions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Internet Service Providers (ISPs)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Allocate address blocks to their customers</a:t>
            </a:r>
          </a:p>
          <a:p>
            <a:pPr lvl="2">
              <a:lnSpc>
                <a:spcPct val="90000"/>
              </a:lnSpc>
            </a:pPr>
            <a:r>
              <a:rPr lang="en-US" sz="1800" dirty="0"/>
              <a:t>Who may, in turn, allocate to their customers…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B3BC5C-E6DE-EB48-9680-EE6B5A2522E7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76477C3-F349-5444-922F-E0FDF50CBC3D}" type="slidenum">
              <a:rPr lang="en-US"/>
              <a:pPr/>
              <a:t>3</a:t>
            </a:fld>
            <a:endParaRPr lang="en-US"/>
          </a:p>
        </p:txBody>
      </p:sp>
      <p:sp>
        <p:nvSpPr>
          <p:cNvPr id="1085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Internet Addresses</a:t>
            </a:r>
          </a:p>
        </p:txBody>
      </p:sp>
      <p:sp>
        <p:nvSpPr>
          <p:cNvPr id="1085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Hide Physical Network</a:t>
            </a:r>
          </a:p>
          <a:p>
            <a:r>
              <a:rPr lang="en-US"/>
              <a:t>Make Internet appear as a single, uniform entity</a:t>
            </a:r>
          </a:p>
          <a:p>
            <a:r>
              <a:rPr lang="en-US"/>
              <a:t>Help in routing</a:t>
            </a:r>
          </a:p>
          <a:p>
            <a:r>
              <a:rPr lang="en-US"/>
              <a:t>Universal Communications Service </a:t>
            </a:r>
          </a:p>
          <a:p>
            <a:pPr lvl="2"/>
            <a:r>
              <a:rPr lang="en-US"/>
              <a:t>Allow any host to communicate with any other host, don</a:t>
            </a:r>
            <a:r>
              <a:rPr lang="ja-JP" altLang="en-US">
                <a:latin typeface="Arial"/>
              </a:rPr>
              <a:t>’</a:t>
            </a:r>
            <a:r>
              <a:rPr lang="en-US"/>
              <a:t>t care about actual location.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572C24-3F46-EF4E-B148-4013DCE0F69D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20A8F71-2E4D-FF4E-8593-111458F2FA27}" type="slidenum">
              <a:rPr lang="en-US"/>
              <a:pPr/>
              <a:t>30</a:t>
            </a:fld>
            <a:endParaRPr lang="en-US"/>
          </a:p>
        </p:txBody>
      </p:sp>
      <p:sp>
        <p:nvSpPr>
          <p:cNvPr id="6758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76200"/>
            <a:ext cx="7848600" cy="1524000"/>
          </a:xfrm>
        </p:spPr>
        <p:txBody>
          <a:bodyPr/>
          <a:lstStyle/>
          <a:p>
            <a:r>
              <a:rPr lang="en-US" dirty="0"/>
              <a:t>Figuring Out Who Owns an Address</a:t>
            </a:r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524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Address registries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Public record of address allocations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Internet Service Providers (ISPs)  should update when giving addresses to customers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However, records are notoriously out-of-date</a:t>
            </a:r>
          </a:p>
          <a:p>
            <a:pPr>
              <a:lnSpc>
                <a:spcPct val="90000"/>
              </a:lnSpc>
            </a:pPr>
            <a:r>
              <a:rPr lang="en-US" dirty="0"/>
              <a:t>Ways to query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UNIX: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 err="1"/>
              <a:t>whois</a:t>
            </a:r>
            <a:r>
              <a:rPr lang="en-US" dirty="0"/>
              <a:t> –h </a:t>
            </a:r>
            <a:r>
              <a:rPr lang="en-US" dirty="0" err="1"/>
              <a:t>whois.arin.net</a:t>
            </a:r>
            <a:r>
              <a:rPr lang="en-US" dirty="0"/>
              <a:t> 128.112.136.35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http://</a:t>
            </a:r>
            <a:r>
              <a:rPr lang="en-US" dirty="0" err="1"/>
              <a:t>www.arin.net</a:t>
            </a:r>
            <a:r>
              <a:rPr lang="en-US" dirty="0"/>
              <a:t>/</a:t>
            </a:r>
            <a:r>
              <a:rPr lang="en-US" dirty="0" err="1"/>
              <a:t>whois</a:t>
            </a:r>
            <a:r>
              <a:rPr lang="en-US" dirty="0"/>
              <a:t>/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http://</a:t>
            </a:r>
            <a:r>
              <a:rPr lang="en-US" dirty="0" err="1"/>
              <a:t>www.geektools.com</a:t>
            </a:r>
            <a:r>
              <a:rPr lang="en-US" dirty="0"/>
              <a:t>/</a:t>
            </a:r>
            <a:r>
              <a:rPr lang="en-US" dirty="0" err="1"/>
              <a:t>whois.php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…</a:t>
            </a:r>
          </a:p>
          <a:p>
            <a:pPr>
              <a:lnSpc>
                <a:spcPct val="90000"/>
              </a:lnSpc>
            </a:pPr>
            <a:endParaRPr lang="en-US" dirty="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B7CB75-8BA5-A04A-9743-36B5DFEB2DB7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AE827C76-886A-3F46-A080-1C5F8464FC0B}" type="slidenum">
              <a:rPr lang="en-US"/>
              <a:pPr/>
              <a:t>31</a:t>
            </a:fld>
            <a:endParaRPr lang="en-US"/>
          </a:p>
        </p:txBody>
      </p:sp>
      <p:sp>
        <p:nvSpPr>
          <p:cNvPr id="68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Example Output for 128.112.136.35 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OrgName: Princeton University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OrgID: PRNU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Address: Office of Information Technology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Address: 87 Prospect Avenue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City: Princeton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StateProv: NJ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PostalCode: 08544-2007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Country: US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NetRange: 128.112.0.0 - 128.112.255.255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CIDR: 128.112.0.0/16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NetName: PRINCETON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NetHandle: NET-128-112-0-0-1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Parent: NET-128-0-0-0-0 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NetType: Direct Allocation</a:t>
            </a:r>
          </a:p>
          <a:p>
            <a:pPr>
              <a:lnSpc>
                <a:spcPct val="70000"/>
              </a:lnSpc>
              <a:buFontTx/>
              <a:buNone/>
            </a:pPr>
            <a:r>
              <a:rPr lang="en-US" sz="1800"/>
              <a:t>RegDate: 1986-02-24  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E383B9-6635-0149-B6AB-B947474708F9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6320A30-2ED6-7946-A313-BCA89FFCA11C}" type="slidenum">
              <a:rPr lang="en-US"/>
              <a:pPr/>
              <a:t>32</a:t>
            </a:fld>
            <a:endParaRPr lang="en-US"/>
          </a:p>
        </p:txBody>
      </p:sp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705600" cy="1219200"/>
          </a:xfrm>
        </p:spPr>
        <p:txBody>
          <a:bodyPr/>
          <a:lstStyle/>
          <a:p>
            <a:r>
              <a:rPr lang="en-US" dirty="0"/>
              <a:t>Are 32-bit Addresses Enough?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</p:spPr>
        <p:txBody>
          <a:bodyPr/>
          <a:lstStyle/>
          <a:p>
            <a:pPr marL="223838" indent="-223838">
              <a:lnSpc>
                <a:spcPct val="90000"/>
              </a:lnSpc>
            </a:pPr>
            <a:r>
              <a:rPr lang="en-US" sz="2400"/>
              <a:t>Not all that many unique addresses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2</a:t>
            </a:r>
            <a:r>
              <a:rPr lang="en-US" sz="2000" baseline="30000"/>
              <a:t>32</a:t>
            </a:r>
            <a:r>
              <a:rPr lang="en-US" sz="2000"/>
              <a:t> = 4,294,967,296 (just over four billion)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Plus, some are reserved for special purposes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And, addresses are allocated in larger blocks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/>
              <a:t>And, many devices need IP addresses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Computers, PDAs, routers, tanks, toasters, …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/>
              <a:t>Long-term solution: a larger address space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IPv6 has 128-bit addresses (2</a:t>
            </a:r>
            <a:r>
              <a:rPr lang="en-US" sz="2000" baseline="30000"/>
              <a:t>128</a:t>
            </a:r>
            <a:r>
              <a:rPr lang="en-US" sz="2000"/>
              <a:t> = 3.403 × 10</a:t>
            </a:r>
            <a:r>
              <a:rPr lang="en-US" sz="2000" baseline="30000"/>
              <a:t>38</a:t>
            </a:r>
            <a:r>
              <a:rPr lang="en-US" sz="2000"/>
              <a:t>)</a:t>
            </a:r>
          </a:p>
          <a:p>
            <a:pPr marL="223838" indent="-223838">
              <a:lnSpc>
                <a:spcPct val="90000"/>
              </a:lnSpc>
            </a:pPr>
            <a:r>
              <a:rPr lang="en-US" sz="2400"/>
              <a:t>Short-term solutions: limping along with IPv4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Private addresses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Network address translation (NAT)</a:t>
            </a:r>
          </a:p>
          <a:p>
            <a:pPr marL="563563" lvl="1" indent="-223838">
              <a:lnSpc>
                <a:spcPct val="90000"/>
              </a:lnSpc>
            </a:pPr>
            <a:r>
              <a:rPr lang="en-US" sz="2000"/>
              <a:t>Dynamically-assigned addresses (DHCP)</a:t>
            </a:r>
          </a:p>
          <a:p>
            <a:pPr marL="563563" lvl="1" indent="-223838">
              <a:lnSpc>
                <a:spcPct val="90000"/>
              </a:lnSpc>
            </a:pPr>
            <a:endParaRPr lang="en-US" sz="2000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4CD65-2413-5D4D-B8A5-0B7E7136124D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2EE42F0-2871-4945-92D8-51E5F39F9216}" type="slidenum">
              <a:rPr lang="en-US"/>
              <a:pPr/>
              <a:t>33</a:t>
            </a:fld>
            <a:endParaRPr lang="en-US"/>
          </a:p>
        </p:txBody>
      </p:sp>
      <p:sp>
        <p:nvSpPr>
          <p:cNvPr id="70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 Policy Questions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524000"/>
            <a:ext cx="8229600" cy="4495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How much address space per geographic region?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Equal amount per country?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Proportional to the population?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What about addresses already allocated?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Address space portability?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Keep your address block when you change providers?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Pro: avoid having to renumber your equipment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Con: reduces the effectiveness of address aggregation</a:t>
            </a:r>
          </a:p>
          <a:p>
            <a:pPr>
              <a:lnSpc>
                <a:spcPct val="90000"/>
              </a:lnSpc>
            </a:pPr>
            <a:r>
              <a:rPr lang="en-US" sz="2400" dirty="0"/>
              <a:t>Keeping the address registries up to date?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What about mergers and acquisitions?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Delegation of address blocks to customers?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As a result, the registries are horribly out of date</a:t>
            </a: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5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659" grpId="0" build="p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322074B9-D6B8-F94C-8870-DDAAD7E3635F}" type="datetime1">
              <a:rPr lang="en-US" sz="1400" smtClean="0"/>
              <a:t>9/24/18</a:t>
            </a:fld>
            <a:endParaRPr lang="en-US" sz="1400"/>
          </a:p>
        </p:txBody>
      </p:sp>
      <p:sp>
        <p:nvSpPr>
          <p:cNvPr id="57347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7EE66831-9DC9-5D44-B9DF-20EADABCF1BB}" type="slidenum">
              <a:rPr lang="en-US" sz="1400"/>
              <a:pPr/>
              <a:t>34</a:t>
            </a:fld>
            <a:endParaRPr lang="en-US" sz="1400"/>
          </a:p>
        </p:txBody>
      </p:sp>
      <p:sp>
        <p:nvSpPr>
          <p:cNvPr id="573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Conclusions</a:t>
            </a:r>
          </a:p>
        </p:txBody>
      </p:sp>
      <p:sp>
        <p:nvSpPr>
          <p:cNvPr id="5734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772400" cy="4114800"/>
          </a:xfrm>
        </p:spPr>
        <p:txBody>
          <a:bodyPr/>
          <a:lstStyle/>
          <a:p>
            <a:r>
              <a:rPr lang="en-US" dirty="0" smtClean="0">
                <a:latin typeface="Times New Roman" charset="0"/>
                <a:ea typeface="ＭＳ Ｐゴシック" charset="0"/>
                <a:cs typeface="ＭＳ Ｐゴシック" charset="0"/>
              </a:rPr>
              <a:t>IPv4 </a:t>
            </a:r>
            <a:r>
              <a:rPr lang="en-US" dirty="0">
                <a:latin typeface="Times New Roman" charset="0"/>
                <a:ea typeface="ＭＳ Ｐゴシック" charset="0"/>
                <a:cs typeface="ＭＳ Ｐゴシック" charset="0"/>
              </a:rPr>
              <a:t>address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 32-bit number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Allocated in prefixes</a:t>
            </a:r>
          </a:p>
          <a:p>
            <a:pPr lvl="1"/>
            <a:r>
              <a:rPr lang="en-US" dirty="0">
                <a:latin typeface="Times New Roman" charset="0"/>
                <a:ea typeface="ＭＳ Ｐゴシック" charset="0"/>
              </a:rPr>
              <a:t>Non-uniform hierarchy for scalability and flexibility</a:t>
            </a:r>
          </a:p>
          <a:p>
            <a:pPr lvl="1"/>
            <a:r>
              <a:rPr lang="en-US" dirty="0">
                <a:solidFill>
                  <a:srgbClr val="FF0000"/>
                </a:solidFill>
                <a:latin typeface="Times New Roman" charset="0"/>
                <a:ea typeface="ＭＳ Ｐゴシック" charset="0"/>
              </a:rPr>
              <a:t>Too small.</a:t>
            </a:r>
            <a:r>
              <a:rPr lang="en-US" dirty="0">
                <a:latin typeface="Times New Roman" charset="0"/>
                <a:ea typeface="ＭＳ Ｐゴシック" charset="0"/>
              </a:rPr>
              <a:t>..</a:t>
            </a:r>
            <a:r>
              <a:rPr lang="en-US" dirty="0" smtClean="0">
                <a:latin typeface="Times New Roman" charset="0"/>
                <a:ea typeface="ＭＳ Ｐゴシック" charset="0"/>
              </a:rPr>
              <a:t>.</a:t>
            </a:r>
          </a:p>
          <a:p>
            <a:r>
              <a:rPr lang="en-US" dirty="0" smtClean="0">
                <a:latin typeface="Times New Roman" charset="0"/>
                <a:ea typeface="ＭＳ Ｐゴシック" charset="0"/>
              </a:rPr>
              <a:t>Solutions: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NAT</a:t>
            </a:r>
          </a:p>
          <a:p>
            <a:pPr lvl="1"/>
            <a:r>
              <a:rPr lang="en-US" dirty="0" smtClean="0">
                <a:latin typeface="Times New Roman" charset="0"/>
                <a:ea typeface="ＭＳ Ｐゴシック" charset="0"/>
              </a:rPr>
              <a:t>IPv6</a:t>
            </a:r>
            <a:endParaRPr lang="en-US" dirty="0">
              <a:latin typeface="Times New Roman" charset="0"/>
              <a:ea typeface="ＭＳ Ｐゴシック" charset="0"/>
            </a:endParaRPr>
          </a:p>
          <a:p>
            <a:pPr>
              <a:buFontTx/>
              <a:buNone/>
            </a:pPr>
            <a:endParaRPr lang="en-US" dirty="0">
              <a:latin typeface="Times New Roman" charset="0"/>
              <a:ea typeface="ＭＳ Ｐゴシック" charset="0"/>
              <a:cs typeface="ＭＳ Ｐゴシック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BBD033-E2B2-7C45-9C45-302925B130D1}" type="datetime1">
              <a:rPr lang="en-US" smtClean="0"/>
              <a:t>9/24/18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9AAC51C7-C7C5-F14E-92BB-6A8FA9762AA6}" type="slidenum">
              <a:rPr lang="en-US"/>
              <a:pPr/>
              <a:t>4</a:t>
            </a:fld>
            <a:endParaRPr lang="en-US"/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Host Identifiers</a:t>
            </a:r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91000"/>
          </a:xfrm>
        </p:spPr>
        <p:txBody>
          <a:bodyPr/>
          <a:lstStyle/>
          <a:p>
            <a:r>
              <a:rPr lang="en-US" dirty="0"/>
              <a:t>Name - what an object is</a:t>
            </a:r>
          </a:p>
          <a:p>
            <a:r>
              <a:rPr lang="en-US" dirty="0"/>
              <a:t>Address - where it </a:t>
            </a:r>
            <a:r>
              <a:rPr lang="en-US" dirty="0" smtClean="0"/>
              <a:t>is—logically </a:t>
            </a:r>
            <a:r>
              <a:rPr lang="en-US" dirty="0" err="1" smtClean="0"/>
              <a:t>vs</a:t>
            </a:r>
            <a:r>
              <a:rPr lang="en-US" dirty="0" smtClean="0"/>
              <a:t> physical (MAC)</a:t>
            </a:r>
            <a:endParaRPr lang="en-US" dirty="0"/>
          </a:p>
          <a:p>
            <a:r>
              <a:rPr lang="en-US" dirty="0"/>
              <a:t>Route - how to get there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69FE25-92C5-484D-B01B-B0F19AE1A087}" type="datetime1">
              <a:rPr lang="en-US" smtClean="0"/>
              <a:t>9/24/18</a:t>
            </a:fld>
            <a:endParaRPr lang="en-US"/>
          </a:p>
        </p:txBody>
      </p:sp>
      <p:sp>
        <p:nvSpPr>
          <p:cNvPr id="2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A44E6A5-796F-A74B-BFCF-16CC60E075AF}" type="slidenum">
              <a:rPr lang="en-US"/>
              <a:pPr/>
              <a:t>5</a:t>
            </a:fld>
            <a:endParaRPr lang="en-US"/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IP Address (IPv4)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676400"/>
            <a:ext cx="8458200" cy="4419600"/>
          </a:xfrm>
        </p:spPr>
        <p:txBody>
          <a:bodyPr/>
          <a:lstStyle/>
          <a:p>
            <a:r>
              <a:rPr lang="en-US" dirty="0"/>
              <a:t>A unique 32-bit number</a:t>
            </a:r>
          </a:p>
          <a:p>
            <a:r>
              <a:rPr lang="en-US" dirty="0"/>
              <a:t>Identifies an interface (on a host, on a router, …)</a:t>
            </a:r>
          </a:p>
          <a:p>
            <a:r>
              <a:rPr lang="en-US" dirty="0"/>
              <a:t>Represented in dotted-quad notation</a:t>
            </a:r>
          </a:p>
        </p:txBody>
      </p:sp>
      <p:grpSp>
        <p:nvGrpSpPr>
          <p:cNvPr id="38916" name="Group 4"/>
          <p:cNvGrpSpPr>
            <a:grpSpLocks/>
          </p:cNvGrpSpPr>
          <p:nvPr/>
        </p:nvGrpSpPr>
        <p:grpSpPr bwMode="auto">
          <a:xfrm>
            <a:off x="850900" y="4910138"/>
            <a:ext cx="7327900" cy="592137"/>
            <a:chOff x="428" y="893"/>
            <a:chExt cx="4616" cy="373"/>
          </a:xfrm>
        </p:grpSpPr>
        <p:grpSp>
          <p:nvGrpSpPr>
            <p:cNvPr id="38917" name="Group 5"/>
            <p:cNvGrpSpPr>
              <a:grpSpLocks/>
            </p:cNvGrpSpPr>
            <p:nvPr/>
          </p:nvGrpSpPr>
          <p:grpSpPr bwMode="auto">
            <a:xfrm>
              <a:off x="428" y="904"/>
              <a:ext cx="4616" cy="328"/>
              <a:chOff x="428" y="904"/>
              <a:chExt cx="4616" cy="328"/>
            </a:xfrm>
          </p:grpSpPr>
          <p:sp>
            <p:nvSpPr>
              <p:cNvPr id="38918" name="Rectangle 6"/>
              <p:cNvSpPr>
                <a:spLocks noChangeArrowheads="1"/>
              </p:cNvSpPr>
              <p:nvPr/>
            </p:nvSpPr>
            <p:spPr bwMode="auto">
              <a:xfrm>
                <a:off x="428" y="908"/>
                <a:ext cx="4616" cy="320"/>
              </a:xfrm>
              <a:prstGeom prst="rect">
                <a:avLst/>
              </a:prstGeom>
              <a:solidFill>
                <a:schemeClr val="bg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blurRad="63500" dist="107763" dir="2700000" algn="ctr" rotWithShape="0">
                  <a:schemeClr val="bg2">
                    <a:alpha val="74998"/>
                  </a:schemeClr>
                </a:outerShdw>
              </a:effec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19" name="Line 7"/>
              <p:cNvSpPr>
                <a:spLocks noChangeShapeType="1"/>
              </p:cNvSpPr>
              <p:nvPr/>
            </p:nvSpPr>
            <p:spPr bwMode="auto">
              <a:xfrm>
                <a:off x="2728" y="904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0" name="Line 8"/>
              <p:cNvSpPr>
                <a:spLocks noChangeShapeType="1"/>
              </p:cNvSpPr>
              <p:nvPr/>
            </p:nvSpPr>
            <p:spPr bwMode="auto">
              <a:xfrm>
                <a:off x="1592" y="904"/>
                <a:ext cx="0" cy="328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38921" name="Line 9"/>
              <p:cNvSpPr>
                <a:spLocks noChangeShapeType="1"/>
              </p:cNvSpPr>
              <p:nvPr/>
            </p:nvSpPr>
            <p:spPr bwMode="auto">
              <a:xfrm>
                <a:off x="3896" y="912"/>
                <a:ext cx="0" cy="320"/>
              </a:xfrm>
              <a:prstGeom prst="line">
                <a:avLst/>
              </a:prstGeom>
              <a:noFill/>
              <a:ln w="12700">
                <a:solidFill>
                  <a:schemeClr val="tx1"/>
                </a:solidFill>
                <a:round/>
                <a:headEnd type="none" w="sm" len="sm"/>
                <a:tailEnd type="none" w="sm" len="sm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38922" name="Rectangle 10"/>
            <p:cNvSpPr>
              <a:spLocks noChangeArrowheads="1"/>
            </p:cNvSpPr>
            <p:nvPr/>
          </p:nvSpPr>
          <p:spPr bwMode="auto">
            <a:xfrm>
              <a:off x="438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00001100</a:t>
              </a:r>
            </a:p>
          </p:txBody>
        </p:sp>
        <p:sp>
          <p:nvSpPr>
            <p:cNvPr id="38923" name="Rectangle 11"/>
            <p:cNvSpPr>
              <a:spLocks noChangeArrowheads="1"/>
            </p:cNvSpPr>
            <p:nvPr/>
          </p:nvSpPr>
          <p:spPr bwMode="auto">
            <a:xfrm>
              <a:off x="1606" y="893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00100010</a:t>
              </a:r>
            </a:p>
          </p:txBody>
        </p:sp>
        <p:sp>
          <p:nvSpPr>
            <p:cNvPr id="38924" name="Rectangle 12"/>
            <p:cNvSpPr>
              <a:spLocks noChangeArrowheads="1"/>
            </p:cNvSpPr>
            <p:nvPr/>
          </p:nvSpPr>
          <p:spPr bwMode="auto">
            <a:xfrm>
              <a:off x="2758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0000"/>
                  </a:solidFill>
                </a:rPr>
                <a:t>10011110</a:t>
              </a:r>
              <a:endParaRPr lang="en-US" sz="3200">
                <a:solidFill>
                  <a:srgbClr val="9966FF"/>
                </a:solidFill>
              </a:endParaRPr>
            </a:p>
          </p:txBody>
        </p:sp>
        <p:sp>
          <p:nvSpPr>
            <p:cNvPr id="38925" name="Rectangle 13"/>
            <p:cNvSpPr>
              <a:spLocks noChangeArrowheads="1"/>
            </p:cNvSpPr>
            <p:nvPr/>
          </p:nvSpPr>
          <p:spPr bwMode="auto">
            <a:xfrm>
              <a:off x="3894" y="901"/>
              <a:ext cx="1140" cy="365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92075" tIns="46038" rIns="92075" bIns="46038">
              <a:spAutoFit/>
            </a:bodyPr>
            <a:lstStyle/>
            <a:p>
              <a:r>
                <a:rPr lang="en-US" sz="3200">
                  <a:solidFill>
                    <a:srgbClr val="FF3300"/>
                  </a:solidFill>
                </a:rPr>
                <a:t>00000101</a:t>
              </a:r>
            </a:p>
          </p:txBody>
        </p:sp>
      </p:grpSp>
      <p:sp>
        <p:nvSpPr>
          <p:cNvPr id="38926" name="Text Box 14"/>
          <p:cNvSpPr txBox="1">
            <a:spLocks noChangeArrowheads="1"/>
          </p:cNvSpPr>
          <p:nvPr/>
        </p:nvSpPr>
        <p:spPr bwMode="auto">
          <a:xfrm>
            <a:off x="1493838" y="3506788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12</a:t>
            </a:r>
          </a:p>
        </p:txBody>
      </p:sp>
      <p:sp>
        <p:nvSpPr>
          <p:cNvPr id="38927" name="Text Box 15"/>
          <p:cNvSpPr txBox="1">
            <a:spLocks noChangeArrowheads="1"/>
          </p:cNvSpPr>
          <p:nvPr/>
        </p:nvSpPr>
        <p:spPr bwMode="auto">
          <a:xfrm>
            <a:off x="3395663" y="3506788"/>
            <a:ext cx="57308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34</a:t>
            </a:r>
          </a:p>
        </p:txBody>
      </p:sp>
      <p:sp>
        <p:nvSpPr>
          <p:cNvPr id="38928" name="Text Box 16"/>
          <p:cNvSpPr txBox="1">
            <a:spLocks noChangeArrowheads="1"/>
          </p:cNvSpPr>
          <p:nvPr/>
        </p:nvSpPr>
        <p:spPr bwMode="auto">
          <a:xfrm>
            <a:off x="5080000" y="3506788"/>
            <a:ext cx="766763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158</a:t>
            </a:r>
          </a:p>
        </p:txBody>
      </p:sp>
      <p:sp>
        <p:nvSpPr>
          <p:cNvPr id="38929" name="Text Box 17"/>
          <p:cNvSpPr txBox="1">
            <a:spLocks noChangeArrowheads="1"/>
          </p:cNvSpPr>
          <p:nvPr/>
        </p:nvSpPr>
        <p:spPr bwMode="auto">
          <a:xfrm>
            <a:off x="7031038" y="3506788"/>
            <a:ext cx="37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b="1">
                <a:latin typeface="Tahoma" charset="0"/>
              </a:rPr>
              <a:t>5</a:t>
            </a:r>
          </a:p>
        </p:txBody>
      </p:sp>
      <p:sp>
        <p:nvSpPr>
          <p:cNvPr id="38930" name="Line 18"/>
          <p:cNvSpPr>
            <a:spLocks noChangeShapeType="1"/>
          </p:cNvSpPr>
          <p:nvPr/>
        </p:nvSpPr>
        <p:spPr bwMode="auto">
          <a:xfrm>
            <a:off x="1774825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1" name="Line 19"/>
          <p:cNvSpPr>
            <a:spLocks noChangeShapeType="1"/>
          </p:cNvSpPr>
          <p:nvPr/>
        </p:nvSpPr>
        <p:spPr bwMode="auto">
          <a:xfrm>
            <a:off x="3700463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2" name="Line 20"/>
          <p:cNvSpPr>
            <a:spLocks noChangeShapeType="1"/>
          </p:cNvSpPr>
          <p:nvPr/>
        </p:nvSpPr>
        <p:spPr bwMode="auto">
          <a:xfrm>
            <a:off x="5473700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8933" name="Line 21"/>
          <p:cNvSpPr>
            <a:spLocks noChangeShapeType="1"/>
          </p:cNvSpPr>
          <p:nvPr/>
        </p:nvSpPr>
        <p:spPr bwMode="auto">
          <a:xfrm>
            <a:off x="7219950" y="3963988"/>
            <a:ext cx="0" cy="7477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0BE091-F453-2149-B69C-338EC2ED9600}" type="datetime1">
              <a:rPr lang="en-US" smtClean="0"/>
              <a:t>9/24/18</a:t>
            </a:fld>
            <a:endParaRPr lang="en-US"/>
          </a:p>
        </p:txBody>
      </p:sp>
      <p:sp>
        <p:nvSpPr>
          <p:cNvPr id="33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F948001-CAC1-C348-BAFE-6621ECA9D839}" type="slidenum">
              <a:rPr lang="en-US"/>
              <a:pPr/>
              <a:t>6</a:t>
            </a:fld>
            <a:endParaRPr lang="en-US"/>
          </a:p>
        </p:txBody>
      </p:sp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705600" cy="1219200"/>
          </a:xfrm>
        </p:spPr>
        <p:txBody>
          <a:bodyPr/>
          <a:lstStyle/>
          <a:p>
            <a:r>
              <a:rPr lang="en-US" dirty="0"/>
              <a:t>Grouping Related Hosts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371600"/>
            <a:ext cx="8153400" cy="5029200"/>
          </a:xfrm>
        </p:spPr>
        <p:txBody>
          <a:bodyPr/>
          <a:lstStyle/>
          <a:p>
            <a:r>
              <a:rPr lang="en-US" dirty="0"/>
              <a:t>The Internet is an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inter-network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1"/>
            <a:r>
              <a:rPr lang="en-US" dirty="0"/>
              <a:t>Used to connect </a:t>
            </a:r>
            <a:r>
              <a:rPr lang="en-US" i="1" dirty="0">
                <a:solidFill>
                  <a:srgbClr val="FF0000"/>
                </a:solidFill>
              </a:rPr>
              <a:t>networks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together, not </a:t>
            </a:r>
            <a:r>
              <a:rPr lang="en-US" i="1" dirty="0">
                <a:solidFill>
                  <a:srgbClr val="FF0000"/>
                </a:solidFill>
              </a:rPr>
              <a:t>hosts</a:t>
            </a:r>
          </a:p>
          <a:p>
            <a:pPr lvl="1"/>
            <a:r>
              <a:rPr lang="en-US" dirty="0"/>
              <a:t>Needs a way to address a network (i.e., group of hosts)</a:t>
            </a:r>
          </a:p>
        </p:txBody>
      </p:sp>
      <p:sp>
        <p:nvSpPr>
          <p:cNvPr id="39940" name="Line 4"/>
          <p:cNvSpPr>
            <a:spLocks noChangeShapeType="1"/>
          </p:cNvSpPr>
          <p:nvPr/>
        </p:nvSpPr>
        <p:spPr bwMode="auto">
          <a:xfrm>
            <a:off x="996950" y="41148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Line 5"/>
          <p:cNvSpPr>
            <a:spLocks noChangeShapeType="1"/>
          </p:cNvSpPr>
          <p:nvPr/>
        </p:nvSpPr>
        <p:spPr bwMode="auto">
          <a:xfrm>
            <a:off x="130175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2" name="Line 6"/>
          <p:cNvSpPr>
            <a:spLocks noChangeShapeType="1"/>
          </p:cNvSpPr>
          <p:nvPr/>
        </p:nvSpPr>
        <p:spPr bwMode="auto">
          <a:xfrm>
            <a:off x="221615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3" name="Line 7"/>
          <p:cNvSpPr>
            <a:spLocks noChangeShapeType="1"/>
          </p:cNvSpPr>
          <p:nvPr/>
        </p:nvSpPr>
        <p:spPr bwMode="auto">
          <a:xfrm>
            <a:off x="328295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4" name="Rectangle 8"/>
          <p:cNvSpPr>
            <a:spLocks noChangeArrowheads="1"/>
          </p:cNvSpPr>
          <p:nvPr/>
        </p:nvSpPr>
        <p:spPr bwMode="auto">
          <a:xfrm>
            <a:off x="993775" y="35242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>
            <a:off x="1889125" y="35052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39946" name="Rectangle 10"/>
          <p:cNvSpPr>
            <a:spLocks noChangeArrowheads="1"/>
          </p:cNvSpPr>
          <p:nvPr/>
        </p:nvSpPr>
        <p:spPr bwMode="auto">
          <a:xfrm>
            <a:off x="2955925" y="35052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39947" name="Text Box 11"/>
          <p:cNvSpPr txBox="1">
            <a:spLocks noChangeArrowheads="1"/>
          </p:cNvSpPr>
          <p:nvPr/>
        </p:nvSpPr>
        <p:spPr bwMode="auto">
          <a:xfrm>
            <a:off x="1125538" y="4129088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1</a:t>
            </a:r>
          </a:p>
        </p:txBody>
      </p:sp>
      <p:sp>
        <p:nvSpPr>
          <p:cNvPr id="39948" name="Text Box 12"/>
          <p:cNvSpPr txBox="1">
            <a:spLocks noChangeArrowheads="1"/>
          </p:cNvSpPr>
          <p:nvPr/>
        </p:nvSpPr>
        <p:spPr bwMode="auto">
          <a:xfrm>
            <a:off x="2522538" y="3429000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39949" name="Line 13"/>
          <p:cNvSpPr>
            <a:spLocks noChangeShapeType="1"/>
          </p:cNvSpPr>
          <p:nvPr/>
        </p:nvSpPr>
        <p:spPr bwMode="auto">
          <a:xfrm>
            <a:off x="5645150" y="4114800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0" name="Line 14"/>
          <p:cNvSpPr>
            <a:spLocks noChangeShapeType="1"/>
          </p:cNvSpPr>
          <p:nvPr/>
        </p:nvSpPr>
        <p:spPr bwMode="auto">
          <a:xfrm>
            <a:off x="594995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1" name="Line 15"/>
          <p:cNvSpPr>
            <a:spLocks noChangeShapeType="1"/>
          </p:cNvSpPr>
          <p:nvPr/>
        </p:nvSpPr>
        <p:spPr bwMode="auto">
          <a:xfrm>
            <a:off x="686435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2" name="Line 16"/>
          <p:cNvSpPr>
            <a:spLocks noChangeShapeType="1"/>
          </p:cNvSpPr>
          <p:nvPr/>
        </p:nvSpPr>
        <p:spPr bwMode="auto">
          <a:xfrm>
            <a:off x="7931150" y="38100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53" name="Rectangle 17"/>
          <p:cNvSpPr>
            <a:spLocks noChangeArrowheads="1"/>
          </p:cNvSpPr>
          <p:nvPr/>
        </p:nvSpPr>
        <p:spPr bwMode="auto">
          <a:xfrm>
            <a:off x="5641975" y="352425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39954" name="Rectangle 18"/>
          <p:cNvSpPr>
            <a:spLocks noChangeArrowheads="1"/>
          </p:cNvSpPr>
          <p:nvPr/>
        </p:nvSpPr>
        <p:spPr bwMode="auto">
          <a:xfrm>
            <a:off x="6537325" y="35052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39955" name="Rectangle 19"/>
          <p:cNvSpPr>
            <a:spLocks noChangeArrowheads="1"/>
          </p:cNvSpPr>
          <p:nvPr/>
        </p:nvSpPr>
        <p:spPr bwMode="auto">
          <a:xfrm>
            <a:off x="7604125" y="3505200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069138" y="4114800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2</a:t>
            </a:r>
          </a:p>
        </p:txBody>
      </p:sp>
      <p:sp>
        <p:nvSpPr>
          <p:cNvPr id="39957" name="Text Box 21"/>
          <p:cNvSpPr txBox="1">
            <a:spLocks noChangeArrowheads="1"/>
          </p:cNvSpPr>
          <p:nvPr/>
        </p:nvSpPr>
        <p:spPr bwMode="auto">
          <a:xfrm>
            <a:off x="7170738" y="3429000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39958" name="AutoShape 22"/>
          <p:cNvSpPr>
            <a:spLocks noChangeArrowheads="1"/>
          </p:cNvSpPr>
          <p:nvPr/>
        </p:nvSpPr>
        <p:spPr bwMode="auto">
          <a:xfrm>
            <a:off x="2520950" y="4419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39959" name="AutoShape 23"/>
          <p:cNvSpPr>
            <a:spLocks noChangeArrowheads="1"/>
          </p:cNvSpPr>
          <p:nvPr/>
        </p:nvSpPr>
        <p:spPr bwMode="auto">
          <a:xfrm>
            <a:off x="4349750" y="4419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39960" name="Line 24"/>
          <p:cNvSpPr>
            <a:spLocks noChangeShapeType="1"/>
          </p:cNvSpPr>
          <p:nvPr/>
        </p:nvSpPr>
        <p:spPr bwMode="auto">
          <a:xfrm>
            <a:off x="282575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1" name="AutoShape 25"/>
          <p:cNvSpPr>
            <a:spLocks noChangeArrowheads="1"/>
          </p:cNvSpPr>
          <p:nvPr/>
        </p:nvSpPr>
        <p:spPr bwMode="auto">
          <a:xfrm>
            <a:off x="6178550" y="4419600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39962" name="Line 26"/>
          <p:cNvSpPr>
            <a:spLocks noChangeShapeType="1"/>
          </p:cNvSpPr>
          <p:nvPr/>
        </p:nvSpPr>
        <p:spPr bwMode="auto">
          <a:xfrm>
            <a:off x="6483350" y="41148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3" name="Line 27"/>
          <p:cNvSpPr>
            <a:spLocks noChangeShapeType="1"/>
          </p:cNvSpPr>
          <p:nvPr/>
        </p:nvSpPr>
        <p:spPr bwMode="auto">
          <a:xfrm>
            <a:off x="3130550" y="457200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4" name="Line 28"/>
          <p:cNvSpPr>
            <a:spLocks noChangeShapeType="1"/>
          </p:cNvSpPr>
          <p:nvPr/>
        </p:nvSpPr>
        <p:spPr bwMode="auto">
          <a:xfrm>
            <a:off x="4959350" y="4572000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65" name="Text Box 29"/>
          <p:cNvSpPr txBox="1">
            <a:spLocks noChangeArrowheads="1"/>
          </p:cNvSpPr>
          <p:nvPr/>
        </p:nvSpPr>
        <p:spPr bwMode="auto">
          <a:xfrm>
            <a:off x="3408363" y="4572000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39966" name="Text Box 30"/>
          <p:cNvSpPr txBox="1">
            <a:spLocks noChangeArrowheads="1"/>
          </p:cNvSpPr>
          <p:nvPr/>
        </p:nvSpPr>
        <p:spPr bwMode="auto">
          <a:xfrm>
            <a:off x="5235575" y="4572000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39967" name="Text Box 31"/>
          <p:cNvSpPr txBox="1">
            <a:spLocks noChangeArrowheads="1"/>
          </p:cNvSpPr>
          <p:nvPr/>
        </p:nvSpPr>
        <p:spPr bwMode="auto">
          <a:xfrm>
            <a:off x="609600" y="5562601"/>
            <a:ext cx="7391400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 eaLnBrk="1" hangingPunct="1"/>
            <a:r>
              <a:rPr lang="en-US" sz="2000" b="1" dirty="0">
                <a:latin typeface="Helvetica" charset="0"/>
              </a:rPr>
              <a:t>LAN = Local Area </a:t>
            </a:r>
            <a:r>
              <a:rPr lang="en-US" sz="2000" b="1" dirty="0" smtClean="0">
                <a:latin typeface="Helvetica" charset="0"/>
              </a:rPr>
              <a:t>Network – interconnected hosts</a:t>
            </a:r>
            <a:endParaRPr lang="en-US" sz="2000" b="1" dirty="0">
              <a:latin typeface="Helvetica" charset="0"/>
            </a:endParaRPr>
          </a:p>
          <a:p>
            <a:pPr algn="ctr" eaLnBrk="1" hangingPunct="1"/>
            <a:r>
              <a:rPr lang="en-US" sz="2000" b="1" dirty="0">
                <a:latin typeface="Helvetica" charset="0"/>
              </a:rPr>
              <a:t>WAN = Wide Area </a:t>
            </a:r>
            <a:r>
              <a:rPr lang="en-US" sz="2000" b="1" dirty="0" smtClean="0">
                <a:latin typeface="Helvetica" charset="0"/>
              </a:rPr>
              <a:t>Network – interconnected networks</a:t>
            </a:r>
            <a:endParaRPr lang="en-US" sz="2000" b="1" dirty="0">
              <a:latin typeface="Helvetica" charset="0"/>
            </a:endParaRPr>
          </a:p>
        </p:txBody>
      </p:sp>
    </p:spTree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352981-6C92-FD44-997D-EB0B0ABA26E0}" type="datetime1">
              <a:rPr lang="en-US" smtClean="0"/>
              <a:t>9/24/18</a:t>
            </a:fld>
            <a:endParaRPr lang="en-US"/>
          </a:p>
        </p:txBody>
      </p:sp>
      <p:sp>
        <p:nvSpPr>
          <p:cNvPr id="5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5A50150-7228-8548-8DEC-CAD31AAAC388}" type="slidenum">
              <a:rPr lang="en-US"/>
              <a:pPr/>
              <a:t>7</a:t>
            </a:fld>
            <a:endParaRPr lang="en-US"/>
          </a:p>
        </p:txBody>
      </p:sp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6705600" cy="685800"/>
          </a:xfrm>
        </p:spPr>
        <p:txBody>
          <a:bodyPr/>
          <a:lstStyle/>
          <a:p>
            <a:r>
              <a:rPr lang="en-US" dirty="0"/>
              <a:t>Scalability Challenge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295400"/>
            <a:ext cx="7772400" cy="12954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Suppose hosts had arbitrary addresses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Then every router would need a lot of information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…to know how to direct packets toward the host</a:t>
            </a:r>
          </a:p>
        </p:txBody>
      </p:sp>
      <p:sp>
        <p:nvSpPr>
          <p:cNvPr id="41988" name="Line 4"/>
          <p:cNvSpPr>
            <a:spLocks noChangeShapeType="1"/>
          </p:cNvSpPr>
          <p:nvPr/>
        </p:nvSpPr>
        <p:spPr bwMode="auto">
          <a:xfrm>
            <a:off x="996950" y="3978275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Line 5"/>
          <p:cNvSpPr>
            <a:spLocks noChangeShapeType="1"/>
          </p:cNvSpPr>
          <p:nvPr/>
        </p:nvSpPr>
        <p:spPr bwMode="auto">
          <a:xfrm>
            <a:off x="13017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0" name="Line 6"/>
          <p:cNvSpPr>
            <a:spLocks noChangeShapeType="1"/>
          </p:cNvSpPr>
          <p:nvPr/>
        </p:nvSpPr>
        <p:spPr bwMode="auto">
          <a:xfrm>
            <a:off x="22161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1" name="Line 7"/>
          <p:cNvSpPr>
            <a:spLocks noChangeShapeType="1"/>
          </p:cNvSpPr>
          <p:nvPr/>
        </p:nvSpPr>
        <p:spPr bwMode="auto">
          <a:xfrm>
            <a:off x="32829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2" name="Rectangle 8"/>
          <p:cNvSpPr>
            <a:spLocks noChangeArrowheads="1"/>
          </p:cNvSpPr>
          <p:nvPr/>
        </p:nvSpPr>
        <p:spPr bwMode="auto">
          <a:xfrm>
            <a:off x="993775" y="338772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1993" name="Rectangle 9"/>
          <p:cNvSpPr>
            <a:spLocks noChangeArrowheads="1"/>
          </p:cNvSpPr>
          <p:nvPr/>
        </p:nvSpPr>
        <p:spPr bwMode="auto">
          <a:xfrm>
            <a:off x="18891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1994" name="Rectangle 10"/>
          <p:cNvSpPr>
            <a:spLocks noChangeArrowheads="1"/>
          </p:cNvSpPr>
          <p:nvPr/>
        </p:nvSpPr>
        <p:spPr bwMode="auto">
          <a:xfrm>
            <a:off x="29559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1995" name="Text Box 11"/>
          <p:cNvSpPr txBox="1">
            <a:spLocks noChangeArrowheads="1"/>
          </p:cNvSpPr>
          <p:nvPr/>
        </p:nvSpPr>
        <p:spPr bwMode="auto">
          <a:xfrm>
            <a:off x="1125538" y="3992563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1</a:t>
            </a:r>
          </a:p>
        </p:txBody>
      </p:sp>
      <p:sp>
        <p:nvSpPr>
          <p:cNvPr id="41996" name="Text Box 12"/>
          <p:cNvSpPr txBox="1">
            <a:spLocks noChangeArrowheads="1"/>
          </p:cNvSpPr>
          <p:nvPr/>
        </p:nvSpPr>
        <p:spPr bwMode="auto">
          <a:xfrm>
            <a:off x="2522538" y="3292475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41997" name="Line 13"/>
          <p:cNvSpPr>
            <a:spLocks noChangeShapeType="1"/>
          </p:cNvSpPr>
          <p:nvPr/>
        </p:nvSpPr>
        <p:spPr bwMode="auto">
          <a:xfrm>
            <a:off x="5645150" y="3978275"/>
            <a:ext cx="2590800" cy="0"/>
          </a:xfrm>
          <a:prstGeom prst="line">
            <a:avLst/>
          </a:prstGeom>
          <a:noFill/>
          <a:ln w="76200" cmpd="tri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8" name="Line 14"/>
          <p:cNvSpPr>
            <a:spLocks noChangeShapeType="1"/>
          </p:cNvSpPr>
          <p:nvPr/>
        </p:nvSpPr>
        <p:spPr bwMode="auto">
          <a:xfrm>
            <a:off x="59499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99" name="Line 15"/>
          <p:cNvSpPr>
            <a:spLocks noChangeShapeType="1"/>
          </p:cNvSpPr>
          <p:nvPr/>
        </p:nvSpPr>
        <p:spPr bwMode="auto">
          <a:xfrm>
            <a:off x="68643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0" name="Line 16"/>
          <p:cNvSpPr>
            <a:spLocks noChangeShapeType="1"/>
          </p:cNvSpPr>
          <p:nvPr/>
        </p:nvSpPr>
        <p:spPr bwMode="auto">
          <a:xfrm>
            <a:off x="7931150" y="36734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1" name="Rectangle 17"/>
          <p:cNvSpPr>
            <a:spLocks noChangeArrowheads="1"/>
          </p:cNvSpPr>
          <p:nvPr/>
        </p:nvSpPr>
        <p:spPr bwMode="auto">
          <a:xfrm>
            <a:off x="5641975" y="338772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2002" name="Rectangle 18"/>
          <p:cNvSpPr>
            <a:spLocks noChangeArrowheads="1"/>
          </p:cNvSpPr>
          <p:nvPr/>
        </p:nvSpPr>
        <p:spPr bwMode="auto">
          <a:xfrm>
            <a:off x="65373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2003" name="Rectangle 19"/>
          <p:cNvSpPr>
            <a:spLocks noChangeArrowheads="1"/>
          </p:cNvSpPr>
          <p:nvPr/>
        </p:nvSpPr>
        <p:spPr bwMode="auto">
          <a:xfrm>
            <a:off x="7604125" y="3368675"/>
            <a:ext cx="625475" cy="349250"/>
          </a:xfrm>
          <a:prstGeom prst="rect">
            <a:avLst/>
          </a:prstGeom>
          <a:solidFill>
            <a:srgbClr val="CCFFFF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host</a:t>
            </a:r>
          </a:p>
        </p:txBody>
      </p:sp>
      <p:sp>
        <p:nvSpPr>
          <p:cNvPr id="42004" name="Text Box 20"/>
          <p:cNvSpPr txBox="1">
            <a:spLocks noChangeArrowheads="1"/>
          </p:cNvSpPr>
          <p:nvPr/>
        </p:nvSpPr>
        <p:spPr bwMode="auto">
          <a:xfrm>
            <a:off x="7069138" y="3978275"/>
            <a:ext cx="7715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LAN 2</a:t>
            </a:r>
          </a:p>
        </p:txBody>
      </p:sp>
      <p:sp>
        <p:nvSpPr>
          <p:cNvPr id="42005" name="Text Box 21"/>
          <p:cNvSpPr txBox="1">
            <a:spLocks noChangeArrowheads="1"/>
          </p:cNvSpPr>
          <p:nvPr/>
        </p:nvSpPr>
        <p:spPr bwMode="auto">
          <a:xfrm>
            <a:off x="7170738" y="3292475"/>
            <a:ext cx="354012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...</a:t>
            </a:r>
          </a:p>
        </p:txBody>
      </p:sp>
      <p:sp>
        <p:nvSpPr>
          <p:cNvPr id="42006" name="AutoShape 22"/>
          <p:cNvSpPr>
            <a:spLocks noChangeArrowheads="1"/>
          </p:cNvSpPr>
          <p:nvPr/>
        </p:nvSpPr>
        <p:spPr bwMode="auto">
          <a:xfrm>
            <a:off x="25209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2007" name="AutoShape 23"/>
          <p:cNvSpPr>
            <a:spLocks noChangeArrowheads="1"/>
          </p:cNvSpPr>
          <p:nvPr/>
        </p:nvSpPr>
        <p:spPr bwMode="auto">
          <a:xfrm>
            <a:off x="43497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2008" name="Line 24"/>
          <p:cNvSpPr>
            <a:spLocks noChangeShapeType="1"/>
          </p:cNvSpPr>
          <p:nvPr/>
        </p:nvSpPr>
        <p:spPr bwMode="auto">
          <a:xfrm>
            <a:off x="282575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09" name="AutoShape 25"/>
          <p:cNvSpPr>
            <a:spLocks noChangeArrowheads="1"/>
          </p:cNvSpPr>
          <p:nvPr/>
        </p:nvSpPr>
        <p:spPr bwMode="auto">
          <a:xfrm>
            <a:off x="6178550" y="4283075"/>
            <a:ext cx="609600" cy="381000"/>
          </a:xfrm>
          <a:prstGeom prst="roundRect">
            <a:avLst>
              <a:gd name="adj" fmla="val 16667"/>
            </a:avLst>
          </a:prstGeom>
          <a:solidFill>
            <a:srgbClr val="FF99CC"/>
          </a:solidFill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b="1">
                <a:latin typeface="Helvetica" charset="0"/>
              </a:rPr>
              <a:t>router</a:t>
            </a:r>
          </a:p>
        </p:txBody>
      </p:sp>
      <p:sp>
        <p:nvSpPr>
          <p:cNvPr id="42010" name="Line 26"/>
          <p:cNvSpPr>
            <a:spLocks noChangeShapeType="1"/>
          </p:cNvSpPr>
          <p:nvPr/>
        </p:nvSpPr>
        <p:spPr bwMode="auto">
          <a:xfrm>
            <a:off x="6483350" y="3978275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1" name="Line 27"/>
          <p:cNvSpPr>
            <a:spLocks noChangeShapeType="1"/>
          </p:cNvSpPr>
          <p:nvPr/>
        </p:nvSpPr>
        <p:spPr bwMode="auto">
          <a:xfrm>
            <a:off x="3130550" y="4435475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2" name="Line 28"/>
          <p:cNvSpPr>
            <a:spLocks noChangeShapeType="1"/>
          </p:cNvSpPr>
          <p:nvPr/>
        </p:nvSpPr>
        <p:spPr bwMode="auto">
          <a:xfrm>
            <a:off x="4959350" y="4435475"/>
            <a:ext cx="12192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13" name="Text Box 29"/>
          <p:cNvSpPr txBox="1">
            <a:spLocks noChangeArrowheads="1"/>
          </p:cNvSpPr>
          <p:nvPr/>
        </p:nvSpPr>
        <p:spPr bwMode="auto">
          <a:xfrm>
            <a:off x="3408363" y="4435475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42014" name="Text Box 30"/>
          <p:cNvSpPr txBox="1">
            <a:spLocks noChangeArrowheads="1"/>
          </p:cNvSpPr>
          <p:nvPr/>
        </p:nvSpPr>
        <p:spPr bwMode="auto">
          <a:xfrm>
            <a:off x="5235575" y="4435475"/>
            <a:ext cx="66992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b="1">
                <a:latin typeface="Helvetica" charset="0"/>
              </a:rPr>
              <a:t>WAN</a:t>
            </a:r>
          </a:p>
        </p:txBody>
      </p:sp>
      <p:sp>
        <p:nvSpPr>
          <p:cNvPr id="42015" name="Text Box 31"/>
          <p:cNvSpPr txBox="1">
            <a:spLocks noChangeArrowheads="1"/>
          </p:cNvSpPr>
          <p:nvPr/>
        </p:nvSpPr>
        <p:spPr bwMode="auto">
          <a:xfrm>
            <a:off x="500063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1.2.3.4</a:t>
            </a:r>
          </a:p>
        </p:txBody>
      </p:sp>
      <p:sp>
        <p:nvSpPr>
          <p:cNvPr id="42016" name="Text Box 32"/>
          <p:cNvSpPr txBox="1">
            <a:spLocks noChangeArrowheads="1"/>
          </p:cNvSpPr>
          <p:nvPr/>
        </p:nvSpPr>
        <p:spPr bwMode="auto">
          <a:xfrm>
            <a:off x="1766888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latin typeface="Courier New" charset="0"/>
              </a:rPr>
              <a:t>5.6.7.8</a:t>
            </a:r>
          </a:p>
        </p:txBody>
      </p:sp>
      <p:sp>
        <p:nvSpPr>
          <p:cNvPr id="42017" name="Text Box 33"/>
          <p:cNvSpPr txBox="1">
            <a:spLocks noChangeArrowheads="1"/>
          </p:cNvSpPr>
          <p:nvPr/>
        </p:nvSpPr>
        <p:spPr bwMode="auto">
          <a:xfrm>
            <a:off x="2970213" y="2967038"/>
            <a:ext cx="114458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latin typeface="Courier New" charset="0"/>
              </a:rPr>
              <a:t>2.4.6.8</a:t>
            </a:r>
          </a:p>
        </p:txBody>
      </p:sp>
      <p:sp>
        <p:nvSpPr>
          <p:cNvPr id="42018" name="Text Box 34"/>
          <p:cNvSpPr txBox="1">
            <a:spLocks noChangeArrowheads="1"/>
          </p:cNvSpPr>
          <p:nvPr/>
        </p:nvSpPr>
        <p:spPr bwMode="auto">
          <a:xfrm>
            <a:off x="5108575" y="2967038"/>
            <a:ext cx="11445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1.2.3.5</a:t>
            </a:r>
          </a:p>
        </p:txBody>
      </p:sp>
      <p:sp>
        <p:nvSpPr>
          <p:cNvPr id="42019" name="Text Box 35"/>
          <p:cNvSpPr txBox="1">
            <a:spLocks noChangeArrowheads="1"/>
          </p:cNvSpPr>
          <p:nvPr/>
        </p:nvSpPr>
        <p:spPr bwMode="auto">
          <a:xfrm>
            <a:off x="6375400" y="2967038"/>
            <a:ext cx="11445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latin typeface="Courier New" charset="0"/>
              </a:rPr>
              <a:t>5.6.7.9</a:t>
            </a:r>
          </a:p>
        </p:txBody>
      </p:sp>
      <p:sp>
        <p:nvSpPr>
          <p:cNvPr id="42020" name="Text Box 36"/>
          <p:cNvSpPr txBox="1">
            <a:spLocks noChangeArrowheads="1"/>
          </p:cNvSpPr>
          <p:nvPr/>
        </p:nvSpPr>
        <p:spPr bwMode="auto">
          <a:xfrm>
            <a:off x="7578725" y="2967038"/>
            <a:ext cx="11445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latin typeface="Courier New" charset="0"/>
              </a:rPr>
              <a:t>2.4.6.9</a:t>
            </a:r>
          </a:p>
        </p:txBody>
      </p:sp>
      <p:sp>
        <p:nvSpPr>
          <p:cNvPr id="42021" name="Text Box 37"/>
          <p:cNvSpPr txBox="1">
            <a:spLocks noChangeArrowheads="1"/>
          </p:cNvSpPr>
          <p:nvPr/>
        </p:nvSpPr>
        <p:spPr bwMode="auto">
          <a:xfrm>
            <a:off x="1574800" y="4981575"/>
            <a:ext cx="1144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0000FF"/>
                </a:solidFill>
                <a:latin typeface="Courier New" charset="0"/>
              </a:rPr>
              <a:t>1.2.3.4</a:t>
            </a:r>
          </a:p>
        </p:txBody>
      </p:sp>
      <p:sp>
        <p:nvSpPr>
          <p:cNvPr id="42022" name="Text Box 38"/>
          <p:cNvSpPr txBox="1">
            <a:spLocks noChangeArrowheads="1"/>
          </p:cNvSpPr>
          <p:nvPr/>
        </p:nvSpPr>
        <p:spPr bwMode="auto">
          <a:xfrm>
            <a:off x="1587500" y="5365750"/>
            <a:ext cx="1144588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algn="ctr" eaLnBrk="1" hangingPunct="1"/>
            <a:r>
              <a:rPr lang="en-US" sz="1800" b="1">
                <a:solidFill>
                  <a:srgbClr val="FF3300"/>
                </a:solidFill>
                <a:latin typeface="Courier New" charset="0"/>
              </a:rPr>
              <a:t>1.2.3.5</a:t>
            </a:r>
          </a:p>
        </p:txBody>
      </p:sp>
      <p:sp>
        <p:nvSpPr>
          <p:cNvPr id="42023" name="AutoShape 39"/>
          <p:cNvSpPr>
            <a:spLocks noChangeArrowheads="1"/>
          </p:cNvSpPr>
          <p:nvPr/>
        </p:nvSpPr>
        <p:spPr bwMode="auto">
          <a:xfrm>
            <a:off x="2882900" y="5387975"/>
            <a:ext cx="728663" cy="230188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FF33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2024" name="AutoShape 40"/>
          <p:cNvSpPr>
            <a:spLocks noChangeArrowheads="1"/>
          </p:cNvSpPr>
          <p:nvPr/>
        </p:nvSpPr>
        <p:spPr bwMode="auto">
          <a:xfrm flipH="1">
            <a:off x="2881313" y="5041900"/>
            <a:ext cx="728662" cy="230188"/>
          </a:xfrm>
          <a:prstGeom prst="rightArrow">
            <a:avLst>
              <a:gd name="adj1" fmla="val 50000"/>
              <a:gd name="adj2" fmla="val 79138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2025" name="Group 41"/>
          <p:cNvGrpSpPr>
            <a:grpSpLocks/>
          </p:cNvGrpSpPr>
          <p:nvPr/>
        </p:nvGrpSpPr>
        <p:grpSpPr bwMode="auto">
          <a:xfrm>
            <a:off x="1998663" y="5810250"/>
            <a:ext cx="77787" cy="306388"/>
            <a:chOff x="2565" y="3828"/>
            <a:chExt cx="73" cy="267"/>
          </a:xfrm>
        </p:grpSpPr>
        <p:sp>
          <p:nvSpPr>
            <p:cNvPr id="42026" name="Oval 42"/>
            <p:cNvSpPr>
              <a:spLocks noChangeArrowheads="1"/>
            </p:cNvSpPr>
            <p:nvPr/>
          </p:nvSpPr>
          <p:spPr bwMode="auto">
            <a:xfrm>
              <a:off x="2565" y="3828"/>
              <a:ext cx="73" cy="73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7" name="Oval 43"/>
            <p:cNvSpPr>
              <a:spLocks noChangeArrowheads="1"/>
            </p:cNvSpPr>
            <p:nvPr/>
          </p:nvSpPr>
          <p:spPr bwMode="auto">
            <a:xfrm>
              <a:off x="2565" y="3925"/>
              <a:ext cx="73" cy="73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28" name="Oval 44"/>
            <p:cNvSpPr>
              <a:spLocks noChangeArrowheads="1"/>
            </p:cNvSpPr>
            <p:nvPr/>
          </p:nvSpPr>
          <p:spPr bwMode="auto">
            <a:xfrm>
              <a:off x="2565" y="4022"/>
              <a:ext cx="73" cy="73"/>
            </a:xfrm>
            <a:prstGeom prst="ellipse">
              <a:avLst/>
            </a:prstGeom>
            <a:solidFill>
              <a:schemeClr val="tx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</p:grpSp>
      <p:grpSp>
        <p:nvGrpSpPr>
          <p:cNvPr id="42029" name="Group 45"/>
          <p:cNvGrpSpPr>
            <a:grpSpLocks/>
          </p:cNvGrpSpPr>
          <p:nvPr/>
        </p:nvGrpSpPr>
        <p:grpSpPr bwMode="auto">
          <a:xfrm>
            <a:off x="1536700" y="4926013"/>
            <a:ext cx="2228850" cy="1755775"/>
            <a:chOff x="968" y="3103"/>
            <a:chExt cx="1404" cy="1106"/>
          </a:xfrm>
        </p:grpSpPr>
        <p:sp>
          <p:nvSpPr>
            <p:cNvPr id="42030" name="Rectangle 46"/>
            <p:cNvSpPr>
              <a:spLocks noChangeArrowheads="1"/>
            </p:cNvSpPr>
            <p:nvPr/>
          </p:nvSpPr>
          <p:spPr bwMode="auto">
            <a:xfrm>
              <a:off x="969" y="3103"/>
              <a:ext cx="1403" cy="82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1" name="Line 47"/>
            <p:cNvSpPr>
              <a:spLocks noChangeShapeType="1"/>
            </p:cNvSpPr>
            <p:nvPr/>
          </p:nvSpPr>
          <p:spPr bwMode="auto">
            <a:xfrm>
              <a:off x="1719" y="3103"/>
              <a:ext cx="0" cy="82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2" name="Line 48"/>
            <p:cNvSpPr>
              <a:spLocks noChangeShapeType="1"/>
            </p:cNvSpPr>
            <p:nvPr/>
          </p:nvSpPr>
          <p:spPr bwMode="auto">
            <a:xfrm>
              <a:off x="969" y="3369"/>
              <a:ext cx="14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3" name="Line 49"/>
            <p:cNvSpPr>
              <a:spLocks noChangeShapeType="1"/>
            </p:cNvSpPr>
            <p:nvPr/>
          </p:nvSpPr>
          <p:spPr bwMode="auto">
            <a:xfrm>
              <a:off x="969" y="3611"/>
              <a:ext cx="1403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2034" name="Text Box 50"/>
            <p:cNvSpPr txBox="1">
              <a:spLocks noChangeArrowheads="1"/>
            </p:cNvSpPr>
            <p:nvPr/>
          </p:nvSpPr>
          <p:spPr bwMode="auto">
            <a:xfrm>
              <a:off x="968" y="3959"/>
              <a:ext cx="136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ctr" eaLnBrk="1" hangingPunct="1"/>
              <a:r>
                <a:rPr lang="en-US" sz="2000" b="1">
                  <a:latin typeface="Helvetica" charset="0"/>
                </a:rPr>
                <a:t>forwarding table</a:t>
              </a:r>
            </a:p>
          </p:txBody>
        </p:sp>
      </p:grpSp>
    </p:spTree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0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021" grpId="0"/>
      <p:bldP spid="42022" grpId="0"/>
      <p:bldP spid="42023" grpId="0" animBg="1"/>
      <p:bldP spid="420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EC7B7-4441-B141-9512-8B87B105BC06}" type="datetime1">
              <a:rPr lang="en-US" smtClean="0"/>
              <a:t>9/24/18</a:t>
            </a:fld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775D64F-04FF-9344-AD46-CD6E65983D3B}" type="slidenum">
              <a:rPr lang="en-US"/>
              <a:pPr/>
              <a:t>8</a:t>
            </a:fld>
            <a:endParaRPr lang="en-US"/>
          </a:p>
        </p:txBody>
      </p:sp>
      <p:sp>
        <p:nvSpPr>
          <p:cNvPr id="110594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228600"/>
            <a:ext cx="7772400" cy="914400"/>
          </a:xfrm>
        </p:spPr>
        <p:txBody>
          <a:bodyPr/>
          <a:lstStyle/>
          <a:p>
            <a:r>
              <a:rPr lang="en-US" dirty="0" smtClean="0"/>
              <a:t>Internet Address Structure</a:t>
            </a:r>
            <a:br>
              <a:rPr lang="en-US" dirty="0" smtClean="0"/>
            </a:br>
            <a:r>
              <a:rPr lang="en-US" dirty="0" smtClean="0"/>
              <a:t>Historical </a:t>
            </a:r>
            <a:endParaRPr lang="en-US" dirty="0"/>
          </a:p>
        </p:txBody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524000"/>
            <a:ext cx="7772400" cy="41148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Properties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globally unique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hierarchical: network + host</a:t>
            </a:r>
          </a:p>
          <a:p>
            <a:pPr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/>
              <a:t>Dot Notation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10.3.2.4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128.96.33.81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192.12.69.77</a:t>
            </a:r>
          </a:p>
        </p:txBody>
      </p:sp>
      <p:pic>
        <p:nvPicPr>
          <p:cNvPr id="110596" name="Picture 4" descr="04x0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1000" y="3048000"/>
            <a:ext cx="3657600" cy="2279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Internet Address Range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Class A:  0.0.0.0      -     127.255.255.255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Class B:  128.0.0.0  -     191.255.255.255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Class C:  192.0.0.0  -     223.255.255.255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Class D:  224.0.0.0  -     239.255.255.255</a:t>
            </a:r>
          </a:p>
          <a:p>
            <a:r>
              <a:rPr lang="en-US">
                <a:latin typeface="Times New Roman" charset="0"/>
                <a:ea typeface="ＭＳ Ｐゴシック" charset="0"/>
                <a:cs typeface="ＭＳ Ｐゴシック" charset="0"/>
              </a:rPr>
              <a:t>Class E:  240.0.0.0   -    247.255.255.255</a:t>
            </a:r>
          </a:p>
        </p:txBody>
      </p:sp>
      <p:sp>
        <p:nvSpPr>
          <p:cNvPr id="25604" name="Date Placeholder 3"/>
          <p:cNvSpPr>
            <a:spLocks noGrp="1"/>
          </p:cNvSpPr>
          <p:nvPr>
            <p:ph type="dt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4C2A0F59-EE0D-4044-A465-5BCEEE410E6A}" type="datetime1">
              <a:rPr lang="en-US" sz="1400" smtClean="0"/>
              <a:t>9/24/18</a:t>
            </a:fld>
            <a:endParaRPr lang="en-US" sz="1400"/>
          </a:p>
        </p:txBody>
      </p:sp>
      <p:sp>
        <p:nvSpPr>
          <p:cNvPr id="25605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  <a:cs typeface="ＭＳ Ｐゴシック" charset="0"/>
              </a:defRPr>
            </a:lvl1pPr>
            <a:lvl2pPr marL="37931725" indent="-37474525"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fld id="{F0284AA9-F00D-EA49-98C0-4F3490C7D11C}" type="slidenum">
              <a:rPr lang="en-US" sz="1400"/>
              <a:pPr/>
              <a:t>9</a:t>
            </a:fld>
            <a:endParaRPr lang="en-US" sz="14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rgbClr val="000000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2042</TotalTime>
  <Words>1704</Words>
  <Application>Microsoft Macintosh PowerPoint</Application>
  <PresentationFormat>On-screen Show (4:3)</PresentationFormat>
  <Paragraphs>478</Paragraphs>
  <Slides>34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Default Design</vt:lpstr>
      <vt:lpstr>Internet Addresses  Reading: KR Chapter 4</vt:lpstr>
      <vt:lpstr>Internet Addresses</vt:lpstr>
      <vt:lpstr>Internet Addresses</vt:lpstr>
      <vt:lpstr>Host Identifiers</vt:lpstr>
      <vt:lpstr>IP Address (IPv4)</vt:lpstr>
      <vt:lpstr>Grouping Related Hosts</vt:lpstr>
      <vt:lpstr>Scalability Challenge</vt:lpstr>
      <vt:lpstr>Internet Address Structure Historical </vt:lpstr>
      <vt:lpstr>Internet Address Range</vt:lpstr>
      <vt:lpstr>Original Internet Address Allocations</vt:lpstr>
      <vt:lpstr>Now Hierarchical Addressing: IP Prefixes</vt:lpstr>
      <vt:lpstr>IP Address and a 24-bit Subnet Mask</vt:lpstr>
      <vt:lpstr>Scalability Improved</vt:lpstr>
      <vt:lpstr>Easy to Add New Hosts</vt:lpstr>
      <vt:lpstr>Hierarchical addressing: route aggregation</vt:lpstr>
      <vt:lpstr>Weaknesses in IP Addressing</vt:lpstr>
      <vt:lpstr>Address Allocation</vt:lpstr>
      <vt:lpstr>Classful (Historic) Addressing</vt:lpstr>
      <vt:lpstr>Classless Inter-Domain Routing (CIDR)</vt:lpstr>
      <vt:lpstr>CIDR: Hierarchal Address Allocation</vt:lpstr>
      <vt:lpstr>Scalability: Address Aggregation</vt:lpstr>
      <vt:lpstr>But, Aggregation Not Always Possible</vt:lpstr>
      <vt:lpstr>Scalability Through Hierarchy</vt:lpstr>
      <vt:lpstr>Pre-CIDR (1988-1994): Steep Growth</vt:lpstr>
      <vt:lpstr>CIDR Deployed (1994-1996): Much Flatter</vt:lpstr>
      <vt:lpstr>CIDR Growth (1996-1998): Roughly Linear</vt:lpstr>
      <vt:lpstr>Boom Period (1998-2001): Steep Growth</vt:lpstr>
      <vt:lpstr>Long-Term View (1989-2005): Post-Boom</vt:lpstr>
      <vt:lpstr>Obtaining a Block of Addresses Now</vt:lpstr>
      <vt:lpstr>Figuring Out Who Owns an Address</vt:lpstr>
      <vt:lpstr>Example Output for 128.112.136.35 </vt:lpstr>
      <vt:lpstr>Are 32-bit Addresses Enough?</vt:lpstr>
      <vt:lpstr>Hard Policy Questions</vt:lpstr>
      <vt:lpstr>Conclusions</vt:lpstr>
    </vt:vector>
  </TitlesOfParts>
  <Company>Princeton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Internetworking </dc:title>
  <dc:creator>klp</dc:creator>
  <cp:lastModifiedBy>mike erlinger</cp:lastModifiedBy>
  <cp:revision>49</cp:revision>
  <cp:lastPrinted>2007-09-23T22:42:38Z</cp:lastPrinted>
  <dcterms:created xsi:type="dcterms:W3CDTF">2000-02-01T02:01:05Z</dcterms:created>
  <dcterms:modified xsi:type="dcterms:W3CDTF">2018-09-24T21:49:05Z</dcterms:modified>
</cp:coreProperties>
</file>