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07" r:id="rId2"/>
    <p:sldId id="324" r:id="rId3"/>
    <p:sldId id="310" r:id="rId4"/>
    <p:sldId id="309" r:id="rId5"/>
    <p:sldId id="311" r:id="rId6"/>
    <p:sldId id="273" r:id="rId7"/>
    <p:sldId id="274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277" r:id="rId16"/>
    <p:sldId id="278" r:id="rId17"/>
    <p:sldId id="319" r:id="rId18"/>
    <p:sldId id="320" r:id="rId19"/>
    <p:sldId id="321" r:id="rId20"/>
    <p:sldId id="322" r:id="rId21"/>
    <p:sldId id="323" r:id="rId22"/>
    <p:sldId id="279" r:id="rId23"/>
  </p:sldIdLst>
  <p:sldSz cx="9144000" cy="6858000" type="screen4x3"/>
  <p:notesSz cx="699135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FF"/>
    <a:srgbClr val="0000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75" autoAdjust="0"/>
    <p:restoredTop sz="90886" autoAdjust="0"/>
  </p:normalViewPr>
  <p:slideViewPr>
    <p:cSldViewPr>
      <p:cViewPr>
        <p:scale>
          <a:sx n="100" d="100"/>
          <a:sy n="100" d="100"/>
        </p:scale>
        <p:origin x="-1912" y="-6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C682007C-5827-C547-9569-2289B54618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97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1EB2FEE0-9525-D043-9B0C-DA30A85142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670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78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6485985" indent="-36046210" defTabSz="920778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39774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87954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1932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759097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7904F0B-84AE-0248-B299-39BB696A15DB}" type="slidenum">
              <a:rPr lang="en-US" sz="1200" b="0">
                <a:latin typeface="Times New Roman" charset="0"/>
              </a:rPr>
              <a:pPr eaLnBrk="1" hangingPunct="1">
                <a:defRPr/>
              </a:pPr>
              <a:t>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684213"/>
            <a:ext cx="4656138" cy="3490912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432" y="4412226"/>
            <a:ext cx="5188488" cy="4189843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BEA744B-3180-1A47-A884-E0735C73F2A1}" type="slidenum">
              <a:rPr lang="en-US" sz="1300">
                <a:latin typeface="Times New Roman" charset="0"/>
              </a:rPr>
              <a:pPr/>
              <a:t>13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3000CA1-D3E3-F84E-B710-6E1840C3F02C}" type="slidenum">
              <a:rPr lang="en-US" sz="1300">
                <a:latin typeface="Times New Roman" charset="0"/>
              </a:rPr>
              <a:pPr/>
              <a:t>14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9050757-4108-AB43-831B-CD0755D5ED6D}" type="slidenum">
              <a:rPr lang="en-US" sz="1300">
                <a:latin typeface="Times New Roman" charset="0"/>
              </a:rPr>
              <a:pPr/>
              <a:t>17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36EFD44-3CBC-164C-9B58-A190C7A3C30B}" type="slidenum">
              <a:rPr lang="en-US" sz="1300">
                <a:latin typeface="Times New Roman" charset="0"/>
              </a:rPr>
              <a:pPr/>
              <a:t>18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1DC05EB-0E6E-3D4E-A025-41BEBE2722B9}" type="slidenum">
              <a:rPr lang="en-US" sz="1300">
                <a:latin typeface="Times New Roman" charset="0"/>
              </a:rPr>
              <a:pPr/>
              <a:t>19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4D50B53-5836-5D41-8F70-EBDB383C04FD}" type="slidenum">
              <a:rPr lang="en-US" sz="1300">
                <a:latin typeface="Times New Roman" charset="0"/>
              </a:rPr>
              <a:pPr/>
              <a:t>20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848FC0E-A128-5648-979F-B0AFC2F4B518}" type="slidenum">
              <a:rPr lang="en-US" sz="1300">
                <a:latin typeface="Times New Roman" charset="0"/>
              </a:rPr>
              <a:pPr/>
              <a:t>3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F7F8A6D-7406-1242-BB6E-5DA70A64E09F}" type="slidenum">
              <a:rPr lang="en-US" sz="1300">
                <a:latin typeface="Times New Roman" charset="0"/>
              </a:rPr>
              <a:pPr/>
              <a:t>4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0DA74C-9EC8-9142-82F8-28EC8532A627}" type="slidenum">
              <a:rPr lang="en-US" sz="1300">
                <a:latin typeface="Times New Roman" charset="0"/>
              </a:rPr>
              <a:pPr/>
              <a:t>5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BF233C4-0622-B241-9383-EA6F8B890CCF}" type="slidenum">
              <a:rPr lang="en-US" sz="1300">
                <a:latin typeface="Times New Roman" charset="0"/>
              </a:rPr>
              <a:pPr/>
              <a:t>8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5B4CCCD-C4F4-E449-B00E-8A2BAA5DCA53}" type="slidenum">
              <a:rPr lang="en-US" sz="1300">
                <a:latin typeface="Times New Roman" charset="0"/>
              </a:rPr>
              <a:pPr/>
              <a:t>9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E75AA3-E341-0A40-8589-D1B563EEC85E}" type="slidenum">
              <a:rPr lang="en-US" sz="1300">
                <a:latin typeface="Times New Roman" charset="0"/>
              </a:rPr>
              <a:pPr/>
              <a:t>10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AD6F7A0-600A-404C-BE18-E07E4B7B6CCF}" type="slidenum">
              <a:rPr lang="en-US" sz="1300">
                <a:latin typeface="Times New Roman" charset="0"/>
              </a:rPr>
              <a:pPr/>
              <a:t>11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965E98A-F457-5E47-8DD6-E0E0AD44B329}" type="slidenum">
              <a:rPr lang="en-US" sz="1300">
                <a:latin typeface="Times New Roman" charset="0"/>
              </a:rPr>
              <a:pPr/>
              <a:t>12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24B3F9-E49F-2745-92AB-83D888E6E119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E4BA4-6173-F647-ACAD-ED84067922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72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E7AD33-AEC0-7846-947F-F712D9E0B496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3A4EC6-7D00-6D46-B565-B3FD725B85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2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83783C-83D4-E244-81B3-D6414A0BC34F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BAA717-70DC-0F4F-BF2D-F55E207E89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9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67056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990600" cy="304800"/>
          </a:xfrm>
        </p:spPr>
        <p:txBody>
          <a:bodyPr/>
          <a:lstStyle>
            <a:lvl1pPr>
              <a:defRPr/>
            </a:lvl1pPr>
          </a:lstStyle>
          <a:p>
            <a:fld id="{0F98A801-8515-A942-862B-AF51281B9CF2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90B1FBC-F8B5-FF4B-8213-99D751288D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6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F3D87-CE45-7D47-9522-F8F4E4BA1413}" type="datetime1">
              <a:rPr lang="en-US" smtClean="0"/>
              <a:t>9/10/18</a:t>
            </a:fld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688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5E867562-886A-B946-A56E-541A40545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96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41E44-35C8-6D44-8588-E76C80BB6703}" type="datetime1">
              <a:rPr lang="en-US" smtClean="0"/>
              <a:t>9/10/18</a:t>
            </a:fld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688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F6C793D6-1ED6-C846-8CC0-13D987A9D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048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491CC7-338A-0C49-9A8C-267D7B918B70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8C46DE-A709-E44E-81D4-8F3BFFDC42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64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BD00BD-3F88-0E4D-929D-C5ACC310F156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03CAC8-2BB2-004F-9AA1-2E9B4900C1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1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9DD7D-6993-184E-8539-5B1A87514052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19134F-D711-FE4C-B14F-B668558BCC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0E82E9-851D-A24F-9EA0-1B4AF6758006}" type="datetime1">
              <a:rPr lang="en-US" smtClean="0"/>
              <a:t>9/10/18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C97696-5FC1-EA40-BA5B-2542261118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44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081BEE-A18A-7748-8B94-1ED06B832425}" type="datetime1">
              <a:rPr lang="en-US" smtClean="0"/>
              <a:t>9/10/18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688F14-5EEB-824D-A1BD-C6C8FB6ED7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0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8F5697-9CB3-1641-971E-35502BE7468A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778CD1C-D268-AB49-9134-DA36DD7A2E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49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92EC0A-A50B-FF40-8615-E28C8E07EB03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9CA445-1A34-1346-83F9-07B7A41791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2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74204A-E8F7-5B4E-BF1F-D431AFA1BCC7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1416C7-1656-734D-B584-576E7F1A95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2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705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172200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2BDF07D-B9D2-FC4D-A1F4-87F16A87D1E5}" type="datetime1">
              <a:rPr lang="en-US" smtClean="0"/>
              <a:t>9/10/18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617E4A-01E8-F04E-8CFE-39C77E48BE60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" name="Picture 2" descr="cslogocolor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1471" y="38100"/>
            <a:ext cx="1392529" cy="1676400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3810000" y="6248400"/>
            <a:ext cx="11079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myKRapps</a:t>
            </a:r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AB1C30-5480-8F44-A67D-FD63825275CF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905000"/>
            <a:ext cx="7922266" cy="1371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CS 125 </a:t>
            </a:r>
            <a:r>
              <a:rPr lang="mr-IN" dirty="0" smtClean="0">
                <a:cs typeface="+mj-cs"/>
              </a:rPr>
              <a:t>–</a:t>
            </a:r>
            <a:r>
              <a:rPr lang="en-US" dirty="0" smtClean="0">
                <a:cs typeface="+mj-cs"/>
              </a:rPr>
              <a:t> </a:t>
            </a:r>
            <a:r>
              <a:rPr lang="en-US" dirty="0" smtClean="0"/>
              <a:t>Applications</a:t>
            </a:r>
            <a:r>
              <a:rPr lang="en-US" dirty="0" smtClean="0">
                <a:cs typeface="+mj-cs"/>
              </a:rPr>
              <a:t/>
            </a:r>
            <a:br>
              <a:rPr lang="en-US" dirty="0" smtClean="0">
                <a:cs typeface="+mj-cs"/>
              </a:rPr>
            </a:br>
            <a:r>
              <a:rPr lang="en-US" dirty="0" smtClean="0"/>
              <a:t>The TOP</a:t>
            </a:r>
            <a:br>
              <a:rPr lang="en-US" dirty="0" smtClean="0"/>
            </a:br>
            <a:r>
              <a:rPr lang="en-US" sz="2000" dirty="0" smtClean="0">
                <a:cs typeface="+mj-cs"/>
              </a:rPr>
              <a:t>Reading: K&amp;R C2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76600"/>
            <a:ext cx="7955603" cy="3478911"/>
          </a:xfrm>
        </p:spPr>
        <p:txBody>
          <a:bodyPr/>
          <a:lstStyle/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Note to Students: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The course slides are a combination of slides from: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Peterson &amp; Davie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Kurose &amp; Ross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My previous lectures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I claim no copyright for any of the material and would recommend either book for a detailed treatment of the material.</a:t>
            </a:r>
          </a:p>
          <a:p>
            <a:pPr algn="l"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  <a:p>
            <a:pPr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</p:txBody>
      </p:sp>
      <p:pic>
        <p:nvPicPr>
          <p:cNvPr id="15365" name="Picture 4" descr="ar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697" y="101259"/>
            <a:ext cx="32353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CFE0-2C2C-3C4E-883B-66E1873BD60D}" type="datetime1">
              <a:rPr lang="en-US" smtClean="0"/>
              <a:t>9/10/18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88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3" name="Group 566"/>
          <p:cNvGrpSpPr>
            <a:grpSpLocks/>
          </p:cNvGrpSpPr>
          <p:nvPr/>
        </p:nvGrpSpPr>
        <p:grpSpPr bwMode="auto">
          <a:xfrm>
            <a:off x="5202238" y="1546225"/>
            <a:ext cx="3540125" cy="4545013"/>
            <a:chOff x="3277" y="974"/>
            <a:chExt cx="2230" cy="2863"/>
          </a:xfrm>
        </p:grpSpPr>
        <p:sp>
          <p:nvSpPr>
            <p:cNvPr id="46091" name="Freeform 567"/>
            <p:cNvSpPr>
              <a:spLocks/>
            </p:cNvSpPr>
            <p:nvPr/>
          </p:nvSpPr>
          <p:spPr bwMode="auto">
            <a:xfrm>
              <a:off x="3277" y="1079"/>
              <a:ext cx="1094" cy="675"/>
            </a:xfrm>
            <a:custGeom>
              <a:avLst/>
              <a:gdLst>
                <a:gd name="T0" fmla="*/ 1466 w 1036"/>
                <a:gd name="T1" fmla="*/ 11 h 675"/>
                <a:gd name="T2" fmla="*/ 884 w 1036"/>
                <a:gd name="T3" fmla="*/ 53 h 675"/>
                <a:gd name="T4" fmla="*/ 467 w 1036"/>
                <a:gd name="T5" fmla="*/ 129 h 675"/>
                <a:gd name="T6" fmla="*/ 347 w 1036"/>
                <a:gd name="T7" fmla="*/ 229 h 675"/>
                <a:gd name="T8" fmla="*/ 48 w 1036"/>
                <a:gd name="T9" fmla="*/ 297 h 675"/>
                <a:gd name="T10" fmla="*/ 39 w 1036"/>
                <a:gd name="T11" fmla="*/ 459 h 675"/>
                <a:gd name="T12" fmla="*/ 298 w 1036"/>
                <a:gd name="T13" fmla="*/ 489 h 675"/>
                <a:gd name="T14" fmla="*/ 1039 w 1036"/>
                <a:gd name="T15" fmla="*/ 489 h 675"/>
                <a:gd name="T16" fmla="*/ 1353 w 1036"/>
                <a:gd name="T17" fmla="*/ 555 h 675"/>
                <a:gd name="T18" fmla="*/ 1702 w 1036"/>
                <a:gd name="T19" fmla="*/ 657 h 675"/>
                <a:gd name="T20" fmla="*/ 1969 w 1036"/>
                <a:gd name="T21" fmla="*/ 661 h 675"/>
                <a:gd name="T22" fmla="*/ 2153 w 1036"/>
                <a:gd name="T23" fmla="*/ 603 h 675"/>
                <a:gd name="T24" fmla="*/ 2247 w 1036"/>
                <a:gd name="T25" fmla="*/ 445 h 675"/>
                <a:gd name="T26" fmla="*/ 2305 w 1036"/>
                <a:gd name="T27" fmla="*/ 291 h 675"/>
                <a:gd name="T28" fmla="*/ 2312 w 1036"/>
                <a:gd name="T29" fmla="*/ 107 h 675"/>
                <a:gd name="T30" fmla="*/ 2113 w 1036"/>
                <a:gd name="T31" fmla="*/ 17 h 675"/>
                <a:gd name="T32" fmla="*/ 1755 w 1036"/>
                <a:gd name="T33" fmla="*/ 3 h 675"/>
                <a:gd name="T34" fmla="*/ 1466 w 1036"/>
                <a:gd name="T35" fmla="*/ 11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6092" name="Group 568"/>
            <p:cNvGrpSpPr>
              <a:grpSpLocks/>
            </p:cNvGrpSpPr>
            <p:nvPr/>
          </p:nvGrpSpPr>
          <p:grpSpPr bwMode="auto">
            <a:xfrm>
              <a:off x="3383" y="1920"/>
              <a:ext cx="919" cy="588"/>
              <a:chOff x="2889" y="1631"/>
              <a:chExt cx="980" cy="743"/>
            </a:xfrm>
          </p:grpSpPr>
          <p:sp>
            <p:nvSpPr>
              <p:cNvPr id="46466" name="Rectangle 569"/>
              <p:cNvSpPr>
                <a:spLocks noChangeArrowheads="1"/>
              </p:cNvSpPr>
              <p:nvPr/>
            </p:nvSpPr>
            <p:spPr bwMode="auto">
              <a:xfrm>
                <a:off x="3046" y="1841"/>
                <a:ext cx="663" cy="533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467" name="AutoShape 570"/>
              <p:cNvSpPr>
                <a:spLocks noChangeArrowheads="1"/>
              </p:cNvSpPr>
              <p:nvPr/>
            </p:nvSpPr>
            <p:spPr bwMode="auto">
              <a:xfrm>
                <a:off x="2889" y="1631"/>
                <a:ext cx="980" cy="253"/>
              </a:xfrm>
              <a:prstGeom prst="triangle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solidFill>
                    <a:srgbClr val="00CCFF"/>
                  </a:solidFill>
                </a:endParaRPr>
              </a:p>
            </p:txBody>
          </p:sp>
        </p:grpSp>
        <p:sp>
          <p:nvSpPr>
            <p:cNvPr id="46093" name="Freeform 571"/>
            <p:cNvSpPr>
              <a:spLocks/>
            </p:cNvSpPr>
            <p:nvPr/>
          </p:nvSpPr>
          <p:spPr bwMode="auto">
            <a:xfrm>
              <a:off x="3379" y="2788"/>
              <a:ext cx="2032" cy="1049"/>
            </a:xfrm>
            <a:custGeom>
              <a:avLst/>
              <a:gdLst>
                <a:gd name="T0" fmla="*/ 1044 w 2032"/>
                <a:gd name="T1" fmla="*/ 26 h 1049"/>
                <a:gd name="T2" fmla="*/ 847 w 2032"/>
                <a:gd name="T3" fmla="*/ 125 h 1049"/>
                <a:gd name="T4" fmla="*/ 580 w 2032"/>
                <a:gd name="T5" fmla="*/ 68 h 1049"/>
                <a:gd name="T6" fmla="*/ 143 w 2032"/>
                <a:gd name="T7" fmla="*/ 170 h 1049"/>
                <a:gd name="T8" fmla="*/ 48 w 2032"/>
                <a:gd name="T9" fmla="*/ 374 h 1049"/>
                <a:gd name="T10" fmla="*/ 41 w 2032"/>
                <a:gd name="T11" fmla="*/ 680 h 1049"/>
                <a:gd name="T12" fmla="*/ 294 w 2032"/>
                <a:gd name="T13" fmla="*/ 744 h 1049"/>
                <a:gd name="T14" fmla="*/ 660 w 2032"/>
                <a:gd name="T15" fmla="*/ 893 h 1049"/>
                <a:gd name="T16" fmla="*/ 1088 w 2032"/>
                <a:gd name="T17" fmla="*/ 1014 h 1049"/>
                <a:gd name="T18" fmla="*/ 1525 w 2032"/>
                <a:gd name="T19" fmla="*/ 1031 h 1049"/>
                <a:gd name="T20" fmla="*/ 1831 w 2032"/>
                <a:gd name="T21" fmla="*/ 907 h 1049"/>
                <a:gd name="T22" fmla="*/ 2015 w 2032"/>
                <a:gd name="T23" fmla="*/ 714 h 1049"/>
                <a:gd name="T24" fmla="*/ 1931 w 2032"/>
                <a:gd name="T25" fmla="*/ 251 h 1049"/>
                <a:gd name="T26" fmla="*/ 1658 w 2032"/>
                <a:gd name="T27" fmla="*/ 114 h 1049"/>
                <a:gd name="T28" fmla="*/ 1355 w 2032"/>
                <a:gd name="T29" fmla="*/ 15 h 1049"/>
                <a:gd name="T30" fmla="*/ 1044 w 2032"/>
                <a:gd name="T31" fmla="*/ 26 h 10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32"/>
                <a:gd name="T49" fmla="*/ 0 h 1049"/>
                <a:gd name="T50" fmla="*/ 2032 w 2032"/>
                <a:gd name="T51" fmla="*/ 1049 h 104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32" h="1049">
                  <a:moveTo>
                    <a:pt x="1044" y="26"/>
                  </a:moveTo>
                  <a:cubicBezTo>
                    <a:pt x="959" y="45"/>
                    <a:pt x="924" y="118"/>
                    <a:pt x="847" y="125"/>
                  </a:cubicBezTo>
                  <a:cubicBezTo>
                    <a:pt x="770" y="132"/>
                    <a:pt x="697" y="61"/>
                    <a:pt x="580" y="68"/>
                  </a:cubicBezTo>
                  <a:cubicBezTo>
                    <a:pt x="463" y="75"/>
                    <a:pt x="232" y="119"/>
                    <a:pt x="143" y="170"/>
                  </a:cubicBezTo>
                  <a:cubicBezTo>
                    <a:pt x="54" y="221"/>
                    <a:pt x="65" y="289"/>
                    <a:pt x="48" y="374"/>
                  </a:cubicBezTo>
                  <a:cubicBezTo>
                    <a:pt x="31" y="459"/>
                    <a:pt x="0" y="618"/>
                    <a:pt x="41" y="680"/>
                  </a:cubicBezTo>
                  <a:cubicBezTo>
                    <a:pt x="82" y="742"/>
                    <a:pt x="191" y="709"/>
                    <a:pt x="294" y="744"/>
                  </a:cubicBezTo>
                  <a:cubicBezTo>
                    <a:pt x="397" y="779"/>
                    <a:pt x="527" y="849"/>
                    <a:pt x="660" y="893"/>
                  </a:cubicBezTo>
                  <a:cubicBezTo>
                    <a:pt x="793" y="938"/>
                    <a:pt x="944" y="991"/>
                    <a:pt x="1088" y="1014"/>
                  </a:cubicBezTo>
                  <a:cubicBezTo>
                    <a:pt x="1232" y="1036"/>
                    <a:pt x="1401" y="1049"/>
                    <a:pt x="1525" y="1031"/>
                  </a:cubicBezTo>
                  <a:cubicBezTo>
                    <a:pt x="1649" y="1012"/>
                    <a:pt x="1749" y="960"/>
                    <a:pt x="1831" y="907"/>
                  </a:cubicBezTo>
                  <a:cubicBezTo>
                    <a:pt x="1913" y="855"/>
                    <a:pt x="1998" y="824"/>
                    <a:pt x="2015" y="714"/>
                  </a:cubicBezTo>
                  <a:cubicBezTo>
                    <a:pt x="2032" y="604"/>
                    <a:pt x="1990" y="350"/>
                    <a:pt x="1931" y="251"/>
                  </a:cubicBezTo>
                  <a:cubicBezTo>
                    <a:pt x="1872" y="151"/>
                    <a:pt x="1754" y="153"/>
                    <a:pt x="1658" y="114"/>
                  </a:cubicBezTo>
                  <a:cubicBezTo>
                    <a:pt x="1562" y="76"/>
                    <a:pt x="1457" y="30"/>
                    <a:pt x="1355" y="15"/>
                  </a:cubicBezTo>
                  <a:cubicBezTo>
                    <a:pt x="1253" y="0"/>
                    <a:pt x="1129" y="8"/>
                    <a:pt x="1044" y="2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4" name="Line 572"/>
            <p:cNvSpPr>
              <a:spLocks noChangeShapeType="1"/>
            </p:cNvSpPr>
            <p:nvPr/>
          </p:nvSpPr>
          <p:spPr bwMode="auto">
            <a:xfrm rot="-5400000">
              <a:off x="4924" y="3316"/>
              <a:ext cx="284" cy="7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5" name="Line 573"/>
            <p:cNvSpPr>
              <a:spLocks noChangeShapeType="1"/>
            </p:cNvSpPr>
            <p:nvPr/>
          </p:nvSpPr>
          <p:spPr bwMode="auto">
            <a:xfrm rot="5400000" flipV="1">
              <a:off x="5034" y="3429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6" name="Line 574"/>
            <p:cNvSpPr>
              <a:spLocks noChangeShapeType="1"/>
            </p:cNvSpPr>
            <p:nvPr/>
          </p:nvSpPr>
          <p:spPr bwMode="auto">
            <a:xfrm rot="16200000" flipH="1">
              <a:off x="5113" y="3192"/>
              <a:ext cx="90" cy="5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7" name="Line 576"/>
            <p:cNvSpPr>
              <a:spLocks noChangeShapeType="1"/>
            </p:cNvSpPr>
            <p:nvPr/>
          </p:nvSpPr>
          <p:spPr bwMode="auto">
            <a:xfrm>
              <a:off x="3843" y="3009"/>
              <a:ext cx="99" cy="8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8" name="Line 577"/>
            <p:cNvSpPr>
              <a:spLocks noChangeShapeType="1"/>
            </p:cNvSpPr>
            <p:nvPr/>
          </p:nvSpPr>
          <p:spPr bwMode="auto">
            <a:xfrm flipV="1">
              <a:off x="3680" y="3159"/>
              <a:ext cx="256" cy="6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9" name="Line 580"/>
            <p:cNvSpPr>
              <a:spLocks noChangeShapeType="1"/>
            </p:cNvSpPr>
            <p:nvPr/>
          </p:nvSpPr>
          <p:spPr bwMode="auto">
            <a:xfrm flipH="1">
              <a:off x="3948" y="3204"/>
              <a:ext cx="90" cy="11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0" name="Line 581"/>
            <p:cNvSpPr>
              <a:spLocks noChangeShapeType="1"/>
            </p:cNvSpPr>
            <p:nvPr/>
          </p:nvSpPr>
          <p:spPr bwMode="auto">
            <a:xfrm flipH="1" flipV="1">
              <a:off x="4146" y="3213"/>
              <a:ext cx="51" cy="10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1" name="Line 582"/>
            <p:cNvSpPr>
              <a:spLocks noChangeShapeType="1"/>
            </p:cNvSpPr>
            <p:nvPr/>
          </p:nvSpPr>
          <p:spPr bwMode="auto">
            <a:xfrm>
              <a:off x="4248" y="3185"/>
              <a:ext cx="317" cy="17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2" name="Line 584"/>
            <p:cNvSpPr>
              <a:spLocks noChangeShapeType="1"/>
            </p:cNvSpPr>
            <p:nvPr/>
          </p:nvSpPr>
          <p:spPr bwMode="auto">
            <a:xfrm>
              <a:off x="3809" y="2257"/>
              <a:ext cx="148" cy="4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3" name="Line 585"/>
            <p:cNvSpPr>
              <a:spLocks noChangeShapeType="1"/>
            </p:cNvSpPr>
            <p:nvPr/>
          </p:nvSpPr>
          <p:spPr bwMode="auto">
            <a:xfrm flipV="1">
              <a:off x="3711" y="2354"/>
              <a:ext cx="106" cy="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6104" name="Group 586"/>
            <p:cNvGrpSpPr>
              <a:grpSpLocks/>
            </p:cNvGrpSpPr>
            <p:nvPr/>
          </p:nvGrpSpPr>
          <p:grpSpPr bwMode="auto">
            <a:xfrm>
              <a:off x="3535" y="2207"/>
              <a:ext cx="319" cy="222"/>
              <a:chOff x="2967" y="478"/>
              <a:chExt cx="788" cy="625"/>
            </a:xfrm>
          </p:grpSpPr>
          <p:pic>
            <p:nvPicPr>
              <p:cNvPr id="46464" name="Picture 587" descr="access_point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6465" name="Picture 588" descr="antenna_radiation_stylized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46105" name="Freeform 589"/>
            <p:cNvSpPr>
              <a:spLocks/>
            </p:cNvSpPr>
            <p:nvPr/>
          </p:nvSpPr>
          <p:spPr bwMode="auto">
            <a:xfrm>
              <a:off x="4419" y="2224"/>
              <a:ext cx="828" cy="425"/>
            </a:xfrm>
            <a:custGeom>
              <a:avLst/>
              <a:gdLst>
                <a:gd name="T0" fmla="*/ 382 w 828"/>
                <a:gd name="T1" fmla="*/ 30 h 425"/>
                <a:gd name="T2" fmla="*/ 370 w 828"/>
                <a:gd name="T3" fmla="*/ 30 h 425"/>
                <a:gd name="T4" fmla="*/ 126 w 828"/>
                <a:gd name="T5" fmla="*/ 32 h 425"/>
                <a:gd name="T6" fmla="*/ 6 w 828"/>
                <a:gd name="T7" fmla="*/ 126 h 425"/>
                <a:gd name="T8" fmla="*/ 92 w 828"/>
                <a:gd name="T9" fmla="*/ 274 h 425"/>
                <a:gd name="T10" fmla="*/ 292 w 828"/>
                <a:gd name="T11" fmla="*/ 384 h 425"/>
                <a:gd name="T12" fmla="*/ 540 w 828"/>
                <a:gd name="T13" fmla="*/ 416 h 425"/>
                <a:gd name="T14" fmla="*/ 698 w 828"/>
                <a:gd name="T15" fmla="*/ 330 h 425"/>
                <a:gd name="T16" fmla="*/ 776 w 828"/>
                <a:gd name="T17" fmla="*/ 170 h 425"/>
                <a:gd name="T18" fmla="*/ 792 w 828"/>
                <a:gd name="T19" fmla="*/ 22 h 425"/>
                <a:gd name="T20" fmla="*/ 560 w 828"/>
                <a:gd name="T21" fmla="*/ 38 h 425"/>
                <a:gd name="T22" fmla="*/ 382 w 828"/>
                <a:gd name="T23" fmla="*/ 30 h 4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8"/>
                <a:gd name="T37" fmla="*/ 0 h 425"/>
                <a:gd name="T38" fmla="*/ 828 w 828"/>
                <a:gd name="T39" fmla="*/ 425 h 42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8" h="425">
                  <a:moveTo>
                    <a:pt x="382" y="30"/>
                  </a:moveTo>
                  <a:cubicBezTo>
                    <a:pt x="350" y="29"/>
                    <a:pt x="413" y="30"/>
                    <a:pt x="370" y="30"/>
                  </a:cubicBezTo>
                  <a:cubicBezTo>
                    <a:pt x="327" y="30"/>
                    <a:pt x="187" y="16"/>
                    <a:pt x="126" y="32"/>
                  </a:cubicBezTo>
                  <a:cubicBezTo>
                    <a:pt x="65" y="48"/>
                    <a:pt x="12" y="86"/>
                    <a:pt x="6" y="126"/>
                  </a:cubicBezTo>
                  <a:cubicBezTo>
                    <a:pt x="0" y="166"/>
                    <a:pt x="44" y="231"/>
                    <a:pt x="92" y="274"/>
                  </a:cubicBezTo>
                  <a:cubicBezTo>
                    <a:pt x="140" y="317"/>
                    <a:pt x="217" y="360"/>
                    <a:pt x="292" y="384"/>
                  </a:cubicBezTo>
                  <a:cubicBezTo>
                    <a:pt x="367" y="408"/>
                    <a:pt x="472" y="425"/>
                    <a:pt x="540" y="416"/>
                  </a:cubicBezTo>
                  <a:cubicBezTo>
                    <a:pt x="608" y="407"/>
                    <a:pt x="659" y="371"/>
                    <a:pt x="698" y="330"/>
                  </a:cubicBezTo>
                  <a:cubicBezTo>
                    <a:pt x="737" y="289"/>
                    <a:pt x="760" y="221"/>
                    <a:pt x="776" y="170"/>
                  </a:cubicBezTo>
                  <a:cubicBezTo>
                    <a:pt x="792" y="119"/>
                    <a:pt x="828" y="44"/>
                    <a:pt x="792" y="22"/>
                  </a:cubicBezTo>
                  <a:cubicBezTo>
                    <a:pt x="756" y="0"/>
                    <a:pt x="630" y="37"/>
                    <a:pt x="560" y="38"/>
                  </a:cubicBezTo>
                  <a:cubicBezTo>
                    <a:pt x="490" y="39"/>
                    <a:pt x="414" y="31"/>
                    <a:pt x="382" y="3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6" name="Freeform 590"/>
            <p:cNvSpPr>
              <a:spLocks/>
            </p:cNvSpPr>
            <p:nvPr/>
          </p:nvSpPr>
          <p:spPr bwMode="auto">
            <a:xfrm>
              <a:off x="4417" y="1263"/>
              <a:ext cx="1090" cy="709"/>
            </a:xfrm>
            <a:custGeom>
              <a:avLst/>
              <a:gdLst>
                <a:gd name="T0" fmla="*/ 85898 w 765"/>
                <a:gd name="T1" fmla="*/ 6712 h 459"/>
                <a:gd name="T2" fmla="*/ 58210 w 765"/>
                <a:gd name="T3" fmla="*/ 47662 h 459"/>
                <a:gd name="T4" fmla="*/ 19473 w 765"/>
                <a:gd name="T5" fmla="*/ 67835 h 459"/>
                <a:gd name="T6" fmla="*/ 2783 w 765"/>
                <a:gd name="T7" fmla="*/ 228588 h 459"/>
                <a:gd name="T8" fmla="*/ 36422 w 765"/>
                <a:gd name="T9" fmla="*/ 302028 h 459"/>
                <a:gd name="T10" fmla="*/ 70014 w 765"/>
                <a:gd name="T11" fmla="*/ 289496 h 459"/>
                <a:gd name="T12" fmla="*/ 118176 w 765"/>
                <a:gd name="T13" fmla="*/ 302028 h 459"/>
                <a:gd name="T14" fmla="*/ 141415 w 765"/>
                <a:gd name="T15" fmla="*/ 295017 h 459"/>
                <a:gd name="T16" fmla="*/ 152220 w 765"/>
                <a:gd name="T17" fmla="*/ 253122 h 459"/>
                <a:gd name="T18" fmla="*/ 151953 w 765"/>
                <a:gd name="T19" fmla="*/ 107441 h 459"/>
                <a:gd name="T20" fmla="*/ 134106 w 765"/>
                <a:gd name="T21" fmla="*/ 23437 h 459"/>
                <a:gd name="T22" fmla="*/ 85898 w 765"/>
                <a:gd name="T23" fmla="*/ 6712 h 4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65"/>
                <a:gd name="T37" fmla="*/ 0 h 459"/>
                <a:gd name="T38" fmla="*/ 765 w 765"/>
                <a:gd name="T39" fmla="*/ 459 h 45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65" h="459">
                  <a:moveTo>
                    <a:pt x="424" y="10"/>
                  </a:moveTo>
                  <a:cubicBezTo>
                    <a:pt x="362" y="16"/>
                    <a:pt x="343" y="55"/>
                    <a:pt x="288" y="70"/>
                  </a:cubicBezTo>
                  <a:cubicBezTo>
                    <a:pt x="233" y="85"/>
                    <a:pt x="142" y="56"/>
                    <a:pt x="96" y="100"/>
                  </a:cubicBezTo>
                  <a:cubicBezTo>
                    <a:pt x="50" y="144"/>
                    <a:pt x="0" y="279"/>
                    <a:pt x="14" y="336"/>
                  </a:cubicBezTo>
                  <a:cubicBezTo>
                    <a:pt x="28" y="393"/>
                    <a:pt x="125" y="429"/>
                    <a:pt x="180" y="444"/>
                  </a:cubicBezTo>
                  <a:cubicBezTo>
                    <a:pt x="235" y="459"/>
                    <a:pt x="279" y="426"/>
                    <a:pt x="346" y="426"/>
                  </a:cubicBezTo>
                  <a:cubicBezTo>
                    <a:pt x="413" y="426"/>
                    <a:pt x="525" y="443"/>
                    <a:pt x="584" y="444"/>
                  </a:cubicBezTo>
                  <a:cubicBezTo>
                    <a:pt x="643" y="445"/>
                    <a:pt x="670" y="446"/>
                    <a:pt x="698" y="434"/>
                  </a:cubicBezTo>
                  <a:cubicBezTo>
                    <a:pt x="726" y="422"/>
                    <a:pt x="743" y="418"/>
                    <a:pt x="752" y="372"/>
                  </a:cubicBezTo>
                  <a:cubicBezTo>
                    <a:pt x="761" y="326"/>
                    <a:pt x="765" y="214"/>
                    <a:pt x="750" y="158"/>
                  </a:cubicBezTo>
                  <a:cubicBezTo>
                    <a:pt x="735" y="102"/>
                    <a:pt x="716" y="58"/>
                    <a:pt x="662" y="34"/>
                  </a:cubicBezTo>
                  <a:cubicBezTo>
                    <a:pt x="608" y="10"/>
                    <a:pt x="505" y="0"/>
                    <a:pt x="424" y="1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7" name="Line 591"/>
            <p:cNvSpPr>
              <a:spLocks noChangeShapeType="1"/>
            </p:cNvSpPr>
            <p:nvPr/>
          </p:nvSpPr>
          <p:spPr bwMode="auto">
            <a:xfrm>
              <a:off x="4659" y="2404"/>
              <a:ext cx="103" cy="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8" name="Line 592"/>
            <p:cNvSpPr>
              <a:spLocks noChangeShapeType="1"/>
            </p:cNvSpPr>
            <p:nvPr/>
          </p:nvSpPr>
          <p:spPr bwMode="auto">
            <a:xfrm>
              <a:off x="4720" y="2354"/>
              <a:ext cx="1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9" name="Line 593"/>
            <p:cNvSpPr>
              <a:spLocks noChangeShapeType="1"/>
            </p:cNvSpPr>
            <p:nvPr/>
          </p:nvSpPr>
          <p:spPr bwMode="auto">
            <a:xfrm flipV="1">
              <a:off x="4869" y="2408"/>
              <a:ext cx="85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0" name="Line 594"/>
            <p:cNvSpPr>
              <a:spLocks noChangeShapeType="1"/>
            </p:cNvSpPr>
            <p:nvPr/>
          </p:nvSpPr>
          <p:spPr bwMode="auto">
            <a:xfrm>
              <a:off x="4235" y="1632"/>
              <a:ext cx="321" cy="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1" name="Line 595"/>
            <p:cNvSpPr>
              <a:spLocks noChangeShapeType="1"/>
            </p:cNvSpPr>
            <p:nvPr/>
          </p:nvSpPr>
          <p:spPr bwMode="auto">
            <a:xfrm>
              <a:off x="4635" y="2961"/>
              <a:ext cx="246" cy="1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2" name="Line 596"/>
            <p:cNvSpPr>
              <a:spLocks noChangeShapeType="1"/>
            </p:cNvSpPr>
            <p:nvPr/>
          </p:nvSpPr>
          <p:spPr bwMode="auto">
            <a:xfrm flipV="1">
              <a:off x="4244" y="2953"/>
              <a:ext cx="203" cy="1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3" name="Line 597"/>
            <p:cNvSpPr>
              <a:spLocks noChangeShapeType="1"/>
            </p:cNvSpPr>
            <p:nvPr/>
          </p:nvSpPr>
          <p:spPr bwMode="auto">
            <a:xfrm flipV="1">
              <a:off x="4271" y="3137"/>
              <a:ext cx="6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4" name="Line 598"/>
            <p:cNvSpPr>
              <a:spLocks noChangeShapeType="1"/>
            </p:cNvSpPr>
            <p:nvPr/>
          </p:nvSpPr>
          <p:spPr bwMode="auto">
            <a:xfrm flipV="1">
              <a:off x="4773" y="1572"/>
              <a:ext cx="78" cy="5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5" name="Line 599"/>
            <p:cNvSpPr>
              <a:spLocks noChangeShapeType="1"/>
            </p:cNvSpPr>
            <p:nvPr/>
          </p:nvSpPr>
          <p:spPr bwMode="auto">
            <a:xfrm>
              <a:off x="4665" y="1681"/>
              <a:ext cx="0" cy="5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6" name="Line 600"/>
            <p:cNvSpPr>
              <a:spLocks noChangeShapeType="1"/>
            </p:cNvSpPr>
            <p:nvPr/>
          </p:nvSpPr>
          <p:spPr bwMode="auto">
            <a:xfrm flipV="1">
              <a:off x="4773" y="1616"/>
              <a:ext cx="166" cy="18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7" name="Line 601"/>
            <p:cNvSpPr>
              <a:spLocks noChangeShapeType="1"/>
            </p:cNvSpPr>
            <p:nvPr/>
          </p:nvSpPr>
          <p:spPr bwMode="auto">
            <a:xfrm>
              <a:off x="5003" y="1615"/>
              <a:ext cx="0" cy="1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8" name="Line 602"/>
            <p:cNvSpPr>
              <a:spLocks noChangeShapeType="1"/>
            </p:cNvSpPr>
            <p:nvPr/>
          </p:nvSpPr>
          <p:spPr bwMode="auto">
            <a:xfrm>
              <a:off x="4785" y="1808"/>
              <a:ext cx="11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9" name="Line 603"/>
            <p:cNvSpPr>
              <a:spLocks noChangeShapeType="1"/>
            </p:cNvSpPr>
            <p:nvPr/>
          </p:nvSpPr>
          <p:spPr bwMode="auto">
            <a:xfrm>
              <a:off x="5134" y="1802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0" name="Line 604"/>
            <p:cNvSpPr>
              <a:spLocks noChangeShapeType="1"/>
            </p:cNvSpPr>
            <p:nvPr/>
          </p:nvSpPr>
          <p:spPr bwMode="auto">
            <a:xfrm flipH="1">
              <a:off x="4596" y="1850"/>
              <a:ext cx="62" cy="444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1" name="Line 605"/>
            <p:cNvSpPr>
              <a:spLocks noChangeShapeType="1"/>
            </p:cNvSpPr>
            <p:nvPr/>
          </p:nvSpPr>
          <p:spPr bwMode="auto">
            <a:xfrm flipH="1">
              <a:off x="4969" y="1850"/>
              <a:ext cx="70" cy="45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2" name="Line 606"/>
            <p:cNvSpPr>
              <a:spLocks noChangeShapeType="1"/>
            </p:cNvSpPr>
            <p:nvPr/>
          </p:nvSpPr>
          <p:spPr bwMode="auto">
            <a:xfrm flipV="1">
              <a:off x="4581" y="2569"/>
              <a:ext cx="143" cy="2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3" name="Line 607"/>
            <p:cNvSpPr>
              <a:spLocks noChangeShapeType="1"/>
            </p:cNvSpPr>
            <p:nvPr/>
          </p:nvSpPr>
          <p:spPr bwMode="auto">
            <a:xfrm>
              <a:off x="5257" y="1801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6124" name="Group 608"/>
            <p:cNvGrpSpPr>
              <a:grpSpLocks/>
            </p:cNvGrpSpPr>
            <p:nvPr/>
          </p:nvGrpSpPr>
          <p:grpSpPr bwMode="auto">
            <a:xfrm>
              <a:off x="3813" y="1163"/>
              <a:ext cx="295" cy="391"/>
              <a:chOff x="1653" y="3023"/>
              <a:chExt cx="622" cy="911"/>
            </a:xfrm>
          </p:grpSpPr>
          <p:sp>
            <p:nvSpPr>
              <p:cNvPr id="46447" name="Line 270"/>
              <p:cNvSpPr>
                <a:spLocks noChangeShapeType="1"/>
              </p:cNvSpPr>
              <p:nvPr/>
            </p:nvSpPr>
            <p:spPr bwMode="auto">
              <a:xfrm flipH="1">
                <a:off x="1766" y="3287"/>
                <a:ext cx="188" cy="586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48" name="Line 271"/>
              <p:cNvSpPr>
                <a:spLocks noChangeShapeType="1"/>
              </p:cNvSpPr>
              <p:nvPr/>
            </p:nvSpPr>
            <p:spPr bwMode="auto">
              <a:xfrm>
                <a:off x="1954" y="3287"/>
                <a:ext cx="188" cy="58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49" name="Line 272"/>
              <p:cNvSpPr>
                <a:spLocks noChangeShapeType="1"/>
              </p:cNvSpPr>
              <p:nvPr/>
            </p:nvSpPr>
            <p:spPr bwMode="auto">
              <a:xfrm>
                <a:off x="1766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50" name="Line 273"/>
              <p:cNvSpPr>
                <a:spLocks noChangeShapeType="1"/>
              </p:cNvSpPr>
              <p:nvPr/>
            </p:nvSpPr>
            <p:spPr bwMode="auto">
              <a:xfrm flipH="1">
                <a:off x="1954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51" name="Line 274"/>
              <p:cNvSpPr>
                <a:spLocks noChangeShapeType="1"/>
              </p:cNvSpPr>
              <p:nvPr/>
            </p:nvSpPr>
            <p:spPr bwMode="auto">
              <a:xfrm>
                <a:off x="1954" y="3300"/>
                <a:ext cx="0" cy="63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52" name="Line 275"/>
              <p:cNvSpPr>
                <a:spLocks noChangeShapeType="1"/>
              </p:cNvSpPr>
              <p:nvPr/>
            </p:nvSpPr>
            <p:spPr bwMode="auto">
              <a:xfrm flipV="1">
                <a:off x="1766" y="3810"/>
                <a:ext cx="188" cy="6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53" name="Line 276"/>
              <p:cNvSpPr>
                <a:spLocks noChangeShapeType="1"/>
              </p:cNvSpPr>
              <p:nvPr/>
            </p:nvSpPr>
            <p:spPr bwMode="auto">
              <a:xfrm flipH="1" flipV="1">
                <a:off x="1954" y="3810"/>
                <a:ext cx="188" cy="60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54" name="Line 277"/>
              <p:cNvSpPr>
                <a:spLocks noChangeShapeType="1"/>
              </p:cNvSpPr>
              <p:nvPr/>
            </p:nvSpPr>
            <p:spPr bwMode="auto">
              <a:xfrm>
                <a:off x="1846" y="3618"/>
                <a:ext cx="108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55" name="Line 278"/>
              <p:cNvSpPr>
                <a:spLocks noChangeShapeType="1"/>
              </p:cNvSpPr>
              <p:nvPr/>
            </p:nvSpPr>
            <p:spPr bwMode="auto">
              <a:xfrm flipV="1">
                <a:off x="1954" y="3618"/>
                <a:ext cx="114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56" name="Line 279"/>
              <p:cNvSpPr>
                <a:spLocks noChangeShapeType="1"/>
              </p:cNvSpPr>
              <p:nvPr/>
            </p:nvSpPr>
            <p:spPr bwMode="auto">
              <a:xfrm>
                <a:off x="1810" y="3704"/>
                <a:ext cx="139" cy="65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57" name="Line 280"/>
              <p:cNvSpPr>
                <a:spLocks noChangeShapeType="1"/>
              </p:cNvSpPr>
              <p:nvPr/>
            </p:nvSpPr>
            <p:spPr bwMode="auto">
              <a:xfrm flipV="1">
                <a:off x="1954" y="3717"/>
                <a:ext cx="140" cy="57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58" name="Line 281"/>
              <p:cNvSpPr>
                <a:spLocks noChangeShapeType="1"/>
              </p:cNvSpPr>
              <p:nvPr/>
            </p:nvSpPr>
            <p:spPr bwMode="auto">
              <a:xfrm flipV="1">
                <a:off x="1954" y="3530"/>
                <a:ext cx="72" cy="2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59" name="Line 282"/>
              <p:cNvSpPr>
                <a:spLocks noChangeShapeType="1"/>
              </p:cNvSpPr>
              <p:nvPr/>
            </p:nvSpPr>
            <p:spPr bwMode="auto">
              <a:xfrm flipV="1">
                <a:off x="1954" y="3409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60" name="Line 283"/>
              <p:cNvSpPr>
                <a:spLocks noChangeShapeType="1"/>
              </p:cNvSpPr>
              <p:nvPr/>
            </p:nvSpPr>
            <p:spPr bwMode="auto">
              <a:xfrm>
                <a:off x="1873" y="3522"/>
                <a:ext cx="87" cy="3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61" name="Line 284"/>
              <p:cNvSpPr>
                <a:spLocks noChangeShapeType="1"/>
              </p:cNvSpPr>
              <p:nvPr/>
            </p:nvSpPr>
            <p:spPr bwMode="auto">
              <a:xfrm>
                <a:off x="1912" y="3404"/>
                <a:ext cx="50" cy="31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462" name="Oval 624"/>
              <p:cNvSpPr>
                <a:spLocks noChangeArrowheads="1"/>
              </p:cNvSpPr>
              <p:nvPr/>
            </p:nvSpPr>
            <p:spPr bwMode="auto">
              <a:xfrm>
                <a:off x="1921" y="3233"/>
                <a:ext cx="63" cy="68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46463" name="Picture 625" descr="cell_tower_radiation_gra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3" y="3023"/>
                <a:ext cx="622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6125" name="Group 626"/>
            <p:cNvGrpSpPr>
              <a:grpSpLocks/>
            </p:cNvGrpSpPr>
            <p:nvPr/>
          </p:nvGrpSpPr>
          <p:grpSpPr bwMode="auto">
            <a:xfrm>
              <a:off x="3962" y="1516"/>
              <a:ext cx="286" cy="160"/>
              <a:chOff x="3843" y="1516"/>
              <a:chExt cx="286" cy="160"/>
            </a:xfrm>
          </p:grpSpPr>
          <p:sp>
            <p:nvSpPr>
              <p:cNvPr id="46438" name="Line 627"/>
              <p:cNvSpPr>
                <a:spLocks noChangeShapeType="1"/>
              </p:cNvSpPr>
              <p:nvPr/>
            </p:nvSpPr>
            <p:spPr bwMode="auto">
              <a:xfrm>
                <a:off x="3843" y="1516"/>
                <a:ext cx="96" cy="6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439" name="Oval 407"/>
              <p:cNvSpPr>
                <a:spLocks noChangeArrowheads="1"/>
              </p:cNvSpPr>
              <p:nvPr/>
            </p:nvSpPr>
            <p:spPr bwMode="auto">
              <a:xfrm>
                <a:off x="3884" y="1616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440" name="Rectangle 410"/>
              <p:cNvSpPr>
                <a:spLocks noChangeArrowheads="1"/>
              </p:cNvSpPr>
              <p:nvPr/>
            </p:nvSpPr>
            <p:spPr bwMode="auto">
              <a:xfrm>
                <a:off x="3884" y="1610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441" name="Oval 411"/>
              <p:cNvSpPr>
                <a:spLocks noChangeArrowheads="1"/>
              </p:cNvSpPr>
              <p:nvPr/>
            </p:nvSpPr>
            <p:spPr bwMode="auto">
              <a:xfrm>
                <a:off x="3883" y="1569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6442" name="Group 631"/>
              <p:cNvGrpSpPr>
                <a:grpSpLocks/>
              </p:cNvGrpSpPr>
              <p:nvPr/>
            </p:nvGrpSpPr>
            <p:grpSpPr bwMode="auto">
              <a:xfrm>
                <a:off x="3932" y="1587"/>
                <a:ext cx="138" cy="33"/>
                <a:chOff x="2468" y="1332"/>
                <a:chExt cx="310" cy="60"/>
              </a:xfrm>
            </p:grpSpPr>
            <p:sp>
              <p:nvSpPr>
                <p:cNvPr id="46445" name="Freeform 63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446" name="Freeform 63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443" name="Line 634"/>
              <p:cNvSpPr>
                <a:spLocks noChangeShapeType="1"/>
              </p:cNvSpPr>
              <p:nvPr/>
            </p:nvSpPr>
            <p:spPr bwMode="auto">
              <a:xfrm>
                <a:off x="3884" y="1602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444" name="Line 635"/>
              <p:cNvSpPr>
                <a:spLocks noChangeShapeType="1"/>
              </p:cNvSpPr>
              <p:nvPr/>
            </p:nvSpPr>
            <p:spPr bwMode="auto">
              <a:xfrm>
                <a:off x="4127" y="1604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26" name="Group 636"/>
            <p:cNvGrpSpPr>
              <a:grpSpLocks/>
            </p:cNvGrpSpPr>
            <p:nvPr/>
          </p:nvGrpSpPr>
          <p:grpSpPr bwMode="auto">
            <a:xfrm>
              <a:off x="4537" y="1571"/>
              <a:ext cx="246" cy="110"/>
              <a:chOff x="4334" y="1470"/>
              <a:chExt cx="246" cy="107"/>
            </a:xfrm>
          </p:grpSpPr>
          <p:sp>
            <p:nvSpPr>
              <p:cNvPr id="4643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43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43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6433" name="Group 64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6436" name="Freeform 64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437" name="Freeform 64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434" name="Line 643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435" name="Line 64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27" name="Group 645"/>
            <p:cNvGrpSpPr>
              <a:grpSpLocks/>
            </p:cNvGrpSpPr>
            <p:nvPr/>
          </p:nvGrpSpPr>
          <p:grpSpPr bwMode="auto">
            <a:xfrm>
              <a:off x="4544" y="1737"/>
              <a:ext cx="246" cy="110"/>
              <a:chOff x="4334" y="1470"/>
              <a:chExt cx="246" cy="107"/>
            </a:xfrm>
          </p:grpSpPr>
          <p:sp>
            <p:nvSpPr>
              <p:cNvPr id="4642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42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42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6425" name="Group 649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6428" name="Freeform 65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429" name="Freeform 65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426" name="Line 652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427" name="Line 653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28" name="Group 654"/>
            <p:cNvGrpSpPr>
              <a:grpSpLocks/>
            </p:cNvGrpSpPr>
            <p:nvPr/>
          </p:nvGrpSpPr>
          <p:grpSpPr bwMode="auto">
            <a:xfrm>
              <a:off x="4890" y="1738"/>
              <a:ext cx="246" cy="110"/>
              <a:chOff x="4334" y="1470"/>
              <a:chExt cx="246" cy="107"/>
            </a:xfrm>
          </p:grpSpPr>
          <p:sp>
            <p:nvSpPr>
              <p:cNvPr id="4641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41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41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6417" name="Group 658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6420" name="Freeform 65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421" name="Freeform 66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418" name="Line 661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419" name="Line 662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29" name="Group 663"/>
            <p:cNvGrpSpPr>
              <a:grpSpLocks/>
            </p:cNvGrpSpPr>
            <p:nvPr/>
          </p:nvGrpSpPr>
          <p:grpSpPr bwMode="auto">
            <a:xfrm>
              <a:off x="4844" y="1508"/>
              <a:ext cx="246" cy="110"/>
              <a:chOff x="4334" y="1470"/>
              <a:chExt cx="246" cy="107"/>
            </a:xfrm>
          </p:grpSpPr>
          <p:sp>
            <p:nvSpPr>
              <p:cNvPr id="4640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40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40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6409" name="Group 66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6412" name="Freeform 66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413" name="Freeform 66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410" name="Line 67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411" name="Line 67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30" name="Group 672"/>
            <p:cNvGrpSpPr>
              <a:grpSpLocks/>
            </p:cNvGrpSpPr>
            <p:nvPr/>
          </p:nvGrpSpPr>
          <p:grpSpPr bwMode="auto">
            <a:xfrm>
              <a:off x="4874" y="2296"/>
              <a:ext cx="310" cy="130"/>
              <a:chOff x="4334" y="1470"/>
              <a:chExt cx="246" cy="107"/>
            </a:xfrm>
          </p:grpSpPr>
          <p:sp>
            <p:nvSpPr>
              <p:cNvPr id="4639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39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40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6401" name="Group 67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6404" name="Freeform 67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405" name="Freeform 67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402" name="Line 67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403" name="Line 68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6131" name="Line 681"/>
            <p:cNvSpPr>
              <a:spLocks noChangeShapeType="1"/>
            </p:cNvSpPr>
            <p:nvPr/>
          </p:nvSpPr>
          <p:spPr bwMode="auto">
            <a:xfrm>
              <a:off x="4049" y="2358"/>
              <a:ext cx="42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6132" name="Group 682"/>
            <p:cNvGrpSpPr>
              <a:grpSpLocks/>
            </p:cNvGrpSpPr>
            <p:nvPr/>
          </p:nvGrpSpPr>
          <p:grpSpPr bwMode="auto">
            <a:xfrm>
              <a:off x="4464" y="2288"/>
              <a:ext cx="310" cy="130"/>
              <a:chOff x="4334" y="1470"/>
              <a:chExt cx="246" cy="107"/>
            </a:xfrm>
          </p:grpSpPr>
          <p:sp>
            <p:nvSpPr>
              <p:cNvPr id="4639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39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39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6393" name="Group 68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6396" name="Freeform 68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97" name="Freeform 68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394" name="Line 68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95" name="Line 69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33" name="Group 691"/>
            <p:cNvGrpSpPr>
              <a:grpSpLocks/>
            </p:cNvGrpSpPr>
            <p:nvPr/>
          </p:nvGrpSpPr>
          <p:grpSpPr bwMode="auto">
            <a:xfrm>
              <a:off x="4660" y="2464"/>
              <a:ext cx="310" cy="130"/>
              <a:chOff x="4334" y="1470"/>
              <a:chExt cx="246" cy="107"/>
            </a:xfrm>
          </p:grpSpPr>
          <p:sp>
            <p:nvSpPr>
              <p:cNvPr id="4638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38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38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6385" name="Group 695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6388" name="Freeform 69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89" name="Freeform 69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386" name="Line 698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87" name="Line 699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34" name="Group 700"/>
            <p:cNvGrpSpPr>
              <a:grpSpLocks/>
            </p:cNvGrpSpPr>
            <p:nvPr/>
          </p:nvGrpSpPr>
          <p:grpSpPr bwMode="auto">
            <a:xfrm>
              <a:off x="4782" y="3028"/>
              <a:ext cx="392" cy="154"/>
              <a:chOff x="4334" y="1470"/>
              <a:chExt cx="246" cy="107"/>
            </a:xfrm>
          </p:grpSpPr>
          <p:sp>
            <p:nvSpPr>
              <p:cNvPr id="4637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37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37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6377" name="Group 70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6380" name="Freeform 70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81" name="Freeform 70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378" name="Line 70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79" name="Line 70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35" name="Group 709"/>
            <p:cNvGrpSpPr>
              <a:grpSpLocks/>
            </p:cNvGrpSpPr>
            <p:nvPr/>
          </p:nvGrpSpPr>
          <p:grpSpPr bwMode="auto">
            <a:xfrm>
              <a:off x="4388" y="2840"/>
              <a:ext cx="392" cy="154"/>
              <a:chOff x="4334" y="1470"/>
              <a:chExt cx="246" cy="107"/>
            </a:xfrm>
          </p:grpSpPr>
          <p:sp>
            <p:nvSpPr>
              <p:cNvPr id="4636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36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36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6369" name="Group 713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6372" name="Freeform 71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73" name="Freeform 71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370" name="Line 716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71" name="Line 717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36" name="Group 718"/>
            <p:cNvGrpSpPr>
              <a:grpSpLocks/>
            </p:cNvGrpSpPr>
            <p:nvPr/>
          </p:nvGrpSpPr>
          <p:grpSpPr bwMode="auto">
            <a:xfrm>
              <a:off x="3932" y="3056"/>
              <a:ext cx="392" cy="154"/>
              <a:chOff x="4334" y="1470"/>
              <a:chExt cx="246" cy="107"/>
            </a:xfrm>
          </p:grpSpPr>
          <p:sp>
            <p:nvSpPr>
              <p:cNvPr id="4635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35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36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6361" name="Group 72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6364" name="Freeform 72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65" name="Freeform 72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362" name="Line 72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63" name="Line 72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37" name="Group 727"/>
            <p:cNvGrpSpPr>
              <a:grpSpLocks/>
            </p:cNvGrpSpPr>
            <p:nvPr/>
          </p:nvGrpSpPr>
          <p:grpSpPr bwMode="auto">
            <a:xfrm>
              <a:off x="3812" y="2296"/>
              <a:ext cx="246" cy="108"/>
              <a:chOff x="4334" y="1470"/>
              <a:chExt cx="246" cy="107"/>
            </a:xfrm>
          </p:grpSpPr>
          <p:sp>
            <p:nvSpPr>
              <p:cNvPr id="4635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35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35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6353" name="Group 731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6356" name="Freeform 73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57" name="Freeform 73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354" name="Line 734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5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55" name="Line 735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9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38" name="Group 736"/>
            <p:cNvGrpSpPr>
              <a:grpSpLocks/>
            </p:cNvGrpSpPr>
            <p:nvPr/>
          </p:nvGrpSpPr>
          <p:grpSpPr bwMode="auto">
            <a:xfrm>
              <a:off x="4511" y="3153"/>
              <a:ext cx="281" cy="266"/>
              <a:chOff x="5072" y="3611"/>
              <a:chExt cx="459" cy="380"/>
            </a:xfrm>
          </p:grpSpPr>
          <p:grpSp>
            <p:nvGrpSpPr>
              <p:cNvPr id="46336" name="Group 737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46338" name="Freeform 738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39" name="Freeform 739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40" name="Freeform 740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41" name="Freeform 741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42" name="Freeform 742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43" name="Freeform 743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44" name="Freeform 744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45" name="Freeform 745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46" name="Freeform 746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47" name="Freeform 747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48" name="Freeform 748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49" name="Freeform 749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46337" name="Picture 750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6139" name="Group 751"/>
            <p:cNvGrpSpPr>
              <a:grpSpLocks/>
            </p:cNvGrpSpPr>
            <p:nvPr/>
          </p:nvGrpSpPr>
          <p:grpSpPr bwMode="auto">
            <a:xfrm>
              <a:off x="3552" y="2211"/>
              <a:ext cx="251" cy="226"/>
              <a:chOff x="5072" y="3611"/>
              <a:chExt cx="459" cy="380"/>
            </a:xfrm>
          </p:grpSpPr>
          <p:grpSp>
            <p:nvGrpSpPr>
              <p:cNvPr id="46322" name="Group 752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46324" name="Freeform 753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25" name="Freeform 754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26" name="Freeform 755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27" name="Freeform 756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28" name="Freeform 757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29" name="Freeform 758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30" name="Freeform 759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31" name="Freeform 760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32" name="Freeform 761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33" name="Freeform 762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34" name="Freeform 763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335" name="Freeform 764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46323" name="Picture 765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46140" name="Line 766"/>
            <p:cNvSpPr>
              <a:spLocks noChangeShapeType="1"/>
            </p:cNvSpPr>
            <p:nvPr/>
          </p:nvSpPr>
          <p:spPr bwMode="auto">
            <a:xfrm rot="5400000" flipV="1">
              <a:off x="5034" y="3427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141" name="Group 767"/>
            <p:cNvGrpSpPr>
              <a:grpSpLocks/>
            </p:cNvGrpSpPr>
            <p:nvPr/>
          </p:nvGrpSpPr>
          <p:grpSpPr bwMode="auto">
            <a:xfrm flipH="1">
              <a:off x="3638" y="2856"/>
              <a:ext cx="261" cy="235"/>
              <a:chOff x="2839" y="3501"/>
              <a:chExt cx="755" cy="803"/>
            </a:xfrm>
          </p:grpSpPr>
          <p:pic>
            <p:nvPicPr>
              <p:cNvPr id="46320" name="Picture 76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321" name="Freeform 769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6142" name="Group 770"/>
            <p:cNvGrpSpPr>
              <a:grpSpLocks/>
            </p:cNvGrpSpPr>
            <p:nvPr/>
          </p:nvGrpSpPr>
          <p:grpSpPr bwMode="auto">
            <a:xfrm flipH="1">
              <a:off x="3438" y="3121"/>
              <a:ext cx="304" cy="256"/>
              <a:chOff x="2839" y="3501"/>
              <a:chExt cx="755" cy="803"/>
            </a:xfrm>
          </p:grpSpPr>
          <p:pic>
            <p:nvPicPr>
              <p:cNvPr id="46318" name="Picture 77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319" name="Freeform 772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6143" name="Group 773"/>
            <p:cNvGrpSpPr>
              <a:grpSpLocks/>
            </p:cNvGrpSpPr>
            <p:nvPr/>
          </p:nvGrpSpPr>
          <p:grpSpPr bwMode="auto">
            <a:xfrm flipH="1">
              <a:off x="3739" y="3311"/>
              <a:ext cx="269" cy="220"/>
              <a:chOff x="2839" y="3501"/>
              <a:chExt cx="755" cy="803"/>
            </a:xfrm>
          </p:grpSpPr>
          <p:pic>
            <p:nvPicPr>
              <p:cNvPr id="46316" name="Picture 77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317" name="Freeform 775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6144" name="Group 776"/>
            <p:cNvGrpSpPr>
              <a:grpSpLocks/>
            </p:cNvGrpSpPr>
            <p:nvPr/>
          </p:nvGrpSpPr>
          <p:grpSpPr bwMode="auto">
            <a:xfrm>
              <a:off x="4126" y="3300"/>
              <a:ext cx="269" cy="221"/>
              <a:chOff x="2839" y="3501"/>
              <a:chExt cx="755" cy="803"/>
            </a:xfrm>
          </p:grpSpPr>
          <p:pic>
            <p:nvPicPr>
              <p:cNvPr id="46314" name="Picture 77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315" name="Freeform 778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46145" name="Picture 779" descr="car_icon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" y="1084"/>
              <a:ext cx="5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6146" name="Group 780"/>
            <p:cNvGrpSpPr>
              <a:grpSpLocks/>
            </p:cNvGrpSpPr>
            <p:nvPr/>
          </p:nvGrpSpPr>
          <p:grpSpPr bwMode="auto">
            <a:xfrm>
              <a:off x="3536" y="974"/>
              <a:ext cx="262" cy="243"/>
              <a:chOff x="2751" y="1851"/>
              <a:chExt cx="462" cy="478"/>
            </a:xfrm>
          </p:grpSpPr>
          <p:pic>
            <p:nvPicPr>
              <p:cNvPr id="46312" name="Picture 781" descr="iphone_stylized_small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1922"/>
                <a:ext cx="15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6313" name="Picture 782" descr="antenna_radiation_stylized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1" y="1851"/>
                <a:ext cx="46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6147" name="Group 783"/>
            <p:cNvGrpSpPr>
              <a:grpSpLocks/>
            </p:cNvGrpSpPr>
            <p:nvPr/>
          </p:nvGrpSpPr>
          <p:grpSpPr bwMode="auto">
            <a:xfrm>
              <a:off x="5191" y="3151"/>
              <a:ext cx="143" cy="303"/>
              <a:chOff x="4140" y="429"/>
              <a:chExt cx="1425" cy="2396"/>
            </a:xfrm>
          </p:grpSpPr>
          <p:sp>
            <p:nvSpPr>
              <p:cNvPr id="46280" name="Freeform 784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81" name="Rectangle 785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82" name="Freeform 786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83" name="Freeform 787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84" name="Rectangle 788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285" name="Group 789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6310" name="AutoShape 790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311" name="AutoShape 791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6286" name="Rectangle 792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287" name="Group 793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6308" name="AutoShape 794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309" name="AutoShape 795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6288" name="Rectangle 796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89" name="Rectangle 797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290" name="Group 798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6306" name="AutoShape 799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307" name="AutoShape 800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6291" name="Freeform 801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6292" name="Group 802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6304" name="AutoShape 803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305" name="AutoShape 804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6293" name="Rectangle 805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94" name="Freeform 806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95" name="Freeform 807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96" name="Oval 808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97" name="Freeform 809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98" name="AutoShape 810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99" name="AutoShape 811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300" name="Oval 812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301" name="Oval 813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46302" name="Oval 814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303" name="Rectangle 815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6148" name="Group 816"/>
            <p:cNvGrpSpPr>
              <a:grpSpLocks/>
            </p:cNvGrpSpPr>
            <p:nvPr/>
          </p:nvGrpSpPr>
          <p:grpSpPr bwMode="auto">
            <a:xfrm>
              <a:off x="4992" y="3341"/>
              <a:ext cx="143" cy="303"/>
              <a:chOff x="4140" y="429"/>
              <a:chExt cx="1425" cy="2396"/>
            </a:xfrm>
          </p:grpSpPr>
          <p:sp>
            <p:nvSpPr>
              <p:cNvPr id="46248" name="Freeform 817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49" name="Rectangle 818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50" name="Freeform 819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51" name="Freeform 820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52" name="Rectangle 821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253" name="Group 822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6278" name="AutoShape 823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79" name="AutoShape 824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6254" name="Rectangle 825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255" name="Group 826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6276" name="AutoShape 827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77" name="AutoShape 828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6256" name="Rectangle 829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57" name="Rectangle 830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6258" name="Group 831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6274" name="AutoShape 832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75" name="AutoShape 833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6259" name="Freeform 834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6260" name="Group 835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6272" name="AutoShape 836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73" name="AutoShape 837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6261" name="Rectangle 838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62" name="Freeform 839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63" name="Freeform 840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64" name="Oval 841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65" name="Freeform 842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66" name="AutoShape 843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67" name="AutoShape 844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68" name="Oval 845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69" name="Oval 846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46270" name="Oval 847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71" name="Rectangle 848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6149" name="Group 849"/>
            <p:cNvGrpSpPr>
              <a:grpSpLocks/>
            </p:cNvGrpSpPr>
            <p:nvPr/>
          </p:nvGrpSpPr>
          <p:grpSpPr bwMode="auto">
            <a:xfrm>
              <a:off x="3340" y="1287"/>
              <a:ext cx="337" cy="257"/>
              <a:chOff x="877" y="1008"/>
              <a:chExt cx="2747" cy="2591"/>
            </a:xfrm>
          </p:grpSpPr>
          <p:pic>
            <p:nvPicPr>
              <p:cNvPr id="46225" name="Picture 850" descr="antenna_stylize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6226" name="Picture 851" descr="laptop_keyboard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227" name="Freeform 852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46228" name="Picture 853" descr="screen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229" name="Freeform 854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30" name="Freeform 855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31" name="Freeform 856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32" name="Freeform 857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33" name="Freeform 858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34" name="Freeform 859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6235" name="Group 860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46242" name="Freeform 861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243" name="Freeform 862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244" name="Freeform 863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245" name="Freeform 864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246" name="Freeform 865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247" name="Freeform 866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236" name="Freeform 867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37" name="Freeform 868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38" name="Freeform 869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39" name="Freeform 870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40" name="Freeform 871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41" name="Freeform 872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50" name="Group 873"/>
            <p:cNvGrpSpPr>
              <a:grpSpLocks/>
            </p:cNvGrpSpPr>
            <p:nvPr/>
          </p:nvGrpSpPr>
          <p:grpSpPr bwMode="auto">
            <a:xfrm>
              <a:off x="4329" y="3456"/>
              <a:ext cx="299" cy="257"/>
              <a:chOff x="877" y="1008"/>
              <a:chExt cx="2747" cy="2591"/>
            </a:xfrm>
          </p:grpSpPr>
          <p:pic>
            <p:nvPicPr>
              <p:cNvPr id="46202" name="Picture 874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6203" name="Picture 875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204" name="Freeform 876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46205" name="Picture 877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206" name="Freeform 878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07" name="Freeform 879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08" name="Freeform 880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09" name="Freeform 881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10" name="Freeform 882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11" name="Freeform 883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6212" name="Group 884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46219" name="Freeform 885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220" name="Freeform 886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221" name="Freeform 887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222" name="Freeform 888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223" name="Freeform 889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224" name="Freeform 890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213" name="Freeform 891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14" name="Freeform 892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15" name="Freeform 893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16" name="Freeform 894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17" name="Freeform 895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18" name="Freeform 896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51" name="Group 897"/>
            <p:cNvGrpSpPr>
              <a:grpSpLocks/>
            </p:cNvGrpSpPr>
            <p:nvPr/>
          </p:nvGrpSpPr>
          <p:grpSpPr bwMode="auto">
            <a:xfrm>
              <a:off x="3503" y="1916"/>
              <a:ext cx="280" cy="257"/>
              <a:chOff x="877" y="1008"/>
              <a:chExt cx="2747" cy="2591"/>
            </a:xfrm>
          </p:grpSpPr>
          <p:pic>
            <p:nvPicPr>
              <p:cNvPr id="46179" name="Picture 898" descr="antenna_stylized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6180" name="Picture 899" descr="laptop_keyboard"/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181" name="Freeform 900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46182" name="Picture 901" descr="screen"/>
              <p:cNvPicPr>
                <a:picLocks noChangeAspect="1" noChangeArrowheads="1"/>
              </p:cNvPicPr>
              <p:nvPr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183" name="Freeform 902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84" name="Freeform 903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85" name="Freeform 904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86" name="Freeform 905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87" name="Freeform 906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88" name="Freeform 907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6189" name="Group 908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46196" name="Freeform 909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97" name="Freeform 910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98" name="Freeform 911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99" name="Freeform 912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200" name="Freeform 913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201" name="Freeform 914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190" name="Freeform 915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91" name="Freeform 916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92" name="Freeform 917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93" name="Freeform 918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94" name="Freeform 919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95" name="Freeform 920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6152" name="Group 921"/>
            <p:cNvGrpSpPr>
              <a:grpSpLocks/>
            </p:cNvGrpSpPr>
            <p:nvPr/>
          </p:nvGrpSpPr>
          <p:grpSpPr bwMode="auto">
            <a:xfrm flipH="1">
              <a:off x="3742" y="2030"/>
              <a:ext cx="261" cy="235"/>
              <a:chOff x="2839" y="3501"/>
              <a:chExt cx="755" cy="803"/>
            </a:xfrm>
          </p:grpSpPr>
          <p:pic>
            <p:nvPicPr>
              <p:cNvPr id="46177" name="Picture 92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178" name="Freeform 923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6153" name="Group 924"/>
            <p:cNvGrpSpPr>
              <a:grpSpLocks/>
            </p:cNvGrpSpPr>
            <p:nvPr/>
          </p:nvGrpSpPr>
          <p:grpSpPr bwMode="auto">
            <a:xfrm>
              <a:off x="4603" y="3416"/>
              <a:ext cx="299" cy="257"/>
              <a:chOff x="877" y="1008"/>
              <a:chExt cx="2747" cy="2591"/>
            </a:xfrm>
          </p:grpSpPr>
          <p:pic>
            <p:nvPicPr>
              <p:cNvPr id="46154" name="Picture 925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6155" name="Picture 926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156" name="Freeform 927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46157" name="Picture 928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158" name="Freeform 929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59" name="Freeform 930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0" name="Freeform 931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1" name="Freeform 932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2" name="Freeform 933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3" name="Freeform 934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6164" name="Group 935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46171" name="Freeform 936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72" name="Freeform 937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73" name="Freeform 938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74" name="Freeform 939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75" name="Freeform 940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76" name="Freeform 941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6165" name="Freeform 942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6" name="Freeform 943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7" name="Freeform 944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8" name="Freeform 945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9" name="Freeform 946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70" name="Freeform 947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309563" y="228600"/>
            <a:ext cx="7772400" cy="81915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P2P architecture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990600"/>
            <a:ext cx="4724400" cy="5241925"/>
          </a:xfrm>
        </p:spPr>
        <p:txBody>
          <a:bodyPr/>
          <a:lstStyle/>
          <a:p>
            <a:r>
              <a:rPr lang="en-US" sz="2400" i="1" dirty="0">
                <a:latin typeface="Gill Sans MT" charset="0"/>
              </a:rPr>
              <a:t>no</a:t>
            </a:r>
            <a:r>
              <a:rPr lang="en-US" sz="2400" dirty="0">
                <a:latin typeface="Gill Sans MT" charset="0"/>
              </a:rPr>
              <a:t> always-on server</a:t>
            </a:r>
          </a:p>
          <a:p>
            <a:r>
              <a:rPr lang="en-US" sz="2400" dirty="0">
                <a:latin typeface="Gill Sans MT" charset="0"/>
              </a:rPr>
              <a:t>arbitrary end systems directly communicate</a:t>
            </a:r>
          </a:p>
          <a:p>
            <a:r>
              <a:rPr lang="en-US" sz="2400" dirty="0">
                <a:latin typeface="Gill Sans MT" charset="0"/>
              </a:rPr>
              <a:t>peers request service from other peers, provide service in return to other peers</a:t>
            </a:r>
          </a:p>
          <a:p>
            <a:pPr lvl="1"/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self scalability</a:t>
            </a:r>
            <a:r>
              <a:rPr lang="en-US" dirty="0">
                <a:solidFill>
                  <a:srgbClr val="CC0000"/>
                </a:solidFill>
                <a:latin typeface="Gill Sans MT" charset="0"/>
              </a:rPr>
              <a:t> – new peers bring new service capacity, as well as new service demands</a:t>
            </a:r>
          </a:p>
          <a:p>
            <a:r>
              <a:rPr lang="en-US" sz="2400" dirty="0">
                <a:latin typeface="Gill Sans MT" charset="0"/>
              </a:rPr>
              <a:t>peers are intermittently connected and change IP addresses</a:t>
            </a:r>
          </a:p>
          <a:p>
            <a:pPr lvl="1"/>
            <a:r>
              <a:rPr lang="en-US" dirty="0">
                <a:latin typeface="Gill Sans MT" charset="0"/>
              </a:rPr>
              <a:t>complex management</a:t>
            </a:r>
          </a:p>
          <a:p>
            <a:endParaRPr lang="en-US" dirty="0">
              <a:solidFill>
                <a:srgbClr val="CC0000"/>
              </a:solidFill>
              <a:latin typeface="Gill Sans MT" charset="0"/>
            </a:endParaRPr>
          </a:p>
          <a:p>
            <a:endParaRPr lang="en-US" dirty="0">
              <a:latin typeface="Gill Sans MT" charset="0"/>
            </a:endParaRPr>
          </a:p>
        </p:txBody>
      </p:sp>
      <p:sp>
        <p:nvSpPr>
          <p:cNvPr id="46087" name="Line 1034"/>
          <p:cNvSpPr>
            <a:spLocks noChangeShapeType="1"/>
          </p:cNvSpPr>
          <p:nvPr/>
        </p:nvSpPr>
        <p:spPr bwMode="auto">
          <a:xfrm flipH="1">
            <a:off x="6221413" y="1852613"/>
            <a:ext cx="503237" cy="1389062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8" name="Line 1035"/>
          <p:cNvSpPr>
            <a:spLocks noChangeShapeType="1"/>
          </p:cNvSpPr>
          <p:nvPr/>
        </p:nvSpPr>
        <p:spPr bwMode="auto">
          <a:xfrm>
            <a:off x="5565775" y="2438400"/>
            <a:ext cx="238125" cy="2568575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9" name="Line 1036"/>
          <p:cNvSpPr>
            <a:spLocks noChangeShapeType="1"/>
          </p:cNvSpPr>
          <p:nvPr/>
        </p:nvSpPr>
        <p:spPr bwMode="auto">
          <a:xfrm>
            <a:off x="6275388" y="3581400"/>
            <a:ext cx="1198562" cy="1997075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0" name="Text Box 1037"/>
          <p:cNvSpPr txBox="1">
            <a:spLocks noChangeArrowheads="1"/>
          </p:cNvSpPr>
          <p:nvPr/>
        </p:nvSpPr>
        <p:spPr bwMode="auto">
          <a:xfrm>
            <a:off x="7239000" y="1373188"/>
            <a:ext cx="1284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peer-peer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D5DE0C-45B0-A64F-8DE5-680CB98E3CDD}" type="datetime1">
              <a:rPr lang="en-US" smtClean="0"/>
              <a:t>9/10/18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F6C793D6-1ED6-C846-8CC0-13D987A9D74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75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185738"/>
            <a:ext cx="7772400" cy="8636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Processes communicating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44638"/>
            <a:ext cx="3989388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process:</a:t>
            </a:r>
            <a:r>
              <a:rPr lang="en-US">
                <a:latin typeface="Gill Sans MT" charset="0"/>
              </a:rPr>
              <a:t> program running within a host</a:t>
            </a:r>
          </a:p>
          <a:p>
            <a:r>
              <a:rPr lang="en-US" sz="2400">
                <a:latin typeface="Gill Sans MT" charset="0"/>
              </a:rPr>
              <a:t>within same host, two processes communicate using  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inter-process communication</a:t>
            </a:r>
            <a:r>
              <a:rPr lang="en-US" sz="2400">
                <a:latin typeface="Gill Sans MT" charset="0"/>
              </a:rPr>
              <a:t> (defined by OS)</a:t>
            </a:r>
          </a:p>
          <a:p>
            <a:r>
              <a:rPr lang="en-US" sz="2400">
                <a:latin typeface="Gill Sans MT" charset="0"/>
              </a:rPr>
              <a:t>processes in different hosts communicate by exchanging 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messages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03788" y="1979613"/>
            <a:ext cx="3810000" cy="2033587"/>
          </a:xfrm>
          <a:noFill/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client process:</a:t>
            </a:r>
            <a:r>
              <a:rPr lang="en-US"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process that initiates communication</a:t>
            </a:r>
          </a:p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server process:</a:t>
            </a:r>
            <a:r>
              <a:rPr lang="en-US"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process that waits to be contacted</a:t>
            </a:r>
            <a:endParaRPr lang="en-US">
              <a:latin typeface="Gill Sans MT" charset="0"/>
            </a:endParaRPr>
          </a:p>
          <a:p>
            <a:pPr>
              <a:buFont typeface="Wingdings" charset="0"/>
              <a:buNone/>
            </a:pPr>
            <a:endParaRPr lang="en-US">
              <a:latin typeface="Gill Sans MT" charset="0"/>
            </a:endParaRPr>
          </a:p>
        </p:txBody>
      </p:sp>
      <p:sp>
        <p:nvSpPr>
          <p:cNvPr id="48134" name="Rectangle 7"/>
          <p:cNvSpPr>
            <a:spLocks noChangeArrowheads="1"/>
          </p:cNvSpPr>
          <p:nvPr/>
        </p:nvSpPr>
        <p:spPr bwMode="auto">
          <a:xfrm>
            <a:off x="4691063" y="4238625"/>
            <a:ext cx="3989387" cy="183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buClr>
                <a:srgbClr val="000099"/>
              </a:buClr>
              <a:buSzPct val="100000"/>
              <a:buFont typeface="Wingdings" charset="0"/>
              <a:buChar char="§"/>
            </a:pPr>
            <a:r>
              <a:rPr lang="en-US" sz="2400">
                <a:latin typeface="Gill Sans MT" charset="0"/>
              </a:rPr>
              <a:t>aside: applications with P2P architectures have client processes &amp; server processes</a:t>
            </a:r>
          </a:p>
        </p:txBody>
      </p:sp>
      <p:sp>
        <p:nvSpPr>
          <p:cNvPr id="48136" name="Rectangle 13"/>
          <p:cNvSpPr>
            <a:spLocks noChangeArrowheads="1"/>
          </p:cNvSpPr>
          <p:nvPr/>
        </p:nvSpPr>
        <p:spPr bwMode="auto">
          <a:xfrm>
            <a:off x="4749800" y="1762125"/>
            <a:ext cx="4092575" cy="2062163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7" name="Text Box 14"/>
          <p:cNvSpPr txBox="1">
            <a:spLocks noChangeArrowheads="1"/>
          </p:cNvSpPr>
          <p:nvPr/>
        </p:nvSpPr>
        <p:spPr bwMode="auto">
          <a:xfrm>
            <a:off x="4870450" y="1463675"/>
            <a:ext cx="2325688" cy="519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>
                <a:latin typeface="Gill Sans MT" charset="0"/>
              </a:rPr>
              <a:t>clients, servers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2BBB-E3E5-384E-B0FD-85B70D67EFB6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6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123825"/>
            <a:ext cx="8077200" cy="896938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Sockets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066800"/>
            <a:ext cx="8232775" cy="2328862"/>
          </a:xfrm>
        </p:spPr>
        <p:txBody>
          <a:bodyPr/>
          <a:lstStyle/>
          <a:p>
            <a:r>
              <a:rPr lang="en-US" sz="2400" dirty="0">
                <a:latin typeface="Gill Sans MT" charset="0"/>
              </a:rPr>
              <a:t>process sends/receives messages to/from its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socket</a:t>
            </a:r>
          </a:p>
          <a:p>
            <a:r>
              <a:rPr lang="en-US" sz="2400" dirty="0">
                <a:latin typeface="Gill Sans MT" charset="0"/>
              </a:rPr>
              <a:t>socket analogous to </a:t>
            </a:r>
            <a:r>
              <a:rPr lang="en-US" sz="2400" dirty="0" smtClean="0">
                <a:latin typeface="Gill Sans MT" charset="0"/>
              </a:rPr>
              <a:t>“door”</a:t>
            </a:r>
            <a:endParaRPr lang="en-US" sz="2400" dirty="0">
              <a:latin typeface="Gill Sans MT" charset="0"/>
            </a:endParaRPr>
          </a:p>
          <a:p>
            <a:pPr lvl="1"/>
            <a:r>
              <a:rPr lang="en-US" dirty="0">
                <a:latin typeface="Gill Sans MT" charset="0"/>
              </a:rPr>
              <a:t>sending process shoves </a:t>
            </a:r>
            <a:r>
              <a:rPr lang="en-US" dirty="0" smtClean="0">
                <a:latin typeface="Gill Sans MT" charset="0"/>
              </a:rPr>
              <a:t>message (e.g., letter) </a:t>
            </a:r>
            <a:r>
              <a:rPr lang="en-US" dirty="0">
                <a:latin typeface="Gill Sans MT" charset="0"/>
              </a:rPr>
              <a:t>out door</a:t>
            </a:r>
          </a:p>
          <a:p>
            <a:pPr lvl="1"/>
            <a:r>
              <a:rPr lang="en-US" dirty="0">
                <a:latin typeface="Gill Sans MT" charset="0"/>
              </a:rPr>
              <a:t>sending process relies on transport </a:t>
            </a:r>
            <a:r>
              <a:rPr lang="en-US" dirty="0" smtClean="0">
                <a:latin typeface="Gill Sans MT" charset="0"/>
              </a:rPr>
              <a:t>infrastructure (e.g., US mail)  </a:t>
            </a:r>
            <a:r>
              <a:rPr lang="en-US" dirty="0">
                <a:latin typeface="Gill Sans MT" charset="0"/>
              </a:rPr>
              <a:t>on other side of door to deliver message to socket at receiving process</a:t>
            </a:r>
          </a:p>
        </p:txBody>
      </p:sp>
      <p:sp>
        <p:nvSpPr>
          <p:cNvPr id="50182" name="Freeform 66"/>
          <p:cNvSpPr>
            <a:spLocks/>
          </p:cNvSpPr>
          <p:nvPr/>
        </p:nvSpPr>
        <p:spPr bwMode="auto">
          <a:xfrm>
            <a:off x="6948488" y="3751263"/>
            <a:ext cx="736600" cy="1998662"/>
          </a:xfrm>
          <a:custGeom>
            <a:avLst/>
            <a:gdLst>
              <a:gd name="T0" fmla="*/ 2147483647 w 464"/>
              <a:gd name="T1" fmla="*/ 2147483647 h 1259"/>
              <a:gd name="T2" fmla="*/ 0 w 464"/>
              <a:gd name="T3" fmla="*/ 0 h 1259"/>
              <a:gd name="T4" fmla="*/ 2147483647 w 464"/>
              <a:gd name="T5" fmla="*/ 2147483647 h 1259"/>
              <a:gd name="T6" fmla="*/ 2147483647 w 464"/>
              <a:gd name="T7" fmla="*/ 2147483647 h 1259"/>
              <a:gd name="T8" fmla="*/ 2147483647 w 464"/>
              <a:gd name="T9" fmla="*/ 2147483647 h 12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4"/>
              <a:gd name="T16" fmla="*/ 0 h 1259"/>
              <a:gd name="T17" fmla="*/ 464 w 464"/>
              <a:gd name="T18" fmla="*/ 1259 h 12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4" h="1259">
                <a:moveTo>
                  <a:pt x="464" y="1060"/>
                </a:moveTo>
                <a:lnTo>
                  <a:pt x="0" y="0"/>
                </a:lnTo>
                <a:lnTo>
                  <a:pt x="6" y="1258"/>
                </a:lnTo>
                <a:lnTo>
                  <a:pt x="382" y="1259"/>
                </a:lnTo>
                <a:lnTo>
                  <a:pt x="464" y="106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3" name="Freeform 7"/>
          <p:cNvSpPr>
            <a:spLocks/>
          </p:cNvSpPr>
          <p:nvPr/>
        </p:nvSpPr>
        <p:spPr bwMode="auto">
          <a:xfrm>
            <a:off x="3633788" y="5048250"/>
            <a:ext cx="1808162" cy="1031875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Text Box 51"/>
          <p:cNvSpPr txBox="1">
            <a:spLocks noChangeArrowheads="1"/>
          </p:cNvSpPr>
          <p:nvPr/>
        </p:nvSpPr>
        <p:spPr bwMode="auto">
          <a:xfrm>
            <a:off x="4071938" y="5180013"/>
            <a:ext cx="874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Internet</a:t>
            </a:r>
          </a:p>
        </p:txBody>
      </p:sp>
      <p:sp>
        <p:nvSpPr>
          <p:cNvPr id="50185" name="Line 52"/>
          <p:cNvSpPr>
            <a:spLocks noChangeShapeType="1"/>
          </p:cNvSpPr>
          <p:nvPr/>
        </p:nvSpPr>
        <p:spPr bwMode="auto">
          <a:xfrm>
            <a:off x="3392488" y="5591175"/>
            <a:ext cx="2211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Text Box 53"/>
          <p:cNvSpPr txBox="1">
            <a:spLocks noChangeArrowheads="1"/>
          </p:cNvSpPr>
          <p:nvPr/>
        </p:nvSpPr>
        <p:spPr bwMode="auto">
          <a:xfrm>
            <a:off x="7413625" y="4816475"/>
            <a:ext cx="10636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controlled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by OS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1600">
              <a:solidFill>
                <a:srgbClr val="CC0000"/>
              </a:solidFill>
              <a:latin typeface="Times New Roman" charset="0"/>
            </a:endParaRPr>
          </a:p>
        </p:txBody>
      </p:sp>
      <p:sp>
        <p:nvSpPr>
          <p:cNvPr id="50187" name="Text Box 56"/>
          <p:cNvSpPr txBox="1">
            <a:spLocks noChangeArrowheads="1"/>
          </p:cNvSpPr>
          <p:nvPr/>
        </p:nvSpPr>
        <p:spPr bwMode="auto">
          <a:xfrm>
            <a:off x="7391400" y="3916363"/>
            <a:ext cx="14700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controlled by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CC0000"/>
                </a:solidFill>
              </a:rPr>
              <a:t>app developer</a:t>
            </a:r>
          </a:p>
        </p:txBody>
      </p:sp>
      <p:sp>
        <p:nvSpPr>
          <p:cNvPr id="50188" name="Freeform 45"/>
          <p:cNvSpPr>
            <a:spLocks/>
          </p:cNvSpPr>
          <p:nvPr/>
        </p:nvSpPr>
        <p:spPr bwMode="auto">
          <a:xfrm>
            <a:off x="1208088" y="3814763"/>
            <a:ext cx="758825" cy="1997075"/>
          </a:xfrm>
          <a:custGeom>
            <a:avLst/>
            <a:gdLst>
              <a:gd name="T0" fmla="*/ 0 w 478"/>
              <a:gd name="T1" fmla="*/ 2147483647 h 1258"/>
              <a:gd name="T2" fmla="*/ 2147483647 w 478"/>
              <a:gd name="T3" fmla="*/ 0 h 1258"/>
              <a:gd name="T4" fmla="*/ 2147483647 w 478"/>
              <a:gd name="T5" fmla="*/ 2147483647 h 1258"/>
              <a:gd name="T6" fmla="*/ 2147483647 w 478"/>
              <a:gd name="T7" fmla="*/ 2147483647 h 1258"/>
              <a:gd name="T8" fmla="*/ 0 w 478"/>
              <a:gd name="T9" fmla="*/ 2147483647 h 12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78"/>
              <a:gd name="T16" fmla="*/ 0 h 1258"/>
              <a:gd name="T17" fmla="*/ 478 w 478"/>
              <a:gd name="T18" fmla="*/ 1258 h 125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78" h="1258">
                <a:moveTo>
                  <a:pt x="0" y="1040"/>
                </a:moveTo>
                <a:lnTo>
                  <a:pt x="478" y="0"/>
                </a:lnTo>
                <a:lnTo>
                  <a:pt x="472" y="1258"/>
                </a:lnTo>
                <a:lnTo>
                  <a:pt x="41" y="1246"/>
                </a:lnTo>
                <a:lnTo>
                  <a:pt x="0" y="104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9" name="Rectangle 23"/>
          <p:cNvSpPr>
            <a:spLocks noChangeArrowheads="1"/>
          </p:cNvSpPr>
          <p:nvPr/>
        </p:nvSpPr>
        <p:spPr bwMode="auto">
          <a:xfrm>
            <a:off x="2011363" y="3770313"/>
            <a:ext cx="1296987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</a:endParaRPr>
          </a:p>
        </p:txBody>
      </p:sp>
      <p:sp>
        <p:nvSpPr>
          <p:cNvPr id="50190" name="Rectangle 24"/>
          <p:cNvSpPr>
            <a:spLocks noChangeArrowheads="1"/>
          </p:cNvSpPr>
          <p:nvPr/>
        </p:nvSpPr>
        <p:spPr bwMode="auto">
          <a:xfrm>
            <a:off x="1973263" y="3824288"/>
            <a:ext cx="1273175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</a:endParaRPr>
          </a:p>
        </p:txBody>
      </p:sp>
      <p:sp>
        <p:nvSpPr>
          <p:cNvPr id="50191" name="Line 25"/>
          <p:cNvSpPr>
            <a:spLocks noChangeShapeType="1"/>
          </p:cNvSpPr>
          <p:nvPr/>
        </p:nvSpPr>
        <p:spPr bwMode="auto">
          <a:xfrm>
            <a:off x="1982788" y="45847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Text Box 26"/>
          <p:cNvSpPr txBox="1">
            <a:spLocks noChangeArrowheads="1"/>
          </p:cNvSpPr>
          <p:nvPr/>
        </p:nvSpPr>
        <p:spPr bwMode="auto">
          <a:xfrm>
            <a:off x="1939925" y="45672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transport</a:t>
            </a:r>
          </a:p>
        </p:txBody>
      </p:sp>
      <p:sp>
        <p:nvSpPr>
          <p:cNvPr id="50193" name="Line 27"/>
          <p:cNvSpPr>
            <a:spLocks noChangeShapeType="1"/>
          </p:cNvSpPr>
          <p:nvPr/>
        </p:nvSpPr>
        <p:spPr bwMode="auto">
          <a:xfrm>
            <a:off x="1990725" y="490537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28"/>
          <p:cNvSpPr>
            <a:spLocks noChangeShapeType="1"/>
          </p:cNvSpPr>
          <p:nvPr/>
        </p:nvSpPr>
        <p:spPr bwMode="auto">
          <a:xfrm>
            <a:off x="1976438" y="52149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5" name="Line 29"/>
          <p:cNvSpPr>
            <a:spLocks noChangeShapeType="1"/>
          </p:cNvSpPr>
          <p:nvPr/>
        </p:nvSpPr>
        <p:spPr bwMode="auto">
          <a:xfrm>
            <a:off x="1976438" y="550068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6" name="Text Box 26"/>
          <p:cNvSpPr txBox="1">
            <a:spLocks noChangeArrowheads="1"/>
          </p:cNvSpPr>
          <p:nvPr/>
        </p:nvSpPr>
        <p:spPr bwMode="auto">
          <a:xfrm>
            <a:off x="1974850" y="38147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latin typeface="Tahoma" charset="0"/>
              </a:rPr>
              <a:t>application</a:t>
            </a:r>
          </a:p>
        </p:txBody>
      </p:sp>
      <p:sp>
        <p:nvSpPr>
          <p:cNvPr id="50197" name="Text Box 26"/>
          <p:cNvSpPr txBox="1">
            <a:spLocks noChangeArrowheads="1"/>
          </p:cNvSpPr>
          <p:nvPr/>
        </p:nvSpPr>
        <p:spPr bwMode="auto">
          <a:xfrm>
            <a:off x="1930400" y="54721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physical</a:t>
            </a:r>
          </a:p>
        </p:txBody>
      </p:sp>
      <p:sp>
        <p:nvSpPr>
          <p:cNvPr id="50198" name="Text Box 26"/>
          <p:cNvSpPr txBox="1">
            <a:spLocks noChangeArrowheads="1"/>
          </p:cNvSpPr>
          <p:nvPr/>
        </p:nvSpPr>
        <p:spPr bwMode="auto">
          <a:xfrm>
            <a:off x="1949450" y="51863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link</a:t>
            </a:r>
          </a:p>
        </p:txBody>
      </p:sp>
      <p:sp>
        <p:nvSpPr>
          <p:cNvPr id="50199" name="Text Box 26"/>
          <p:cNvSpPr txBox="1">
            <a:spLocks noChangeArrowheads="1"/>
          </p:cNvSpPr>
          <p:nvPr/>
        </p:nvSpPr>
        <p:spPr bwMode="auto">
          <a:xfrm>
            <a:off x="1939925" y="48910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network</a:t>
            </a:r>
          </a:p>
        </p:txBody>
      </p:sp>
      <p:sp>
        <p:nvSpPr>
          <p:cNvPr id="50200" name="Oval 57"/>
          <p:cNvSpPr>
            <a:spLocks noChangeArrowheads="1"/>
          </p:cNvSpPr>
          <p:nvPr/>
        </p:nvSpPr>
        <p:spPr bwMode="auto">
          <a:xfrm>
            <a:off x="2108200" y="4089400"/>
            <a:ext cx="990600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process</a:t>
            </a:r>
          </a:p>
        </p:txBody>
      </p:sp>
      <p:grpSp>
        <p:nvGrpSpPr>
          <p:cNvPr id="50201" name="Group 58"/>
          <p:cNvGrpSpPr>
            <a:grpSpLocks/>
          </p:cNvGrpSpPr>
          <p:nvPr/>
        </p:nvGrpSpPr>
        <p:grpSpPr bwMode="auto">
          <a:xfrm>
            <a:off x="2355850" y="4449763"/>
            <a:ext cx="546100" cy="225425"/>
            <a:chOff x="1287" y="2524"/>
            <a:chExt cx="260" cy="100"/>
          </a:xfrm>
        </p:grpSpPr>
        <p:sp>
          <p:nvSpPr>
            <p:cNvPr id="50231" name="Rectangle 59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32" name="Rectangle 60"/>
            <p:cNvSpPr>
              <a:spLocks noChangeArrowheads="1"/>
            </p:cNvSpPr>
            <p:nvPr/>
          </p:nvSpPr>
          <p:spPr bwMode="auto">
            <a:xfrm>
              <a:off x="1338" y="2537"/>
              <a:ext cx="156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33" name="Rectangle 61"/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34" name="Rectangle 62"/>
            <p:cNvSpPr>
              <a:spLocks noChangeArrowheads="1"/>
            </p:cNvSpPr>
            <p:nvPr/>
          </p:nvSpPr>
          <p:spPr bwMode="auto">
            <a:xfrm>
              <a:off x="1298" y="2583"/>
              <a:ext cx="26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202" name="Rectangle 23"/>
          <p:cNvSpPr>
            <a:spLocks noChangeArrowheads="1"/>
          </p:cNvSpPr>
          <p:nvPr/>
        </p:nvSpPr>
        <p:spPr bwMode="auto">
          <a:xfrm>
            <a:off x="5673725" y="3741738"/>
            <a:ext cx="1296988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</a:endParaRPr>
          </a:p>
        </p:txBody>
      </p:sp>
      <p:sp>
        <p:nvSpPr>
          <p:cNvPr id="50203" name="Rectangle 24"/>
          <p:cNvSpPr>
            <a:spLocks noChangeArrowheads="1"/>
          </p:cNvSpPr>
          <p:nvPr/>
        </p:nvSpPr>
        <p:spPr bwMode="auto">
          <a:xfrm>
            <a:off x="5635625" y="3795713"/>
            <a:ext cx="1273175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</a:endParaRPr>
          </a:p>
        </p:txBody>
      </p:sp>
      <p:sp>
        <p:nvSpPr>
          <p:cNvPr id="50204" name="Line 25"/>
          <p:cNvSpPr>
            <a:spLocks noChangeShapeType="1"/>
          </p:cNvSpPr>
          <p:nvPr/>
        </p:nvSpPr>
        <p:spPr bwMode="auto">
          <a:xfrm>
            <a:off x="5645150" y="45561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05" name="Text Box 26"/>
          <p:cNvSpPr txBox="1">
            <a:spLocks noChangeArrowheads="1"/>
          </p:cNvSpPr>
          <p:nvPr/>
        </p:nvSpPr>
        <p:spPr bwMode="auto">
          <a:xfrm>
            <a:off x="5602288" y="45386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transport</a:t>
            </a:r>
          </a:p>
        </p:txBody>
      </p:sp>
      <p:sp>
        <p:nvSpPr>
          <p:cNvPr id="50206" name="Line 27"/>
          <p:cNvSpPr>
            <a:spLocks noChangeShapeType="1"/>
          </p:cNvSpPr>
          <p:nvPr/>
        </p:nvSpPr>
        <p:spPr bwMode="auto">
          <a:xfrm>
            <a:off x="5653088" y="48768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07" name="Line 28"/>
          <p:cNvSpPr>
            <a:spLocks noChangeShapeType="1"/>
          </p:cNvSpPr>
          <p:nvPr/>
        </p:nvSpPr>
        <p:spPr bwMode="auto">
          <a:xfrm>
            <a:off x="5638800" y="518636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08" name="Line 29"/>
          <p:cNvSpPr>
            <a:spLocks noChangeShapeType="1"/>
          </p:cNvSpPr>
          <p:nvPr/>
        </p:nvSpPr>
        <p:spPr bwMode="auto">
          <a:xfrm>
            <a:off x="5638800" y="54721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09" name="Text Box 26"/>
          <p:cNvSpPr txBox="1">
            <a:spLocks noChangeArrowheads="1"/>
          </p:cNvSpPr>
          <p:nvPr/>
        </p:nvSpPr>
        <p:spPr bwMode="auto">
          <a:xfrm>
            <a:off x="5637213" y="37861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latin typeface="Tahoma" charset="0"/>
              </a:rPr>
              <a:t>application</a:t>
            </a:r>
          </a:p>
        </p:txBody>
      </p:sp>
      <p:sp>
        <p:nvSpPr>
          <p:cNvPr id="50210" name="Text Box 26"/>
          <p:cNvSpPr txBox="1">
            <a:spLocks noChangeArrowheads="1"/>
          </p:cNvSpPr>
          <p:nvPr/>
        </p:nvSpPr>
        <p:spPr bwMode="auto">
          <a:xfrm>
            <a:off x="5592763" y="54435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physical</a:t>
            </a:r>
          </a:p>
        </p:txBody>
      </p:sp>
      <p:sp>
        <p:nvSpPr>
          <p:cNvPr id="50211" name="Text Box 26"/>
          <p:cNvSpPr txBox="1">
            <a:spLocks noChangeArrowheads="1"/>
          </p:cNvSpPr>
          <p:nvPr/>
        </p:nvSpPr>
        <p:spPr bwMode="auto">
          <a:xfrm>
            <a:off x="5611813" y="51577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link</a:t>
            </a:r>
          </a:p>
        </p:txBody>
      </p:sp>
      <p:sp>
        <p:nvSpPr>
          <p:cNvPr id="50212" name="Text Box 26"/>
          <p:cNvSpPr txBox="1">
            <a:spLocks noChangeArrowheads="1"/>
          </p:cNvSpPr>
          <p:nvPr/>
        </p:nvSpPr>
        <p:spPr bwMode="auto">
          <a:xfrm>
            <a:off x="5602288" y="48625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network</a:t>
            </a:r>
          </a:p>
        </p:txBody>
      </p:sp>
      <p:sp>
        <p:nvSpPr>
          <p:cNvPr id="50213" name="Oval 78"/>
          <p:cNvSpPr>
            <a:spLocks noChangeArrowheads="1"/>
          </p:cNvSpPr>
          <p:nvPr/>
        </p:nvSpPr>
        <p:spPr bwMode="auto">
          <a:xfrm>
            <a:off x="5770563" y="4060825"/>
            <a:ext cx="990600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process</a:t>
            </a:r>
          </a:p>
        </p:txBody>
      </p:sp>
      <p:grpSp>
        <p:nvGrpSpPr>
          <p:cNvPr id="50214" name="Group 79"/>
          <p:cNvGrpSpPr>
            <a:grpSpLocks/>
          </p:cNvGrpSpPr>
          <p:nvPr/>
        </p:nvGrpSpPr>
        <p:grpSpPr bwMode="auto">
          <a:xfrm>
            <a:off x="6018213" y="4421188"/>
            <a:ext cx="546100" cy="225425"/>
            <a:chOff x="1287" y="2524"/>
            <a:chExt cx="260" cy="100"/>
          </a:xfrm>
        </p:grpSpPr>
        <p:sp>
          <p:nvSpPr>
            <p:cNvPr id="50227" name="Rectangle 80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28" name="Rectangle 81"/>
            <p:cNvSpPr>
              <a:spLocks noChangeArrowheads="1"/>
            </p:cNvSpPr>
            <p:nvPr/>
          </p:nvSpPr>
          <p:spPr bwMode="auto">
            <a:xfrm>
              <a:off x="1338" y="2537"/>
              <a:ext cx="156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29" name="Rectangle 82"/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30" name="Rectangle 83"/>
            <p:cNvSpPr>
              <a:spLocks noChangeArrowheads="1"/>
            </p:cNvSpPr>
            <p:nvPr/>
          </p:nvSpPr>
          <p:spPr bwMode="auto">
            <a:xfrm>
              <a:off x="1298" y="2583"/>
              <a:ext cx="26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215" name="Line 88"/>
          <p:cNvSpPr>
            <a:spLocks noChangeShapeType="1"/>
          </p:cNvSpPr>
          <p:nvPr/>
        </p:nvSpPr>
        <p:spPr bwMode="auto">
          <a:xfrm flipH="1">
            <a:off x="6827838" y="4192588"/>
            <a:ext cx="609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16" name="Line 89"/>
          <p:cNvSpPr>
            <a:spLocks noChangeShapeType="1"/>
          </p:cNvSpPr>
          <p:nvPr/>
        </p:nvSpPr>
        <p:spPr bwMode="auto">
          <a:xfrm>
            <a:off x="7053263" y="4618038"/>
            <a:ext cx="0" cy="102235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17" name="Line 90"/>
          <p:cNvSpPr>
            <a:spLocks noChangeShapeType="1"/>
          </p:cNvSpPr>
          <p:nvPr/>
        </p:nvSpPr>
        <p:spPr bwMode="auto">
          <a:xfrm flipH="1">
            <a:off x="7077075" y="5118100"/>
            <a:ext cx="609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18" name="Text Box 56"/>
          <p:cNvSpPr txBox="1">
            <a:spLocks noChangeArrowheads="1"/>
          </p:cNvSpPr>
          <p:nvPr/>
        </p:nvSpPr>
        <p:spPr bwMode="auto">
          <a:xfrm>
            <a:off x="3990975" y="3873500"/>
            <a:ext cx="917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i="1">
                <a:solidFill>
                  <a:srgbClr val="CC0000"/>
                </a:solidFill>
              </a:rPr>
              <a:t>socket</a:t>
            </a:r>
          </a:p>
        </p:txBody>
      </p:sp>
      <p:sp>
        <p:nvSpPr>
          <p:cNvPr id="50219" name="Line 92"/>
          <p:cNvSpPr>
            <a:spLocks noChangeShapeType="1"/>
          </p:cNvSpPr>
          <p:nvPr/>
        </p:nvSpPr>
        <p:spPr bwMode="auto">
          <a:xfrm flipV="1">
            <a:off x="2994025" y="4073525"/>
            <a:ext cx="968375" cy="4349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20" name="Line 93"/>
          <p:cNvSpPr>
            <a:spLocks noChangeShapeType="1"/>
          </p:cNvSpPr>
          <p:nvPr/>
        </p:nvSpPr>
        <p:spPr bwMode="auto">
          <a:xfrm flipH="1" flipV="1">
            <a:off x="4929188" y="4062413"/>
            <a:ext cx="968375" cy="4349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0221" name="Group 96"/>
          <p:cNvGrpSpPr>
            <a:grpSpLocks/>
          </p:cNvGrpSpPr>
          <p:nvPr/>
        </p:nvGrpSpPr>
        <p:grpSpPr bwMode="auto">
          <a:xfrm>
            <a:off x="784225" y="5127625"/>
            <a:ext cx="719138" cy="773113"/>
            <a:chOff x="-44" y="1473"/>
            <a:chExt cx="981" cy="1105"/>
          </a:xfrm>
        </p:grpSpPr>
        <p:pic>
          <p:nvPicPr>
            <p:cNvPr id="50225" name="Picture 9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226" name="Freeform 9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222" name="Group 99"/>
          <p:cNvGrpSpPr>
            <a:grpSpLocks/>
          </p:cNvGrpSpPr>
          <p:nvPr/>
        </p:nvGrpSpPr>
        <p:grpSpPr bwMode="auto">
          <a:xfrm flipH="1">
            <a:off x="7480300" y="5322888"/>
            <a:ext cx="719138" cy="773112"/>
            <a:chOff x="-44" y="1473"/>
            <a:chExt cx="981" cy="1105"/>
          </a:xfrm>
        </p:grpSpPr>
        <p:pic>
          <p:nvPicPr>
            <p:cNvPr id="50223" name="Picture 10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224" name="Freeform 10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F85D54-512A-AD4F-BE94-758A1356C63C}" type="datetime1">
              <a:rPr lang="en-US" smtClean="0"/>
              <a:t>9/10/18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2-</a:t>
            </a:r>
            <a:fld id="{F6C793D6-1ED6-C846-8CC0-13D987A9D74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7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273050" y="238125"/>
            <a:ext cx="7772400" cy="871538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Addressing processes</a:t>
            </a:r>
            <a:endParaRPr lang="en-US">
              <a:latin typeface="Gill Sans MT" charset="0"/>
            </a:endParaRP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98475" y="1365250"/>
            <a:ext cx="4021138" cy="4648200"/>
          </a:xfrm>
        </p:spPr>
        <p:txBody>
          <a:bodyPr/>
          <a:lstStyle/>
          <a:p>
            <a:r>
              <a:rPr lang="en-US" sz="2400">
                <a:latin typeface="Gill Sans MT" charset="0"/>
              </a:rPr>
              <a:t>to receive messages, process  must have </a:t>
            </a: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identifier</a:t>
            </a:r>
          </a:p>
          <a:p>
            <a:r>
              <a:rPr lang="en-US" sz="2400">
                <a:latin typeface="Gill Sans MT" charset="0"/>
              </a:rPr>
              <a:t>host device has unique 32-bit IP address</a:t>
            </a:r>
          </a:p>
          <a:p>
            <a:r>
              <a:rPr lang="en-US" sz="2400" i="1" u="sng">
                <a:solidFill>
                  <a:srgbClr val="CC0000"/>
                </a:solidFill>
                <a:latin typeface="Gill Sans MT" charset="0"/>
              </a:rPr>
              <a:t>Q:</a:t>
            </a:r>
            <a:r>
              <a:rPr lang="en-US" sz="2400">
                <a:latin typeface="Gill Sans MT" charset="0"/>
              </a:rPr>
              <a:t> does  IP address of host on which process runs suffice for identifying the process?</a:t>
            </a:r>
          </a:p>
        </p:txBody>
      </p:sp>
      <p:sp>
        <p:nvSpPr>
          <p:cNvPr id="23757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495800" y="1295400"/>
            <a:ext cx="4125912" cy="5218112"/>
          </a:xfrm>
          <a:noFill/>
        </p:spPr>
        <p:txBody>
          <a:bodyPr/>
          <a:lstStyle/>
          <a:p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identifier</a:t>
            </a:r>
            <a:r>
              <a:rPr lang="en-US" sz="2400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includes both 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IP address</a:t>
            </a:r>
            <a:r>
              <a:rPr lang="en-US" sz="2400">
                <a:latin typeface="Gill Sans MT" charset="0"/>
              </a:rPr>
              <a:t> and </a:t>
            </a:r>
            <a:r>
              <a:rPr lang="en-US" sz="2400">
                <a:solidFill>
                  <a:srgbClr val="CC0000"/>
                </a:solidFill>
                <a:latin typeface="Gill Sans MT" charset="0"/>
              </a:rPr>
              <a:t>port numbers</a:t>
            </a:r>
            <a:r>
              <a:rPr lang="en-US" sz="2400">
                <a:latin typeface="Gill Sans MT" charset="0"/>
              </a:rPr>
              <a:t> associated with process on host.</a:t>
            </a:r>
          </a:p>
          <a:p>
            <a:r>
              <a:rPr lang="en-US" sz="2400">
                <a:latin typeface="Gill Sans MT" charset="0"/>
              </a:rPr>
              <a:t>example port numbers:</a:t>
            </a:r>
          </a:p>
          <a:p>
            <a:pPr lvl="1"/>
            <a:r>
              <a:rPr lang="en-US" sz="2000">
                <a:latin typeface="Gill Sans MT" charset="0"/>
              </a:rPr>
              <a:t>HTTP server: 80</a:t>
            </a:r>
          </a:p>
          <a:p>
            <a:pPr lvl="1"/>
            <a:r>
              <a:rPr lang="en-US" sz="2000">
                <a:latin typeface="Gill Sans MT" charset="0"/>
              </a:rPr>
              <a:t>mail server: 25</a:t>
            </a:r>
          </a:p>
          <a:p>
            <a:r>
              <a:rPr lang="en-US" sz="2400">
                <a:latin typeface="Gill Sans MT" charset="0"/>
              </a:rPr>
              <a:t>to send HTTP message to gaia.cs.umass.edu web server:</a:t>
            </a:r>
          </a:p>
          <a:p>
            <a:pPr lvl="1"/>
            <a:r>
              <a:rPr lang="en-US" sz="2000">
                <a:solidFill>
                  <a:srgbClr val="CC0000"/>
                </a:solidFill>
                <a:latin typeface="Gill Sans MT" charset="0"/>
              </a:rPr>
              <a:t>IP address:</a:t>
            </a:r>
            <a:r>
              <a:rPr lang="en-US" sz="200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en-US" sz="2000">
                <a:latin typeface="Gill Sans MT" charset="0"/>
              </a:rPr>
              <a:t>128.119.245.12</a:t>
            </a:r>
          </a:p>
          <a:p>
            <a:pPr lvl="1"/>
            <a:r>
              <a:rPr lang="en-US" sz="2000">
                <a:solidFill>
                  <a:srgbClr val="CC0000"/>
                </a:solidFill>
                <a:latin typeface="Gill Sans MT" charset="0"/>
              </a:rPr>
              <a:t>port number:</a:t>
            </a:r>
            <a:r>
              <a:rPr lang="en-US" sz="200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en-US" sz="2000">
                <a:latin typeface="Gill Sans MT" charset="0"/>
              </a:rPr>
              <a:t>80</a:t>
            </a:r>
          </a:p>
          <a:p>
            <a:r>
              <a:rPr lang="en-US" sz="2400">
                <a:latin typeface="Gill Sans MT" charset="0"/>
              </a:rPr>
              <a:t>more shortly…</a:t>
            </a:r>
          </a:p>
        </p:txBody>
      </p:sp>
      <p:sp>
        <p:nvSpPr>
          <p:cNvPr id="43020" name="Rectangle 3"/>
          <p:cNvSpPr>
            <a:spLocks noChangeArrowheads="1"/>
          </p:cNvSpPr>
          <p:nvPr/>
        </p:nvSpPr>
        <p:spPr bwMode="auto">
          <a:xfrm>
            <a:off x="533400" y="4572000"/>
            <a:ext cx="40211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1" indent="-285750">
              <a:lnSpc>
                <a:spcPct val="85000"/>
              </a:lnSpc>
              <a:buClr>
                <a:srgbClr val="000099"/>
              </a:buClr>
              <a:buSzTx/>
              <a:buFont typeface="Wingdings" charset="0"/>
              <a:buChar char="§"/>
            </a:pPr>
            <a:r>
              <a:rPr lang="en-US" sz="2400" i="1" u="sng" dirty="0">
                <a:solidFill>
                  <a:srgbClr val="CC0000"/>
                </a:solidFill>
                <a:latin typeface="Gill Sans MT" charset="0"/>
              </a:rPr>
              <a:t>A:</a:t>
            </a:r>
            <a:r>
              <a:rPr lang="en-US" sz="2400" dirty="0">
                <a:latin typeface="Gill Sans MT" charset="0"/>
              </a:rPr>
              <a:t> no, </a:t>
            </a:r>
            <a:r>
              <a:rPr lang="en-US" sz="2400" i="1" dirty="0">
                <a:latin typeface="Gill Sans MT" charset="0"/>
              </a:rPr>
              <a:t>many</a:t>
            </a:r>
            <a:r>
              <a:rPr lang="en-US" sz="2400" dirty="0">
                <a:latin typeface="Gill Sans MT" charset="0"/>
              </a:rPr>
              <a:t> processes can be running on same host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2AF-2FA5-1246-83BE-70B1ECB80385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840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7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7772400" cy="860425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App-layer protocol defines</a:t>
            </a:r>
          </a:p>
        </p:txBody>
      </p:sp>
      <p:sp>
        <p:nvSpPr>
          <p:cNvPr id="5427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43000"/>
            <a:ext cx="3973513" cy="4648200"/>
          </a:xfrm>
        </p:spPr>
        <p:txBody>
          <a:bodyPr/>
          <a:lstStyle/>
          <a:p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types of messages exchanged,</a:t>
            </a:r>
            <a:r>
              <a:rPr lang="en-US" sz="2400" dirty="0">
                <a:latin typeface="Gill Sans MT" charset="0"/>
              </a:rPr>
              <a:t> </a:t>
            </a:r>
          </a:p>
          <a:p>
            <a:pPr lvl="1"/>
            <a:r>
              <a:rPr lang="en-US" dirty="0">
                <a:latin typeface="Gill Sans MT" charset="0"/>
              </a:rPr>
              <a:t>e.g., request, response </a:t>
            </a:r>
          </a:p>
          <a:p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message syntax:</a:t>
            </a:r>
          </a:p>
          <a:p>
            <a:pPr lvl="1"/>
            <a:r>
              <a:rPr lang="en-US" dirty="0">
                <a:latin typeface="Gill Sans MT" charset="0"/>
              </a:rPr>
              <a:t>what fields in messages &amp; how fields are delineated</a:t>
            </a:r>
          </a:p>
          <a:p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message semantics</a:t>
            </a:r>
            <a:r>
              <a:rPr lang="en-US" sz="2400" dirty="0">
                <a:latin typeface="Gill Sans MT" charset="0"/>
              </a:rPr>
              <a:t> </a:t>
            </a:r>
          </a:p>
          <a:p>
            <a:pPr lvl="1"/>
            <a:r>
              <a:rPr lang="en-US" dirty="0">
                <a:latin typeface="Gill Sans MT" charset="0"/>
              </a:rPr>
              <a:t>meaning of information in fields</a:t>
            </a:r>
          </a:p>
          <a:p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rules</a:t>
            </a:r>
            <a:r>
              <a:rPr lang="en-US" sz="2400" dirty="0">
                <a:latin typeface="Gill Sans MT" charset="0"/>
              </a:rPr>
              <a:t> for when and how processes send &amp; respond to messages</a:t>
            </a:r>
          </a:p>
        </p:txBody>
      </p:sp>
      <p:sp>
        <p:nvSpPr>
          <p:cNvPr id="4403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143000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solidFill>
                  <a:srgbClr val="FF0000"/>
                </a:solidFill>
                <a:latin typeface="Gill Sans MT" charset="0"/>
              </a:rPr>
              <a:t>open protocols:</a:t>
            </a:r>
          </a:p>
          <a:p>
            <a:r>
              <a:rPr lang="en-US" sz="2400" dirty="0">
                <a:latin typeface="Gill Sans MT" charset="0"/>
              </a:rPr>
              <a:t>defined in RFCs</a:t>
            </a:r>
          </a:p>
          <a:p>
            <a:r>
              <a:rPr lang="en-US" sz="2400" dirty="0">
                <a:latin typeface="Gill Sans MT" charset="0"/>
              </a:rPr>
              <a:t>allows for interoperability</a:t>
            </a:r>
          </a:p>
          <a:p>
            <a:r>
              <a:rPr lang="en-US" sz="2400" dirty="0">
                <a:latin typeface="Gill Sans MT" charset="0"/>
              </a:rPr>
              <a:t>e.g., HTTP, SMTP</a:t>
            </a:r>
          </a:p>
          <a:p>
            <a:pPr>
              <a:buFont typeface="Wingdings" charset="0"/>
              <a:buNone/>
            </a:pPr>
            <a:r>
              <a:rPr lang="en-US" sz="2400" dirty="0">
                <a:solidFill>
                  <a:srgbClr val="FF0000"/>
                </a:solidFill>
                <a:latin typeface="Gill Sans MT" charset="0"/>
              </a:rPr>
              <a:t>proprietary protocols:</a:t>
            </a:r>
          </a:p>
          <a:p>
            <a:r>
              <a:rPr lang="en-US" sz="2400" dirty="0">
                <a:latin typeface="Gill Sans MT" charset="0"/>
              </a:rPr>
              <a:t>e.g., Skype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3AB25-CADB-AF48-A571-7990CAAB2927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64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6A830-186D-0048-B599-93BB37019843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2FD2FB-6EE2-AC40-8967-774090C31E71}" type="slidenum">
              <a:rPr lang="en-US"/>
              <a:pPr/>
              <a:t>15</a:t>
            </a:fld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705600" cy="1219200"/>
          </a:xfrm>
        </p:spPr>
        <p:txBody>
          <a:bodyPr/>
          <a:lstStyle/>
          <a:p>
            <a:r>
              <a:rPr lang="en-US" dirty="0" smtClean="0"/>
              <a:t>Analyzing App </a:t>
            </a:r>
            <a:r>
              <a:rPr lang="en-US" dirty="0"/>
              <a:t>Protocols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305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Commands and replies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Telnet sends commands in binary, whereas </a:t>
            </a:r>
            <a:r>
              <a:rPr lang="en-US" dirty="0" smtClean="0"/>
              <a:t>Many</a:t>
            </a:r>
            <a:r>
              <a:rPr lang="en-US" dirty="0" smtClean="0"/>
              <a:t> </a:t>
            </a:r>
            <a:r>
              <a:rPr lang="en-US" dirty="0"/>
              <a:t>other protocols are text based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Many of the protocols have similar request methods and response codes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Data types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Telnet, FTP, and SMTP transmit text data in standard U.S. 7-bit ASCII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FTP also supports transfer of data in binary form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SMTP uses MIME standard for sending non-text data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HTTP incorporates some key aspects of MIME (e.g., classification of data formats)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935D2-819F-A746-A41C-8FB068D12FE0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59096D-599C-9C48-B91C-9BC8605422E6}" type="slidenum">
              <a:rPr lang="en-US"/>
              <a:pPr/>
              <a:t>16</a:t>
            </a:fld>
            <a:endParaRPr 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467600" cy="1143000"/>
          </a:xfrm>
        </p:spPr>
        <p:txBody>
          <a:bodyPr/>
          <a:lstStyle/>
          <a:p>
            <a:r>
              <a:rPr lang="en-US" dirty="0" smtClean="0"/>
              <a:t>Analyzing App Protocols </a:t>
            </a:r>
            <a:r>
              <a:rPr lang="en-US" dirty="0"/>
              <a:t>(</a:t>
            </a:r>
            <a:r>
              <a:rPr lang="en-US" dirty="0" smtClean="0"/>
              <a:t>Cont.)</a:t>
            </a:r>
            <a:endParaRPr lang="en-US" dirty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4582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Transport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Telnet, FTP, SMTP, and HTTP all depend on reliable transport protocol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Telnet, SMTP, and HTTP use a single TCP connection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… but FTP has separate control and data connections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State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 Telnet, FTP, and SMTP, the server retains information about the session with the client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FTP server remembers client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current directory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 contrast, HTTP servers are stateless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8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>
                <a:latin typeface="Tahoma" charset="0"/>
              </a:rPr>
              <a:t>2-</a:t>
            </a:r>
            <a:fld id="{2033835C-861F-D943-937C-6081031C319A}" type="slidenum">
              <a:rPr lang="en-US" sz="1200">
                <a:latin typeface="Tahoma" charset="0"/>
              </a:rPr>
              <a:pPr/>
              <a:t>17</a:t>
            </a:fld>
            <a:endParaRPr lang="en-US" sz="1200">
              <a:latin typeface="Tahoma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1" y="-11113"/>
            <a:ext cx="7619999" cy="1154113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What transport service does an app need?</a:t>
            </a:r>
            <a:endParaRPr lang="en-US" dirty="0">
              <a:latin typeface="Gill Sans MT" charset="0"/>
            </a:endParaRP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66750" y="1141413"/>
            <a:ext cx="4316413" cy="2797175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  <a:defRPr/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data integrity</a:t>
            </a:r>
          </a:p>
          <a:p>
            <a:pPr marL="233363" indent="-233363">
              <a:lnSpc>
                <a:spcPct val="100000"/>
              </a:lnSpc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some apps (e.g., file transfer, web transactions) require 100% reliable data transfer</a:t>
            </a:r>
            <a:r>
              <a:rPr lang="en-US" dirty="0">
                <a:latin typeface="Gill Sans MT" charset="0"/>
              </a:rPr>
              <a:t> </a:t>
            </a:r>
          </a:p>
          <a:p>
            <a:pPr marL="233363" indent="-233363">
              <a:lnSpc>
                <a:spcPct val="100000"/>
              </a:lnSpc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other apps (e.g., audio) can tolerate some loss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endParaRPr lang="en-US" dirty="0">
              <a:latin typeface="Gill Sans MT" charset="0"/>
            </a:endParaRPr>
          </a:p>
        </p:txBody>
      </p:sp>
      <p:sp>
        <p:nvSpPr>
          <p:cNvPr id="4506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92150" y="3724275"/>
            <a:ext cx="3810000" cy="2443163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  <a:defRPr/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timing</a:t>
            </a:r>
          </a:p>
          <a:p>
            <a:pPr marL="225425" indent="-225425">
              <a:lnSpc>
                <a:spcPct val="100000"/>
              </a:lnSpc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some apps (e.g., Internet telephony, interactive games) require low delay to be </a:t>
            </a:r>
            <a:r>
              <a:rPr lang="ja-JP" altLang="en-US" sz="2400" dirty="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effective</a:t>
            </a:r>
            <a:r>
              <a:rPr lang="ja-JP" altLang="en-US" sz="2400" dirty="0">
                <a:latin typeface="Gill Sans MT" charset="0"/>
              </a:rPr>
              <a:t>”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5063" name="Rectangle 5"/>
          <p:cNvSpPr>
            <a:spLocks noChangeArrowheads="1"/>
          </p:cNvSpPr>
          <p:nvPr/>
        </p:nvSpPr>
        <p:spPr bwMode="auto">
          <a:xfrm>
            <a:off x="4905375" y="1101725"/>
            <a:ext cx="3935413" cy="336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defRPr/>
            </a:pPr>
            <a:r>
              <a:rPr lang="en-US" sz="2800" dirty="0">
                <a:solidFill>
                  <a:srgbClr val="CC0000"/>
                </a:solidFill>
                <a:latin typeface="Gill Sans MT" charset="0"/>
              </a:rPr>
              <a:t>throughput</a:t>
            </a:r>
          </a:p>
          <a:p>
            <a:pPr marL="225425" indent="-225425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some apps (e.g., multimedia) require minimum amount of throughput to be </a:t>
            </a:r>
            <a:r>
              <a:rPr lang="ja-JP" altLang="en-US" sz="2400" dirty="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effective</a:t>
            </a:r>
            <a:r>
              <a:rPr lang="ja-JP" altLang="en-US" sz="2400" dirty="0">
                <a:latin typeface="Gill Sans MT" charset="0"/>
              </a:rPr>
              <a:t>”</a:t>
            </a:r>
            <a:endParaRPr lang="en-US" altLang="ja-JP" sz="2400" dirty="0">
              <a:latin typeface="Gill Sans MT" charset="0"/>
            </a:endParaRPr>
          </a:p>
          <a:p>
            <a:pPr marL="225425" indent="-225425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other apps (</a:t>
            </a:r>
            <a:r>
              <a:rPr lang="ja-JP" altLang="en-US" sz="2400" dirty="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elastic apps</a:t>
            </a:r>
            <a:r>
              <a:rPr lang="ja-JP" altLang="en-US" sz="2400" dirty="0">
                <a:latin typeface="Gill Sans MT" charset="0"/>
              </a:rPr>
              <a:t>”</a:t>
            </a:r>
            <a:r>
              <a:rPr lang="en-US" altLang="ja-JP" sz="2400" dirty="0">
                <a:latin typeface="Gill Sans MT" charset="0"/>
              </a:rPr>
              <a:t>) make use of whatever throughput they get 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5070" name="Rectangle 5"/>
          <p:cNvSpPr>
            <a:spLocks noChangeArrowheads="1"/>
          </p:cNvSpPr>
          <p:nvPr/>
        </p:nvSpPr>
        <p:spPr bwMode="auto">
          <a:xfrm>
            <a:off x="4959350" y="4554538"/>
            <a:ext cx="3935413" cy="127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defRPr/>
            </a:pPr>
            <a:r>
              <a:rPr lang="en-US" sz="2800" dirty="0">
                <a:solidFill>
                  <a:srgbClr val="CC0000"/>
                </a:solidFill>
                <a:latin typeface="Gill Sans MT" charset="0"/>
              </a:rPr>
              <a:t>security</a:t>
            </a:r>
          </a:p>
          <a:p>
            <a:pPr marL="225425" indent="-225425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</a:rPr>
              <a:t>encryption, data integrity, …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57EC5-B22A-324D-B2C1-AF3F17F91D2B}" type="datetime1">
              <a:rPr lang="en-US" smtClean="0"/>
              <a:t>9/10/18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33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5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5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>
          <a:xfrm>
            <a:off x="315913" y="227013"/>
            <a:ext cx="7304087" cy="915987"/>
          </a:xfrm>
        </p:spPr>
        <p:txBody>
          <a:bodyPr/>
          <a:lstStyle/>
          <a:p>
            <a:r>
              <a:rPr lang="en-US" sz="3200" dirty="0">
                <a:latin typeface="Gill Sans MT" charset="0"/>
              </a:rPr>
              <a:t>Transport service requirements: common apps</a:t>
            </a:r>
            <a:endParaRPr lang="en-US" dirty="0">
              <a:latin typeface="Gill Sans MT" charset="0"/>
            </a:endParaRPr>
          </a:p>
        </p:txBody>
      </p:sp>
      <p:sp>
        <p:nvSpPr>
          <p:cNvPr id="58373" name="Text Box 3"/>
          <p:cNvSpPr txBox="1">
            <a:spLocks noChangeArrowheads="1"/>
          </p:cNvSpPr>
          <p:nvPr/>
        </p:nvSpPr>
        <p:spPr bwMode="auto">
          <a:xfrm>
            <a:off x="171450" y="1749425"/>
            <a:ext cx="2541588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/>
              <a:t>application</a:t>
            </a:r>
            <a:endParaRPr lang="en-US" dirty="0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 dirty="0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file transfer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e-mail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Web documents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real-time audio/video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 dirty="0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stored audio/video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interactive games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text messaging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58374" name="Text Box 4"/>
          <p:cNvSpPr txBox="1">
            <a:spLocks noChangeArrowheads="1"/>
          </p:cNvSpPr>
          <p:nvPr/>
        </p:nvSpPr>
        <p:spPr bwMode="auto">
          <a:xfrm>
            <a:off x="2816225" y="1752600"/>
            <a:ext cx="1566863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data loss</a:t>
            </a: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no loss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no loss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no loss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loss-tolerant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loss-tolerant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loss-tolerant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no loss</a:t>
            </a:r>
            <a:endParaRPr lang="en-US" sz="2400">
              <a:latin typeface="Times New Roman" charset="0"/>
            </a:endParaRPr>
          </a:p>
        </p:txBody>
      </p:sp>
      <p:sp>
        <p:nvSpPr>
          <p:cNvPr id="58375" name="Text Box 5"/>
          <p:cNvSpPr txBox="1">
            <a:spLocks noChangeArrowheads="1"/>
          </p:cNvSpPr>
          <p:nvPr/>
        </p:nvSpPr>
        <p:spPr bwMode="auto">
          <a:xfrm>
            <a:off x="4535488" y="1751013"/>
            <a:ext cx="2574925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throughput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elastic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elastic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elastic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audio: 5kbps-1Mbps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video:10kbps-5Mbps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same as above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few kbps up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elastic</a:t>
            </a:r>
          </a:p>
        </p:txBody>
      </p:sp>
      <p:sp>
        <p:nvSpPr>
          <p:cNvPr id="58376" name="Text Box 6"/>
          <p:cNvSpPr txBox="1">
            <a:spLocks noChangeArrowheads="1"/>
          </p:cNvSpPr>
          <p:nvPr/>
        </p:nvSpPr>
        <p:spPr bwMode="auto">
          <a:xfrm>
            <a:off x="6781800" y="1752600"/>
            <a:ext cx="221615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 dirty="0"/>
              <a:t>time sensitive</a:t>
            </a:r>
            <a:endParaRPr lang="en-US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no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no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no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yes, 100</a:t>
            </a:r>
            <a:r>
              <a:rPr lang="ja-JP" altLang="en-US" dirty="0"/>
              <a:t>’</a:t>
            </a:r>
            <a:r>
              <a:rPr lang="en-US" altLang="ja-JP" dirty="0"/>
              <a:t>s </a:t>
            </a:r>
            <a:r>
              <a:rPr lang="en-US" altLang="ja-JP" dirty="0" err="1"/>
              <a:t>msec</a:t>
            </a:r>
            <a:endParaRPr lang="en-US" altLang="ja-JP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yes, few </a:t>
            </a:r>
            <a:r>
              <a:rPr lang="en-US" dirty="0" err="1"/>
              <a:t>secs</a:t>
            </a:r>
            <a:endParaRPr lang="en-US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yes, 100</a:t>
            </a:r>
            <a:r>
              <a:rPr lang="ja-JP" altLang="en-US" dirty="0"/>
              <a:t>’</a:t>
            </a:r>
            <a:r>
              <a:rPr lang="en-US" altLang="ja-JP" dirty="0" err="1" smtClean="0"/>
              <a:t>smsec</a:t>
            </a:r>
            <a:endParaRPr lang="en-US" altLang="ja-JP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dirty="0"/>
              <a:t>yes and no</a:t>
            </a:r>
          </a:p>
        </p:txBody>
      </p:sp>
      <p:sp>
        <p:nvSpPr>
          <p:cNvPr id="58377" name="Line 7"/>
          <p:cNvSpPr>
            <a:spLocks noChangeShapeType="1"/>
          </p:cNvSpPr>
          <p:nvPr/>
        </p:nvSpPr>
        <p:spPr bwMode="auto">
          <a:xfrm flipV="1">
            <a:off x="884238" y="2133600"/>
            <a:ext cx="7562850" cy="95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8"/>
          <p:cNvSpPr>
            <a:spLocks noChangeShapeType="1"/>
          </p:cNvSpPr>
          <p:nvPr/>
        </p:nvSpPr>
        <p:spPr bwMode="auto">
          <a:xfrm flipV="1">
            <a:off x="847725" y="2733675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9"/>
          <p:cNvSpPr>
            <a:spLocks noChangeShapeType="1"/>
          </p:cNvSpPr>
          <p:nvPr/>
        </p:nvSpPr>
        <p:spPr bwMode="auto">
          <a:xfrm flipV="1">
            <a:off x="857250" y="3028950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0"/>
          <p:cNvSpPr>
            <a:spLocks noChangeShapeType="1"/>
          </p:cNvSpPr>
          <p:nvPr/>
        </p:nvSpPr>
        <p:spPr bwMode="auto">
          <a:xfrm flipV="1">
            <a:off x="866775" y="3324225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1"/>
          <p:cNvSpPr>
            <a:spLocks noChangeShapeType="1"/>
          </p:cNvSpPr>
          <p:nvPr/>
        </p:nvSpPr>
        <p:spPr bwMode="auto">
          <a:xfrm flipV="1">
            <a:off x="885825" y="3933825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2"/>
          <p:cNvSpPr>
            <a:spLocks noChangeShapeType="1"/>
          </p:cNvSpPr>
          <p:nvPr/>
        </p:nvSpPr>
        <p:spPr bwMode="auto">
          <a:xfrm flipV="1">
            <a:off x="838200" y="4248150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3"/>
          <p:cNvSpPr>
            <a:spLocks noChangeShapeType="1"/>
          </p:cNvSpPr>
          <p:nvPr/>
        </p:nvSpPr>
        <p:spPr bwMode="auto">
          <a:xfrm flipV="1">
            <a:off x="838200" y="4572000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4"/>
          <p:cNvSpPr>
            <a:spLocks noChangeShapeType="1"/>
          </p:cNvSpPr>
          <p:nvPr/>
        </p:nvSpPr>
        <p:spPr bwMode="auto">
          <a:xfrm flipV="1">
            <a:off x="800100" y="4883150"/>
            <a:ext cx="76295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7954-61BE-AC41-9A1B-96B5DEFFA9EB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688F14-5EEB-824D-A1BD-C6C8FB6ED74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961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344488" y="268289"/>
            <a:ext cx="7427912" cy="646112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Internet transport </a:t>
            </a:r>
            <a:r>
              <a:rPr lang="en-US" sz="3600" dirty="0" smtClean="0">
                <a:latin typeface="Gill Sans MT" charset="0"/>
              </a:rPr>
              <a:t>protocol </a:t>
            </a:r>
            <a:r>
              <a:rPr lang="en-US" sz="3600" dirty="0">
                <a:latin typeface="Gill Sans MT" charset="0"/>
              </a:rPr>
              <a:t>services</a:t>
            </a:r>
            <a:endParaRPr lang="en-US" dirty="0">
              <a:latin typeface="Gill Sans MT" charset="0"/>
            </a:endParaRP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14400"/>
            <a:ext cx="4648200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000099"/>
                </a:solidFill>
                <a:latin typeface="Gill Sans MT" charset="0"/>
              </a:rPr>
              <a:t>TCP service: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reliable transport</a:t>
            </a:r>
            <a:r>
              <a:rPr lang="en-US" sz="2400" i="1" dirty="0">
                <a:solidFill>
                  <a:schemeClr val="accent2"/>
                </a:solidFill>
                <a:latin typeface="Gill Sans MT" charset="0"/>
              </a:rPr>
              <a:t> </a:t>
            </a:r>
            <a:r>
              <a:rPr lang="en-US" sz="2400" dirty="0">
                <a:latin typeface="Gill Sans MT" charset="0"/>
              </a:rPr>
              <a:t>between sending and receiving process</a:t>
            </a:r>
            <a:endParaRPr lang="en-US" sz="2400" dirty="0">
              <a:solidFill>
                <a:schemeClr val="accent2"/>
              </a:solidFill>
              <a:latin typeface="Gill Sans MT" charset="0"/>
            </a:endParaRP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flow control:</a:t>
            </a:r>
            <a:r>
              <a:rPr lang="en-US" sz="2400" dirty="0">
                <a:latin typeface="Gill Sans MT" charset="0"/>
              </a:rPr>
              <a:t> sender won</a:t>
            </a:r>
            <a:r>
              <a:rPr lang="ja-JP" altLang="en-US" sz="2400" dirty="0">
                <a:latin typeface="Gill Sans MT" charset="0"/>
              </a:rPr>
              <a:t>’</a:t>
            </a:r>
            <a:r>
              <a:rPr lang="en-US" altLang="ja-JP" sz="2400" dirty="0">
                <a:latin typeface="Gill Sans MT" charset="0"/>
              </a:rPr>
              <a:t>t overwhelm receiver 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congestion control:</a:t>
            </a:r>
            <a:r>
              <a:rPr lang="en-US" sz="2400" dirty="0">
                <a:latin typeface="Gill Sans MT" charset="0"/>
              </a:rPr>
              <a:t> throttle sender when network overloaded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does not provide:</a:t>
            </a:r>
            <a:r>
              <a:rPr lang="en-US" sz="2400" dirty="0">
                <a:latin typeface="Gill Sans MT" charset="0"/>
              </a:rPr>
              <a:t> timing, minimum throughput guarantee, security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connection-oriented:</a:t>
            </a:r>
            <a:r>
              <a:rPr lang="en-US" sz="2400" dirty="0">
                <a:latin typeface="Gill Sans MT" charset="0"/>
              </a:rPr>
              <a:t> setup required between client and server processes</a:t>
            </a:r>
          </a:p>
          <a:p>
            <a:pPr>
              <a:lnSpc>
                <a:spcPct val="75000"/>
              </a:lnSpc>
              <a:buFont typeface="Wingdings" charset="2"/>
              <a:buChar char="§"/>
              <a:defRPr/>
            </a:pPr>
            <a:endParaRPr lang="en-US" dirty="0">
              <a:latin typeface="Gill Sans MT" charset="0"/>
            </a:endParaRPr>
          </a:p>
        </p:txBody>
      </p:sp>
      <p:sp>
        <p:nvSpPr>
          <p:cNvPr id="7680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914400"/>
            <a:ext cx="4038600" cy="5410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000099"/>
                </a:solidFill>
                <a:latin typeface="Gill Sans MT" charset="0"/>
              </a:rPr>
              <a:t>UDP service: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unreliable data transfer</a:t>
            </a:r>
            <a:r>
              <a:rPr lang="en-US" sz="2400" dirty="0">
                <a:latin typeface="Gill Sans MT" charset="0"/>
              </a:rPr>
              <a:t> between sending and receiving process</a:t>
            </a:r>
          </a:p>
          <a:p>
            <a:pPr marL="233363" indent="-233363">
              <a:buFont typeface="Wingdings" charset="2"/>
              <a:buChar char="§"/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does not provide:</a:t>
            </a:r>
            <a:r>
              <a:rPr lang="en-US" sz="2400" dirty="0">
                <a:latin typeface="Gill Sans MT" charset="0"/>
              </a:rPr>
              <a:t> reliability, flow control, congestion control, timing, throughput guarantee, security, </a:t>
            </a:r>
            <a:r>
              <a:rPr lang="en-US" sz="2400" dirty="0" smtClean="0">
                <a:latin typeface="Gill Sans MT" charset="0"/>
              </a:rPr>
              <a:t>or connection </a:t>
            </a:r>
            <a:r>
              <a:rPr lang="en-US" sz="2400" dirty="0">
                <a:latin typeface="Gill Sans MT" charset="0"/>
              </a:rPr>
              <a:t>setup, </a:t>
            </a:r>
            <a:endParaRPr lang="en-US" sz="2400" dirty="0" smtClean="0">
              <a:latin typeface="Gill Sans MT" charset="0"/>
            </a:endParaRPr>
          </a:p>
          <a:p>
            <a:pPr marL="0" indent="0"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  <a:latin typeface="Gill Sans MT" charset="0"/>
              </a:rPr>
              <a:t>BEST EFFORT</a:t>
            </a:r>
            <a:endParaRPr lang="en-US" sz="2400" dirty="0">
              <a:latin typeface="Gill Sans MT" charset="0"/>
            </a:endParaRPr>
          </a:p>
          <a:p>
            <a:pPr>
              <a:buFont typeface="Wingdings" charset="0"/>
              <a:buNone/>
              <a:defRPr/>
            </a:pPr>
            <a:r>
              <a:rPr lang="en-US" sz="2400" u="sng" dirty="0">
                <a:solidFill>
                  <a:srgbClr val="CC0000"/>
                </a:solidFill>
                <a:latin typeface="Gill Sans MT" charset="0"/>
              </a:rPr>
              <a:t>Q:</a:t>
            </a:r>
            <a:r>
              <a:rPr lang="en-US" sz="2400" dirty="0">
                <a:latin typeface="Gill Sans MT" charset="0"/>
              </a:rPr>
              <a:t> why bother?  Why is there a UDP</a:t>
            </a:r>
            <a:r>
              <a:rPr lang="en-US" sz="2400" dirty="0" smtClean="0">
                <a:latin typeface="Gill Sans MT" charset="0"/>
              </a:rPr>
              <a:t>?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  <a:latin typeface="Gill Sans MT" charset="0"/>
              </a:rPr>
              <a:t>Missing?? </a:t>
            </a:r>
            <a:r>
              <a:rPr lang="en-US" sz="2400" dirty="0" smtClean="0">
                <a:latin typeface="Gill Sans MT" charset="0"/>
              </a:rPr>
              <a:t>Throughput/Timing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56E6D-3717-1B4D-B52D-FCEA96FDDC22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83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20700" y="144463"/>
            <a:ext cx="7169150" cy="11699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Calibri" charset="0"/>
                <a:ea typeface="ＭＳ Ｐゴシック" charset="0"/>
              </a:rPr>
              <a:t>IP </a:t>
            </a:r>
            <a:r>
              <a:rPr lang="en-US" dirty="0" smtClean="0">
                <a:latin typeface="Calibri" charset="0"/>
                <a:ea typeface="ＭＳ Ｐゴシック" charset="0"/>
              </a:rPr>
              <a:t>Suite In Action: </a:t>
            </a:r>
            <a:br>
              <a:rPr lang="en-US" dirty="0" smtClean="0">
                <a:latin typeface="Calibri" charset="0"/>
                <a:ea typeface="ＭＳ Ｐゴシック" charset="0"/>
              </a:rPr>
            </a:br>
            <a:r>
              <a:rPr lang="en-US" dirty="0" smtClean="0">
                <a:latin typeface="Calibri" charset="0"/>
                <a:ea typeface="ＭＳ Ｐゴシック" charset="0"/>
              </a:rPr>
              <a:t>End </a:t>
            </a:r>
            <a:r>
              <a:rPr lang="en-US" dirty="0">
                <a:latin typeface="Calibri" charset="0"/>
                <a:ea typeface="ＭＳ Ｐゴシック" charset="0"/>
              </a:rPr>
              <a:t>Hosts vs. Routers</a:t>
            </a:r>
          </a:p>
        </p:txBody>
      </p:sp>
      <p:sp>
        <p:nvSpPr>
          <p:cNvPr id="64515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12E40790-15D6-2A48-AE3E-2EF1E4EF90BC}" type="slidenum">
              <a:rPr lang="en-US" sz="1200">
                <a:solidFill>
                  <a:srgbClr val="898989"/>
                </a:solidFill>
              </a:rPr>
              <a:pPr eaLnBrk="1" hangingPunct="1">
                <a:defRPr/>
              </a:pPr>
              <a:t>2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693738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703263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806450" y="1839913"/>
            <a:ext cx="75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HTTP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890588" y="3030538"/>
            <a:ext cx="60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TCP</a:t>
            </a:r>
          </a:p>
        </p:txBody>
      </p:sp>
      <p:grpSp>
        <p:nvGrpSpPr>
          <p:cNvPr id="44039" name="Group 7"/>
          <p:cNvGrpSpPr>
            <a:grpSpLocks/>
          </p:cNvGrpSpPr>
          <p:nvPr/>
        </p:nvGrpSpPr>
        <p:grpSpPr bwMode="auto">
          <a:xfrm>
            <a:off x="688975" y="4119563"/>
            <a:ext cx="914400" cy="582612"/>
            <a:chOff x="323" y="2664"/>
            <a:chExt cx="576" cy="367"/>
          </a:xfrm>
        </p:grpSpPr>
        <p:sp>
          <p:nvSpPr>
            <p:cNvPr id="44102" name="Rectangle 8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3" name="Text Box 9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sp>
        <p:nvSpPr>
          <p:cNvPr id="44040" name="Rectangle 11"/>
          <p:cNvSpPr>
            <a:spLocks noChangeArrowheads="1"/>
          </p:cNvSpPr>
          <p:nvPr/>
        </p:nvSpPr>
        <p:spPr bwMode="auto">
          <a:xfrm>
            <a:off x="669925" y="53498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Text Box 12"/>
          <p:cNvSpPr txBox="1">
            <a:spLocks noChangeArrowheads="1"/>
          </p:cNvSpPr>
          <p:nvPr/>
        </p:nvSpPr>
        <p:spPr bwMode="auto">
          <a:xfrm>
            <a:off x="677863" y="5387975"/>
            <a:ext cx="898525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42" name="Line 13"/>
          <p:cNvSpPr>
            <a:spLocks noChangeShapeType="1"/>
          </p:cNvSpPr>
          <p:nvPr/>
        </p:nvSpPr>
        <p:spPr bwMode="auto">
          <a:xfrm>
            <a:off x="1147763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Line 14"/>
          <p:cNvSpPr>
            <a:spLocks noChangeShapeType="1"/>
          </p:cNvSpPr>
          <p:nvPr/>
        </p:nvSpPr>
        <p:spPr bwMode="auto">
          <a:xfrm>
            <a:off x="1147763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15"/>
          <p:cNvSpPr>
            <a:spLocks noChangeShapeType="1"/>
          </p:cNvSpPr>
          <p:nvPr/>
        </p:nvSpPr>
        <p:spPr bwMode="auto">
          <a:xfrm>
            <a:off x="1147763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Rectangle 16"/>
          <p:cNvSpPr>
            <a:spLocks noChangeArrowheads="1"/>
          </p:cNvSpPr>
          <p:nvPr/>
        </p:nvSpPr>
        <p:spPr bwMode="auto">
          <a:xfrm>
            <a:off x="538163" y="153828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Rectangle 17"/>
          <p:cNvSpPr>
            <a:spLocks noChangeArrowheads="1"/>
          </p:cNvSpPr>
          <p:nvPr/>
        </p:nvSpPr>
        <p:spPr bwMode="auto">
          <a:xfrm>
            <a:off x="7648575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Rectangle 18"/>
          <p:cNvSpPr>
            <a:spLocks noChangeArrowheads="1"/>
          </p:cNvSpPr>
          <p:nvPr/>
        </p:nvSpPr>
        <p:spPr bwMode="auto">
          <a:xfrm>
            <a:off x="7658100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Rectangle 19"/>
          <p:cNvSpPr>
            <a:spLocks noChangeArrowheads="1"/>
          </p:cNvSpPr>
          <p:nvPr/>
        </p:nvSpPr>
        <p:spPr bwMode="auto">
          <a:xfrm>
            <a:off x="7643813" y="4119563"/>
            <a:ext cx="914400" cy="5826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Rectangle 20"/>
          <p:cNvSpPr>
            <a:spLocks noChangeArrowheads="1"/>
          </p:cNvSpPr>
          <p:nvPr/>
        </p:nvSpPr>
        <p:spPr bwMode="auto">
          <a:xfrm>
            <a:off x="7659688" y="5310188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Text Box 21"/>
          <p:cNvSpPr txBox="1">
            <a:spLocks noChangeArrowheads="1"/>
          </p:cNvSpPr>
          <p:nvPr/>
        </p:nvSpPr>
        <p:spPr bwMode="auto">
          <a:xfrm>
            <a:off x="7761288" y="1839913"/>
            <a:ext cx="75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HTTP</a:t>
            </a:r>
          </a:p>
        </p:txBody>
      </p:sp>
      <p:sp>
        <p:nvSpPr>
          <p:cNvPr id="44051" name="Text Box 22"/>
          <p:cNvSpPr txBox="1">
            <a:spLocks noChangeArrowheads="1"/>
          </p:cNvSpPr>
          <p:nvPr/>
        </p:nvSpPr>
        <p:spPr bwMode="auto">
          <a:xfrm>
            <a:off x="7845425" y="3030538"/>
            <a:ext cx="60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TCP</a:t>
            </a:r>
          </a:p>
        </p:txBody>
      </p:sp>
      <p:sp>
        <p:nvSpPr>
          <p:cNvPr id="44052" name="Text Box 23"/>
          <p:cNvSpPr txBox="1">
            <a:spLocks noChangeArrowheads="1"/>
          </p:cNvSpPr>
          <p:nvPr/>
        </p:nvSpPr>
        <p:spPr bwMode="auto">
          <a:xfrm>
            <a:off x="7940675" y="423545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IP</a:t>
            </a:r>
          </a:p>
        </p:txBody>
      </p:sp>
      <p:sp>
        <p:nvSpPr>
          <p:cNvPr id="44053" name="Text Box 24"/>
          <p:cNvSpPr txBox="1">
            <a:spLocks noChangeArrowheads="1"/>
          </p:cNvSpPr>
          <p:nvPr/>
        </p:nvSpPr>
        <p:spPr bwMode="auto">
          <a:xfrm>
            <a:off x="7683500" y="53498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54" name="Line 25"/>
          <p:cNvSpPr>
            <a:spLocks noChangeShapeType="1"/>
          </p:cNvSpPr>
          <p:nvPr/>
        </p:nvSpPr>
        <p:spPr bwMode="auto">
          <a:xfrm>
            <a:off x="8102600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5" name="Line 26"/>
          <p:cNvSpPr>
            <a:spLocks noChangeShapeType="1"/>
          </p:cNvSpPr>
          <p:nvPr/>
        </p:nvSpPr>
        <p:spPr bwMode="auto">
          <a:xfrm>
            <a:off x="8102600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6" name="Line 27"/>
          <p:cNvSpPr>
            <a:spLocks noChangeShapeType="1"/>
          </p:cNvSpPr>
          <p:nvPr/>
        </p:nvSpPr>
        <p:spPr bwMode="auto">
          <a:xfrm>
            <a:off x="8102600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7" name="Rectangle 28"/>
          <p:cNvSpPr>
            <a:spLocks noChangeArrowheads="1"/>
          </p:cNvSpPr>
          <p:nvPr/>
        </p:nvSpPr>
        <p:spPr bwMode="auto">
          <a:xfrm>
            <a:off x="7493000" y="153828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8" name="Line 29"/>
          <p:cNvSpPr>
            <a:spLocks noChangeShapeType="1"/>
          </p:cNvSpPr>
          <p:nvPr/>
        </p:nvSpPr>
        <p:spPr bwMode="auto">
          <a:xfrm>
            <a:off x="1139825" y="5935663"/>
            <a:ext cx="0" cy="373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9" name="Line 30"/>
          <p:cNvSpPr>
            <a:spLocks noChangeShapeType="1"/>
          </p:cNvSpPr>
          <p:nvPr/>
        </p:nvSpPr>
        <p:spPr bwMode="auto">
          <a:xfrm>
            <a:off x="808038" y="63087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60" name="Group 31"/>
          <p:cNvGrpSpPr>
            <a:grpSpLocks/>
          </p:cNvGrpSpPr>
          <p:nvPr/>
        </p:nvGrpSpPr>
        <p:grpSpPr bwMode="auto">
          <a:xfrm>
            <a:off x="2905125" y="4148138"/>
            <a:ext cx="914400" cy="582612"/>
            <a:chOff x="323" y="2664"/>
            <a:chExt cx="576" cy="367"/>
          </a:xfrm>
        </p:grpSpPr>
        <p:sp>
          <p:nvSpPr>
            <p:cNvPr id="44100" name="Rectangle 32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1" name="Text Box 33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grpSp>
        <p:nvGrpSpPr>
          <p:cNvPr id="44061" name="Group 34"/>
          <p:cNvGrpSpPr>
            <a:grpSpLocks/>
          </p:cNvGrpSpPr>
          <p:nvPr/>
        </p:nvGrpSpPr>
        <p:grpSpPr bwMode="auto">
          <a:xfrm>
            <a:off x="5549900" y="4148138"/>
            <a:ext cx="914400" cy="582612"/>
            <a:chOff x="323" y="2664"/>
            <a:chExt cx="576" cy="367"/>
          </a:xfrm>
        </p:grpSpPr>
        <p:sp>
          <p:nvSpPr>
            <p:cNvPr id="44098" name="Rectangle 35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9" name="Text Box 36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sp>
        <p:nvSpPr>
          <p:cNvPr id="44062" name="Rectangle 38"/>
          <p:cNvSpPr>
            <a:spLocks noChangeArrowheads="1"/>
          </p:cNvSpPr>
          <p:nvPr/>
        </p:nvSpPr>
        <p:spPr bwMode="auto">
          <a:xfrm>
            <a:off x="2306638" y="53498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3" name="Text Box 39"/>
          <p:cNvSpPr txBox="1">
            <a:spLocks noChangeArrowheads="1"/>
          </p:cNvSpPr>
          <p:nvPr/>
        </p:nvSpPr>
        <p:spPr bwMode="auto">
          <a:xfrm>
            <a:off x="2306638" y="5349875"/>
            <a:ext cx="898525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grpSp>
        <p:nvGrpSpPr>
          <p:cNvPr id="44064" name="Group 40"/>
          <p:cNvGrpSpPr>
            <a:grpSpLocks/>
          </p:cNvGrpSpPr>
          <p:nvPr/>
        </p:nvGrpSpPr>
        <p:grpSpPr bwMode="auto">
          <a:xfrm>
            <a:off x="6205538" y="5324475"/>
            <a:ext cx="914400" cy="606425"/>
            <a:chOff x="323" y="3421"/>
            <a:chExt cx="581" cy="367"/>
          </a:xfrm>
        </p:grpSpPr>
        <p:sp>
          <p:nvSpPr>
            <p:cNvPr id="44096" name="Rectangle 41"/>
            <p:cNvSpPr>
              <a:spLocks noChangeArrowheads="1"/>
            </p:cNvSpPr>
            <p:nvPr/>
          </p:nvSpPr>
          <p:spPr bwMode="auto">
            <a:xfrm>
              <a:off x="323" y="3421"/>
              <a:ext cx="576" cy="36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7" name="Text Box 42"/>
            <p:cNvSpPr txBox="1">
              <a:spLocks noChangeArrowheads="1"/>
            </p:cNvSpPr>
            <p:nvPr/>
          </p:nvSpPr>
          <p:spPr bwMode="auto">
            <a:xfrm>
              <a:off x="333" y="3429"/>
              <a:ext cx="571" cy="32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/>
                <a:t>Ethernet</a:t>
              </a:r>
            </a:p>
            <a:p>
              <a:pPr>
                <a:lnSpc>
                  <a:spcPct val="90000"/>
                </a:lnSpc>
              </a:pPr>
              <a:r>
                <a:rPr lang="en-US" sz="1600"/>
                <a:t>interface</a:t>
              </a:r>
            </a:p>
          </p:txBody>
        </p:sp>
      </p:grpSp>
      <p:sp>
        <p:nvSpPr>
          <p:cNvPr id="44065" name="Line 43"/>
          <p:cNvSpPr>
            <a:spLocks noChangeShapeType="1"/>
          </p:cNvSpPr>
          <p:nvPr/>
        </p:nvSpPr>
        <p:spPr bwMode="auto">
          <a:xfrm flipH="1">
            <a:off x="2744788" y="5964238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6" name="Line 44"/>
          <p:cNvSpPr>
            <a:spLocks noChangeShapeType="1"/>
          </p:cNvSpPr>
          <p:nvPr/>
        </p:nvSpPr>
        <p:spPr bwMode="auto">
          <a:xfrm flipH="1">
            <a:off x="2725738" y="4727575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7" name="Line 45"/>
          <p:cNvSpPr>
            <a:spLocks noChangeShapeType="1"/>
          </p:cNvSpPr>
          <p:nvPr/>
        </p:nvSpPr>
        <p:spPr bwMode="auto">
          <a:xfrm>
            <a:off x="3529013" y="4741863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8" name="Rectangle 46"/>
          <p:cNvSpPr>
            <a:spLocks noChangeArrowheads="1"/>
          </p:cNvSpPr>
          <p:nvPr/>
        </p:nvSpPr>
        <p:spPr bwMode="auto">
          <a:xfrm>
            <a:off x="3614738" y="53244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9" name="Text Box 47"/>
          <p:cNvSpPr txBox="1">
            <a:spLocks noChangeArrowheads="1"/>
          </p:cNvSpPr>
          <p:nvPr/>
        </p:nvSpPr>
        <p:spPr bwMode="auto">
          <a:xfrm>
            <a:off x="3635375" y="53498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SONET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70" name="Rectangle 48"/>
          <p:cNvSpPr>
            <a:spLocks noChangeArrowheads="1"/>
          </p:cNvSpPr>
          <p:nvPr/>
        </p:nvSpPr>
        <p:spPr bwMode="auto">
          <a:xfrm>
            <a:off x="4889500" y="53371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1" name="Text Box 49"/>
          <p:cNvSpPr txBox="1">
            <a:spLocks noChangeArrowheads="1"/>
          </p:cNvSpPr>
          <p:nvPr/>
        </p:nvSpPr>
        <p:spPr bwMode="auto">
          <a:xfrm>
            <a:off x="4902200" y="53879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SONET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72" name="Line 50"/>
          <p:cNvSpPr>
            <a:spLocks noChangeShapeType="1"/>
          </p:cNvSpPr>
          <p:nvPr/>
        </p:nvSpPr>
        <p:spPr bwMode="auto">
          <a:xfrm flipH="1">
            <a:off x="6680200" y="592455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51"/>
          <p:cNvSpPr>
            <a:spLocks noChangeShapeType="1"/>
          </p:cNvSpPr>
          <p:nvPr/>
        </p:nvSpPr>
        <p:spPr bwMode="auto">
          <a:xfrm flipH="1">
            <a:off x="6223000" y="62706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Line 52"/>
          <p:cNvSpPr>
            <a:spLocks noChangeShapeType="1"/>
          </p:cNvSpPr>
          <p:nvPr/>
        </p:nvSpPr>
        <p:spPr bwMode="auto">
          <a:xfrm>
            <a:off x="8132763" y="5927725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5" name="Line 53"/>
          <p:cNvSpPr>
            <a:spLocks noChangeShapeType="1"/>
          </p:cNvSpPr>
          <p:nvPr/>
        </p:nvSpPr>
        <p:spPr bwMode="auto">
          <a:xfrm flipH="1">
            <a:off x="5302250" y="4754563"/>
            <a:ext cx="541338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6" name="Line 54"/>
          <p:cNvSpPr>
            <a:spLocks noChangeShapeType="1"/>
          </p:cNvSpPr>
          <p:nvPr/>
        </p:nvSpPr>
        <p:spPr bwMode="auto">
          <a:xfrm>
            <a:off x="6119813" y="4754563"/>
            <a:ext cx="527050" cy="595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7" name="Rectangle 55"/>
          <p:cNvSpPr>
            <a:spLocks noChangeArrowheads="1"/>
          </p:cNvSpPr>
          <p:nvPr/>
        </p:nvSpPr>
        <p:spPr bwMode="auto">
          <a:xfrm>
            <a:off x="2144713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78" name="Rectangle 56"/>
          <p:cNvSpPr>
            <a:spLocks noChangeArrowheads="1"/>
          </p:cNvSpPr>
          <p:nvPr/>
        </p:nvSpPr>
        <p:spPr bwMode="auto">
          <a:xfrm>
            <a:off x="4776788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79" name="Line 57"/>
          <p:cNvSpPr>
            <a:spLocks noChangeShapeType="1"/>
          </p:cNvSpPr>
          <p:nvPr/>
        </p:nvSpPr>
        <p:spPr bwMode="auto">
          <a:xfrm flipH="1">
            <a:off x="4054475" y="59261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Line 58"/>
          <p:cNvSpPr>
            <a:spLocks noChangeShapeType="1"/>
          </p:cNvSpPr>
          <p:nvPr/>
        </p:nvSpPr>
        <p:spPr bwMode="auto">
          <a:xfrm flipH="1">
            <a:off x="5314950" y="59388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1" name="Line 59"/>
          <p:cNvSpPr>
            <a:spLocks noChangeShapeType="1"/>
          </p:cNvSpPr>
          <p:nvPr/>
        </p:nvSpPr>
        <p:spPr bwMode="auto">
          <a:xfrm>
            <a:off x="4071938" y="6270625"/>
            <a:ext cx="1246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2" name="Text Box 60"/>
          <p:cNvSpPr txBox="1">
            <a:spLocks noChangeArrowheads="1"/>
          </p:cNvSpPr>
          <p:nvPr/>
        </p:nvSpPr>
        <p:spPr bwMode="auto">
          <a:xfrm>
            <a:off x="798513" y="1162050"/>
            <a:ext cx="725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3333FF"/>
                </a:solidFill>
                <a:latin typeface="Arial" charset="0"/>
                <a:cs typeface="Arial" charset="0"/>
              </a:rPr>
              <a:t>host</a:t>
            </a:r>
          </a:p>
        </p:txBody>
      </p:sp>
      <p:sp>
        <p:nvSpPr>
          <p:cNvPr id="44083" name="Text Box 61"/>
          <p:cNvSpPr txBox="1">
            <a:spLocks noChangeArrowheads="1"/>
          </p:cNvSpPr>
          <p:nvPr/>
        </p:nvSpPr>
        <p:spPr bwMode="auto">
          <a:xfrm>
            <a:off x="7716838" y="1147763"/>
            <a:ext cx="725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3333FF"/>
                </a:solidFill>
                <a:latin typeface="Arial" charset="0"/>
                <a:cs typeface="Arial" charset="0"/>
              </a:rPr>
              <a:t>host</a:t>
            </a:r>
          </a:p>
        </p:txBody>
      </p:sp>
      <p:sp>
        <p:nvSpPr>
          <p:cNvPr id="44084" name="Text Box 62"/>
          <p:cNvSpPr txBox="1">
            <a:spLocks noChangeArrowheads="1"/>
          </p:cNvSpPr>
          <p:nvPr/>
        </p:nvSpPr>
        <p:spPr bwMode="auto">
          <a:xfrm>
            <a:off x="2917825" y="3544888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  <a:latin typeface="Arial" charset="0"/>
                <a:cs typeface="Arial" charset="0"/>
              </a:rPr>
              <a:t>router</a:t>
            </a:r>
          </a:p>
        </p:txBody>
      </p:sp>
      <p:sp>
        <p:nvSpPr>
          <p:cNvPr id="44085" name="Text Box 63"/>
          <p:cNvSpPr txBox="1">
            <a:spLocks noChangeArrowheads="1"/>
          </p:cNvSpPr>
          <p:nvPr/>
        </p:nvSpPr>
        <p:spPr bwMode="auto">
          <a:xfrm>
            <a:off x="5548313" y="3559175"/>
            <a:ext cx="928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  <a:latin typeface="Arial" charset="0"/>
                <a:cs typeface="Arial" charset="0"/>
              </a:rPr>
              <a:t>router</a:t>
            </a:r>
          </a:p>
        </p:txBody>
      </p:sp>
      <p:sp>
        <p:nvSpPr>
          <p:cNvPr id="44086" name="Line 64"/>
          <p:cNvSpPr>
            <a:spLocks noChangeShapeType="1"/>
          </p:cNvSpPr>
          <p:nvPr/>
        </p:nvSpPr>
        <p:spPr bwMode="auto">
          <a:xfrm>
            <a:off x="1619250" y="2036763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7" name="Line 65"/>
          <p:cNvSpPr>
            <a:spLocks noChangeShapeType="1"/>
          </p:cNvSpPr>
          <p:nvPr/>
        </p:nvSpPr>
        <p:spPr bwMode="auto">
          <a:xfrm>
            <a:off x="1647825" y="3227388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8" name="Text Box 66"/>
          <p:cNvSpPr txBox="1">
            <a:spLocks noChangeArrowheads="1"/>
          </p:cNvSpPr>
          <p:nvPr/>
        </p:nvSpPr>
        <p:spPr bwMode="auto">
          <a:xfrm>
            <a:off x="3711575" y="1600200"/>
            <a:ext cx="2019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 dirty="0">
                <a:solidFill>
                  <a:srgbClr val="FF9900"/>
                </a:solidFill>
                <a:latin typeface="Arial" charset="0"/>
                <a:cs typeface="Arial" charset="0"/>
              </a:rPr>
              <a:t>HTTP message</a:t>
            </a:r>
          </a:p>
        </p:txBody>
      </p:sp>
      <p:sp>
        <p:nvSpPr>
          <p:cNvPr id="44089" name="Text Box 67"/>
          <p:cNvSpPr txBox="1">
            <a:spLocks noChangeArrowheads="1"/>
          </p:cNvSpPr>
          <p:nvPr/>
        </p:nvSpPr>
        <p:spPr bwMode="auto">
          <a:xfrm>
            <a:off x="3810000" y="2805113"/>
            <a:ext cx="1819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9900"/>
                </a:solidFill>
                <a:latin typeface="Arial" charset="0"/>
                <a:cs typeface="Arial" charset="0"/>
              </a:rPr>
              <a:t>TCP segment</a:t>
            </a:r>
          </a:p>
        </p:txBody>
      </p:sp>
      <p:sp>
        <p:nvSpPr>
          <p:cNvPr id="44090" name="Line 68"/>
          <p:cNvSpPr>
            <a:spLocks noChangeShapeType="1"/>
          </p:cNvSpPr>
          <p:nvPr/>
        </p:nvSpPr>
        <p:spPr bwMode="auto">
          <a:xfrm flipV="1">
            <a:off x="1620838" y="4432300"/>
            <a:ext cx="130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1" name="Line 69"/>
          <p:cNvSpPr>
            <a:spLocks noChangeShapeType="1"/>
          </p:cNvSpPr>
          <p:nvPr/>
        </p:nvSpPr>
        <p:spPr bwMode="auto">
          <a:xfrm flipV="1">
            <a:off x="3851275" y="4446588"/>
            <a:ext cx="1744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2" name="Line 70"/>
          <p:cNvSpPr>
            <a:spLocks noChangeShapeType="1"/>
          </p:cNvSpPr>
          <p:nvPr/>
        </p:nvSpPr>
        <p:spPr bwMode="auto">
          <a:xfrm flipV="1">
            <a:off x="6469063" y="4432300"/>
            <a:ext cx="1176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3" name="Text Box 71"/>
          <p:cNvSpPr txBox="1">
            <a:spLocks noChangeArrowheads="1"/>
          </p:cNvSpPr>
          <p:nvPr/>
        </p:nvSpPr>
        <p:spPr bwMode="auto">
          <a:xfrm>
            <a:off x="1677988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 dirty="0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44094" name="Text Box 72"/>
          <p:cNvSpPr txBox="1">
            <a:spLocks noChangeArrowheads="1"/>
          </p:cNvSpPr>
          <p:nvPr/>
        </p:nvSpPr>
        <p:spPr bwMode="auto">
          <a:xfrm>
            <a:off x="6454775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44095" name="Text Box 73"/>
          <p:cNvSpPr txBox="1">
            <a:spLocks noChangeArrowheads="1"/>
          </p:cNvSpPr>
          <p:nvPr/>
        </p:nvSpPr>
        <p:spPr bwMode="auto">
          <a:xfrm>
            <a:off x="4137025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63077" y="6281616"/>
            <a:ext cx="77457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6600"/>
                </a:solidFill>
              </a:rPr>
              <a:t>Frame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3A87-825C-1448-8514-6D5D8038C4E7}" type="datetime1">
              <a:rPr lang="en-US" smtClean="0"/>
              <a:t>9/10/18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15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>
          <a:xfrm>
            <a:off x="-76199" y="76200"/>
            <a:ext cx="7848600" cy="1066800"/>
          </a:xfrm>
        </p:spPr>
        <p:txBody>
          <a:bodyPr/>
          <a:lstStyle/>
          <a:p>
            <a:r>
              <a:rPr lang="en-US" sz="3200" dirty="0">
                <a:latin typeface="Gill Sans MT" charset="0"/>
              </a:rPr>
              <a:t>Internet apps</a:t>
            </a:r>
            <a:r>
              <a:rPr lang="en-US" sz="3200" dirty="0" smtClean="0">
                <a:latin typeface="Gill Sans MT" charset="0"/>
              </a:rPr>
              <a:t>: </a:t>
            </a:r>
            <a:r>
              <a:rPr lang="en-US" sz="3200" dirty="0">
                <a:latin typeface="Gill Sans MT" charset="0"/>
              </a:rPr>
              <a:t>transport protocols</a:t>
            </a:r>
            <a:endParaRPr lang="en-US" dirty="0">
              <a:latin typeface="Gill Sans MT" charset="0"/>
            </a:endParaRPr>
          </a:p>
        </p:txBody>
      </p:sp>
      <p:sp>
        <p:nvSpPr>
          <p:cNvPr id="62469" name="Text Box 3"/>
          <p:cNvSpPr txBox="1">
            <a:spLocks noChangeArrowheads="1"/>
          </p:cNvSpPr>
          <p:nvPr/>
        </p:nvSpPr>
        <p:spPr bwMode="auto">
          <a:xfrm>
            <a:off x="215900" y="1773238"/>
            <a:ext cx="28067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application</a:t>
            </a:r>
            <a:endParaRPr lang="en-US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e-mail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remote terminal access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Web 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file transfer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streaming multimedia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Internet telephony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latin typeface="Times New Roman" charset="0"/>
            </a:endParaRPr>
          </a:p>
        </p:txBody>
      </p:sp>
      <p:sp>
        <p:nvSpPr>
          <p:cNvPr id="62470" name="Text Box 4"/>
          <p:cNvSpPr txBox="1">
            <a:spLocks noChangeArrowheads="1"/>
          </p:cNvSpPr>
          <p:nvPr/>
        </p:nvSpPr>
        <p:spPr bwMode="auto">
          <a:xfrm>
            <a:off x="3201988" y="1458913"/>
            <a:ext cx="2820987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application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layer protocol</a:t>
            </a: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SMTP [RFC 2821]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Telnet [RFC 854]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HTTP [RFC 2616]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FTP [RFC 959]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HTTP (e.g., YouTube), </a:t>
            </a:r>
            <a:br>
              <a:rPr lang="en-US"/>
            </a:br>
            <a:r>
              <a:rPr lang="en-US"/>
              <a:t>RTP [RFC 1889]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SIP, RTP, proprietary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(e.g., Skype)</a:t>
            </a:r>
            <a:endParaRPr lang="en-US" sz="2400">
              <a:latin typeface="Times New Roman" charset="0"/>
            </a:endParaRPr>
          </a:p>
        </p:txBody>
      </p:sp>
      <p:sp>
        <p:nvSpPr>
          <p:cNvPr id="62471" name="Text Box 5"/>
          <p:cNvSpPr txBox="1">
            <a:spLocks noChangeArrowheads="1"/>
          </p:cNvSpPr>
          <p:nvPr/>
        </p:nvSpPr>
        <p:spPr bwMode="auto">
          <a:xfrm>
            <a:off x="6030913" y="1477963"/>
            <a:ext cx="2624137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underlying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/>
              <a:t>transport protocol</a:t>
            </a: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TCP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TCP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TCP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TCP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TCP or UDP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/>
              <a:t>TCP or UDP</a:t>
            </a:r>
          </a:p>
        </p:txBody>
      </p:sp>
      <p:sp>
        <p:nvSpPr>
          <p:cNvPr id="62472" name="Line 7"/>
          <p:cNvSpPr>
            <a:spLocks noChangeShapeType="1"/>
          </p:cNvSpPr>
          <p:nvPr/>
        </p:nvSpPr>
        <p:spPr bwMode="auto">
          <a:xfrm>
            <a:off x="1071563" y="2152650"/>
            <a:ext cx="7334250" cy="95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3" name="Line 8"/>
          <p:cNvSpPr>
            <a:spLocks noChangeShapeType="1"/>
          </p:cNvSpPr>
          <p:nvPr/>
        </p:nvSpPr>
        <p:spPr bwMode="auto">
          <a:xfrm flipV="1">
            <a:off x="1023938" y="2743200"/>
            <a:ext cx="732472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9"/>
          <p:cNvSpPr>
            <a:spLocks noChangeShapeType="1"/>
          </p:cNvSpPr>
          <p:nvPr/>
        </p:nvSpPr>
        <p:spPr bwMode="auto">
          <a:xfrm flipV="1">
            <a:off x="1044575" y="3038475"/>
            <a:ext cx="729615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0"/>
          <p:cNvSpPr>
            <a:spLocks noChangeShapeType="1"/>
          </p:cNvSpPr>
          <p:nvPr/>
        </p:nvSpPr>
        <p:spPr bwMode="auto">
          <a:xfrm flipV="1">
            <a:off x="1042988" y="3333750"/>
            <a:ext cx="72771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1"/>
          <p:cNvSpPr>
            <a:spLocks noChangeShapeType="1"/>
          </p:cNvSpPr>
          <p:nvPr/>
        </p:nvSpPr>
        <p:spPr bwMode="auto">
          <a:xfrm flipV="1">
            <a:off x="1073150" y="3657600"/>
            <a:ext cx="7258050" cy="95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2"/>
          <p:cNvSpPr>
            <a:spLocks noChangeShapeType="1"/>
          </p:cNvSpPr>
          <p:nvPr/>
        </p:nvSpPr>
        <p:spPr bwMode="auto">
          <a:xfrm flipV="1">
            <a:off x="1014413" y="4257675"/>
            <a:ext cx="73152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V="1">
            <a:off x="839788" y="4881563"/>
            <a:ext cx="734377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E4C2-51A2-294B-BDE3-F9DF84D82EFC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688F14-5EEB-824D-A1BD-C6C8FB6ED74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33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6858000" cy="762000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Securing TCP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1148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TCP &amp; UDP </a:t>
            </a:r>
          </a:p>
          <a:p>
            <a:pPr marL="233363" indent="-233363">
              <a:lnSpc>
                <a:spcPct val="100000"/>
              </a:lnSpc>
              <a:buFont typeface="Wingdings" charset="2"/>
              <a:buChar char="§"/>
              <a:defRPr/>
            </a:pPr>
            <a:r>
              <a:rPr lang="en-US" sz="2400" dirty="0" smtClean="0"/>
              <a:t>no encryption</a:t>
            </a:r>
          </a:p>
          <a:p>
            <a:pPr marL="233363" indent="-233363">
              <a:lnSpc>
                <a:spcPct val="100000"/>
              </a:lnSpc>
              <a:buFont typeface="Wingdings" charset="2"/>
              <a:buChar char="§"/>
              <a:defRPr/>
            </a:pPr>
            <a:r>
              <a:rPr lang="en-US" sz="2400" dirty="0" smtClean="0"/>
              <a:t>cleartext passwds sent into socket traverse Internet  in cleartext</a:t>
            </a:r>
          </a:p>
          <a:p>
            <a:pPr marL="0" indent="0">
              <a:buFont typeface="Wingdings" charset="2"/>
              <a:buNone/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SSL</a:t>
            </a:r>
            <a:r>
              <a:rPr lang="en-US" dirty="0" smtClean="0"/>
              <a:t> </a:t>
            </a:r>
          </a:p>
          <a:p>
            <a:pPr marL="233363" indent="-233363">
              <a:lnSpc>
                <a:spcPct val="100000"/>
              </a:lnSpc>
              <a:buFont typeface="Wingdings" charset="2"/>
              <a:buChar char="§"/>
              <a:defRPr/>
            </a:pPr>
            <a:r>
              <a:rPr lang="en-US" sz="2400" dirty="0" smtClean="0"/>
              <a:t>provides encrypted TCP connection</a:t>
            </a:r>
          </a:p>
          <a:p>
            <a:pPr marL="233363" indent="-233363">
              <a:lnSpc>
                <a:spcPct val="100000"/>
              </a:lnSpc>
              <a:buFont typeface="Wingdings" charset="2"/>
              <a:buChar char="§"/>
              <a:defRPr/>
            </a:pPr>
            <a:r>
              <a:rPr lang="en-US" sz="2400" dirty="0" smtClean="0"/>
              <a:t>data integrity</a:t>
            </a:r>
          </a:p>
          <a:p>
            <a:pPr marL="233363" indent="-233363">
              <a:lnSpc>
                <a:spcPct val="100000"/>
              </a:lnSpc>
              <a:buFont typeface="Wingdings" charset="2"/>
              <a:buChar char="§"/>
              <a:defRPr/>
            </a:pPr>
            <a:r>
              <a:rPr lang="en-US" sz="2400" dirty="0" smtClean="0"/>
              <a:t>end-point authentication</a:t>
            </a:r>
            <a:endParaRPr lang="en-US" sz="2400" dirty="0"/>
          </a:p>
        </p:txBody>
      </p:sp>
      <p:sp>
        <p:nvSpPr>
          <p:cNvPr id="80899" name="Content Placeholder 7"/>
          <p:cNvSpPr>
            <a:spLocks noGrp="1"/>
          </p:cNvSpPr>
          <p:nvPr>
            <p:ph sz="half" idx="2"/>
          </p:nvPr>
        </p:nvSpPr>
        <p:spPr>
          <a:xfrm>
            <a:off x="4572000" y="1371600"/>
            <a:ext cx="3810000" cy="41148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solidFill>
                  <a:srgbClr val="22228B"/>
                </a:solidFill>
                <a:latin typeface="Gill Sans MT" charset="0"/>
              </a:rPr>
              <a:t>SSL is at app layer</a:t>
            </a:r>
          </a:p>
          <a:p>
            <a:pPr marL="233363" indent="-233363">
              <a:lnSpc>
                <a:spcPct val="100000"/>
              </a:lnSpc>
              <a:buFont typeface="Wingdings" charset="2"/>
              <a:buChar char="§"/>
              <a:defRPr/>
            </a:pPr>
            <a:r>
              <a:rPr lang="en-US" sz="2400" dirty="0" smtClean="0">
                <a:latin typeface="Gill Sans MT" charset="0"/>
              </a:rPr>
              <a:t>apps </a:t>
            </a:r>
            <a:r>
              <a:rPr lang="en-US" sz="2400" dirty="0">
                <a:latin typeface="Gill Sans MT" charset="0"/>
              </a:rPr>
              <a:t>use SSL libraries, </a:t>
            </a:r>
            <a:r>
              <a:rPr lang="en-US" sz="2400" dirty="0" smtClean="0">
                <a:latin typeface="Gill Sans MT" charset="0"/>
              </a:rPr>
              <a:t>that </a:t>
            </a:r>
            <a:r>
              <a:rPr lang="ja-JP" altLang="en-US" sz="2400" dirty="0" smtClean="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talk</a:t>
            </a:r>
            <a:r>
              <a:rPr lang="ja-JP" altLang="en-US" sz="2400" dirty="0">
                <a:latin typeface="Gill Sans MT" charset="0"/>
              </a:rPr>
              <a:t>”</a:t>
            </a:r>
            <a:r>
              <a:rPr lang="en-US" altLang="ja-JP" sz="2400" dirty="0">
                <a:latin typeface="Gill Sans MT" charset="0"/>
              </a:rPr>
              <a:t> to TCP</a:t>
            </a:r>
          </a:p>
          <a:p>
            <a:pPr>
              <a:buFont typeface="Wingdings" charset="0"/>
              <a:buNone/>
              <a:defRPr/>
            </a:pPr>
            <a:r>
              <a:rPr lang="en-US" dirty="0">
                <a:solidFill>
                  <a:srgbClr val="22228B"/>
                </a:solidFill>
                <a:latin typeface="Gill Sans MT" charset="0"/>
              </a:rPr>
              <a:t>SSL socket API</a:t>
            </a:r>
          </a:p>
          <a:p>
            <a:pPr marL="233363" lvl="1" indent="-233363">
              <a:lnSpc>
                <a:spcPct val="100000"/>
              </a:lnSpc>
              <a:buSzPct val="100000"/>
              <a:buFont typeface="Wingdings" charset="2"/>
              <a:buChar char="§"/>
              <a:defRPr/>
            </a:pPr>
            <a:r>
              <a:rPr lang="en-US" dirty="0">
                <a:latin typeface="Gill Sans MT" charset="0"/>
              </a:rPr>
              <a:t>cleartext </a:t>
            </a:r>
            <a:r>
              <a:rPr lang="en-US" dirty="0" smtClean="0">
                <a:latin typeface="Gill Sans MT" charset="0"/>
              </a:rPr>
              <a:t>passwords </a:t>
            </a:r>
            <a:r>
              <a:rPr lang="en-US" dirty="0">
                <a:latin typeface="Gill Sans MT" charset="0"/>
              </a:rPr>
              <a:t>sent into socket traverse Internet  encrypted </a:t>
            </a:r>
          </a:p>
          <a:p>
            <a:pPr marL="233363" lvl="1" indent="-233363">
              <a:lnSpc>
                <a:spcPct val="100000"/>
              </a:lnSpc>
              <a:buSzPct val="100000"/>
              <a:buFont typeface="Wingdings" charset="2"/>
              <a:buChar char="§"/>
              <a:defRPr/>
            </a:pPr>
            <a:r>
              <a:rPr lang="en-US" dirty="0" smtClean="0">
                <a:latin typeface="Gill Sans MT" charset="0"/>
              </a:rPr>
              <a:t>see </a:t>
            </a:r>
            <a:r>
              <a:rPr lang="en-US" dirty="0">
                <a:latin typeface="Gill Sans MT" charset="0"/>
              </a:rPr>
              <a:t>Chapter </a:t>
            </a:r>
            <a:r>
              <a:rPr lang="en-US" dirty="0" smtClean="0">
                <a:latin typeface="Gill Sans MT" charset="0"/>
              </a:rPr>
              <a:t>8</a:t>
            </a:r>
            <a:endParaRPr lang="en-US" dirty="0">
              <a:latin typeface="Gill Sans MT" charset="0"/>
            </a:endParaRPr>
          </a:p>
          <a:p>
            <a:pPr marL="342900" lvl="1" indent="-342900">
              <a:buFont typeface="Arial"/>
              <a:buChar char="•"/>
              <a:defRPr/>
            </a:pPr>
            <a:endParaRPr lang="en-US" dirty="0">
              <a:latin typeface="Gill Sans MT" charset="0"/>
            </a:endParaRPr>
          </a:p>
          <a:p>
            <a:pPr>
              <a:buFont typeface="Wingdings" charset="2"/>
              <a:buChar char="§"/>
              <a:defRPr/>
            </a:pPr>
            <a:endParaRPr lang="en-US" dirty="0">
              <a:latin typeface="Gill Sans MT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1023-019B-1941-96F1-6E8CEBAA51E7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572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7564-5BF3-D143-899F-E21EA6A4E084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BFEF4A-0794-8E43-888E-E00DE68A0CA5}" type="slidenum">
              <a:rPr lang="en-US"/>
              <a:pPr/>
              <a:t>22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7467600" cy="1219200"/>
          </a:xfrm>
        </p:spPr>
        <p:txBody>
          <a:bodyPr/>
          <a:lstStyle/>
          <a:p>
            <a:r>
              <a:rPr lang="en-US" sz="3200" dirty="0"/>
              <a:t>Reflecting on Application-Layer Protocols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58200" cy="4800600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 dirty="0"/>
              <a:t>Protocols are tailored to the applications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Each protocol is customized to a specific need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Protocols have many key similarities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Each new protocol was influenced by the previous ones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New protocols commonly borrow from the older ones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Protocols depend on same underlying substrate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Ordered reliable stream of bytes (i.e., TCP)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Domain Name System (DNS)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Relevance of the protocol standards process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Important for interoperability across implementations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Yet, not necessary if same party writes all of the software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…which is increasingly common (e.g., P2P software)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95263"/>
            <a:ext cx="7772400" cy="11430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Some network apps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3810000" cy="46482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e-mail</a:t>
            </a:r>
          </a:p>
          <a:p>
            <a:r>
              <a:rPr lang="en-US" dirty="0">
                <a:latin typeface="Gill Sans MT" charset="0"/>
              </a:rPr>
              <a:t>web</a:t>
            </a:r>
          </a:p>
          <a:p>
            <a:r>
              <a:rPr lang="en-US" dirty="0">
                <a:latin typeface="Gill Sans MT" charset="0"/>
              </a:rPr>
              <a:t>text messaging</a:t>
            </a:r>
          </a:p>
          <a:p>
            <a:r>
              <a:rPr lang="en-US" dirty="0">
                <a:latin typeface="Gill Sans MT" charset="0"/>
              </a:rPr>
              <a:t>remote login</a:t>
            </a:r>
          </a:p>
          <a:p>
            <a:r>
              <a:rPr lang="en-US" dirty="0">
                <a:latin typeface="Gill Sans MT" charset="0"/>
              </a:rPr>
              <a:t>P2P file sharing</a:t>
            </a:r>
          </a:p>
          <a:p>
            <a:r>
              <a:rPr lang="en-US" dirty="0">
                <a:latin typeface="Gill Sans MT" charset="0"/>
              </a:rPr>
              <a:t>multi-user network games</a:t>
            </a:r>
          </a:p>
          <a:p>
            <a:r>
              <a:rPr lang="en-US" dirty="0">
                <a:latin typeface="Gill Sans MT" charset="0"/>
              </a:rPr>
              <a:t>streaming stored video (YouTube, </a:t>
            </a:r>
            <a:r>
              <a:rPr lang="en-US" dirty="0" err="1">
                <a:latin typeface="Gill Sans MT" charset="0"/>
              </a:rPr>
              <a:t>Hulu</a:t>
            </a:r>
            <a:r>
              <a:rPr lang="en-US" dirty="0">
                <a:latin typeface="Gill Sans MT" charset="0"/>
              </a:rPr>
              <a:t>, Netflix) </a:t>
            </a:r>
          </a:p>
          <a:p>
            <a:endParaRPr lang="en-US" dirty="0">
              <a:latin typeface="Gill Sans MT" charset="0"/>
            </a:endParaRPr>
          </a:p>
          <a:p>
            <a:pPr>
              <a:buFont typeface="Wingdings" charset="0"/>
              <a:buNone/>
            </a:pPr>
            <a:endParaRPr lang="en-US" sz="2400" dirty="0">
              <a:latin typeface="Gill Sans MT" charset="0"/>
            </a:endParaRPr>
          </a:p>
          <a:p>
            <a:pPr>
              <a:buFont typeface="Wingdings" charset="0"/>
              <a:buNone/>
            </a:pPr>
            <a:endParaRPr lang="en-US" sz="2400" dirty="0">
              <a:latin typeface="Gill Sans MT" charset="0"/>
            </a:endParaRP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371600"/>
            <a:ext cx="3810000" cy="46482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voice over IP (e.g., Skype)</a:t>
            </a:r>
          </a:p>
          <a:p>
            <a:r>
              <a:rPr lang="en-US" dirty="0">
                <a:latin typeface="Gill Sans MT" charset="0"/>
              </a:rPr>
              <a:t>real-time video conferencing</a:t>
            </a:r>
          </a:p>
          <a:p>
            <a:r>
              <a:rPr lang="en-US" dirty="0">
                <a:latin typeface="Gill Sans MT" charset="0"/>
              </a:rPr>
              <a:t>social networking</a:t>
            </a:r>
          </a:p>
          <a:p>
            <a:r>
              <a:rPr lang="en-US" dirty="0" smtClean="0">
                <a:latin typeface="Gill Sans MT" charset="0"/>
              </a:rPr>
              <a:t>Search</a:t>
            </a:r>
            <a:endParaRPr lang="en-US" dirty="0">
              <a:latin typeface="Gill Sans MT" charset="0"/>
            </a:endParaRPr>
          </a:p>
          <a:p>
            <a:r>
              <a:rPr lang="en-US" dirty="0" smtClean="0">
                <a:latin typeface="Gill Sans MT" charset="0"/>
              </a:rPr>
              <a:t>????</a:t>
            </a:r>
            <a:endParaRPr lang="en-US" dirty="0">
              <a:latin typeface="Gill Sans MT" charset="0"/>
            </a:endParaRPr>
          </a:p>
          <a:p>
            <a:r>
              <a:rPr lang="en-US" dirty="0">
                <a:latin typeface="Gill Sans MT" charset="0"/>
              </a:rPr>
              <a:t>…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F365-8434-8D49-AB12-416943A1A9C6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40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7772400" cy="11430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Chapter 2: application layer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90600"/>
            <a:ext cx="3733800" cy="51816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u="sng" dirty="0">
                <a:solidFill>
                  <a:srgbClr val="CC0000"/>
                </a:solidFill>
                <a:latin typeface="Gill Sans MT" charset="0"/>
              </a:rPr>
              <a:t>our goals:</a:t>
            </a:r>
            <a:r>
              <a:rPr lang="en-US" dirty="0">
                <a:solidFill>
                  <a:srgbClr val="CC0000"/>
                </a:solidFill>
                <a:latin typeface="Gill Sans MT" charset="0"/>
              </a:rPr>
              <a:t> </a:t>
            </a:r>
          </a:p>
          <a:p>
            <a:r>
              <a:rPr lang="en-US" sz="2400" dirty="0">
                <a:latin typeface="Gill Sans MT" charset="0"/>
              </a:rPr>
              <a:t>conceptual, implementation aspects of network application protocols</a:t>
            </a:r>
          </a:p>
          <a:p>
            <a:pPr lvl="1"/>
            <a:r>
              <a:rPr lang="en-US" dirty="0">
                <a:latin typeface="Gill Sans MT" charset="0"/>
              </a:rPr>
              <a:t>transport-layer service models</a:t>
            </a:r>
          </a:p>
          <a:p>
            <a:pPr lvl="1"/>
            <a:r>
              <a:rPr lang="en-US" dirty="0">
                <a:latin typeface="Gill Sans MT" charset="0"/>
              </a:rPr>
              <a:t>client-server paradigm</a:t>
            </a:r>
          </a:p>
          <a:p>
            <a:pPr lvl="1"/>
            <a:r>
              <a:rPr lang="en-US" dirty="0">
                <a:latin typeface="Gill Sans MT" charset="0"/>
              </a:rPr>
              <a:t>peer-to-peer paradigm</a:t>
            </a:r>
          </a:p>
          <a:p>
            <a:pPr lvl="1"/>
            <a:r>
              <a:rPr lang="en-US" dirty="0">
                <a:latin typeface="Gill Sans MT" charset="0"/>
              </a:rPr>
              <a:t>content distribution networks</a:t>
            </a:r>
          </a:p>
        </p:txBody>
      </p:sp>
      <p:sp>
        <p:nvSpPr>
          <p:cNvPr id="3584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066800"/>
            <a:ext cx="3667125" cy="4648200"/>
          </a:xfrm>
        </p:spPr>
        <p:txBody>
          <a:bodyPr/>
          <a:lstStyle/>
          <a:p>
            <a:r>
              <a:rPr lang="en-US" sz="2400" dirty="0">
                <a:latin typeface="Gill Sans MT" charset="0"/>
              </a:rPr>
              <a:t>learn about protocols by examining popular application-level protocols</a:t>
            </a:r>
          </a:p>
          <a:p>
            <a:pPr lvl="1"/>
            <a:r>
              <a:rPr lang="en-US" sz="2000" dirty="0">
                <a:latin typeface="Gill Sans MT" charset="0"/>
              </a:rPr>
              <a:t>HTTP</a:t>
            </a:r>
          </a:p>
          <a:p>
            <a:pPr lvl="1"/>
            <a:r>
              <a:rPr lang="en-US" sz="2000" dirty="0">
                <a:latin typeface="Gill Sans MT" charset="0"/>
              </a:rPr>
              <a:t>FTP</a:t>
            </a:r>
          </a:p>
          <a:p>
            <a:pPr lvl="1"/>
            <a:r>
              <a:rPr lang="en-US" sz="2000" dirty="0">
                <a:latin typeface="Gill Sans MT" charset="0"/>
              </a:rPr>
              <a:t>SMTP / POP3 / IMAP</a:t>
            </a:r>
          </a:p>
          <a:p>
            <a:pPr lvl="1"/>
            <a:r>
              <a:rPr lang="en-US" sz="2000" dirty="0">
                <a:latin typeface="Gill Sans MT" charset="0"/>
              </a:rPr>
              <a:t>DNS</a:t>
            </a:r>
          </a:p>
          <a:p>
            <a:r>
              <a:rPr lang="en-US" sz="2400" dirty="0">
                <a:latin typeface="Gill Sans MT" charset="0"/>
              </a:rPr>
              <a:t>creating network applications</a:t>
            </a:r>
          </a:p>
          <a:p>
            <a:pPr lvl="1"/>
            <a:r>
              <a:rPr lang="en-US" dirty="0">
                <a:latin typeface="Gill Sans MT" charset="0"/>
              </a:rPr>
              <a:t>socket </a:t>
            </a:r>
            <a:r>
              <a:rPr lang="en-US" dirty="0" smtClean="0">
                <a:latin typeface="Gill Sans MT" charset="0"/>
              </a:rPr>
              <a:t>API </a:t>
            </a:r>
            <a:r>
              <a:rPr lang="mr-IN" dirty="0" smtClean="0">
                <a:latin typeface="Gill Sans MT" charset="0"/>
              </a:rPr>
              <a:t>–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Gill Sans MT" charset="0"/>
              </a:rPr>
              <a:t>skip</a:t>
            </a:r>
            <a:r>
              <a:rPr lang="en-US" dirty="0" smtClean="0">
                <a:latin typeface="Gill Sans MT" charset="0"/>
              </a:rPr>
              <a:t> </a:t>
            </a:r>
            <a:endParaRPr lang="en-US" dirty="0">
              <a:latin typeface="Gill Sans MT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D20B-7413-8146-A59A-D4744661A180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84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9" name="Group 1037"/>
          <p:cNvGrpSpPr>
            <a:grpSpLocks/>
          </p:cNvGrpSpPr>
          <p:nvPr/>
        </p:nvGrpSpPr>
        <p:grpSpPr bwMode="auto">
          <a:xfrm>
            <a:off x="5124450" y="1257300"/>
            <a:ext cx="3540125" cy="4545013"/>
            <a:chOff x="3277" y="974"/>
            <a:chExt cx="2230" cy="2863"/>
          </a:xfrm>
        </p:grpSpPr>
        <p:sp>
          <p:nvSpPr>
            <p:cNvPr id="39972" name="Freeform 1038"/>
            <p:cNvSpPr>
              <a:spLocks/>
            </p:cNvSpPr>
            <p:nvPr/>
          </p:nvSpPr>
          <p:spPr bwMode="auto">
            <a:xfrm>
              <a:off x="3277" y="1079"/>
              <a:ext cx="1094" cy="675"/>
            </a:xfrm>
            <a:custGeom>
              <a:avLst/>
              <a:gdLst>
                <a:gd name="T0" fmla="*/ 1466 w 1036"/>
                <a:gd name="T1" fmla="*/ 11 h 675"/>
                <a:gd name="T2" fmla="*/ 884 w 1036"/>
                <a:gd name="T3" fmla="*/ 53 h 675"/>
                <a:gd name="T4" fmla="*/ 467 w 1036"/>
                <a:gd name="T5" fmla="*/ 129 h 675"/>
                <a:gd name="T6" fmla="*/ 347 w 1036"/>
                <a:gd name="T7" fmla="*/ 229 h 675"/>
                <a:gd name="T8" fmla="*/ 48 w 1036"/>
                <a:gd name="T9" fmla="*/ 297 h 675"/>
                <a:gd name="T10" fmla="*/ 39 w 1036"/>
                <a:gd name="T11" fmla="*/ 459 h 675"/>
                <a:gd name="T12" fmla="*/ 298 w 1036"/>
                <a:gd name="T13" fmla="*/ 489 h 675"/>
                <a:gd name="T14" fmla="*/ 1039 w 1036"/>
                <a:gd name="T15" fmla="*/ 489 h 675"/>
                <a:gd name="T16" fmla="*/ 1353 w 1036"/>
                <a:gd name="T17" fmla="*/ 555 h 675"/>
                <a:gd name="T18" fmla="*/ 1702 w 1036"/>
                <a:gd name="T19" fmla="*/ 657 h 675"/>
                <a:gd name="T20" fmla="*/ 1969 w 1036"/>
                <a:gd name="T21" fmla="*/ 661 h 675"/>
                <a:gd name="T22" fmla="*/ 2153 w 1036"/>
                <a:gd name="T23" fmla="*/ 603 h 675"/>
                <a:gd name="T24" fmla="*/ 2247 w 1036"/>
                <a:gd name="T25" fmla="*/ 445 h 675"/>
                <a:gd name="T26" fmla="*/ 2305 w 1036"/>
                <a:gd name="T27" fmla="*/ 291 h 675"/>
                <a:gd name="T28" fmla="*/ 2312 w 1036"/>
                <a:gd name="T29" fmla="*/ 107 h 675"/>
                <a:gd name="T30" fmla="*/ 2113 w 1036"/>
                <a:gd name="T31" fmla="*/ 17 h 675"/>
                <a:gd name="T32" fmla="*/ 1755 w 1036"/>
                <a:gd name="T33" fmla="*/ 3 h 675"/>
                <a:gd name="T34" fmla="*/ 1466 w 1036"/>
                <a:gd name="T35" fmla="*/ 11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9973" name="Group 1039"/>
            <p:cNvGrpSpPr>
              <a:grpSpLocks/>
            </p:cNvGrpSpPr>
            <p:nvPr/>
          </p:nvGrpSpPr>
          <p:grpSpPr bwMode="auto">
            <a:xfrm>
              <a:off x="3383" y="1920"/>
              <a:ext cx="919" cy="588"/>
              <a:chOff x="2889" y="1631"/>
              <a:chExt cx="980" cy="743"/>
            </a:xfrm>
          </p:grpSpPr>
          <p:sp>
            <p:nvSpPr>
              <p:cNvPr id="40348" name="Rectangle 1040"/>
              <p:cNvSpPr>
                <a:spLocks noChangeArrowheads="1"/>
              </p:cNvSpPr>
              <p:nvPr/>
            </p:nvSpPr>
            <p:spPr bwMode="auto">
              <a:xfrm>
                <a:off x="3046" y="1841"/>
                <a:ext cx="663" cy="533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349" name="AutoShape 1041"/>
              <p:cNvSpPr>
                <a:spLocks noChangeArrowheads="1"/>
              </p:cNvSpPr>
              <p:nvPr/>
            </p:nvSpPr>
            <p:spPr bwMode="auto">
              <a:xfrm>
                <a:off x="2889" y="1631"/>
                <a:ext cx="980" cy="253"/>
              </a:xfrm>
              <a:prstGeom prst="triangle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solidFill>
                    <a:srgbClr val="00CCFF"/>
                  </a:solidFill>
                </a:endParaRPr>
              </a:p>
            </p:txBody>
          </p:sp>
        </p:grpSp>
        <p:sp>
          <p:nvSpPr>
            <p:cNvPr id="39974" name="Freeform 1042"/>
            <p:cNvSpPr>
              <a:spLocks/>
            </p:cNvSpPr>
            <p:nvPr/>
          </p:nvSpPr>
          <p:spPr bwMode="auto">
            <a:xfrm>
              <a:off x="3379" y="2788"/>
              <a:ext cx="2032" cy="1049"/>
            </a:xfrm>
            <a:custGeom>
              <a:avLst/>
              <a:gdLst>
                <a:gd name="T0" fmla="*/ 1044 w 2032"/>
                <a:gd name="T1" fmla="*/ 26 h 1049"/>
                <a:gd name="T2" fmla="*/ 847 w 2032"/>
                <a:gd name="T3" fmla="*/ 125 h 1049"/>
                <a:gd name="T4" fmla="*/ 580 w 2032"/>
                <a:gd name="T5" fmla="*/ 68 h 1049"/>
                <a:gd name="T6" fmla="*/ 143 w 2032"/>
                <a:gd name="T7" fmla="*/ 170 h 1049"/>
                <a:gd name="T8" fmla="*/ 48 w 2032"/>
                <a:gd name="T9" fmla="*/ 374 h 1049"/>
                <a:gd name="T10" fmla="*/ 41 w 2032"/>
                <a:gd name="T11" fmla="*/ 680 h 1049"/>
                <a:gd name="T12" fmla="*/ 294 w 2032"/>
                <a:gd name="T13" fmla="*/ 744 h 1049"/>
                <a:gd name="T14" fmla="*/ 660 w 2032"/>
                <a:gd name="T15" fmla="*/ 893 h 1049"/>
                <a:gd name="T16" fmla="*/ 1088 w 2032"/>
                <a:gd name="T17" fmla="*/ 1014 h 1049"/>
                <a:gd name="T18" fmla="*/ 1525 w 2032"/>
                <a:gd name="T19" fmla="*/ 1031 h 1049"/>
                <a:gd name="T20" fmla="*/ 1831 w 2032"/>
                <a:gd name="T21" fmla="*/ 907 h 1049"/>
                <a:gd name="T22" fmla="*/ 2015 w 2032"/>
                <a:gd name="T23" fmla="*/ 714 h 1049"/>
                <a:gd name="T24" fmla="*/ 1931 w 2032"/>
                <a:gd name="T25" fmla="*/ 251 h 1049"/>
                <a:gd name="T26" fmla="*/ 1658 w 2032"/>
                <a:gd name="T27" fmla="*/ 114 h 1049"/>
                <a:gd name="T28" fmla="*/ 1355 w 2032"/>
                <a:gd name="T29" fmla="*/ 15 h 1049"/>
                <a:gd name="T30" fmla="*/ 1044 w 2032"/>
                <a:gd name="T31" fmla="*/ 26 h 10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32"/>
                <a:gd name="T49" fmla="*/ 0 h 1049"/>
                <a:gd name="T50" fmla="*/ 2032 w 2032"/>
                <a:gd name="T51" fmla="*/ 1049 h 104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32" h="1049">
                  <a:moveTo>
                    <a:pt x="1044" y="26"/>
                  </a:moveTo>
                  <a:cubicBezTo>
                    <a:pt x="959" y="45"/>
                    <a:pt x="924" y="118"/>
                    <a:pt x="847" y="125"/>
                  </a:cubicBezTo>
                  <a:cubicBezTo>
                    <a:pt x="770" y="132"/>
                    <a:pt x="697" y="61"/>
                    <a:pt x="580" y="68"/>
                  </a:cubicBezTo>
                  <a:cubicBezTo>
                    <a:pt x="463" y="75"/>
                    <a:pt x="232" y="119"/>
                    <a:pt x="143" y="170"/>
                  </a:cubicBezTo>
                  <a:cubicBezTo>
                    <a:pt x="54" y="221"/>
                    <a:pt x="65" y="289"/>
                    <a:pt x="48" y="374"/>
                  </a:cubicBezTo>
                  <a:cubicBezTo>
                    <a:pt x="31" y="459"/>
                    <a:pt x="0" y="618"/>
                    <a:pt x="41" y="680"/>
                  </a:cubicBezTo>
                  <a:cubicBezTo>
                    <a:pt x="82" y="742"/>
                    <a:pt x="191" y="709"/>
                    <a:pt x="294" y="744"/>
                  </a:cubicBezTo>
                  <a:cubicBezTo>
                    <a:pt x="397" y="779"/>
                    <a:pt x="527" y="849"/>
                    <a:pt x="660" y="893"/>
                  </a:cubicBezTo>
                  <a:cubicBezTo>
                    <a:pt x="793" y="938"/>
                    <a:pt x="944" y="991"/>
                    <a:pt x="1088" y="1014"/>
                  </a:cubicBezTo>
                  <a:cubicBezTo>
                    <a:pt x="1232" y="1036"/>
                    <a:pt x="1401" y="1049"/>
                    <a:pt x="1525" y="1031"/>
                  </a:cubicBezTo>
                  <a:cubicBezTo>
                    <a:pt x="1649" y="1012"/>
                    <a:pt x="1749" y="960"/>
                    <a:pt x="1831" y="907"/>
                  </a:cubicBezTo>
                  <a:cubicBezTo>
                    <a:pt x="1913" y="855"/>
                    <a:pt x="1998" y="824"/>
                    <a:pt x="2015" y="714"/>
                  </a:cubicBezTo>
                  <a:cubicBezTo>
                    <a:pt x="2032" y="604"/>
                    <a:pt x="1990" y="350"/>
                    <a:pt x="1931" y="251"/>
                  </a:cubicBezTo>
                  <a:cubicBezTo>
                    <a:pt x="1872" y="151"/>
                    <a:pt x="1754" y="153"/>
                    <a:pt x="1658" y="114"/>
                  </a:cubicBezTo>
                  <a:cubicBezTo>
                    <a:pt x="1562" y="76"/>
                    <a:pt x="1457" y="30"/>
                    <a:pt x="1355" y="15"/>
                  </a:cubicBezTo>
                  <a:cubicBezTo>
                    <a:pt x="1253" y="0"/>
                    <a:pt x="1129" y="8"/>
                    <a:pt x="1044" y="2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5" name="Line 1043"/>
            <p:cNvSpPr>
              <a:spLocks noChangeShapeType="1"/>
            </p:cNvSpPr>
            <p:nvPr/>
          </p:nvSpPr>
          <p:spPr bwMode="auto">
            <a:xfrm rot="-5400000">
              <a:off x="4942" y="3252"/>
              <a:ext cx="330" cy="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6" name="Line 1044"/>
            <p:cNvSpPr>
              <a:spLocks noChangeShapeType="1"/>
            </p:cNvSpPr>
            <p:nvPr/>
          </p:nvSpPr>
          <p:spPr bwMode="auto">
            <a:xfrm rot="5400000" flipV="1">
              <a:off x="5034" y="3429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7" name="Line 1045"/>
            <p:cNvSpPr>
              <a:spLocks noChangeShapeType="1"/>
            </p:cNvSpPr>
            <p:nvPr/>
          </p:nvSpPr>
          <p:spPr bwMode="auto">
            <a:xfrm rot="-5400000">
              <a:off x="5151" y="3225"/>
              <a:ext cx="0" cy="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8" name="Line 1047"/>
            <p:cNvSpPr>
              <a:spLocks noChangeShapeType="1"/>
            </p:cNvSpPr>
            <p:nvPr/>
          </p:nvSpPr>
          <p:spPr bwMode="auto">
            <a:xfrm>
              <a:off x="3843" y="3009"/>
              <a:ext cx="1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9" name="Line 1048"/>
            <p:cNvSpPr>
              <a:spLocks noChangeShapeType="1"/>
            </p:cNvSpPr>
            <p:nvPr/>
          </p:nvSpPr>
          <p:spPr bwMode="auto">
            <a:xfrm flipV="1">
              <a:off x="3680" y="3155"/>
              <a:ext cx="248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0" name="Line 1051"/>
            <p:cNvSpPr>
              <a:spLocks noChangeShapeType="1"/>
            </p:cNvSpPr>
            <p:nvPr/>
          </p:nvSpPr>
          <p:spPr bwMode="auto">
            <a:xfrm flipH="1">
              <a:off x="3948" y="3208"/>
              <a:ext cx="96" cy="11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1" name="Line 1052"/>
            <p:cNvSpPr>
              <a:spLocks noChangeShapeType="1"/>
            </p:cNvSpPr>
            <p:nvPr/>
          </p:nvSpPr>
          <p:spPr bwMode="auto">
            <a:xfrm flipH="1" flipV="1">
              <a:off x="4144" y="3212"/>
              <a:ext cx="53" cy="11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2" name="Line 1053"/>
            <p:cNvSpPr>
              <a:spLocks noChangeShapeType="1"/>
            </p:cNvSpPr>
            <p:nvPr/>
          </p:nvSpPr>
          <p:spPr bwMode="auto">
            <a:xfrm>
              <a:off x="4248" y="3185"/>
              <a:ext cx="317" cy="17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3" name="Line 1054"/>
            <p:cNvSpPr>
              <a:spLocks noChangeShapeType="1"/>
            </p:cNvSpPr>
            <p:nvPr/>
          </p:nvSpPr>
          <p:spPr bwMode="auto">
            <a:xfrm>
              <a:off x="3898" y="3025"/>
              <a:ext cx="56" cy="6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4" name="Line 1055"/>
            <p:cNvSpPr>
              <a:spLocks noChangeShapeType="1"/>
            </p:cNvSpPr>
            <p:nvPr/>
          </p:nvSpPr>
          <p:spPr bwMode="auto">
            <a:xfrm>
              <a:off x="3809" y="2257"/>
              <a:ext cx="148" cy="4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5" name="Line 1056"/>
            <p:cNvSpPr>
              <a:spLocks noChangeShapeType="1"/>
            </p:cNvSpPr>
            <p:nvPr/>
          </p:nvSpPr>
          <p:spPr bwMode="auto">
            <a:xfrm flipV="1">
              <a:off x="3711" y="2354"/>
              <a:ext cx="106" cy="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9986" name="Group 1057"/>
            <p:cNvGrpSpPr>
              <a:grpSpLocks/>
            </p:cNvGrpSpPr>
            <p:nvPr/>
          </p:nvGrpSpPr>
          <p:grpSpPr bwMode="auto">
            <a:xfrm>
              <a:off x="3535" y="2207"/>
              <a:ext cx="319" cy="222"/>
              <a:chOff x="2967" y="478"/>
              <a:chExt cx="788" cy="625"/>
            </a:xfrm>
          </p:grpSpPr>
          <p:pic>
            <p:nvPicPr>
              <p:cNvPr id="40346" name="Picture 1058" descr="access_point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347" name="Picture 1059" descr="antenna_radiation_stylized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9987" name="Freeform 1060"/>
            <p:cNvSpPr>
              <a:spLocks/>
            </p:cNvSpPr>
            <p:nvPr/>
          </p:nvSpPr>
          <p:spPr bwMode="auto">
            <a:xfrm>
              <a:off x="4419" y="2224"/>
              <a:ext cx="828" cy="425"/>
            </a:xfrm>
            <a:custGeom>
              <a:avLst/>
              <a:gdLst>
                <a:gd name="T0" fmla="*/ 382 w 828"/>
                <a:gd name="T1" fmla="*/ 30 h 425"/>
                <a:gd name="T2" fmla="*/ 370 w 828"/>
                <a:gd name="T3" fmla="*/ 30 h 425"/>
                <a:gd name="T4" fmla="*/ 126 w 828"/>
                <a:gd name="T5" fmla="*/ 32 h 425"/>
                <a:gd name="T6" fmla="*/ 6 w 828"/>
                <a:gd name="T7" fmla="*/ 126 h 425"/>
                <a:gd name="T8" fmla="*/ 92 w 828"/>
                <a:gd name="T9" fmla="*/ 274 h 425"/>
                <a:gd name="T10" fmla="*/ 292 w 828"/>
                <a:gd name="T11" fmla="*/ 384 h 425"/>
                <a:gd name="T12" fmla="*/ 540 w 828"/>
                <a:gd name="T13" fmla="*/ 416 h 425"/>
                <a:gd name="T14" fmla="*/ 698 w 828"/>
                <a:gd name="T15" fmla="*/ 330 h 425"/>
                <a:gd name="T16" fmla="*/ 776 w 828"/>
                <a:gd name="T17" fmla="*/ 170 h 425"/>
                <a:gd name="T18" fmla="*/ 792 w 828"/>
                <a:gd name="T19" fmla="*/ 22 h 425"/>
                <a:gd name="T20" fmla="*/ 560 w 828"/>
                <a:gd name="T21" fmla="*/ 38 h 425"/>
                <a:gd name="T22" fmla="*/ 382 w 828"/>
                <a:gd name="T23" fmla="*/ 30 h 4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8"/>
                <a:gd name="T37" fmla="*/ 0 h 425"/>
                <a:gd name="T38" fmla="*/ 828 w 828"/>
                <a:gd name="T39" fmla="*/ 425 h 42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8" h="425">
                  <a:moveTo>
                    <a:pt x="382" y="30"/>
                  </a:moveTo>
                  <a:cubicBezTo>
                    <a:pt x="350" y="29"/>
                    <a:pt x="413" y="30"/>
                    <a:pt x="370" y="30"/>
                  </a:cubicBezTo>
                  <a:cubicBezTo>
                    <a:pt x="327" y="30"/>
                    <a:pt x="187" y="16"/>
                    <a:pt x="126" y="32"/>
                  </a:cubicBezTo>
                  <a:cubicBezTo>
                    <a:pt x="65" y="48"/>
                    <a:pt x="12" y="86"/>
                    <a:pt x="6" y="126"/>
                  </a:cubicBezTo>
                  <a:cubicBezTo>
                    <a:pt x="0" y="166"/>
                    <a:pt x="44" y="231"/>
                    <a:pt x="92" y="274"/>
                  </a:cubicBezTo>
                  <a:cubicBezTo>
                    <a:pt x="140" y="317"/>
                    <a:pt x="217" y="360"/>
                    <a:pt x="292" y="384"/>
                  </a:cubicBezTo>
                  <a:cubicBezTo>
                    <a:pt x="367" y="408"/>
                    <a:pt x="472" y="425"/>
                    <a:pt x="540" y="416"/>
                  </a:cubicBezTo>
                  <a:cubicBezTo>
                    <a:pt x="608" y="407"/>
                    <a:pt x="659" y="371"/>
                    <a:pt x="698" y="330"/>
                  </a:cubicBezTo>
                  <a:cubicBezTo>
                    <a:pt x="737" y="289"/>
                    <a:pt x="760" y="221"/>
                    <a:pt x="776" y="170"/>
                  </a:cubicBezTo>
                  <a:cubicBezTo>
                    <a:pt x="792" y="119"/>
                    <a:pt x="828" y="44"/>
                    <a:pt x="792" y="22"/>
                  </a:cubicBezTo>
                  <a:cubicBezTo>
                    <a:pt x="756" y="0"/>
                    <a:pt x="630" y="37"/>
                    <a:pt x="560" y="38"/>
                  </a:cubicBezTo>
                  <a:cubicBezTo>
                    <a:pt x="490" y="39"/>
                    <a:pt x="414" y="31"/>
                    <a:pt x="382" y="3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8" name="Freeform 1061"/>
            <p:cNvSpPr>
              <a:spLocks/>
            </p:cNvSpPr>
            <p:nvPr/>
          </p:nvSpPr>
          <p:spPr bwMode="auto">
            <a:xfrm>
              <a:off x="4417" y="1263"/>
              <a:ext cx="1090" cy="709"/>
            </a:xfrm>
            <a:custGeom>
              <a:avLst/>
              <a:gdLst>
                <a:gd name="T0" fmla="*/ 85898 w 765"/>
                <a:gd name="T1" fmla="*/ 6712 h 459"/>
                <a:gd name="T2" fmla="*/ 58210 w 765"/>
                <a:gd name="T3" fmla="*/ 47662 h 459"/>
                <a:gd name="T4" fmla="*/ 19473 w 765"/>
                <a:gd name="T5" fmla="*/ 67835 h 459"/>
                <a:gd name="T6" fmla="*/ 2783 w 765"/>
                <a:gd name="T7" fmla="*/ 228588 h 459"/>
                <a:gd name="T8" fmla="*/ 36422 w 765"/>
                <a:gd name="T9" fmla="*/ 302028 h 459"/>
                <a:gd name="T10" fmla="*/ 70014 w 765"/>
                <a:gd name="T11" fmla="*/ 289496 h 459"/>
                <a:gd name="T12" fmla="*/ 118176 w 765"/>
                <a:gd name="T13" fmla="*/ 302028 h 459"/>
                <a:gd name="T14" fmla="*/ 141415 w 765"/>
                <a:gd name="T15" fmla="*/ 295017 h 459"/>
                <a:gd name="T16" fmla="*/ 152220 w 765"/>
                <a:gd name="T17" fmla="*/ 253122 h 459"/>
                <a:gd name="T18" fmla="*/ 151953 w 765"/>
                <a:gd name="T19" fmla="*/ 107441 h 459"/>
                <a:gd name="T20" fmla="*/ 134106 w 765"/>
                <a:gd name="T21" fmla="*/ 23437 h 459"/>
                <a:gd name="T22" fmla="*/ 85898 w 765"/>
                <a:gd name="T23" fmla="*/ 6712 h 4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65"/>
                <a:gd name="T37" fmla="*/ 0 h 459"/>
                <a:gd name="T38" fmla="*/ 765 w 765"/>
                <a:gd name="T39" fmla="*/ 459 h 45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65" h="459">
                  <a:moveTo>
                    <a:pt x="424" y="10"/>
                  </a:moveTo>
                  <a:cubicBezTo>
                    <a:pt x="362" y="16"/>
                    <a:pt x="343" y="55"/>
                    <a:pt x="288" y="70"/>
                  </a:cubicBezTo>
                  <a:cubicBezTo>
                    <a:pt x="233" y="85"/>
                    <a:pt x="142" y="56"/>
                    <a:pt x="96" y="100"/>
                  </a:cubicBezTo>
                  <a:cubicBezTo>
                    <a:pt x="50" y="144"/>
                    <a:pt x="0" y="279"/>
                    <a:pt x="14" y="336"/>
                  </a:cubicBezTo>
                  <a:cubicBezTo>
                    <a:pt x="28" y="393"/>
                    <a:pt x="125" y="429"/>
                    <a:pt x="180" y="444"/>
                  </a:cubicBezTo>
                  <a:cubicBezTo>
                    <a:pt x="235" y="459"/>
                    <a:pt x="279" y="426"/>
                    <a:pt x="346" y="426"/>
                  </a:cubicBezTo>
                  <a:cubicBezTo>
                    <a:pt x="413" y="426"/>
                    <a:pt x="525" y="443"/>
                    <a:pt x="584" y="444"/>
                  </a:cubicBezTo>
                  <a:cubicBezTo>
                    <a:pt x="643" y="445"/>
                    <a:pt x="670" y="446"/>
                    <a:pt x="698" y="434"/>
                  </a:cubicBezTo>
                  <a:cubicBezTo>
                    <a:pt x="726" y="422"/>
                    <a:pt x="743" y="418"/>
                    <a:pt x="752" y="372"/>
                  </a:cubicBezTo>
                  <a:cubicBezTo>
                    <a:pt x="761" y="326"/>
                    <a:pt x="765" y="214"/>
                    <a:pt x="750" y="158"/>
                  </a:cubicBezTo>
                  <a:cubicBezTo>
                    <a:pt x="735" y="102"/>
                    <a:pt x="716" y="58"/>
                    <a:pt x="662" y="34"/>
                  </a:cubicBezTo>
                  <a:cubicBezTo>
                    <a:pt x="608" y="10"/>
                    <a:pt x="505" y="0"/>
                    <a:pt x="424" y="1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9" name="Line 1062"/>
            <p:cNvSpPr>
              <a:spLocks noChangeShapeType="1"/>
            </p:cNvSpPr>
            <p:nvPr/>
          </p:nvSpPr>
          <p:spPr bwMode="auto">
            <a:xfrm>
              <a:off x="4659" y="2404"/>
              <a:ext cx="103" cy="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0" name="Line 1063"/>
            <p:cNvSpPr>
              <a:spLocks noChangeShapeType="1"/>
            </p:cNvSpPr>
            <p:nvPr/>
          </p:nvSpPr>
          <p:spPr bwMode="auto">
            <a:xfrm>
              <a:off x="4720" y="2354"/>
              <a:ext cx="1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1" name="Line 1064"/>
            <p:cNvSpPr>
              <a:spLocks noChangeShapeType="1"/>
            </p:cNvSpPr>
            <p:nvPr/>
          </p:nvSpPr>
          <p:spPr bwMode="auto">
            <a:xfrm flipV="1">
              <a:off x="4869" y="2408"/>
              <a:ext cx="85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2" name="Line 1065"/>
            <p:cNvSpPr>
              <a:spLocks noChangeShapeType="1"/>
            </p:cNvSpPr>
            <p:nvPr/>
          </p:nvSpPr>
          <p:spPr bwMode="auto">
            <a:xfrm>
              <a:off x="4235" y="1632"/>
              <a:ext cx="321" cy="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3" name="Line 1066"/>
            <p:cNvSpPr>
              <a:spLocks noChangeShapeType="1"/>
            </p:cNvSpPr>
            <p:nvPr/>
          </p:nvSpPr>
          <p:spPr bwMode="auto">
            <a:xfrm>
              <a:off x="4635" y="2961"/>
              <a:ext cx="246" cy="1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4" name="Line 1067"/>
            <p:cNvSpPr>
              <a:spLocks noChangeShapeType="1"/>
            </p:cNvSpPr>
            <p:nvPr/>
          </p:nvSpPr>
          <p:spPr bwMode="auto">
            <a:xfrm flipV="1">
              <a:off x="4244" y="2953"/>
              <a:ext cx="203" cy="1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5" name="Line 1068"/>
            <p:cNvSpPr>
              <a:spLocks noChangeShapeType="1"/>
            </p:cNvSpPr>
            <p:nvPr/>
          </p:nvSpPr>
          <p:spPr bwMode="auto">
            <a:xfrm flipV="1">
              <a:off x="4271" y="3137"/>
              <a:ext cx="6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6" name="Line 1069"/>
            <p:cNvSpPr>
              <a:spLocks noChangeShapeType="1"/>
            </p:cNvSpPr>
            <p:nvPr/>
          </p:nvSpPr>
          <p:spPr bwMode="auto">
            <a:xfrm flipV="1">
              <a:off x="4773" y="1572"/>
              <a:ext cx="78" cy="5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7" name="Line 1070"/>
            <p:cNvSpPr>
              <a:spLocks noChangeShapeType="1"/>
            </p:cNvSpPr>
            <p:nvPr/>
          </p:nvSpPr>
          <p:spPr bwMode="auto">
            <a:xfrm>
              <a:off x="4665" y="1681"/>
              <a:ext cx="0" cy="5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8" name="Line 1071"/>
            <p:cNvSpPr>
              <a:spLocks noChangeShapeType="1"/>
            </p:cNvSpPr>
            <p:nvPr/>
          </p:nvSpPr>
          <p:spPr bwMode="auto">
            <a:xfrm flipV="1">
              <a:off x="4773" y="1616"/>
              <a:ext cx="166" cy="18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9" name="Line 1072"/>
            <p:cNvSpPr>
              <a:spLocks noChangeShapeType="1"/>
            </p:cNvSpPr>
            <p:nvPr/>
          </p:nvSpPr>
          <p:spPr bwMode="auto">
            <a:xfrm>
              <a:off x="5003" y="1615"/>
              <a:ext cx="0" cy="1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00" name="Line 1073"/>
            <p:cNvSpPr>
              <a:spLocks noChangeShapeType="1"/>
            </p:cNvSpPr>
            <p:nvPr/>
          </p:nvSpPr>
          <p:spPr bwMode="auto">
            <a:xfrm>
              <a:off x="4785" y="1808"/>
              <a:ext cx="11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01" name="Line 1074"/>
            <p:cNvSpPr>
              <a:spLocks noChangeShapeType="1"/>
            </p:cNvSpPr>
            <p:nvPr/>
          </p:nvSpPr>
          <p:spPr bwMode="auto">
            <a:xfrm>
              <a:off x="5134" y="1802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02" name="Line 1075"/>
            <p:cNvSpPr>
              <a:spLocks noChangeShapeType="1"/>
            </p:cNvSpPr>
            <p:nvPr/>
          </p:nvSpPr>
          <p:spPr bwMode="auto">
            <a:xfrm flipH="1">
              <a:off x="4596" y="1850"/>
              <a:ext cx="62" cy="444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03" name="Line 1076"/>
            <p:cNvSpPr>
              <a:spLocks noChangeShapeType="1"/>
            </p:cNvSpPr>
            <p:nvPr/>
          </p:nvSpPr>
          <p:spPr bwMode="auto">
            <a:xfrm flipH="1">
              <a:off x="4969" y="1850"/>
              <a:ext cx="70" cy="45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04" name="Line 1077"/>
            <p:cNvSpPr>
              <a:spLocks noChangeShapeType="1"/>
            </p:cNvSpPr>
            <p:nvPr/>
          </p:nvSpPr>
          <p:spPr bwMode="auto">
            <a:xfrm flipV="1">
              <a:off x="4581" y="2569"/>
              <a:ext cx="143" cy="2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05" name="Line 1078"/>
            <p:cNvSpPr>
              <a:spLocks noChangeShapeType="1"/>
            </p:cNvSpPr>
            <p:nvPr/>
          </p:nvSpPr>
          <p:spPr bwMode="auto">
            <a:xfrm>
              <a:off x="5257" y="1801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0006" name="Group 1079"/>
            <p:cNvGrpSpPr>
              <a:grpSpLocks/>
            </p:cNvGrpSpPr>
            <p:nvPr/>
          </p:nvGrpSpPr>
          <p:grpSpPr bwMode="auto">
            <a:xfrm>
              <a:off x="3813" y="1163"/>
              <a:ext cx="295" cy="391"/>
              <a:chOff x="1653" y="3023"/>
              <a:chExt cx="622" cy="911"/>
            </a:xfrm>
          </p:grpSpPr>
          <p:sp>
            <p:nvSpPr>
              <p:cNvPr id="40329" name="Line 270"/>
              <p:cNvSpPr>
                <a:spLocks noChangeShapeType="1"/>
              </p:cNvSpPr>
              <p:nvPr/>
            </p:nvSpPr>
            <p:spPr bwMode="auto">
              <a:xfrm flipH="1">
                <a:off x="1766" y="3287"/>
                <a:ext cx="188" cy="586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30" name="Line 271"/>
              <p:cNvSpPr>
                <a:spLocks noChangeShapeType="1"/>
              </p:cNvSpPr>
              <p:nvPr/>
            </p:nvSpPr>
            <p:spPr bwMode="auto">
              <a:xfrm>
                <a:off x="1954" y="3287"/>
                <a:ext cx="188" cy="58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31" name="Line 272"/>
              <p:cNvSpPr>
                <a:spLocks noChangeShapeType="1"/>
              </p:cNvSpPr>
              <p:nvPr/>
            </p:nvSpPr>
            <p:spPr bwMode="auto">
              <a:xfrm>
                <a:off x="1766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32" name="Line 273"/>
              <p:cNvSpPr>
                <a:spLocks noChangeShapeType="1"/>
              </p:cNvSpPr>
              <p:nvPr/>
            </p:nvSpPr>
            <p:spPr bwMode="auto">
              <a:xfrm flipH="1">
                <a:off x="1954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33" name="Line 274"/>
              <p:cNvSpPr>
                <a:spLocks noChangeShapeType="1"/>
              </p:cNvSpPr>
              <p:nvPr/>
            </p:nvSpPr>
            <p:spPr bwMode="auto">
              <a:xfrm>
                <a:off x="1954" y="3300"/>
                <a:ext cx="0" cy="63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34" name="Line 275"/>
              <p:cNvSpPr>
                <a:spLocks noChangeShapeType="1"/>
              </p:cNvSpPr>
              <p:nvPr/>
            </p:nvSpPr>
            <p:spPr bwMode="auto">
              <a:xfrm flipV="1">
                <a:off x="1766" y="3810"/>
                <a:ext cx="188" cy="6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35" name="Line 276"/>
              <p:cNvSpPr>
                <a:spLocks noChangeShapeType="1"/>
              </p:cNvSpPr>
              <p:nvPr/>
            </p:nvSpPr>
            <p:spPr bwMode="auto">
              <a:xfrm flipH="1" flipV="1">
                <a:off x="1954" y="3810"/>
                <a:ext cx="188" cy="60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36" name="Line 277"/>
              <p:cNvSpPr>
                <a:spLocks noChangeShapeType="1"/>
              </p:cNvSpPr>
              <p:nvPr/>
            </p:nvSpPr>
            <p:spPr bwMode="auto">
              <a:xfrm>
                <a:off x="1846" y="3618"/>
                <a:ext cx="108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37" name="Line 278"/>
              <p:cNvSpPr>
                <a:spLocks noChangeShapeType="1"/>
              </p:cNvSpPr>
              <p:nvPr/>
            </p:nvSpPr>
            <p:spPr bwMode="auto">
              <a:xfrm flipV="1">
                <a:off x="1954" y="3618"/>
                <a:ext cx="114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38" name="Line 279"/>
              <p:cNvSpPr>
                <a:spLocks noChangeShapeType="1"/>
              </p:cNvSpPr>
              <p:nvPr/>
            </p:nvSpPr>
            <p:spPr bwMode="auto">
              <a:xfrm>
                <a:off x="1810" y="3704"/>
                <a:ext cx="139" cy="65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39" name="Line 280"/>
              <p:cNvSpPr>
                <a:spLocks noChangeShapeType="1"/>
              </p:cNvSpPr>
              <p:nvPr/>
            </p:nvSpPr>
            <p:spPr bwMode="auto">
              <a:xfrm flipV="1">
                <a:off x="1954" y="3717"/>
                <a:ext cx="140" cy="57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40" name="Line 281"/>
              <p:cNvSpPr>
                <a:spLocks noChangeShapeType="1"/>
              </p:cNvSpPr>
              <p:nvPr/>
            </p:nvSpPr>
            <p:spPr bwMode="auto">
              <a:xfrm flipV="1">
                <a:off x="1954" y="3530"/>
                <a:ext cx="72" cy="2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41" name="Line 282"/>
              <p:cNvSpPr>
                <a:spLocks noChangeShapeType="1"/>
              </p:cNvSpPr>
              <p:nvPr/>
            </p:nvSpPr>
            <p:spPr bwMode="auto">
              <a:xfrm flipV="1">
                <a:off x="1954" y="3409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42" name="Line 283"/>
              <p:cNvSpPr>
                <a:spLocks noChangeShapeType="1"/>
              </p:cNvSpPr>
              <p:nvPr/>
            </p:nvSpPr>
            <p:spPr bwMode="auto">
              <a:xfrm>
                <a:off x="1873" y="3522"/>
                <a:ext cx="87" cy="3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43" name="Line 284"/>
              <p:cNvSpPr>
                <a:spLocks noChangeShapeType="1"/>
              </p:cNvSpPr>
              <p:nvPr/>
            </p:nvSpPr>
            <p:spPr bwMode="auto">
              <a:xfrm>
                <a:off x="1912" y="3404"/>
                <a:ext cx="50" cy="31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344" name="Oval 1095"/>
              <p:cNvSpPr>
                <a:spLocks noChangeArrowheads="1"/>
              </p:cNvSpPr>
              <p:nvPr/>
            </p:nvSpPr>
            <p:spPr bwMode="auto">
              <a:xfrm>
                <a:off x="1921" y="3233"/>
                <a:ext cx="63" cy="68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40345" name="Picture 1096" descr="cell_tower_radiation_gra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3" y="3023"/>
                <a:ext cx="622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0007" name="Group 1097"/>
            <p:cNvGrpSpPr>
              <a:grpSpLocks/>
            </p:cNvGrpSpPr>
            <p:nvPr/>
          </p:nvGrpSpPr>
          <p:grpSpPr bwMode="auto">
            <a:xfrm>
              <a:off x="3962" y="1516"/>
              <a:ext cx="286" cy="160"/>
              <a:chOff x="3843" y="1516"/>
              <a:chExt cx="286" cy="160"/>
            </a:xfrm>
          </p:grpSpPr>
          <p:sp>
            <p:nvSpPr>
              <p:cNvPr id="40320" name="Line 1098"/>
              <p:cNvSpPr>
                <a:spLocks noChangeShapeType="1"/>
              </p:cNvSpPr>
              <p:nvPr/>
            </p:nvSpPr>
            <p:spPr bwMode="auto">
              <a:xfrm>
                <a:off x="3843" y="1516"/>
                <a:ext cx="96" cy="6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321" name="Oval 407"/>
              <p:cNvSpPr>
                <a:spLocks noChangeArrowheads="1"/>
              </p:cNvSpPr>
              <p:nvPr/>
            </p:nvSpPr>
            <p:spPr bwMode="auto">
              <a:xfrm>
                <a:off x="3884" y="1616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322" name="Rectangle 410"/>
              <p:cNvSpPr>
                <a:spLocks noChangeArrowheads="1"/>
              </p:cNvSpPr>
              <p:nvPr/>
            </p:nvSpPr>
            <p:spPr bwMode="auto">
              <a:xfrm>
                <a:off x="3884" y="1610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323" name="Oval 411"/>
              <p:cNvSpPr>
                <a:spLocks noChangeArrowheads="1"/>
              </p:cNvSpPr>
              <p:nvPr/>
            </p:nvSpPr>
            <p:spPr bwMode="auto">
              <a:xfrm>
                <a:off x="3883" y="1569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0324" name="Group 1102"/>
              <p:cNvGrpSpPr>
                <a:grpSpLocks/>
              </p:cNvGrpSpPr>
              <p:nvPr/>
            </p:nvGrpSpPr>
            <p:grpSpPr bwMode="auto">
              <a:xfrm>
                <a:off x="3932" y="1587"/>
                <a:ext cx="138" cy="33"/>
                <a:chOff x="2468" y="1332"/>
                <a:chExt cx="310" cy="60"/>
              </a:xfrm>
            </p:grpSpPr>
            <p:sp>
              <p:nvSpPr>
                <p:cNvPr id="40327" name="Freeform 110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328" name="Freeform 110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325" name="Line 1105"/>
              <p:cNvSpPr>
                <a:spLocks noChangeShapeType="1"/>
              </p:cNvSpPr>
              <p:nvPr/>
            </p:nvSpPr>
            <p:spPr bwMode="auto">
              <a:xfrm>
                <a:off x="3884" y="1602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326" name="Line 1106"/>
              <p:cNvSpPr>
                <a:spLocks noChangeShapeType="1"/>
              </p:cNvSpPr>
              <p:nvPr/>
            </p:nvSpPr>
            <p:spPr bwMode="auto">
              <a:xfrm>
                <a:off x="4127" y="1604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08" name="Group 1107"/>
            <p:cNvGrpSpPr>
              <a:grpSpLocks/>
            </p:cNvGrpSpPr>
            <p:nvPr/>
          </p:nvGrpSpPr>
          <p:grpSpPr bwMode="auto">
            <a:xfrm>
              <a:off x="4537" y="1571"/>
              <a:ext cx="246" cy="110"/>
              <a:chOff x="4334" y="1470"/>
              <a:chExt cx="246" cy="107"/>
            </a:xfrm>
          </p:grpSpPr>
          <p:sp>
            <p:nvSpPr>
              <p:cNvPr id="4031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31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31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0315" name="Group 1111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0318" name="Freeform 111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319" name="Freeform 111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316" name="Line 1114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317" name="Line 1115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09" name="Group 1116"/>
            <p:cNvGrpSpPr>
              <a:grpSpLocks/>
            </p:cNvGrpSpPr>
            <p:nvPr/>
          </p:nvGrpSpPr>
          <p:grpSpPr bwMode="auto">
            <a:xfrm>
              <a:off x="4544" y="1737"/>
              <a:ext cx="246" cy="110"/>
              <a:chOff x="4334" y="1470"/>
              <a:chExt cx="246" cy="107"/>
            </a:xfrm>
          </p:grpSpPr>
          <p:sp>
            <p:nvSpPr>
              <p:cNvPr id="4030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30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30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0307" name="Group 112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0310" name="Freeform 112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311" name="Freeform 112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308" name="Line 1123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309" name="Line 112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10" name="Group 1125"/>
            <p:cNvGrpSpPr>
              <a:grpSpLocks/>
            </p:cNvGrpSpPr>
            <p:nvPr/>
          </p:nvGrpSpPr>
          <p:grpSpPr bwMode="auto">
            <a:xfrm>
              <a:off x="4890" y="1738"/>
              <a:ext cx="246" cy="110"/>
              <a:chOff x="4334" y="1470"/>
              <a:chExt cx="246" cy="107"/>
            </a:xfrm>
          </p:grpSpPr>
          <p:sp>
            <p:nvSpPr>
              <p:cNvPr id="4029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9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9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0299" name="Group 1129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0302" name="Freeform 113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303" name="Freeform 113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300" name="Line 1132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301" name="Line 1133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11" name="Group 1134"/>
            <p:cNvGrpSpPr>
              <a:grpSpLocks/>
            </p:cNvGrpSpPr>
            <p:nvPr/>
          </p:nvGrpSpPr>
          <p:grpSpPr bwMode="auto">
            <a:xfrm>
              <a:off x="4844" y="1508"/>
              <a:ext cx="246" cy="110"/>
              <a:chOff x="4334" y="1470"/>
              <a:chExt cx="246" cy="107"/>
            </a:xfrm>
          </p:grpSpPr>
          <p:sp>
            <p:nvSpPr>
              <p:cNvPr id="4028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8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9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0291" name="Group 1138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0294" name="Freeform 113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95" name="Freeform 114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292" name="Line 1141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93" name="Line 1142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12" name="Group 1143"/>
            <p:cNvGrpSpPr>
              <a:grpSpLocks/>
            </p:cNvGrpSpPr>
            <p:nvPr/>
          </p:nvGrpSpPr>
          <p:grpSpPr bwMode="auto">
            <a:xfrm>
              <a:off x="4874" y="2296"/>
              <a:ext cx="310" cy="130"/>
              <a:chOff x="4334" y="1470"/>
              <a:chExt cx="246" cy="107"/>
            </a:xfrm>
          </p:grpSpPr>
          <p:sp>
            <p:nvSpPr>
              <p:cNvPr id="4028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8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8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0283" name="Group 114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0286" name="Freeform 114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87" name="Freeform 114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284" name="Line 115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85" name="Line 115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0013" name="Line 1152"/>
            <p:cNvSpPr>
              <a:spLocks noChangeShapeType="1"/>
            </p:cNvSpPr>
            <p:nvPr/>
          </p:nvSpPr>
          <p:spPr bwMode="auto">
            <a:xfrm>
              <a:off x="4049" y="2358"/>
              <a:ext cx="42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0014" name="Group 1153"/>
            <p:cNvGrpSpPr>
              <a:grpSpLocks/>
            </p:cNvGrpSpPr>
            <p:nvPr/>
          </p:nvGrpSpPr>
          <p:grpSpPr bwMode="auto">
            <a:xfrm>
              <a:off x="4464" y="2288"/>
              <a:ext cx="310" cy="130"/>
              <a:chOff x="4334" y="1470"/>
              <a:chExt cx="246" cy="107"/>
            </a:xfrm>
          </p:grpSpPr>
          <p:sp>
            <p:nvSpPr>
              <p:cNvPr id="4027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7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7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0275" name="Group 115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0278" name="Freeform 115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79" name="Freeform 115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276" name="Line 116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77" name="Line 116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15" name="Group 1162"/>
            <p:cNvGrpSpPr>
              <a:grpSpLocks/>
            </p:cNvGrpSpPr>
            <p:nvPr/>
          </p:nvGrpSpPr>
          <p:grpSpPr bwMode="auto">
            <a:xfrm>
              <a:off x="4660" y="2464"/>
              <a:ext cx="310" cy="130"/>
              <a:chOff x="4334" y="1470"/>
              <a:chExt cx="246" cy="107"/>
            </a:xfrm>
          </p:grpSpPr>
          <p:sp>
            <p:nvSpPr>
              <p:cNvPr id="4026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6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6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0267" name="Group 116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0270" name="Freeform 116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71" name="Freeform 116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268" name="Line 116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69" name="Line 117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16" name="Group 1171"/>
            <p:cNvGrpSpPr>
              <a:grpSpLocks/>
            </p:cNvGrpSpPr>
            <p:nvPr/>
          </p:nvGrpSpPr>
          <p:grpSpPr bwMode="auto">
            <a:xfrm>
              <a:off x="4782" y="3028"/>
              <a:ext cx="392" cy="154"/>
              <a:chOff x="4334" y="1470"/>
              <a:chExt cx="246" cy="107"/>
            </a:xfrm>
          </p:grpSpPr>
          <p:sp>
            <p:nvSpPr>
              <p:cNvPr id="4025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5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5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0259" name="Group 1175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0262" name="Freeform 117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63" name="Freeform 117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260" name="Line 1178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61" name="Line 1179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17" name="Group 1180"/>
            <p:cNvGrpSpPr>
              <a:grpSpLocks/>
            </p:cNvGrpSpPr>
            <p:nvPr/>
          </p:nvGrpSpPr>
          <p:grpSpPr bwMode="auto">
            <a:xfrm>
              <a:off x="4388" y="2840"/>
              <a:ext cx="392" cy="154"/>
              <a:chOff x="4334" y="1470"/>
              <a:chExt cx="246" cy="107"/>
            </a:xfrm>
          </p:grpSpPr>
          <p:sp>
            <p:nvSpPr>
              <p:cNvPr id="4024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4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5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0251" name="Group 118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0254" name="Freeform 118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55" name="Freeform 118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252" name="Line 118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53" name="Line 118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18" name="Group 1189"/>
            <p:cNvGrpSpPr>
              <a:grpSpLocks/>
            </p:cNvGrpSpPr>
            <p:nvPr/>
          </p:nvGrpSpPr>
          <p:grpSpPr bwMode="auto">
            <a:xfrm>
              <a:off x="3932" y="3056"/>
              <a:ext cx="392" cy="154"/>
              <a:chOff x="4334" y="1470"/>
              <a:chExt cx="246" cy="107"/>
            </a:xfrm>
          </p:grpSpPr>
          <p:sp>
            <p:nvSpPr>
              <p:cNvPr id="4024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4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4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0243" name="Group 1193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0246" name="Freeform 119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47" name="Freeform 119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244" name="Line 1196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45" name="Line 1197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19" name="Group 1198"/>
            <p:cNvGrpSpPr>
              <a:grpSpLocks/>
            </p:cNvGrpSpPr>
            <p:nvPr/>
          </p:nvGrpSpPr>
          <p:grpSpPr bwMode="auto">
            <a:xfrm>
              <a:off x="3812" y="2296"/>
              <a:ext cx="246" cy="108"/>
              <a:chOff x="4334" y="1470"/>
              <a:chExt cx="246" cy="107"/>
            </a:xfrm>
          </p:grpSpPr>
          <p:sp>
            <p:nvSpPr>
              <p:cNvPr id="4023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3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023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0235" name="Group 120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0238" name="Freeform 120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39" name="Freeform 120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236" name="Line 120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5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37" name="Line 120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9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20" name="Group 1207"/>
            <p:cNvGrpSpPr>
              <a:grpSpLocks/>
            </p:cNvGrpSpPr>
            <p:nvPr/>
          </p:nvGrpSpPr>
          <p:grpSpPr bwMode="auto">
            <a:xfrm>
              <a:off x="4511" y="3153"/>
              <a:ext cx="281" cy="266"/>
              <a:chOff x="5072" y="3611"/>
              <a:chExt cx="459" cy="380"/>
            </a:xfrm>
          </p:grpSpPr>
          <p:grpSp>
            <p:nvGrpSpPr>
              <p:cNvPr id="40218" name="Group 1208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40220" name="Freeform 1209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21" name="Freeform 1210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22" name="Freeform 1211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23" name="Freeform 1212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24" name="Freeform 1213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25" name="Freeform 1214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26" name="Freeform 1215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27" name="Freeform 1216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28" name="Freeform 1217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29" name="Freeform 1218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30" name="Freeform 1219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31" name="Freeform 1220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40219" name="Picture 1221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0021" name="Group 1222"/>
            <p:cNvGrpSpPr>
              <a:grpSpLocks/>
            </p:cNvGrpSpPr>
            <p:nvPr/>
          </p:nvGrpSpPr>
          <p:grpSpPr bwMode="auto">
            <a:xfrm>
              <a:off x="3552" y="2211"/>
              <a:ext cx="251" cy="226"/>
              <a:chOff x="5072" y="3611"/>
              <a:chExt cx="459" cy="380"/>
            </a:xfrm>
          </p:grpSpPr>
          <p:grpSp>
            <p:nvGrpSpPr>
              <p:cNvPr id="40204" name="Group 1223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40206" name="Freeform 1224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07" name="Freeform 1225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08" name="Freeform 1226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09" name="Freeform 1227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10" name="Freeform 1228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11" name="Freeform 1229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12" name="Freeform 1230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13" name="Freeform 1231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14" name="Freeform 1232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15" name="Freeform 1233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16" name="Freeform 1234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217" name="Freeform 1235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40205" name="Picture 1236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40022" name="Line 1237"/>
            <p:cNvSpPr>
              <a:spLocks noChangeShapeType="1"/>
            </p:cNvSpPr>
            <p:nvPr/>
          </p:nvSpPr>
          <p:spPr bwMode="auto">
            <a:xfrm rot="5400000" flipV="1">
              <a:off x="5034" y="3427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0023" name="Group 1238"/>
            <p:cNvGrpSpPr>
              <a:grpSpLocks/>
            </p:cNvGrpSpPr>
            <p:nvPr/>
          </p:nvGrpSpPr>
          <p:grpSpPr bwMode="auto">
            <a:xfrm flipH="1">
              <a:off x="3638" y="2856"/>
              <a:ext cx="261" cy="235"/>
              <a:chOff x="2839" y="3501"/>
              <a:chExt cx="755" cy="803"/>
            </a:xfrm>
          </p:grpSpPr>
          <p:pic>
            <p:nvPicPr>
              <p:cNvPr id="40202" name="Picture 123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203" name="Freeform 1240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0024" name="Group 1241"/>
            <p:cNvGrpSpPr>
              <a:grpSpLocks/>
            </p:cNvGrpSpPr>
            <p:nvPr/>
          </p:nvGrpSpPr>
          <p:grpSpPr bwMode="auto">
            <a:xfrm flipH="1">
              <a:off x="3438" y="3121"/>
              <a:ext cx="304" cy="256"/>
              <a:chOff x="2839" y="3501"/>
              <a:chExt cx="755" cy="803"/>
            </a:xfrm>
          </p:grpSpPr>
          <p:pic>
            <p:nvPicPr>
              <p:cNvPr id="40200" name="Picture 124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201" name="Freeform 1243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0025" name="Group 1244"/>
            <p:cNvGrpSpPr>
              <a:grpSpLocks/>
            </p:cNvGrpSpPr>
            <p:nvPr/>
          </p:nvGrpSpPr>
          <p:grpSpPr bwMode="auto">
            <a:xfrm flipH="1">
              <a:off x="3739" y="3311"/>
              <a:ext cx="269" cy="220"/>
              <a:chOff x="2839" y="3501"/>
              <a:chExt cx="755" cy="803"/>
            </a:xfrm>
          </p:grpSpPr>
          <p:pic>
            <p:nvPicPr>
              <p:cNvPr id="40198" name="Picture 12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199" name="Freeform 1246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0026" name="Group 1247"/>
            <p:cNvGrpSpPr>
              <a:grpSpLocks/>
            </p:cNvGrpSpPr>
            <p:nvPr/>
          </p:nvGrpSpPr>
          <p:grpSpPr bwMode="auto">
            <a:xfrm>
              <a:off x="4126" y="3300"/>
              <a:ext cx="269" cy="221"/>
              <a:chOff x="2839" y="3501"/>
              <a:chExt cx="755" cy="803"/>
            </a:xfrm>
          </p:grpSpPr>
          <p:pic>
            <p:nvPicPr>
              <p:cNvPr id="40196" name="Picture 124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197" name="Freeform 1249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40027" name="Picture 1250" descr="car_icon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" y="1084"/>
              <a:ext cx="5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0028" name="Group 1251"/>
            <p:cNvGrpSpPr>
              <a:grpSpLocks/>
            </p:cNvGrpSpPr>
            <p:nvPr/>
          </p:nvGrpSpPr>
          <p:grpSpPr bwMode="auto">
            <a:xfrm>
              <a:off x="3536" y="974"/>
              <a:ext cx="262" cy="243"/>
              <a:chOff x="2751" y="1851"/>
              <a:chExt cx="462" cy="478"/>
            </a:xfrm>
          </p:grpSpPr>
          <p:pic>
            <p:nvPicPr>
              <p:cNvPr id="40194" name="Picture 1252" descr="iphone_stylized_small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1922"/>
                <a:ext cx="15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195" name="Picture 1253" descr="antenna_radiation_stylized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1" y="1851"/>
                <a:ext cx="46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0029" name="Group 1254"/>
            <p:cNvGrpSpPr>
              <a:grpSpLocks/>
            </p:cNvGrpSpPr>
            <p:nvPr/>
          </p:nvGrpSpPr>
          <p:grpSpPr bwMode="auto">
            <a:xfrm>
              <a:off x="5191" y="3151"/>
              <a:ext cx="143" cy="303"/>
              <a:chOff x="4140" y="429"/>
              <a:chExt cx="1425" cy="2396"/>
            </a:xfrm>
          </p:grpSpPr>
          <p:sp>
            <p:nvSpPr>
              <p:cNvPr id="40162" name="Freeform 1255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63" name="Rectangle 1256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64" name="Freeform 1257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65" name="Freeform 1258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66" name="Rectangle 1259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0167" name="Group 1260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0192" name="AutoShape 1261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193" name="AutoShape 1262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0168" name="Rectangle 1263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0169" name="Group 1264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0190" name="AutoShape 1265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191" name="AutoShape 1266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0170" name="Rectangle 1267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71" name="Rectangle 1268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0172" name="Group 1269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0188" name="AutoShape 1270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189" name="AutoShape 1271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0173" name="Freeform 1272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0174" name="Group 1273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0186" name="AutoShape 1274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187" name="AutoShape 1275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0175" name="Rectangle 1276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76" name="Freeform 1277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77" name="Freeform 1278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78" name="Oval 1279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79" name="Freeform 1280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80" name="AutoShape 1281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81" name="AutoShape 1282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82" name="Oval 1283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83" name="Oval 1284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40184" name="Oval 1285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85" name="Rectangle 1286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0030" name="Group 1287"/>
            <p:cNvGrpSpPr>
              <a:grpSpLocks/>
            </p:cNvGrpSpPr>
            <p:nvPr/>
          </p:nvGrpSpPr>
          <p:grpSpPr bwMode="auto">
            <a:xfrm>
              <a:off x="4992" y="3341"/>
              <a:ext cx="143" cy="303"/>
              <a:chOff x="4140" y="429"/>
              <a:chExt cx="1425" cy="2396"/>
            </a:xfrm>
          </p:grpSpPr>
          <p:sp>
            <p:nvSpPr>
              <p:cNvPr id="40130" name="Freeform 128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31" name="Rectangle 1289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32" name="Freeform 129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33" name="Freeform 129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34" name="Rectangle 1292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0135" name="Group 129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0160" name="AutoShape 1294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161" name="AutoShape 1295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0136" name="Rectangle 1296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0137" name="Group 129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0158" name="AutoShape 1298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159" name="AutoShape 1299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0138" name="Rectangle 1300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39" name="Rectangle 1301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0140" name="Group 130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0156" name="AutoShape 1303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157" name="AutoShape 1304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0141" name="Freeform 130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0142" name="Group 130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0154" name="AutoShape 130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155" name="AutoShape 1308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0143" name="Rectangle 1309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44" name="Freeform 131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5" name="Freeform 131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6" name="Oval 1312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47" name="Freeform 131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8" name="AutoShape 1314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49" name="AutoShape 1315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50" name="Oval 1316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51" name="Oval 1317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40152" name="Oval 1318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53" name="Rectangle 1319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0031" name="Group 1320"/>
            <p:cNvGrpSpPr>
              <a:grpSpLocks/>
            </p:cNvGrpSpPr>
            <p:nvPr/>
          </p:nvGrpSpPr>
          <p:grpSpPr bwMode="auto">
            <a:xfrm>
              <a:off x="3340" y="1287"/>
              <a:ext cx="337" cy="257"/>
              <a:chOff x="877" y="1008"/>
              <a:chExt cx="2747" cy="2591"/>
            </a:xfrm>
          </p:grpSpPr>
          <p:pic>
            <p:nvPicPr>
              <p:cNvPr id="40107" name="Picture 1321" descr="antenna_stylize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108" name="Picture 1322" descr="laptop_keyboard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109" name="Freeform 1323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40110" name="Picture 1324" descr="screen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111" name="Freeform 1325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2" name="Freeform 1326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3" name="Freeform 1327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4" name="Freeform 1328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5" name="Freeform 1329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6" name="Freeform 1330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0117" name="Group 1331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40124" name="Freeform 1332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125" name="Freeform 1333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126" name="Freeform 1334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127" name="Freeform 1335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128" name="Freeform 1336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129" name="Freeform 1337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118" name="Freeform 1338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19" name="Freeform 1339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0" name="Freeform 1340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1" name="Freeform 1341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2" name="Freeform 1342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23" name="Freeform 1343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32" name="Group 1344"/>
            <p:cNvGrpSpPr>
              <a:grpSpLocks/>
            </p:cNvGrpSpPr>
            <p:nvPr/>
          </p:nvGrpSpPr>
          <p:grpSpPr bwMode="auto">
            <a:xfrm>
              <a:off x="4329" y="3456"/>
              <a:ext cx="299" cy="257"/>
              <a:chOff x="877" y="1008"/>
              <a:chExt cx="2747" cy="2591"/>
            </a:xfrm>
          </p:grpSpPr>
          <p:pic>
            <p:nvPicPr>
              <p:cNvPr id="40084" name="Picture 1345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085" name="Picture 1346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86" name="Freeform 1347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40087" name="Picture 1348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88" name="Freeform 1349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89" name="Freeform 1350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90" name="Freeform 1351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91" name="Freeform 1352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92" name="Freeform 1353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93" name="Freeform 1354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0094" name="Group 1355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40101" name="Freeform 1356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102" name="Freeform 1357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103" name="Freeform 1358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104" name="Freeform 1359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105" name="Freeform 1360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106" name="Freeform 1361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095" name="Freeform 1362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96" name="Freeform 1363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97" name="Freeform 1364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98" name="Freeform 1365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99" name="Freeform 1366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00" name="Freeform 1367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33" name="Group 1368"/>
            <p:cNvGrpSpPr>
              <a:grpSpLocks/>
            </p:cNvGrpSpPr>
            <p:nvPr/>
          </p:nvGrpSpPr>
          <p:grpSpPr bwMode="auto">
            <a:xfrm>
              <a:off x="3503" y="1916"/>
              <a:ext cx="280" cy="257"/>
              <a:chOff x="877" y="1008"/>
              <a:chExt cx="2747" cy="2591"/>
            </a:xfrm>
          </p:grpSpPr>
          <p:pic>
            <p:nvPicPr>
              <p:cNvPr id="40061" name="Picture 1369" descr="antenna_stylized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062" name="Picture 1370" descr="laptop_keyboard"/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63" name="Freeform 1371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40064" name="Picture 1372" descr="screen"/>
              <p:cNvPicPr>
                <a:picLocks noChangeAspect="1" noChangeArrowheads="1"/>
              </p:cNvPicPr>
              <p:nvPr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65" name="Freeform 1373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6" name="Freeform 1374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7" name="Freeform 1375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8" name="Freeform 1376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69" name="Freeform 1377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70" name="Freeform 1378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0071" name="Group 1379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40078" name="Freeform 1380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79" name="Freeform 1381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80" name="Freeform 1382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81" name="Freeform 1383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82" name="Freeform 1384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83" name="Freeform 1385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072" name="Freeform 1386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73" name="Freeform 1387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74" name="Freeform 1388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75" name="Freeform 1389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76" name="Freeform 1390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77" name="Freeform 1391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034" name="Group 1392"/>
            <p:cNvGrpSpPr>
              <a:grpSpLocks/>
            </p:cNvGrpSpPr>
            <p:nvPr/>
          </p:nvGrpSpPr>
          <p:grpSpPr bwMode="auto">
            <a:xfrm flipH="1">
              <a:off x="3742" y="2030"/>
              <a:ext cx="261" cy="235"/>
              <a:chOff x="2839" y="3501"/>
              <a:chExt cx="755" cy="803"/>
            </a:xfrm>
          </p:grpSpPr>
          <p:pic>
            <p:nvPicPr>
              <p:cNvPr id="40059" name="Picture 139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60" name="Freeform 1394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0035" name="Group 1395"/>
            <p:cNvGrpSpPr>
              <a:grpSpLocks/>
            </p:cNvGrpSpPr>
            <p:nvPr/>
          </p:nvGrpSpPr>
          <p:grpSpPr bwMode="auto">
            <a:xfrm>
              <a:off x="4603" y="3416"/>
              <a:ext cx="299" cy="257"/>
              <a:chOff x="877" y="1008"/>
              <a:chExt cx="2747" cy="2591"/>
            </a:xfrm>
          </p:grpSpPr>
          <p:pic>
            <p:nvPicPr>
              <p:cNvPr id="40036" name="Picture 1396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0037" name="Picture 1397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38" name="Freeform 1398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40039" name="Picture 1399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040" name="Freeform 1400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41" name="Freeform 1401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42" name="Freeform 1402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43" name="Freeform 1403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44" name="Freeform 1404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45" name="Freeform 1405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0046" name="Group 1406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40053" name="Freeform 1407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54" name="Freeform 1408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55" name="Freeform 1409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56" name="Freeform 1410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57" name="Freeform 1411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058" name="Freeform 1412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0047" name="Freeform 1413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48" name="Freeform 1414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49" name="Freeform 1415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50" name="Freeform 1416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51" name="Freeform 1417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52" name="Freeform 1418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5729" name="Line 913"/>
          <p:cNvSpPr>
            <a:spLocks noChangeShapeType="1"/>
          </p:cNvSpPr>
          <p:nvPr/>
        </p:nvSpPr>
        <p:spPr bwMode="auto">
          <a:xfrm>
            <a:off x="6850063" y="3786188"/>
            <a:ext cx="1290637" cy="541337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727" name="Line 911"/>
          <p:cNvSpPr>
            <a:spLocks noChangeShapeType="1"/>
          </p:cNvSpPr>
          <p:nvPr/>
        </p:nvSpPr>
        <p:spPr bwMode="auto">
          <a:xfrm>
            <a:off x="6945313" y="660400"/>
            <a:ext cx="1700212" cy="3386138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5275" y="0"/>
            <a:ext cx="7553325" cy="990600"/>
          </a:xfrm>
        </p:spPr>
        <p:txBody>
          <a:bodyPr/>
          <a:lstStyle/>
          <a:p>
            <a:r>
              <a:rPr lang="en-US" sz="4000" dirty="0" smtClean="0">
                <a:latin typeface="Gill Sans MT" charset="0"/>
              </a:rPr>
              <a:t>Apps: Creating </a:t>
            </a:r>
            <a:r>
              <a:rPr lang="en-US" sz="4000" dirty="0">
                <a:latin typeface="Gill Sans MT" charset="0"/>
              </a:rPr>
              <a:t>a network app</a:t>
            </a:r>
          </a:p>
        </p:txBody>
      </p:sp>
      <p:sp>
        <p:nvSpPr>
          <p:cNvPr id="3994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762000"/>
            <a:ext cx="4953000" cy="55626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write programs that:</a:t>
            </a:r>
          </a:p>
          <a:p>
            <a:r>
              <a:rPr lang="en-US" sz="2400" dirty="0">
                <a:latin typeface="Gill Sans MT" charset="0"/>
              </a:rPr>
              <a:t>run on (different) </a:t>
            </a:r>
            <a:r>
              <a:rPr lang="en-US" sz="2400" i="1" dirty="0">
                <a:latin typeface="Gill Sans MT" charset="0"/>
              </a:rPr>
              <a:t>end systems</a:t>
            </a:r>
          </a:p>
          <a:p>
            <a:r>
              <a:rPr lang="en-US" sz="2400" dirty="0">
                <a:latin typeface="Gill Sans MT" charset="0"/>
              </a:rPr>
              <a:t>communicate over network</a:t>
            </a:r>
          </a:p>
          <a:p>
            <a:r>
              <a:rPr lang="en-US" sz="2400" dirty="0">
                <a:latin typeface="Gill Sans MT" charset="0"/>
              </a:rPr>
              <a:t>e.g., web server software communicates with browser software</a:t>
            </a:r>
          </a:p>
          <a:p>
            <a:pPr>
              <a:spcBef>
                <a:spcPct val="80000"/>
              </a:spcBef>
              <a:buFont typeface="Wingdings" charset="0"/>
              <a:buNone/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no 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</a:rPr>
              <a:t>“need” </a:t>
            </a:r>
            <a:r>
              <a:rPr lang="en-US" dirty="0">
                <a:solidFill>
                  <a:srgbClr val="CC0000"/>
                </a:solidFill>
                <a:latin typeface="Gill Sans MT" charset="0"/>
              </a:rPr>
              <a:t>to write software for network-core devices</a:t>
            </a:r>
          </a:p>
          <a:p>
            <a:r>
              <a:rPr lang="en-US" sz="2400" dirty="0">
                <a:latin typeface="Gill Sans MT" charset="0"/>
              </a:rPr>
              <a:t>network-core devices do not run user applications </a:t>
            </a:r>
          </a:p>
          <a:p>
            <a:r>
              <a:rPr lang="en-US" sz="2400" dirty="0">
                <a:latin typeface="Gill Sans MT" charset="0"/>
              </a:rPr>
              <a:t>applications on end systems  allows for rapid app development, propagation</a:t>
            </a:r>
          </a:p>
          <a:p>
            <a:pPr>
              <a:buFont typeface="Wingdings" charset="0"/>
              <a:buNone/>
            </a:pPr>
            <a:endParaRPr lang="en-US" sz="2400" dirty="0">
              <a:solidFill>
                <a:srgbClr val="FF0000"/>
              </a:solidFill>
              <a:latin typeface="Gill Sans MT" charset="0"/>
            </a:endParaRPr>
          </a:p>
        </p:txBody>
      </p:sp>
      <p:grpSp>
        <p:nvGrpSpPr>
          <p:cNvPr id="35725" name="Group 618"/>
          <p:cNvGrpSpPr>
            <a:grpSpLocks/>
          </p:cNvGrpSpPr>
          <p:nvPr/>
        </p:nvGrpSpPr>
        <p:grpSpPr bwMode="auto">
          <a:xfrm>
            <a:off x="5857875" y="503238"/>
            <a:ext cx="1044575" cy="965200"/>
            <a:chOff x="4047" y="420"/>
            <a:chExt cx="658" cy="608"/>
          </a:xfrm>
        </p:grpSpPr>
        <p:sp>
          <p:nvSpPr>
            <p:cNvPr id="39964" name="Rectangle 227"/>
            <p:cNvSpPr>
              <a:spLocks noChangeArrowheads="1"/>
            </p:cNvSpPr>
            <p:nvPr/>
          </p:nvSpPr>
          <p:spPr bwMode="auto">
            <a:xfrm>
              <a:off x="4266" y="420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9965" name="Rectangle 228"/>
            <p:cNvSpPr>
              <a:spLocks noChangeArrowheads="1"/>
            </p:cNvSpPr>
            <p:nvPr/>
          </p:nvSpPr>
          <p:spPr bwMode="auto">
            <a:xfrm>
              <a:off x="4245" y="435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9966" name="Rectangle 229"/>
            <p:cNvSpPr>
              <a:spLocks noChangeArrowheads="1"/>
            </p:cNvSpPr>
            <p:nvPr/>
          </p:nvSpPr>
          <p:spPr bwMode="auto">
            <a:xfrm>
              <a:off x="4251" y="438"/>
              <a:ext cx="426" cy="126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9967" name="Text Box 230"/>
            <p:cNvSpPr txBox="1">
              <a:spLocks noChangeArrowheads="1"/>
            </p:cNvSpPr>
            <p:nvPr/>
          </p:nvSpPr>
          <p:spPr bwMode="auto">
            <a:xfrm>
              <a:off x="4192" y="420"/>
              <a:ext cx="51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>
                  <a:solidFill>
                    <a:schemeClr val="bg1"/>
                  </a:solidFill>
                </a:rPr>
                <a:t>application</a:t>
              </a:r>
              <a:endParaRPr lang="en-US" sz="10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transport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network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data link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physical</a:t>
              </a:r>
              <a:endParaRPr lang="en-US" sz="2400"/>
            </a:p>
          </p:txBody>
        </p:sp>
        <p:sp>
          <p:nvSpPr>
            <p:cNvPr id="39968" name="Line 231"/>
            <p:cNvSpPr>
              <a:spLocks noChangeShapeType="1"/>
            </p:cNvSpPr>
            <p:nvPr/>
          </p:nvSpPr>
          <p:spPr bwMode="auto">
            <a:xfrm>
              <a:off x="4245" y="65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9" name="Line 232"/>
            <p:cNvSpPr>
              <a:spLocks noChangeShapeType="1"/>
            </p:cNvSpPr>
            <p:nvPr/>
          </p:nvSpPr>
          <p:spPr bwMode="auto">
            <a:xfrm>
              <a:off x="4251" y="73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0" name="Line 233"/>
            <p:cNvSpPr>
              <a:spLocks noChangeShapeType="1"/>
            </p:cNvSpPr>
            <p:nvPr/>
          </p:nvSpPr>
          <p:spPr bwMode="auto">
            <a:xfrm>
              <a:off x="4251" y="82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1" name="Freeform 917"/>
            <p:cNvSpPr>
              <a:spLocks/>
            </p:cNvSpPr>
            <p:nvPr/>
          </p:nvSpPr>
          <p:spPr bwMode="auto">
            <a:xfrm>
              <a:off x="4047" y="434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2"/>
                <a:gd name="T13" fmla="*/ 0 h 594"/>
                <a:gd name="T14" fmla="*/ 192 w 192"/>
                <a:gd name="T15" fmla="*/ 594 h 5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726" name="Group 619"/>
          <p:cNvGrpSpPr>
            <a:grpSpLocks/>
          </p:cNvGrpSpPr>
          <p:nvPr/>
        </p:nvGrpSpPr>
        <p:grpSpPr bwMode="auto">
          <a:xfrm>
            <a:off x="7956550" y="4087813"/>
            <a:ext cx="1044575" cy="965200"/>
            <a:chOff x="4047" y="420"/>
            <a:chExt cx="658" cy="608"/>
          </a:xfrm>
        </p:grpSpPr>
        <p:sp>
          <p:nvSpPr>
            <p:cNvPr id="39956" name="Rectangle 227"/>
            <p:cNvSpPr>
              <a:spLocks noChangeArrowheads="1"/>
            </p:cNvSpPr>
            <p:nvPr/>
          </p:nvSpPr>
          <p:spPr bwMode="auto">
            <a:xfrm>
              <a:off x="4266" y="420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9957" name="Rectangle 228"/>
            <p:cNvSpPr>
              <a:spLocks noChangeArrowheads="1"/>
            </p:cNvSpPr>
            <p:nvPr/>
          </p:nvSpPr>
          <p:spPr bwMode="auto">
            <a:xfrm>
              <a:off x="4245" y="435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9958" name="Rectangle 229"/>
            <p:cNvSpPr>
              <a:spLocks noChangeArrowheads="1"/>
            </p:cNvSpPr>
            <p:nvPr/>
          </p:nvSpPr>
          <p:spPr bwMode="auto">
            <a:xfrm>
              <a:off x="4251" y="438"/>
              <a:ext cx="426" cy="126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9959" name="Text Box 230"/>
            <p:cNvSpPr txBox="1">
              <a:spLocks noChangeArrowheads="1"/>
            </p:cNvSpPr>
            <p:nvPr/>
          </p:nvSpPr>
          <p:spPr bwMode="auto">
            <a:xfrm>
              <a:off x="4192" y="420"/>
              <a:ext cx="51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>
                  <a:solidFill>
                    <a:schemeClr val="bg1"/>
                  </a:solidFill>
                </a:rPr>
                <a:t>application</a:t>
              </a:r>
              <a:endParaRPr lang="en-US" sz="10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transport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network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data link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physical</a:t>
              </a:r>
              <a:endParaRPr lang="en-US" sz="2400"/>
            </a:p>
          </p:txBody>
        </p:sp>
        <p:sp>
          <p:nvSpPr>
            <p:cNvPr id="39960" name="Line 231"/>
            <p:cNvSpPr>
              <a:spLocks noChangeShapeType="1"/>
            </p:cNvSpPr>
            <p:nvPr/>
          </p:nvSpPr>
          <p:spPr bwMode="auto">
            <a:xfrm>
              <a:off x="4245" y="65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1" name="Line 232"/>
            <p:cNvSpPr>
              <a:spLocks noChangeShapeType="1"/>
            </p:cNvSpPr>
            <p:nvPr/>
          </p:nvSpPr>
          <p:spPr bwMode="auto">
            <a:xfrm>
              <a:off x="4251" y="73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2" name="Line 233"/>
            <p:cNvSpPr>
              <a:spLocks noChangeShapeType="1"/>
            </p:cNvSpPr>
            <p:nvPr/>
          </p:nvSpPr>
          <p:spPr bwMode="auto">
            <a:xfrm>
              <a:off x="4251" y="82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3" name="Freeform 917"/>
            <p:cNvSpPr>
              <a:spLocks/>
            </p:cNvSpPr>
            <p:nvPr/>
          </p:nvSpPr>
          <p:spPr bwMode="auto">
            <a:xfrm>
              <a:off x="4047" y="434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2"/>
                <a:gd name="T13" fmla="*/ 0 h 594"/>
                <a:gd name="T14" fmla="*/ 192 w 192"/>
                <a:gd name="T15" fmla="*/ 594 h 5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728" name="Group 628"/>
          <p:cNvGrpSpPr>
            <a:grpSpLocks/>
          </p:cNvGrpSpPr>
          <p:nvPr/>
        </p:nvGrpSpPr>
        <p:grpSpPr bwMode="auto">
          <a:xfrm>
            <a:off x="5815013" y="3651250"/>
            <a:ext cx="1044575" cy="965200"/>
            <a:chOff x="4047" y="420"/>
            <a:chExt cx="658" cy="608"/>
          </a:xfrm>
        </p:grpSpPr>
        <p:sp>
          <p:nvSpPr>
            <p:cNvPr id="39948" name="Rectangle 227"/>
            <p:cNvSpPr>
              <a:spLocks noChangeArrowheads="1"/>
            </p:cNvSpPr>
            <p:nvPr/>
          </p:nvSpPr>
          <p:spPr bwMode="auto">
            <a:xfrm>
              <a:off x="4266" y="420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9949" name="Rectangle 228"/>
            <p:cNvSpPr>
              <a:spLocks noChangeArrowheads="1"/>
            </p:cNvSpPr>
            <p:nvPr/>
          </p:nvSpPr>
          <p:spPr bwMode="auto">
            <a:xfrm>
              <a:off x="4245" y="435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9950" name="Rectangle 229"/>
            <p:cNvSpPr>
              <a:spLocks noChangeArrowheads="1"/>
            </p:cNvSpPr>
            <p:nvPr/>
          </p:nvSpPr>
          <p:spPr bwMode="auto">
            <a:xfrm>
              <a:off x="4251" y="438"/>
              <a:ext cx="426" cy="126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9951" name="Text Box 230"/>
            <p:cNvSpPr txBox="1">
              <a:spLocks noChangeArrowheads="1"/>
            </p:cNvSpPr>
            <p:nvPr/>
          </p:nvSpPr>
          <p:spPr bwMode="auto">
            <a:xfrm>
              <a:off x="4192" y="420"/>
              <a:ext cx="513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>
                  <a:solidFill>
                    <a:schemeClr val="bg1"/>
                  </a:solidFill>
                </a:rPr>
                <a:t>application</a:t>
              </a:r>
              <a:endParaRPr lang="en-US" sz="10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transport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network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data link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000"/>
                <a:t>physical</a:t>
              </a:r>
              <a:endParaRPr lang="en-US" sz="2400"/>
            </a:p>
          </p:txBody>
        </p:sp>
        <p:sp>
          <p:nvSpPr>
            <p:cNvPr id="39952" name="Line 231"/>
            <p:cNvSpPr>
              <a:spLocks noChangeShapeType="1"/>
            </p:cNvSpPr>
            <p:nvPr/>
          </p:nvSpPr>
          <p:spPr bwMode="auto">
            <a:xfrm>
              <a:off x="4245" y="65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3" name="Line 232"/>
            <p:cNvSpPr>
              <a:spLocks noChangeShapeType="1"/>
            </p:cNvSpPr>
            <p:nvPr/>
          </p:nvSpPr>
          <p:spPr bwMode="auto">
            <a:xfrm>
              <a:off x="4251" y="73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4" name="Line 233"/>
            <p:cNvSpPr>
              <a:spLocks noChangeShapeType="1"/>
            </p:cNvSpPr>
            <p:nvPr/>
          </p:nvSpPr>
          <p:spPr bwMode="auto">
            <a:xfrm>
              <a:off x="4251" y="82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5" name="Freeform 917"/>
            <p:cNvSpPr>
              <a:spLocks/>
            </p:cNvSpPr>
            <p:nvPr/>
          </p:nvSpPr>
          <p:spPr bwMode="auto">
            <a:xfrm>
              <a:off x="4047" y="434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2"/>
                <a:gd name="T13" fmla="*/ 0 h 594"/>
                <a:gd name="T14" fmla="*/ 192 w 192"/>
                <a:gd name="T15" fmla="*/ 594 h 5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E8FD3-8D84-AE49-AD25-B7A5D05E64E0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78CD1C-D268-AB49-9134-DA36DD7A2EA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027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29" grpId="0" animBg="1"/>
      <p:bldP spid="357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B9647-0949-2243-A4A3-55727AA6FFCD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17A56D-C406-6E4A-BCE0-67CF76A4A1C3}" type="slidenum">
              <a:rPr lang="en-US"/>
              <a:pPr/>
              <a:t>6</a:t>
            </a:fld>
            <a:endParaRPr 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705600" cy="1219200"/>
          </a:xfrm>
        </p:spPr>
        <p:txBody>
          <a:bodyPr/>
          <a:lstStyle/>
          <a:p>
            <a:r>
              <a:rPr lang="en-US" dirty="0"/>
              <a:t>Application-Layer Protocols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58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Network applications run on end systems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They depend on the network to provide a service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… but cannot run software on the network elements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Network applications run on multiple machines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Different end systems communicate with each other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Software is often written by multiple parties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Leading to a need to explicitly define a </a:t>
            </a:r>
            <a:r>
              <a:rPr lang="en-US" sz="2400" dirty="0" smtClean="0"/>
              <a:t>protocol </a:t>
            </a:r>
            <a:r>
              <a:rPr lang="mr-IN" sz="2400" dirty="0" smtClean="0"/>
              <a:t>–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FF"/>
                </a:solidFill>
              </a:rPr>
              <a:t>MyEXP</a:t>
            </a:r>
            <a:endParaRPr lang="en-US" sz="2400" dirty="0" smtClean="0">
              <a:solidFill>
                <a:srgbClr val="FF00FF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/>
              <a:t>Types </a:t>
            </a:r>
            <a:r>
              <a:rPr lang="en-US" dirty="0"/>
              <a:t>of messages (e.g., requests and responses)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Message syntax (e.g., fields, and how to delineate)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Semantics of the fields (i.e., meaning of the information)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Rules for when and how a process sends messages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373C0-EF6F-E44B-8A13-1B3BDB5BAC94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29455-5B09-A547-9F5F-59BA39A974C8}" type="slidenum">
              <a:rPr lang="en-US"/>
              <a:pPr/>
              <a:t>7</a:t>
            </a:fld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6705600" cy="1219200"/>
          </a:xfrm>
        </p:spPr>
        <p:txBody>
          <a:bodyPr/>
          <a:lstStyle/>
          <a:p>
            <a:r>
              <a:rPr lang="en-US" sz="3200" dirty="0"/>
              <a:t>Application vs. Application-Layer Protocols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Application-layer protocol is just one piece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Defining how the end hosts communicate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Example: World Wide Web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HyperText</a:t>
            </a:r>
            <a:r>
              <a:rPr lang="en-US" dirty="0"/>
              <a:t> Transfer Protocol is </a:t>
            </a:r>
            <a:r>
              <a:rPr lang="en-US" dirty="0" smtClean="0"/>
              <a:t>the ‘</a:t>
            </a:r>
            <a:r>
              <a:rPr lang="en-US" dirty="0"/>
              <a:t>t</a:t>
            </a:r>
            <a:r>
              <a:rPr lang="en-US" dirty="0" smtClean="0"/>
              <a:t>ransfer’ </a:t>
            </a:r>
            <a:r>
              <a:rPr lang="en-US" dirty="0" smtClean="0"/>
              <a:t> </a:t>
            </a:r>
            <a:r>
              <a:rPr lang="en-US" dirty="0"/>
              <a:t>protocol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But the Web includes other components, such as document formats (HTML), Web browsers, servers, …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Example: electronic mail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Simple Mail Transfer Protocol (SMTP) is </a:t>
            </a:r>
            <a:r>
              <a:rPr lang="en-US" dirty="0" err="1" smtClean="0"/>
              <a:t>the’transfer</a:t>
            </a:r>
            <a:r>
              <a:rPr lang="en-US" dirty="0" smtClean="0"/>
              <a:t>’ </a:t>
            </a:r>
            <a:r>
              <a:rPr lang="en-US" dirty="0"/>
              <a:t>protocol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But e-mail includes other components, such as mail servers, user mailboxes, mail readers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207963"/>
            <a:ext cx="7099300" cy="706437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Application architectures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>
                <a:solidFill>
                  <a:srgbClr val="000099"/>
                </a:solidFill>
                <a:latin typeface="Gill Sans MT" charset="0"/>
              </a:rPr>
              <a:t>possible structure of applications:</a:t>
            </a:r>
          </a:p>
          <a:p>
            <a:r>
              <a:rPr lang="en-US">
                <a:latin typeface="Gill Sans MT" charset="0"/>
              </a:rPr>
              <a:t>client-server</a:t>
            </a:r>
          </a:p>
          <a:p>
            <a:r>
              <a:rPr lang="en-US">
                <a:latin typeface="Gill Sans MT" charset="0"/>
              </a:rPr>
              <a:t>peer-to-peer (P2P)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5216-8E4C-8949-BE01-0150EF30AC8F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8C46DE-A709-E44E-81D4-8F3BFFDC42A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16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5" name="Group 582"/>
          <p:cNvGrpSpPr>
            <a:grpSpLocks/>
          </p:cNvGrpSpPr>
          <p:nvPr/>
        </p:nvGrpSpPr>
        <p:grpSpPr bwMode="auto">
          <a:xfrm>
            <a:off x="542925" y="1492250"/>
            <a:ext cx="3540125" cy="4545013"/>
            <a:chOff x="3277" y="974"/>
            <a:chExt cx="2230" cy="2863"/>
          </a:xfrm>
        </p:grpSpPr>
        <p:sp>
          <p:nvSpPr>
            <p:cNvPr id="44042" name="Freeform 583"/>
            <p:cNvSpPr>
              <a:spLocks/>
            </p:cNvSpPr>
            <p:nvPr/>
          </p:nvSpPr>
          <p:spPr bwMode="auto">
            <a:xfrm>
              <a:off x="3277" y="1079"/>
              <a:ext cx="1094" cy="675"/>
            </a:xfrm>
            <a:custGeom>
              <a:avLst/>
              <a:gdLst>
                <a:gd name="T0" fmla="*/ 1466 w 1036"/>
                <a:gd name="T1" fmla="*/ 11 h 675"/>
                <a:gd name="T2" fmla="*/ 884 w 1036"/>
                <a:gd name="T3" fmla="*/ 53 h 675"/>
                <a:gd name="T4" fmla="*/ 467 w 1036"/>
                <a:gd name="T5" fmla="*/ 129 h 675"/>
                <a:gd name="T6" fmla="*/ 347 w 1036"/>
                <a:gd name="T7" fmla="*/ 229 h 675"/>
                <a:gd name="T8" fmla="*/ 48 w 1036"/>
                <a:gd name="T9" fmla="*/ 297 h 675"/>
                <a:gd name="T10" fmla="*/ 39 w 1036"/>
                <a:gd name="T11" fmla="*/ 459 h 675"/>
                <a:gd name="T12" fmla="*/ 298 w 1036"/>
                <a:gd name="T13" fmla="*/ 489 h 675"/>
                <a:gd name="T14" fmla="*/ 1039 w 1036"/>
                <a:gd name="T15" fmla="*/ 489 h 675"/>
                <a:gd name="T16" fmla="*/ 1353 w 1036"/>
                <a:gd name="T17" fmla="*/ 555 h 675"/>
                <a:gd name="T18" fmla="*/ 1702 w 1036"/>
                <a:gd name="T19" fmla="*/ 657 h 675"/>
                <a:gd name="T20" fmla="*/ 1969 w 1036"/>
                <a:gd name="T21" fmla="*/ 661 h 675"/>
                <a:gd name="T22" fmla="*/ 2153 w 1036"/>
                <a:gd name="T23" fmla="*/ 603 h 675"/>
                <a:gd name="T24" fmla="*/ 2247 w 1036"/>
                <a:gd name="T25" fmla="*/ 445 h 675"/>
                <a:gd name="T26" fmla="*/ 2305 w 1036"/>
                <a:gd name="T27" fmla="*/ 291 h 675"/>
                <a:gd name="T28" fmla="*/ 2312 w 1036"/>
                <a:gd name="T29" fmla="*/ 107 h 675"/>
                <a:gd name="T30" fmla="*/ 2113 w 1036"/>
                <a:gd name="T31" fmla="*/ 17 h 675"/>
                <a:gd name="T32" fmla="*/ 1755 w 1036"/>
                <a:gd name="T33" fmla="*/ 3 h 675"/>
                <a:gd name="T34" fmla="*/ 1466 w 1036"/>
                <a:gd name="T35" fmla="*/ 11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043" name="Group 584"/>
            <p:cNvGrpSpPr>
              <a:grpSpLocks/>
            </p:cNvGrpSpPr>
            <p:nvPr/>
          </p:nvGrpSpPr>
          <p:grpSpPr bwMode="auto">
            <a:xfrm>
              <a:off x="3383" y="1920"/>
              <a:ext cx="919" cy="588"/>
              <a:chOff x="2889" y="1631"/>
              <a:chExt cx="980" cy="743"/>
            </a:xfrm>
          </p:grpSpPr>
          <p:sp>
            <p:nvSpPr>
              <p:cNvPr id="44417" name="Rectangle 585"/>
              <p:cNvSpPr>
                <a:spLocks noChangeArrowheads="1"/>
              </p:cNvSpPr>
              <p:nvPr/>
            </p:nvSpPr>
            <p:spPr bwMode="auto">
              <a:xfrm>
                <a:off x="3046" y="1841"/>
                <a:ext cx="663" cy="533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418" name="AutoShape 586"/>
              <p:cNvSpPr>
                <a:spLocks noChangeArrowheads="1"/>
              </p:cNvSpPr>
              <p:nvPr/>
            </p:nvSpPr>
            <p:spPr bwMode="auto">
              <a:xfrm>
                <a:off x="2889" y="1631"/>
                <a:ext cx="980" cy="253"/>
              </a:xfrm>
              <a:prstGeom prst="triangle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solidFill>
                    <a:srgbClr val="00CCFF"/>
                  </a:solidFill>
                </a:endParaRPr>
              </a:p>
            </p:txBody>
          </p:sp>
        </p:grpSp>
        <p:sp>
          <p:nvSpPr>
            <p:cNvPr id="44044" name="Freeform 587"/>
            <p:cNvSpPr>
              <a:spLocks/>
            </p:cNvSpPr>
            <p:nvPr/>
          </p:nvSpPr>
          <p:spPr bwMode="auto">
            <a:xfrm>
              <a:off x="3379" y="2788"/>
              <a:ext cx="2032" cy="1049"/>
            </a:xfrm>
            <a:custGeom>
              <a:avLst/>
              <a:gdLst>
                <a:gd name="T0" fmla="*/ 1044 w 2032"/>
                <a:gd name="T1" fmla="*/ 26 h 1049"/>
                <a:gd name="T2" fmla="*/ 847 w 2032"/>
                <a:gd name="T3" fmla="*/ 125 h 1049"/>
                <a:gd name="T4" fmla="*/ 580 w 2032"/>
                <a:gd name="T5" fmla="*/ 68 h 1049"/>
                <a:gd name="T6" fmla="*/ 143 w 2032"/>
                <a:gd name="T7" fmla="*/ 170 h 1049"/>
                <a:gd name="T8" fmla="*/ 48 w 2032"/>
                <a:gd name="T9" fmla="*/ 374 h 1049"/>
                <a:gd name="T10" fmla="*/ 41 w 2032"/>
                <a:gd name="T11" fmla="*/ 680 h 1049"/>
                <a:gd name="T12" fmla="*/ 294 w 2032"/>
                <a:gd name="T13" fmla="*/ 744 h 1049"/>
                <a:gd name="T14" fmla="*/ 660 w 2032"/>
                <a:gd name="T15" fmla="*/ 893 h 1049"/>
                <a:gd name="T16" fmla="*/ 1088 w 2032"/>
                <a:gd name="T17" fmla="*/ 1014 h 1049"/>
                <a:gd name="T18" fmla="*/ 1525 w 2032"/>
                <a:gd name="T19" fmla="*/ 1031 h 1049"/>
                <a:gd name="T20" fmla="*/ 1831 w 2032"/>
                <a:gd name="T21" fmla="*/ 907 h 1049"/>
                <a:gd name="T22" fmla="*/ 2015 w 2032"/>
                <a:gd name="T23" fmla="*/ 714 h 1049"/>
                <a:gd name="T24" fmla="*/ 1931 w 2032"/>
                <a:gd name="T25" fmla="*/ 251 h 1049"/>
                <a:gd name="T26" fmla="*/ 1658 w 2032"/>
                <a:gd name="T27" fmla="*/ 114 h 1049"/>
                <a:gd name="T28" fmla="*/ 1355 w 2032"/>
                <a:gd name="T29" fmla="*/ 15 h 1049"/>
                <a:gd name="T30" fmla="*/ 1044 w 2032"/>
                <a:gd name="T31" fmla="*/ 26 h 10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32"/>
                <a:gd name="T49" fmla="*/ 0 h 1049"/>
                <a:gd name="T50" fmla="*/ 2032 w 2032"/>
                <a:gd name="T51" fmla="*/ 1049 h 104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32" h="1049">
                  <a:moveTo>
                    <a:pt x="1044" y="26"/>
                  </a:moveTo>
                  <a:cubicBezTo>
                    <a:pt x="959" y="45"/>
                    <a:pt x="924" y="118"/>
                    <a:pt x="847" y="125"/>
                  </a:cubicBezTo>
                  <a:cubicBezTo>
                    <a:pt x="770" y="132"/>
                    <a:pt x="697" y="61"/>
                    <a:pt x="580" y="68"/>
                  </a:cubicBezTo>
                  <a:cubicBezTo>
                    <a:pt x="463" y="75"/>
                    <a:pt x="232" y="119"/>
                    <a:pt x="143" y="170"/>
                  </a:cubicBezTo>
                  <a:cubicBezTo>
                    <a:pt x="54" y="221"/>
                    <a:pt x="65" y="289"/>
                    <a:pt x="48" y="374"/>
                  </a:cubicBezTo>
                  <a:cubicBezTo>
                    <a:pt x="31" y="459"/>
                    <a:pt x="0" y="618"/>
                    <a:pt x="41" y="680"/>
                  </a:cubicBezTo>
                  <a:cubicBezTo>
                    <a:pt x="82" y="742"/>
                    <a:pt x="191" y="709"/>
                    <a:pt x="294" y="744"/>
                  </a:cubicBezTo>
                  <a:cubicBezTo>
                    <a:pt x="397" y="779"/>
                    <a:pt x="527" y="849"/>
                    <a:pt x="660" y="893"/>
                  </a:cubicBezTo>
                  <a:cubicBezTo>
                    <a:pt x="793" y="938"/>
                    <a:pt x="944" y="991"/>
                    <a:pt x="1088" y="1014"/>
                  </a:cubicBezTo>
                  <a:cubicBezTo>
                    <a:pt x="1232" y="1036"/>
                    <a:pt x="1401" y="1049"/>
                    <a:pt x="1525" y="1031"/>
                  </a:cubicBezTo>
                  <a:cubicBezTo>
                    <a:pt x="1649" y="1012"/>
                    <a:pt x="1749" y="960"/>
                    <a:pt x="1831" y="907"/>
                  </a:cubicBezTo>
                  <a:cubicBezTo>
                    <a:pt x="1913" y="855"/>
                    <a:pt x="1998" y="824"/>
                    <a:pt x="2015" y="714"/>
                  </a:cubicBezTo>
                  <a:cubicBezTo>
                    <a:pt x="2032" y="604"/>
                    <a:pt x="1990" y="350"/>
                    <a:pt x="1931" y="251"/>
                  </a:cubicBezTo>
                  <a:cubicBezTo>
                    <a:pt x="1872" y="151"/>
                    <a:pt x="1754" y="153"/>
                    <a:pt x="1658" y="114"/>
                  </a:cubicBezTo>
                  <a:cubicBezTo>
                    <a:pt x="1562" y="76"/>
                    <a:pt x="1457" y="30"/>
                    <a:pt x="1355" y="15"/>
                  </a:cubicBezTo>
                  <a:cubicBezTo>
                    <a:pt x="1253" y="0"/>
                    <a:pt x="1129" y="8"/>
                    <a:pt x="1044" y="2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5" name="Line 588"/>
            <p:cNvSpPr>
              <a:spLocks noChangeShapeType="1"/>
            </p:cNvSpPr>
            <p:nvPr/>
          </p:nvSpPr>
          <p:spPr bwMode="auto">
            <a:xfrm rot="16200000" flipV="1">
              <a:off x="4915" y="3313"/>
              <a:ext cx="285" cy="11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6" name="Line 589"/>
            <p:cNvSpPr>
              <a:spLocks noChangeShapeType="1"/>
            </p:cNvSpPr>
            <p:nvPr/>
          </p:nvSpPr>
          <p:spPr bwMode="auto">
            <a:xfrm rot="5400000" flipV="1">
              <a:off x="5034" y="3429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7" name="Line 590"/>
            <p:cNvSpPr>
              <a:spLocks noChangeShapeType="1"/>
            </p:cNvSpPr>
            <p:nvPr/>
          </p:nvSpPr>
          <p:spPr bwMode="auto">
            <a:xfrm rot="16200000" flipH="1">
              <a:off x="5116" y="3190"/>
              <a:ext cx="96" cy="45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8" name="Line 592"/>
            <p:cNvSpPr>
              <a:spLocks noChangeShapeType="1"/>
            </p:cNvSpPr>
            <p:nvPr/>
          </p:nvSpPr>
          <p:spPr bwMode="auto">
            <a:xfrm>
              <a:off x="3843" y="3009"/>
              <a:ext cx="94" cy="10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9" name="Line 593"/>
            <p:cNvSpPr>
              <a:spLocks noChangeShapeType="1"/>
            </p:cNvSpPr>
            <p:nvPr/>
          </p:nvSpPr>
          <p:spPr bwMode="auto">
            <a:xfrm flipV="1">
              <a:off x="3680" y="3150"/>
              <a:ext cx="261" cy="7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0" name="Line 596"/>
            <p:cNvSpPr>
              <a:spLocks noChangeShapeType="1"/>
            </p:cNvSpPr>
            <p:nvPr/>
          </p:nvSpPr>
          <p:spPr bwMode="auto">
            <a:xfrm flipH="1">
              <a:off x="3948" y="3209"/>
              <a:ext cx="98" cy="11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1" name="Line 597"/>
            <p:cNvSpPr>
              <a:spLocks noChangeShapeType="1"/>
            </p:cNvSpPr>
            <p:nvPr/>
          </p:nvSpPr>
          <p:spPr bwMode="auto">
            <a:xfrm flipH="1" flipV="1">
              <a:off x="4132" y="3213"/>
              <a:ext cx="65" cy="10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2" name="Line 598"/>
            <p:cNvSpPr>
              <a:spLocks noChangeShapeType="1"/>
            </p:cNvSpPr>
            <p:nvPr/>
          </p:nvSpPr>
          <p:spPr bwMode="auto">
            <a:xfrm>
              <a:off x="4248" y="3185"/>
              <a:ext cx="317" cy="17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3" name="Line 600"/>
            <p:cNvSpPr>
              <a:spLocks noChangeShapeType="1"/>
            </p:cNvSpPr>
            <p:nvPr/>
          </p:nvSpPr>
          <p:spPr bwMode="auto">
            <a:xfrm>
              <a:off x="3809" y="2257"/>
              <a:ext cx="148" cy="4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4" name="Line 601"/>
            <p:cNvSpPr>
              <a:spLocks noChangeShapeType="1"/>
            </p:cNvSpPr>
            <p:nvPr/>
          </p:nvSpPr>
          <p:spPr bwMode="auto">
            <a:xfrm flipV="1">
              <a:off x="3711" y="2354"/>
              <a:ext cx="106" cy="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055" name="Group 602"/>
            <p:cNvGrpSpPr>
              <a:grpSpLocks/>
            </p:cNvGrpSpPr>
            <p:nvPr/>
          </p:nvGrpSpPr>
          <p:grpSpPr bwMode="auto">
            <a:xfrm>
              <a:off x="3535" y="2207"/>
              <a:ext cx="319" cy="222"/>
              <a:chOff x="2967" y="478"/>
              <a:chExt cx="788" cy="625"/>
            </a:xfrm>
          </p:grpSpPr>
          <p:pic>
            <p:nvPicPr>
              <p:cNvPr id="44415" name="Picture 603" descr="access_point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4416" name="Picture 604" descr="antenna_radiation_stylized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44056" name="Freeform 605"/>
            <p:cNvSpPr>
              <a:spLocks/>
            </p:cNvSpPr>
            <p:nvPr/>
          </p:nvSpPr>
          <p:spPr bwMode="auto">
            <a:xfrm>
              <a:off x="4419" y="2224"/>
              <a:ext cx="828" cy="425"/>
            </a:xfrm>
            <a:custGeom>
              <a:avLst/>
              <a:gdLst>
                <a:gd name="T0" fmla="*/ 382 w 828"/>
                <a:gd name="T1" fmla="*/ 30 h 425"/>
                <a:gd name="T2" fmla="*/ 370 w 828"/>
                <a:gd name="T3" fmla="*/ 30 h 425"/>
                <a:gd name="T4" fmla="*/ 126 w 828"/>
                <a:gd name="T5" fmla="*/ 32 h 425"/>
                <a:gd name="T6" fmla="*/ 6 w 828"/>
                <a:gd name="T7" fmla="*/ 126 h 425"/>
                <a:gd name="T8" fmla="*/ 92 w 828"/>
                <a:gd name="T9" fmla="*/ 274 h 425"/>
                <a:gd name="T10" fmla="*/ 292 w 828"/>
                <a:gd name="T11" fmla="*/ 384 h 425"/>
                <a:gd name="T12" fmla="*/ 540 w 828"/>
                <a:gd name="T13" fmla="*/ 416 h 425"/>
                <a:gd name="T14" fmla="*/ 698 w 828"/>
                <a:gd name="T15" fmla="*/ 330 h 425"/>
                <a:gd name="T16" fmla="*/ 776 w 828"/>
                <a:gd name="T17" fmla="*/ 170 h 425"/>
                <a:gd name="T18" fmla="*/ 792 w 828"/>
                <a:gd name="T19" fmla="*/ 22 h 425"/>
                <a:gd name="T20" fmla="*/ 560 w 828"/>
                <a:gd name="T21" fmla="*/ 38 h 425"/>
                <a:gd name="T22" fmla="*/ 382 w 828"/>
                <a:gd name="T23" fmla="*/ 30 h 4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8"/>
                <a:gd name="T37" fmla="*/ 0 h 425"/>
                <a:gd name="T38" fmla="*/ 828 w 828"/>
                <a:gd name="T39" fmla="*/ 425 h 42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8" h="425">
                  <a:moveTo>
                    <a:pt x="382" y="30"/>
                  </a:moveTo>
                  <a:cubicBezTo>
                    <a:pt x="350" y="29"/>
                    <a:pt x="413" y="30"/>
                    <a:pt x="370" y="30"/>
                  </a:cubicBezTo>
                  <a:cubicBezTo>
                    <a:pt x="327" y="30"/>
                    <a:pt x="187" y="16"/>
                    <a:pt x="126" y="32"/>
                  </a:cubicBezTo>
                  <a:cubicBezTo>
                    <a:pt x="65" y="48"/>
                    <a:pt x="12" y="86"/>
                    <a:pt x="6" y="126"/>
                  </a:cubicBezTo>
                  <a:cubicBezTo>
                    <a:pt x="0" y="166"/>
                    <a:pt x="44" y="231"/>
                    <a:pt x="92" y="274"/>
                  </a:cubicBezTo>
                  <a:cubicBezTo>
                    <a:pt x="140" y="317"/>
                    <a:pt x="217" y="360"/>
                    <a:pt x="292" y="384"/>
                  </a:cubicBezTo>
                  <a:cubicBezTo>
                    <a:pt x="367" y="408"/>
                    <a:pt x="472" y="425"/>
                    <a:pt x="540" y="416"/>
                  </a:cubicBezTo>
                  <a:cubicBezTo>
                    <a:pt x="608" y="407"/>
                    <a:pt x="659" y="371"/>
                    <a:pt x="698" y="330"/>
                  </a:cubicBezTo>
                  <a:cubicBezTo>
                    <a:pt x="737" y="289"/>
                    <a:pt x="760" y="221"/>
                    <a:pt x="776" y="170"/>
                  </a:cubicBezTo>
                  <a:cubicBezTo>
                    <a:pt x="792" y="119"/>
                    <a:pt x="828" y="44"/>
                    <a:pt x="792" y="22"/>
                  </a:cubicBezTo>
                  <a:cubicBezTo>
                    <a:pt x="756" y="0"/>
                    <a:pt x="630" y="37"/>
                    <a:pt x="560" y="38"/>
                  </a:cubicBezTo>
                  <a:cubicBezTo>
                    <a:pt x="490" y="39"/>
                    <a:pt x="414" y="31"/>
                    <a:pt x="382" y="3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7" name="Freeform 606"/>
            <p:cNvSpPr>
              <a:spLocks/>
            </p:cNvSpPr>
            <p:nvPr/>
          </p:nvSpPr>
          <p:spPr bwMode="auto">
            <a:xfrm>
              <a:off x="4417" y="1263"/>
              <a:ext cx="1090" cy="709"/>
            </a:xfrm>
            <a:custGeom>
              <a:avLst/>
              <a:gdLst>
                <a:gd name="T0" fmla="*/ 85898 w 765"/>
                <a:gd name="T1" fmla="*/ 6712 h 459"/>
                <a:gd name="T2" fmla="*/ 58210 w 765"/>
                <a:gd name="T3" fmla="*/ 47662 h 459"/>
                <a:gd name="T4" fmla="*/ 19473 w 765"/>
                <a:gd name="T5" fmla="*/ 67835 h 459"/>
                <a:gd name="T6" fmla="*/ 2783 w 765"/>
                <a:gd name="T7" fmla="*/ 228588 h 459"/>
                <a:gd name="T8" fmla="*/ 36422 w 765"/>
                <a:gd name="T9" fmla="*/ 302028 h 459"/>
                <a:gd name="T10" fmla="*/ 70014 w 765"/>
                <a:gd name="T11" fmla="*/ 289496 h 459"/>
                <a:gd name="T12" fmla="*/ 118176 w 765"/>
                <a:gd name="T13" fmla="*/ 302028 h 459"/>
                <a:gd name="T14" fmla="*/ 141415 w 765"/>
                <a:gd name="T15" fmla="*/ 295017 h 459"/>
                <a:gd name="T16" fmla="*/ 152220 w 765"/>
                <a:gd name="T17" fmla="*/ 253122 h 459"/>
                <a:gd name="T18" fmla="*/ 151953 w 765"/>
                <a:gd name="T19" fmla="*/ 107441 h 459"/>
                <a:gd name="T20" fmla="*/ 134106 w 765"/>
                <a:gd name="T21" fmla="*/ 23437 h 459"/>
                <a:gd name="T22" fmla="*/ 85898 w 765"/>
                <a:gd name="T23" fmla="*/ 6712 h 4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65"/>
                <a:gd name="T37" fmla="*/ 0 h 459"/>
                <a:gd name="T38" fmla="*/ 765 w 765"/>
                <a:gd name="T39" fmla="*/ 459 h 45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65" h="459">
                  <a:moveTo>
                    <a:pt x="424" y="10"/>
                  </a:moveTo>
                  <a:cubicBezTo>
                    <a:pt x="362" y="16"/>
                    <a:pt x="343" y="55"/>
                    <a:pt x="288" y="70"/>
                  </a:cubicBezTo>
                  <a:cubicBezTo>
                    <a:pt x="233" y="85"/>
                    <a:pt x="142" y="56"/>
                    <a:pt x="96" y="100"/>
                  </a:cubicBezTo>
                  <a:cubicBezTo>
                    <a:pt x="50" y="144"/>
                    <a:pt x="0" y="279"/>
                    <a:pt x="14" y="336"/>
                  </a:cubicBezTo>
                  <a:cubicBezTo>
                    <a:pt x="28" y="393"/>
                    <a:pt x="125" y="429"/>
                    <a:pt x="180" y="444"/>
                  </a:cubicBezTo>
                  <a:cubicBezTo>
                    <a:pt x="235" y="459"/>
                    <a:pt x="279" y="426"/>
                    <a:pt x="346" y="426"/>
                  </a:cubicBezTo>
                  <a:cubicBezTo>
                    <a:pt x="413" y="426"/>
                    <a:pt x="525" y="443"/>
                    <a:pt x="584" y="444"/>
                  </a:cubicBezTo>
                  <a:cubicBezTo>
                    <a:pt x="643" y="445"/>
                    <a:pt x="670" y="446"/>
                    <a:pt x="698" y="434"/>
                  </a:cubicBezTo>
                  <a:cubicBezTo>
                    <a:pt x="726" y="422"/>
                    <a:pt x="743" y="418"/>
                    <a:pt x="752" y="372"/>
                  </a:cubicBezTo>
                  <a:cubicBezTo>
                    <a:pt x="761" y="326"/>
                    <a:pt x="765" y="214"/>
                    <a:pt x="750" y="158"/>
                  </a:cubicBezTo>
                  <a:cubicBezTo>
                    <a:pt x="735" y="102"/>
                    <a:pt x="716" y="58"/>
                    <a:pt x="662" y="34"/>
                  </a:cubicBezTo>
                  <a:cubicBezTo>
                    <a:pt x="608" y="10"/>
                    <a:pt x="505" y="0"/>
                    <a:pt x="424" y="1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8" name="Line 607"/>
            <p:cNvSpPr>
              <a:spLocks noChangeShapeType="1"/>
            </p:cNvSpPr>
            <p:nvPr/>
          </p:nvSpPr>
          <p:spPr bwMode="auto">
            <a:xfrm>
              <a:off x="4659" y="2404"/>
              <a:ext cx="103" cy="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9" name="Line 608"/>
            <p:cNvSpPr>
              <a:spLocks noChangeShapeType="1"/>
            </p:cNvSpPr>
            <p:nvPr/>
          </p:nvSpPr>
          <p:spPr bwMode="auto">
            <a:xfrm>
              <a:off x="4720" y="2354"/>
              <a:ext cx="1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0" name="Line 609"/>
            <p:cNvSpPr>
              <a:spLocks noChangeShapeType="1"/>
            </p:cNvSpPr>
            <p:nvPr/>
          </p:nvSpPr>
          <p:spPr bwMode="auto">
            <a:xfrm flipV="1">
              <a:off x="4869" y="2408"/>
              <a:ext cx="85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1" name="Line 610"/>
            <p:cNvSpPr>
              <a:spLocks noChangeShapeType="1"/>
            </p:cNvSpPr>
            <p:nvPr/>
          </p:nvSpPr>
          <p:spPr bwMode="auto">
            <a:xfrm>
              <a:off x="4235" y="1632"/>
              <a:ext cx="321" cy="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2" name="Line 611"/>
            <p:cNvSpPr>
              <a:spLocks noChangeShapeType="1"/>
            </p:cNvSpPr>
            <p:nvPr/>
          </p:nvSpPr>
          <p:spPr bwMode="auto">
            <a:xfrm>
              <a:off x="4635" y="2961"/>
              <a:ext cx="246" cy="1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3" name="Line 612"/>
            <p:cNvSpPr>
              <a:spLocks noChangeShapeType="1"/>
            </p:cNvSpPr>
            <p:nvPr/>
          </p:nvSpPr>
          <p:spPr bwMode="auto">
            <a:xfrm flipV="1">
              <a:off x="4244" y="2953"/>
              <a:ext cx="203" cy="1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4" name="Line 613"/>
            <p:cNvSpPr>
              <a:spLocks noChangeShapeType="1"/>
            </p:cNvSpPr>
            <p:nvPr/>
          </p:nvSpPr>
          <p:spPr bwMode="auto">
            <a:xfrm flipV="1">
              <a:off x="4271" y="3137"/>
              <a:ext cx="6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5" name="Line 614"/>
            <p:cNvSpPr>
              <a:spLocks noChangeShapeType="1"/>
            </p:cNvSpPr>
            <p:nvPr/>
          </p:nvSpPr>
          <p:spPr bwMode="auto">
            <a:xfrm flipV="1">
              <a:off x="4773" y="1572"/>
              <a:ext cx="78" cy="5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6" name="Line 615"/>
            <p:cNvSpPr>
              <a:spLocks noChangeShapeType="1"/>
            </p:cNvSpPr>
            <p:nvPr/>
          </p:nvSpPr>
          <p:spPr bwMode="auto">
            <a:xfrm>
              <a:off x="4665" y="1681"/>
              <a:ext cx="0" cy="5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7" name="Line 616"/>
            <p:cNvSpPr>
              <a:spLocks noChangeShapeType="1"/>
            </p:cNvSpPr>
            <p:nvPr/>
          </p:nvSpPr>
          <p:spPr bwMode="auto">
            <a:xfrm flipV="1">
              <a:off x="4773" y="1616"/>
              <a:ext cx="166" cy="18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8" name="Line 617"/>
            <p:cNvSpPr>
              <a:spLocks noChangeShapeType="1"/>
            </p:cNvSpPr>
            <p:nvPr/>
          </p:nvSpPr>
          <p:spPr bwMode="auto">
            <a:xfrm>
              <a:off x="5003" y="1615"/>
              <a:ext cx="0" cy="1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9" name="Line 618"/>
            <p:cNvSpPr>
              <a:spLocks noChangeShapeType="1"/>
            </p:cNvSpPr>
            <p:nvPr/>
          </p:nvSpPr>
          <p:spPr bwMode="auto">
            <a:xfrm>
              <a:off x="4785" y="1808"/>
              <a:ext cx="11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70" name="Line 619"/>
            <p:cNvSpPr>
              <a:spLocks noChangeShapeType="1"/>
            </p:cNvSpPr>
            <p:nvPr/>
          </p:nvSpPr>
          <p:spPr bwMode="auto">
            <a:xfrm>
              <a:off x="5134" y="1802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71" name="Line 620"/>
            <p:cNvSpPr>
              <a:spLocks noChangeShapeType="1"/>
            </p:cNvSpPr>
            <p:nvPr/>
          </p:nvSpPr>
          <p:spPr bwMode="auto">
            <a:xfrm flipH="1">
              <a:off x="4596" y="1850"/>
              <a:ext cx="62" cy="444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72" name="Line 621"/>
            <p:cNvSpPr>
              <a:spLocks noChangeShapeType="1"/>
            </p:cNvSpPr>
            <p:nvPr/>
          </p:nvSpPr>
          <p:spPr bwMode="auto">
            <a:xfrm flipH="1">
              <a:off x="4969" y="1850"/>
              <a:ext cx="70" cy="45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73" name="Line 622"/>
            <p:cNvSpPr>
              <a:spLocks noChangeShapeType="1"/>
            </p:cNvSpPr>
            <p:nvPr/>
          </p:nvSpPr>
          <p:spPr bwMode="auto">
            <a:xfrm flipV="1">
              <a:off x="4581" y="2569"/>
              <a:ext cx="143" cy="2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74" name="Line 623"/>
            <p:cNvSpPr>
              <a:spLocks noChangeShapeType="1"/>
            </p:cNvSpPr>
            <p:nvPr/>
          </p:nvSpPr>
          <p:spPr bwMode="auto">
            <a:xfrm>
              <a:off x="5257" y="1801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075" name="Group 624"/>
            <p:cNvGrpSpPr>
              <a:grpSpLocks/>
            </p:cNvGrpSpPr>
            <p:nvPr/>
          </p:nvGrpSpPr>
          <p:grpSpPr bwMode="auto">
            <a:xfrm>
              <a:off x="3813" y="1163"/>
              <a:ext cx="295" cy="391"/>
              <a:chOff x="1653" y="3023"/>
              <a:chExt cx="622" cy="911"/>
            </a:xfrm>
          </p:grpSpPr>
          <p:sp>
            <p:nvSpPr>
              <p:cNvPr id="44398" name="Line 270"/>
              <p:cNvSpPr>
                <a:spLocks noChangeShapeType="1"/>
              </p:cNvSpPr>
              <p:nvPr/>
            </p:nvSpPr>
            <p:spPr bwMode="auto">
              <a:xfrm flipH="1">
                <a:off x="1766" y="3287"/>
                <a:ext cx="188" cy="586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399" name="Line 271"/>
              <p:cNvSpPr>
                <a:spLocks noChangeShapeType="1"/>
              </p:cNvSpPr>
              <p:nvPr/>
            </p:nvSpPr>
            <p:spPr bwMode="auto">
              <a:xfrm>
                <a:off x="1954" y="3287"/>
                <a:ext cx="188" cy="58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00" name="Line 272"/>
              <p:cNvSpPr>
                <a:spLocks noChangeShapeType="1"/>
              </p:cNvSpPr>
              <p:nvPr/>
            </p:nvSpPr>
            <p:spPr bwMode="auto">
              <a:xfrm>
                <a:off x="1766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01" name="Line 273"/>
              <p:cNvSpPr>
                <a:spLocks noChangeShapeType="1"/>
              </p:cNvSpPr>
              <p:nvPr/>
            </p:nvSpPr>
            <p:spPr bwMode="auto">
              <a:xfrm flipH="1">
                <a:off x="1954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02" name="Line 274"/>
              <p:cNvSpPr>
                <a:spLocks noChangeShapeType="1"/>
              </p:cNvSpPr>
              <p:nvPr/>
            </p:nvSpPr>
            <p:spPr bwMode="auto">
              <a:xfrm>
                <a:off x="1954" y="3300"/>
                <a:ext cx="0" cy="63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03" name="Line 275"/>
              <p:cNvSpPr>
                <a:spLocks noChangeShapeType="1"/>
              </p:cNvSpPr>
              <p:nvPr/>
            </p:nvSpPr>
            <p:spPr bwMode="auto">
              <a:xfrm flipV="1">
                <a:off x="1766" y="3810"/>
                <a:ext cx="188" cy="6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04" name="Line 276"/>
              <p:cNvSpPr>
                <a:spLocks noChangeShapeType="1"/>
              </p:cNvSpPr>
              <p:nvPr/>
            </p:nvSpPr>
            <p:spPr bwMode="auto">
              <a:xfrm flipH="1" flipV="1">
                <a:off x="1954" y="3810"/>
                <a:ext cx="188" cy="60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05" name="Line 277"/>
              <p:cNvSpPr>
                <a:spLocks noChangeShapeType="1"/>
              </p:cNvSpPr>
              <p:nvPr/>
            </p:nvSpPr>
            <p:spPr bwMode="auto">
              <a:xfrm>
                <a:off x="1846" y="3618"/>
                <a:ext cx="108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06" name="Line 278"/>
              <p:cNvSpPr>
                <a:spLocks noChangeShapeType="1"/>
              </p:cNvSpPr>
              <p:nvPr/>
            </p:nvSpPr>
            <p:spPr bwMode="auto">
              <a:xfrm flipV="1">
                <a:off x="1954" y="3618"/>
                <a:ext cx="114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07" name="Line 279"/>
              <p:cNvSpPr>
                <a:spLocks noChangeShapeType="1"/>
              </p:cNvSpPr>
              <p:nvPr/>
            </p:nvSpPr>
            <p:spPr bwMode="auto">
              <a:xfrm>
                <a:off x="1810" y="3704"/>
                <a:ext cx="139" cy="65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08" name="Line 280"/>
              <p:cNvSpPr>
                <a:spLocks noChangeShapeType="1"/>
              </p:cNvSpPr>
              <p:nvPr/>
            </p:nvSpPr>
            <p:spPr bwMode="auto">
              <a:xfrm flipV="1">
                <a:off x="1954" y="3717"/>
                <a:ext cx="140" cy="57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09" name="Line 281"/>
              <p:cNvSpPr>
                <a:spLocks noChangeShapeType="1"/>
              </p:cNvSpPr>
              <p:nvPr/>
            </p:nvSpPr>
            <p:spPr bwMode="auto">
              <a:xfrm flipV="1">
                <a:off x="1954" y="3530"/>
                <a:ext cx="72" cy="2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10" name="Line 282"/>
              <p:cNvSpPr>
                <a:spLocks noChangeShapeType="1"/>
              </p:cNvSpPr>
              <p:nvPr/>
            </p:nvSpPr>
            <p:spPr bwMode="auto">
              <a:xfrm flipV="1">
                <a:off x="1954" y="3409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11" name="Line 283"/>
              <p:cNvSpPr>
                <a:spLocks noChangeShapeType="1"/>
              </p:cNvSpPr>
              <p:nvPr/>
            </p:nvSpPr>
            <p:spPr bwMode="auto">
              <a:xfrm>
                <a:off x="1873" y="3522"/>
                <a:ext cx="87" cy="3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12" name="Line 284"/>
              <p:cNvSpPr>
                <a:spLocks noChangeShapeType="1"/>
              </p:cNvSpPr>
              <p:nvPr/>
            </p:nvSpPr>
            <p:spPr bwMode="auto">
              <a:xfrm>
                <a:off x="1912" y="3404"/>
                <a:ext cx="50" cy="31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413" name="Oval 640"/>
              <p:cNvSpPr>
                <a:spLocks noChangeArrowheads="1"/>
              </p:cNvSpPr>
              <p:nvPr/>
            </p:nvSpPr>
            <p:spPr bwMode="auto">
              <a:xfrm>
                <a:off x="1921" y="3233"/>
                <a:ext cx="63" cy="68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44414" name="Picture 641" descr="cell_tower_radiation_gra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3" y="3023"/>
                <a:ext cx="622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4076" name="Group 642"/>
            <p:cNvGrpSpPr>
              <a:grpSpLocks/>
            </p:cNvGrpSpPr>
            <p:nvPr/>
          </p:nvGrpSpPr>
          <p:grpSpPr bwMode="auto">
            <a:xfrm>
              <a:off x="3962" y="1516"/>
              <a:ext cx="286" cy="160"/>
              <a:chOff x="3843" y="1516"/>
              <a:chExt cx="286" cy="160"/>
            </a:xfrm>
          </p:grpSpPr>
          <p:sp>
            <p:nvSpPr>
              <p:cNvPr id="44389" name="Line 643"/>
              <p:cNvSpPr>
                <a:spLocks noChangeShapeType="1"/>
              </p:cNvSpPr>
              <p:nvPr/>
            </p:nvSpPr>
            <p:spPr bwMode="auto">
              <a:xfrm>
                <a:off x="3843" y="1516"/>
                <a:ext cx="96" cy="6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90" name="Oval 407"/>
              <p:cNvSpPr>
                <a:spLocks noChangeArrowheads="1"/>
              </p:cNvSpPr>
              <p:nvPr/>
            </p:nvSpPr>
            <p:spPr bwMode="auto">
              <a:xfrm>
                <a:off x="3884" y="1616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91" name="Rectangle 410"/>
              <p:cNvSpPr>
                <a:spLocks noChangeArrowheads="1"/>
              </p:cNvSpPr>
              <p:nvPr/>
            </p:nvSpPr>
            <p:spPr bwMode="auto">
              <a:xfrm>
                <a:off x="3884" y="1610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92" name="Oval 411"/>
              <p:cNvSpPr>
                <a:spLocks noChangeArrowheads="1"/>
              </p:cNvSpPr>
              <p:nvPr/>
            </p:nvSpPr>
            <p:spPr bwMode="auto">
              <a:xfrm>
                <a:off x="3883" y="1569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4393" name="Group 647"/>
              <p:cNvGrpSpPr>
                <a:grpSpLocks/>
              </p:cNvGrpSpPr>
              <p:nvPr/>
            </p:nvGrpSpPr>
            <p:grpSpPr bwMode="auto">
              <a:xfrm>
                <a:off x="3932" y="1587"/>
                <a:ext cx="138" cy="33"/>
                <a:chOff x="2468" y="1332"/>
                <a:chExt cx="310" cy="60"/>
              </a:xfrm>
            </p:grpSpPr>
            <p:sp>
              <p:nvSpPr>
                <p:cNvPr id="44396" name="Freeform 64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97" name="Freeform 64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394" name="Line 650"/>
              <p:cNvSpPr>
                <a:spLocks noChangeShapeType="1"/>
              </p:cNvSpPr>
              <p:nvPr/>
            </p:nvSpPr>
            <p:spPr bwMode="auto">
              <a:xfrm>
                <a:off x="3884" y="1602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95" name="Line 651"/>
              <p:cNvSpPr>
                <a:spLocks noChangeShapeType="1"/>
              </p:cNvSpPr>
              <p:nvPr/>
            </p:nvSpPr>
            <p:spPr bwMode="auto">
              <a:xfrm>
                <a:off x="4127" y="1604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77" name="Group 652"/>
            <p:cNvGrpSpPr>
              <a:grpSpLocks/>
            </p:cNvGrpSpPr>
            <p:nvPr/>
          </p:nvGrpSpPr>
          <p:grpSpPr bwMode="auto">
            <a:xfrm>
              <a:off x="4537" y="1571"/>
              <a:ext cx="246" cy="110"/>
              <a:chOff x="4334" y="1470"/>
              <a:chExt cx="246" cy="107"/>
            </a:xfrm>
          </p:grpSpPr>
          <p:sp>
            <p:nvSpPr>
              <p:cNvPr id="44381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82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83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4384" name="Group 65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4387" name="Freeform 65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88" name="Freeform 65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385" name="Line 65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86" name="Line 66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78" name="Group 661"/>
            <p:cNvGrpSpPr>
              <a:grpSpLocks/>
            </p:cNvGrpSpPr>
            <p:nvPr/>
          </p:nvGrpSpPr>
          <p:grpSpPr bwMode="auto">
            <a:xfrm>
              <a:off x="4544" y="1737"/>
              <a:ext cx="246" cy="110"/>
              <a:chOff x="4334" y="1470"/>
              <a:chExt cx="246" cy="107"/>
            </a:xfrm>
          </p:grpSpPr>
          <p:sp>
            <p:nvSpPr>
              <p:cNvPr id="44373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74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75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4376" name="Group 665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4379" name="Freeform 66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80" name="Freeform 66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377" name="Line 668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78" name="Line 669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79" name="Group 670"/>
            <p:cNvGrpSpPr>
              <a:grpSpLocks/>
            </p:cNvGrpSpPr>
            <p:nvPr/>
          </p:nvGrpSpPr>
          <p:grpSpPr bwMode="auto">
            <a:xfrm>
              <a:off x="4890" y="1738"/>
              <a:ext cx="246" cy="110"/>
              <a:chOff x="4334" y="1470"/>
              <a:chExt cx="246" cy="107"/>
            </a:xfrm>
          </p:grpSpPr>
          <p:sp>
            <p:nvSpPr>
              <p:cNvPr id="44365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66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67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4368" name="Group 67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4371" name="Freeform 67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72" name="Freeform 67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369" name="Line 67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70" name="Line 67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80" name="Group 679"/>
            <p:cNvGrpSpPr>
              <a:grpSpLocks/>
            </p:cNvGrpSpPr>
            <p:nvPr/>
          </p:nvGrpSpPr>
          <p:grpSpPr bwMode="auto">
            <a:xfrm>
              <a:off x="4844" y="1508"/>
              <a:ext cx="246" cy="110"/>
              <a:chOff x="4334" y="1470"/>
              <a:chExt cx="246" cy="107"/>
            </a:xfrm>
          </p:grpSpPr>
          <p:sp>
            <p:nvSpPr>
              <p:cNvPr id="44357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58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59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4360" name="Group 683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4363" name="Freeform 68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64" name="Freeform 68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361" name="Line 686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62" name="Line 687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81" name="Group 688"/>
            <p:cNvGrpSpPr>
              <a:grpSpLocks/>
            </p:cNvGrpSpPr>
            <p:nvPr/>
          </p:nvGrpSpPr>
          <p:grpSpPr bwMode="auto">
            <a:xfrm>
              <a:off x="4874" y="2296"/>
              <a:ext cx="310" cy="130"/>
              <a:chOff x="4334" y="1470"/>
              <a:chExt cx="246" cy="107"/>
            </a:xfrm>
          </p:grpSpPr>
          <p:sp>
            <p:nvSpPr>
              <p:cNvPr id="44349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50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51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4352" name="Group 69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4355" name="Freeform 69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56" name="Freeform 69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353" name="Line 69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54" name="Line 69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082" name="Line 697"/>
            <p:cNvSpPr>
              <a:spLocks noChangeShapeType="1"/>
            </p:cNvSpPr>
            <p:nvPr/>
          </p:nvSpPr>
          <p:spPr bwMode="auto">
            <a:xfrm>
              <a:off x="4049" y="2358"/>
              <a:ext cx="42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083" name="Group 698"/>
            <p:cNvGrpSpPr>
              <a:grpSpLocks/>
            </p:cNvGrpSpPr>
            <p:nvPr/>
          </p:nvGrpSpPr>
          <p:grpSpPr bwMode="auto">
            <a:xfrm>
              <a:off x="4464" y="2288"/>
              <a:ext cx="310" cy="130"/>
              <a:chOff x="4334" y="1470"/>
              <a:chExt cx="246" cy="107"/>
            </a:xfrm>
          </p:grpSpPr>
          <p:sp>
            <p:nvSpPr>
              <p:cNvPr id="44341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42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43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4344" name="Group 70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4347" name="Freeform 70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48" name="Freeform 70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345" name="Line 70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46" name="Line 70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84" name="Group 707"/>
            <p:cNvGrpSpPr>
              <a:grpSpLocks/>
            </p:cNvGrpSpPr>
            <p:nvPr/>
          </p:nvGrpSpPr>
          <p:grpSpPr bwMode="auto">
            <a:xfrm>
              <a:off x="4660" y="2464"/>
              <a:ext cx="310" cy="130"/>
              <a:chOff x="4334" y="1470"/>
              <a:chExt cx="246" cy="107"/>
            </a:xfrm>
          </p:grpSpPr>
          <p:sp>
            <p:nvSpPr>
              <p:cNvPr id="44333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34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35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4336" name="Group 711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4339" name="Freeform 71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40" name="Freeform 71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337" name="Line 714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38" name="Line 715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85" name="Group 716"/>
            <p:cNvGrpSpPr>
              <a:grpSpLocks/>
            </p:cNvGrpSpPr>
            <p:nvPr/>
          </p:nvGrpSpPr>
          <p:grpSpPr bwMode="auto">
            <a:xfrm>
              <a:off x="4782" y="3028"/>
              <a:ext cx="392" cy="154"/>
              <a:chOff x="4334" y="1470"/>
              <a:chExt cx="246" cy="107"/>
            </a:xfrm>
          </p:grpSpPr>
          <p:sp>
            <p:nvSpPr>
              <p:cNvPr id="44325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26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27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4328" name="Group 72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4331" name="Freeform 72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32" name="Freeform 72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329" name="Line 723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30" name="Line 72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86" name="Group 725"/>
            <p:cNvGrpSpPr>
              <a:grpSpLocks/>
            </p:cNvGrpSpPr>
            <p:nvPr/>
          </p:nvGrpSpPr>
          <p:grpSpPr bwMode="auto">
            <a:xfrm>
              <a:off x="4388" y="2840"/>
              <a:ext cx="392" cy="154"/>
              <a:chOff x="4334" y="1470"/>
              <a:chExt cx="246" cy="107"/>
            </a:xfrm>
          </p:grpSpPr>
          <p:sp>
            <p:nvSpPr>
              <p:cNvPr id="44317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18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19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4320" name="Group 729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4323" name="Freeform 73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24" name="Freeform 73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321" name="Line 732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22" name="Line 733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87" name="Group 734"/>
            <p:cNvGrpSpPr>
              <a:grpSpLocks/>
            </p:cNvGrpSpPr>
            <p:nvPr/>
          </p:nvGrpSpPr>
          <p:grpSpPr bwMode="auto">
            <a:xfrm>
              <a:off x="3932" y="3056"/>
              <a:ext cx="392" cy="154"/>
              <a:chOff x="4334" y="1470"/>
              <a:chExt cx="246" cy="107"/>
            </a:xfrm>
          </p:grpSpPr>
          <p:sp>
            <p:nvSpPr>
              <p:cNvPr id="44309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10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11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4312" name="Group 738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4315" name="Freeform 73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16" name="Freeform 74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313" name="Line 741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14" name="Line 742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88" name="Group 743"/>
            <p:cNvGrpSpPr>
              <a:grpSpLocks/>
            </p:cNvGrpSpPr>
            <p:nvPr/>
          </p:nvGrpSpPr>
          <p:grpSpPr bwMode="auto">
            <a:xfrm>
              <a:off x="3812" y="2296"/>
              <a:ext cx="246" cy="108"/>
              <a:chOff x="4334" y="1470"/>
              <a:chExt cx="246" cy="107"/>
            </a:xfrm>
          </p:grpSpPr>
          <p:sp>
            <p:nvSpPr>
              <p:cNvPr id="44301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02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4303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4304" name="Group 74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44307" name="Freeform 74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08" name="Freeform 74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305" name="Line 75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5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06" name="Line 75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9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89" name="Group 752"/>
            <p:cNvGrpSpPr>
              <a:grpSpLocks/>
            </p:cNvGrpSpPr>
            <p:nvPr/>
          </p:nvGrpSpPr>
          <p:grpSpPr bwMode="auto">
            <a:xfrm>
              <a:off x="4511" y="3153"/>
              <a:ext cx="281" cy="266"/>
              <a:chOff x="5072" y="3611"/>
              <a:chExt cx="459" cy="380"/>
            </a:xfrm>
          </p:grpSpPr>
          <p:grpSp>
            <p:nvGrpSpPr>
              <p:cNvPr id="44287" name="Group 753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44289" name="Freeform 754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90" name="Freeform 755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91" name="Freeform 756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92" name="Freeform 757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93" name="Freeform 758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94" name="Freeform 759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95" name="Freeform 760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96" name="Freeform 761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97" name="Freeform 762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98" name="Freeform 763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99" name="Freeform 764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300" name="Freeform 765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44288" name="Picture 766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4090" name="Group 767"/>
            <p:cNvGrpSpPr>
              <a:grpSpLocks/>
            </p:cNvGrpSpPr>
            <p:nvPr/>
          </p:nvGrpSpPr>
          <p:grpSpPr bwMode="auto">
            <a:xfrm>
              <a:off x="3552" y="2211"/>
              <a:ext cx="251" cy="226"/>
              <a:chOff x="5072" y="3611"/>
              <a:chExt cx="459" cy="380"/>
            </a:xfrm>
          </p:grpSpPr>
          <p:grpSp>
            <p:nvGrpSpPr>
              <p:cNvPr id="44273" name="Group 768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44275" name="Freeform 769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0 w 199"/>
                    <a:gd name="T1" fmla="*/ 0 h 232"/>
                    <a:gd name="T2" fmla="*/ 0 w 199"/>
                    <a:gd name="T3" fmla="*/ 0 h 232"/>
                    <a:gd name="T4" fmla="*/ 0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0 h 232"/>
                    <a:gd name="T24" fmla="*/ 0 w 199"/>
                    <a:gd name="T25" fmla="*/ 0 h 232"/>
                    <a:gd name="T26" fmla="*/ 0 w 199"/>
                    <a:gd name="T27" fmla="*/ 0 h 232"/>
                    <a:gd name="T28" fmla="*/ 0 w 199"/>
                    <a:gd name="T29" fmla="*/ 0 h 232"/>
                    <a:gd name="T30" fmla="*/ 0 w 199"/>
                    <a:gd name="T31" fmla="*/ 0 h 232"/>
                    <a:gd name="T32" fmla="*/ 0 w 199"/>
                    <a:gd name="T33" fmla="*/ 0 h 232"/>
                    <a:gd name="T34" fmla="*/ 0 w 199"/>
                    <a:gd name="T35" fmla="*/ 0 h 232"/>
                    <a:gd name="T36" fmla="*/ 0 w 199"/>
                    <a:gd name="T37" fmla="*/ 0 h 232"/>
                    <a:gd name="T38" fmla="*/ 0 w 199"/>
                    <a:gd name="T39" fmla="*/ 0 h 232"/>
                    <a:gd name="T40" fmla="*/ 0 w 199"/>
                    <a:gd name="T41" fmla="*/ 0 h 232"/>
                    <a:gd name="T42" fmla="*/ 0 w 199"/>
                    <a:gd name="T43" fmla="*/ 0 h 232"/>
                    <a:gd name="T44" fmla="*/ 0 w 199"/>
                    <a:gd name="T45" fmla="*/ 0 h 232"/>
                    <a:gd name="T46" fmla="*/ 0 w 199"/>
                    <a:gd name="T47" fmla="*/ 0 h 232"/>
                    <a:gd name="T48" fmla="*/ 0 w 199"/>
                    <a:gd name="T49" fmla="*/ 0 h 232"/>
                    <a:gd name="T50" fmla="*/ 0 w 199"/>
                    <a:gd name="T51" fmla="*/ 0 h 232"/>
                    <a:gd name="T52" fmla="*/ 0 w 199"/>
                    <a:gd name="T53" fmla="*/ 0 h 232"/>
                    <a:gd name="T54" fmla="*/ 0 w 199"/>
                    <a:gd name="T55" fmla="*/ 0 h 232"/>
                    <a:gd name="T56" fmla="*/ 0 w 199"/>
                    <a:gd name="T57" fmla="*/ 0 h 232"/>
                    <a:gd name="T58" fmla="*/ 0 w 199"/>
                    <a:gd name="T59" fmla="*/ 0 h 232"/>
                    <a:gd name="T60" fmla="*/ 0 w 199"/>
                    <a:gd name="T61" fmla="*/ 0 h 232"/>
                    <a:gd name="T62" fmla="*/ 0 w 199"/>
                    <a:gd name="T63" fmla="*/ 0 h 232"/>
                    <a:gd name="T64" fmla="*/ 0 w 199"/>
                    <a:gd name="T65" fmla="*/ 0 h 232"/>
                    <a:gd name="T66" fmla="*/ 0 w 199"/>
                    <a:gd name="T67" fmla="*/ 0 h 232"/>
                    <a:gd name="T68" fmla="*/ 0 w 199"/>
                    <a:gd name="T69" fmla="*/ 0 h 232"/>
                    <a:gd name="T70" fmla="*/ 0 w 199"/>
                    <a:gd name="T71" fmla="*/ 0 h 232"/>
                    <a:gd name="T72" fmla="*/ 0 w 199"/>
                    <a:gd name="T73" fmla="*/ 0 h 232"/>
                    <a:gd name="T74" fmla="*/ 0 w 199"/>
                    <a:gd name="T75" fmla="*/ 0 h 232"/>
                    <a:gd name="T76" fmla="*/ 0 w 199"/>
                    <a:gd name="T77" fmla="*/ 0 h 232"/>
                    <a:gd name="T78" fmla="*/ 0 w 199"/>
                    <a:gd name="T79" fmla="*/ 0 h 232"/>
                    <a:gd name="T80" fmla="*/ 0 w 199"/>
                    <a:gd name="T81" fmla="*/ 0 h 232"/>
                    <a:gd name="T82" fmla="*/ 0 w 199"/>
                    <a:gd name="T83" fmla="*/ 0 h 232"/>
                    <a:gd name="T84" fmla="*/ 0 w 199"/>
                    <a:gd name="T85" fmla="*/ 0 h 232"/>
                    <a:gd name="T86" fmla="*/ 0 w 199"/>
                    <a:gd name="T87" fmla="*/ 0 h 232"/>
                    <a:gd name="T88" fmla="*/ 0 w 199"/>
                    <a:gd name="T89" fmla="*/ 0 h 232"/>
                    <a:gd name="T90" fmla="*/ 0 w 199"/>
                    <a:gd name="T91" fmla="*/ 0 h 232"/>
                    <a:gd name="T92" fmla="*/ 0 w 199"/>
                    <a:gd name="T93" fmla="*/ 0 h 232"/>
                    <a:gd name="T94" fmla="*/ 0 w 199"/>
                    <a:gd name="T95" fmla="*/ 0 h 232"/>
                    <a:gd name="T96" fmla="*/ 0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9"/>
                    <a:gd name="T148" fmla="*/ 0 h 232"/>
                    <a:gd name="T149" fmla="*/ 199 w 199"/>
                    <a:gd name="T150" fmla="*/ 232 h 23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76" name="Freeform 770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0 w 128"/>
                    <a:gd name="T1" fmla="*/ 0 h 180"/>
                    <a:gd name="T2" fmla="*/ 0 w 128"/>
                    <a:gd name="T3" fmla="*/ 0 h 180"/>
                    <a:gd name="T4" fmla="*/ 0 w 128"/>
                    <a:gd name="T5" fmla="*/ 0 h 180"/>
                    <a:gd name="T6" fmla="*/ 0 w 128"/>
                    <a:gd name="T7" fmla="*/ 0 h 180"/>
                    <a:gd name="T8" fmla="*/ 0 w 128"/>
                    <a:gd name="T9" fmla="*/ 0 h 180"/>
                    <a:gd name="T10" fmla="*/ 0 w 128"/>
                    <a:gd name="T11" fmla="*/ 0 h 180"/>
                    <a:gd name="T12" fmla="*/ 0 w 128"/>
                    <a:gd name="T13" fmla="*/ 0 h 180"/>
                    <a:gd name="T14" fmla="*/ 0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0 w 128"/>
                    <a:gd name="T29" fmla="*/ 0 h 180"/>
                    <a:gd name="T30" fmla="*/ 0 w 128"/>
                    <a:gd name="T31" fmla="*/ 0 h 180"/>
                    <a:gd name="T32" fmla="*/ 0 w 128"/>
                    <a:gd name="T33" fmla="*/ 0 h 180"/>
                    <a:gd name="T34" fmla="*/ 0 w 128"/>
                    <a:gd name="T35" fmla="*/ 0 h 180"/>
                    <a:gd name="T36" fmla="*/ 0 w 128"/>
                    <a:gd name="T37" fmla="*/ 0 h 180"/>
                    <a:gd name="T38" fmla="*/ 0 w 128"/>
                    <a:gd name="T39" fmla="*/ 0 h 180"/>
                    <a:gd name="T40" fmla="*/ 0 w 128"/>
                    <a:gd name="T41" fmla="*/ 0 h 180"/>
                    <a:gd name="T42" fmla="*/ 0 w 128"/>
                    <a:gd name="T43" fmla="*/ 0 h 180"/>
                    <a:gd name="T44" fmla="*/ 0 w 128"/>
                    <a:gd name="T45" fmla="*/ 0 h 180"/>
                    <a:gd name="T46" fmla="*/ 0 w 128"/>
                    <a:gd name="T47" fmla="*/ 0 h 180"/>
                    <a:gd name="T48" fmla="*/ 0 w 128"/>
                    <a:gd name="T49" fmla="*/ 0 h 180"/>
                    <a:gd name="T50" fmla="*/ 0 w 128"/>
                    <a:gd name="T51" fmla="*/ 0 h 180"/>
                    <a:gd name="T52" fmla="*/ 0 w 128"/>
                    <a:gd name="T53" fmla="*/ 0 h 180"/>
                    <a:gd name="T54" fmla="*/ 0 w 128"/>
                    <a:gd name="T55" fmla="*/ 0 h 180"/>
                    <a:gd name="T56" fmla="*/ 0 w 128"/>
                    <a:gd name="T57" fmla="*/ 0 h 180"/>
                    <a:gd name="T58" fmla="*/ 0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0 w 128"/>
                    <a:gd name="T71" fmla="*/ 0 h 180"/>
                    <a:gd name="T72" fmla="*/ 0 w 128"/>
                    <a:gd name="T73" fmla="*/ 0 h 180"/>
                    <a:gd name="T74" fmla="*/ 0 w 128"/>
                    <a:gd name="T75" fmla="*/ 0 h 180"/>
                    <a:gd name="T76" fmla="*/ 0 w 128"/>
                    <a:gd name="T77" fmla="*/ 0 h 180"/>
                    <a:gd name="T78" fmla="*/ 0 w 128"/>
                    <a:gd name="T79" fmla="*/ 0 h 180"/>
                    <a:gd name="T80" fmla="*/ 0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0"/>
                    <a:gd name="T125" fmla="*/ 128 w 128"/>
                    <a:gd name="T126" fmla="*/ 180 h 18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77" name="Freeform 771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0 w 322"/>
                    <a:gd name="T1" fmla="*/ 0 h 378"/>
                    <a:gd name="T2" fmla="*/ 0 w 322"/>
                    <a:gd name="T3" fmla="*/ 0 h 378"/>
                    <a:gd name="T4" fmla="*/ 0 w 322"/>
                    <a:gd name="T5" fmla="*/ 0 h 378"/>
                    <a:gd name="T6" fmla="*/ 0 w 322"/>
                    <a:gd name="T7" fmla="*/ 0 h 378"/>
                    <a:gd name="T8" fmla="*/ 0 w 322"/>
                    <a:gd name="T9" fmla="*/ 0 h 378"/>
                    <a:gd name="T10" fmla="*/ 0 w 322"/>
                    <a:gd name="T11" fmla="*/ 0 h 378"/>
                    <a:gd name="T12" fmla="*/ 0 w 322"/>
                    <a:gd name="T13" fmla="*/ 0 h 378"/>
                    <a:gd name="T14" fmla="*/ 0 w 322"/>
                    <a:gd name="T15" fmla="*/ 0 h 378"/>
                    <a:gd name="T16" fmla="*/ 0 w 322"/>
                    <a:gd name="T17" fmla="*/ 0 h 378"/>
                    <a:gd name="T18" fmla="*/ 0 w 322"/>
                    <a:gd name="T19" fmla="*/ 0 h 378"/>
                    <a:gd name="T20" fmla="*/ 0 w 322"/>
                    <a:gd name="T21" fmla="*/ 0 h 378"/>
                    <a:gd name="T22" fmla="*/ 0 w 322"/>
                    <a:gd name="T23" fmla="*/ 0 h 378"/>
                    <a:gd name="T24" fmla="*/ 0 w 322"/>
                    <a:gd name="T25" fmla="*/ 0 h 378"/>
                    <a:gd name="T26" fmla="*/ 0 w 322"/>
                    <a:gd name="T27" fmla="*/ 0 h 378"/>
                    <a:gd name="T28" fmla="*/ 0 w 322"/>
                    <a:gd name="T29" fmla="*/ 0 h 378"/>
                    <a:gd name="T30" fmla="*/ 0 w 322"/>
                    <a:gd name="T31" fmla="*/ 0 h 378"/>
                    <a:gd name="T32" fmla="*/ 0 w 322"/>
                    <a:gd name="T33" fmla="*/ 0 h 378"/>
                    <a:gd name="T34" fmla="*/ 0 w 322"/>
                    <a:gd name="T35" fmla="*/ 0 h 378"/>
                    <a:gd name="T36" fmla="*/ 0 w 322"/>
                    <a:gd name="T37" fmla="*/ 0 h 378"/>
                    <a:gd name="T38" fmla="*/ 0 w 322"/>
                    <a:gd name="T39" fmla="*/ 0 h 378"/>
                    <a:gd name="T40" fmla="*/ 0 w 322"/>
                    <a:gd name="T41" fmla="*/ 0 h 378"/>
                    <a:gd name="T42" fmla="*/ 0 w 322"/>
                    <a:gd name="T43" fmla="*/ 0 h 378"/>
                    <a:gd name="T44" fmla="*/ 0 w 322"/>
                    <a:gd name="T45" fmla="*/ 0 h 378"/>
                    <a:gd name="T46" fmla="*/ 0 w 322"/>
                    <a:gd name="T47" fmla="*/ 0 h 378"/>
                    <a:gd name="T48" fmla="*/ 0 w 322"/>
                    <a:gd name="T49" fmla="*/ 0 h 378"/>
                    <a:gd name="T50" fmla="*/ 0 w 322"/>
                    <a:gd name="T51" fmla="*/ 0 h 378"/>
                    <a:gd name="T52" fmla="*/ 0 w 322"/>
                    <a:gd name="T53" fmla="*/ 0 h 378"/>
                    <a:gd name="T54" fmla="*/ 0 w 322"/>
                    <a:gd name="T55" fmla="*/ 0 h 378"/>
                    <a:gd name="T56" fmla="*/ 0 w 322"/>
                    <a:gd name="T57" fmla="*/ 0 h 378"/>
                    <a:gd name="T58" fmla="*/ 0 w 322"/>
                    <a:gd name="T59" fmla="*/ 0 h 378"/>
                    <a:gd name="T60" fmla="*/ 0 w 322"/>
                    <a:gd name="T61" fmla="*/ 0 h 378"/>
                    <a:gd name="T62" fmla="*/ 0 w 322"/>
                    <a:gd name="T63" fmla="*/ 0 h 378"/>
                    <a:gd name="T64" fmla="*/ 0 w 322"/>
                    <a:gd name="T65" fmla="*/ 0 h 378"/>
                    <a:gd name="T66" fmla="*/ 0 w 322"/>
                    <a:gd name="T67" fmla="*/ 0 h 378"/>
                    <a:gd name="T68" fmla="*/ 0 w 322"/>
                    <a:gd name="T69" fmla="*/ 0 h 378"/>
                    <a:gd name="T70" fmla="*/ 0 w 322"/>
                    <a:gd name="T71" fmla="*/ 0 h 378"/>
                    <a:gd name="T72" fmla="*/ 0 w 322"/>
                    <a:gd name="T73" fmla="*/ 0 h 378"/>
                    <a:gd name="T74" fmla="*/ 0 w 322"/>
                    <a:gd name="T75" fmla="*/ 0 h 378"/>
                    <a:gd name="T76" fmla="*/ 0 w 322"/>
                    <a:gd name="T77" fmla="*/ 0 h 378"/>
                    <a:gd name="T78" fmla="*/ 0 w 322"/>
                    <a:gd name="T79" fmla="*/ 0 h 378"/>
                    <a:gd name="T80" fmla="*/ 0 w 322"/>
                    <a:gd name="T81" fmla="*/ 0 h 378"/>
                    <a:gd name="T82" fmla="*/ 0 w 322"/>
                    <a:gd name="T83" fmla="*/ 0 h 378"/>
                    <a:gd name="T84" fmla="*/ 0 w 322"/>
                    <a:gd name="T85" fmla="*/ 0 h 378"/>
                    <a:gd name="T86" fmla="*/ 0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2"/>
                    <a:gd name="T133" fmla="*/ 0 h 378"/>
                    <a:gd name="T134" fmla="*/ 322 w 322"/>
                    <a:gd name="T135" fmla="*/ 378 h 37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78" name="Freeform 772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0 w 283"/>
                    <a:gd name="T1" fmla="*/ 0 h 252"/>
                    <a:gd name="T2" fmla="*/ 0 w 283"/>
                    <a:gd name="T3" fmla="*/ 0 h 252"/>
                    <a:gd name="T4" fmla="*/ 0 w 283"/>
                    <a:gd name="T5" fmla="*/ 0 h 252"/>
                    <a:gd name="T6" fmla="*/ 0 w 283"/>
                    <a:gd name="T7" fmla="*/ 0 h 252"/>
                    <a:gd name="T8" fmla="*/ 0 w 283"/>
                    <a:gd name="T9" fmla="*/ 0 h 252"/>
                    <a:gd name="T10" fmla="*/ 0 w 283"/>
                    <a:gd name="T11" fmla="*/ 0 h 252"/>
                    <a:gd name="T12" fmla="*/ 0 w 283"/>
                    <a:gd name="T13" fmla="*/ 0 h 252"/>
                    <a:gd name="T14" fmla="*/ 0 w 283"/>
                    <a:gd name="T15" fmla="*/ 0 h 252"/>
                    <a:gd name="T16" fmla="*/ 0 w 283"/>
                    <a:gd name="T17" fmla="*/ 0 h 252"/>
                    <a:gd name="T18" fmla="*/ 0 w 283"/>
                    <a:gd name="T19" fmla="*/ 0 h 252"/>
                    <a:gd name="T20" fmla="*/ 0 w 283"/>
                    <a:gd name="T21" fmla="*/ 0 h 252"/>
                    <a:gd name="T22" fmla="*/ 0 w 283"/>
                    <a:gd name="T23" fmla="*/ 0 h 252"/>
                    <a:gd name="T24" fmla="*/ 0 w 283"/>
                    <a:gd name="T25" fmla="*/ 0 h 252"/>
                    <a:gd name="T26" fmla="*/ 0 w 283"/>
                    <a:gd name="T27" fmla="*/ 0 h 252"/>
                    <a:gd name="T28" fmla="*/ 0 w 283"/>
                    <a:gd name="T29" fmla="*/ 0 h 252"/>
                    <a:gd name="T30" fmla="*/ 0 w 283"/>
                    <a:gd name="T31" fmla="*/ 0 h 252"/>
                    <a:gd name="T32" fmla="*/ 0 w 283"/>
                    <a:gd name="T33" fmla="*/ 0 h 252"/>
                    <a:gd name="T34" fmla="*/ 0 w 283"/>
                    <a:gd name="T35" fmla="*/ 0 h 252"/>
                    <a:gd name="T36" fmla="*/ 0 w 283"/>
                    <a:gd name="T37" fmla="*/ 0 h 252"/>
                    <a:gd name="T38" fmla="*/ 0 w 283"/>
                    <a:gd name="T39" fmla="*/ 0 h 252"/>
                    <a:gd name="T40" fmla="*/ 0 w 283"/>
                    <a:gd name="T41" fmla="*/ 0 h 252"/>
                    <a:gd name="T42" fmla="*/ 0 w 283"/>
                    <a:gd name="T43" fmla="*/ 0 h 252"/>
                    <a:gd name="T44" fmla="*/ 0 w 283"/>
                    <a:gd name="T45" fmla="*/ 0 h 252"/>
                    <a:gd name="T46" fmla="*/ 0 w 283"/>
                    <a:gd name="T47" fmla="*/ 0 h 252"/>
                    <a:gd name="T48" fmla="*/ 0 w 283"/>
                    <a:gd name="T49" fmla="*/ 0 h 252"/>
                    <a:gd name="T50" fmla="*/ 0 w 283"/>
                    <a:gd name="T51" fmla="*/ 0 h 252"/>
                    <a:gd name="T52" fmla="*/ 0 w 283"/>
                    <a:gd name="T53" fmla="*/ 0 h 252"/>
                    <a:gd name="T54" fmla="*/ 0 w 283"/>
                    <a:gd name="T55" fmla="*/ 0 h 252"/>
                    <a:gd name="T56" fmla="*/ 0 w 283"/>
                    <a:gd name="T57" fmla="*/ 0 h 252"/>
                    <a:gd name="T58" fmla="*/ 0 w 283"/>
                    <a:gd name="T59" fmla="*/ 0 h 252"/>
                    <a:gd name="T60" fmla="*/ 0 w 283"/>
                    <a:gd name="T61" fmla="*/ 0 h 252"/>
                    <a:gd name="T62" fmla="*/ 0 w 283"/>
                    <a:gd name="T63" fmla="*/ 0 h 252"/>
                    <a:gd name="T64" fmla="*/ 0 w 283"/>
                    <a:gd name="T65" fmla="*/ 0 h 252"/>
                    <a:gd name="T66" fmla="*/ 0 w 283"/>
                    <a:gd name="T67" fmla="*/ 0 h 252"/>
                    <a:gd name="T68" fmla="*/ 0 w 283"/>
                    <a:gd name="T69" fmla="*/ 0 h 252"/>
                    <a:gd name="T70" fmla="*/ 0 w 283"/>
                    <a:gd name="T71" fmla="*/ 0 h 252"/>
                    <a:gd name="T72" fmla="*/ 0 w 283"/>
                    <a:gd name="T73" fmla="*/ 0 h 252"/>
                    <a:gd name="T74" fmla="*/ 0 w 283"/>
                    <a:gd name="T75" fmla="*/ 0 h 252"/>
                    <a:gd name="T76" fmla="*/ 0 w 283"/>
                    <a:gd name="T77" fmla="*/ 0 h 252"/>
                    <a:gd name="T78" fmla="*/ 0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0 w 283"/>
                    <a:gd name="T95" fmla="*/ 0 h 252"/>
                    <a:gd name="T96" fmla="*/ 0 w 283"/>
                    <a:gd name="T97" fmla="*/ 0 h 252"/>
                    <a:gd name="T98" fmla="*/ 0 w 283"/>
                    <a:gd name="T99" fmla="*/ 0 h 252"/>
                    <a:gd name="T100" fmla="*/ 0 w 283"/>
                    <a:gd name="T101" fmla="*/ 0 h 252"/>
                    <a:gd name="T102" fmla="*/ 0 w 283"/>
                    <a:gd name="T103" fmla="*/ 0 h 252"/>
                    <a:gd name="T104" fmla="*/ 0 w 283"/>
                    <a:gd name="T105" fmla="*/ 0 h 252"/>
                    <a:gd name="T106" fmla="*/ 0 w 283"/>
                    <a:gd name="T107" fmla="*/ 0 h 252"/>
                    <a:gd name="T108" fmla="*/ 0 w 283"/>
                    <a:gd name="T109" fmla="*/ 0 h 252"/>
                    <a:gd name="T110" fmla="*/ 0 w 283"/>
                    <a:gd name="T111" fmla="*/ 0 h 252"/>
                    <a:gd name="T112" fmla="*/ 0 w 283"/>
                    <a:gd name="T113" fmla="*/ 0 h 252"/>
                    <a:gd name="T114" fmla="*/ 0 w 283"/>
                    <a:gd name="T115" fmla="*/ 0 h 252"/>
                    <a:gd name="T116" fmla="*/ 0 w 283"/>
                    <a:gd name="T117" fmla="*/ 0 h 252"/>
                    <a:gd name="T118" fmla="*/ 0 w 283"/>
                    <a:gd name="T119" fmla="*/ 0 h 252"/>
                    <a:gd name="T120" fmla="*/ 0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3"/>
                    <a:gd name="T184" fmla="*/ 0 h 252"/>
                    <a:gd name="T185" fmla="*/ 283 w 283"/>
                    <a:gd name="T186" fmla="*/ 252 h 252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79" name="Freeform 773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0 h 238"/>
                    <a:gd name="T10" fmla="*/ 0 w 114"/>
                    <a:gd name="T11" fmla="*/ 0 h 238"/>
                    <a:gd name="T12" fmla="*/ 0 w 114"/>
                    <a:gd name="T13" fmla="*/ 0 h 238"/>
                    <a:gd name="T14" fmla="*/ 0 w 114"/>
                    <a:gd name="T15" fmla="*/ 0 h 238"/>
                    <a:gd name="T16" fmla="*/ 0 w 114"/>
                    <a:gd name="T17" fmla="*/ 0 h 238"/>
                    <a:gd name="T18" fmla="*/ 0 w 114"/>
                    <a:gd name="T19" fmla="*/ 0 h 238"/>
                    <a:gd name="T20" fmla="*/ 0 w 114"/>
                    <a:gd name="T21" fmla="*/ 0 h 238"/>
                    <a:gd name="T22" fmla="*/ 0 w 114"/>
                    <a:gd name="T23" fmla="*/ 0 h 238"/>
                    <a:gd name="T24" fmla="*/ 0 w 114"/>
                    <a:gd name="T25" fmla="*/ 0 h 238"/>
                    <a:gd name="T26" fmla="*/ 0 w 114"/>
                    <a:gd name="T27" fmla="*/ 0 h 238"/>
                    <a:gd name="T28" fmla="*/ 0 w 114"/>
                    <a:gd name="T29" fmla="*/ 0 h 238"/>
                    <a:gd name="T30" fmla="*/ 0 w 114"/>
                    <a:gd name="T31" fmla="*/ 0 h 238"/>
                    <a:gd name="T32" fmla="*/ 0 w 114"/>
                    <a:gd name="T33" fmla="*/ 0 h 238"/>
                    <a:gd name="T34" fmla="*/ 0 w 114"/>
                    <a:gd name="T35" fmla="*/ 0 h 238"/>
                    <a:gd name="T36" fmla="*/ 0 w 114"/>
                    <a:gd name="T37" fmla="*/ 0 h 238"/>
                    <a:gd name="T38" fmla="*/ 0 w 114"/>
                    <a:gd name="T39" fmla="*/ 0 h 238"/>
                    <a:gd name="T40" fmla="*/ 0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0 w 114"/>
                    <a:gd name="T51" fmla="*/ 0 h 238"/>
                    <a:gd name="T52" fmla="*/ 0 w 114"/>
                    <a:gd name="T53" fmla="*/ 0 h 238"/>
                    <a:gd name="T54" fmla="*/ 0 w 114"/>
                    <a:gd name="T55" fmla="*/ 0 h 238"/>
                    <a:gd name="T56" fmla="*/ 0 w 114"/>
                    <a:gd name="T57" fmla="*/ 0 h 238"/>
                    <a:gd name="T58" fmla="*/ 0 w 114"/>
                    <a:gd name="T59" fmla="*/ 0 h 238"/>
                    <a:gd name="T60" fmla="*/ 0 w 114"/>
                    <a:gd name="T61" fmla="*/ 0 h 238"/>
                    <a:gd name="T62" fmla="*/ 0 w 114"/>
                    <a:gd name="T63" fmla="*/ 0 h 238"/>
                    <a:gd name="T64" fmla="*/ 0 w 114"/>
                    <a:gd name="T65" fmla="*/ 0 h 238"/>
                    <a:gd name="T66" fmla="*/ 0 w 114"/>
                    <a:gd name="T67" fmla="*/ 0 h 238"/>
                    <a:gd name="T68" fmla="*/ 0 w 114"/>
                    <a:gd name="T69" fmla="*/ 0 h 238"/>
                    <a:gd name="T70" fmla="*/ 0 w 114"/>
                    <a:gd name="T71" fmla="*/ 0 h 238"/>
                    <a:gd name="T72" fmla="*/ 0 w 114"/>
                    <a:gd name="T73" fmla="*/ 0 h 238"/>
                    <a:gd name="T74" fmla="*/ 0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4"/>
                    <a:gd name="T124" fmla="*/ 0 h 238"/>
                    <a:gd name="T125" fmla="*/ 114 w 114"/>
                    <a:gd name="T126" fmla="*/ 238 h 23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80" name="Freeform 774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0 w 246"/>
                    <a:gd name="T1" fmla="*/ 0 h 310"/>
                    <a:gd name="T2" fmla="*/ 0 w 246"/>
                    <a:gd name="T3" fmla="*/ 0 h 310"/>
                    <a:gd name="T4" fmla="*/ 0 w 246"/>
                    <a:gd name="T5" fmla="*/ 0 h 310"/>
                    <a:gd name="T6" fmla="*/ 0 w 246"/>
                    <a:gd name="T7" fmla="*/ 0 h 310"/>
                    <a:gd name="T8" fmla="*/ 0 w 246"/>
                    <a:gd name="T9" fmla="*/ 0 h 310"/>
                    <a:gd name="T10" fmla="*/ 0 w 246"/>
                    <a:gd name="T11" fmla="*/ 0 h 310"/>
                    <a:gd name="T12" fmla="*/ 0 w 246"/>
                    <a:gd name="T13" fmla="*/ 0 h 310"/>
                    <a:gd name="T14" fmla="*/ 0 w 246"/>
                    <a:gd name="T15" fmla="*/ 0 h 310"/>
                    <a:gd name="T16" fmla="*/ 0 w 246"/>
                    <a:gd name="T17" fmla="*/ 0 h 310"/>
                    <a:gd name="T18" fmla="*/ 0 w 246"/>
                    <a:gd name="T19" fmla="*/ 0 h 310"/>
                    <a:gd name="T20" fmla="*/ 0 w 246"/>
                    <a:gd name="T21" fmla="*/ 0 h 310"/>
                    <a:gd name="T22" fmla="*/ 0 w 246"/>
                    <a:gd name="T23" fmla="*/ 0 h 310"/>
                    <a:gd name="T24" fmla="*/ 0 w 246"/>
                    <a:gd name="T25" fmla="*/ 0 h 310"/>
                    <a:gd name="T26" fmla="*/ 0 w 246"/>
                    <a:gd name="T27" fmla="*/ 0 h 310"/>
                    <a:gd name="T28" fmla="*/ 0 w 246"/>
                    <a:gd name="T29" fmla="*/ 0 h 310"/>
                    <a:gd name="T30" fmla="*/ 0 w 246"/>
                    <a:gd name="T31" fmla="*/ 0 h 310"/>
                    <a:gd name="T32" fmla="*/ 0 w 246"/>
                    <a:gd name="T33" fmla="*/ 0 h 310"/>
                    <a:gd name="T34" fmla="*/ 0 w 246"/>
                    <a:gd name="T35" fmla="*/ 0 h 310"/>
                    <a:gd name="T36" fmla="*/ 0 w 246"/>
                    <a:gd name="T37" fmla="*/ 0 h 310"/>
                    <a:gd name="T38" fmla="*/ 0 w 246"/>
                    <a:gd name="T39" fmla="*/ 0 h 310"/>
                    <a:gd name="T40" fmla="*/ 0 w 246"/>
                    <a:gd name="T41" fmla="*/ 0 h 310"/>
                    <a:gd name="T42" fmla="*/ 0 w 246"/>
                    <a:gd name="T43" fmla="*/ 0 h 310"/>
                    <a:gd name="T44" fmla="*/ 0 w 246"/>
                    <a:gd name="T45" fmla="*/ 0 h 310"/>
                    <a:gd name="T46" fmla="*/ 0 w 246"/>
                    <a:gd name="T47" fmla="*/ 0 h 310"/>
                    <a:gd name="T48" fmla="*/ 0 w 246"/>
                    <a:gd name="T49" fmla="*/ 0 h 310"/>
                    <a:gd name="T50" fmla="*/ 0 w 246"/>
                    <a:gd name="T51" fmla="*/ 0 h 310"/>
                    <a:gd name="T52" fmla="*/ 0 w 246"/>
                    <a:gd name="T53" fmla="*/ 0 h 310"/>
                    <a:gd name="T54" fmla="*/ 0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0 w 246"/>
                    <a:gd name="T65" fmla="*/ 0 h 310"/>
                    <a:gd name="T66" fmla="*/ 0 w 246"/>
                    <a:gd name="T67" fmla="*/ 0 h 310"/>
                    <a:gd name="T68" fmla="*/ 0 w 246"/>
                    <a:gd name="T69" fmla="*/ 0 h 310"/>
                    <a:gd name="T70" fmla="*/ 0 w 246"/>
                    <a:gd name="T71" fmla="*/ 0 h 310"/>
                    <a:gd name="T72" fmla="*/ 0 w 246"/>
                    <a:gd name="T73" fmla="*/ 0 h 310"/>
                    <a:gd name="T74" fmla="*/ 0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6"/>
                    <a:gd name="T115" fmla="*/ 0 h 310"/>
                    <a:gd name="T116" fmla="*/ 246 w 246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81" name="Freeform 775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0 w 198"/>
                    <a:gd name="T1" fmla="*/ 0 h 236"/>
                    <a:gd name="T2" fmla="*/ 0 w 198"/>
                    <a:gd name="T3" fmla="*/ 0 h 236"/>
                    <a:gd name="T4" fmla="*/ 0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0 h 236"/>
                    <a:gd name="T24" fmla="*/ 0 w 198"/>
                    <a:gd name="T25" fmla="*/ 0 h 236"/>
                    <a:gd name="T26" fmla="*/ 0 w 198"/>
                    <a:gd name="T27" fmla="*/ 0 h 236"/>
                    <a:gd name="T28" fmla="*/ 0 w 198"/>
                    <a:gd name="T29" fmla="*/ 0 h 236"/>
                    <a:gd name="T30" fmla="*/ 0 w 198"/>
                    <a:gd name="T31" fmla="*/ 0 h 236"/>
                    <a:gd name="T32" fmla="*/ 0 w 198"/>
                    <a:gd name="T33" fmla="*/ 0 h 236"/>
                    <a:gd name="T34" fmla="*/ 0 w 198"/>
                    <a:gd name="T35" fmla="*/ 0 h 236"/>
                    <a:gd name="T36" fmla="*/ 0 w 198"/>
                    <a:gd name="T37" fmla="*/ 0 h 236"/>
                    <a:gd name="T38" fmla="*/ 0 w 198"/>
                    <a:gd name="T39" fmla="*/ 0 h 236"/>
                    <a:gd name="T40" fmla="*/ 0 w 198"/>
                    <a:gd name="T41" fmla="*/ 0 h 236"/>
                    <a:gd name="T42" fmla="*/ 0 w 198"/>
                    <a:gd name="T43" fmla="*/ 0 h 236"/>
                    <a:gd name="T44" fmla="*/ 0 w 198"/>
                    <a:gd name="T45" fmla="*/ 0 h 236"/>
                    <a:gd name="T46" fmla="*/ 0 w 198"/>
                    <a:gd name="T47" fmla="*/ 0 h 236"/>
                    <a:gd name="T48" fmla="*/ 0 w 198"/>
                    <a:gd name="T49" fmla="*/ 0 h 236"/>
                    <a:gd name="T50" fmla="*/ 0 w 198"/>
                    <a:gd name="T51" fmla="*/ 0 h 236"/>
                    <a:gd name="T52" fmla="*/ 0 w 198"/>
                    <a:gd name="T53" fmla="*/ 0 h 236"/>
                    <a:gd name="T54" fmla="*/ 0 w 198"/>
                    <a:gd name="T55" fmla="*/ 0 h 236"/>
                    <a:gd name="T56" fmla="*/ 0 w 198"/>
                    <a:gd name="T57" fmla="*/ 0 h 236"/>
                    <a:gd name="T58" fmla="*/ 0 w 198"/>
                    <a:gd name="T59" fmla="*/ 0 h 236"/>
                    <a:gd name="T60" fmla="*/ 0 w 198"/>
                    <a:gd name="T61" fmla="*/ 0 h 236"/>
                    <a:gd name="T62" fmla="*/ 0 w 198"/>
                    <a:gd name="T63" fmla="*/ 0 h 236"/>
                    <a:gd name="T64" fmla="*/ 0 w 198"/>
                    <a:gd name="T65" fmla="*/ 0 h 236"/>
                    <a:gd name="T66" fmla="*/ 0 w 198"/>
                    <a:gd name="T67" fmla="*/ 0 h 236"/>
                    <a:gd name="T68" fmla="*/ 0 w 198"/>
                    <a:gd name="T69" fmla="*/ 0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0 w 198"/>
                    <a:gd name="T83" fmla="*/ 0 h 236"/>
                    <a:gd name="T84" fmla="*/ 0 w 198"/>
                    <a:gd name="T85" fmla="*/ 0 h 236"/>
                    <a:gd name="T86" fmla="*/ 0 w 198"/>
                    <a:gd name="T87" fmla="*/ 0 h 236"/>
                    <a:gd name="T88" fmla="*/ 0 w 198"/>
                    <a:gd name="T89" fmla="*/ 0 h 236"/>
                    <a:gd name="T90" fmla="*/ 0 w 198"/>
                    <a:gd name="T91" fmla="*/ 0 h 236"/>
                    <a:gd name="T92" fmla="*/ 0 w 198"/>
                    <a:gd name="T93" fmla="*/ 0 h 236"/>
                    <a:gd name="T94" fmla="*/ 0 w 198"/>
                    <a:gd name="T95" fmla="*/ 0 h 236"/>
                    <a:gd name="T96" fmla="*/ 0 w 198"/>
                    <a:gd name="T97" fmla="*/ 0 h 236"/>
                    <a:gd name="T98" fmla="*/ 0 w 198"/>
                    <a:gd name="T99" fmla="*/ 0 h 236"/>
                    <a:gd name="T100" fmla="*/ 0 w 198"/>
                    <a:gd name="T101" fmla="*/ 0 h 236"/>
                    <a:gd name="T102" fmla="*/ 0 w 198"/>
                    <a:gd name="T103" fmla="*/ 0 h 236"/>
                    <a:gd name="T104" fmla="*/ 0 w 198"/>
                    <a:gd name="T105" fmla="*/ 0 h 236"/>
                    <a:gd name="T106" fmla="*/ 0 w 198"/>
                    <a:gd name="T107" fmla="*/ 0 h 236"/>
                    <a:gd name="T108" fmla="*/ 0 w 198"/>
                    <a:gd name="T109" fmla="*/ 0 h 236"/>
                    <a:gd name="T110" fmla="*/ 0 w 198"/>
                    <a:gd name="T111" fmla="*/ 0 h 236"/>
                    <a:gd name="T112" fmla="*/ 0 w 198"/>
                    <a:gd name="T113" fmla="*/ 0 h 236"/>
                    <a:gd name="T114" fmla="*/ 0 w 198"/>
                    <a:gd name="T115" fmla="*/ 0 h 236"/>
                    <a:gd name="T116" fmla="*/ 0 w 198"/>
                    <a:gd name="T117" fmla="*/ 0 h 236"/>
                    <a:gd name="T118" fmla="*/ 0 w 198"/>
                    <a:gd name="T119" fmla="*/ 0 h 236"/>
                    <a:gd name="T120" fmla="*/ 0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98"/>
                    <a:gd name="T184" fmla="*/ 0 h 236"/>
                    <a:gd name="T185" fmla="*/ 198 w 198"/>
                    <a:gd name="T186" fmla="*/ 236 h 2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82" name="Freeform 776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0 w 128"/>
                    <a:gd name="T1" fmla="*/ 0 h 183"/>
                    <a:gd name="T2" fmla="*/ 0 w 128"/>
                    <a:gd name="T3" fmla="*/ 0 h 183"/>
                    <a:gd name="T4" fmla="*/ 0 w 128"/>
                    <a:gd name="T5" fmla="*/ 0 h 183"/>
                    <a:gd name="T6" fmla="*/ 0 w 128"/>
                    <a:gd name="T7" fmla="*/ 0 h 183"/>
                    <a:gd name="T8" fmla="*/ 0 w 128"/>
                    <a:gd name="T9" fmla="*/ 0 h 183"/>
                    <a:gd name="T10" fmla="*/ 0 w 128"/>
                    <a:gd name="T11" fmla="*/ 0 h 183"/>
                    <a:gd name="T12" fmla="*/ 0 w 128"/>
                    <a:gd name="T13" fmla="*/ 0 h 183"/>
                    <a:gd name="T14" fmla="*/ 0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0 w 128"/>
                    <a:gd name="T31" fmla="*/ 0 h 183"/>
                    <a:gd name="T32" fmla="*/ 0 w 128"/>
                    <a:gd name="T33" fmla="*/ 0 h 183"/>
                    <a:gd name="T34" fmla="*/ 0 w 128"/>
                    <a:gd name="T35" fmla="*/ 0 h 183"/>
                    <a:gd name="T36" fmla="*/ 0 w 128"/>
                    <a:gd name="T37" fmla="*/ 0 h 183"/>
                    <a:gd name="T38" fmla="*/ 0 w 128"/>
                    <a:gd name="T39" fmla="*/ 0 h 183"/>
                    <a:gd name="T40" fmla="*/ 0 w 128"/>
                    <a:gd name="T41" fmla="*/ 0 h 183"/>
                    <a:gd name="T42" fmla="*/ 0 w 128"/>
                    <a:gd name="T43" fmla="*/ 0 h 183"/>
                    <a:gd name="T44" fmla="*/ 0 w 128"/>
                    <a:gd name="T45" fmla="*/ 0 h 183"/>
                    <a:gd name="T46" fmla="*/ 0 w 128"/>
                    <a:gd name="T47" fmla="*/ 0 h 183"/>
                    <a:gd name="T48" fmla="*/ 0 w 128"/>
                    <a:gd name="T49" fmla="*/ 0 h 183"/>
                    <a:gd name="T50" fmla="*/ 0 w 128"/>
                    <a:gd name="T51" fmla="*/ 0 h 183"/>
                    <a:gd name="T52" fmla="*/ 0 w 128"/>
                    <a:gd name="T53" fmla="*/ 0 h 183"/>
                    <a:gd name="T54" fmla="*/ 0 w 128"/>
                    <a:gd name="T55" fmla="*/ 0 h 183"/>
                    <a:gd name="T56" fmla="*/ 0 w 128"/>
                    <a:gd name="T57" fmla="*/ 0 h 183"/>
                    <a:gd name="T58" fmla="*/ 0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0 w 128"/>
                    <a:gd name="T71" fmla="*/ 0 h 183"/>
                    <a:gd name="T72" fmla="*/ 0 w 128"/>
                    <a:gd name="T73" fmla="*/ 0 h 183"/>
                    <a:gd name="T74" fmla="*/ 0 w 128"/>
                    <a:gd name="T75" fmla="*/ 0 h 183"/>
                    <a:gd name="T76" fmla="*/ 0 w 128"/>
                    <a:gd name="T77" fmla="*/ 0 h 183"/>
                    <a:gd name="T78" fmla="*/ 0 w 128"/>
                    <a:gd name="T79" fmla="*/ 0 h 183"/>
                    <a:gd name="T80" fmla="*/ 0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8"/>
                    <a:gd name="T124" fmla="*/ 0 h 183"/>
                    <a:gd name="T125" fmla="*/ 128 w 128"/>
                    <a:gd name="T126" fmla="*/ 183 h 18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83" name="Freeform 777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0 w 323"/>
                    <a:gd name="T1" fmla="*/ 0 h 379"/>
                    <a:gd name="T2" fmla="*/ 0 w 323"/>
                    <a:gd name="T3" fmla="*/ 0 h 379"/>
                    <a:gd name="T4" fmla="*/ 0 w 323"/>
                    <a:gd name="T5" fmla="*/ 0 h 379"/>
                    <a:gd name="T6" fmla="*/ 0 w 323"/>
                    <a:gd name="T7" fmla="*/ 0 h 379"/>
                    <a:gd name="T8" fmla="*/ 0 w 323"/>
                    <a:gd name="T9" fmla="*/ 0 h 379"/>
                    <a:gd name="T10" fmla="*/ 0 w 323"/>
                    <a:gd name="T11" fmla="*/ 0 h 379"/>
                    <a:gd name="T12" fmla="*/ 0 w 323"/>
                    <a:gd name="T13" fmla="*/ 0 h 379"/>
                    <a:gd name="T14" fmla="*/ 0 w 323"/>
                    <a:gd name="T15" fmla="*/ 0 h 379"/>
                    <a:gd name="T16" fmla="*/ 0 w 323"/>
                    <a:gd name="T17" fmla="*/ 0 h 379"/>
                    <a:gd name="T18" fmla="*/ 0 w 323"/>
                    <a:gd name="T19" fmla="*/ 0 h 379"/>
                    <a:gd name="T20" fmla="*/ 0 w 323"/>
                    <a:gd name="T21" fmla="*/ 0 h 379"/>
                    <a:gd name="T22" fmla="*/ 0 w 323"/>
                    <a:gd name="T23" fmla="*/ 0 h 379"/>
                    <a:gd name="T24" fmla="*/ 0 w 323"/>
                    <a:gd name="T25" fmla="*/ 0 h 379"/>
                    <a:gd name="T26" fmla="*/ 0 w 323"/>
                    <a:gd name="T27" fmla="*/ 0 h 379"/>
                    <a:gd name="T28" fmla="*/ 0 w 323"/>
                    <a:gd name="T29" fmla="*/ 0 h 379"/>
                    <a:gd name="T30" fmla="*/ 0 w 323"/>
                    <a:gd name="T31" fmla="*/ 0 h 379"/>
                    <a:gd name="T32" fmla="*/ 0 w 323"/>
                    <a:gd name="T33" fmla="*/ 0 h 379"/>
                    <a:gd name="T34" fmla="*/ 0 w 323"/>
                    <a:gd name="T35" fmla="*/ 0 h 379"/>
                    <a:gd name="T36" fmla="*/ 0 w 323"/>
                    <a:gd name="T37" fmla="*/ 0 h 379"/>
                    <a:gd name="T38" fmla="*/ 0 w 323"/>
                    <a:gd name="T39" fmla="*/ 0 h 379"/>
                    <a:gd name="T40" fmla="*/ 0 w 323"/>
                    <a:gd name="T41" fmla="*/ 0 h 379"/>
                    <a:gd name="T42" fmla="*/ 0 w 323"/>
                    <a:gd name="T43" fmla="*/ 0 h 379"/>
                    <a:gd name="T44" fmla="*/ 0 w 323"/>
                    <a:gd name="T45" fmla="*/ 0 h 379"/>
                    <a:gd name="T46" fmla="*/ 0 w 323"/>
                    <a:gd name="T47" fmla="*/ 0 h 379"/>
                    <a:gd name="T48" fmla="*/ 0 w 323"/>
                    <a:gd name="T49" fmla="*/ 0 h 379"/>
                    <a:gd name="T50" fmla="*/ 0 w 323"/>
                    <a:gd name="T51" fmla="*/ 0 h 379"/>
                    <a:gd name="T52" fmla="*/ 0 w 323"/>
                    <a:gd name="T53" fmla="*/ 0 h 379"/>
                    <a:gd name="T54" fmla="*/ 0 w 323"/>
                    <a:gd name="T55" fmla="*/ 0 h 379"/>
                    <a:gd name="T56" fmla="*/ 0 w 323"/>
                    <a:gd name="T57" fmla="*/ 0 h 379"/>
                    <a:gd name="T58" fmla="*/ 0 w 323"/>
                    <a:gd name="T59" fmla="*/ 0 h 379"/>
                    <a:gd name="T60" fmla="*/ 0 w 323"/>
                    <a:gd name="T61" fmla="*/ 0 h 379"/>
                    <a:gd name="T62" fmla="*/ 0 w 323"/>
                    <a:gd name="T63" fmla="*/ 0 h 379"/>
                    <a:gd name="T64" fmla="*/ 0 w 323"/>
                    <a:gd name="T65" fmla="*/ 0 h 379"/>
                    <a:gd name="T66" fmla="*/ 0 w 323"/>
                    <a:gd name="T67" fmla="*/ 0 h 379"/>
                    <a:gd name="T68" fmla="*/ 0 w 323"/>
                    <a:gd name="T69" fmla="*/ 0 h 379"/>
                    <a:gd name="T70" fmla="*/ 0 w 323"/>
                    <a:gd name="T71" fmla="*/ 0 h 379"/>
                    <a:gd name="T72" fmla="*/ 0 w 323"/>
                    <a:gd name="T73" fmla="*/ 0 h 379"/>
                    <a:gd name="T74" fmla="*/ 0 w 323"/>
                    <a:gd name="T75" fmla="*/ 0 h 379"/>
                    <a:gd name="T76" fmla="*/ 0 w 323"/>
                    <a:gd name="T77" fmla="*/ 0 h 379"/>
                    <a:gd name="T78" fmla="*/ 0 w 323"/>
                    <a:gd name="T79" fmla="*/ 0 h 379"/>
                    <a:gd name="T80" fmla="*/ 0 w 323"/>
                    <a:gd name="T81" fmla="*/ 0 h 379"/>
                    <a:gd name="T82" fmla="*/ 0 w 323"/>
                    <a:gd name="T83" fmla="*/ 0 h 379"/>
                    <a:gd name="T84" fmla="*/ 0 w 323"/>
                    <a:gd name="T85" fmla="*/ 0 h 379"/>
                    <a:gd name="T86" fmla="*/ 0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323"/>
                    <a:gd name="T133" fmla="*/ 0 h 379"/>
                    <a:gd name="T134" fmla="*/ 323 w 323"/>
                    <a:gd name="T135" fmla="*/ 379 h 379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84" name="Freeform 778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0 w 282"/>
                    <a:gd name="T1" fmla="*/ 0 h 253"/>
                    <a:gd name="T2" fmla="*/ 0 w 282"/>
                    <a:gd name="T3" fmla="*/ 0 h 253"/>
                    <a:gd name="T4" fmla="*/ 0 w 282"/>
                    <a:gd name="T5" fmla="*/ 0 h 253"/>
                    <a:gd name="T6" fmla="*/ 0 w 282"/>
                    <a:gd name="T7" fmla="*/ 0 h 253"/>
                    <a:gd name="T8" fmla="*/ 0 w 282"/>
                    <a:gd name="T9" fmla="*/ 0 h 253"/>
                    <a:gd name="T10" fmla="*/ 0 w 282"/>
                    <a:gd name="T11" fmla="*/ 0 h 253"/>
                    <a:gd name="T12" fmla="*/ 0 w 282"/>
                    <a:gd name="T13" fmla="*/ 0 h 253"/>
                    <a:gd name="T14" fmla="*/ 0 w 282"/>
                    <a:gd name="T15" fmla="*/ 0 h 253"/>
                    <a:gd name="T16" fmla="*/ 0 w 282"/>
                    <a:gd name="T17" fmla="*/ 0 h 253"/>
                    <a:gd name="T18" fmla="*/ 0 w 282"/>
                    <a:gd name="T19" fmla="*/ 0 h 253"/>
                    <a:gd name="T20" fmla="*/ 0 w 282"/>
                    <a:gd name="T21" fmla="*/ 0 h 253"/>
                    <a:gd name="T22" fmla="*/ 0 w 282"/>
                    <a:gd name="T23" fmla="*/ 0 h 253"/>
                    <a:gd name="T24" fmla="*/ 0 w 282"/>
                    <a:gd name="T25" fmla="*/ 0 h 253"/>
                    <a:gd name="T26" fmla="*/ 0 w 282"/>
                    <a:gd name="T27" fmla="*/ 0 h 253"/>
                    <a:gd name="T28" fmla="*/ 0 w 282"/>
                    <a:gd name="T29" fmla="*/ 0 h 253"/>
                    <a:gd name="T30" fmla="*/ 0 w 282"/>
                    <a:gd name="T31" fmla="*/ 0 h 253"/>
                    <a:gd name="T32" fmla="*/ 0 w 282"/>
                    <a:gd name="T33" fmla="*/ 0 h 253"/>
                    <a:gd name="T34" fmla="*/ 0 w 282"/>
                    <a:gd name="T35" fmla="*/ 0 h 253"/>
                    <a:gd name="T36" fmla="*/ 0 w 282"/>
                    <a:gd name="T37" fmla="*/ 0 h 253"/>
                    <a:gd name="T38" fmla="*/ 0 w 282"/>
                    <a:gd name="T39" fmla="*/ 0 h 253"/>
                    <a:gd name="T40" fmla="*/ 0 w 282"/>
                    <a:gd name="T41" fmla="*/ 0 h 253"/>
                    <a:gd name="T42" fmla="*/ 0 w 282"/>
                    <a:gd name="T43" fmla="*/ 0 h 253"/>
                    <a:gd name="T44" fmla="*/ 0 w 282"/>
                    <a:gd name="T45" fmla="*/ 0 h 253"/>
                    <a:gd name="T46" fmla="*/ 0 w 282"/>
                    <a:gd name="T47" fmla="*/ 0 h 253"/>
                    <a:gd name="T48" fmla="*/ 0 w 282"/>
                    <a:gd name="T49" fmla="*/ 0 h 253"/>
                    <a:gd name="T50" fmla="*/ 0 w 282"/>
                    <a:gd name="T51" fmla="*/ 0 h 253"/>
                    <a:gd name="T52" fmla="*/ 0 w 282"/>
                    <a:gd name="T53" fmla="*/ 0 h 253"/>
                    <a:gd name="T54" fmla="*/ 0 w 282"/>
                    <a:gd name="T55" fmla="*/ 0 h 253"/>
                    <a:gd name="T56" fmla="*/ 0 w 282"/>
                    <a:gd name="T57" fmla="*/ 0 h 253"/>
                    <a:gd name="T58" fmla="*/ 0 w 282"/>
                    <a:gd name="T59" fmla="*/ 0 h 253"/>
                    <a:gd name="T60" fmla="*/ 0 w 282"/>
                    <a:gd name="T61" fmla="*/ 0 h 253"/>
                    <a:gd name="T62" fmla="*/ 0 w 282"/>
                    <a:gd name="T63" fmla="*/ 0 h 253"/>
                    <a:gd name="T64" fmla="*/ 0 w 282"/>
                    <a:gd name="T65" fmla="*/ 0 h 253"/>
                    <a:gd name="T66" fmla="*/ 0 w 282"/>
                    <a:gd name="T67" fmla="*/ 0 h 253"/>
                    <a:gd name="T68" fmla="*/ 0 w 282"/>
                    <a:gd name="T69" fmla="*/ 0 h 253"/>
                    <a:gd name="T70" fmla="*/ 0 w 282"/>
                    <a:gd name="T71" fmla="*/ 0 h 253"/>
                    <a:gd name="T72" fmla="*/ 0 w 282"/>
                    <a:gd name="T73" fmla="*/ 0 h 253"/>
                    <a:gd name="T74" fmla="*/ 0 w 282"/>
                    <a:gd name="T75" fmla="*/ 0 h 253"/>
                    <a:gd name="T76" fmla="*/ 0 w 282"/>
                    <a:gd name="T77" fmla="*/ 0 h 253"/>
                    <a:gd name="T78" fmla="*/ 0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0 w 282"/>
                    <a:gd name="T95" fmla="*/ 0 h 253"/>
                    <a:gd name="T96" fmla="*/ 0 w 282"/>
                    <a:gd name="T97" fmla="*/ 0 h 253"/>
                    <a:gd name="T98" fmla="*/ 0 w 282"/>
                    <a:gd name="T99" fmla="*/ 0 h 253"/>
                    <a:gd name="T100" fmla="*/ 0 w 282"/>
                    <a:gd name="T101" fmla="*/ 0 h 253"/>
                    <a:gd name="T102" fmla="*/ 0 w 282"/>
                    <a:gd name="T103" fmla="*/ 0 h 253"/>
                    <a:gd name="T104" fmla="*/ 0 w 282"/>
                    <a:gd name="T105" fmla="*/ 0 h 253"/>
                    <a:gd name="T106" fmla="*/ 0 w 282"/>
                    <a:gd name="T107" fmla="*/ 0 h 253"/>
                    <a:gd name="T108" fmla="*/ 0 w 282"/>
                    <a:gd name="T109" fmla="*/ 0 h 253"/>
                    <a:gd name="T110" fmla="*/ 0 w 282"/>
                    <a:gd name="T111" fmla="*/ 0 h 253"/>
                    <a:gd name="T112" fmla="*/ 0 w 282"/>
                    <a:gd name="T113" fmla="*/ 0 h 253"/>
                    <a:gd name="T114" fmla="*/ 0 w 282"/>
                    <a:gd name="T115" fmla="*/ 0 h 253"/>
                    <a:gd name="T116" fmla="*/ 0 w 282"/>
                    <a:gd name="T117" fmla="*/ 0 h 253"/>
                    <a:gd name="T118" fmla="*/ 0 w 282"/>
                    <a:gd name="T119" fmla="*/ 0 h 253"/>
                    <a:gd name="T120" fmla="*/ 0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82"/>
                    <a:gd name="T184" fmla="*/ 0 h 253"/>
                    <a:gd name="T185" fmla="*/ 282 w 282"/>
                    <a:gd name="T186" fmla="*/ 253 h 25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85" name="Freeform 779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0 w 115"/>
                    <a:gd name="T11" fmla="*/ 0 h 236"/>
                    <a:gd name="T12" fmla="*/ 0 w 115"/>
                    <a:gd name="T13" fmla="*/ 0 h 236"/>
                    <a:gd name="T14" fmla="*/ 0 w 115"/>
                    <a:gd name="T15" fmla="*/ 0 h 236"/>
                    <a:gd name="T16" fmla="*/ 0 w 115"/>
                    <a:gd name="T17" fmla="*/ 0 h 236"/>
                    <a:gd name="T18" fmla="*/ 0 w 115"/>
                    <a:gd name="T19" fmla="*/ 0 h 236"/>
                    <a:gd name="T20" fmla="*/ 0 w 115"/>
                    <a:gd name="T21" fmla="*/ 0 h 236"/>
                    <a:gd name="T22" fmla="*/ 0 w 115"/>
                    <a:gd name="T23" fmla="*/ 0 h 236"/>
                    <a:gd name="T24" fmla="*/ 0 w 115"/>
                    <a:gd name="T25" fmla="*/ 0 h 236"/>
                    <a:gd name="T26" fmla="*/ 0 w 115"/>
                    <a:gd name="T27" fmla="*/ 0 h 236"/>
                    <a:gd name="T28" fmla="*/ 0 w 115"/>
                    <a:gd name="T29" fmla="*/ 0 h 236"/>
                    <a:gd name="T30" fmla="*/ 0 w 115"/>
                    <a:gd name="T31" fmla="*/ 0 h 236"/>
                    <a:gd name="T32" fmla="*/ 0 w 115"/>
                    <a:gd name="T33" fmla="*/ 0 h 236"/>
                    <a:gd name="T34" fmla="*/ 0 w 115"/>
                    <a:gd name="T35" fmla="*/ 0 h 236"/>
                    <a:gd name="T36" fmla="*/ 0 w 115"/>
                    <a:gd name="T37" fmla="*/ 0 h 236"/>
                    <a:gd name="T38" fmla="*/ 0 w 115"/>
                    <a:gd name="T39" fmla="*/ 0 h 236"/>
                    <a:gd name="T40" fmla="*/ 0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0 w 115"/>
                    <a:gd name="T51" fmla="*/ 0 h 236"/>
                    <a:gd name="T52" fmla="*/ 0 w 115"/>
                    <a:gd name="T53" fmla="*/ 0 h 236"/>
                    <a:gd name="T54" fmla="*/ 0 w 115"/>
                    <a:gd name="T55" fmla="*/ 0 h 236"/>
                    <a:gd name="T56" fmla="*/ 0 w 115"/>
                    <a:gd name="T57" fmla="*/ 0 h 236"/>
                    <a:gd name="T58" fmla="*/ 0 w 115"/>
                    <a:gd name="T59" fmla="*/ 0 h 236"/>
                    <a:gd name="T60" fmla="*/ 0 w 115"/>
                    <a:gd name="T61" fmla="*/ 0 h 236"/>
                    <a:gd name="T62" fmla="*/ 0 w 115"/>
                    <a:gd name="T63" fmla="*/ 0 h 236"/>
                    <a:gd name="T64" fmla="*/ 0 w 115"/>
                    <a:gd name="T65" fmla="*/ 0 h 236"/>
                    <a:gd name="T66" fmla="*/ 0 w 115"/>
                    <a:gd name="T67" fmla="*/ 0 h 236"/>
                    <a:gd name="T68" fmla="*/ 0 w 115"/>
                    <a:gd name="T69" fmla="*/ 0 h 236"/>
                    <a:gd name="T70" fmla="*/ 0 w 115"/>
                    <a:gd name="T71" fmla="*/ 0 h 236"/>
                    <a:gd name="T72" fmla="*/ 0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5"/>
                    <a:gd name="T124" fmla="*/ 0 h 236"/>
                    <a:gd name="T125" fmla="*/ 115 w 115"/>
                    <a:gd name="T126" fmla="*/ 236 h 2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286" name="Freeform 780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0 w 245"/>
                    <a:gd name="T1" fmla="*/ 0 h 310"/>
                    <a:gd name="T2" fmla="*/ 0 w 245"/>
                    <a:gd name="T3" fmla="*/ 0 h 310"/>
                    <a:gd name="T4" fmla="*/ 0 w 245"/>
                    <a:gd name="T5" fmla="*/ 0 h 310"/>
                    <a:gd name="T6" fmla="*/ 0 w 245"/>
                    <a:gd name="T7" fmla="*/ 0 h 310"/>
                    <a:gd name="T8" fmla="*/ 0 w 245"/>
                    <a:gd name="T9" fmla="*/ 0 h 310"/>
                    <a:gd name="T10" fmla="*/ 0 w 245"/>
                    <a:gd name="T11" fmla="*/ 0 h 310"/>
                    <a:gd name="T12" fmla="*/ 0 w 245"/>
                    <a:gd name="T13" fmla="*/ 0 h 310"/>
                    <a:gd name="T14" fmla="*/ 0 w 245"/>
                    <a:gd name="T15" fmla="*/ 0 h 310"/>
                    <a:gd name="T16" fmla="*/ 0 w 245"/>
                    <a:gd name="T17" fmla="*/ 0 h 310"/>
                    <a:gd name="T18" fmla="*/ 0 w 245"/>
                    <a:gd name="T19" fmla="*/ 0 h 310"/>
                    <a:gd name="T20" fmla="*/ 0 w 245"/>
                    <a:gd name="T21" fmla="*/ 0 h 310"/>
                    <a:gd name="T22" fmla="*/ 0 w 245"/>
                    <a:gd name="T23" fmla="*/ 0 h 310"/>
                    <a:gd name="T24" fmla="*/ 0 w 245"/>
                    <a:gd name="T25" fmla="*/ 0 h 310"/>
                    <a:gd name="T26" fmla="*/ 0 w 245"/>
                    <a:gd name="T27" fmla="*/ 0 h 310"/>
                    <a:gd name="T28" fmla="*/ 0 w 245"/>
                    <a:gd name="T29" fmla="*/ 0 h 310"/>
                    <a:gd name="T30" fmla="*/ 0 w 245"/>
                    <a:gd name="T31" fmla="*/ 0 h 310"/>
                    <a:gd name="T32" fmla="*/ 0 w 245"/>
                    <a:gd name="T33" fmla="*/ 0 h 310"/>
                    <a:gd name="T34" fmla="*/ 0 w 245"/>
                    <a:gd name="T35" fmla="*/ 0 h 310"/>
                    <a:gd name="T36" fmla="*/ 0 w 245"/>
                    <a:gd name="T37" fmla="*/ 0 h 310"/>
                    <a:gd name="T38" fmla="*/ 0 w 245"/>
                    <a:gd name="T39" fmla="*/ 0 h 310"/>
                    <a:gd name="T40" fmla="*/ 0 w 245"/>
                    <a:gd name="T41" fmla="*/ 0 h 310"/>
                    <a:gd name="T42" fmla="*/ 0 w 245"/>
                    <a:gd name="T43" fmla="*/ 0 h 310"/>
                    <a:gd name="T44" fmla="*/ 0 w 245"/>
                    <a:gd name="T45" fmla="*/ 0 h 310"/>
                    <a:gd name="T46" fmla="*/ 0 w 245"/>
                    <a:gd name="T47" fmla="*/ 0 h 310"/>
                    <a:gd name="T48" fmla="*/ 0 w 245"/>
                    <a:gd name="T49" fmla="*/ 0 h 310"/>
                    <a:gd name="T50" fmla="*/ 0 w 245"/>
                    <a:gd name="T51" fmla="*/ 0 h 310"/>
                    <a:gd name="T52" fmla="*/ 0 w 245"/>
                    <a:gd name="T53" fmla="*/ 0 h 310"/>
                    <a:gd name="T54" fmla="*/ 0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0 w 245"/>
                    <a:gd name="T63" fmla="*/ 0 h 310"/>
                    <a:gd name="T64" fmla="*/ 0 w 245"/>
                    <a:gd name="T65" fmla="*/ 0 h 310"/>
                    <a:gd name="T66" fmla="*/ 0 w 245"/>
                    <a:gd name="T67" fmla="*/ 0 h 310"/>
                    <a:gd name="T68" fmla="*/ 0 w 245"/>
                    <a:gd name="T69" fmla="*/ 0 h 310"/>
                    <a:gd name="T70" fmla="*/ 0 w 245"/>
                    <a:gd name="T71" fmla="*/ 0 h 310"/>
                    <a:gd name="T72" fmla="*/ 0 w 245"/>
                    <a:gd name="T73" fmla="*/ 0 h 310"/>
                    <a:gd name="T74" fmla="*/ 0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245"/>
                    <a:gd name="T115" fmla="*/ 0 h 310"/>
                    <a:gd name="T116" fmla="*/ 245 w 245"/>
                    <a:gd name="T117" fmla="*/ 310 h 31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44274" name="Picture 781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44091" name="Line 782"/>
            <p:cNvSpPr>
              <a:spLocks noChangeShapeType="1"/>
            </p:cNvSpPr>
            <p:nvPr/>
          </p:nvSpPr>
          <p:spPr bwMode="auto">
            <a:xfrm rot="5400000" flipV="1">
              <a:off x="5034" y="3427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092" name="Group 783"/>
            <p:cNvGrpSpPr>
              <a:grpSpLocks/>
            </p:cNvGrpSpPr>
            <p:nvPr/>
          </p:nvGrpSpPr>
          <p:grpSpPr bwMode="auto">
            <a:xfrm flipH="1">
              <a:off x="3638" y="2856"/>
              <a:ext cx="261" cy="235"/>
              <a:chOff x="2839" y="3501"/>
              <a:chExt cx="755" cy="803"/>
            </a:xfrm>
          </p:grpSpPr>
          <p:pic>
            <p:nvPicPr>
              <p:cNvPr id="44271" name="Picture 78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272" name="Freeform 785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4093" name="Group 786"/>
            <p:cNvGrpSpPr>
              <a:grpSpLocks/>
            </p:cNvGrpSpPr>
            <p:nvPr/>
          </p:nvGrpSpPr>
          <p:grpSpPr bwMode="auto">
            <a:xfrm flipH="1">
              <a:off x="3438" y="3121"/>
              <a:ext cx="304" cy="256"/>
              <a:chOff x="2839" y="3501"/>
              <a:chExt cx="755" cy="803"/>
            </a:xfrm>
          </p:grpSpPr>
          <p:pic>
            <p:nvPicPr>
              <p:cNvPr id="44269" name="Picture 78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270" name="Freeform 788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4094" name="Group 789"/>
            <p:cNvGrpSpPr>
              <a:grpSpLocks/>
            </p:cNvGrpSpPr>
            <p:nvPr/>
          </p:nvGrpSpPr>
          <p:grpSpPr bwMode="auto">
            <a:xfrm flipH="1">
              <a:off x="3739" y="3311"/>
              <a:ext cx="269" cy="220"/>
              <a:chOff x="2839" y="3501"/>
              <a:chExt cx="755" cy="803"/>
            </a:xfrm>
          </p:grpSpPr>
          <p:pic>
            <p:nvPicPr>
              <p:cNvPr id="44267" name="Picture 79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268" name="Freeform 791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4095" name="Group 792"/>
            <p:cNvGrpSpPr>
              <a:grpSpLocks/>
            </p:cNvGrpSpPr>
            <p:nvPr/>
          </p:nvGrpSpPr>
          <p:grpSpPr bwMode="auto">
            <a:xfrm>
              <a:off x="4126" y="3300"/>
              <a:ext cx="269" cy="221"/>
              <a:chOff x="2839" y="3501"/>
              <a:chExt cx="755" cy="803"/>
            </a:xfrm>
          </p:grpSpPr>
          <p:pic>
            <p:nvPicPr>
              <p:cNvPr id="44265" name="Picture 79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266" name="Freeform 794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44096" name="Picture 795" descr="car_icon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" y="1084"/>
              <a:ext cx="5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4097" name="Group 796"/>
            <p:cNvGrpSpPr>
              <a:grpSpLocks/>
            </p:cNvGrpSpPr>
            <p:nvPr/>
          </p:nvGrpSpPr>
          <p:grpSpPr bwMode="auto">
            <a:xfrm>
              <a:off x="3536" y="974"/>
              <a:ext cx="262" cy="243"/>
              <a:chOff x="2751" y="1851"/>
              <a:chExt cx="462" cy="478"/>
            </a:xfrm>
          </p:grpSpPr>
          <p:pic>
            <p:nvPicPr>
              <p:cNvPr id="44263" name="Picture 797" descr="iphone_stylized_small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1922"/>
                <a:ext cx="15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4264" name="Picture 798" descr="antenna_radiation_stylized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1" y="1851"/>
                <a:ext cx="46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4098" name="Group 799"/>
            <p:cNvGrpSpPr>
              <a:grpSpLocks/>
            </p:cNvGrpSpPr>
            <p:nvPr/>
          </p:nvGrpSpPr>
          <p:grpSpPr bwMode="auto">
            <a:xfrm>
              <a:off x="5191" y="3151"/>
              <a:ext cx="143" cy="303"/>
              <a:chOff x="4140" y="429"/>
              <a:chExt cx="1425" cy="2396"/>
            </a:xfrm>
          </p:grpSpPr>
          <p:sp>
            <p:nvSpPr>
              <p:cNvPr id="44231" name="Freeform 80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32" name="Rectangle 801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33" name="Freeform 80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34" name="Freeform 80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35" name="Rectangle 804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236" name="Group 80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4261" name="AutoShape 806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62" name="AutoShape 807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37" name="Rectangle 808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238" name="Group 80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4259" name="AutoShape 810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60" name="AutoShape 811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39" name="Rectangle 812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40" name="Rectangle 813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241" name="Group 81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4257" name="AutoShape 815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58" name="AutoShape 816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42" name="Freeform 81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4243" name="Group 81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4255" name="AutoShape 819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56" name="AutoShape 820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44" name="Rectangle 821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45" name="Freeform 82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46" name="Freeform 82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47" name="Oval 824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48" name="Freeform 82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49" name="AutoShape 826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50" name="AutoShape 827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51" name="Oval 828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52" name="Oval 829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44253" name="Oval 830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54" name="Rectangle 831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099" name="Group 832"/>
            <p:cNvGrpSpPr>
              <a:grpSpLocks/>
            </p:cNvGrpSpPr>
            <p:nvPr/>
          </p:nvGrpSpPr>
          <p:grpSpPr bwMode="auto">
            <a:xfrm>
              <a:off x="4992" y="3341"/>
              <a:ext cx="143" cy="303"/>
              <a:chOff x="4140" y="429"/>
              <a:chExt cx="1425" cy="2396"/>
            </a:xfrm>
          </p:grpSpPr>
          <p:sp>
            <p:nvSpPr>
              <p:cNvPr id="44199" name="Freeform 833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0" name="Rectangle 834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01" name="Freeform 835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2" name="Freeform 836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3" name="Rectangle 837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204" name="Group 838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4229" name="AutoShape 839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30" name="AutoShape 840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05" name="Rectangle 841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206" name="Group 842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4227" name="AutoShape 843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28" name="AutoShape 844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07" name="Rectangle 845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08" name="Rectangle 846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209" name="Group 847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4225" name="AutoShape 848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26" name="AutoShape 849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10" name="Freeform 850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4211" name="Group 851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4223" name="AutoShape 852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24" name="AutoShape 853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12" name="Rectangle 854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13" name="Freeform 855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4" name="Freeform 856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5" name="Oval 857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16" name="Freeform 858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7" name="AutoShape 859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18" name="AutoShape 860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19" name="Oval 861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20" name="Oval 862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44221" name="Oval 863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22" name="Rectangle 864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100" name="Group 865"/>
            <p:cNvGrpSpPr>
              <a:grpSpLocks/>
            </p:cNvGrpSpPr>
            <p:nvPr/>
          </p:nvGrpSpPr>
          <p:grpSpPr bwMode="auto">
            <a:xfrm>
              <a:off x="3340" y="1287"/>
              <a:ext cx="337" cy="257"/>
              <a:chOff x="877" y="1008"/>
              <a:chExt cx="2747" cy="2591"/>
            </a:xfrm>
          </p:grpSpPr>
          <p:pic>
            <p:nvPicPr>
              <p:cNvPr id="44176" name="Picture 866" descr="antenna_stylize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4177" name="Picture 867" descr="laptop_keyboard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78" name="Freeform 868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44179" name="Picture 869" descr="screen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80" name="Freeform 870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1" name="Freeform 871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2" name="Freeform 872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3" name="Freeform 873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4" name="Freeform 874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5" name="Freeform 875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4186" name="Group 876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44193" name="Freeform 877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94" name="Freeform 878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95" name="Freeform 879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96" name="Freeform 880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97" name="Freeform 881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98" name="Freeform 882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187" name="Freeform 883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8" name="Freeform 884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9" name="Freeform 885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0" name="Freeform 886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1" name="Freeform 887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2" name="Freeform 888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101" name="Group 889"/>
            <p:cNvGrpSpPr>
              <a:grpSpLocks/>
            </p:cNvGrpSpPr>
            <p:nvPr/>
          </p:nvGrpSpPr>
          <p:grpSpPr bwMode="auto">
            <a:xfrm>
              <a:off x="4329" y="3456"/>
              <a:ext cx="299" cy="257"/>
              <a:chOff x="877" y="1008"/>
              <a:chExt cx="2747" cy="2591"/>
            </a:xfrm>
          </p:grpSpPr>
          <p:pic>
            <p:nvPicPr>
              <p:cNvPr id="44153" name="Picture 890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4154" name="Picture 891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55" name="Freeform 892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44156" name="Picture 893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57" name="Freeform 894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8" name="Freeform 895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9" name="Freeform 896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0" name="Freeform 897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1" name="Freeform 898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2" name="Freeform 899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4163" name="Group 900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44170" name="Freeform 901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71" name="Freeform 902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72" name="Freeform 903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73" name="Freeform 904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74" name="Freeform 905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75" name="Freeform 906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164" name="Freeform 907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5" name="Freeform 908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6" name="Freeform 909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7" name="Freeform 910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8" name="Freeform 911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9" name="Freeform 912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102" name="Group 913"/>
            <p:cNvGrpSpPr>
              <a:grpSpLocks/>
            </p:cNvGrpSpPr>
            <p:nvPr/>
          </p:nvGrpSpPr>
          <p:grpSpPr bwMode="auto">
            <a:xfrm>
              <a:off x="3503" y="1916"/>
              <a:ext cx="280" cy="257"/>
              <a:chOff x="877" y="1008"/>
              <a:chExt cx="2747" cy="2591"/>
            </a:xfrm>
          </p:grpSpPr>
          <p:pic>
            <p:nvPicPr>
              <p:cNvPr id="44130" name="Picture 914" descr="antenna_stylized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4131" name="Picture 915" descr="laptop_keyboard"/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32" name="Freeform 916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44133" name="Picture 917" descr="screen"/>
              <p:cNvPicPr>
                <a:picLocks noChangeAspect="1" noChangeArrowheads="1"/>
              </p:cNvPicPr>
              <p:nvPr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34" name="Freeform 918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5" name="Freeform 919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6" name="Freeform 920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7" name="Freeform 921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8" name="Freeform 922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9" name="Freeform 923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4140" name="Group 924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44147" name="Freeform 925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48" name="Freeform 926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49" name="Freeform 927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50" name="Freeform 928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51" name="Freeform 929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52" name="Freeform 930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141" name="Freeform 931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2" name="Freeform 932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3" name="Freeform 933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4" name="Freeform 934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5" name="Freeform 935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6" name="Freeform 936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103" name="Group 937"/>
            <p:cNvGrpSpPr>
              <a:grpSpLocks/>
            </p:cNvGrpSpPr>
            <p:nvPr/>
          </p:nvGrpSpPr>
          <p:grpSpPr bwMode="auto">
            <a:xfrm flipH="1">
              <a:off x="3742" y="2030"/>
              <a:ext cx="261" cy="235"/>
              <a:chOff x="2839" y="3501"/>
              <a:chExt cx="755" cy="803"/>
            </a:xfrm>
          </p:grpSpPr>
          <p:pic>
            <p:nvPicPr>
              <p:cNvPr id="44128" name="Picture 93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29" name="Freeform 939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44104" name="Group 940"/>
            <p:cNvGrpSpPr>
              <a:grpSpLocks/>
            </p:cNvGrpSpPr>
            <p:nvPr/>
          </p:nvGrpSpPr>
          <p:grpSpPr bwMode="auto">
            <a:xfrm>
              <a:off x="4603" y="3416"/>
              <a:ext cx="299" cy="257"/>
              <a:chOff x="877" y="1008"/>
              <a:chExt cx="2747" cy="2591"/>
            </a:xfrm>
          </p:grpSpPr>
          <p:pic>
            <p:nvPicPr>
              <p:cNvPr id="44105" name="Picture 941" descr="antenna_stylize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4106" name="Picture 942" descr="laptop_keyboard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07" name="Freeform 943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1 w 2982"/>
                  <a:gd name="T1" fmla="*/ 0 h 2442"/>
                  <a:gd name="T2" fmla="*/ 0 w 2982"/>
                  <a:gd name="T3" fmla="*/ 1 h 2442"/>
                  <a:gd name="T4" fmla="*/ 1 w 2982"/>
                  <a:gd name="T5" fmla="*/ 1 h 2442"/>
                  <a:gd name="T6" fmla="*/ 1 w 2982"/>
                  <a:gd name="T7" fmla="*/ 1 h 2442"/>
                  <a:gd name="T8" fmla="*/ 1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44108" name="Picture 944" descr="screen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109" name="Freeform 945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1 w 2528"/>
                  <a:gd name="T1" fmla="*/ 0 h 455"/>
                  <a:gd name="T2" fmla="*/ 1 w 2528"/>
                  <a:gd name="T3" fmla="*/ 1 h 455"/>
                  <a:gd name="T4" fmla="*/ 1 w 2528"/>
                  <a:gd name="T5" fmla="*/ 1 h 455"/>
                  <a:gd name="T6" fmla="*/ 0 w 2528"/>
                  <a:gd name="T7" fmla="*/ 1 h 455"/>
                  <a:gd name="T8" fmla="*/ 1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0" name="Freeform 946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1 w 702"/>
                  <a:gd name="T1" fmla="*/ 0 h 1893"/>
                  <a:gd name="T2" fmla="*/ 0 w 702"/>
                  <a:gd name="T3" fmla="*/ 1 h 1893"/>
                  <a:gd name="T4" fmla="*/ 1 w 702"/>
                  <a:gd name="T5" fmla="*/ 1 h 1893"/>
                  <a:gd name="T6" fmla="*/ 1 w 702"/>
                  <a:gd name="T7" fmla="*/ 1 h 1893"/>
                  <a:gd name="T8" fmla="*/ 1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1" name="Freeform 947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 w 756"/>
                  <a:gd name="T1" fmla="*/ 0 h 2184"/>
                  <a:gd name="T2" fmla="*/ 1 w 756"/>
                  <a:gd name="T3" fmla="*/ 1 h 2184"/>
                  <a:gd name="T4" fmla="*/ 0 w 756"/>
                  <a:gd name="T5" fmla="*/ 1 h 2184"/>
                  <a:gd name="T6" fmla="*/ 1 w 756"/>
                  <a:gd name="T7" fmla="*/ 1 h 2184"/>
                  <a:gd name="T8" fmla="*/ 1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2" name="Freeform 948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1 w 2773"/>
                  <a:gd name="T1" fmla="*/ 0 h 738"/>
                  <a:gd name="T2" fmla="*/ 0 w 2773"/>
                  <a:gd name="T3" fmla="*/ 1 h 738"/>
                  <a:gd name="T4" fmla="*/ 1 w 2773"/>
                  <a:gd name="T5" fmla="*/ 1 h 738"/>
                  <a:gd name="T6" fmla="*/ 1 w 2773"/>
                  <a:gd name="T7" fmla="*/ 1 h 738"/>
                  <a:gd name="T8" fmla="*/ 1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3" name="Freeform 949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 w 637"/>
                  <a:gd name="T1" fmla="*/ 0 h 1659"/>
                  <a:gd name="T2" fmla="*/ 1 w 637"/>
                  <a:gd name="T3" fmla="*/ 0 h 1659"/>
                  <a:gd name="T4" fmla="*/ 1 w 637"/>
                  <a:gd name="T5" fmla="*/ 11 h 1659"/>
                  <a:gd name="T6" fmla="*/ 0 w 637"/>
                  <a:gd name="T7" fmla="*/ 11 h 1659"/>
                  <a:gd name="T8" fmla="*/ 1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4" name="Freeform 950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1 w 2216"/>
                  <a:gd name="T3" fmla="*/ 1 h 550"/>
                  <a:gd name="T4" fmla="*/ 6 w 2216"/>
                  <a:gd name="T5" fmla="*/ 4 h 550"/>
                  <a:gd name="T6" fmla="*/ 6 w 2216"/>
                  <a:gd name="T7" fmla="*/ 3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4115" name="Group 951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44122" name="Freeform 952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23" name="Freeform 953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24" name="Freeform 954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25" name="Freeform 955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26" name="Freeform 956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127" name="Freeform 957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116" name="Freeform 958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 h 792"/>
                  <a:gd name="T2" fmla="*/ 1 w 990"/>
                  <a:gd name="T3" fmla="*/ 0 h 792"/>
                  <a:gd name="T4" fmla="*/ 1 w 990"/>
                  <a:gd name="T5" fmla="*/ 1 h 792"/>
                  <a:gd name="T6" fmla="*/ 0 w 990"/>
                  <a:gd name="T7" fmla="*/ 1 h 792"/>
                  <a:gd name="T8" fmla="*/ 1 w 990"/>
                  <a:gd name="T9" fmla="*/ 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7" name="Freeform 959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2 w 2532"/>
                  <a:gd name="T5" fmla="*/ 1 h 723"/>
                  <a:gd name="T6" fmla="*/ 2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8" name="Freeform 960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1 w 26"/>
                  <a:gd name="T1" fmla="*/ 1 h 147"/>
                  <a:gd name="T2" fmla="*/ 1 w 26"/>
                  <a:gd name="T3" fmla="*/ 1 h 147"/>
                  <a:gd name="T4" fmla="*/ 0 w 26"/>
                  <a:gd name="T5" fmla="*/ 1 h 147"/>
                  <a:gd name="T6" fmla="*/ 1 w 26"/>
                  <a:gd name="T7" fmla="*/ 0 h 147"/>
                  <a:gd name="T8" fmla="*/ 1 w 26"/>
                  <a:gd name="T9" fmla="*/ 1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9" name="Freeform 961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 w 1176"/>
                  <a:gd name="T1" fmla="*/ 0 h 606"/>
                  <a:gd name="T2" fmla="*/ 0 w 1176"/>
                  <a:gd name="T3" fmla="*/ 1 h 606"/>
                  <a:gd name="T4" fmla="*/ 1 w 1176"/>
                  <a:gd name="T5" fmla="*/ 1 h 606"/>
                  <a:gd name="T6" fmla="*/ 1 w 1176"/>
                  <a:gd name="T7" fmla="*/ 1 h 606"/>
                  <a:gd name="T8" fmla="*/ 1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0" name="Freeform 962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1 w 2532"/>
                  <a:gd name="T3" fmla="*/ 0 h 723"/>
                  <a:gd name="T4" fmla="*/ 1 w 2532"/>
                  <a:gd name="T5" fmla="*/ 1 h 723"/>
                  <a:gd name="T6" fmla="*/ 1 w 2532"/>
                  <a:gd name="T7" fmla="*/ 1 h 723"/>
                  <a:gd name="T8" fmla="*/ 0 w 2532"/>
                  <a:gd name="T9" fmla="*/ 1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1" name="Freeform 963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1 h 723"/>
                  <a:gd name="T6" fmla="*/ 0 w 2532"/>
                  <a:gd name="T7" fmla="*/ 1 h 723"/>
                  <a:gd name="T8" fmla="*/ 0 w 2532"/>
                  <a:gd name="T9" fmla="*/ 1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>
          <a:xfrm>
            <a:off x="366713" y="184150"/>
            <a:ext cx="7634287" cy="65405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Client-server architecture</a:t>
            </a:r>
          </a:p>
        </p:txBody>
      </p:sp>
      <p:sp>
        <p:nvSpPr>
          <p:cNvPr id="44037" name="Rectangle 460"/>
          <p:cNvSpPr>
            <a:spLocks noGrp="1" noChangeArrowheads="1"/>
          </p:cNvSpPr>
          <p:nvPr>
            <p:ph type="body" sz="half" idx="2"/>
          </p:nvPr>
        </p:nvSpPr>
        <p:spPr>
          <a:xfrm>
            <a:off x="4114800" y="838200"/>
            <a:ext cx="4800600" cy="5410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server: </a:t>
            </a:r>
          </a:p>
          <a:p>
            <a:r>
              <a:rPr lang="en-US" sz="2400" dirty="0">
                <a:latin typeface="Gill Sans MT" charset="0"/>
              </a:rPr>
              <a:t>always-on host</a:t>
            </a:r>
          </a:p>
          <a:p>
            <a:r>
              <a:rPr lang="en-US" sz="2400" dirty="0">
                <a:latin typeface="Gill Sans MT" charset="0"/>
              </a:rPr>
              <a:t>permanent </a:t>
            </a:r>
            <a:r>
              <a:rPr lang="en-US" sz="2400" dirty="0" smtClean="0">
                <a:latin typeface="Gill Sans MT" charset="0"/>
              </a:rPr>
              <a:t>&amp; </a:t>
            </a:r>
            <a:r>
              <a:rPr lang="en-US" sz="2400" dirty="0" smtClean="0">
                <a:latin typeface="Gill Sans MT" charset="0"/>
              </a:rPr>
              <a:t>known </a:t>
            </a:r>
            <a:r>
              <a:rPr lang="en-US" sz="2400" dirty="0" smtClean="0">
                <a:latin typeface="Gill Sans MT" charset="0"/>
              </a:rPr>
              <a:t>IP </a:t>
            </a:r>
            <a:r>
              <a:rPr lang="en-US" sz="2400" dirty="0">
                <a:latin typeface="Gill Sans MT" charset="0"/>
              </a:rPr>
              <a:t>address</a:t>
            </a:r>
          </a:p>
          <a:p>
            <a:r>
              <a:rPr lang="en-US" sz="2400" dirty="0">
                <a:latin typeface="Gill Sans MT" charset="0"/>
              </a:rPr>
              <a:t>data centers for scaling</a:t>
            </a:r>
          </a:p>
          <a:p>
            <a:pPr>
              <a:spcBef>
                <a:spcPct val="75000"/>
              </a:spcBef>
              <a:buFont typeface="Wingdings" charset="0"/>
              <a:buNone/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clients:</a:t>
            </a:r>
          </a:p>
          <a:p>
            <a:r>
              <a:rPr lang="en-US" sz="2400" dirty="0">
                <a:latin typeface="Gill Sans MT" charset="0"/>
              </a:rPr>
              <a:t>communicate with server</a:t>
            </a:r>
          </a:p>
          <a:p>
            <a:r>
              <a:rPr lang="en-US" sz="2400" dirty="0">
                <a:latin typeface="Gill Sans MT" charset="0"/>
              </a:rPr>
              <a:t>may be intermittently connected</a:t>
            </a:r>
          </a:p>
          <a:p>
            <a:r>
              <a:rPr lang="en-US" sz="2400" dirty="0">
                <a:latin typeface="Gill Sans MT" charset="0"/>
              </a:rPr>
              <a:t>may have dynamic IP addresses</a:t>
            </a:r>
          </a:p>
          <a:p>
            <a:r>
              <a:rPr lang="en-US" sz="2400" dirty="0">
                <a:latin typeface="Gill Sans MT" charset="0"/>
              </a:rPr>
              <a:t>do not communicate directly with each </a:t>
            </a:r>
            <a:r>
              <a:rPr lang="en-US" sz="2400" dirty="0" smtClean="0">
                <a:latin typeface="Gill Sans MT" charset="0"/>
              </a:rPr>
              <a:t>other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  <a:latin typeface="Gill Sans MT" charset="0"/>
              </a:rPr>
              <a:t>Note: </a:t>
            </a:r>
            <a:r>
              <a:rPr lang="en-US" sz="2400" dirty="0" smtClean="0">
                <a:latin typeface="Gill Sans MT" charset="0"/>
              </a:rPr>
              <a:t>Both Fixed &amp; Dynamic IP Addresses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4039" name="Line 913"/>
          <p:cNvSpPr>
            <a:spLocks noChangeShapeType="1"/>
          </p:cNvSpPr>
          <p:nvPr/>
        </p:nvSpPr>
        <p:spPr bwMode="auto">
          <a:xfrm>
            <a:off x="1249363" y="3235325"/>
            <a:ext cx="2006600" cy="1978025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0" name="Line 800"/>
          <p:cNvSpPr>
            <a:spLocks noChangeShapeType="1"/>
          </p:cNvSpPr>
          <p:nvPr/>
        </p:nvSpPr>
        <p:spPr bwMode="auto">
          <a:xfrm>
            <a:off x="2211388" y="1844675"/>
            <a:ext cx="1481137" cy="3109913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Text Box 803"/>
          <p:cNvSpPr txBox="1">
            <a:spLocks noChangeArrowheads="1"/>
          </p:cNvSpPr>
          <p:nvPr/>
        </p:nvSpPr>
        <p:spPr bwMode="auto">
          <a:xfrm>
            <a:off x="254000" y="4067175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CC0000"/>
                </a:solidFill>
              </a:rPr>
              <a:t>client/server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E76B2D-01B2-954E-9E90-DEB736C82C21}" type="datetime1">
              <a:rPr lang="en-US" smtClean="0"/>
              <a:t>9/10/18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154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</TotalTime>
  <Words>1640</Words>
  <Application>Microsoft Macintosh PowerPoint</Application>
  <PresentationFormat>On-screen Show (4:3)</PresentationFormat>
  <Paragraphs>392</Paragraphs>
  <Slides>22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Design</vt:lpstr>
      <vt:lpstr>CS 125 – Applications The TOP Reading: K&amp;R C2</vt:lpstr>
      <vt:lpstr>IP Suite In Action:  End Hosts vs. Routers</vt:lpstr>
      <vt:lpstr>Some network apps</vt:lpstr>
      <vt:lpstr>Chapter 2: application layer</vt:lpstr>
      <vt:lpstr>Apps: Creating a network app</vt:lpstr>
      <vt:lpstr>Application-Layer Protocols</vt:lpstr>
      <vt:lpstr>Application vs. Application-Layer Protocols</vt:lpstr>
      <vt:lpstr>Application architectures</vt:lpstr>
      <vt:lpstr>Client-server architecture</vt:lpstr>
      <vt:lpstr>P2P architecture</vt:lpstr>
      <vt:lpstr>Processes communicating</vt:lpstr>
      <vt:lpstr>Sockets</vt:lpstr>
      <vt:lpstr>Addressing processes</vt:lpstr>
      <vt:lpstr>App-layer protocol defines</vt:lpstr>
      <vt:lpstr>Analyzing App Protocols</vt:lpstr>
      <vt:lpstr>Analyzing App Protocols (Cont.)</vt:lpstr>
      <vt:lpstr>What transport service does an app need?</vt:lpstr>
      <vt:lpstr>Transport service requirements: common apps</vt:lpstr>
      <vt:lpstr>Internet transport protocol services</vt:lpstr>
      <vt:lpstr>Internet apps: transport protocols</vt:lpstr>
      <vt:lpstr>Securing TCP</vt:lpstr>
      <vt:lpstr>Reflecting on Application-Layer Protocols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Internetworking </dc:title>
  <dc:creator>klp</dc:creator>
  <cp:lastModifiedBy>mike erlinger</cp:lastModifiedBy>
  <cp:revision>58</cp:revision>
  <cp:lastPrinted>2018-09-04T23:32:32Z</cp:lastPrinted>
  <dcterms:created xsi:type="dcterms:W3CDTF">2000-02-01T02:01:05Z</dcterms:created>
  <dcterms:modified xsi:type="dcterms:W3CDTF">2018-09-10T17:37:51Z</dcterms:modified>
</cp:coreProperties>
</file>