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24" r:id="rId16"/>
    <p:sldId id="322" r:id="rId17"/>
    <p:sldId id="330" r:id="rId18"/>
    <p:sldId id="331" r:id="rId19"/>
    <p:sldId id="323" r:id="rId20"/>
    <p:sldId id="326" r:id="rId21"/>
    <p:sldId id="332" r:id="rId22"/>
    <p:sldId id="292" r:id="rId23"/>
    <p:sldId id="293" r:id="rId24"/>
    <p:sldId id="294" r:id="rId25"/>
    <p:sldId id="295" r:id="rId26"/>
    <p:sldId id="315" r:id="rId27"/>
    <p:sldId id="296" r:id="rId28"/>
    <p:sldId id="333" r:id="rId29"/>
    <p:sldId id="327" r:id="rId30"/>
    <p:sldId id="297" r:id="rId31"/>
    <p:sldId id="298" r:id="rId32"/>
    <p:sldId id="299" r:id="rId33"/>
    <p:sldId id="300" r:id="rId34"/>
    <p:sldId id="301" r:id="rId35"/>
    <p:sldId id="316" r:id="rId36"/>
    <p:sldId id="317" r:id="rId37"/>
    <p:sldId id="325" r:id="rId38"/>
    <p:sldId id="328" r:id="rId39"/>
    <p:sldId id="309" r:id="rId40"/>
    <p:sldId id="320" r:id="rId41"/>
    <p:sldId id="321" r:id="rId42"/>
    <p:sldId id="319" r:id="rId43"/>
    <p:sldId id="311" r:id="rId44"/>
    <p:sldId id="312" r:id="rId45"/>
    <p:sldId id="313" r:id="rId46"/>
    <p:sldId id="329" r:id="rId47"/>
    <p:sldId id="318" r:id="rId48"/>
    <p:sldId id="334" r:id="rId49"/>
    <p:sldId id="335" r:id="rId50"/>
    <p:sldId id="336" r:id="rId51"/>
  </p:sldIdLst>
  <p:sldSz cx="9144000" cy="6858000" type="screen4x3"/>
  <p:notesSz cx="699135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2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78447D87-B0AB-C348-816E-B99CF64C8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3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BF74A78C-B0EC-5D4B-A3D2-CCBB2ED84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8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857003-9E31-A349-B67B-B0815B12CFF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4213"/>
            <a:ext cx="4656138" cy="3492500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1663"/>
            <a:ext cx="5187950" cy="41910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956" tIns="43978" rIns="87956" bIns="43978"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4644" indent="-274863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945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9232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9013" indent="-219890" defTabSz="92995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879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8574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8355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8136" indent="-219890" defTabSz="92995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A937-1AF1-DB4F-8D16-4EBEE106B750}" type="datetime1">
              <a:rPr lang="en-US" smtClean="0"/>
              <a:t>10/4/18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5542-5CAA-AE4F-97CA-EC4C89C2B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9527-DEE6-7A4B-8534-72CA63CAC870}" type="datetime1">
              <a:rPr lang="en-US" smtClean="0"/>
              <a:t>10/4/18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E8FF-284C-CC48-8E46-09520228D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BA194-C62C-7647-9E19-85A5F03BA6AC}" type="datetime1">
              <a:rPr lang="en-US" smtClean="0"/>
              <a:t>10/4/18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A6DE-D182-0748-A350-15846B6C9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0336-2022-AC49-A2D5-9C752F24E364}" type="datetime1">
              <a:rPr lang="en-US" smtClean="0"/>
              <a:t>10/4/18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C2ECA-5EE4-D740-B905-7EF2B09A3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C77C-7072-1A44-8B2E-0ACB8BD48646}" type="datetime1">
              <a:rPr lang="en-US" smtClean="0"/>
              <a:t>10/4/18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02FE8-6B30-4C4B-81F7-E44844CE2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2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BD969-501A-474D-B8A0-91A13A155D3A}" type="datetime1">
              <a:rPr lang="en-US" smtClean="0"/>
              <a:t>10/4/18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A9DE-786A-074E-8829-59B98B1E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249F-45E2-0348-A62B-37091450D5CD}" type="datetime1">
              <a:rPr lang="en-US" smtClean="0"/>
              <a:t>10/4/18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7B49-247E-D94F-AF56-F1007E370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3104B-4F89-814A-8AEE-69E3B042C911}" type="datetime1">
              <a:rPr lang="en-US" smtClean="0"/>
              <a:t>10/4/18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02CA-6BAB-E140-B76A-1B5B4D3A2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0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F896-E59C-AE44-B7F4-7621B2ADA532}" type="datetime1">
              <a:rPr lang="en-US" smtClean="0"/>
              <a:t>10/4/18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E28A-C96C-F941-B99D-5F67D5BD0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2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2B85-0BFF-6B46-A80C-089D701B52E8}" type="datetime1">
              <a:rPr lang="en-US" smtClean="0"/>
              <a:t>10/4/18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D796C-39ED-B748-A45F-B94530D7E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2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2301-A21E-BC43-B5CE-6F1ECD86D340}" type="datetime1">
              <a:rPr lang="en-US" smtClean="0"/>
              <a:t>10/4/18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B222-ABF2-C047-8A1C-74D7AE078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6FC239CC-733E-B247-80D6-B0D9A17A24B0}" type="datetime1">
              <a:rPr lang="en-US" smtClean="0"/>
              <a:t>10/4/18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78A449F-731C-184D-8B7B-F4033BC08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8" descr="new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9509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657600" y="6324600"/>
            <a:ext cx="1404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myKRarpicmp</a:t>
            </a: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2E2E14-A5AE-5C4F-A3F7-20F949AE00C5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E097E6-9FB9-E048-8717-C3EECC126636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90600"/>
            <a:ext cx="5410200" cy="990600"/>
          </a:xfrm>
        </p:spPr>
        <p:txBody>
          <a:bodyPr/>
          <a:lstStyle/>
          <a:p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Interneting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Control Protocols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Reading: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Chapter 4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438400"/>
            <a:ext cx="4143375" cy="10667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ARP - RFC 826, STD 37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DHCP - RFC 2131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ICMP - RFC 0792, STD 05</a:t>
            </a:r>
          </a:p>
        </p:txBody>
      </p:sp>
      <p:pic>
        <p:nvPicPr>
          <p:cNvPr id="15365" name="Picture 5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21725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0"/>
            <a:ext cx="8305800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Note to Students: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 course slides are a combination of slides from: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Peterson &amp; Davie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Kurose &amp; Ross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/>
              <a:t>My previous lectures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 claim no copyright for any of the material and would recommend either book for a detailed treatment of the material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1F4515-03B0-4047-8161-9B30F40566AA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10DC70-73FA-DE4E-AC7F-5181ECDCD7EE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MAC Addresses on a LAN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104063" y="35433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7324725" y="3449638"/>
            <a:ext cx="1201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latin typeface="Comic Sans MS" charset="0"/>
              </a:rPr>
              <a:t>= adapter</a:t>
            </a:r>
          </a:p>
        </p:txBody>
      </p:sp>
      <p:grpSp>
        <p:nvGrpSpPr>
          <p:cNvPr id="25606" name="Group 5"/>
          <p:cNvGrpSpPr>
            <a:grpSpLocks/>
          </p:cNvGrpSpPr>
          <p:nvPr/>
        </p:nvGrpSpPr>
        <p:grpSpPr bwMode="auto">
          <a:xfrm>
            <a:off x="781050" y="1606550"/>
            <a:ext cx="6061075" cy="4279900"/>
            <a:chOff x="201" y="1293"/>
            <a:chExt cx="3818" cy="2696"/>
          </a:xfrm>
        </p:grpSpPr>
        <p:graphicFrame>
          <p:nvGraphicFramePr>
            <p:cNvPr id="25607" name="Object 2"/>
            <p:cNvGraphicFramePr>
              <a:graphicFrameLocks noChangeAspect="1"/>
            </p:cNvGraphicFramePr>
            <p:nvPr/>
          </p:nvGraphicFramePr>
          <p:xfrm>
            <a:off x="1869" y="1293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7" name="Clip" r:id="rId3" imgW="1308100" imgH="1079500" progId="MS_ClipArt_Gallery.2">
                    <p:embed/>
                  </p:oleObj>
                </mc:Choice>
                <mc:Fallback>
                  <p:oleObj name="Clip" r:id="rId3" imgW="1308100" imgH="107950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" y="1293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8" name="Freeform 7"/>
            <p:cNvSpPr>
              <a:spLocks/>
            </p:cNvSpPr>
            <p:nvPr/>
          </p:nvSpPr>
          <p:spPr bwMode="auto">
            <a:xfrm>
              <a:off x="1356" y="2055"/>
              <a:ext cx="1289" cy="1291"/>
            </a:xfrm>
            <a:custGeom>
              <a:avLst/>
              <a:gdLst>
                <a:gd name="T0" fmla="*/ 236 w 1292"/>
                <a:gd name="T1" fmla="*/ 7 h 1255"/>
                <a:gd name="T2" fmla="*/ 35 w 1292"/>
                <a:gd name="T3" fmla="*/ 172 h 1255"/>
                <a:gd name="T4" fmla="*/ 29 w 1292"/>
                <a:gd name="T5" fmla="*/ 569 h 1255"/>
                <a:gd name="T6" fmla="*/ 53 w 1292"/>
                <a:gd name="T7" fmla="*/ 902 h 1255"/>
                <a:gd name="T8" fmla="*/ 242 w 1292"/>
                <a:gd name="T9" fmla="*/ 948 h 1255"/>
                <a:gd name="T10" fmla="*/ 643 w 1292"/>
                <a:gd name="T11" fmla="*/ 1228 h 1255"/>
                <a:gd name="T12" fmla="*/ 989 w 1292"/>
                <a:gd name="T13" fmla="*/ 1346 h 1255"/>
                <a:gd name="T14" fmla="*/ 1190 w 1292"/>
                <a:gd name="T15" fmla="*/ 1111 h 1255"/>
                <a:gd name="T16" fmla="*/ 1262 w 1292"/>
                <a:gd name="T17" fmla="*/ 485 h 1255"/>
                <a:gd name="T18" fmla="*/ 1196 w 1292"/>
                <a:gd name="T19" fmla="*/ 229 h 1255"/>
                <a:gd name="T20" fmla="*/ 743 w 1292"/>
                <a:gd name="T21" fmla="*/ 124 h 1255"/>
                <a:gd name="T22" fmla="*/ 236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09" name="Object 3"/>
            <p:cNvGraphicFramePr>
              <a:graphicFrameLocks noChangeAspect="1"/>
            </p:cNvGraphicFramePr>
            <p:nvPr/>
          </p:nvGraphicFramePr>
          <p:xfrm>
            <a:off x="3255" y="2437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8" name="Clip" r:id="rId5" imgW="1308100" imgH="1079500" progId="MS_ClipArt_Gallery.2">
                    <p:embed/>
                  </p:oleObj>
                </mc:Choice>
                <mc:Fallback>
                  <p:oleObj name="Clip" r:id="rId5" imgW="1308100" imgH="1079500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2437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4"/>
            <p:cNvGraphicFramePr>
              <a:graphicFrameLocks noChangeAspect="1"/>
            </p:cNvGraphicFramePr>
            <p:nvPr/>
          </p:nvGraphicFramePr>
          <p:xfrm>
            <a:off x="1860" y="3661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9" name="Clip" r:id="rId6" imgW="1308100" imgH="1079500" progId="MS_ClipArt_Gallery.2">
                    <p:embed/>
                  </p:oleObj>
                </mc:Choice>
                <mc:Fallback>
                  <p:oleObj name="Clip" r:id="rId6" imgW="1308100" imgH="10795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" y="3661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1" name="Object 5"/>
            <p:cNvGraphicFramePr>
              <a:graphicFrameLocks noChangeAspect="1"/>
            </p:cNvGraphicFramePr>
            <p:nvPr/>
          </p:nvGraphicFramePr>
          <p:xfrm>
            <a:off x="310" y="2338"/>
            <a:ext cx="38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0" name="Clip" r:id="rId7" imgW="1308100" imgH="1079500" progId="MS_ClipArt_Gallery.2">
                    <p:embed/>
                  </p:oleObj>
                </mc:Choice>
                <mc:Fallback>
                  <p:oleObj name="Clip" r:id="rId7" imgW="1308100" imgH="107950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" y="2338"/>
                          <a:ext cx="38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2" name="Rectangle 11"/>
            <p:cNvSpPr>
              <a:spLocks noChangeArrowheads="1"/>
            </p:cNvSpPr>
            <p:nvPr/>
          </p:nvSpPr>
          <p:spPr bwMode="auto">
            <a:xfrm>
              <a:off x="3130" y="2531"/>
              <a:ext cx="170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12"/>
            <p:cNvSpPr>
              <a:spLocks noChangeArrowheads="1"/>
            </p:cNvSpPr>
            <p:nvPr/>
          </p:nvSpPr>
          <p:spPr bwMode="auto">
            <a:xfrm>
              <a:off x="654" y="2416"/>
              <a:ext cx="170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13"/>
            <p:cNvSpPr>
              <a:spLocks noChangeArrowheads="1"/>
            </p:cNvSpPr>
            <p:nvPr/>
          </p:nvSpPr>
          <p:spPr bwMode="auto">
            <a:xfrm>
              <a:off x="2040" y="1604"/>
              <a:ext cx="121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14"/>
            <p:cNvSpPr>
              <a:spLocks noChangeArrowheads="1"/>
            </p:cNvSpPr>
            <p:nvPr/>
          </p:nvSpPr>
          <p:spPr bwMode="auto">
            <a:xfrm>
              <a:off x="1998" y="3501"/>
              <a:ext cx="121" cy="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Line 15"/>
            <p:cNvSpPr>
              <a:spLocks noChangeShapeType="1"/>
            </p:cNvSpPr>
            <p:nvPr/>
          </p:nvSpPr>
          <p:spPr bwMode="auto">
            <a:xfrm>
              <a:off x="819" y="2482"/>
              <a:ext cx="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>
              <a:off x="2085" y="1769"/>
              <a:ext cx="0" cy="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flipH="1">
              <a:off x="2629" y="2588"/>
              <a:ext cx="5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9" name="Line 18"/>
            <p:cNvSpPr>
              <a:spLocks noChangeShapeType="1"/>
            </p:cNvSpPr>
            <p:nvPr/>
          </p:nvSpPr>
          <p:spPr bwMode="auto">
            <a:xfrm flipV="1">
              <a:off x="2061" y="3221"/>
              <a:ext cx="0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0" name="Text Box 19"/>
            <p:cNvSpPr txBox="1">
              <a:spLocks noChangeArrowheads="1"/>
            </p:cNvSpPr>
            <p:nvPr/>
          </p:nvSpPr>
          <p:spPr bwMode="auto">
            <a:xfrm>
              <a:off x="2287" y="1585"/>
              <a:ext cx="11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Comic Sans MS" charset="0"/>
                </a:rPr>
                <a:t>1A-2F-BB-76-09-AD</a:t>
              </a:r>
            </a:p>
          </p:txBody>
        </p:sp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 flipH="1" flipV="1">
              <a:off x="2166" y="1671"/>
              <a:ext cx="162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2" name="Line 21"/>
            <p:cNvSpPr>
              <a:spLocks noChangeShapeType="1"/>
            </p:cNvSpPr>
            <p:nvPr/>
          </p:nvSpPr>
          <p:spPr bwMode="auto">
            <a:xfrm flipV="1">
              <a:off x="3205" y="2653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3" name="Text Box 22"/>
            <p:cNvSpPr txBox="1">
              <a:spLocks noChangeArrowheads="1"/>
            </p:cNvSpPr>
            <p:nvPr/>
          </p:nvSpPr>
          <p:spPr bwMode="auto">
            <a:xfrm>
              <a:off x="2822" y="2899"/>
              <a:ext cx="11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Comic Sans MS" charset="0"/>
                </a:rPr>
                <a:t>58-23-D7-FA-20-B0</a:t>
              </a:r>
            </a:p>
          </p:txBody>
        </p:sp>
        <p:sp>
          <p:nvSpPr>
            <p:cNvPr id="25624" name="Line 23"/>
            <p:cNvSpPr>
              <a:spLocks noChangeShapeType="1"/>
            </p:cNvSpPr>
            <p:nvPr/>
          </p:nvSpPr>
          <p:spPr bwMode="auto">
            <a:xfrm flipH="1">
              <a:off x="2126" y="3570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5" name="Text Box 24"/>
            <p:cNvSpPr txBox="1">
              <a:spLocks noChangeArrowheads="1"/>
            </p:cNvSpPr>
            <p:nvPr/>
          </p:nvSpPr>
          <p:spPr bwMode="auto">
            <a:xfrm>
              <a:off x="2392" y="3499"/>
              <a:ext cx="1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Comic Sans MS" charset="0"/>
                </a:rPr>
                <a:t>0C-C4-11-6F-E3-98</a:t>
              </a:r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 flipV="1">
              <a:off x="737" y="2545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7" name="Text Box 26"/>
            <p:cNvSpPr txBox="1">
              <a:spLocks noChangeArrowheads="1"/>
            </p:cNvSpPr>
            <p:nvPr/>
          </p:nvSpPr>
          <p:spPr bwMode="auto">
            <a:xfrm>
              <a:off x="201" y="2818"/>
              <a:ext cx="1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Comic Sans MS" charset="0"/>
                </a:rPr>
                <a:t>71-65-F7-2B-08-53</a:t>
              </a:r>
            </a:p>
          </p:txBody>
        </p:sp>
        <p:sp>
          <p:nvSpPr>
            <p:cNvPr id="25628" name="Text Box 27"/>
            <p:cNvSpPr txBox="1">
              <a:spLocks noChangeArrowheads="1"/>
            </p:cNvSpPr>
            <p:nvPr/>
          </p:nvSpPr>
          <p:spPr bwMode="auto">
            <a:xfrm>
              <a:off x="1661" y="2284"/>
              <a:ext cx="5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Comic Sans MS" charset="0"/>
                </a:rPr>
                <a:t>   LAN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B48DBA-4D47-1E43-9EC6-1E3475833234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B0AB79-ED87-4E48-A30C-ACE9CB76E6D1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1066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Bootstrapping Problem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91000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Host 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Times New Roman" charset="0"/>
                <a:ea typeface="ＭＳ Ｐゴシック" charset="0"/>
                <a:cs typeface="ＭＳ Ｐゴシック" charset="0"/>
              </a:rPr>
              <a:t>t have an IP address yet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So, host </a:t>
            </a:r>
            <a:r>
              <a:rPr lang="en-US" dirty="0" err="1">
                <a:latin typeface="Times New Roman" charset="0"/>
                <a:ea typeface="ＭＳ Ｐゴシック" charset="0"/>
              </a:rPr>
              <a:t>doesn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t know what source IP address to use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Host </a:t>
            </a: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Times New Roman" charset="0"/>
                <a:ea typeface="ＭＳ Ｐゴシック" charset="0"/>
                <a:cs typeface="ＭＳ Ｐゴシック" charset="0"/>
              </a:rPr>
              <a:t>t know who to ask for an IP address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So, host </a:t>
            </a:r>
            <a:r>
              <a:rPr lang="en-US" dirty="0" err="1">
                <a:latin typeface="Times New Roman" charset="0"/>
                <a:ea typeface="ＭＳ Ｐゴシック" charset="0"/>
              </a:rPr>
              <a:t>doesn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t know what destination address to use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Solution: shout to discover a server who can help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Broadcast a server-discovery message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Server sends a reply offering an address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627313" y="589915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2932113" y="55943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3846513" y="55943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913313" y="55943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624138" y="5308600"/>
            <a:ext cx="625475" cy="3492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519488" y="52895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586288" y="52895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latin typeface="Helvetica" charset="0"/>
              </a:rPr>
              <a:t>host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152900" y="5213350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...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4456113" y="58991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719513" y="6191250"/>
            <a:ext cx="1439862" cy="3492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DHCP server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/>
      <p:bldP spid="49164" grpId="0" animBg="1"/>
      <p:bldP spid="491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12FF00-5A2B-0A49-9693-838C00C49D3A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EA0580-ADEF-6741-8FD4-26974B82428C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705600" cy="685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Broadcasting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382000" cy="3581400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Broadcasting: sending to everyone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Special destination address: FF-FF-FF-FF-FF-FF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All adapters on the LAN receive the packet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Delivering a broadcast packet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Easy on a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shared media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Like shouting in a room – everyone can hear you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E.g., Ethernet, wireless, and satellite links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Switches MUST forward</a:t>
            </a:r>
          </a:p>
        </p:txBody>
      </p:sp>
      <p:pic>
        <p:nvPicPr>
          <p:cNvPr id="5018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5486400" cy="18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A5C211-EE19-034A-ABB7-37CE50EE733C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DF62-35D4-9040-B09C-7F5721D82161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2390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Response from the DHCP Server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DHCP 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  <a:cs typeface="ＭＳ Ｐゴシック" charset="0"/>
              </a:rPr>
              <a:t>offer message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  <a:cs typeface="ＭＳ Ｐゴシック" charset="0"/>
              </a:rPr>
              <a:t> from the server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Configuration parameters (proposed IP address, mask, gateway router, DNS server, ...)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Lease time (the time the information remains valid)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Multiple servers may respond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Multiple servers on the same broadcast media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Each may respond with an offer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The client can decide which offer to accept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Accepting one of the offers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sends a DHCP request echoing the parameters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The DHCP server responds with an ACK to confirm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the other servers see they were not chosen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617F9C-C801-5147-8D90-EDB7333BF7E1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B19A82-8714-C54C-B89B-CB6AFCDBF417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Dynamic Host Configuration Protocol</a:t>
            </a:r>
          </a:p>
        </p:txBody>
      </p:sp>
      <p:pic>
        <p:nvPicPr>
          <p:cNvPr id="29700" name="Picture 3" descr="j0285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470025"/>
            <a:ext cx="24590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050" y="1239838"/>
            <a:ext cx="17954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920750" y="3160713"/>
            <a:ext cx="1116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arriving</a:t>
            </a:r>
            <a:br>
              <a:rPr lang="en-US" sz="2000" b="1">
                <a:latin typeface="Helvetica" charset="0"/>
              </a:rPr>
            </a:br>
            <a:r>
              <a:rPr lang="en-US" sz="2000" b="1">
                <a:latin typeface="Helvetica" charset="0"/>
              </a:rPr>
              <a:t>client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786563" y="3044825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DHCP server</a:t>
            </a:r>
          </a:p>
          <a:p>
            <a:pPr algn="ctr" eaLnBrk="1" hangingPunct="1"/>
            <a:r>
              <a:rPr lang="en-US" sz="2000" b="1">
                <a:latin typeface="Helvetica" charset="0"/>
              </a:rPr>
              <a:t>233.1.2.5</a:t>
            </a: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2420938" y="1816100"/>
            <a:ext cx="4032250" cy="998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 rot="795519">
            <a:off x="3263900" y="18415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Helvetica" charset="0"/>
              </a:rPr>
              <a:t>DHCP discover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 rot="795519">
            <a:off x="3265488" y="2225675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Helvetica" charset="0"/>
              </a:rPr>
              <a:t>(broadcast)</a:t>
            </a:r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 flipH="1">
            <a:off x="2382838" y="2968625"/>
            <a:ext cx="4032250" cy="998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 rot="-847892">
            <a:off x="3341688" y="3121025"/>
            <a:ext cx="153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Helvetica" charset="0"/>
              </a:rPr>
              <a:t>DHCP offer</a:t>
            </a:r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2420938" y="4119563"/>
            <a:ext cx="4032250" cy="9985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 rot="795519">
            <a:off x="3330575" y="4144963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Helvetica" charset="0"/>
              </a:rPr>
              <a:t>DHCP request</a:t>
            </a:r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 flipH="1">
            <a:off x="2382838" y="5310188"/>
            <a:ext cx="4032250" cy="9985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15"/>
          <p:cNvSpPr txBox="1">
            <a:spLocks noChangeArrowheads="1"/>
          </p:cNvSpPr>
          <p:nvPr/>
        </p:nvSpPr>
        <p:spPr bwMode="auto">
          <a:xfrm rot="-847892">
            <a:off x="3348038" y="5462588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Helvetica" charset="0"/>
              </a:rPr>
              <a:t>DHCP ACK</a:t>
            </a:r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 rot="795519">
            <a:off x="3265488" y="4530725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Helvetica" charset="0"/>
              </a:rPr>
              <a:t>(broadcast)</a:t>
            </a:r>
          </a:p>
        </p:txBody>
      </p:sp>
      <p:sp>
        <p:nvSpPr>
          <p:cNvPr id="29714" name="TextBox 18"/>
          <p:cNvSpPr txBox="1">
            <a:spLocks noChangeArrowheads="1"/>
          </p:cNvSpPr>
          <p:nvPr/>
        </p:nvSpPr>
        <p:spPr bwMode="auto">
          <a:xfrm>
            <a:off x="6781800" y="4800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 accept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305800" cy="5943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DHCP in Operation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6777C-8704-C44D-92D2-852A32C55B34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30A00C-C28B-FA4C-B010-CECE5CB6E4F3}" type="slidenum">
              <a:rPr lang="en-US" sz="1400"/>
              <a:pPr/>
              <a:t>15</a:t>
            </a:fld>
            <a:endParaRPr lang="en-US" sz="1400"/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14400"/>
            <a:ext cx="6908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305800" cy="59436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20648A-81A0-9F43-BFD0-D643A7481660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B6CAD0-893E-9B48-8B7B-19204C188EB9}" type="slidenum">
              <a:rPr lang="en-US" sz="1400"/>
              <a:pPr/>
              <a:t>16</a:t>
            </a:fld>
            <a:endParaRPr lang="en-US" sz="1400"/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85800"/>
            <a:ext cx="86455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6294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FE3EC-1A05-0348-A413-468C22B0FCE6}" type="datetime1">
              <a:rPr lang="en-US" smtClean="0"/>
              <a:t>10/4/18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C2ECA-5EE4-D740-B905-7EF2B09A3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/>
          <a:lstStyle/>
          <a:p>
            <a:pPr marL="233363" indent="-233363">
              <a:buFont typeface="Wingdings" charset="2"/>
              <a:buChar char="§"/>
              <a:defRPr/>
            </a:pPr>
            <a:r>
              <a:rPr lang="en-US" sz="2200" dirty="0">
                <a:cs typeface="+mn-cs"/>
              </a:rPr>
              <a:t>connecting laptop needs its IP address,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first-hop router, </a:t>
            </a:r>
            <a:r>
              <a:rPr lang="en-US" sz="2200" dirty="0" err="1">
                <a:cs typeface="+mn-cs"/>
              </a:rPr>
              <a:t>addr</a:t>
            </a:r>
            <a:r>
              <a:rPr lang="en-US" sz="2200" dirty="0">
                <a:cs typeface="+mn-cs"/>
              </a:rPr>
              <a:t> of DNS server: use DHCP</a:t>
            </a:r>
          </a:p>
        </p:txBody>
      </p:sp>
      <p:sp>
        <p:nvSpPr>
          <p:cNvPr id="95234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6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router with DHCP </a:t>
            </a:r>
          </a:p>
          <a:p>
            <a:r>
              <a:rPr lang="en-US" sz="1800" i="1"/>
              <a:t>server built into </a:t>
            </a:r>
          </a:p>
          <a:p>
            <a:r>
              <a:rPr lang="en-US" sz="1800" i="1"/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200">
                <a:latin typeface="Gill Sans MT" charset="0"/>
              </a:rPr>
              <a:t>DHCP request encapsulated in UDP, encapsulated in IP, encapsulated in 802.1 Ethernet</a:t>
            </a: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56188" y="3821113"/>
            <a:ext cx="39243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200">
                <a:latin typeface="Gill Sans MT" charset="0"/>
              </a:rPr>
              <a:t>Ethernet frame broadcast (dest: </a:t>
            </a:r>
            <a:r>
              <a:rPr lang="en-US" sz="1600">
                <a:latin typeface="Gill Sans MT" charset="0"/>
              </a:rPr>
              <a:t>FFFFFFFFFFFF</a:t>
            </a:r>
            <a:r>
              <a:rPr lang="en-US" sz="2200">
                <a:latin typeface="Gill Sans MT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200">
                <a:latin typeface="Gill Sans MT" charset="0"/>
              </a:rPr>
              <a:t>Ethernet demuxed to IP demuxed, UDP demuxed to DHCP </a:t>
            </a:r>
          </a:p>
        </p:txBody>
      </p:sp>
      <p:sp>
        <p:nvSpPr>
          <p:cNvPr id="95243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168.1.1.1</a:t>
            </a:r>
          </a:p>
          <a:p>
            <a:endParaRPr lang="en-US" sz="1400"/>
          </a:p>
        </p:txBody>
      </p:sp>
      <p:grpSp>
        <p:nvGrpSpPr>
          <p:cNvPr id="95244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95422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23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24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5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426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9541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541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541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95417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5420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1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418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246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95382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3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84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5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6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387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2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13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388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389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0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11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390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91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392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8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09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393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94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6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07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395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96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7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8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99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0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01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02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03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95404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05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247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95360" name="Picture 235" descr="laptop_key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1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5362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363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4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5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6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8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369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95376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7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8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9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0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1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370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1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2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3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4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75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95352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353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5354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55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/>
                  <a:t>DHCP</a:t>
                </a:r>
              </a:p>
              <a:p>
                <a:pPr algn="ctr"/>
                <a:r>
                  <a:rPr lang="en-US" sz="1600"/>
                  <a:t>UDP</a:t>
                </a:r>
              </a:p>
              <a:p>
                <a:pPr algn="ctr"/>
                <a:r>
                  <a:rPr lang="en-US" sz="1600"/>
                  <a:t>IP</a:t>
                </a:r>
              </a:p>
              <a:p>
                <a:pPr algn="ctr"/>
                <a:r>
                  <a:rPr lang="en-US" sz="1600"/>
                  <a:t>Eth</a:t>
                </a:r>
              </a:p>
              <a:p>
                <a:pPr algn="ctr"/>
                <a:r>
                  <a:rPr lang="en-US" sz="1600"/>
                  <a:t>Phy</a:t>
                </a:r>
              </a:p>
            </p:txBody>
          </p:sp>
          <p:sp>
            <p:nvSpPr>
              <p:cNvPr id="95356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7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8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59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95350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51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95318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5320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345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348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34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346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347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321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339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4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344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40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4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34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322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337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338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323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324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32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331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33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36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332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333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334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9532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33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326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5319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95305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5309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5312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1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317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313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31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31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5310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11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306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07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08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314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95297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5298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5299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00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/>
                  <a:t>DHCP</a:t>
                </a:r>
              </a:p>
              <a:p>
                <a:pPr algn="ctr"/>
                <a:r>
                  <a:rPr lang="en-US" sz="1600"/>
                  <a:t>UDP</a:t>
                </a:r>
              </a:p>
              <a:p>
                <a:pPr algn="ctr"/>
                <a:r>
                  <a:rPr lang="en-US" sz="1600"/>
                  <a:t>IP</a:t>
                </a:r>
              </a:p>
              <a:p>
                <a:pPr algn="ctr"/>
                <a:r>
                  <a:rPr lang="en-US" sz="1600"/>
                  <a:t>Eth</a:t>
                </a:r>
              </a:p>
              <a:p>
                <a:pPr algn="ctr"/>
                <a:r>
                  <a:rPr lang="en-US" sz="1600"/>
                  <a:t>Phy</a:t>
                </a:r>
              </a:p>
            </p:txBody>
          </p:sp>
          <p:sp>
            <p:nvSpPr>
              <p:cNvPr id="95301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2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3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304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9317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95262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5267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292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29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95293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94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268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5286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29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91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95287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28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8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269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5284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85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270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5271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527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5278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528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83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5279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5280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281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9527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277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272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7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74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5263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64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5265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66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00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49350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95260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1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chemeClr val="bg1"/>
                  </a:solidFill>
                </a:rPr>
                <a:t>DHCP</a:t>
              </a:r>
            </a:p>
          </p:txBody>
        </p:sp>
      </p:grpSp>
      <p:sp>
        <p:nvSpPr>
          <p:cNvPr id="49180" name="Rectangle 259"/>
          <p:cNvSpPr>
            <a:spLocks noGrp="1" noChangeArrowheads="1"/>
          </p:cNvSpPr>
          <p:nvPr>
            <p:ph type="title"/>
          </p:nvPr>
        </p:nvSpPr>
        <p:spPr>
          <a:xfrm>
            <a:off x="2286000" y="76200"/>
            <a:ext cx="5010150" cy="760412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DHCP: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61160-F1E7-404A-8AC4-957ECF05FE5C}" type="datetime1">
              <a:rPr lang="en-US" smtClean="0"/>
              <a:t>10/4/18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C2ECA-5EE4-D740-B905-7EF2B09A3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0" animBg="1"/>
      <p:bldP spid="6482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7848600" cy="5791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DHCP Packet Format</a:t>
            </a:r>
          </a:p>
        </p:txBody>
      </p:sp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45A632-945C-0343-B4A6-B45FC7311EAF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678109-7DB3-AE4E-A5C1-0B79CA722626}" type="slidenum">
              <a:rPr lang="en-US" sz="1400"/>
              <a:pPr/>
              <a:t>19</a:t>
            </a:fld>
            <a:endParaRPr lang="en-US" sz="1400"/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76300"/>
            <a:ext cx="662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91832-AC88-2840-8F42-52B0399776CD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F428AB-0206-7B4D-A482-56A1E8F2B86E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Goals of Today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s Lecture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Bootstrapping an end host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Learning its own configuration parameters (DHCP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What do you need to know?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IP level issues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Error reporting and monitoring (with ICMP)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Locating Host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Learning the link-layer addresses of other nodes (ARP)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305800" cy="59436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9303AB-7E6D-DB4B-B63E-E0C3BA7E5EF1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7875D9-5026-DC44-AE6D-BC92085C6E65}" type="slidenum">
              <a:rPr lang="en-US" sz="1400"/>
              <a:pPr/>
              <a:t>20</a:t>
            </a:fld>
            <a:endParaRPr lang="en-US" sz="1400"/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537700" cy="77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74625"/>
            <a:ext cx="3703638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cs typeface="+mj-cs"/>
              </a:rPr>
              <a:t>DHCP: Wireshark output </a:t>
            </a:r>
            <a:r>
              <a:rPr lang="en-US" sz="3200">
                <a:cs typeface="+mj-cs"/>
              </a:rPr>
              <a:t>(home LAN)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4570413" y="500063"/>
            <a:ext cx="44926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/>
              <a:t>Message type: </a:t>
            </a:r>
            <a:r>
              <a:rPr lang="en-US" sz="1200" b="1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</a:pPr>
            <a:r>
              <a:rPr 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</a:pPr>
            <a:r>
              <a:rPr 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</a:pPr>
            <a:r>
              <a:rPr 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/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</a:pPr>
            <a:endParaRPr lang="en-US" sz="1000"/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4522788" y="298450"/>
            <a:ext cx="9525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6934200" y="304800"/>
            <a:ext cx="84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reply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/>
              <a:t>Message type: </a:t>
            </a:r>
            <a:r>
              <a:rPr lang="en-US" sz="1200" b="1" u="sng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</a:pPr>
            <a:r>
              <a:rPr lang="en-US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sz="1200"/>
              <a:t>Client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/>
              <a:t>Next server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sz="1200"/>
              <a:t>Option: (t=53,l=1) </a:t>
            </a:r>
            <a:r>
              <a:rPr lang="en-US" sz="1200" b="1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</a:pPr>
            <a:r>
              <a:rPr lang="en-US" sz="1200"/>
              <a:t>Option: (61) Client identifier</a:t>
            </a:r>
          </a:p>
          <a:p>
            <a:pPr>
              <a:lnSpc>
                <a:spcPct val="90000"/>
              </a:lnSpc>
            </a:pPr>
            <a:r>
              <a:rPr lang="en-US" sz="1200"/>
              <a:t>     Length: 7; Value: 010016D323688A; </a:t>
            </a:r>
          </a:p>
          <a:p>
            <a:pPr>
              <a:lnSpc>
                <a:spcPct val="90000"/>
              </a:lnSpc>
            </a:pPr>
            <a:r>
              <a:rPr lang="en-US" sz="1200"/>
              <a:t>     Hardware type: Ethernet</a:t>
            </a:r>
          </a:p>
          <a:p>
            <a:pPr>
              <a:lnSpc>
                <a:spcPct val="90000"/>
              </a:lnSpc>
            </a:pPr>
            <a:r>
              <a:rPr lang="en-US" sz="1200"/>
              <a:t>     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sz="1200"/>
              <a:t>Option: (t=50,l=4) Requested IP Address = 192.168.1.101</a:t>
            </a:r>
          </a:p>
          <a:p>
            <a:pPr>
              <a:lnSpc>
                <a:spcPct val="90000"/>
              </a:lnSpc>
            </a:pPr>
            <a:r>
              <a:rPr lang="en-US" sz="1200"/>
              <a:t>Option: (t=12,l=5) Host Name = "nomad"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</a:pPr>
            <a:r>
              <a:rPr lang="en-US" sz="1200"/>
              <a:t>     Length: 11; Value: 010F03062C2E2F1F21F92B</a:t>
            </a:r>
          </a:p>
          <a:p>
            <a:pPr>
              <a:lnSpc>
                <a:spcPct val="90000"/>
              </a:lnSpc>
            </a:pPr>
            <a:r>
              <a:rPr lang="en-US" sz="1200"/>
              <a:t>     </a:t>
            </a:r>
            <a:r>
              <a:rPr lang="en-US" sz="1200" b="1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</a:pPr>
            <a:r>
              <a:rPr lang="en-US" sz="1200"/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sz="1200"/>
              <a:t>     ……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2613025" y="188595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request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67D19-03AB-9049-A367-8367D32FDDC6}" type="datetime1">
              <a:rPr lang="en-US" smtClean="0"/>
              <a:t>10/4/18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C2ECA-5EE4-D740-B905-7EF2B09A3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9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85F8B3-C4D7-AC40-934A-2B1CA9154852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5829A1-5C3E-CD46-925F-3408D9F3E28F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848600" cy="1447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Deciding What IP Address to Offer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Server as centralized configuration database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All parameters are statically configured in the server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E.g., a dedicated IP address for each MAC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Avoids complexity of configuring hosts directly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while still having a permanent IP address per host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Or, dynamic assignment of IP addresses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Server maintains a pool of available addresses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assigns them to hosts on demand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Leads to less configuration complexity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more efficient use of the pool of addresses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Though, it is harder to track the same host over time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Or Mix of the two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52BC42-D33B-CF49-ABAF-D7DFFB0889F2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0361C6-8CB7-EC4E-A0DB-2F377E9F65CB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705600" cy="1219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Soft State: Refresh or Forget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Why is a lease time necessary?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can release the IP address (DHCP RELEASE)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E.g.,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ipconfig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/release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at the DOS prompt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E.g., clean shutdown of the computer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But, the client might not release the address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E.g., the host crashes (blue screen of death!)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E.g., buggy client software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And you don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t want the address to be allocated forever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Performance trade-offs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Short lease time: returns inactive addresses quickly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Long lease time: avoids overhead of frequent renewals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CF0BCC-55C2-6941-A805-9CC0F8C7A9FB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982175-E1E1-4444-A29C-C60C0DFFAC90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676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So, Now the Host Knows Things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IP address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Mask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Gateway router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DNS server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…</a:t>
            </a: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Get from a DHCP server that knows all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And can send packets to other IP addresses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But, </a:t>
            </a:r>
            <a:r>
              <a:rPr lang="en-US" dirty="0">
                <a:solidFill>
                  <a:srgbClr val="800080"/>
                </a:solidFill>
                <a:latin typeface="Times New Roman" charset="0"/>
                <a:ea typeface="ＭＳ Ｐゴシック" charset="0"/>
              </a:rPr>
              <a:t>how</a:t>
            </a:r>
            <a:r>
              <a:rPr lang="en-US" dirty="0">
                <a:latin typeface="Times New Roman" charset="0"/>
                <a:ea typeface="ＭＳ Ｐゴシック" charset="0"/>
              </a:rPr>
              <a:t> to learn the MAC address of the destination?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E08564-8946-A741-AA08-00DF85FE6A8D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436A46-DC6A-674F-9520-1218BEDF2135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Sending Packets Over a Link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4648200"/>
            <a:ext cx="8458200" cy="1524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Adaptors only understand MAC addresses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Translate the destination IP address to MAC address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Encapsulate the IP packet inside a link-level frame</a:t>
            </a:r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4683125" y="27336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4987925" y="2428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5902325" y="2428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>
            <a:off x="6969125" y="2428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86300" y="2144713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5575300" y="2124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6643688" y="2124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Web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6208713" y="2047875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...</a:t>
            </a:r>
          </a:p>
        </p:txBody>
      </p:sp>
      <p:sp>
        <p:nvSpPr>
          <p:cNvPr id="37901" name="Line 12"/>
          <p:cNvSpPr>
            <a:spLocks noChangeShapeType="1"/>
          </p:cNvSpPr>
          <p:nvPr/>
        </p:nvSpPr>
        <p:spPr bwMode="auto">
          <a:xfrm>
            <a:off x="6529388" y="2693988"/>
            <a:ext cx="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6440488" y="17780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1.2.3.156</a:t>
            </a:r>
          </a:p>
        </p:txBody>
      </p:sp>
      <p:sp>
        <p:nvSpPr>
          <p:cNvPr id="37903" name="AutoShape 14"/>
          <p:cNvSpPr>
            <a:spLocks noChangeArrowheads="1"/>
          </p:cNvSpPr>
          <p:nvPr/>
        </p:nvSpPr>
        <p:spPr bwMode="auto">
          <a:xfrm>
            <a:off x="6227763" y="344963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4070350" y="1778000"/>
            <a:ext cx="1281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1.2.3.53</a:t>
            </a: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1230313" y="2852738"/>
            <a:ext cx="1612900" cy="434975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ourier New" charset="0"/>
              </a:rPr>
              <a:t>1.2.3.53</a:t>
            </a:r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1230313" y="3276600"/>
            <a:ext cx="1612900" cy="434975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ourier New" charset="0"/>
              </a:rPr>
              <a:t>1.2.3.156</a:t>
            </a:r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1230313" y="3686175"/>
            <a:ext cx="1612900" cy="434975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000" b="1">
              <a:latin typeface="Courier New" charset="0"/>
            </a:endParaRPr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1382713" y="2354263"/>
            <a:ext cx="1300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IP packet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34202B-DB6A-C843-A1CB-0DFB30DF6F4A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D2FFD8-A382-E941-924E-961E8200762C}" type="slidenum">
              <a:rPr lang="en-US" sz="1400"/>
              <a:pPr/>
              <a:t>26</a:t>
            </a:fld>
            <a:endParaRPr 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8077200" cy="889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Address Translation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How, given an IP address does a host send a datagram to a physical address?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Map IP addresses into physical addresses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destination host, 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next hop router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Techniques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encode physical address in host part of IP address (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IPv6)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table-based, need to build and maintain table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ARP Address Resolution Protocol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returns physical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table of IP to physical address bindings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broadcast request if IP address not in table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target machine responds with its physical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table entries are discarded if not refreshed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6A87C6-6D29-CA45-9D23-0684AD18DA81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A92EB6-6DFF-5245-A3E0-35081B191A92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65723" y="99646"/>
            <a:ext cx="7620000" cy="1524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ARP - Address Resolution Protocol Table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839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Every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node maintains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an ARP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table, ARP table at each host!!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(IP address, MAC address) pair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Consult the table when sending a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Map destination IP address to destination MAC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Encapsulate and transmit the data packet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But, what if the IP address is not in the table?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Sender broadcasts: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Who has IP address 1.2.3.156?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Receiver responds: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MAC address 58-23-D7-FA-20-B0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Sender caches the result in its ARP table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No need for network administrator to get involved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239000" cy="8477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4267200" cy="53340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A82B9E-B0C8-7D46-90A8-6564DC56DD40}" type="datetime1">
              <a:rPr lang="en-US" smtClean="0"/>
              <a:t>10/4/18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65A9DE-786A-074E-8829-59B98B1EB49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305800" cy="59436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FDD479-A5F2-2F49-8A34-65CCE782ACD8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14BABF-9C94-3448-95DB-41AC30863959}" type="slidenum">
              <a:rPr lang="en-US" sz="1400"/>
              <a:pPr/>
              <a:t>29</a:t>
            </a:fld>
            <a:endParaRPr lang="en-US" sz="1400"/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80963"/>
            <a:ext cx="53848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16FA4F-62C8-894E-A97F-8BA281F9C81E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F5BF85-D37D-964B-8718-5B368B261919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705600" cy="1219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Thus Far in the Class…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HTML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17479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0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79450" y="5387975"/>
            <a:ext cx="895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 algn="ctr"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538163" y="1538288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7761288" y="1839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HTML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845425" y="3030538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7685088" y="5349875"/>
            <a:ext cx="895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 algn="ctr"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Rectangle 27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17477" name="Rectangle 31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8" name="Text Box 32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549900" y="4148138"/>
            <a:ext cx="914400" cy="582612"/>
            <a:chOff x="323" y="2664"/>
            <a:chExt cx="576" cy="367"/>
          </a:xfrm>
        </p:grpSpPr>
        <p:sp>
          <p:nvSpPr>
            <p:cNvPr id="17475" name="Rectangle 34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6" name="Text Box 35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2308225" y="5349875"/>
            <a:ext cx="895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 algn="ctr"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205538" y="5324475"/>
            <a:ext cx="912812" cy="606425"/>
            <a:chOff x="323" y="3421"/>
            <a:chExt cx="580" cy="367"/>
          </a:xfrm>
        </p:grpSpPr>
        <p:sp>
          <p:nvSpPr>
            <p:cNvPr id="17473" name="Rectangle 39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4" name="Text Box 40"/>
            <p:cNvSpPr txBox="1">
              <a:spLocks noChangeArrowheads="1"/>
            </p:cNvSpPr>
            <p:nvPr/>
          </p:nvSpPr>
          <p:spPr bwMode="auto">
            <a:xfrm>
              <a:off x="334" y="3429"/>
              <a:ext cx="569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600"/>
                <a:t>Ethernet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/>
                <a:t>interface</a:t>
              </a:r>
            </a:p>
          </p:txBody>
        </p:sp>
      </p:grpSp>
      <p:sp>
        <p:nvSpPr>
          <p:cNvPr id="39977" name="Line 41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3636963" y="5349875"/>
            <a:ext cx="895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/>
              <a:t>SONET</a:t>
            </a:r>
          </a:p>
          <a:p>
            <a:pPr algn="ctr"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889500" y="5337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4903788" y="5387975"/>
            <a:ext cx="895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/>
              <a:t>SONET</a:t>
            </a:r>
          </a:p>
          <a:p>
            <a:pPr algn="ctr"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flipH="1">
            <a:off x="6680200" y="5924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flipH="1">
            <a:off x="6223000" y="6270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flipH="1">
            <a:off x="5302250" y="4754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>
            <a:off x="6119813" y="4754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4776788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 flipH="1">
            <a:off x="5314950" y="5938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Text Box 58"/>
          <p:cNvSpPr txBox="1">
            <a:spLocks noChangeArrowheads="1"/>
          </p:cNvSpPr>
          <p:nvPr/>
        </p:nvSpPr>
        <p:spPr bwMode="auto">
          <a:xfrm>
            <a:off x="860425" y="116205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FF"/>
                </a:solidFill>
              </a:rPr>
              <a:t>host</a:t>
            </a:r>
          </a:p>
        </p:txBody>
      </p:sp>
      <p:sp>
        <p:nvSpPr>
          <p:cNvPr id="17460" name="Text Box 59"/>
          <p:cNvSpPr txBox="1">
            <a:spLocks noChangeArrowheads="1"/>
          </p:cNvSpPr>
          <p:nvPr/>
        </p:nvSpPr>
        <p:spPr bwMode="auto">
          <a:xfrm>
            <a:off x="7815263" y="11477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FF"/>
                </a:solidFill>
              </a:rPr>
              <a:t>host</a:t>
            </a:r>
          </a:p>
        </p:txBody>
      </p:sp>
      <p:sp>
        <p:nvSpPr>
          <p:cNvPr id="39996" name="Text Box 60"/>
          <p:cNvSpPr txBox="1">
            <a:spLocks noChangeArrowheads="1"/>
          </p:cNvSpPr>
          <p:nvPr/>
        </p:nvSpPr>
        <p:spPr bwMode="auto">
          <a:xfrm>
            <a:off x="2981325" y="35448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39997" name="Text Box 61"/>
          <p:cNvSpPr txBox="1">
            <a:spLocks noChangeArrowheads="1"/>
          </p:cNvSpPr>
          <p:nvPr/>
        </p:nvSpPr>
        <p:spPr bwMode="auto">
          <a:xfrm>
            <a:off x="5611813" y="3559175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>
            <a:off x="1619250" y="2036763"/>
            <a:ext cx="606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>
            <a:off x="1647825" y="3227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0" name="Text Box 64"/>
          <p:cNvSpPr txBox="1">
            <a:spLocks noChangeArrowheads="1"/>
          </p:cNvSpPr>
          <p:nvPr/>
        </p:nvSpPr>
        <p:spPr bwMode="auto">
          <a:xfrm>
            <a:off x="4005263" y="1668463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9900"/>
                </a:solidFill>
              </a:rPr>
              <a:t>HTTP message</a:t>
            </a:r>
          </a:p>
        </p:txBody>
      </p:sp>
      <p:sp>
        <p:nvSpPr>
          <p:cNvPr id="40001" name="Text Box 65"/>
          <p:cNvSpPr txBox="1">
            <a:spLocks noChangeArrowheads="1"/>
          </p:cNvSpPr>
          <p:nvPr/>
        </p:nvSpPr>
        <p:spPr bwMode="auto">
          <a:xfrm>
            <a:off x="4103688" y="2873375"/>
            <a:ext cx="1352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9900"/>
                </a:solidFill>
              </a:rPr>
              <a:t>TCP segment</a:t>
            </a:r>
          </a:p>
        </p:txBody>
      </p:sp>
      <p:sp>
        <p:nvSpPr>
          <p:cNvPr id="40002" name="Line 66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3" name="Line 67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4" name="Line 68"/>
          <p:cNvSpPr>
            <a:spLocks noChangeShapeType="1"/>
          </p:cNvSpPr>
          <p:nvPr/>
        </p:nvSpPr>
        <p:spPr bwMode="auto">
          <a:xfrm flipV="1">
            <a:off x="6469063" y="4432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5" name="Text Box 69"/>
          <p:cNvSpPr txBox="1">
            <a:spLocks noChangeArrowheads="1"/>
          </p:cNvSpPr>
          <p:nvPr/>
        </p:nvSpPr>
        <p:spPr bwMode="auto">
          <a:xfrm>
            <a:off x="1776413" y="4105275"/>
            <a:ext cx="1014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9900"/>
                </a:solidFill>
              </a:rPr>
              <a:t>IP packet</a:t>
            </a:r>
          </a:p>
        </p:txBody>
      </p:sp>
      <p:sp>
        <p:nvSpPr>
          <p:cNvPr id="40006" name="Text Box 70"/>
          <p:cNvSpPr txBox="1">
            <a:spLocks noChangeArrowheads="1"/>
          </p:cNvSpPr>
          <p:nvPr/>
        </p:nvSpPr>
        <p:spPr bwMode="auto">
          <a:xfrm>
            <a:off x="6597650" y="4133850"/>
            <a:ext cx="101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9900"/>
                </a:solidFill>
              </a:rPr>
              <a:t>IP packet</a:t>
            </a:r>
          </a:p>
        </p:txBody>
      </p:sp>
      <p:sp>
        <p:nvSpPr>
          <p:cNvPr id="40007" name="Text Box 71"/>
          <p:cNvSpPr txBox="1">
            <a:spLocks noChangeArrowheads="1"/>
          </p:cNvSpPr>
          <p:nvPr/>
        </p:nvSpPr>
        <p:spPr bwMode="auto">
          <a:xfrm>
            <a:off x="4200525" y="4119563"/>
            <a:ext cx="1014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9900"/>
                </a:solidFill>
              </a:rPr>
              <a:t>IP packet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/>
      <p:bldP spid="39942" grpId="0"/>
      <p:bldP spid="39946" grpId="0" animBg="1"/>
      <p:bldP spid="39947" grpId="0"/>
      <p:bldP spid="39948" grpId="0" animBg="1"/>
      <p:bldP spid="39949" grpId="0" animBg="1"/>
      <p:bldP spid="39950" grpId="0" animBg="1"/>
      <p:bldP spid="39952" grpId="0" animBg="1"/>
      <p:bldP spid="39953" grpId="0" animBg="1"/>
      <p:bldP spid="39954" grpId="0" animBg="1"/>
      <p:bldP spid="39955" grpId="0" animBg="1"/>
      <p:bldP spid="39956" grpId="0"/>
      <p:bldP spid="39957" grpId="0"/>
      <p:bldP spid="39958" grpId="0"/>
      <p:bldP spid="39959" grpId="0"/>
      <p:bldP spid="39960" grpId="0" animBg="1"/>
      <p:bldP spid="39961" grpId="0" animBg="1"/>
      <p:bldP spid="39962" grpId="0" animBg="1"/>
      <p:bldP spid="39964" grpId="0" animBg="1"/>
      <p:bldP spid="39965" grpId="0" animBg="1"/>
      <p:bldP spid="39972" grpId="0" animBg="1"/>
      <p:bldP spid="39973" grpId="0"/>
      <p:bldP spid="39977" grpId="0" animBg="1"/>
      <p:bldP spid="39978" grpId="0" animBg="1"/>
      <p:bldP spid="39979" grpId="0" animBg="1"/>
      <p:bldP spid="39980" grpId="0" animBg="1"/>
      <p:bldP spid="39981" grpId="0"/>
      <p:bldP spid="39982" grpId="0" animBg="1"/>
      <p:bldP spid="39983" grpId="0"/>
      <p:bldP spid="39984" grpId="0" animBg="1"/>
      <p:bldP spid="39985" grpId="0" animBg="1"/>
      <p:bldP spid="39986" grpId="0" animBg="1"/>
      <p:bldP spid="39987" grpId="0" animBg="1"/>
      <p:bldP spid="39988" grpId="0" animBg="1"/>
      <p:bldP spid="39989" grpId="0" animBg="1"/>
      <p:bldP spid="39990" grpId="0" animBg="1"/>
      <p:bldP spid="39991" grpId="0" animBg="1"/>
      <p:bldP spid="39992" grpId="0" animBg="1"/>
      <p:bldP spid="39993" grpId="0" animBg="1"/>
      <p:bldP spid="39996" grpId="0"/>
      <p:bldP spid="39997" grpId="0"/>
      <p:bldP spid="39998" grpId="0" animBg="1"/>
      <p:bldP spid="39999" grpId="0" animBg="1"/>
      <p:bldP spid="40000" grpId="0"/>
      <p:bldP spid="40001" grpId="0"/>
      <p:bldP spid="40002" grpId="0" animBg="1"/>
      <p:bldP spid="40003" grpId="0" animBg="1"/>
      <p:bldP spid="40004" grpId="0" animBg="1"/>
      <p:bldP spid="40005" grpId="0"/>
      <p:bldP spid="40006" grpId="0"/>
      <p:bldP spid="400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0FACC0-49ED-9D44-8378-09DA154680BD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BBA68-CB36-6C4A-8F94-177783C5AAD0}" type="slidenum">
              <a:rPr lang="en-US" sz="1400"/>
              <a:pPr/>
              <a:t>30</a:t>
            </a:fld>
            <a:endParaRPr lang="en-US" sz="1400"/>
          </a:p>
        </p:txBody>
      </p:sp>
      <p:pic>
        <p:nvPicPr>
          <p:cNvPr id="41987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467600" cy="1600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5999162" cy="542925"/>
          </a:xfrm>
        </p:spPr>
        <p:txBody>
          <a:bodyPr/>
          <a:lstStyle/>
          <a:p>
            <a:pPr marL="223838" indent="-223838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How does host A send an IP packet to host B?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>
              <a:latin typeface="Comic Sans MS" charset="0"/>
            </a:endParaRP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>
              <a:latin typeface="Comic Sans MS" charset="0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>
              <a:latin typeface="Comic Sans MS" charset="0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1614488" y="5562600"/>
            <a:ext cx="6310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C0000"/>
                </a:solidFill>
                <a:latin typeface="Helvetica" charset="0"/>
              </a:rPr>
              <a:t>A sends packet to R, and R sends packet to B.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3E71D9-C24C-3445-A387-E6B4BC34F696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AD71A0-BA54-FB4B-B9D6-F6C1CDC4BD46}" type="slidenum">
              <a:rPr lang="en-US" sz="1400"/>
              <a:pPr/>
              <a:t>31</a:t>
            </a:fld>
            <a:endParaRPr 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4676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Host A Decides to Send Through 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708275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Host A constructs an IP packet to send to B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Source 111.111.111.111, destination 222.222.222.222</a:t>
            </a: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6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Host A has a gateway router R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Used to reach destinations outside of 111.111.111.0/24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Address 111.111.111.110 for R learned via DHCP</a:t>
            </a:r>
          </a:p>
        </p:txBody>
      </p:sp>
      <p:pic>
        <p:nvPicPr>
          <p:cNvPr id="4301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>
              <a:latin typeface="Comic Sans MS" charset="0"/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>
              <a:latin typeface="Comic Sans MS" charset="0"/>
            </a:endParaRP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08616-6583-3A43-B390-305D0DC95041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82F806-BFEA-664E-90B1-5EDB39E550F2}" type="slidenum">
              <a:rPr lang="en-US" sz="1400"/>
              <a:pPr/>
              <a:t>32</a:t>
            </a:fld>
            <a:endParaRPr 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010400" cy="685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Host A Sends Packet Through 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2027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Host A learns the MAC address of R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Times New Roman" charset="0"/>
                <a:ea typeface="ＭＳ Ｐゴシック" charset="0"/>
                <a:cs typeface="ＭＳ Ｐゴシック" charset="0"/>
              </a:rPr>
              <a:t>s interface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ARP request: broadcast request for 111.111.111.110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ARP response: R responds with E6-E9-00-17-BB-4B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Host A encapsulates the packet and sends to R</a:t>
            </a:r>
          </a:p>
        </p:txBody>
      </p:sp>
      <p:pic>
        <p:nvPicPr>
          <p:cNvPr id="44037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>
              <a:latin typeface="Comic Sans MS" charset="0"/>
            </a:endParaRP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>
              <a:latin typeface="Comic Sans MS" charset="0"/>
            </a:endParaRPr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DEB333-D505-974F-AAE6-8E8A03803ABA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F93B52-EA68-D24D-9E3E-1222DF75019F}" type="slidenum">
              <a:rPr lang="en-US" sz="1400"/>
              <a:pPr/>
              <a:t>33</a:t>
            </a:fld>
            <a:endParaRPr 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 Decides how to Forward Packet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458200" cy="2593975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Router R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s adaptor receives the packet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 extracts the IP packet from the Ethernet frame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 sees the IP packet is destined to 222.222.222.222</a:t>
            </a:r>
          </a:p>
          <a:p>
            <a:pPr>
              <a:lnSpc>
                <a:spcPct val="7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Router R consults its forwarding table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Packet matches 222.222.222.0/24 via other adaptor</a:t>
            </a:r>
          </a:p>
        </p:txBody>
      </p:sp>
      <p:pic>
        <p:nvPicPr>
          <p:cNvPr id="45061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>
              <a:latin typeface="Comic Sans MS" charset="0"/>
            </a:endParaRP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>
              <a:latin typeface="Comic Sans MS" charset="0"/>
            </a:endParaRP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8CB952-167D-0A47-A345-C86006A8CE9E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16B3A3-A5B0-9449-A352-CA710FC14BC6}" type="slidenum">
              <a:rPr lang="en-US" sz="1400"/>
              <a:pPr/>
              <a:t>34</a:t>
            </a:fld>
            <a:endParaRPr 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705600" cy="1066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 Sends Packet to B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2057400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Router R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Times New Roman" charset="0"/>
                <a:ea typeface="ＭＳ Ｐゴシック" charset="0"/>
                <a:cs typeface="ＭＳ Ｐゴシック" charset="0"/>
              </a:rPr>
              <a:t>s learns the MAC address of host B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ARP request: broadcast request for 222.222.222.222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ARP response: B responds with 49-BD-D2-C7-56-2A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Router R encapsulates the packet and sends to B</a:t>
            </a:r>
          </a:p>
        </p:txBody>
      </p:sp>
      <p:pic>
        <p:nvPicPr>
          <p:cNvPr id="46085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A</a:t>
            </a:r>
            <a:endParaRPr lang="en-US" sz="1800">
              <a:latin typeface="Comic Sans MS" charset="0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R</a:t>
            </a:r>
            <a:endParaRPr lang="en-US" sz="1800">
              <a:latin typeface="Comic Sans MS" charset="0"/>
            </a:endParaRP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charset="0"/>
              </a:rPr>
              <a:t>B</a:t>
            </a:r>
            <a:endParaRPr lang="en-US" sz="18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824D25-5842-664C-AE86-986E45979661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30DFCC-8AE2-F248-915F-E7F264C1F069}" type="slidenum">
              <a:rPr lang="en-US" sz="1400"/>
              <a:pPr/>
              <a:t>35</a:t>
            </a:fld>
            <a:endParaRPr 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ARP Details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Request Format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  <a:ea typeface="ＭＳ Ｐゴシック" charset="0"/>
              </a:rPr>
              <a:t>HardwareType</a:t>
            </a:r>
            <a:r>
              <a:rPr lang="en-US" dirty="0">
                <a:latin typeface="Times New Roman" charset="0"/>
                <a:ea typeface="ＭＳ Ｐゴシック" charset="0"/>
              </a:rPr>
              <a:t>: type of physical network (e.g., Ethernet)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  <a:ea typeface="ＭＳ Ｐゴシック" charset="0"/>
              </a:rPr>
              <a:t>ProtocolType</a:t>
            </a:r>
            <a:r>
              <a:rPr lang="en-US" dirty="0">
                <a:latin typeface="Times New Roman" charset="0"/>
                <a:ea typeface="ＭＳ Ｐゴシック" charset="0"/>
              </a:rPr>
              <a:t>: type of higher layer protocol (e.g., IP)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HLEN &amp; PLEN: length of physical and protocol addresses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Operation: request or response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Source/Target-Physical/Protocol addresses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Notes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table entries timeout in about 10 minutes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update table with source when you are the target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update table if already have an entry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do not refresh table entries upon reference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F0190D-0DD0-B34D-9634-A0B7EDDECD1B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A5329E-B225-D84B-AC00-3AA04C522575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ARP Packet Format</a:t>
            </a:r>
          </a:p>
        </p:txBody>
      </p:sp>
      <p:grpSp>
        <p:nvGrpSpPr>
          <p:cNvPr id="48132" name="Group 3"/>
          <p:cNvGrpSpPr>
            <a:grpSpLocks/>
          </p:cNvGrpSpPr>
          <p:nvPr/>
        </p:nvGrpSpPr>
        <p:grpSpPr bwMode="auto">
          <a:xfrm>
            <a:off x="1219200" y="1981200"/>
            <a:ext cx="7086600" cy="3352800"/>
            <a:chOff x="768" y="1288"/>
            <a:chExt cx="4223" cy="2076"/>
          </a:xfrm>
        </p:grpSpPr>
        <p:sp>
          <p:nvSpPr>
            <p:cNvPr id="48133" name="Rectangle 4"/>
            <p:cNvSpPr>
              <a:spLocks noChangeArrowheads="1"/>
            </p:cNvSpPr>
            <p:nvPr/>
          </p:nvSpPr>
          <p:spPr bwMode="auto">
            <a:xfrm>
              <a:off x="832" y="1527"/>
              <a:ext cx="4112" cy="1837"/>
            </a:xfrm>
            <a:prstGeom prst="rect">
              <a:avLst/>
            </a:pr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Rectangle 5"/>
            <p:cNvSpPr>
              <a:spLocks noChangeArrowheads="1"/>
            </p:cNvSpPr>
            <p:nvPr/>
          </p:nvSpPr>
          <p:spPr bwMode="auto">
            <a:xfrm>
              <a:off x="784" y="1479"/>
              <a:ext cx="4113" cy="18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Rectangle 6"/>
            <p:cNvSpPr>
              <a:spLocks noChangeArrowheads="1"/>
            </p:cNvSpPr>
            <p:nvPr/>
          </p:nvSpPr>
          <p:spPr bwMode="auto">
            <a:xfrm>
              <a:off x="1834" y="2847"/>
              <a:ext cx="16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TargetHardwareAddr (bytes 2</a:t>
              </a:r>
              <a:endParaRPr lang="en-GB"/>
            </a:p>
          </p:txBody>
        </p:sp>
        <p:sp>
          <p:nvSpPr>
            <p:cNvPr id="48136" name="Rectangle 7"/>
            <p:cNvSpPr>
              <a:spLocks noChangeArrowheads="1"/>
            </p:cNvSpPr>
            <p:nvPr/>
          </p:nvSpPr>
          <p:spPr bwMode="auto">
            <a:xfrm>
              <a:off x="3600" y="2832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5)</a:t>
              </a:r>
              <a:endParaRPr lang="en-GB"/>
            </a:p>
          </p:txBody>
        </p:sp>
        <p:sp>
          <p:nvSpPr>
            <p:cNvPr id="48137" name="Rectangle 8"/>
            <p:cNvSpPr>
              <a:spLocks noChangeArrowheads="1"/>
            </p:cNvSpPr>
            <p:nvPr/>
          </p:nvSpPr>
          <p:spPr bwMode="auto">
            <a:xfrm>
              <a:off x="1878" y="3106"/>
              <a:ext cx="16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TargetProtocolAddr (bytes 0</a:t>
              </a:r>
              <a:endParaRPr lang="en-GB"/>
            </a:p>
          </p:txBody>
        </p:sp>
        <p:sp>
          <p:nvSpPr>
            <p:cNvPr id="48138" name="Rectangle 9"/>
            <p:cNvSpPr>
              <a:spLocks noChangeArrowheads="1"/>
            </p:cNvSpPr>
            <p:nvPr/>
          </p:nvSpPr>
          <p:spPr bwMode="auto">
            <a:xfrm>
              <a:off x="3552" y="3120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3)</a:t>
              </a:r>
              <a:endParaRPr lang="en-GB"/>
            </a:p>
          </p:txBody>
        </p:sp>
        <p:sp>
          <p:nvSpPr>
            <p:cNvPr id="48139" name="Rectangle 10"/>
            <p:cNvSpPr>
              <a:spLocks noChangeArrowheads="1"/>
            </p:cNvSpPr>
            <p:nvPr/>
          </p:nvSpPr>
          <p:spPr bwMode="auto">
            <a:xfrm>
              <a:off x="816" y="2581"/>
              <a:ext cx="16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SourceProtocolAddr (bytes 2</a:t>
              </a:r>
              <a:endParaRPr lang="en-GB"/>
            </a:p>
          </p:txBody>
        </p:sp>
        <p:sp>
          <p:nvSpPr>
            <p:cNvPr id="48140" name="Rectangle 11"/>
            <p:cNvSpPr>
              <a:spLocks noChangeArrowheads="1"/>
            </p:cNvSpPr>
            <p:nvPr/>
          </p:nvSpPr>
          <p:spPr bwMode="auto">
            <a:xfrm>
              <a:off x="2544" y="2592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3)</a:t>
              </a:r>
              <a:endParaRPr lang="en-GB"/>
            </a:p>
          </p:txBody>
        </p:sp>
        <p:sp>
          <p:nvSpPr>
            <p:cNvPr id="48141" name="Rectangle 12"/>
            <p:cNvSpPr>
              <a:spLocks noChangeArrowheads="1"/>
            </p:cNvSpPr>
            <p:nvPr/>
          </p:nvSpPr>
          <p:spPr bwMode="auto">
            <a:xfrm>
              <a:off x="1198" y="1539"/>
              <a:ext cx="10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Hardware type = 1</a:t>
              </a:r>
              <a:endParaRPr lang="en-GB"/>
            </a:p>
          </p:txBody>
        </p:sp>
        <p:sp>
          <p:nvSpPr>
            <p:cNvPr id="48142" name="Rectangle 13"/>
            <p:cNvSpPr>
              <a:spLocks noChangeArrowheads="1"/>
            </p:cNvSpPr>
            <p:nvPr/>
          </p:nvSpPr>
          <p:spPr bwMode="auto">
            <a:xfrm>
              <a:off x="3115" y="1539"/>
              <a:ext cx="1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ProtocolType = 0x0800</a:t>
              </a:r>
              <a:endParaRPr lang="en-GB"/>
            </a:p>
          </p:txBody>
        </p:sp>
        <p:sp>
          <p:nvSpPr>
            <p:cNvPr id="48143" name="Rectangle 14"/>
            <p:cNvSpPr>
              <a:spLocks noChangeArrowheads="1"/>
            </p:cNvSpPr>
            <p:nvPr/>
          </p:nvSpPr>
          <p:spPr bwMode="auto">
            <a:xfrm>
              <a:off x="768" y="2322"/>
              <a:ext cx="17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SourceHardwareAddr (bytes 4</a:t>
              </a:r>
              <a:endParaRPr lang="en-GB"/>
            </a:p>
          </p:txBody>
        </p:sp>
        <p:sp>
          <p:nvSpPr>
            <p:cNvPr id="48144" name="Rectangle 15"/>
            <p:cNvSpPr>
              <a:spLocks noChangeArrowheads="1"/>
            </p:cNvSpPr>
            <p:nvPr/>
          </p:nvSpPr>
          <p:spPr bwMode="auto">
            <a:xfrm>
              <a:off x="2544" y="2304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5)</a:t>
              </a:r>
              <a:endParaRPr lang="en-GB"/>
            </a:p>
          </p:txBody>
        </p:sp>
        <p:sp>
          <p:nvSpPr>
            <p:cNvPr id="48145" name="Rectangle 16"/>
            <p:cNvSpPr>
              <a:spLocks noChangeArrowheads="1"/>
            </p:cNvSpPr>
            <p:nvPr/>
          </p:nvSpPr>
          <p:spPr bwMode="auto">
            <a:xfrm>
              <a:off x="2848" y="2581"/>
              <a:ext cx="16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TargetHardwareAddr (bytes 0</a:t>
              </a:r>
              <a:endParaRPr lang="en-GB"/>
            </a:p>
          </p:txBody>
        </p:sp>
        <p:sp>
          <p:nvSpPr>
            <p:cNvPr id="48146" name="Rectangle 17"/>
            <p:cNvSpPr>
              <a:spLocks noChangeArrowheads="1"/>
            </p:cNvSpPr>
            <p:nvPr/>
          </p:nvSpPr>
          <p:spPr bwMode="auto">
            <a:xfrm>
              <a:off x="4560" y="2592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1)</a:t>
              </a:r>
              <a:endParaRPr lang="en-GB"/>
            </a:p>
          </p:txBody>
        </p:sp>
        <p:sp>
          <p:nvSpPr>
            <p:cNvPr id="48147" name="Rectangle 18"/>
            <p:cNvSpPr>
              <a:spLocks noChangeArrowheads="1"/>
            </p:cNvSpPr>
            <p:nvPr/>
          </p:nvSpPr>
          <p:spPr bwMode="auto">
            <a:xfrm>
              <a:off x="2868" y="2322"/>
              <a:ext cx="16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SourceProtocolAddr (bytes 0</a:t>
              </a:r>
              <a:endParaRPr lang="en-GB"/>
            </a:p>
          </p:txBody>
        </p:sp>
        <p:sp>
          <p:nvSpPr>
            <p:cNvPr id="48148" name="Rectangle 19"/>
            <p:cNvSpPr>
              <a:spLocks noChangeArrowheads="1"/>
            </p:cNvSpPr>
            <p:nvPr/>
          </p:nvSpPr>
          <p:spPr bwMode="auto">
            <a:xfrm>
              <a:off x="4608" y="2304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1)</a:t>
              </a:r>
              <a:endParaRPr lang="en-GB"/>
            </a:p>
          </p:txBody>
        </p:sp>
        <p:sp>
          <p:nvSpPr>
            <p:cNvPr id="48149" name="Rectangle 20"/>
            <p:cNvSpPr>
              <a:spLocks noChangeArrowheads="1"/>
            </p:cNvSpPr>
            <p:nvPr/>
          </p:nvSpPr>
          <p:spPr bwMode="auto">
            <a:xfrm>
              <a:off x="975" y="1809"/>
              <a:ext cx="59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HLen = 48</a:t>
              </a:r>
              <a:endParaRPr lang="en-GB"/>
            </a:p>
          </p:txBody>
        </p:sp>
        <p:sp>
          <p:nvSpPr>
            <p:cNvPr id="48150" name="Rectangle 21"/>
            <p:cNvSpPr>
              <a:spLocks noChangeArrowheads="1"/>
            </p:cNvSpPr>
            <p:nvPr/>
          </p:nvSpPr>
          <p:spPr bwMode="auto">
            <a:xfrm>
              <a:off x="2013" y="1809"/>
              <a:ext cx="5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PLen = 32</a:t>
              </a:r>
              <a:endParaRPr lang="en-GB"/>
            </a:p>
          </p:txBody>
        </p:sp>
        <p:sp>
          <p:nvSpPr>
            <p:cNvPr id="48151" name="Rectangle 22"/>
            <p:cNvSpPr>
              <a:spLocks noChangeArrowheads="1"/>
            </p:cNvSpPr>
            <p:nvPr/>
          </p:nvSpPr>
          <p:spPr bwMode="auto">
            <a:xfrm>
              <a:off x="3540" y="1809"/>
              <a:ext cx="5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Operation</a:t>
              </a:r>
              <a:endParaRPr lang="en-GB"/>
            </a:p>
          </p:txBody>
        </p:sp>
        <p:sp>
          <p:nvSpPr>
            <p:cNvPr id="48152" name="Rectangle 23"/>
            <p:cNvSpPr>
              <a:spLocks noChangeArrowheads="1"/>
            </p:cNvSpPr>
            <p:nvPr/>
          </p:nvSpPr>
          <p:spPr bwMode="auto">
            <a:xfrm>
              <a:off x="1770" y="2064"/>
              <a:ext cx="17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SourceHardwareAddr (bytes 0</a:t>
              </a:r>
              <a:endParaRPr lang="en-GB"/>
            </a:p>
          </p:txBody>
        </p:sp>
        <p:sp>
          <p:nvSpPr>
            <p:cNvPr id="48153" name="Rectangle 24"/>
            <p:cNvSpPr>
              <a:spLocks noChangeArrowheads="1"/>
            </p:cNvSpPr>
            <p:nvPr/>
          </p:nvSpPr>
          <p:spPr bwMode="auto">
            <a:xfrm>
              <a:off x="3456" y="206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― </a:t>
              </a:r>
              <a:r>
                <a:rPr lang="en-GB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8154" name="Rectangle 25"/>
            <p:cNvSpPr>
              <a:spLocks noChangeArrowheads="1"/>
            </p:cNvSpPr>
            <p:nvPr/>
          </p:nvSpPr>
          <p:spPr bwMode="auto">
            <a:xfrm>
              <a:off x="3600" y="2064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3)</a:t>
              </a:r>
              <a:endParaRPr lang="en-GB"/>
            </a:p>
          </p:txBody>
        </p:sp>
        <p:sp>
          <p:nvSpPr>
            <p:cNvPr id="48155" name="Line 26"/>
            <p:cNvSpPr>
              <a:spLocks noChangeShapeType="1"/>
            </p:cNvSpPr>
            <p:nvPr/>
          </p:nvSpPr>
          <p:spPr bwMode="auto">
            <a:xfrm>
              <a:off x="2868" y="1479"/>
              <a:ext cx="1" cy="5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27"/>
            <p:cNvSpPr>
              <a:spLocks noChangeShapeType="1"/>
            </p:cNvSpPr>
            <p:nvPr/>
          </p:nvSpPr>
          <p:spPr bwMode="auto">
            <a:xfrm>
              <a:off x="2868" y="2262"/>
              <a:ext cx="1" cy="5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Line 28"/>
            <p:cNvSpPr>
              <a:spLocks noChangeShapeType="1"/>
            </p:cNvSpPr>
            <p:nvPr/>
          </p:nvSpPr>
          <p:spPr bwMode="auto">
            <a:xfrm>
              <a:off x="788" y="1741"/>
              <a:ext cx="41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Line 29"/>
            <p:cNvSpPr>
              <a:spLocks noChangeShapeType="1"/>
            </p:cNvSpPr>
            <p:nvPr/>
          </p:nvSpPr>
          <p:spPr bwMode="auto">
            <a:xfrm>
              <a:off x="788" y="2004"/>
              <a:ext cx="41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Line 30"/>
            <p:cNvSpPr>
              <a:spLocks noChangeShapeType="1"/>
            </p:cNvSpPr>
            <p:nvPr/>
          </p:nvSpPr>
          <p:spPr bwMode="auto">
            <a:xfrm>
              <a:off x="788" y="2262"/>
              <a:ext cx="41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Line 31"/>
            <p:cNvSpPr>
              <a:spLocks noChangeShapeType="1"/>
            </p:cNvSpPr>
            <p:nvPr/>
          </p:nvSpPr>
          <p:spPr bwMode="auto">
            <a:xfrm>
              <a:off x="788" y="2525"/>
              <a:ext cx="41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32"/>
            <p:cNvSpPr>
              <a:spLocks noChangeShapeType="1"/>
            </p:cNvSpPr>
            <p:nvPr/>
          </p:nvSpPr>
          <p:spPr bwMode="auto">
            <a:xfrm>
              <a:off x="788" y="2787"/>
              <a:ext cx="41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Line 33"/>
            <p:cNvSpPr>
              <a:spLocks noChangeShapeType="1"/>
            </p:cNvSpPr>
            <p:nvPr/>
          </p:nvSpPr>
          <p:spPr bwMode="auto">
            <a:xfrm>
              <a:off x="788" y="3046"/>
              <a:ext cx="41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34"/>
            <p:cNvSpPr>
              <a:spLocks noChangeShapeType="1"/>
            </p:cNvSpPr>
            <p:nvPr/>
          </p:nvSpPr>
          <p:spPr bwMode="auto">
            <a:xfrm>
              <a:off x="1874" y="1741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Rectangle 35"/>
            <p:cNvSpPr>
              <a:spLocks noChangeArrowheads="1"/>
            </p:cNvSpPr>
            <p:nvPr/>
          </p:nvSpPr>
          <p:spPr bwMode="auto">
            <a:xfrm>
              <a:off x="840" y="128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0</a:t>
              </a:r>
              <a:endParaRPr lang="en-GB"/>
            </a:p>
          </p:txBody>
        </p:sp>
        <p:sp>
          <p:nvSpPr>
            <p:cNvPr id="48165" name="Rectangle 36"/>
            <p:cNvSpPr>
              <a:spLocks noChangeArrowheads="1"/>
            </p:cNvSpPr>
            <p:nvPr/>
          </p:nvSpPr>
          <p:spPr bwMode="auto">
            <a:xfrm>
              <a:off x="1834" y="128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8</a:t>
              </a:r>
              <a:endParaRPr lang="en-GB"/>
            </a:p>
          </p:txBody>
        </p:sp>
        <p:sp>
          <p:nvSpPr>
            <p:cNvPr id="48166" name="Rectangle 37"/>
            <p:cNvSpPr>
              <a:spLocks noChangeArrowheads="1"/>
            </p:cNvSpPr>
            <p:nvPr/>
          </p:nvSpPr>
          <p:spPr bwMode="auto">
            <a:xfrm>
              <a:off x="2749" y="128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16</a:t>
              </a:r>
              <a:endParaRPr lang="en-GB"/>
            </a:p>
          </p:txBody>
        </p:sp>
        <p:sp>
          <p:nvSpPr>
            <p:cNvPr id="48167" name="Rectangle 38"/>
            <p:cNvSpPr>
              <a:spLocks noChangeArrowheads="1"/>
            </p:cNvSpPr>
            <p:nvPr/>
          </p:nvSpPr>
          <p:spPr bwMode="auto">
            <a:xfrm>
              <a:off x="4849" y="128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Myriad Roman" charset="0"/>
                </a:rPr>
                <a:t>31</a:t>
              </a:r>
              <a:endParaRPr lang="en-GB"/>
            </a:p>
          </p:txBody>
        </p:sp>
        <p:sp>
          <p:nvSpPr>
            <p:cNvPr id="48168" name="Rectangle 39"/>
            <p:cNvSpPr>
              <a:spLocks noChangeArrowheads="1"/>
            </p:cNvSpPr>
            <p:nvPr/>
          </p:nvSpPr>
          <p:spPr bwMode="auto">
            <a:xfrm>
              <a:off x="4416" y="230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― </a:t>
              </a:r>
              <a:r>
                <a:rPr lang="en-GB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8169" name="Rectangle 40"/>
            <p:cNvSpPr>
              <a:spLocks noChangeArrowheads="1"/>
            </p:cNvSpPr>
            <p:nvPr/>
          </p:nvSpPr>
          <p:spPr bwMode="auto">
            <a:xfrm>
              <a:off x="3408" y="2832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― </a:t>
              </a:r>
              <a:r>
                <a:rPr lang="en-GB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8170" name="Rectangle 41"/>
            <p:cNvSpPr>
              <a:spLocks noChangeArrowheads="1"/>
            </p:cNvSpPr>
            <p:nvPr/>
          </p:nvSpPr>
          <p:spPr bwMode="auto">
            <a:xfrm>
              <a:off x="4416" y="2592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― </a:t>
              </a:r>
              <a:r>
                <a:rPr lang="en-GB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8171" name="Rectangle 42"/>
            <p:cNvSpPr>
              <a:spLocks noChangeArrowheads="1"/>
            </p:cNvSpPr>
            <p:nvPr/>
          </p:nvSpPr>
          <p:spPr bwMode="auto">
            <a:xfrm>
              <a:off x="2400" y="2592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― </a:t>
              </a:r>
              <a:r>
                <a:rPr lang="en-GB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8172" name="Rectangle 43"/>
            <p:cNvSpPr>
              <a:spLocks noChangeArrowheads="1"/>
            </p:cNvSpPr>
            <p:nvPr/>
          </p:nvSpPr>
          <p:spPr bwMode="auto">
            <a:xfrm>
              <a:off x="2400" y="2304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― </a:t>
              </a:r>
              <a:r>
                <a:rPr lang="en-GB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48173" name="Rectangle 44"/>
            <p:cNvSpPr>
              <a:spLocks noChangeArrowheads="1"/>
            </p:cNvSpPr>
            <p:nvPr/>
          </p:nvSpPr>
          <p:spPr bwMode="auto">
            <a:xfrm>
              <a:off x="3408" y="3120"/>
              <a:ext cx="1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― </a:t>
              </a:r>
              <a:r>
                <a:rPr lang="en-GB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305800" cy="59436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164E92-608F-7D4C-817A-EBAD490480A4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0C8F8B-0583-BA45-817F-A705767894B0}" type="slidenum">
              <a:rPr lang="en-US" sz="1400"/>
              <a:pPr/>
              <a:t>37</a:t>
            </a:fld>
            <a:endParaRPr lang="en-US" sz="1400"/>
          </a:p>
        </p:txBody>
      </p:sp>
      <p:pic>
        <p:nvPicPr>
          <p:cNvPr id="491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685800"/>
            <a:ext cx="6697662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305800" cy="59436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E1B8F3-58C6-044D-9C19-7F2285477268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B577CA-922E-F64B-B613-83E30E1BB856}" type="slidenum">
              <a:rPr lang="en-US" sz="1400"/>
              <a:pPr/>
              <a:t>38</a:t>
            </a:fld>
            <a:endParaRPr lang="en-US" sz="1400"/>
          </a:p>
        </p:txBody>
      </p:sp>
      <p:pic>
        <p:nvPicPr>
          <p:cNvPr id="5018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1663"/>
            <a:ext cx="71628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4155AC-C319-FA42-8477-46FE886744DB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B4665E-0929-2042-9954-2A57E3A6B2AA}" type="slidenum">
              <a:rPr lang="en-US" sz="1400"/>
              <a:pPr/>
              <a:t>39</a:t>
            </a:fld>
            <a:endParaRPr 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391400" cy="1219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 Reporting &amp; Other IP Issues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153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Examples of errors a router may see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Router </a:t>
            </a:r>
            <a:r>
              <a:rPr lang="en-US" dirty="0" err="1">
                <a:latin typeface="Times New Roman" charset="0"/>
                <a:ea typeface="ＭＳ Ｐゴシック" charset="0"/>
              </a:rPr>
              <a:t>doesn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t know where to forward a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Packet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s time-to-live field expires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Router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t really need to respond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Best effort means never having to say you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re sorry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So, IP could conceivably just silently drop packets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But, silent failures are really hard to diagnose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IP includes basic feedback about network problems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Internet Control Message Protocol (ICMP)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CF3543-32A2-4D48-B309-CFC8CFD6B669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FF06AD-B9F1-8A48-A49F-EED394D427EC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705600" cy="762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Far in the Class…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523" y="1066800"/>
            <a:ext cx="8686800" cy="5486400"/>
          </a:xfrm>
        </p:spPr>
        <p:txBody>
          <a:bodyPr/>
          <a:lstStyle/>
          <a:p>
            <a:pPr marL="223838" indent="-223838"/>
            <a:r>
              <a:rPr lang="en-US" sz="2000" dirty="0" smtClean="0">
                <a:latin typeface="Times New Roman" charset="0"/>
                <a:ea typeface="ＭＳ Ｐゴシック" charset="0"/>
                <a:cs typeface="ＭＳ Ｐゴシック" charset="0"/>
              </a:rPr>
              <a:t>Top - Application protocols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marL="223838" indent="-223838"/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Mentioned: Transport services built on IP</a:t>
            </a:r>
          </a:p>
          <a:p>
            <a:pPr marL="563563" lvl="1" indent="-223838"/>
            <a:r>
              <a:rPr lang="en-US" sz="2000" dirty="0">
                <a:latin typeface="Times New Roman" charset="0"/>
                <a:ea typeface="ＭＳ Ｐゴシック" charset="0"/>
              </a:rPr>
              <a:t>TCP: reliable byte stream with congestion control</a:t>
            </a:r>
          </a:p>
          <a:p>
            <a:pPr marL="563563" lvl="1" indent="-223838"/>
            <a:r>
              <a:rPr lang="en-US" sz="2000" dirty="0">
                <a:latin typeface="Times New Roman" charset="0"/>
                <a:ea typeface="ＭＳ Ｐゴシック" charset="0"/>
              </a:rPr>
              <a:t>UDP: unreliable message delivery </a:t>
            </a: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marL="163513" indent="-223838"/>
            <a:r>
              <a:rPr lang="en-US" sz="2000" dirty="0" smtClean="0">
                <a:latin typeface="Times New Roman" charset="0"/>
                <a:ea typeface="ＭＳ Ｐゴシック" charset="0"/>
              </a:rPr>
              <a:t>Bottom </a:t>
            </a:r>
            <a:r>
              <a:rPr lang="mr-IN" sz="2000" dirty="0" smtClean="0">
                <a:latin typeface="Times New Roman" charset="0"/>
                <a:ea typeface="ＭＳ Ｐゴシック" charset="0"/>
              </a:rPr>
              <a:t>–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 Physical &amp; Link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marL="223838" indent="-223838"/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Internet Protocol (IP)</a:t>
            </a:r>
          </a:p>
          <a:p>
            <a:pPr marL="563563" lvl="1" indent="-223838"/>
            <a:r>
              <a:rPr lang="en-US" sz="2000" dirty="0">
                <a:latin typeface="Times New Roman" charset="0"/>
                <a:ea typeface="ＭＳ Ｐゴシック" charset="0"/>
              </a:rPr>
              <a:t>Best-effort packet delivery service</a:t>
            </a:r>
          </a:p>
          <a:p>
            <a:pPr marL="563563" lvl="1" indent="-223838"/>
            <a:r>
              <a:rPr lang="en-US" sz="2000" dirty="0">
                <a:latin typeface="Times New Roman" charset="0"/>
                <a:ea typeface="ＭＳ Ｐゴシック" charset="0"/>
              </a:rPr>
              <a:t>IP addresses and IP prefixes</a:t>
            </a:r>
          </a:p>
          <a:p>
            <a:pPr marL="563563" lvl="1" indent="-223838"/>
            <a:r>
              <a:rPr lang="en-US" sz="2000" dirty="0">
                <a:latin typeface="Times New Roman" charset="0"/>
                <a:ea typeface="ＭＳ Ｐゴシック" charset="0"/>
              </a:rPr>
              <a:t>Packet forwarding based on longest-prefix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match</a:t>
            </a:r>
          </a:p>
          <a:p>
            <a:pPr marL="163513" indent="-223838"/>
            <a:r>
              <a:rPr lang="en-US" dirty="0" smtClean="0">
                <a:latin typeface="Times New Roman" charset="0"/>
                <a:ea typeface="ＭＳ Ｐゴシック" charset="0"/>
              </a:rPr>
              <a:t>NOW </a:t>
            </a:r>
          </a:p>
          <a:p>
            <a:pPr marL="563563" lvl="1" indent="-223838"/>
            <a:r>
              <a:rPr lang="en-US" dirty="0" smtClean="0">
                <a:latin typeface="Times New Roman" charset="0"/>
                <a:ea typeface="ＭＳ Ｐゴシック" charset="0"/>
              </a:rPr>
              <a:t>Try to set up host communication via  IP Addresses</a:t>
            </a:r>
          </a:p>
          <a:p>
            <a:pPr marL="563563" lvl="1" indent="-223838"/>
            <a:r>
              <a:rPr lang="en-US" dirty="0" smtClean="0">
                <a:latin typeface="Times New Roman" charset="0"/>
                <a:ea typeface="ＭＳ Ｐゴシック" charset="0"/>
              </a:rPr>
              <a:t>Try to understand IP traffic issues</a:t>
            </a:r>
          </a:p>
          <a:p>
            <a:pPr marL="563563" lvl="1" indent="-223838"/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736513-ECAB-0149-BF8E-CFB6CB979875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E9B4B3-DF2F-4846-81B1-7CD9E19E7A43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543800" cy="13716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Internet Control Message Protocol (ICMP)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7772400" cy="4114800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Sent to Source Host - NOT Routers (why?)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Echo (ping)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Redirect (from router to source host)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Destination unreachable (protocol, port, or host)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TTL exceeded (so datagrams don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Times New Roman" charset="0"/>
                <a:ea typeface="ＭＳ Ｐゴシック" charset="0"/>
                <a:cs typeface="ＭＳ Ｐゴシック" charset="0"/>
              </a:rPr>
              <a:t>t cycle forever)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Checksum failed 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Reassembly failed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Cannot fragment 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595D86-AFE2-CF46-B3C5-B6D517F80BB7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EC0651-EEA4-4048-A229-78BF99235D2E}" type="slidenum">
              <a:rPr lang="en-US" sz="1400"/>
              <a:pPr/>
              <a:t>41</a:t>
            </a:fld>
            <a:endParaRPr 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6200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Internet Control Message Protocol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ICMP runs on top of IP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 parallel to TCP and UDP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Though still viewed as an integral part of IP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Diagnostics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Triggered when an IP packet encounters a problem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E.g., time exceeded or destination unreachable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ICMP packet sent back to the source IP address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Includes the error information (e.g., type and code)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… and an excerpt of the original data packet for identification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Source host receives the ICMP packet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And inspects the except of the packet (e.g., protocol and ports)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… to identify which socket should receive the error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190D67-DE3E-744A-8700-420C988E21D4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FAC939-D4D2-684A-8C5A-50B815D16DD0}" type="slidenum">
              <a:rPr lang="en-US" sz="1400"/>
              <a:pPr/>
              <a:t>42</a:t>
            </a:fld>
            <a:endParaRPr 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05600" cy="1219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IP Error Handling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228600" y="1447800"/>
            <a:ext cx="70389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What</a:t>
            </a:r>
            <a:r>
              <a:rPr lang="ja-JP" altLang="en-US" dirty="0"/>
              <a:t>’</a:t>
            </a:r>
            <a:r>
              <a:rPr lang="en-US" altLang="ja-JP" dirty="0"/>
              <a:t>s a gateway to do?</a:t>
            </a:r>
          </a:p>
          <a:p>
            <a:r>
              <a:rPr lang="en-US" dirty="0"/>
              <a:t>Gateway/Router is autonomous</a:t>
            </a:r>
          </a:p>
          <a:p>
            <a:r>
              <a:rPr lang="en-US" dirty="0"/>
              <a:t>	No real coordination with source</a:t>
            </a:r>
          </a:p>
          <a:p>
            <a:r>
              <a:rPr lang="en-US" dirty="0"/>
              <a:t>	Destination machine could be off</a:t>
            </a:r>
          </a:p>
          <a:p>
            <a:r>
              <a:rPr lang="en-US" dirty="0"/>
              <a:t>	Time-to-Live gone</a:t>
            </a:r>
          </a:p>
          <a:p>
            <a:r>
              <a:rPr lang="en-US" dirty="0"/>
              <a:t>	Congestion at Router/Gateway</a:t>
            </a:r>
          </a:p>
          <a:p>
            <a:r>
              <a:rPr lang="en-US" dirty="0"/>
              <a:t>Use Internet Control Message Protocol - ICMP</a:t>
            </a:r>
          </a:p>
          <a:p>
            <a:r>
              <a:rPr lang="ja-JP" altLang="en-US" dirty="0"/>
              <a:t>“</a:t>
            </a:r>
            <a:r>
              <a:rPr lang="en-US" altLang="ja-JP" dirty="0"/>
              <a:t>Any IP device to any IP device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dirty="0"/>
              <a:t>Rides in IP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A9F8CE-AECB-8046-BD23-335BFFCA0FE7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33A6AC-19EA-9B45-B235-9A748E2D948E}" type="slidenum">
              <a:rPr lang="en-US" sz="1400"/>
              <a:pPr/>
              <a:t>43</a:t>
            </a:fld>
            <a:endParaRPr 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705600" cy="1219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Example: Time Exceeded</a:t>
            </a:r>
          </a:p>
        </p:txBody>
      </p:sp>
      <p:sp>
        <p:nvSpPr>
          <p:cNvPr id="55300" name="Line 3"/>
          <p:cNvSpPr>
            <a:spLocks noChangeShapeType="1"/>
          </p:cNvSpPr>
          <p:nvPr/>
        </p:nvSpPr>
        <p:spPr bwMode="auto">
          <a:xfrm>
            <a:off x="996950" y="54006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>
            <a:off x="2216150" y="5121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32829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1889125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2957513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DNS</a:t>
            </a: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2522538" y="4714875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...</a:t>
            </a:r>
          </a:p>
        </p:txBody>
      </p:sp>
      <p:sp>
        <p:nvSpPr>
          <p:cNvPr id="55306" name="Line 9"/>
          <p:cNvSpPr>
            <a:spLocks noChangeShapeType="1"/>
          </p:cNvSpPr>
          <p:nvPr/>
        </p:nvSpPr>
        <p:spPr bwMode="auto">
          <a:xfrm>
            <a:off x="5645150" y="54006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0"/>
          <p:cNvSpPr>
            <a:spLocks noChangeShapeType="1"/>
          </p:cNvSpPr>
          <p:nvPr/>
        </p:nvSpPr>
        <p:spPr bwMode="auto">
          <a:xfrm>
            <a:off x="59499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1"/>
          <p:cNvSpPr>
            <a:spLocks noChangeShapeType="1"/>
          </p:cNvSpPr>
          <p:nvPr/>
        </p:nvSpPr>
        <p:spPr bwMode="auto">
          <a:xfrm>
            <a:off x="68643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2"/>
          <p:cNvSpPr>
            <a:spLocks noChangeShapeType="1"/>
          </p:cNvSpPr>
          <p:nvPr/>
        </p:nvSpPr>
        <p:spPr bwMode="auto">
          <a:xfrm>
            <a:off x="79311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5641975" y="48101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55311" name="Rectangle 14"/>
          <p:cNvSpPr>
            <a:spLocks noChangeArrowheads="1"/>
          </p:cNvSpPr>
          <p:nvPr/>
        </p:nvSpPr>
        <p:spPr bwMode="auto">
          <a:xfrm>
            <a:off x="6537325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55312" name="Rectangle 15"/>
          <p:cNvSpPr>
            <a:spLocks noChangeArrowheads="1"/>
          </p:cNvSpPr>
          <p:nvPr/>
        </p:nvSpPr>
        <p:spPr bwMode="auto">
          <a:xfrm>
            <a:off x="7605713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DNS</a:t>
            </a:r>
          </a:p>
        </p:txBody>
      </p:sp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7170738" y="4714875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...</a:t>
            </a:r>
          </a:p>
        </p:txBody>
      </p:sp>
      <p:sp>
        <p:nvSpPr>
          <p:cNvPr id="55314" name="AutoShape 17"/>
          <p:cNvSpPr>
            <a:spLocks noChangeArrowheads="1"/>
          </p:cNvSpPr>
          <p:nvPr/>
        </p:nvSpPr>
        <p:spPr bwMode="auto">
          <a:xfrm>
            <a:off x="4349750" y="6119813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>
            <a:off x="2843213" y="5360988"/>
            <a:ext cx="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AutoShape 19"/>
          <p:cNvSpPr>
            <a:spLocks noChangeArrowheads="1"/>
          </p:cNvSpPr>
          <p:nvPr/>
        </p:nvSpPr>
        <p:spPr bwMode="auto">
          <a:xfrm>
            <a:off x="6178550" y="6119813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  <p:sp>
        <p:nvSpPr>
          <p:cNvPr id="55317" name="Line 20"/>
          <p:cNvSpPr>
            <a:spLocks noChangeShapeType="1"/>
          </p:cNvSpPr>
          <p:nvPr/>
        </p:nvSpPr>
        <p:spPr bwMode="auto">
          <a:xfrm flipH="1">
            <a:off x="6492875" y="5387975"/>
            <a:ext cx="0" cy="715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>
            <a:off x="3130550" y="6272213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4959350" y="6272213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AutoShape 23"/>
          <p:cNvSpPr>
            <a:spLocks noChangeArrowheads="1"/>
          </p:cNvSpPr>
          <p:nvPr/>
        </p:nvSpPr>
        <p:spPr bwMode="auto">
          <a:xfrm>
            <a:off x="2541588" y="611663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>
            <a:off x="1179513" y="51085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Rectangle 25"/>
          <p:cNvSpPr>
            <a:spLocks noChangeArrowheads="1"/>
          </p:cNvSpPr>
          <p:nvPr/>
        </p:nvSpPr>
        <p:spPr bwMode="auto">
          <a:xfrm>
            <a:off x="852488" y="48037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55323" name="Text Box 26"/>
          <p:cNvSpPr txBox="1">
            <a:spLocks noChangeArrowheads="1"/>
          </p:cNvSpPr>
          <p:nvPr/>
        </p:nvSpPr>
        <p:spPr bwMode="auto">
          <a:xfrm>
            <a:off x="576263" y="4457700"/>
            <a:ext cx="1144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1.2.3.7</a:t>
            </a:r>
          </a:p>
        </p:txBody>
      </p:sp>
      <p:sp>
        <p:nvSpPr>
          <p:cNvPr id="55324" name="Text Box 27"/>
          <p:cNvSpPr txBox="1">
            <a:spLocks noChangeArrowheads="1"/>
          </p:cNvSpPr>
          <p:nvPr/>
        </p:nvSpPr>
        <p:spPr bwMode="auto">
          <a:xfrm>
            <a:off x="5059363" y="5749925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8.9.10.11</a:t>
            </a:r>
          </a:p>
        </p:txBody>
      </p:sp>
      <p:sp>
        <p:nvSpPr>
          <p:cNvPr id="55325" name="Text Box 28"/>
          <p:cNvSpPr txBox="1">
            <a:spLocks noChangeArrowheads="1"/>
          </p:cNvSpPr>
          <p:nvPr/>
        </p:nvSpPr>
        <p:spPr bwMode="auto">
          <a:xfrm>
            <a:off x="7265988" y="44450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5.6.7.156</a:t>
            </a:r>
          </a:p>
        </p:txBody>
      </p:sp>
      <p:sp>
        <p:nvSpPr>
          <p:cNvPr id="55326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895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Host sends an IP packet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Each router decrements the time-to-live field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If time-to-live field reaches 0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Router generates an ICMP message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Sends a </a:t>
            </a:r>
            <a:r>
              <a:rPr lang="ja-JP" altLang="en-US">
                <a:latin typeface="Times New Roman" charset="0"/>
                <a:ea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</a:rPr>
              <a:t>time exceeded</a:t>
            </a:r>
            <a:r>
              <a:rPr lang="ja-JP" altLang="en-US">
                <a:latin typeface="Times New Roman" charset="0"/>
                <a:ea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</a:rPr>
              <a:t> message back to the source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5327" name="Freeform 30"/>
          <p:cNvSpPr>
            <a:spLocks/>
          </p:cNvSpPr>
          <p:nvPr/>
        </p:nvSpPr>
        <p:spPr bwMode="auto">
          <a:xfrm>
            <a:off x="885825" y="5195888"/>
            <a:ext cx="5575300" cy="1017587"/>
          </a:xfrm>
          <a:custGeom>
            <a:avLst/>
            <a:gdLst>
              <a:gd name="T0" fmla="*/ 2147483647 w 3512"/>
              <a:gd name="T1" fmla="*/ 2147483647 h 641"/>
              <a:gd name="T2" fmla="*/ 2147483647 w 3512"/>
              <a:gd name="T3" fmla="*/ 2147483647 h 641"/>
              <a:gd name="T4" fmla="*/ 2147483647 w 3512"/>
              <a:gd name="T5" fmla="*/ 2147483647 h 641"/>
              <a:gd name="T6" fmla="*/ 2147483647 w 3512"/>
              <a:gd name="T7" fmla="*/ 2147483647 h 641"/>
              <a:gd name="T8" fmla="*/ 0 w 3512"/>
              <a:gd name="T9" fmla="*/ 0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12"/>
              <a:gd name="T16" fmla="*/ 0 h 641"/>
              <a:gd name="T17" fmla="*/ 3512 w 3512"/>
              <a:gd name="T18" fmla="*/ 641 h 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12" h="641">
                <a:moveTo>
                  <a:pt x="3338" y="605"/>
                </a:moveTo>
                <a:cubicBezTo>
                  <a:pt x="3425" y="623"/>
                  <a:pt x="3512" y="641"/>
                  <a:pt x="3290" y="605"/>
                </a:cubicBezTo>
                <a:cubicBezTo>
                  <a:pt x="3068" y="569"/>
                  <a:pt x="2495" y="411"/>
                  <a:pt x="2007" y="387"/>
                </a:cubicBezTo>
                <a:cubicBezTo>
                  <a:pt x="1519" y="363"/>
                  <a:pt x="696" y="524"/>
                  <a:pt x="362" y="460"/>
                </a:cubicBezTo>
                <a:cubicBezTo>
                  <a:pt x="28" y="396"/>
                  <a:pt x="14" y="19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Text Box 31"/>
          <p:cNvSpPr txBox="1">
            <a:spLocks noChangeArrowheads="1"/>
          </p:cNvSpPr>
          <p:nvPr/>
        </p:nvSpPr>
        <p:spPr bwMode="auto">
          <a:xfrm>
            <a:off x="423863" y="6002338"/>
            <a:ext cx="200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Time exceeded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F672C8-E37C-DC44-9046-A6BFCC87FAD7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3B3457-4FE2-7549-AF36-D15E2C6A409B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56323" name="Line 2"/>
          <p:cNvSpPr>
            <a:spLocks noChangeShapeType="1"/>
          </p:cNvSpPr>
          <p:nvPr/>
        </p:nvSpPr>
        <p:spPr bwMode="auto">
          <a:xfrm flipV="1">
            <a:off x="6894513" y="4457700"/>
            <a:ext cx="1443037" cy="119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Line 3"/>
          <p:cNvSpPr>
            <a:spLocks noChangeShapeType="1"/>
          </p:cNvSpPr>
          <p:nvPr/>
        </p:nvSpPr>
        <p:spPr bwMode="auto">
          <a:xfrm>
            <a:off x="857250" y="4602163"/>
            <a:ext cx="2155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Line 4"/>
          <p:cNvSpPr>
            <a:spLocks noChangeShapeType="1"/>
          </p:cNvSpPr>
          <p:nvPr/>
        </p:nvSpPr>
        <p:spPr bwMode="auto">
          <a:xfrm flipV="1">
            <a:off x="4841875" y="4576763"/>
            <a:ext cx="1873250" cy="730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5"/>
          <p:cNvSpPr>
            <a:spLocks noChangeShapeType="1"/>
          </p:cNvSpPr>
          <p:nvPr/>
        </p:nvSpPr>
        <p:spPr bwMode="auto">
          <a:xfrm>
            <a:off x="3086100" y="4649788"/>
            <a:ext cx="1565275" cy="657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153400" cy="1447800"/>
          </a:xfrm>
        </p:spPr>
        <p:txBody>
          <a:bodyPr/>
          <a:lstStyle/>
          <a:p>
            <a:r>
              <a:rPr lang="en-US" sz="3600" dirty="0" err="1">
                <a:latin typeface="Times New Roman" charset="0"/>
                <a:ea typeface="ＭＳ Ｐゴシック" charset="0"/>
                <a:cs typeface="ＭＳ Ｐゴシック" charset="0"/>
              </a:rPr>
              <a:t>Traceroute</a:t>
            </a:r>
            <a:r>
              <a:rPr 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: Exploiting </a:t>
            </a:r>
            <a:r>
              <a:rPr lang="ja-JP" alt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 dirty="0">
                <a:latin typeface="Times New Roman" charset="0"/>
                <a:ea typeface="ＭＳ Ｐゴシック" charset="0"/>
                <a:cs typeface="ＭＳ Ｐゴシック" charset="0"/>
              </a:rPr>
              <a:t>Time Exceeded</a:t>
            </a:r>
            <a:r>
              <a:rPr lang="ja-JP" altLang="en-US" sz="36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Time-To-Live field in IP packet header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Source sends a packet with a TTL of </a:t>
            </a:r>
            <a:r>
              <a:rPr lang="en-US" i="1" dirty="0">
                <a:latin typeface="Times New Roman" charset="0"/>
                <a:ea typeface="ＭＳ Ｐゴシック" charset="0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Each router along the path decrements the TTL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TTL exceeded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sent when TTL reaches </a:t>
            </a:r>
            <a:r>
              <a:rPr lang="en-US" altLang="ja-JP" i="1" dirty="0">
                <a:latin typeface="Times New Roman" charset="0"/>
                <a:ea typeface="ＭＳ Ｐゴシック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Traceroute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tool exploits this TTL behavior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397375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121275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0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36880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2" name="Group 11"/>
          <p:cNvGrpSpPr>
            <a:grpSpLocks/>
          </p:cNvGrpSpPr>
          <p:nvPr/>
        </p:nvGrpSpPr>
        <p:grpSpPr bwMode="auto">
          <a:xfrm>
            <a:off x="495300" y="4418013"/>
            <a:ext cx="609600" cy="533400"/>
            <a:chOff x="384" y="3285"/>
            <a:chExt cx="384" cy="336"/>
          </a:xfrm>
        </p:grpSpPr>
        <p:pic>
          <p:nvPicPr>
            <p:cNvPr id="56358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04"/>
              <a:ext cx="38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359" name="Group 13"/>
            <p:cNvGrpSpPr>
              <a:grpSpLocks/>
            </p:cNvGrpSpPr>
            <p:nvPr/>
          </p:nvGrpSpPr>
          <p:grpSpPr bwMode="auto">
            <a:xfrm>
              <a:off x="533" y="3285"/>
              <a:ext cx="63" cy="19"/>
              <a:chOff x="614" y="2400"/>
              <a:chExt cx="97" cy="31"/>
            </a:xfrm>
          </p:grpSpPr>
          <p:sp>
            <p:nvSpPr>
              <p:cNvPr id="56367" name="Rectangle 14"/>
              <p:cNvSpPr>
                <a:spLocks noChangeArrowheads="1"/>
              </p:cNvSpPr>
              <p:nvPr/>
            </p:nvSpPr>
            <p:spPr bwMode="auto">
              <a:xfrm>
                <a:off x="614" y="2400"/>
                <a:ext cx="97" cy="3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68" name="Oval 15"/>
              <p:cNvSpPr>
                <a:spLocks noChangeArrowheads="1"/>
              </p:cNvSpPr>
              <p:nvPr/>
            </p:nvSpPr>
            <p:spPr bwMode="auto">
              <a:xfrm>
                <a:off x="648" y="2400"/>
                <a:ext cx="29" cy="3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60" name="Group 16"/>
            <p:cNvGrpSpPr>
              <a:grpSpLocks/>
            </p:cNvGrpSpPr>
            <p:nvPr/>
          </p:nvGrpSpPr>
          <p:grpSpPr bwMode="auto">
            <a:xfrm>
              <a:off x="529" y="3348"/>
              <a:ext cx="83" cy="44"/>
              <a:chOff x="608" y="2502"/>
              <a:chExt cx="128" cy="72"/>
            </a:xfrm>
          </p:grpSpPr>
          <p:sp>
            <p:nvSpPr>
              <p:cNvPr id="56362" name="Rectangle 17"/>
              <p:cNvSpPr>
                <a:spLocks noChangeArrowheads="1"/>
              </p:cNvSpPr>
              <p:nvPr/>
            </p:nvSpPr>
            <p:spPr bwMode="auto">
              <a:xfrm>
                <a:off x="608" y="2502"/>
                <a:ext cx="128" cy="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363" name="Group 18"/>
              <p:cNvGrpSpPr>
                <a:grpSpLocks/>
              </p:cNvGrpSpPr>
              <p:nvPr/>
            </p:nvGrpSpPr>
            <p:grpSpPr bwMode="auto">
              <a:xfrm>
                <a:off x="629" y="2512"/>
                <a:ext cx="89" cy="50"/>
                <a:chOff x="629" y="2512"/>
                <a:chExt cx="89" cy="50"/>
              </a:xfrm>
            </p:grpSpPr>
            <p:sp>
              <p:nvSpPr>
                <p:cNvPr id="56364" name="Line 19"/>
                <p:cNvSpPr>
                  <a:spLocks noChangeShapeType="1"/>
                </p:cNvSpPr>
                <p:nvPr/>
              </p:nvSpPr>
              <p:spPr bwMode="auto">
                <a:xfrm>
                  <a:off x="629" y="2512"/>
                  <a:ext cx="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5" name="Line 20"/>
                <p:cNvSpPr>
                  <a:spLocks noChangeShapeType="1"/>
                </p:cNvSpPr>
                <p:nvPr/>
              </p:nvSpPr>
              <p:spPr bwMode="auto">
                <a:xfrm>
                  <a:off x="629" y="2536"/>
                  <a:ext cx="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6" name="Line 21"/>
                <p:cNvSpPr>
                  <a:spLocks noChangeShapeType="1"/>
                </p:cNvSpPr>
                <p:nvPr/>
              </p:nvSpPr>
              <p:spPr bwMode="auto">
                <a:xfrm>
                  <a:off x="629" y="2562"/>
                  <a:ext cx="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56361" name="Object 3"/>
            <p:cNvGraphicFramePr>
              <a:graphicFrameLocks/>
            </p:cNvGraphicFramePr>
            <p:nvPr/>
          </p:nvGraphicFramePr>
          <p:xfrm>
            <a:off x="509" y="3349"/>
            <a:ext cx="92" cy="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17" name="Clip" r:id="rId5" imgW="228600" imgH="254000" progId="MS_ClipArt_Gallery.2">
                    <p:embed/>
                  </p:oleObj>
                </mc:Choice>
                <mc:Fallback>
                  <p:oleObj name="Clip" r:id="rId5" imgW="228600" imgH="254000" progId="MS_ClipArt_Gallery.2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" y="3349"/>
                          <a:ext cx="92" cy="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33" name="Text Box 23"/>
          <p:cNvSpPr txBox="1">
            <a:spLocks noChangeArrowheads="1"/>
          </p:cNvSpPr>
          <p:nvPr/>
        </p:nvSpPr>
        <p:spPr bwMode="auto">
          <a:xfrm>
            <a:off x="357188" y="4778375"/>
            <a:ext cx="747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folHlink"/>
                </a:solidFill>
              </a:rPr>
              <a:t>source</a:t>
            </a:r>
          </a:p>
        </p:txBody>
      </p:sp>
      <p:grpSp>
        <p:nvGrpSpPr>
          <p:cNvPr id="56334" name="Group 24"/>
          <p:cNvGrpSpPr>
            <a:grpSpLocks/>
          </p:cNvGrpSpPr>
          <p:nvPr/>
        </p:nvGrpSpPr>
        <p:grpSpPr bwMode="auto">
          <a:xfrm>
            <a:off x="8101013" y="4287838"/>
            <a:ext cx="609600" cy="533400"/>
            <a:chOff x="384" y="2400"/>
            <a:chExt cx="592" cy="544"/>
          </a:xfrm>
        </p:grpSpPr>
        <p:pic>
          <p:nvPicPr>
            <p:cNvPr id="56347" name="Picture 2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30"/>
              <a:ext cx="59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348" name="Group 26"/>
            <p:cNvGrpSpPr>
              <a:grpSpLocks/>
            </p:cNvGrpSpPr>
            <p:nvPr/>
          </p:nvGrpSpPr>
          <p:grpSpPr bwMode="auto">
            <a:xfrm>
              <a:off x="614" y="2400"/>
              <a:ext cx="97" cy="31"/>
              <a:chOff x="614" y="2400"/>
              <a:chExt cx="97" cy="31"/>
            </a:xfrm>
          </p:grpSpPr>
          <p:sp>
            <p:nvSpPr>
              <p:cNvPr id="56356" name="Rectangle 27"/>
              <p:cNvSpPr>
                <a:spLocks noChangeArrowheads="1"/>
              </p:cNvSpPr>
              <p:nvPr/>
            </p:nvSpPr>
            <p:spPr bwMode="auto">
              <a:xfrm>
                <a:off x="614" y="2400"/>
                <a:ext cx="97" cy="3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7" name="Oval 28"/>
              <p:cNvSpPr>
                <a:spLocks noChangeArrowheads="1"/>
              </p:cNvSpPr>
              <p:nvPr/>
            </p:nvSpPr>
            <p:spPr bwMode="auto">
              <a:xfrm>
                <a:off x="648" y="2400"/>
                <a:ext cx="29" cy="3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>
              <a:off x="608" y="2502"/>
              <a:ext cx="128" cy="72"/>
              <a:chOff x="608" y="2502"/>
              <a:chExt cx="128" cy="72"/>
            </a:xfrm>
          </p:grpSpPr>
          <p:sp>
            <p:nvSpPr>
              <p:cNvPr id="56351" name="Rectangle 30"/>
              <p:cNvSpPr>
                <a:spLocks noChangeArrowheads="1"/>
              </p:cNvSpPr>
              <p:nvPr/>
            </p:nvSpPr>
            <p:spPr bwMode="auto">
              <a:xfrm>
                <a:off x="608" y="2502"/>
                <a:ext cx="128" cy="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352" name="Group 31"/>
              <p:cNvGrpSpPr>
                <a:grpSpLocks/>
              </p:cNvGrpSpPr>
              <p:nvPr/>
            </p:nvGrpSpPr>
            <p:grpSpPr bwMode="auto">
              <a:xfrm>
                <a:off x="629" y="2512"/>
                <a:ext cx="89" cy="50"/>
                <a:chOff x="629" y="2512"/>
                <a:chExt cx="89" cy="50"/>
              </a:xfrm>
            </p:grpSpPr>
            <p:sp>
              <p:nvSpPr>
                <p:cNvPr id="56353" name="Line 32"/>
                <p:cNvSpPr>
                  <a:spLocks noChangeShapeType="1"/>
                </p:cNvSpPr>
                <p:nvPr/>
              </p:nvSpPr>
              <p:spPr bwMode="auto">
                <a:xfrm>
                  <a:off x="629" y="2512"/>
                  <a:ext cx="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4" name="Line 33"/>
                <p:cNvSpPr>
                  <a:spLocks noChangeShapeType="1"/>
                </p:cNvSpPr>
                <p:nvPr/>
              </p:nvSpPr>
              <p:spPr bwMode="auto">
                <a:xfrm>
                  <a:off x="629" y="2536"/>
                  <a:ext cx="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5" name="Line 34"/>
                <p:cNvSpPr>
                  <a:spLocks noChangeShapeType="1"/>
                </p:cNvSpPr>
                <p:nvPr/>
              </p:nvSpPr>
              <p:spPr bwMode="auto">
                <a:xfrm>
                  <a:off x="629" y="2562"/>
                  <a:ext cx="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56350" name="Object 2"/>
            <p:cNvGraphicFramePr>
              <a:graphicFrameLocks/>
            </p:cNvGraphicFramePr>
            <p:nvPr/>
          </p:nvGraphicFramePr>
          <p:xfrm>
            <a:off x="590" y="2504"/>
            <a:ext cx="142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18" name="Clip" r:id="rId7" imgW="228600" imgH="254000" progId="MS_ClipArt_Gallery.2">
                    <p:embed/>
                  </p:oleObj>
                </mc:Choice>
                <mc:Fallback>
                  <p:oleObj name="Clip" r:id="rId7" imgW="228600" imgH="254000" progId="MS_ClipArt_Gallery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2504"/>
                          <a:ext cx="142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35" name="Text Box 36"/>
          <p:cNvSpPr txBox="1">
            <a:spLocks noChangeArrowheads="1"/>
          </p:cNvSpPr>
          <p:nvPr/>
        </p:nvSpPr>
        <p:spPr bwMode="auto">
          <a:xfrm>
            <a:off x="7805738" y="4672013"/>
            <a:ext cx="1144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folHlink"/>
                </a:solidFill>
              </a:rPr>
              <a:t>destination</a:t>
            </a: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163638" y="3773488"/>
            <a:ext cx="3035300" cy="703262"/>
            <a:chOff x="535" y="2920"/>
            <a:chExt cx="1912" cy="443"/>
          </a:xfrm>
        </p:grpSpPr>
        <p:sp>
          <p:nvSpPr>
            <p:cNvPr id="56343" name="Line 38"/>
            <p:cNvSpPr>
              <a:spLocks noChangeShapeType="1"/>
            </p:cNvSpPr>
            <p:nvPr/>
          </p:nvSpPr>
          <p:spPr bwMode="auto">
            <a:xfrm flipV="1">
              <a:off x="535" y="3362"/>
              <a:ext cx="959" cy="1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Text Box 39"/>
            <p:cNvSpPr txBox="1">
              <a:spLocks noChangeArrowheads="1"/>
            </p:cNvSpPr>
            <p:nvPr/>
          </p:nvSpPr>
          <p:spPr bwMode="auto">
            <a:xfrm>
              <a:off x="535" y="3139"/>
              <a:ext cx="5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chemeClr val="folHlink"/>
                  </a:solidFill>
                </a:rPr>
                <a:t>TTL=1</a:t>
              </a:r>
            </a:p>
          </p:txBody>
        </p:sp>
        <p:sp>
          <p:nvSpPr>
            <p:cNvPr id="56345" name="Freeform 40"/>
            <p:cNvSpPr>
              <a:spLocks/>
            </p:cNvSpPr>
            <p:nvPr/>
          </p:nvSpPr>
          <p:spPr bwMode="auto">
            <a:xfrm flipV="1">
              <a:off x="1241" y="2920"/>
              <a:ext cx="505" cy="374"/>
            </a:xfrm>
            <a:custGeom>
              <a:avLst/>
              <a:gdLst>
                <a:gd name="T0" fmla="*/ 482 w 505"/>
                <a:gd name="T1" fmla="*/ 0 h 205"/>
                <a:gd name="T2" fmla="*/ 425 w 505"/>
                <a:gd name="T3" fmla="*/ 1148 h 205"/>
                <a:gd name="T4" fmla="*/ 0 w 505"/>
                <a:gd name="T5" fmla="*/ 577 h 205"/>
                <a:gd name="T6" fmla="*/ 0 60000 65536"/>
                <a:gd name="T7" fmla="*/ 0 60000 65536"/>
                <a:gd name="T8" fmla="*/ 0 60000 65536"/>
                <a:gd name="T9" fmla="*/ 0 w 505"/>
                <a:gd name="T10" fmla="*/ 0 h 205"/>
                <a:gd name="T11" fmla="*/ 505 w 505"/>
                <a:gd name="T12" fmla="*/ 205 h 2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205">
                  <a:moveTo>
                    <a:pt x="482" y="0"/>
                  </a:moveTo>
                  <a:cubicBezTo>
                    <a:pt x="493" y="86"/>
                    <a:pt x="505" y="173"/>
                    <a:pt x="425" y="189"/>
                  </a:cubicBezTo>
                  <a:cubicBezTo>
                    <a:pt x="345" y="205"/>
                    <a:pt x="71" y="111"/>
                    <a:pt x="0" y="95"/>
                  </a:cubicBezTo>
                </a:path>
              </a:pathLst>
            </a:custGeom>
            <a:noFill/>
            <a:ln w="38100">
              <a:solidFill>
                <a:schemeClr val="folHlink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Text Box 41"/>
            <p:cNvSpPr txBox="1">
              <a:spLocks noChangeArrowheads="1"/>
            </p:cNvSpPr>
            <p:nvPr/>
          </p:nvSpPr>
          <p:spPr bwMode="auto">
            <a:xfrm>
              <a:off x="1809" y="2947"/>
              <a:ext cx="63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/>
                <a:t>Time</a:t>
              </a:r>
            </a:p>
            <a:p>
              <a:pPr algn="ctr"/>
              <a:r>
                <a:rPr lang="en-US" sz="1600" b="1"/>
                <a:t> exceeded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163638" y="4318000"/>
            <a:ext cx="3678237" cy="1055688"/>
            <a:chOff x="535" y="3263"/>
            <a:chExt cx="2317" cy="665"/>
          </a:xfrm>
        </p:grpSpPr>
        <p:sp>
          <p:nvSpPr>
            <p:cNvPr id="56339" name="Text Box 43"/>
            <p:cNvSpPr txBox="1">
              <a:spLocks noChangeArrowheads="1"/>
            </p:cNvSpPr>
            <p:nvPr/>
          </p:nvSpPr>
          <p:spPr bwMode="auto">
            <a:xfrm>
              <a:off x="535" y="3607"/>
              <a:ext cx="5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9900"/>
                  </a:solidFill>
                </a:rPr>
                <a:t>TTL=2</a:t>
              </a:r>
            </a:p>
          </p:txBody>
        </p:sp>
        <p:sp>
          <p:nvSpPr>
            <p:cNvPr id="56340" name="Line 44"/>
            <p:cNvSpPr>
              <a:spLocks noChangeShapeType="1"/>
            </p:cNvSpPr>
            <p:nvPr/>
          </p:nvSpPr>
          <p:spPr bwMode="auto">
            <a:xfrm>
              <a:off x="1700" y="3580"/>
              <a:ext cx="871" cy="348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45"/>
            <p:cNvSpPr>
              <a:spLocks noChangeShapeType="1"/>
            </p:cNvSpPr>
            <p:nvPr/>
          </p:nvSpPr>
          <p:spPr bwMode="auto">
            <a:xfrm>
              <a:off x="535" y="3580"/>
              <a:ext cx="1165" cy="0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Freeform 46"/>
            <p:cNvSpPr>
              <a:spLocks/>
            </p:cNvSpPr>
            <p:nvPr/>
          </p:nvSpPr>
          <p:spPr bwMode="auto">
            <a:xfrm flipV="1">
              <a:off x="2447" y="3263"/>
              <a:ext cx="405" cy="500"/>
            </a:xfrm>
            <a:custGeom>
              <a:avLst/>
              <a:gdLst>
                <a:gd name="T0" fmla="*/ 249 w 505"/>
                <a:gd name="T1" fmla="*/ 0 h 205"/>
                <a:gd name="T2" fmla="*/ 219 w 505"/>
                <a:gd name="T3" fmla="*/ 2741 h 205"/>
                <a:gd name="T4" fmla="*/ 0 w 505"/>
                <a:gd name="T5" fmla="*/ 1380 h 205"/>
                <a:gd name="T6" fmla="*/ 0 60000 65536"/>
                <a:gd name="T7" fmla="*/ 0 60000 65536"/>
                <a:gd name="T8" fmla="*/ 0 60000 65536"/>
                <a:gd name="T9" fmla="*/ 0 w 505"/>
                <a:gd name="T10" fmla="*/ 0 h 205"/>
                <a:gd name="T11" fmla="*/ 505 w 505"/>
                <a:gd name="T12" fmla="*/ 205 h 2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205">
                  <a:moveTo>
                    <a:pt x="482" y="0"/>
                  </a:moveTo>
                  <a:cubicBezTo>
                    <a:pt x="493" y="86"/>
                    <a:pt x="505" y="173"/>
                    <a:pt x="425" y="189"/>
                  </a:cubicBezTo>
                  <a:cubicBezTo>
                    <a:pt x="345" y="205"/>
                    <a:pt x="71" y="111"/>
                    <a:pt x="0" y="95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8" name="Text Box 47"/>
          <p:cNvSpPr txBox="1">
            <a:spLocks noChangeArrowheads="1"/>
          </p:cNvSpPr>
          <p:nvPr/>
        </p:nvSpPr>
        <p:spPr bwMode="auto">
          <a:xfrm>
            <a:off x="320675" y="5681663"/>
            <a:ext cx="8710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Send packets with TTL=1, 2, … and record source of </a:t>
            </a:r>
            <a:r>
              <a:rPr lang="ja-JP" altLang="en-US" sz="2000" b="1">
                <a:solidFill>
                  <a:srgbClr val="FF0000"/>
                </a:solidFill>
              </a:rPr>
              <a:t>“</a:t>
            </a:r>
            <a:r>
              <a:rPr lang="en-US" altLang="ja-JP" sz="2000" b="1">
                <a:solidFill>
                  <a:srgbClr val="FF0000"/>
                </a:solidFill>
              </a:rPr>
              <a:t>time exceeded</a:t>
            </a:r>
            <a:r>
              <a:rPr lang="ja-JP" altLang="en-US" sz="2000" b="1">
                <a:solidFill>
                  <a:srgbClr val="FF0000"/>
                </a:solidFill>
              </a:rPr>
              <a:t>”</a:t>
            </a:r>
            <a:r>
              <a:rPr lang="en-US" altLang="ja-JP" sz="2000" b="1">
                <a:solidFill>
                  <a:srgbClr val="FF0000"/>
                </a:solidFill>
              </a:rPr>
              <a:t> message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118737-F7E9-064C-8474-B32D6336F53E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D48BC8-CE6F-5245-87FB-5960942F1FD5}" type="slidenum">
              <a:rPr lang="en-US" sz="1400"/>
              <a:pPr/>
              <a:t>45</a:t>
            </a:fld>
            <a:endParaRPr 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705600" cy="1219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Ping: Echo and Reply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ICMP includes a simple 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  <a:cs typeface="ＭＳ Ｐゴシック" charset="0"/>
              </a:rPr>
              <a:t>echo</a:t>
            </a:r>
            <a:r>
              <a:rPr lang="ja-JP" alt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  <a:cs typeface="ＭＳ Ｐゴシック" charset="0"/>
              </a:rPr>
              <a:t> function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Sending node sends an ICMP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echo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message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Receiving node sends an ICMP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echo reply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Ping tool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Tests the connectivity with a remote host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by sending regularly spaced echo commands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measuring the delay until receiving the reply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Pinging a host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ping </a:t>
            </a:r>
            <a:r>
              <a:rPr lang="en-US" altLang="ja-JP" dirty="0" err="1">
                <a:latin typeface="Times New Roman" charset="0"/>
                <a:ea typeface="ＭＳ Ｐゴシック" charset="0"/>
              </a:rPr>
              <a:t>www.cs.princeton.edu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or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ping 12.157.34.212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Used to test if a machine is reachable and alive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(However, some nodes have ICMP disabled… </a:t>
            </a:r>
            <a:r>
              <a:rPr lang="en-US" dirty="0">
                <a:latin typeface="Times New Roman" charset="0"/>
                <a:ea typeface="ＭＳ Ｐゴシック" charset="0"/>
                <a:sym typeface="Wingdings" charset="0"/>
              </a:rPr>
              <a:t>)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305800" cy="59436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1A254F-BCF1-0042-A610-DDCD746F15F8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3DFCCC-54E7-0740-A143-8A00BE0041D5}" type="slidenum">
              <a:rPr lang="en-US" sz="1400"/>
              <a:pPr/>
              <a:t>46</a:t>
            </a:fld>
            <a:endParaRPr lang="en-US" sz="1400"/>
          </a:p>
        </p:txBody>
      </p:sp>
      <p:pic>
        <p:nvPicPr>
          <p:cNvPr id="583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6513"/>
            <a:ext cx="76200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BB9548-D521-B945-AE38-CDAC52CAE4A3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593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BAC838-D52A-F34D-A2E5-9FB2330CAE01}" type="slidenum">
              <a:rPr lang="en-US" sz="1400"/>
              <a:pPr/>
              <a:t>47</a:t>
            </a:fld>
            <a:endParaRPr lang="en-US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Important control functions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Bootstrapping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Error reporting and monitoring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Internet control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Dynamic Host Configuration Protocol (DHCP)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Address Resolution Protocol (ARP)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Internet Control Message Protocol (ICMP)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8458200" cy="6172200"/>
          </a:xfrm>
        </p:spPr>
        <p:txBody>
          <a:bodyPr/>
          <a:lstStyle/>
          <a:p>
            <a:r>
              <a:rPr lang="mr-IN" sz="1600" b="1" i="1" dirty="0"/>
              <a:t>13:17 [mae@mike:] 1 % arp -a</a:t>
            </a:r>
          </a:p>
          <a:p>
            <a:r>
              <a:rPr lang="en-US" sz="1600" b="1" i="1" dirty="0" err="1"/>
              <a:t>neutron.cs.hmc.edu</a:t>
            </a:r>
            <a:r>
              <a:rPr lang="en-US" sz="1600" b="1" i="1" dirty="0"/>
              <a:t> (134.173.42.1) at e0:d1:73:7e:e6:c8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 err="1"/>
              <a:t>gute.cs.hmc.edu</a:t>
            </a:r>
            <a:r>
              <a:rPr lang="en-US" sz="1600" b="1" i="1" dirty="0"/>
              <a:t> (134.173.42.41) at 74:46:a0:4e:17:20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 err="1"/>
              <a:t>greebo.cs.hmc.edu</a:t>
            </a:r>
            <a:r>
              <a:rPr lang="en-US" sz="1600" b="1" i="1" dirty="0"/>
              <a:t> (134.173.42.42) at a4:5d:36:b6:30:fc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 err="1"/>
              <a:t>mallet.cs.hmc.edu</a:t>
            </a:r>
            <a:r>
              <a:rPr lang="en-US" sz="1600" b="1" i="1" dirty="0"/>
              <a:t> (134.173.42.59) at 90:b1:1c:88:eb:78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 err="1"/>
              <a:t>chp.cs.hmc.edu</a:t>
            </a:r>
            <a:r>
              <a:rPr lang="en-US" sz="1600" b="1" i="1" dirty="0"/>
              <a:t> (134.173.42.128) at 2c:76:8a:3e:d9:db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 err="1"/>
              <a:t>berg.cs.hmc.edu</a:t>
            </a:r>
            <a:r>
              <a:rPr lang="en-US" sz="1600" b="1" i="1" dirty="0"/>
              <a:t> (134.173.42.129) at 74:46:a0:50:32:ef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 err="1"/>
              <a:t>ark.cs.hmc.edu</a:t>
            </a:r>
            <a:r>
              <a:rPr lang="en-US" sz="1600" b="1" i="1" dirty="0"/>
              <a:t> (134.173.42.130) at 68:5:ca:38:5d:f8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is-IS" sz="1600" b="1" i="1" dirty="0"/>
              <a:t>jumbo.cs.hmc.edu (134.173.42.168) at 0:14:38:8f:2a:9f on en8 ifscope [ethernet]</a:t>
            </a:r>
          </a:p>
          <a:p>
            <a:r>
              <a:rPr lang="en-US" sz="1600" b="1" i="1" dirty="0" err="1"/>
              <a:t>cortana.cs.hmc.edu</a:t>
            </a:r>
            <a:r>
              <a:rPr lang="en-US" sz="1600" b="1" i="1" dirty="0"/>
              <a:t> (134.173.42.196) at 0:24:36:f4:9b:b8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/>
              <a:t>? (134.173.42.255) at </a:t>
            </a:r>
            <a:r>
              <a:rPr lang="en-US" sz="1600" b="1" i="1" dirty="0" err="1"/>
              <a:t>ff:ff:ff:ff:ff:ff</a:t>
            </a:r>
            <a:r>
              <a:rPr lang="en-US" sz="1600" b="1" i="1" dirty="0"/>
              <a:t>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/>
              <a:t>? (134.173.192.1) at a2:1:0:0:0:e on en0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/>
              <a:t>? (134.173.223.255) at </a:t>
            </a:r>
            <a:r>
              <a:rPr lang="en-US" sz="1600" b="1" i="1" dirty="0" err="1"/>
              <a:t>ff:ff:ff:ff:ff:ff</a:t>
            </a:r>
            <a:r>
              <a:rPr lang="en-US" sz="1600" b="1" i="1" dirty="0"/>
              <a:t> on en0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/>
              <a:t>? (224.0.0.251) at 1:0:5e:0:0:fb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permanent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/>
              <a:t>? (239.255.255.250) at 1:0:5e:7f:ff:fa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permanent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/>
              <a:t>? (239.255.255.250) at 1:0:5e:7f:ff:fa on en0 </a:t>
            </a:r>
            <a:r>
              <a:rPr lang="en-US" sz="1600" b="1" i="1" dirty="0" err="1"/>
              <a:t>ifscope</a:t>
            </a:r>
            <a:r>
              <a:rPr lang="en-US" sz="1600" b="1" i="1" dirty="0"/>
              <a:t> permanent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r>
              <a:rPr lang="en-US" sz="1600" b="1" i="1" dirty="0" err="1"/>
              <a:t>broadcasthost</a:t>
            </a:r>
            <a:r>
              <a:rPr lang="en-US" sz="1600" b="1" i="1" dirty="0"/>
              <a:t> (255.255.255.255) at </a:t>
            </a:r>
            <a:r>
              <a:rPr lang="en-US" sz="1600" b="1" i="1" dirty="0" err="1"/>
              <a:t>ff:ff:ff:ff:ff:ff</a:t>
            </a:r>
            <a:r>
              <a:rPr lang="en-US" sz="1600" b="1" i="1" dirty="0"/>
              <a:t> on en8 </a:t>
            </a:r>
            <a:r>
              <a:rPr lang="en-US" sz="1600" b="1" i="1" dirty="0" err="1"/>
              <a:t>ifscope</a:t>
            </a:r>
            <a:r>
              <a:rPr lang="en-US" sz="1600" b="1" i="1" dirty="0"/>
              <a:t> [</a:t>
            </a:r>
            <a:r>
              <a:rPr lang="en-US" sz="1600" b="1" i="1" dirty="0" err="1"/>
              <a:t>ethernet</a:t>
            </a:r>
            <a:r>
              <a:rPr lang="en-US" sz="1600" b="1" i="1" dirty="0"/>
              <a:t>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10336-2022-AC49-A2D5-9C752F24E364}" type="datetime1">
              <a:rPr lang="en-US" smtClean="0"/>
              <a:t>10/4/18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C2ECA-5EE4-D740-B905-7EF2B09A35F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0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4191000" cy="6172200"/>
          </a:xfrm>
        </p:spPr>
        <p:txBody>
          <a:bodyPr/>
          <a:lstStyle/>
          <a:p>
            <a:r>
              <a:rPr lang="en-US" sz="800" b="1" i="1" dirty="0"/>
              <a:t>13:18 [</a:t>
            </a:r>
            <a:r>
              <a:rPr lang="en-US" sz="800" b="1" i="1" dirty="0" err="1"/>
              <a:t>mike@knuth</a:t>
            </a:r>
            <a:r>
              <a:rPr lang="en-US" sz="800" b="1" i="1" dirty="0"/>
              <a:t>:] 1 % </a:t>
            </a:r>
            <a:r>
              <a:rPr lang="en-US" sz="800" b="1" i="1" dirty="0" err="1"/>
              <a:t>arp</a:t>
            </a:r>
            <a:r>
              <a:rPr lang="en-US" sz="800" b="1" i="1" dirty="0"/>
              <a:t> -a</a:t>
            </a:r>
          </a:p>
          <a:p>
            <a:r>
              <a:rPr lang="en-US" sz="800" b="1" i="1" dirty="0" err="1"/>
              <a:t>oldiotta.cs.hmc.edu</a:t>
            </a:r>
            <a:r>
              <a:rPr lang="en-US" sz="800" b="1" i="1" dirty="0"/>
              <a:t> (134.173.42.158) at ac:1f:6b:91:21:30 [ether] on br0</a:t>
            </a:r>
          </a:p>
          <a:p>
            <a:r>
              <a:rPr lang="en-US" sz="800" b="1" i="1" dirty="0" err="1"/>
              <a:t>diffie.cs.hmc.edu</a:t>
            </a:r>
            <a:r>
              <a:rPr lang="en-US" sz="800" b="1" i="1" dirty="0"/>
              <a:t> (134.173.42.91) at 00:14:22:7c:88:3f [ether] on br0</a:t>
            </a:r>
          </a:p>
          <a:p>
            <a:r>
              <a:rPr lang="en-US" sz="800" b="1" i="1" dirty="0" err="1"/>
              <a:t>wilkes.cs.hmc.edu</a:t>
            </a:r>
            <a:r>
              <a:rPr lang="en-US" sz="800" b="1" i="1" dirty="0"/>
              <a:t> (134.173.42.167) at 00:11:43:fd:4d:2e [ether] on br0</a:t>
            </a:r>
          </a:p>
          <a:p>
            <a:r>
              <a:rPr lang="en-US" sz="800" b="1" i="1" dirty="0" err="1"/>
              <a:t>clover.cs.hmc.edu</a:t>
            </a:r>
            <a:r>
              <a:rPr lang="en-US" sz="800" b="1" i="1" dirty="0"/>
              <a:t> (134.173.42.33) at 40:6c:8f:54:90:14 [ether] on br0</a:t>
            </a:r>
          </a:p>
          <a:p>
            <a:r>
              <a:rPr lang="en-US" sz="800" b="1" i="1" dirty="0" err="1"/>
              <a:t>rue.cs.hmc.edu</a:t>
            </a:r>
            <a:r>
              <a:rPr lang="en-US" sz="800" b="1" i="1" dirty="0"/>
              <a:t> (134.173.42.96) at 40:6c:8f:32:b8:bf [ether] on br0</a:t>
            </a:r>
          </a:p>
          <a:p>
            <a:r>
              <a:rPr lang="en-US" sz="800" b="1" i="1" dirty="0" err="1"/>
              <a:t>pecan.cs.hmc.edu</a:t>
            </a:r>
            <a:r>
              <a:rPr lang="en-US" sz="800" b="1" i="1" dirty="0"/>
              <a:t> (134.173.42.175) at 68:fe:f7:02:83:d5 [ether] on br0</a:t>
            </a:r>
          </a:p>
          <a:p>
            <a:r>
              <a:rPr lang="en-US" sz="800" b="1" i="1" dirty="0" err="1"/>
              <a:t>gute.cs.hmc.edu</a:t>
            </a:r>
            <a:r>
              <a:rPr lang="en-US" sz="800" b="1" i="1" dirty="0"/>
              <a:t> (134.173.42.41) at 74:46:a0:4e:17:20 [ether] on br0</a:t>
            </a:r>
          </a:p>
          <a:p>
            <a:r>
              <a:rPr lang="is-IS" sz="800" b="1" i="1" dirty="0"/>
              <a:t>hickory.cs.hmc.edu (134.173.42.171) at 68:fe:f7:02:82:d1 [ether] on br0</a:t>
            </a:r>
          </a:p>
          <a:p>
            <a:r>
              <a:rPr lang="en-US" sz="800" b="1" i="1" dirty="0" err="1"/>
              <a:t>toyon.cs.hmc.edu</a:t>
            </a:r>
            <a:r>
              <a:rPr lang="en-US" sz="800" b="1" i="1" dirty="0"/>
              <a:t> (134.173.42.183) at 68:fe:f7:02:82:a3 [ether] on br0</a:t>
            </a:r>
          </a:p>
          <a:p>
            <a:r>
              <a:rPr lang="en-US" sz="800" b="1" i="1" dirty="0" err="1"/>
              <a:t>banana.cs.hmc.edu</a:t>
            </a:r>
            <a:r>
              <a:rPr lang="en-US" sz="800" b="1" i="1" dirty="0"/>
              <a:t> (134.173.42.49) at 02:8b:06:40:c0:de [ether] on br0</a:t>
            </a:r>
          </a:p>
          <a:p>
            <a:r>
              <a:rPr lang="en-US" sz="800" b="1" i="1" dirty="0" err="1"/>
              <a:t>sumac.cs.hmc.edu</a:t>
            </a:r>
            <a:r>
              <a:rPr lang="en-US" sz="800" b="1" i="1" dirty="0"/>
              <a:t> (134.173.42.179) at 68:fe:f7:02:87:b9 [ether] on br0</a:t>
            </a:r>
          </a:p>
          <a:p>
            <a:r>
              <a:rPr lang="tr-TR" sz="800" b="1" i="1" dirty="0" err="1"/>
              <a:t>ranunculus.cs.hmc.edu</a:t>
            </a:r>
            <a:r>
              <a:rPr lang="tr-TR" sz="800" b="1" i="1" dirty="0"/>
              <a:t> (134.173.42.124) at 68:5b:35:7c:4a:59 [</a:t>
            </a:r>
            <a:r>
              <a:rPr lang="tr-TR" sz="800" b="1" i="1" dirty="0" err="1"/>
              <a:t>ether</a:t>
            </a:r>
            <a:r>
              <a:rPr lang="tr-TR" sz="800" b="1" i="1" dirty="0"/>
              <a:t>] on br0</a:t>
            </a:r>
          </a:p>
          <a:p>
            <a:r>
              <a:rPr lang="en-US" sz="800" b="1" i="1" dirty="0"/>
              <a:t>iottavm2.cs.hmc.edu (134.173.42.187) at 00:0c:29:1b:f2:97 [ether] on br0</a:t>
            </a:r>
          </a:p>
          <a:p>
            <a:r>
              <a:rPr lang="en-US" sz="800" b="1" i="1" dirty="0" err="1"/>
              <a:t>lothlorien.cs.hmc.edu</a:t>
            </a:r>
            <a:r>
              <a:rPr lang="en-US" sz="800" b="1" i="1" dirty="0"/>
              <a:t> (134.173.42.5) at &lt;incomplete&gt; on br0</a:t>
            </a:r>
          </a:p>
          <a:p>
            <a:r>
              <a:rPr lang="en-US" sz="800" b="1" i="1" dirty="0" err="1"/>
              <a:t>olympia.cs.hmc.edu</a:t>
            </a:r>
            <a:r>
              <a:rPr lang="en-US" sz="800" b="1" i="1" dirty="0"/>
              <a:t> (134.173.42.68) at 10:dd:b1:df:2b:a3 [ether] on br0</a:t>
            </a:r>
          </a:p>
          <a:p>
            <a:r>
              <a:rPr lang="en-US" sz="800" b="1" i="1" dirty="0" err="1"/>
              <a:t>neutron.cs.hmc.edu</a:t>
            </a:r>
            <a:r>
              <a:rPr lang="en-US" sz="800" b="1" i="1" dirty="0"/>
              <a:t> (134.173.42.1) at e0:d1:73:7e:e6:c8 [ether] on br0</a:t>
            </a:r>
          </a:p>
          <a:p>
            <a:r>
              <a:rPr lang="en-US" sz="800" b="1" i="1" dirty="0" err="1"/>
              <a:t>state.cs.hmc.edu</a:t>
            </a:r>
            <a:r>
              <a:rPr lang="en-US" sz="800" b="1" i="1" dirty="0"/>
              <a:t> (134.173.42.139) at 00:3e:e1:b7:2a:8b [ether] on br0</a:t>
            </a:r>
          </a:p>
          <a:p>
            <a:r>
              <a:rPr lang="is-IS" sz="800" b="1" i="1" dirty="0"/>
              <a:t>elm.cs.hmc.edu (134.173.42.202) at &lt;incomplete&gt; on br0</a:t>
            </a:r>
          </a:p>
          <a:p>
            <a:r>
              <a:rPr lang="en-US" sz="800" b="1" i="1" dirty="0" err="1"/>
              <a:t>azalea.cs.hmc.edu</a:t>
            </a:r>
            <a:r>
              <a:rPr lang="en-US" sz="800" b="1" i="1" dirty="0"/>
              <a:t> (134.173.42.80) at ac:87:a3:32:e2:ea [ether] on br0</a:t>
            </a:r>
          </a:p>
          <a:p>
            <a:r>
              <a:rPr lang="en-US" sz="800" b="1" i="1" dirty="0" err="1"/>
              <a:t>george.cs.hmc.edu</a:t>
            </a:r>
            <a:r>
              <a:rPr lang="en-US" sz="800" b="1" i="1" dirty="0"/>
              <a:t> (134.173.42.155) at d8:cb:8a:18:87:63 [ether] on br0</a:t>
            </a:r>
          </a:p>
          <a:p>
            <a:r>
              <a:rPr lang="en-US" sz="800" b="1" i="1" dirty="0" err="1"/>
              <a:t>newknuth.cs.hmc.edu</a:t>
            </a:r>
            <a:r>
              <a:rPr lang="en-US" sz="800" b="1" i="1" dirty="0"/>
              <a:t> (134.173.42.101) at 78:7b:8a:af:c2:2e [ether] on br0</a:t>
            </a:r>
          </a:p>
          <a:p>
            <a:r>
              <a:rPr lang="is-IS" sz="800" b="1" i="1" dirty="0"/>
              <a:t>max.cs.hmc.edu (134.173.42.164) at 10:dd:b1:ea:74:44 [ether] on br0</a:t>
            </a:r>
          </a:p>
          <a:p>
            <a:r>
              <a:rPr lang="en-US" sz="800" b="1" i="1" dirty="0" err="1"/>
              <a:t>shuffler.cs.hmc.edu</a:t>
            </a:r>
            <a:r>
              <a:rPr lang="en-US" sz="800" b="1" i="1" dirty="0"/>
              <a:t> (134.173.42.97) at 00:25:90:e8:3d:ce [ether] on br0</a:t>
            </a:r>
          </a:p>
          <a:p>
            <a:r>
              <a:rPr lang="en-US" sz="800" b="1" i="1" dirty="0" err="1"/>
              <a:t>endpin.cs.hmc.edu</a:t>
            </a:r>
            <a:r>
              <a:rPr lang="en-US" sz="800" b="1" i="1" dirty="0"/>
              <a:t> (134.173.42.160) at 80:18:44:e0:39:b4 [ether] on br0</a:t>
            </a:r>
          </a:p>
          <a:p>
            <a:r>
              <a:rPr lang="en-US" sz="800" b="1" i="1" dirty="0" err="1"/>
              <a:t>satsuki.cs.hmc.edu</a:t>
            </a:r>
            <a:r>
              <a:rPr lang="en-US" sz="800" b="1" i="1" dirty="0"/>
              <a:t> (134.173.42.109) at 00:50:b6:8c:ee:26 [ether] on br0</a:t>
            </a:r>
          </a:p>
          <a:p>
            <a:r>
              <a:rPr lang="en-US" sz="800" b="1" i="1" dirty="0" err="1"/>
              <a:t>olive.cs.hmc.edu</a:t>
            </a:r>
            <a:r>
              <a:rPr lang="en-US" sz="800" b="1" i="1" dirty="0"/>
              <a:t> (134.173.42.172) at 68:fe:f7:02:83:70 [ether] on br0</a:t>
            </a:r>
          </a:p>
          <a:p>
            <a:r>
              <a:rPr lang="is-IS" sz="800" b="1" i="1" dirty="0"/>
              <a:t>jumbo.cs.hmc.edu (134.173.42.168) at 00:14:38:8f:2a:9f [ether] on br0</a:t>
            </a:r>
          </a:p>
          <a:p>
            <a:r>
              <a:rPr lang="en-US" sz="800" b="1" i="1" dirty="0" err="1"/>
              <a:t>greebo.cs.hmc.edu</a:t>
            </a:r>
            <a:r>
              <a:rPr lang="en-US" sz="800" b="1" i="1" dirty="0"/>
              <a:t> (134.173.42.42) at a4:5d:36:b6:30:fc [ether] on br0</a:t>
            </a:r>
          </a:p>
          <a:p>
            <a:r>
              <a:rPr lang="en-US" sz="800" b="1" i="1" dirty="0" err="1"/>
              <a:t>tamarack.cs.hmc.edu</a:t>
            </a:r>
            <a:r>
              <a:rPr lang="en-US" sz="800" b="1" i="1" dirty="0"/>
              <a:t> (134.173.42.180) at 68:fe:f7:02:82:08 [ether] on br0</a:t>
            </a:r>
          </a:p>
          <a:p>
            <a:r>
              <a:rPr lang="is-IS" sz="800" b="1" i="1" dirty="0"/>
              <a:t>juniper.cs.hmc.edu (134.173.42.184) at 68:fe:f7:02:82:37 [ether] on br0</a:t>
            </a:r>
          </a:p>
          <a:p>
            <a:r>
              <a:rPr lang="en-US" sz="800" b="1" i="1" dirty="0" err="1"/>
              <a:t>baobab.cs.hmc.edu</a:t>
            </a:r>
            <a:r>
              <a:rPr lang="en-US" sz="800" b="1" i="1" dirty="0"/>
              <a:t> (134.173.42.69) at 34:15:9e:17:9c:e8 [ether] on br0</a:t>
            </a:r>
          </a:p>
          <a:p>
            <a:r>
              <a:rPr lang="en-US" sz="800" b="1" i="1" dirty="0" err="1"/>
              <a:t>vilkes.cs.hmc.edu</a:t>
            </a:r>
            <a:r>
              <a:rPr lang="en-US" sz="800" b="1" i="1" dirty="0"/>
              <a:t> (134.173.42.132) at 52:54:00:8c:bf:e8 [ether] on br0</a:t>
            </a:r>
          </a:p>
          <a:p>
            <a:r>
              <a:rPr lang="en-US" sz="800" b="1" i="1" dirty="0" err="1"/>
              <a:t>chp.cs.hmc.edu</a:t>
            </a:r>
            <a:r>
              <a:rPr lang="en-US" sz="800" b="1" i="1" dirty="0"/>
              <a:t> (134.173.42.128) at 2c:76:8a:3e:d9:db [ether] on br0</a:t>
            </a:r>
          </a:p>
          <a:p>
            <a:r>
              <a:rPr lang="en-US" sz="800" b="1" i="1" dirty="0" err="1"/>
              <a:t>kay.cs.hmc.edu</a:t>
            </a:r>
            <a:r>
              <a:rPr lang="en-US" sz="800" b="1" i="1" dirty="0"/>
              <a:t> (134.173.42.2) at 0c:c4:7a:6a:e5:aa [ether] on br0</a:t>
            </a:r>
          </a:p>
          <a:p>
            <a:r>
              <a:rPr lang="en-US" sz="800" b="1" i="1" dirty="0" err="1"/>
              <a:t>church.cs.hmc.edu</a:t>
            </a:r>
            <a:r>
              <a:rPr lang="en-US" sz="800" b="1" i="1" dirty="0"/>
              <a:t> (134.173.42.140) at 00:30:48:fe:4c:16 [ether] on br0</a:t>
            </a:r>
          </a:p>
          <a:p>
            <a:r>
              <a:rPr lang="en-US" sz="800" b="1" i="1" dirty="0" err="1"/>
              <a:t>geranium.cs.hmc.edu</a:t>
            </a:r>
            <a:r>
              <a:rPr lang="en-US" sz="800" b="1" i="1" dirty="0"/>
              <a:t> (134.173.42.22) at 40:6c:8f:54:8e:98 [ether] on br0</a:t>
            </a:r>
          </a:p>
          <a:p>
            <a:r>
              <a:rPr lang="en-US" sz="800" b="1" i="1" dirty="0" err="1"/>
              <a:t>birnam.cs.hmc.edu</a:t>
            </a:r>
            <a:r>
              <a:rPr lang="en-US" sz="800" b="1" i="1" dirty="0"/>
              <a:t> (134.173.42.93) at 10:dd:b1:df:13:31 [ether] on br0</a:t>
            </a:r>
          </a:p>
          <a:p>
            <a:r>
              <a:rPr lang="en-US" sz="800" b="1" i="1" dirty="0"/>
              <a:t>boerkoel2.cs.hmc.edu (134.173.42.89) at 00:50:b6:8c:fe:68 [ether] on br0</a:t>
            </a:r>
          </a:p>
          <a:p>
            <a:r>
              <a:rPr lang="en-US" sz="800" b="1" i="1" dirty="0" err="1"/>
              <a:t>larkspur.cs.hmc.edu</a:t>
            </a:r>
            <a:r>
              <a:rPr lang="en-US" sz="800" b="1" i="1" dirty="0"/>
              <a:t> (134.173.42.26) at 40:6c:8f:54:87:1e [ether] on br0</a:t>
            </a:r>
          </a:p>
          <a:p>
            <a:r>
              <a:rPr lang="is-IS" sz="800" b="1" i="1" dirty="0"/>
              <a:t>purves.cs.hmc.edu (134.173.42.165) at 00:25:90:58:dd:16 [ether] on br0</a:t>
            </a:r>
          </a:p>
          <a:p>
            <a:r>
              <a:rPr lang="en-US" sz="800" b="1" i="1" dirty="0" err="1"/>
              <a:t>chestnut.cs.hmc.edu</a:t>
            </a:r>
            <a:r>
              <a:rPr lang="en-US" sz="800" b="1" i="1" dirty="0"/>
              <a:t> (134.173.42.102) at 78:7b:8a:b0:f5:28 [ether] on br0</a:t>
            </a:r>
          </a:p>
          <a:p>
            <a:r>
              <a:rPr lang="nb-NO" sz="800" b="1" i="1" dirty="0" err="1"/>
              <a:t>vmhost.iotta.cs.hmc.edu</a:t>
            </a:r>
            <a:r>
              <a:rPr lang="nb-NO" sz="800" b="1" i="1" dirty="0"/>
              <a:t> (134.173.42.161) at d4:ae:52:c5:94:ef [</a:t>
            </a:r>
            <a:r>
              <a:rPr lang="nb-NO" sz="800" b="1" i="1" dirty="0" err="1"/>
              <a:t>ether</a:t>
            </a:r>
            <a:r>
              <a:rPr lang="nb-NO" sz="800" b="1" i="1" dirty="0"/>
              <a:t>] </a:t>
            </a:r>
            <a:r>
              <a:rPr lang="nb-NO" sz="800" b="1" i="1" dirty="0" err="1"/>
              <a:t>on</a:t>
            </a:r>
            <a:r>
              <a:rPr lang="nb-NO" sz="800" b="1" i="1" dirty="0"/>
              <a:t> </a:t>
            </a:r>
            <a:r>
              <a:rPr lang="nb-NO" sz="800" b="1" i="1" dirty="0" smtClean="0"/>
              <a:t>br0</a:t>
            </a:r>
            <a:endParaRPr lang="nb-NO" sz="8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10336-2022-AC49-A2D5-9C752F24E364}" type="datetime1">
              <a:rPr lang="en-US" smtClean="0"/>
              <a:t>10/4/18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C2ECA-5EE4-D740-B905-7EF2B09A35F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533400"/>
            <a:ext cx="3586754" cy="501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err="1"/>
              <a:t>columbia.cs.hmc.edu</a:t>
            </a:r>
            <a:r>
              <a:rPr lang="en-US" sz="800" b="1" i="1" dirty="0"/>
              <a:t> (134.173.42.98) at a4:5d:36:5d:74:27 [ether] on br0</a:t>
            </a:r>
          </a:p>
          <a:p>
            <a:r>
              <a:rPr lang="en-US" sz="800" b="1" i="1" dirty="0" err="1"/>
              <a:t>mangrove.cs.hmc.edu</a:t>
            </a:r>
            <a:r>
              <a:rPr lang="en-US" sz="800" b="1" i="1" dirty="0"/>
              <a:t> (134.173.42.173) at 68:fe:f7:02:82:c2 [ether] on br0</a:t>
            </a:r>
          </a:p>
          <a:p>
            <a:r>
              <a:rPr lang="en-US" sz="800" b="1" i="1" dirty="0" err="1"/>
              <a:t>watcher.cs.hmc.edu</a:t>
            </a:r>
            <a:r>
              <a:rPr lang="en-US" sz="800" b="1" i="1" dirty="0"/>
              <a:t> (134.173.42.169) at &lt;incomplete&gt; on br0</a:t>
            </a:r>
          </a:p>
          <a:p>
            <a:r>
              <a:rPr lang="en-US" sz="800" b="1" i="1" dirty="0" err="1"/>
              <a:t>ginkgo.cs.hmc.edu</a:t>
            </a:r>
            <a:r>
              <a:rPr lang="en-US" sz="800" b="1" i="1" dirty="0"/>
              <a:t> (134.173.42.181) at 68:fe:f7:02:82:76 [ether] on br0</a:t>
            </a:r>
          </a:p>
          <a:p>
            <a:r>
              <a:rPr lang="en-US" sz="800" b="1" i="1" dirty="0" err="1"/>
              <a:t>pinyon.cs.hmc.edu</a:t>
            </a:r>
            <a:r>
              <a:rPr lang="en-US" sz="800" b="1" i="1" dirty="0"/>
              <a:t> (134.173.42.177) at 68:fe:f7:02:80:6f [ether] on br0</a:t>
            </a:r>
          </a:p>
          <a:p>
            <a:r>
              <a:rPr lang="en-US" sz="800" b="1" i="1" dirty="0" err="1"/>
              <a:t>common.cs.hmc.edu</a:t>
            </a:r>
            <a:r>
              <a:rPr lang="en-US" sz="800" b="1" i="1" dirty="0"/>
              <a:t> (134.173.42.51) at &lt;incomplete&gt; on br0</a:t>
            </a:r>
          </a:p>
          <a:p>
            <a:r>
              <a:rPr lang="en-US" sz="800" b="1" i="1" dirty="0" err="1"/>
              <a:t>acacia.cs.hmc.edu</a:t>
            </a:r>
            <a:r>
              <a:rPr lang="en-US" sz="800" b="1" i="1" dirty="0"/>
              <a:t> (134.173.42.185) at 68:fe:f7:02:82:a2 [ether] on br0</a:t>
            </a:r>
          </a:p>
          <a:p>
            <a:r>
              <a:rPr lang="en-US" sz="800" b="1" i="1" dirty="0" err="1"/>
              <a:t>mallet.cs.hmc.edu</a:t>
            </a:r>
            <a:r>
              <a:rPr lang="en-US" sz="800" b="1" i="1" dirty="0"/>
              <a:t> (134.173.42.59) at 90:b1:1c:88:eb:78 [ether] on br0</a:t>
            </a:r>
          </a:p>
          <a:p>
            <a:r>
              <a:rPr lang="en-US" sz="800" b="1" i="1" dirty="0" err="1"/>
              <a:t>rhododendron.cs.hmc.edu</a:t>
            </a:r>
            <a:r>
              <a:rPr lang="en-US" sz="800" b="1" i="1" dirty="0"/>
              <a:t> (134.173.42.122) at 68:5b:35:7c:4b:72 [ether] on br0</a:t>
            </a:r>
          </a:p>
          <a:p>
            <a:r>
              <a:rPr lang="en-US" sz="800" b="1" i="1" dirty="0" err="1"/>
              <a:t>parchmon.cs.hmc.edu</a:t>
            </a:r>
            <a:r>
              <a:rPr lang="en-US" sz="800" b="1" i="1" dirty="0"/>
              <a:t> (134.173.42.133) at 52:54:00:d7:1a:c9 [ether] on br0</a:t>
            </a:r>
          </a:p>
          <a:p>
            <a:r>
              <a:rPr lang="en-US" sz="800" b="1" i="1" dirty="0" err="1"/>
              <a:t>berg.cs.hmc.edu</a:t>
            </a:r>
            <a:r>
              <a:rPr lang="en-US" sz="800" b="1" i="1" dirty="0"/>
              <a:t> (134.173.42.129) at 74:46:a0:50:32:ef [ether] on br0</a:t>
            </a:r>
          </a:p>
          <a:p>
            <a:r>
              <a:rPr lang="en-US" sz="800" b="1" i="1" dirty="0" err="1"/>
              <a:t>anemone.cs.hmc.edu</a:t>
            </a:r>
            <a:r>
              <a:rPr lang="en-US" sz="800" b="1" i="1" dirty="0"/>
              <a:t> (134.173.42.3) at 40:6c:8f:32:95:e6 [ether] on br0</a:t>
            </a:r>
          </a:p>
          <a:p>
            <a:r>
              <a:rPr lang="en-US" sz="800" b="1" i="1" dirty="0"/>
              <a:t>router42.cs.hmc.edu (134.173.42.200) at e0:d1:73:7e:e6:c8 [ether] on br0</a:t>
            </a:r>
          </a:p>
          <a:p>
            <a:r>
              <a:rPr lang="en-US" sz="800" b="1" i="1" dirty="0" err="1"/>
              <a:t>primrose.cs.hmc.edu</a:t>
            </a:r>
            <a:r>
              <a:rPr lang="en-US" sz="800" b="1" i="1" dirty="0"/>
              <a:t> (134.173.42.11) at c4:2c:03:10:aa:eb [ether] on br0</a:t>
            </a:r>
          </a:p>
          <a:p>
            <a:r>
              <a:rPr lang="en-US" sz="800" b="1" i="1" dirty="0" err="1"/>
              <a:t>birch.cs.hmc.edu</a:t>
            </a:r>
            <a:r>
              <a:rPr lang="en-US" sz="800" b="1" i="1" dirty="0"/>
              <a:t> (134.173.42.74) at 68:fe:f7:02:82:a8 [ether] on br0</a:t>
            </a:r>
          </a:p>
          <a:p>
            <a:r>
              <a:rPr lang="tr-TR" sz="800" b="1" i="1" dirty="0" err="1"/>
              <a:t>inuyasha.cs.hmc.edu</a:t>
            </a:r>
            <a:r>
              <a:rPr lang="tr-TR" sz="800" b="1" i="1" dirty="0"/>
              <a:t> (134.173.42.149) at 00:0a:95:a6:72:88 [</a:t>
            </a:r>
            <a:r>
              <a:rPr lang="tr-TR" sz="800" b="1" i="1" dirty="0" err="1"/>
              <a:t>ether</a:t>
            </a:r>
            <a:r>
              <a:rPr lang="tr-TR" sz="800" b="1" i="1" dirty="0"/>
              <a:t>] on br0</a:t>
            </a:r>
          </a:p>
          <a:p>
            <a:r>
              <a:rPr lang="en-US" sz="800" b="1" i="1" dirty="0" err="1"/>
              <a:t>sequoia.cs.hmc.edu</a:t>
            </a:r>
            <a:r>
              <a:rPr lang="en-US" sz="800" b="1" i="1" dirty="0"/>
              <a:t> (134.173.42.86) at ac:87:a3:08:1d:24 [ether] on br0</a:t>
            </a:r>
          </a:p>
          <a:p>
            <a:r>
              <a:rPr lang="en-US" sz="800" b="1" i="1" dirty="0" err="1"/>
              <a:t>lotus.cs.hmc.edu</a:t>
            </a:r>
            <a:r>
              <a:rPr lang="en-US" sz="800" b="1" i="1" dirty="0"/>
              <a:t> (134.173.42.82) at ac:87:a3:32:f7:01 [ether] on br0</a:t>
            </a:r>
          </a:p>
          <a:p>
            <a:r>
              <a:rPr lang="en-US" sz="800" b="1" i="1" dirty="0" err="1"/>
              <a:t>mallow.cs.hmc.edu</a:t>
            </a:r>
            <a:r>
              <a:rPr lang="en-US" sz="800" b="1" i="1" dirty="0"/>
              <a:t> (134.173.42.27) at 40:6c:8f:54:91:ab [ether] on br0</a:t>
            </a:r>
          </a:p>
          <a:p>
            <a:r>
              <a:rPr lang="en-US" sz="800" b="1" i="1" dirty="0" err="1"/>
              <a:t>buckthorn.cs.hmc.edu</a:t>
            </a:r>
            <a:r>
              <a:rPr lang="en-US" sz="800" b="1" i="1" dirty="0"/>
              <a:t> (134.173.42.103) at 78:7b:8a:af:b5:a8 [ether] on br0</a:t>
            </a:r>
          </a:p>
          <a:p>
            <a:r>
              <a:rPr lang="en-US" sz="800" b="1" i="1" dirty="0" err="1"/>
              <a:t>sivapithecus.cs.hmc.edu</a:t>
            </a:r>
            <a:r>
              <a:rPr lang="en-US" sz="800" b="1" i="1" dirty="0"/>
              <a:t> (134.173.42.166) at 00:25:90:58:c2:e8 [ether] on br0</a:t>
            </a:r>
          </a:p>
          <a:p>
            <a:r>
              <a:rPr lang="en-US" sz="800" b="1" i="1" dirty="0" err="1"/>
              <a:t>papaya.cs.hmc.edu</a:t>
            </a:r>
            <a:r>
              <a:rPr lang="en-US" sz="800" b="1" i="1" dirty="0"/>
              <a:t> (134.173.42.174) at 68:fe:f7:02:84:1f [ether] on br0</a:t>
            </a:r>
          </a:p>
          <a:p>
            <a:r>
              <a:rPr lang="en-US" sz="800" b="1" i="1" dirty="0" err="1"/>
              <a:t>saturn.cs.hmc.edu</a:t>
            </a:r>
            <a:r>
              <a:rPr lang="en-US" sz="800" b="1" i="1" dirty="0"/>
              <a:t> (134.173.42.107) at e0:d5:5e:b2:79:4b [ether] on br0</a:t>
            </a:r>
          </a:p>
          <a:p>
            <a:r>
              <a:rPr lang="en-US" sz="800" b="1" i="1" dirty="0" err="1"/>
              <a:t>hawthorn.cs.hmc.edu</a:t>
            </a:r>
            <a:r>
              <a:rPr lang="en-US" sz="800" b="1" i="1" dirty="0"/>
              <a:t> (134.173.42.170) at 68:fe:f7:02:82:5f [ether] on br0</a:t>
            </a:r>
          </a:p>
          <a:p>
            <a:r>
              <a:rPr lang="en-US" sz="800" b="1" i="1" dirty="0" err="1"/>
              <a:t>mango.cs.hmc.edu</a:t>
            </a:r>
            <a:r>
              <a:rPr lang="en-US" sz="800" b="1" i="1" dirty="0"/>
              <a:t> (134.173.42.52) at 10:dd:b1:a4:df:7a [ether] on br0</a:t>
            </a:r>
          </a:p>
          <a:p>
            <a:r>
              <a:rPr lang="en-US" sz="800" b="1" i="1" dirty="0" err="1"/>
              <a:t>tanoak.cs.hmc.edu</a:t>
            </a:r>
            <a:r>
              <a:rPr lang="en-US" sz="800" b="1" i="1" dirty="0"/>
              <a:t> (134.173.42.182) at 68:fe:f7:02:80:7a [ether] on br0</a:t>
            </a:r>
          </a:p>
          <a:p>
            <a:r>
              <a:rPr lang="en-US" sz="800" b="1" i="1" dirty="0" err="1"/>
              <a:t>bow.cs.hmc.edu</a:t>
            </a:r>
            <a:r>
              <a:rPr lang="en-US" sz="800" b="1" i="1" dirty="0"/>
              <a:t> (134.173.42.60) at &lt;incomplete&gt; on br0</a:t>
            </a:r>
          </a:p>
          <a:p>
            <a:r>
              <a:rPr lang="en-US" sz="800" b="1" i="1" dirty="0"/>
              <a:t>iottavm1.cs.hmc.edu (134.173.42.186) at 00:0c:29:6e:07:bb [ether] on br0</a:t>
            </a:r>
          </a:p>
          <a:p>
            <a:r>
              <a:rPr lang="en-US" sz="800" b="1" i="1" dirty="0" err="1"/>
              <a:t>durandal.cs.hmc.edu</a:t>
            </a:r>
            <a:r>
              <a:rPr lang="en-US" sz="800" b="1" i="1" dirty="0"/>
              <a:t> (134.173.42.197) at 00:24:36:f4:9d:42 [ether] on br0</a:t>
            </a:r>
          </a:p>
          <a:p>
            <a:r>
              <a:rPr lang="en-US" sz="800" b="1" i="1" dirty="0" err="1" smtClean="0"/>
              <a:t>ark.cs.hmc.edu</a:t>
            </a:r>
            <a:r>
              <a:rPr lang="en-US" sz="800" b="1" i="1" dirty="0" smtClean="0"/>
              <a:t> </a:t>
            </a:r>
            <a:r>
              <a:rPr lang="en-US" sz="800" b="1" i="1" dirty="0"/>
              <a:t>(134.173.42.130) at 68:05:ca:38:5d:f8 [ether] on br0</a:t>
            </a:r>
          </a:p>
          <a:p>
            <a:r>
              <a:rPr lang="en-US" sz="800" b="1" i="1" dirty="0" err="1"/>
              <a:t>elderflower.cs.hmc.edu</a:t>
            </a:r>
            <a:r>
              <a:rPr lang="en-US" sz="800" b="1" i="1" dirty="0"/>
              <a:t> (134.173.42.12) at 98:5a:eb:df:3b:dc [ether] on br0</a:t>
            </a:r>
          </a:p>
          <a:p>
            <a:r>
              <a:rPr lang="en-US" sz="800" b="1" i="1" dirty="0" err="1"/>
              <a:t>snapdragon.cs.hmc.edu</a:t>
            </a:r>
            <a:r>
              <a:rPr lang="en-US" sz="800" b="1" i="1" dirty="0"/>
              <a:t> (134.173.42.8) at 40:6c:8f:54:8a:73 [ether] on br0</a:t>
            </a:r>
          </a:p>
          <a:p>
            <a:r>
              <a:rPr lang="en-US" sz="800" b="1" i="1" dirty="0" err="1"/>
              <a:t>press.cs.hmc.edu</a:t>
            </a:r>
            <a:r>
              <a:rPr lang="en-US" sz="800" b="1" i="1" dirty="0"/>
              <a:t> (134.173.42.138) at 0c:c4:7a:3b:34:96 [ether] on br0</a:t>
            </a:r>
          </a:p>
          <a:p>
            <a:r>
              <a:rPr lang="en-US" sz="800" b="1" i="1" dirty="0" err="1"/>
              <a:t>hazel.cs.hmc.edu</a:t>
            </a:r>
            <a:r>
              <a:rPr lang="en-US" sz="800" b="1" i="1" dirty="0"/>
              <a:t> (134.173.42.20) at 78:7b:8a:af:b5:fe [ether] on br0</a:t>
            </a:r>
          </a:p>
          <a:p>
            <a:r>
              <a:rPr lang="en-US" sz="800" b="1" i="1" dirty="0" err="1"/>
              <a:t>yapton.cs.hmc.edu</a:t>
            </a:r>
            <a:r>
              <a:rPr lang="en-US" sz="800" b="1" i="1" dirty="0"/>
              <a:t> (134.173.42.150) at &lt;incomplete&gt; on br0</a:t>
            </a:r>
          </a:p>
          <a:p>
            <a:r>
              <a:rPr lang="en-US" sz="800" b="1" i="1" dirty="0"/>
              <a:t>13:18 [</a:t>
            </a:r>
            <a:r>
              <a:rPr lang="en-US" sz="800" b="1" i="1" dirty="0" err="1"/>
              <a:t>mike@knuth</a:t>
            </a:r>
            <a:r>
              <a:rPr lang="en-US" sz="800" b="1" i="1" dirty="0"/>
              <a:t>:] 2 % </a:t>
            </a:r>
          </a:p>
          <a:p>
            <a:endParaRPr lang="en-US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4223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A69443-4B0F-E74A-ACB3-C44D54A2938B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892E5CC-C299-174B-9292-4F654F745A3A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162800" cy="9906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How To Bootstrap an End Host?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848600" cy="2590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What IP address the host should use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? 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Why?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What local Domain Name System server to use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Why?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How to send packets to remote destinations?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How to ensure incoming packets arrive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But best effort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996950" y="54006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13017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22161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32829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000125" y="4811713"/>
            <a:ext cx="625475" cy="34925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charset="0"/>
              </a:rPr>
              <a:t>host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1889125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2957513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DNS</a:t>
            </a: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2522538" y="4714875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...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5645150" y="54006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59499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68643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79311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5641975" y="48101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6537325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7605713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DNS</a:t>
            </a:r>
          </a:p>
        </p:txBody>
      </p:sp>
      <p:sp>
        <p:nvSpPr>
          <p:cNvPr id="20500" name="Text Box 19"/>
          <p:cNvSpPr txBox="1">
            <a:spLocks noChangeArrowheads="1"/>
          </p:cNvSpPr>
          <p:nvPr/>
        </p:nvSpPr>
        <p:spPr bwMode="auto">
          <a:xfrm>
            <a:off x="7170738" y="4714875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...</a:t>
            </a:r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>
            <a:off x="4349750" y="6119813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>
            <a:off x="2843213" y="5360988"/>
            <a:ext cx="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AutoShape 22"/>
          <p:cNvSpPr>
            <a:spLocks noChangeArrowheads="1"/>
          </p:cNvSpPr>
          <p:nvPr/>
        </p:nvSpPr>
        <p:spPr bwMode="auto">
          <a:xfrm>
            <a:off x="6178550" y="6119813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 flipH="1">
            <a:off x="6492875" y="5387975"/>
            <a:ext cx="0" cy="715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3130550" y="6272213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4959350" y="6272213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26"/>
          <p:cNvSpPr txBox="1">
            <a:spLocks noChangeArrowheads="1"/>
          </p:cNvSpPr>
          <p:nvPr/>
        </p:nvSpPr>
        <p:spPr bwMode="auto">
          <a:xfrm>
            <a:off x="461963" y="5426075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ourier New" charset="0"/>
              </a:rPr>
              <a:t>1.2.3.0/24</a:t>
            </a:r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6877050" y="5375275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ourier New" charset="0"/>
              </a:rPr>
              <a:t>5.6.7.0/24</a:t>
            </a:r>
          </a:p>
        </p:txBody>
      </p:sp>
      <p:sp>
        <p:nvSpPr>
          <p:cNvPr id="20509" name="Text Box 28"/>
          <p:cNvSpPr txBox="1">
            <a:spLocks noChangeArrowheads="1"/>
          </p:cNvSpPr>
          <p:nvPr/>
        </p:nvSpPr>
        <p:spPr bwMode="auto">
          <a:xfrm>
            <a:off x="1612900" y="4445000"/>
            <a:ext cx="1144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1.2.3.7</a:t>
            </a:r>
          </a:p>
        </p:txBody>
      </p:sp>
      <p:sp>
        <p:nvSpPr>
          <p:cNvPr id="20510" name="Text Box 29"/>
          <p:cNvSpPr txBox="1">
            <a:spLocks noChangeArrowheads="1"/>
          </p:cNvSpPr>
          <p:nvPr/>
        </p:nvSpPr>
        <p:spPr bwMode="auto">
          <a:xfrm>
            <a:off x="2754313" y="44450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1.2.3.156</a:t>
            </a:r>
          </a:p>
        </p:txBody>
      </p:sp>
      <p:sp>
        <p:nvSpPr>
          <p:cNvPr id="20511" name="Text Box 30"/>
          <p:cNvSpPr txBox="1">
            <a:spLocks noChangeArrowheads="1"/>
          </p:cNvSpPr>
          <p:nvPr/>
        </p:nvSpPr>
        <p:spPr bwMode="auto">
          <a:xfrm>
            <a:off x="962025" y="4389438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Courier New" charset="0"/>
              </a:rPr>
              <a:t>???</a:t>
            </a:r>
          </a:p>
        </p:txBody>
      </p:sp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2765425" y="5734050"/>
            <a:ext cx="1281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1.2.3.19</a:t>
            </a:r>
          </a:p>
        </p:txBody>
      </p:sp>
      <p:sp>
        <p:nvSpPr>
          <p:cNvPr id="20513" name="AutoShape 32"/>
          <p:cNvSpPr>
            <a:spLocks noChangeArrowheads="1"/>
          </p:cNvSpPr>
          <p:nvPr/>
        </p:nvSpPr>
        <p:spPr bwMode="auto">
          <a:xfrm>
            <a:off x="2541588" y="611663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305800" cy="5943600"/>
          </a:xfrm>
        </p:spPr>
        <p:txBody>
          <a:bodyPr/>
          <a:lstStyle/>
          <a:p>
            <a:r>
              <a:rPr lang="mr-IN" sz="1800" b="1" i="1" dirty="0"/>
              <a:t>16:47 [mae@TontoPD:] 3 % arp -a</a:t>
            </a:r>
          </a:p>
          <a:p>
            <a:r>
              <a:rPr lang="en-US" sz="1800" b="1" i="1" dirty="0"/>
              <a:t>bkemae66-18.home (10.207.1.1) at 60:38:e0:8d:0:c6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r>
              <a:rPr lang="en-US" sz="1800" b="1" i="1" dirty="0"/>
              <a:t>\</a:t>
            </a:r>
            <a:r>
              <a:rPr lang="en-US" sz="1800" b="1" i="1" dirty="0" err="1"/>
              <a:t>casita.home</a:t>
            </a:r>
            <a:r>
              <a:rPr lang="en-US" sz="1800" b="1" i="1" dirty="0"/>
              <a:t> (10.207.1.100) at 9c:20:7b:a2:de:48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r>
              <a:rPr lang="en-US" sz="1800" b="1" i="1" dirty="0"/>
              <a:t>brw008092cb80bc.home (10.207.1.120) at 0:80:92:cb:80:bc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r>
              <a:rPr lang="en-US" sz="1800" b="1" i="1" dirty="0" err="1"/>
              <a:t>popsipadpropd.home</a:t>
            </a:r>
            <a:r>
              <a:rPr lang="en-US" sz="1800" b="1" i="1" dirty="0"/>
              <a:t> (10.207.1.121) at 98:1:a7:52:99:26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r>
              <a:rPr lang="en-US" sz="1800" b="1" i="1" dirty="0"/>
              <a:t>palm-</a:t>
            </a:r>
            <a:r>
              <a:rPr lang="en-US" sz="1800" b="1" i="1" dirty="0" err="1"/>
              <a:t>desert.home</a:t>
            </a:r>
            <a:r>
              <a:rPr lang="en-US" sz="1800" b="1" i="1" dirty="0"/>
              <a:t> (10.207.1.123) at 68:64:4b:26:34:73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r>
              <a:rPr lang="en-US" sz="1800" b="1" i="1" dirty="0" err="1"/>
              <a:t>tontopd.home</a:t>
            </a:r>
            <a:r>
              <a:rPr lang="en-US" sz="1800" b="1" i="1" dirty="0"/>
              <a:t> (10.207.1.136) at 60:3:8:91:2c:30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permanent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r>
              <a:rPr lang="en-US" sz="1800" b="1" i="1" dirty="0"/>
              <a:t>? (10.207.1.255) at </a:t>
            </a:r>
            <a:r>
              <a:rPr lang="en-US" sz="1800" b="1" i="1" dirty="0" err="1"/>
              <a:t>ff:ff:ff:ff:ff:ff</a:t>
            </a:r>
            <a:r>
              <a:rPr lang="en-US" sz="1800" b="1" i="1" dirty="0"/>
              <a:t>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r>
              <a:rPr lang="en-US" sz="1800" b="1" i="1" dirty="0"/>
              <a:t>? (224.0.0.251) at 1:0:5e:0:0:fb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permanent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r>
              <a:rPr lang="en-US" sz="1800" b="1" i="1" dirty="0"/>
              <a:t>? (239.255.255.250) at 1:0:5e:7f:ff:fa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permanent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r>
              <a:rPr lang="en-US" sz="1800" b="1" i="1" dirty="0" err="1"/>
              <a:t>broadcasthost</a:t>
            </a:r>
            <a:r>
              <a:rPr lang="en-US" sz="1800" b="1" i="1" dirty="0"/>
              <a:t> (255.255.255.255) at </a:t>
            </a:r>
            <a:r>
              <a:rPr lang="en-US" sz="1800" b="1" i="1" dirty="0" err="1"/>
              <a:t>ff:ff:ff:ff:ff:ff</a:t>
            </a:r>
            <a:r>
              <a:rPr lang="en-US" sz="1800" b="1" i="1" dirty="0"/>
              <a:t> on en0 </a:t>
            </a:r>
            <a:r>
              <a:rPr lang="en-US" sz="1800" b="1" i="1" dirty="0" err="1"/>
              <a:t>ifscope</a:t>
            </a:r>
            <a:r>
              <a:rPr lang="en-US" sz="1800" b="1" i="1" dirty="0"/>
              <a:t> [</a:t>
            </a:r>
            <a:r>
              <a:rPr lang="en-US" sz="1800" b="1" i="1" dirty="0" err="1"/>
              <a:t>ethernet</a:t>
            </a:r>
            <a:r>
              <a:rPr lang="en-US" sz="1800" b="1" i="1" dirty="0"/>
              <a:t>]</a:t>
            </a:r>
          </a:p>
          <a:p>
            <a:endParaRPr lang="en-US" b="1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10336-2022-AC49-A2D5-9C752F24E364}" type="datetime1">
              <a:rPr lang="en-US" smtClean="0"/>
              <a:t>10/4/18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C2ECA-5EE4-D740-B905-7EF2B09A35F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2D46A71-D287-A247-ADE5-65797999F493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18A2B9-0FD2-484E-BC8F-5F1F44C2267A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086600" cy="1295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Avoiding Manual Configuration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Dynamic Host Configuration Protocol (DHCP)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End host learns how to send packets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Learn IP address, DNS servers, and gateway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Address Resolution Protocol (ARP)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Others learn how to send packets to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that </a:t>
            </a:r>
            <a:r>
              <a:rPr lang="en-US" dirty="0">
                <a:latin typeface="Times New Roman" charset="0"/>
                <a:ea typeface="ＭＳ Ｐゴシック" charset="0"/>
              </a:rPr>
              <a:t>end host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Learn mapping between IP address and MAC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Why? …All traffic is embedded in media (MAC) frames and delivered to host that way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996950" y="54006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13017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22161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32829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1000125" y="4811713"/>
            <a:ext cx="625475" cy="34925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elvetica" charset="0"/>
              </a:rPr>
              <a:t>host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1889125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2957513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DNS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2522538" y="4714875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...</a:t>
            </a:r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5645150" y="54006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59499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>
            <a:off x="68643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5"/>
          <p:cNvSpPr>
            <a:spLocks noChangeShapeType="1"/>
          </p:cNvSpPr>
          <p:nvPr/>
        </p:nvSpPr>
        <p:spPr bwMode="auto">
          <a:xfrm>
            <a:off x="7931150" y="5095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5641975" y="48101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537325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host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7605713" y="47910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Helvetica" charset="0"/>
              </a:rPr>
              <a:t>DNS</a:t>
            </a:r>
          </a:p>
        </p:txBody>
      </p:sp>
      <p:sp>
        <p:nvSpPr>
          <p:cNvPr id="21524" name="Text Box 19"/>
          <p:cNvSpPr txBox="1">
            <a:spLocks noChangeArrowheads="1"/>
          </p:cNvSpPr>
          <p:nvPr/>
        </p:nvSpPr>
        <p:spPr bwMode="auto">
          <a:xfrm>
            <a:off x="7170738" y="4714875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Helvetica" charset="0"/>
              </a:rPr>
              <a:t>...</a:t>
            </a:r>
          </a:p>
        </p:txBody>
      </p:sp>
      <p:sp>
        <p:nvSpPr>
          <p:cNvPr id="21525" name="AutoShape 20"/>
          <p:cNvSpPr>
            <a:spLocks noChangeArrowheads="1"/>
          </p:cNvSpPr>
          <p:nvPr/>
        </p:nvSpPr>
        <p:spPr bwMode="auto">
          <a:xfrm>
            <a:off x="4349750" y="6119813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>
            <a:off x="2843213" y="5360988"/>
            <a:ext cx="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AutoShape 22"/>
          <p:cNvSpPr>
            <a:spLocks noChangeArrowheads="1"/>
          </p:cNvSpPr>
          <p:nvPr/>
        </p:nvSpPr>
        <p:spPr bwMode="auto">
          <a:xfrm>
            <a:off x="6178550" y="6119813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 flipH="1">
            <a:off x="6492875" y="5387975"/>
            <a:ext cx="0" cy="715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4"/>
          <p:cNvSpPr>
            <a:spLocks noChangeShapeType="1"/>
          </p:cNvSpPr>
          <p:nvPr/>
        </p:nvSpPr>
        <p:spPr bwMode="auto">
          <a:xfrm>
            <a:off x="3130550" y="6272213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5"/>
          <p:cNvSpPr>
            <a:spLocks noChangeShapeType="1"/>
          </p:cNvSpPr>
          <p:nvPr/>
        </p:nvSpPr>
        <p:spPr bwMode="auto">
          <a:xfrm>
            <a:off x="4959350" y="6272213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Text Box 26"/>
          <p:cNvSpPr txBox="1">
            <a:spLocks noChangeArrowheads="1"/>
          </p:cNvSpPr>
          <p:nvPr/>
        </p:nvSpPr>
        <p:spPr bwMode="auto">
          <a:xfrm>
            <a:off x="461963" y="5426075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ourier New" charset="0"/>
              </a:rPr>
              <a:t>1.2.3.0/24</a:t>
            </a:r>
          </a:p>
        </p:txBody>
      </p:sp>
      <p:sp>
        <p:nvSpPr>
          <p:cNvPr id="21532" name="Text Box 27"/>
          <p:cNvSpPr txBox="1">
            <a:spLocks noChangeArrowheads="1"/>
          </p:cNvSpPr>
          <p:nvPr/>
        </p:nvSpPr>
        <p:spPr bwMode="auto">
          <a:xfrm>
            <a:off x="6877050" y="5375275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Courier New" charset="0"/>
              </a:rPr>
              <a:t>5.6.7.0/24</a:t>
            </a:r>
          </a:p>
        </p:txBody>
      </p:sp>
      <p:sp>
        <p:nvSpPr>
          <p:cNvPr id="21533" name="Text Box 28"/>
          <p:cNvSpPr txBox="1">
            <a:spLocks noChangeArrowheads="1"/>
          </p:cNvSpPr>
          <p:nvPr/>
        </p:nvSpPr>
        <p:spPr bwMode="auto">
          <a:xfrm>
            <a:off x="1612900" y="4445000"/>
            <a:ext cx="1144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1.2.3.7</a:t>
            </a:r>
          </a:p>
        </p:txBody>
      </p:sp>
      <p:sp>
        <p:nvSpPr>
          <p:cNvPr id="21534" name="Text Box 29"/>
          <p:cNvSpPr txBox="1">
            <a:spLocks noChangeArrowheads="1"/>
          </p:cNvSpPr>
          <p:nvPr/>
        </p:nvSpPr>
        <p:spPr bwMode="auto">
          <a:xfrm>
            <a:off x="2754313" y="44450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1.2.3.156</a:t>
            </a:r>
          </a:p>
        </p:txBody>
      </p:sp>
      <p:sp>
        <p:nvSpPr>
          <p:cNvPr id="21535" name="Text Box 30"/>
          <p:cNvSpPr txBox="1">
            <a:spLocks noChangeArrowheads="1"/>
          </p:cNvSpPr>
          <p:nvPr/>
        </p:nvSpPr>
        <p:spPr bwMode="auto">
          <a:xfrm>
            <a:off x="962025" y="4389438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Courier New" charset="0"/>
              </a:rPr>
              <a:t>???</a:t>
            </a:r>
          </a:p>
        </p:txBody>
      </p:sp>
      <p:sp>
        <p:nvSpPr>
          <p:cNvPr id="21536" name="Text Box 31"/>
          <p:cNvSpPr txBox="1">
            <a:spLocks noChangeArrowheads="1"/>
          </p:cNvSpPr>
          <p:nvPr/>
        </p:nvSpPr>
        <p:spPr bwMode="auto">
          <a:xfrm>
            <a:off x="2765425" y="5734050"/>
            <a:ext cx="1281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ourier New" charset="0"/>
              </a:rPr>
              <a:t>1.2.3.19</a:t>
            </a:r>
          </a:p>
        </p:txBody>
      </p:sp>
      <p:sp>
        <p:nvSpPr>
          <p:cNvPr id="21537" name="AutoShape 32"/>
          <p:cNvSpPr>
            <a:spLocks noChangeArrowheads="1"/>
          </p:cNvSpPr>
          <p:nvPr/>
        </p:nvSpPr>
        <p:spPr bwMode="auto">
          <a:xfrm>
            <a:off x="2541588" y="611663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Helvetica" charset="0"/>
              </a:rPr>
              <a:t>router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32738A-C585-4742-B4A8-32637BBB0520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A0AEAB-4A01-6A45-A2B4-43467AE5B393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Key Ideas in Both DHCP &amp; ARP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Broadcasting: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when in doubt, shout!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Broadcast query to all hosts in the local-area-network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… when you don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t know how to identify the right one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Caching: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remember the past for a while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Store the information you learn to reduce overhead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Remember your own address &amp; other host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s addresses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Soft state: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eventually forget the past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Associate a time-to-live field with the information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… and either refresh or discard the information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Key for robustness in the face of unpredictable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EBD308-2E2B-C141-93AC-DEB1DDDD6BC4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C0DA5C-8712-F146-B3D7-2E2B3CD9544B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620000" cy="1295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LANS: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Need Yet Another Kind of Identity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33925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LANs are designed for </a:t>
            </a:r>
            <a:r>
              <a:rPr lang="en-US" sz="2400" dirty="0">
                <a:solidFill>
                  <a:srgbClr val="800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arbitrary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network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Not just for IP and the Internet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Using IP address would require reconfiguration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Every time the adapter was moved or powered up</a:t>
            </a: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Broadcasting all data to all adapters is expensive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Requires every host on the LAN to inspect each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packet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In general, Do NOT know the media type!!</a:t>
            </a:r>
          </a:p>
          <a:p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769938" y="4876800"/>
            <a:ext cx="757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C0000"/>
                </a:solidFill>
                <a:latin typeface="Helvetica" charset="0"/>
              </a:rPr>
              <a:t>Motivates separate Medium Access Control (MAC) addresses -- Media Level</a:t>
            </a:r>
          </a:p>
          <a:p>
            <a:pPr algn="ctr" eaLnBrk="1" hangingPunct="1"/>
            <a:r>
              <a:rPr lang="en-US" sz="2000" b="1">
                <a:solidFill>
                  <a:srgbClr val="CC0000"/>
                </a:solidFill>
                <a:latin typeface="Helvetica" charset="0"/>
              </a:rPr>
              <a:t>Also motivated by IP riding on any media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B21F18-DB9C-4646-9923-79BED0063B88}" type="datetime1">
              <a:rPr lang="en-US" sz="1400" smtClean="0"/>
              <a:t>10/4/18</a:t>
            </a:fld>
            <a:endParaRPr lang="en-US" sz="1400"/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761F27-8101-DD4C-8E40-346184A95684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08"/>
            <a:ext cx="6705600" cy="12192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MAC Address vs. IP Address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MAC addresses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Hard-coded  (not really) in read-only memory when adaptor is built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Like a social security number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Flat name space of 48 bits (e.g., 00-0E-9B-6E-49-76) moving to 64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Portable, and can stay the same as the host moves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Used to get packet between interfaces on same network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IP addresses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Configured, or learned dynamically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Like a postal mailing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Hierarchical name space of 32 bits (e.g., 12.178.66.9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 IPv4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Not portable, and depends on where the host is attached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Used to get a packet to destination IP subnet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5451</Words>
  <Application>Microsoft Macintosh PowerPoint</Application>
  <PresentationFormat>On-screen Show (4:3)</PresentationFormat>
  <Paragraphs>763</Paragraphs>
  <Slides>50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Clip</vt:lpstr>
      <vt:lpstr>Interneting Control Protocols Reading: Chapter 4</vt:lpstr>
      <vt:lpstr>Goals of Today’s Lecture</vt:lpstr>
      <vt:lpstr>Thus Far in the Class…</vt:lpstr>
      <vt:lpstr>So Far in the Class…</vt:lpstr>
      <vt:lpstr>How To Bootstrap an End Host?</vt:lpstr>
      <vt:lpstr>Avoiding Manual Configuration</vt:lpstr>
      <vt:lpstr>Key Ideas in Both DHCP &amp; ARP</vt:lpstr>
      <vt:lpstr>LANS: Need Yet Another Kind of Identity</vt:lpstr>
      <vt:lpstr>MAC Address vs. IP Address</vt:lpstr>
      <vt:lpstr>MAC Addresses on a LAN</vt:lpstr>
      <vt:lpstr>Bootstrapping Problem</vt:lpstr>
      <vt:lpstr>Broadcasting</vt:lpstr>
      <vt:lpstr>Response from the DHCP Server</vt:lpstr>
      <vt:lpstr>Dynamic Host Configuration Protocol</vt:lpstr>
      <vt:lpstr>PowerPoint Presentation</vt:lpstr>
      <vt:lpstr>PowerPoint Presentation</vt:lpstr>
      <vt:lpstr>DHCP: more than IP addresses</vt:lpstr>
      <vt:lpstr>DHCP: example</vt:lpstr>
      <vt:lpstr>PowerPoint Presentation</vt:lpstr>
      <vt:lpstr>PowerPoint Presentation</vt:lpstr>
      <vt:lpstr>DHCP: Wireshark output (home LAN)</vt:lpstr>
      <vt:lpstr>Deciding What IP Address to Offer</vt:lpstr>
      <vt:lpstr>Soft State: Refresh or Forget</vt:lpstr>
      <vt:lpstr>So, Now the Host Knows Things</vt:lpstr>
      <vt:lpstr>Sending Packets Over a Link</vt:lpstr>
      <vt:lpstr>Address Translation </vt:lpstr>
      <vt:lpstr>ARP - Address Resolution Protocol Table</vt:lpstr>
      <vt:lpstr>ARP protocol: same LAN</vt:lpstr>
      <vt:lpstr>PowerPoint Presentation</vt:lpstr>
      <vt:lpstr>Example: A Sending a Packet to B</vt:lpstr>
      <vt:lpstr>Host A Decides to Send Through R</vt:lpstr>
      <vt:lpstr>Host A Sends Packet Through R</vt:lpstr>
      <vt:lpstr>R Decides how to Forward Packet</vt:lpstr>
      <vt:lpstr>R Sends Packet to B</vt:lpstr>
      <vt:lpstr>ARP Details </vt:lpstr>
      <vt:lpstr>ARP Packet Format</vt:lpstr>
      <vt:lpstr>PowerPoint Presentation</vt:lpstr>
      <vt:lpstr>PowerPoint Presentation</vt:lpstr>
      <vt:lpstr>Error Reporting &amp; Other IP Issues</vt:lpstr>
      <vt:lpstr>Internet Control Message Protocol (ICMP)</vt:lpstr>
      <vt:lpstr>Internet Control Message Protocol</vt:lpstr>
      <vt:lpstr>IP Error Handling</vt:lpstr>
      <vt:lpstr>Example: Time Exceeded</vt:lpstr>
      <vt:lpstr>Traceroute: Exploiting “Time Exceeded”</vt:lpstr>
      <vt:lpstr>Ping: Echo and Reply</vt:lpstr>
      <vt:lpstr>PowerPoint Presentation</vt:lpstr>
      <vt:lpstr>Conclusion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Internetworking </dc:title>
  <dc:creator>klp</dc:creator>
  <cp:lastModifiedBy>mike erlinger</cp:lastModifiedBy>
  <cp:revision>61</cp:revision>
  <cp:lastPrinted>2014-02-13T19:13:36Z</cp:lastPrinted>
  <dcterms:created xsi:type="dcterms:W3CDTF">2010-09-17T23:05:01Z</dcterms:created>
  <dcterms:modified xsi:type="dcterms:W3CDTF">2018-10-04T23:06:10Z</dcterms:modified>
</cp:coreProperties>
</file>