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07" r:id="rId2"/>
    <p:sldId id="308" r:id="rId3"/>
    <p:sldId id="309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88" r:id="rId16"/>
    <p:sldId id="311" r:id="rId17"/>
    <p:sldId id="310" r:id="rId18"/>
    <p:sldId id="368" r:id="rId19"/>
    <p:sldId id="312" r:id="rId20"/>
    <p:sldId id="313" r:id="rId21"/>
    <p:sldId id="314" r:id="rId22"/>
    <p:sldId id="346" r:id="rId23"/>
    <p:sldId id="354" r:id="rId24"/>
    <p:sldId id="347" r:id="rId25"/>
    <p:sldId id="355" r:id="rId26"/>
    <p:sldId id="315" r:id="rId27"/>
    <p:sldId id="316" r:id="rId28"/>
    <p:sldId id="356" r:id="rId29"/>
    <p:sldId id="348" r:id="rId30"/>
    <p:sldId id="349" r:id="rId31"/>
    <p:sldId id="317" r:id="rId32"/>
    <p:sldId id="318" r:id="rId33"/>
    <p:sldId id="390" r:id="rId34"/>
    <p:sldId id="370" r:id="rId35"/>
    <p:sldId id="371" r:id="rId36"/>
    <p:sldId id="352" r:id="rId37"/>
    <p:sldId id="353" r:id="rId38"/>
    <p:sldId id="389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72" r:id="rId53"/>
    <p:sldId id="373" r:id="rId54"/>
    <p:sldId id="374" r:id="rId55"/>
    <p:sldId id="377" r:id="rId56"/>
    <p:sldId id="378" r:id="rId57"/>
    <p:sldId id="379" r:id="rId58"/>
    <p:sldId id="380" r:id="rId59"/>
    <p:sldId id="384" r:id="rId60"/>
    <p:sldId id="381" r:id="rId61"/>
    <p:sldId id="382" r:id="rId62"/>
    <p:sldId id="383" r:id="rId63"/>
    <p:sldId id="386" r:id="rId64"/>
    <p:sldId id="387" r:id="rId65"/>
    <p:sldId id="385" r:id="rId66"/>
    <p:sldId id="345" r:id="rId67"/>
    <p:sldId id="341" r:id="rId68"/>
  </p:sldIdLst>
  <p:sldSz cx="9144000" cy="6858000" type="screen4x3"/>
  <p:notesSz cx="699135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00FF"/>
    <a:srgbClr val="0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20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33EF2E7-B8AA-8442-A98C-6467971422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7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B13EAEEC-A646-9946-B974-A3F63C6E0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92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05FF83-ECE8-F042-BBE4-8A83DE77E24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4213"/>
            <a:ext cx="4656138" cy="34925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1663"/>
            <a:ext cx="518795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38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65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644" indent="-274863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45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3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9013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746B09-AC5C-1B48-946B-1DEB0A5EBFF2}" type="slidenum">
              <a:rPr lang="en-US" sz="1300">
                <a:latin typeface="Times New Roman" charset="0"/>
              </a:rPr>
              <a:pPr/>
              <a:t>4</a:t>
            </a:fld>
            <a:endParaRPr lang="en-US" sz="13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644" indent="-274863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45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3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9013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F1AB5B-B353-C74E-B289-3E3FCD8199C0}" type="slidenum">
              <a:rPr lang="en-US" sz="1300">
                <a:latin typeface="Times New Roman" charset="0"/>
              </a:rPr>
              <a:pPr/>
              <a:t>8</a:t>
            </a:fld>
            <a:endParaRPr lang="en-US" sz="130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644" indent="-274863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45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3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9013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FB806E-1CA3-1444-9FF5-62E04253F9B9}" type="slidenum">
              <a:rPr lang="en-US" sz="1300">
                <a:latin typeface="Times New Roman" charset="0"/>
              </a:rPr>
              <a:pPr/>
              <a:t>10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644" indent="-274863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45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3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9013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3250D4-23BC-5F45-9F95-7E86994E1F36}" type="slidenum">
              <a:rPr lang="en-US" sz="1300">
                <a:latin typeface="Times New Roman" charset="0"/>
              </a:rPr>
              <a:pPr/>
              <a:t>12</a:t>
            </a:fld>
            <a:endParaRPr lang="en-US" sz="1300"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644" indent="-274863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45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3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9013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60D6BB-DE10-0B42-9980-EE765ECF6239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644" indent="-274863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45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3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9013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1CF9CA-0311-B94E-8E5B-0130D1DBA717}" type="slidenum">
              <a:rPr lang="en-US" sz="1300">
                <a:latin typeface="Times New Roman" charset="0"/>
              </a:rPr>
              <a:pPr/>
              <a:t>14</a:t>
            </a:fld>
            <a:endParaRPr lang="en-US" sz="130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F82CE-8A97-CA40-8D67-4DA3CE7874C0}" type="datetime1">
              <a:rPr lang="en-US" smtClean="0"/>
              <a:t>9/17/18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987A8-8D28-484B-9408-20F6FD4555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5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ED88F-F178-394E-96A1-813BE7821DDE}" type="datetime1">
              <a:rPr lang="en-US" smtClean="0"/>
              <a:t>9/17/18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D34E5-AD5E-094E-A5DE-A3B3878FF4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9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1B8DA-6E06-F948-AB75-ED375A359C0F}" type="datetime1">
              <a:rPr lang="en-US" smtClean="0"/>
              <a:t>9/17/18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C529E-C7B6-DC4E-96AA-833C3FEAA1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705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4BC11-6C91-BA4A-828D-3D13BADF7F6C}" type="datetime1">
              <a:rPr lang="en-US" smtClean="0"/>
              <a:t>9/17/18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B46C1-E6FD-6146-AE4D-EC9EF43ED3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8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CA473-A527-574C-9CD4-751FA84466BC}" type="datetime1">
              <a:rPr lang="en-US" smtClean="0"/>
              <a:t>9/17/18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1FC01-2280-7240-8526-0E8F9B9FA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3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9D84D-E1D9-0145-8B12-AFB8A3347BE0}" type="datetime1">
              <a:rPr lang="en-US" smtClean="0"/>
              <a:t>9/17/18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546B6-5445-9A46-A295-617E2A773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0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0F92C-D4D3-4D4E-8DA7-4AA883CCD9F1}" type="datetime1">
              <a:rPr lang="en-US" smtClean="0"/>
              <a:t>9/17/18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8D887-D58A-134A-A107-E180CFAC9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6F8B-82CF-3345-9E95-0938804B9080}" type="datetime1">
              <a:rPr lang="en-US" smtClean="0"/>
              <a:t>9/17/18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3A5BA-1643-2044-8830-7E205D727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5BB39-79CD-A24E-943F-9C963D86F47B}" type="datetime1">
              <a:rPr lang="en-US" smtClean="0"/>
              <a:t>9/17/18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90A87-8E9D-924B-BEA9-D7A2908D1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2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14B17-932D-BE46-8A9A-845324F772EF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E59A7-9813-864A-8053-F11744690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6DE49-D7B7-524F-86F6-7E5D7204AF0E}" type="datetime1">
              <a:rPr lang="en-US" smtClean="0"/>
              <a:t>9/17/18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85F43-2BBD-2349-8340-B5BAB37B7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7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7C1E9-2D31-A54A-9564-9C8A9EF96E9D}" type="datetime1">
              <a:rPr lang="en-US" smtClean="0"/>
              <a:t>9/17/18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869F4-B196-1F43-BD75-04841E025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0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48600" y="6400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1F3C697-42D1-FA4C-B258-6AC289E96381}" type="datetime1">
              <a:rPr lang="en-US" smtClean="0"/>
              <a:t>9/17/18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324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EC4A5D-2426-1740-BAE8-8CC768DE3B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0" y="6396335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/>
              <a:t>myK&amp;Rlinks</a:t>
            </a:r>
            <a:endParaRPr lang="en-US" sz="1400" dirty="0"/>
          </a:p>
        </p:txBody>
      </p:sp>
      <p:pic>
        <p:nvPicPr>
          <p:cNvPr id="3" name="Picture 2" descr="cslogocolo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870"/>
            <a:ext cx="914400" cy="11008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9.png"/><Relationship Id="rId23" Type="http://schemas.openxmlformats.org/officeDocument/2006/relationships/image" Target="../media/image16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45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13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wmf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80.emf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21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5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76B105-D644-1846-9FC8-1A95EED176A7}" type="slidenum">
              <a:rPr lang="en-US" sz="1400"/>
              <a:pPr/>
              <a:t>1</a:t>
            </a:fld>
            <a:endParaRPr lang="en-US" sz="1400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304800"/>
            <a:ext cx="2895600" cy="23622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Links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1" y="2743200"/>
            <a:ext cx="67818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P&amp;D Chapter 2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K&amp;R Chapter 6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9" name="Picture 5" descr="j03005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95751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397F92-1454-CB4B-B453-578C9A20614D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381000" y="3429001"/>
            <a:ext cx="8153400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Note to Students: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 course slides are a combination of slides from: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/>
              <a:t>Peterson &amp; Davie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/>
              <a:t>Kurose &amp; Ross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/>
              <a:t>My previous lectures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 claim no copyright for any of the material and would recommend either book for a detailed treatment of the material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69863"/>
            <a:ext cx="8382000" cy="9842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Access Network: Wireless</a:t>
            </a:r>
            <a:endParaRPr lang="en-US" dirty="0">
              <a:latin typeface="Gill Sans MT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1938" y="1322388"/>
            <a:ext cx="8370887" cy="865187"/>
          </a:xfrm>
        </p:spPr>
        <p:txBody>
          <a:bodyPr/>
          <a:lstStyle/>
          <a:p>
            <a:pPr marL="287338" indent="-287338" eaLnBrk="1" hangingPunct="1"/>
            <a:r>
              <a:rPr lang="en-US" sz="2400">
                <a:latin typeface="Gill Sans MT" charset="0"/>
              </a:rPr>
              <a:t>shared </a:t>
            </a:r>
            <a:r>
              <a:rPr lang="en-US" sz="2400" i="1">
                <a:latin typeface="Gill Sans MT" charset="0"/>
              </a:rPr>
              <a:t>wireless</a:t>
            </a:r>
            <a:r>
              <a:rPr lang="en-US" sz="2400">
                <a:latin typeface="Gill Sans MT" charset="0"/>
              </a:rPr>
              <a:t> access network connects end system to router</a:t>
            </a:r>
          </a:p>
          <a:p>
            <a:pPr marL="682625" lvl="1" indent="-225425" eaLnBrk="1" hangingPunct="1"/>
            <a:r>
              <a:rPr lang="en-US" sz="2000">
                <a:latin typeface="Gill Sans MT" charset="0"/>
                <a:cs typeface="Arial" charset="0"/>
              </a:rPr>
              <a:t>via base station aka </a:t>
            </a:r>
            <a:r>
              <a:rPr lang="ja-JP" altLang="en-US" sz="2000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latin typeface="Gill Sans MT" charset="0"/>
                <a:ea typeface="ＭＳ Ｐゴシック" charset="0"/>
                <a:cs typeface="ＭＳ Ｐゴシック" charset="0"/>
              </a:rPr>
              <a:t>access point</a:t>
            </a:r>
            <a:r>
              <a:rPr lang="ja-JP" altLang="en-US" sz="2000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endParaRPr lang="en-US" sz="2000">
              <a:latin typeface="Gill Sans MT" charset="0"/>
              <a:cs typeface="Arial" charset="0"/>
            </a:endParaRPr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341313" y="2214563"/>
            <a:ext cx="4079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wireless LANs: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within building (100 ft.)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802.11b/g/n (WiFi): 11, 54, 450 Mbps transmission rate</a:t>
            </a:r>
          </a:p>
        </p:txBody>
      </p:sp>
      <p:sp>
        <p:nvSpPr>
          <p:cNvPr id="46086" name="Rectangle 3"/>
          <p:cNvSpPr>
            <a:spLocks noChangeArrowheads="1"/>
          </p:cNvSpPr>
          <p:nvPr/>
        </p:nvSpPr>
        <p:spPr bwMode="auto">
          <a:xfrm>
            <a:off x="4640263" y="1819275"/>
            <a:ext cx="46196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>
              <a:latin typeface="Gill Sans MT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wide-area wireless access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provided by telco (cellular) operator, 10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km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between 1 and 10 Mbps 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3G, 4G: LTE</a:t>
            </a:r>
          </a:p>
        </p:txBody>
      </p:sp>
      <p:grpSp>
        <p:nvGrpSpPr>
          <p:cNvPr id="46087" name="Group 85"/>
          <p:cNvGrpSpPr>
            <a:grpSpLocks/>
          </p:cNvGrpSpPr>
          <p:nvPr/>
        </p:nvGrpSpPr>
        <p:grpSpPr bwMode="auto">
          <a:xfrm>
            <a:off x="958850" y="3605213"/>
            <a:ext cx="2487613" cy="1562100"/>
            <a:chOff x="2889" y="1631"/>
            <a:chExt cx="980" cy="743"/>
          </a:xfrm>
        </p:grpSpPr>
        <p:sp>
          <p:nvSpPr>
            <p:cNvPr id="46212" name="Rectangle 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13" name="AutoShape 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46088" name="Line 110"/>
          <p:cNvSpPr>
            <a:spLocks noChangeShapeType="1"/>
          </p:cNvSpPr>
          <p:nvPr/>
        </p:nvSpPr>
        <p:spPr bwMode="auto">
          <a:xfrm>
            <a:off x="2603500" y="5010150"/>
            <a:ext cx="0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116"/>
          <p:cNvSpPr>
            <a:spLocks noChangeShapeType="1"/>
          </p:cNvSpPr>
          <p:nvPr/>
        </p:nvSpPr>
        <p:spPr bwMode="auto">
          <a:xfrm flipV="1">
            <a:off x="2003425" y="4875213"/>
            <a:ext cx="28733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90" name="Group 228"/>
          <p:cNvGrpSpPr>
            <a:grpSpLocks/>
          </p:cNvGrpSpPr>
          <p:nvPr/>
        </p:nvGrpSpPr>
        <p:grpSpPr bwMode="auto">
          <a:xfrm>
            <a:off x="2279650" y="4718050"/>
            <a:ext cx="666750" cy="284163"/>
            <a:chOff x="4650" y="1129"/>
            <a:chExt cx="246" cy="95"/>
          </a:xfrm>
        </p:grpSpPr>
        <p:sp>
          <p:nvSpPr>
            <p:cNvPr id="462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462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462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46207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10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1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08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9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1" name="Group 246"/>
          <p:cNvGrpSpPr>
            <a:grpSpLocks/>
          </p:cNvGrpSpPr>
          <p:nvPr/>
        </p:nvGrpSpPr>
        <p:grpSpPr bwMode="auto">
          <a:xfrm>
            <a:off x="1527175" y="4484688"/>
            <a:ext cx="863600" cy="588962"/>
            <a:chOff x="2967" y="478"/>
            <a:chExt cx="788" cy="625"/>
          </a:xfrm>
        </p:grpSpPr>
        <p:pic>
          <p:nvPicPr>
            <p:cNvPr id="46202" name="Picture 247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03" name="Picture 248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92" name="Group 390"/>
          <p:cNvGrpSpPr>
            <a:grpSpLocks/>
          </p:cNvGrpSpPr>
          <p:nvPr/>
        </p:nvGrpSpPr>
        <p:grpSpPr bwMode="auto">
          <a:xfrm>
            <a:off x="1441450" y="3716338"/>
            <a:ext cx="757238" cy="682625"/>
            <a:chOff x="877" y="1008"/>
            <a:chExt cx="2747" cy="2591"/>
          </a:xfrm>
        </p:grpSpPr>
        <p:pic>
          <p:nvPicPr>
            <p:cNvPr id="46179" name="Picture 391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80" name="Picture 392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1" name="Freeform 39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6182" name="Picture 394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3" name="Freeform 39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39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39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39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Freeform 39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Freeform 40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89" name="Group 40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196" name="Freeform 40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7" name="Freeform 40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8" name="Freeform 40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9" name="Freeform 40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0" name="Freeform 40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1" name="Freeform 40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90" name="Freeform 40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40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Freeform 41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41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Freeform 41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Freeform 41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3" name="Group 445"/>
          <p:cNvGrpSpPr>
            <a:grpSpLocks/>
          </p:cNvGrpSpPr>
          <p:nvPr/>
        </p:nvGrpSpPr>
        <p:grpSpPr bwMode="auto">
          <a:xfrm>
            <a:off x="5146675" y="4071938"/>
            <a:ext cx="2709863" cy="1951037"/>
            <a:chOff x="3652" y="2846"/>
            <a:chExt cx="1253" cy="934"/>
          </a:xfrm>
        </p:grpSpPr>
        <p:sp>
          <p:nvSpPr>
            <p:cNvPr id="46120" name="Freeform 84"/>
            <p:cNvSpPr>
              <a:spLocks/>
            </p:cNvSpPr>
            <p:nvPr/>
          </p:nvSpPr>
          <p:spPr bwMode="auto">
            <a:xfrm>
              <a:off x="3652" y="2949"/>
              <a:ext cx="1094" cy="675"/>
            </a:xfrm>
            <a:custGeom>
              <a:avLst/>
              <a:gdLst>
                <a:gd name="T0" fmla="*/ 1466 w 1036"/>
                <a:gd name="T1" fmla="*/ 11 h 675"/>
                <a:gd name="T2" fmla="*/ 884 w 1036"/>
                <a:gd name="T3" fmla="*/ 53 h 675"/>
                <a:gd name="T4" fmla="*/ 467 w 1036"/>
                <a:gd name="T5" fmla="*/ 129 h 675"/>
                <a:gd name="T6" fmla="*/ 347 w 1036"/>
                <a:gd name="T7" fmla="*/ 229 h 675"/>
                <a:gd name="T8" fmla="*/ 48 w 1036"/>
                <a:gd name="T9" fmla="*/ 297 h 675"/>
                <a:gd name="T10" fmla="*/ 39 w 1036"/>
                <a:gd name="T11" fmla="*/ 459 h 675"/>
                <a:gd name="T12" fmla="*/ 298 w 1036"/>
                <a:gd name="T13" fmla="*/ 489 h 675"/>
                <a:gd name="T14" fmla="*/ 1039 w 1036"/>
                <a:gd name="T15" fmla="*/ 489 h 675"/>
                <a:gd name="T16" fmla="*/ 1353 w 1036"/>
                <a:gd name="T17" fmla="*/ 555 h 675"/>
                <a:gd name="T18" fmla="*/ 1702 w 1036"/>
                <a:gd name="T19" fmla="*/ 657 h 675"/>
                <a:gd name="T20" fmla="*/ 1969 w 1036"/>
                <a:gd name="T21" fmla="*/ 661 h 675"/>
                <a:gd name="T22" fmla="*/ 2153 w 1036"/>
                <a:gd name="T23" fmla="*/ 603 h 675"/>
                <a:gd name="T24" fmla="*/ 2247 w 1036"/>
                <a:gd name="T25" fmla="*/ 445 h 675"/>
                <a:gd name="T26" fmla="*/ 2305 w 1036"/>
                <a:gd name="T27" fmla="*/ 291 h 675"/>
                <a:gd name="T28" fmla="*/ 2312 w 1036"/>
                <a:gd name="T29" fmla="*/ 107 h 675"/>
                <a:gd name="T30" fmla="*/ 2113 w 1036"/>
                <a:gd name="T31" fmla="*/ 17 h 675"/>
                <a:gd name="T32" fmla="*/ 1755 w 1036"/>
                <a:gd name="T33" fmla="*/ 3 h 675"/>
                <a:gd name="T34" fmla="*/ 146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93"/>
            <p:cNvSpPr>
              <a:spLocks noChangeShapeType="1"/>
            </p:cNvSpPr>
            <p:nvPr/>
          </p:nvSpPr>
          <p:spPr bwMode="auto">
            <a:xfrm>
              <a:off x="4337" y="3386"/>
              <a:ext cx="96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6122" name="Picture 133" descr="car_icon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956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123" name="Group 134"/>
            <p:cNvGrpSpPr>
              <a:grpSpLocks/>
            </p:cNvGrpSpPr>
            <p:nvPr/>
          </p:nvGrpSpPr>
          <p:grpSpPr bwMode="auto">
            <a:xfrm>
              <a:off x="3911" y="2846"/>
              <a:ext cx="262" cy="243"/>
              <a:chOff x="2751" y="1851"/>
              <a:chExt cx="462" cy="478"/>
            </a:xfrm>
          </p:grpSpPr>
          <p:pic>
            <p:nvPicPr>
              <p:cNvPr id="46177" name="Picture 135" descr="iphone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78" name="Picture 136" descr="antenna_radiation_stylize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124" name="Group 252"/>
            <p:cNvGrpSpPr>
              <a:grpSpLocks/>
            </p:cNvGrpSpPr>
            <p:nvPr/>
          </p:nvGrpSpPr>
          <p:grpSpPr bwMode="auto">
            <a:xfrm>
              <a:off x="4193" y="3034"/>
              <a:ext cx="288" cy="398"/>
              <a:chOff x="742" y="2409"/>
              <a:chExt cx="576" cy="881"/>
            </a:xfrm>
          </p:grpSpPr>
          <p:grpSp>
            <p:nvGrpSpPr>
              <p:cNvPr id="46159" name="Group 25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616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6160" name="Picture 269" descr="cell_tower_radiation copy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61" name="Oval 27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5" cy="6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25" name="Group 342"/>
            <p:cNvGrpSpPr>
              <a:grpSpLocks/>
            </p:cNvGrpSpPr>
            <p:nvPr/>
          </p:nvGrpSpPr>
          <p:grpSpPr bwMode="auto">
            <a:xfrm>
              <a:off x="3715" y="3159"/>
              <a:ext cx="337" cy="257"/>
              <a:chOff x="877" y="1008"/>
              <a:chExt cx="2747" cy="2591"/>
            </a:xfrm>
          </p:grpSpPr>
          <p:pic>
            <p:nvPicPr>
              <p:cNvPr id="46136" name="Picture 343" descr="antenna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37" name="Picture 344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38" name="Freeform 3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6139" name="Picture 346" descr="scree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40" name="Freeform 3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1" name="Freeform 3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2" name="Freeform 3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3" name="Freeform 3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4" name="Freeform 3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5" name="Freeform 3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146" name="Group 3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6153" name="Freeform 3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4" name="Freeform 3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5" name="Freeform 3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6" name="Freeform 3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7" name="Freeform 3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8" name="Freeform 3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147" name="Freeform 3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8" name="Freeform 3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9" name="Freeform 3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0" name="Freeform 3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1" name="Freeform 3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2" name="Freeform 3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26" name="Group 237"/>
            <p:cNvGrpSpPr>
              <a:grpSpLocks/>
            </p:cNvGrpSpPr>
            <p:nvPr/>
          </p:nvGrpSpPr>
          <p:grpSpPr bwMode="auto">
            <a:xfrm>
              <a:off x="4377" y="3439"/>
              <a:ext cx="246" cy="107"/>
              <a:chOff x="4650" y="1129"/>
              <a:chExt cx="246" cy="95"/>
            </a:xfrm>
          </p:grpSpPr>
          <p:sp>
            <p:nvSpPr>
              <p:cNvPr id="4612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612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613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6131" name="Group 2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6134" name="Freeform 2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5" name="Freeform 2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132" name="Line 2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3" name="Line 2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27" name="Line 444"/>
            <p:cNvSpPr>
              <a:spLocks noChangeShapeType="1"/>
            </p:cNvSpPr>
            <p:nvPr/>
          </p:nvSpPr>
          <p:spPr bwMode="auto">
            <a:xfrm>
              <a:off x="4514" y="3542"/>
              <a:ext cx="0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4" name="Text Box 446"/>
          <p:cNvSpPr txBox="1">
            <a:spLocks noChangeArrowheads="1"/>
          </p:cNvSpPr>
          <p:nvPr/>
        </p:nvSpPr>
        <p:spPr bwMode="auto">
          <a:xfrm>
            <a:off x="2044700" y="52546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to Internet</a:t>
            </a:r>
          </a:p>
        </p:txBody>
      </p:sp>
      <p:sp>
        <p:nvSpPr>
          <p:cNvPr id="46095" name="Text Box 447"/>
          <p:cNvSpPr txBox="1">
            <a:spLocks noChangeArrowheads="1"/>
          </p:cNvSpPr>
          <p:nvPr/>
        </p:nvSpPr>
        <p:spPr bwMode="auto">
          <a:xfrm>
            <a:off x="6711950" y="5884863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to Internet</a:t>
            </a:r>
          </a:p>
        </p:txBody>
      </p:sp>
      <p:grpSp>
        <p:nvGrpSpPr>
          <p:cNvPr id="46097" name="Group 114"/>
          <p:cNvGrpSpPr>
            <a:grpSpLocks/>
          </p:cNvGrpSpPr>
          <p:nvPr/>
        </p:nvGrpSpPr>
        <p:grpSpPr bwMode="auto">
          <a:xfrm>
            <a:off x="2330450" y="3776663"/>
            <a:ext cx="636588" cy="879475"/>
            <a:chOff x="5806938" y="3011924"/>
            <a:chExt cx="347997" cy="396620"/>
          </a:xfrm>
        </p:grpSpPr>
        <p:pic>
          <p:nvPicPr>
            <p:cNvPr id="46118" name="Picture 117" descr="fridge2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702" y="307151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9" name="Picture 111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938" y="301192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98" name="Group 347"/>
          <p:cNvGrpSpPr>
            <a:grpSpLocks/>
          </p:cNvGrpSpPr>
          <p:nvPr/>
        </p:nvGrpSpPr>
        <p:grpSpPr bwMode="auto">
          <a:xfrm>
            <a:off x="2268538" y="4703763"/>
            <a:ext cx="692150" cy="331787"/>
            <a:chOff x="1871277" y="1576300"/>
            <a:chExt cx="1128371" cy="437861"/>
          </a:xfrm>
        </p:grpSpPr>
        <p:sp>
          <p:nvSpPr>
            <p:cNvPr id="116" name="Oval 115"/>
            <p:cNvSpPr/>
            <p:nvPr/>
          </p:nvSpPr>
          <p:spPr bwMode="auto">
            <a:xfrm flipV="1">
              <a:off x="1873864" y="1693622"/>
              <a:ext cx="1125784" cy="32053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871277" y="1739712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 bwMode="auto">
            <a:xfrm flipV="1">
              <a:off x="1871277" y="1576300"/>
              <a:ext cx="1125782" cy="32053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158545" y="1672671"/>
              <a:ext cx="548657" cy="16131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101609" y="1632865"/>
              <a:ext cx="662530" cy="111037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2536394" y="1727142"/>
              <a:ext cx="243273" cy="98466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2091257" y="1729237"/>
              <a:ext cx="240685" cy="9846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3" name="Straight Connector 122"/>
            <p:cNvCxnSpPr>
              <a:endCxn id="118" idx="2"/>
            </p:cNvCxnSpPr>
            <p:nvPr/>
          </p:nvCxnSpPr>
          <p:spPr bwMode="auto">
            <a:xfrm flipH="1" flipV="1">
              <a:off x="1871277" y="1737617"/>
              <a:ext cx="2587" cy="12360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H="1" flipV="1">
              <a:off x="2997059" y="1735522"/>
              <a:ext cx="2589" cy="1215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99" name="Group 347"/>
          <p:cNvGrpSpPr>
            <a:grpSpLocks/>
          </p:cNvGrpSpPr>
          <p:nvPr/>
        </p:nvGrpSpPr>
        <p:grpSpPr bwMode="auto">
          <a:xfrm>
            <a:off x="6681788" y="5286375"/>
            <a:ext cx="569912" cy="269875"/>
            <a:chOff x="1871277" y="1576300"/>
            <a:chExt cx="1128371" cy="437861"/>
          </a:xfrm>
        </p:grpSpPr>
        <p:sp>
          <p:nvSpPr>
            <p:cNvPr id="126" name="Oval 125"/>
            <p:cNvSpPr/>
            <p:nvPr/>
          </p:nvSpPr>
          <p:spPr bwMode="auto">
            <a:xfrm flipV="1">
              <a:off x="1874419" y="1694780"/>
              <a:ext cx="1125229" cy="3193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1871277" y="1738567"/>
              <a:ext cx="1128371" cy="1159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 bwMode="auto">
            <a:xfrm flipV="1">
              <a:off x="1871277" y="1576300"/>
              <a:ext cx="1125229" cy="3193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2160442" y="1674175"/>
              <a:ext cx="546899" cy="15969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2103866" y="1632964"/>
              <a:ext cx="660050" cy="11075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2537614" y="1728264"/>
              <a:ext cx="242018" cy="9529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2091294" y="1730839"/>
              <a:ext cx="238875" cy="9530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33" name="Straight Connector 132"/>
            <p:cNvCxnSpPr>
              <a:endCxn id="128" idx="2"/>
            </p:cNvCxnSpPr>
            <p:nvPr/>
          </p:nvCxnSpPr>
          <p:spPr bwMode="auto">
            <a:xfrm flipH="1" flipV="1">
              <a:off x="1871277" y="1735990"/>
              <a:ext cx="3142" cy="12363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 bwMode="auto">
            <a:xfrm flipH="1" flipV="1">
              <a:off x="2996506" y="1735990"/>
              <a:ext cx="3142" cy="121056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152-FBB8-6340-AAA6-0C59846A3706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5181600"/>
            <a:ext cx="175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Two Different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Networks</a:t>
            </a:r>
          </a:p>
          <a:p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200400" y="45720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876800" y="4419600"/>
            <a:ext cx="5334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9552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19"/>
          <p:cNvGrpSpPr>
            <a:grpSpLocks/>
          </p:cNvGrpSpPr>
          <p:nvPr/>
        </p:nvGrpSpPr>
        <p:grpSpPr bwMode="auto">
          <a:xfrm>
            <a:off x="5281613" y="2803525"/>
            <a:ext cx="409575" cy="565150"/>
            <a:chOff x="375561" y="297711"/>
            <a:chExt cx="1252683" cy="2142487"/>
          </a:xfrm>
        </p:grpSpPr>
        <p:sp>
          <p:nvSpPr>
            <p:cNvPr id="221" name="Freeform 220"/>
            <p:cNvSpPr/>
            <p:nvPr/>
          </p:nvSpPr>
          <p:spPr>
            <a:xfrm>
              <a:off x="375561" y="297711"/>
              <a:ext cx="971072" cy="2136471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75561" y="309747"/>
              <a:ext cx="1247826" cy="77033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332065" y="1080080"/>
              <a:ext cx="296179" cy="13601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8130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321675" cy="765175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Host: sends </a:t>
            </a:r>
            <a:r>
              <a:rPr lang="en-US" sz="4000" i="1">
                <a:latin typeface="Gill Sans MT" charset="0"/>
              </a:rPr>
              <a:t>packets</a:t>
            </a:r>
            <a:r>
              <a:rPr lang="en-US" sz="4000">
                <a:latin typeface="Gill Sans MT" charset="0"/>
              </a:rPr>
              <a:t> of data</a:t>
            </a:r>
          </a:p>
        </p:txBody>
      </p:sp>
      <p:sp>
        <p:nvSpPr>
          <p:cNvPr id="243750" name="Content Placeholder 5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4114800" cy="3505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host sending function: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400" dirty="0" smtClean="0">
                <a:ea typeface="+mn-ea"/>
              </a:rPr>
              <a:t>takes application </a:t>
            </a:r>
            <a:r>
              <a:rPr lang="en-US" sz="2400" dirty="0" smtClean="0">
                <a:solidFill>
                  <a:srgbClr val="FF0000"/>
                </a:solidFill>
                <a:ea typeface="+mn-ea"/>
              </a:rPr>
              <a:t>message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400" dirty="0" smtClean="0">
                <a:ea typeface="+mn-ea"/>
              </a:rPr>
              <a:t>breaks into smaller chunks, known as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packets</a:t>
            </a:r>
            <a:r>
              <a:rPr lang="en-US" sz="2400" dirty="0" smtClean="0">
                <a:ea typeface="+mn-ea"/>
              </a:rPr>
              <a:t>, of length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L</a:t>
            </a:r>
            <a:r>
              <a:rPr lang="en-US" sz="2400" dirty="0" smtClean="0">
                <a:ea typeface="+mn-ea"/>
              </a:rPr>
              <a:t> bits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400" dirty="0" smtClean="0">
                <a:ea typeface="+mn-ea"/>
              </a:rPr>
              <a:t>transmits packet into access network at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transmission rate R </a:t>
            </a:r>
            <a:r>
              <a:rPr lang="mr-IN" sz="2400" i="1" dirty="0" smtClean="0">
                <a:solidFill>
                  <a:srgbClr val="C00000"/>
                </a:solidFill>
                <a:ea typeface="+mn-ea"/>
              </a:rPr>
              <a:t>–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 how fast can put bits on wire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sz="2000" dirty="0" smtClean="0"/>
              <a:t>link transmission rate, aka link </a:t>
            </a:r>
            <a:r>
              <a:rPr lang="en-US" sz="2000" i="1" dirty="0" smtClean="0">
                <a:solidFill>
                  <a:srgbClr val="C00000"/>
                </a:solidFill>
              </a:rPr>
              <a:t>capacity, aka link bandwidth</a:t>
            </a:r>
          </a:p>
        </p:txBody>
      </p:sp>
      <p:sp>
        <p:nvSpPr>
          <p:cNvPr id="48132" name="Line 305"/>
          <p:cNvSpPr>
            <a:spLocks noChangeShapeType="1"/>
          </p:cNvSpPr>
          <p:nvPr/>
        </p:nvSpPr>
        <p:spPr bwMode="auto">
          <a:xfrm>
            <a:off x="5705475" y="3727450"/>
            <a:ext cx="245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34" name="Group 51"/>
          <p:cNvGrpSpPr>
            <a:grpSpLocks/>
          </p:cNvGrpSpPr>
          <p:nvPr/>
        </p:nvGrpSpPr>
        <p:grpSpPr bwMode="auto">
          <a:xfrm>
            <a:off x="7883525" y="3427413"/>
            <a:ext cx="1052513" cy="355600"/>
            <a:chOff x="4410" y="1365"/>
            <a:chExt cx="663" cy="224"/>
          </a:xfrm>
        </p:grpSpPr>
        <p:sp>
          <p:nvSpPr>
            <p:cNvPr id="48160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1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2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287 h 63"/>
                <a:gd name="T2" fmla="*/ 265937 w 280"/>
                <a:gd name="T3" fmla="*/ 2225 h 63"/>
                <a:gd name="T4" fmla="*/ 1569482 w 280"/>
                <a:gd name="T5" fmla="*/ 0 h 63"/>
                <a:gd name="T6" fmla="*/ 200378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64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8135" name="TextBox 1"/>
          <p:cNvSpPr txBox="1">
            <a:spLocks noChangeArrowheads="1"/>
          </p:cNvSpPr>
          <p:nvPr/>
        </p:nvSpPr>
        <p:spPr bwMode="auto">
          <a:xfrm>
            <a:off x="5756275" y="3759200"/>
            <a:ext cx="2646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R: </a:t>
            </a:r>
            <a:r>
              <a:rPr lang="en-US" sz="1800"/>
              <a:t>link transmission rate</a:t>
            </a:r>
          </a:p>
        </p:txBody>
      </p:sp>
      <p:grpSp>
        <p:nvGrpSpPr>
          <p:cNvPr id="48136" name="Group 201"/>
          <p:cNvGrpSpPr>
            <a:grpSpLocks/>
          </p:cNvGrpSpPr>
          <p:nvPr/>
        </p:nvGrpSpPr>
        <p:grpSpPr bwMode="auto">
          <a:xfrm>
            <a:off x="5033963" y="2809875"/>
            <a:ext cx="409575" cy="565150"/>
            <a:chOff x="375561" y="297711"/>
            <a:chExt cx="1252683" cy="2138362"/>
          </a:xfrm>
        </p:grpSpPr>
        <p:sp>
          <p:nvSpPr>
            <p:cNvPr id="203" name="Freeform 202"/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8137" name="TextBox 205"/>
          <p:cNvSpPr txBox="1">
            <a:spLocks noChangeArrowheads="1"/>
          </p:cNvSpPr>
          <p:nvPr/>
        </p:nvSpPr>
        <p:spPr bwMode="auto">
          <a:xfrm>
            <a:off x="4791075" y="3986213"/>
            <a:ext cx="66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host</a:t>
            </a:r>
          </a:p>
        </p:txBody>
      </p:sp>
      <p:grpSp>
        <p:nvGrpSpPr>
          <p:cNvPr id="48138" name="Group 206"/>
          <p:cNvGrpSpPr>
            <a:grpSpLocks/>
          </p:cNvGrpSpPr>
          <p:nvPr/>
        </p:nvGrpSpPr>
        <p:grpSpPr bwMode="auto">
          <a:xfrm>
            <a:off x="4559300" y="3535363"/>
            <a:ext cx="1295400" cy="506412"/>
            <a:chOff x="1816230" y="6118900"/>
            <a:chExt cx="1843339" cy="739100"/>
          </a:xfrm>
        </p:grpSpPr>
        <p:pic>
          <p:nvPicPr>
            <p:cNvPr id="4815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2069"/>
              <a:ext cx="1843339" cy="71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" name="Rectangle 208"/>
            <p:cNvSpPr/>
            <p:nvPr/>
          </p:nvSpPr>
          <p:spPr>
            <a:xfrm rot="1049095">
              <a:off x="1947252" y="6118900"/>
              <a:ext cx="1651325" cy="46338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8139" name="Group 209"/>
          <p:cNvGrpSpPr>
            <a:grpSpLocks/>
          </p:cNvGrpSpPr>
          <p:nvPr/>
        </p:nvGrpSpPr>
        <p:grpSpPr bwMode="auto">
          <a:xfrm>
            <a:off x="4699000" y="1919288"/>
            <a:ext cx="1409700" cy="877887"/>
            <a:chOff x="2387973" y="4309243"/>
            <a:chExt cx="1771787" cy="1282262"/>
          </a:xfrm>
        </p:grpSpPr>
        <p:pic>
          <p:nvPicPr>
            <p:cNvPr id="4815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508" y="4309243"/>
              <a:ext cx="1284945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Rectangle 211"/>
            <p:cNvSpPr/>
            <p:nvPr/>
          </p:nvSpPr>
          <p:spPr>
            <a:xfrm rot="11601822">
              <a:off x="2387973" y="5127757"/>
              <a:ext cx="1771787" cy="42433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8140" name="TextBox 215"/>
          <p:cNvSpPr txBox="1">
            <a:spLocks noChangeArrowheads="1"/>
          </p:cNvSpPr>
          <p:nvPr/>
        </p:nvSpPr>
        <p:spPr bwMode="auto">
          <a:xfrm>
            <a:off x="5448300" y="3341688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1</a:t>
            </a:r>
          </a:p>
        </p:txBody>
      </p:sp>
      <p:sp>
        <p:nvSpPr>
          <p:cNvPr id="48141" name="TextBox 216"/>
          <p:cNvSpPr txBox="1">
            <a:spLocks noChangeArrowheads="1"/>
          </p:cNvSpPr>
          <p:nvPr/>
        </p:nvSpPr>
        <p:spPr bwMode="auto">
          <a:xfrm>
            <a:off x="5207000" y="334962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</a:t>
            </a:r>
          </a:p>
        </p:txBody>
      </p:sp>
      <p:cxnSp>
        <p:nvCxnSpPr>
          <p:cNvPr id="48142" name="Straight Connector 3"/>
          <p:cNvCxnSpPr>
            <a:cxnSpLocks noChangeShapeType="1"/>
          </p:cNvCxnSpPr>
          <p:nvPr/>
        </p:nvCxnSpPr>
        <p:spPr bwMode="auto">
          <a:xfrm flipV="1">
            <a:off x="5697538" y="2363788"/>
            <a:ext cx="12255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3" name="TextBox 234"/>
          <p:cNvSpPr txBox="1">
            <a:spLocks noChangeArrowheads="1"/>
          </p:cNvSpPr>
          <p:nvPr/>
        </p:nvSpPr>
        <p:spPr bwMode="auto">
          <a:xfrm>
            <a:off x="6861175" y="2014538"/>
            <a:ext cx="1531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two packets, </a:t>
            </a:r>
          </a:p>
          <a:p>
            <a:r>
              <a:rPr lang="en-US" sz="1800" i="1"/>
              <a:t>L</a:t>
            </a:r>
            <a:r>
              <a:rPr lang="en-US" sz="1800"/>
              <a:t> bits each</a:t>
            </a:r>
          </a:p>
        </p:txBody>
      </p:sp>
      <p:sp>
        <p:nvSpPr>
          <p:cNvPr id="48144" name="TextBox 235"/>
          <p:cNvSpPr txBox="1">
            <a:spLocks noChangeArrowheads="1"/>
          </p:cNvSpPr>
          <p:nvPr/>
        </p:nvSpPr>
        <p:spPr bwMode="auto">
          <a:xfrm>
            <a:off x="1550988" y="5456238"/>
            <a:ext cx="14795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sz="1800"/>
              <a:t>packet</a:t>
            </a:r>
          </a:p>
          <a:p>
            <a:pPr algn="r">
              <a:lnSpc>
                <a:spcPts val="1800"/>
              </a:lnSpc>
            </a:pPr>
            <a:r>
              <a:rPr lang="en-US" sz="1800"/>
              <a:t>transmission</a:t>
            </a:r>
          </a:p>
          <a:p>
            <a:pPr algn="r">
              <a:lnSpc>
                <a:spcPts val="1800"/>
              </a:lnSpc>
            </a:pPr>
            <a:r>
              <a:rPr lang="en-US" sz="1800"/>
              <a:t>delay</a:t>
            </a:r>
          </a:p>
        </p:txBody>
      </p:sp>
      <p:sp>
        <p:nvSpPr>
          <p:cNvPr id="48145" name="TextBox 237"/>
          <p:cNvSpPr txBox="1">
            <a:spLocks noChangeArrowheads="1"/>
          </p:cNvSpPr>
          <p:nvPr/>
        </p:nvSpPr>
        <p:spPr bwMode="auto">
          <a:xfrm>
            <a:off x="3660775" y="5453063"/>
            <a:ext cx="17113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1800"/>
              <a:t>time needed to</a:t>
            </a:r>
          </a:p>
          <a:p>
            <a:pPr algn="ctr">
              <a:lnSpc>
                <a:spcPts val="1800"/>
              </a:lnSpc>
            </a:pPr>
            <a:r>
              <a:rPr lang="en-US" sz="1800"/>
              <a:t>transmit </a:t>
            </a:r>
            <a:r>
              <a:rPr lang="en-US" sz="1800" i="1"/>
              <a:t>L</a:t>
            </a:r>
            <a:r>
              <a:rPr lang="en-US" sz="1800"/>
              <a:t>-bit</a:t>
            </a:r>
          </a:p>
          <a:p>
            <a:pPr algn="ctr">
              <a:lnSpc>
                <a:spcPts val="1800"/>
              </a:lnSpc>
            </a:pPr>
            <a:r>
              <a:rPr lang="en-US" sz="1800"/>
              <a:t>packet into link</a:t>
            </a:r>
          </a:p>
        </p:txBody>
      </p:sp>
      <p:sp>
        <p:nvSpPr>
          <p:cNvPr id="48146" name="TextBox 4"/>
          <p:cNvSpPr txBox="1">
            <a:spLocks noChangeArrowheads="1"/>
          </p:cNvSpPr>
          <p:nvPr/>
        </p:nvSpPr>
        <p:spPr bwMode="auto">
          <a:xfrm>
            <a:off x="6167438" y="5400675"/>
            <a:ext cx="1741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L</a:t>
            </a:r>
            <a:r>
              <a:rPr lang="en-US"/>
              <a:t> (bits)</a:t>
            </a:r>
          </a:p>
          <a:p>
            <a:r>
              <a:rPr lang="en-US" i="1"/>
              <a:t>R</a:t>
            </a:r>
            <a:r>
              <a:rPr lang="en-US"/>
              <a:t> (bits/sec)</a:t>
            </a:r>
          </a:p>
        </p:txBody>
      </p:sp>
      <p:cxnSp>
        <p:nvCxnSpPr>
          <p:cNvPr id="48147" name="Straight Connector 9"/>
          <p:cNvCxnSpPr>
            <a:cxnSpLocks noChangeShapeType="1"/>
          </p:cNvCxnSpPr>
          <p:nvPr/>
        </p:nvCxnSpPr>
        <p:spPr bwMode="auto">
          <a:xfrm>
            <a:off x="6254750" y="5819775"/>
            <a:ext cx="1284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8" name="TextBox 10"/>
          <p:cNvSpPr txBox="1">
            <a:spLocks noChangeArrowheads="1"/>
          </p:cNvSpPr>
          <p:nvPr/>
        </p:nvSpPr>
        <p:spPr bwMode="auto">
          <a:xfrm>
            <a:off x="3228975" y="558641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48149" name="TextBox 245"/>
          <p:cNvSpPr txBox="1">
            <a:spLocks noChangeArrowheads="1"/>
          </p:cNvSpPr>
          <p:nvPr/>
        </p:nvSpPr>
        <p:spPr bwMode="auto">
          <a:xfrm>
            <a:off x="5570538" y="56022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48150" name="Rectangle 11"/>
          <p:cNvSpPr>
            <a:spLocks noChangeArrowheads="1"/>
          </p:cNvSpPr>
          <p:nvPr/>
        </p:nvSpPr>
        <p:spPr bwMode="auto">
          <a:xfrm>
            <a:off x="1109663" y="5322888"/>
            <a:ext cx="7275512" cy="1001712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0D-9CCA-CE4F-81A1-450D7F7CCD75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96863"/>
            <a:ext cx="7772400" cy="879475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Physical media</a:t>
            </a:r>
            <a:endParaRPr lang="en-US">
              <a:latin typeface="Gill Sans MT" charset="0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482725"/>
            <a:ext cx="4322763" cy="4648200"/>
          </a:xfrm>
        </p:spPr>
        <p:txBody>
          <a:bodyPr/>
          <a:lstStyle/>
          <a:p>
            <a:pPr marL="287338" indent="-287338" eaLnBrk="1" hangingPunct="1"/>
            <a:r>
              <a:rPr lang="en-US" sz="2400">
                <a:solidFill>
                  <a:srgbClr val="CC0000"/>
                </a:solidFill>
                <a:latin typeface="Gill Sans MT" charset="0"/>
              </a:rPr>
              <a:t>bit: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propagates between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transmitter/receiver pairs</a:t>
            </a:r>
            <a:endParaRPr lang="en-US" sz="2400">
              <a:solidFill>
                <a:srgbClr val="FF0000"/>
              </a:solidFill>
              <a:latin typeface="Gill Sans MT" charset="0"/>
            </a:endParaRPr>
          </a:p>
          <a:p>
            <a:pPr marL="287338" indent="-287338" eaLnBrk="1" hangingPunct="1"/>
            <a:r>
              <a:rPr lang="en-US" sz="2400">
                <a:solidFill>
                  <a:srgbClr val="CC0000"/>
                </a:solidFill>
                <a:latin typeface="Gill Sans MT" charset="0"/>
              </a:rPr>
              <a:t>physical link:</a:t>
            </a:r>
            <a:r>
              <a:rPr lang="en-US" sz="2400">
                <a:latin typeface="Gill Sans MT" charset="0"/>
              </a:rPr>
              <a:t> what lies between transmitter &amp; receiver</a:t>
            </a:r>
          </a:p>
          <a:p>
            <a:pPr marL="287338" indent="-287338" eaLnBrk="1" hangingPunct="1"/>
            <a:r>
              <a:rPr lang="en-US" sz="2400">
                <a:solidFill>
                  <a:srgbClr val="CC0000"/>
                </a:solidFill>
                <a:latin typeface="Gill Sans MT" charset="0"/>
              </a:rPr>
              <a:t>guided media: 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signals propagate in solid media: copper, fiber, coax</a:t>
            </a:r>
          </a:p>
          <a:p>
            <a:pPr marL="287338" indent="-287338" eaLnBrk="1" hangingPunct="1"/>
            <a:r>
              <a:rPr lang="en-US" sz="2400">
                <a:solidFill>
                  <a:srgbClr val="CC0000"/>
                </a:solidFill>
                <a:latin typeface="Gill Sans MT" charset="0"/>
              </a:rPr>
              <a:t>unguided media:</a:t>
            </a:r>
            <a:r>
              <a:rPr lang="en-US" sz="2400">
                <a:latin typeface="Gill Sans MT" charset="0"/>
              </a:rPr>
              <a:t> 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signals propagate freely, e.g., radio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1413" y="2111375"/>
            <a:ext cx="3810000" cy="33464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twisted pair (TP</a:t>
            </a:r>
            <a:r>
              <a:rPr lang="en-US" sz="2400" i="1" dirty="0">
                <a:solidFill>
                  <a:srgbClr val="FF0000"/>
                </a:solidFill>
                <a:latin typeface="Gill Sans MT" charset="0"/>
              </a:rPr>
              <a:t>)</a:t>
            </a:r>
            <a:endParaRPr lang="en-US" sz="2400" i="1" dirty="0">
              <a:latin typeface="Gill Sans MT" charset="0"/>
            </a:endParaRP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two insulated copper wires</a:t>
            </a:r>
          </a:p>
          <a:p>
            <a:pPr marL="682625" lvl="1" indent="-231775" eaLnBrk="1" hangingPunct="1">
              <a:buSzPct val="100000"/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Arial" charset="0"/>
              </a:rPr>
              <a:t>Category 5: 100 Mbps, 1 </a:t>
            </a:r>
            <a:r>
              <a:rPr lang="en-US" sz="2000" dirty="0" smtClean="0">
                <a:latin typeface="Gill Sans MT" charset="0"/>
                <a:cs typeface="Arial" charset="0"/>
              </a:rPr>
              <a:t>Gbps </a:t>
            </a:r>
            <a:r>
              <a:rPr lang="en-US" sz="2000" dirty="0">
                <a:latin typeface="Gill Sans MT" charset="0"/>
                <a:cs typeface="Arial" charset="0"/>
              </a:rPr>
              <a:t>Ethernet</a:t>
            </a:r>
          </a:p>
          <a:p>
            <a:pPr marL="682625" lvl="1" indent="-231775" eaLnBrk="1" hangingPunct="1">
              <a:buSzPct val="100000"/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Arial" charset="0"/>
              </a:rPr>
              <a:t>Category 6: 10Gbps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4187825"/>
            <a:ext cx="22764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FA64-688C-F24A-8AED-9A1885A7B87C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4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f-p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899025"/>
            <a:ext cx="23717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228600"/>
            <a:ext cx="8382000" cy="87947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Physical media: coax, fiber</a:t>
            </a:r>
            <a:endParaRPr lang="en-US">
              <a:latin typeface="Gill Sans MT" charset="0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coaxial cable:</a:t>
            </a:r>
            <a:endParaRPr lang="en-US" sz="2400" i="1" dirty="0">
              <a:solidFill>
                <a:srgbClr val="CC0000"/>
              </a:solidFill>
              <a:latin typeface="Gill Sans MT" charset="0"/>
            </a:endParaRP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two concentric copper conductors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bidirectional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broadband: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sz="2000" dirty="0" smtClean="0">
                <a:latin typeface="Gill Sans MT" charset="0"/>
                <a:cs typeface="Arial" charset="0"/>
              </a:rPr>
              <a:t>multiple </a:t>
            </a:r>
            <a:r>
              <a:rPr lang="en-US" sz="2000" dirty="0">
                <a:latin typeface="Gill Sans MT" charset="0"/>
                <a:cs typeface="Arial" charset="0"/>
              </a:rPr>
              <a:t>channels on cable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sz="2000" dirty="0" smtClean="0">
                <a:latin typeface="Gill Sans MT" charset="0"/>
                <a:cs typeface="Arial" charset="0"/>
              </a:rPr>
              <a:t>HFC</a:t>
            </a:r>
            <a:endParaRPr lang="en-US" sz="2000" dirty="0">
              <a:latin typeface="Gill Sans MT" charset="0"/>
              <a:cs typeface="Arial" charset="0"/>
            </a:endParaRPr>
          </a:p>
        </p:txBody>
      </p:sp>
      <p:pic>
        <p:nvPicPr>
          <p:cNvPr id="51206" name="Picture 4" descr="co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863975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4667250" y="1317625"/>
            <a:ext cx="42306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fiber optic cable:</a:t>
            </a:r>
            <a:endParaRPr lang="en-US" i="1" dirty="0">
              <a:solidFill>
                <a:srgbClr val="CC0000"/>
              </a:solidFill>
              <a:latin typeface="Gill Sans MT" charset="0"/>
            </a:endParaRP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glass fiber carrying light pulses, each pulse a bit</a:t>
            </a: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high-speed operation: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high-speed point-to-point transmission (e.g., 10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s-100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Gbps transmission rate)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low error rate: 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repeaters spaced far apart 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immune to electromagnetic noise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B1BA-18E1-5B4A-970B-7500A827A667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9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2863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Physical media: radio</a:t>
            </a:r>
            <a:endParaRPr lang="en-US">
              <a:latin typeface="Gill Sans MT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pPr marL="287338" indent="-287338" eaLnBrk="1" hangingPunct="1"/>
            <a:r>
              <a:rPr lang="en-US" sz="2400">
                <a:latin typeface="Gill Sans MT" charset="0"/>
              </a:rPr>
              <a:t>signal carried in electromagnetic spectrum</a:t>
            </a:r>
          </a:p>
          <a:p>
            <a:pPr marL="287338" indent="-287338" eaLnBrk="1" hangingPunct="1"/>
            <a:r>
              <a:rPr lang="en-US" sz="2400">
                <a:latin typeface="Gill Sans MT" charset="0"/>
              </a:rPr>
              <a:t>no physical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wire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>
              <a:latin typeface="Gill Sans MT" charset="0"/>
            </a:endParaRPr>
          </a:p>
          <a:p>
            <a:pPr marL="287338" indent="-287338" eaLnBrk="1" hangingPunct="1"/>
            <a:r>
              <a:rPr lang="en-US" sz="2400">
                <a:latin typeface="Gill Sans MT" charset="0"/>
              </a:rPr>
              <a:t>bidirectional</a:t>
            </a:r>
          </a:p>
          <a:p>
            <a:pPr marL="287338" indent="-287338" eaLnBrk="1" hangingPunct="1"/>
            <a:r>
              <a:rPr lang="en-US" sz="2400">
                <a:latin typeface="Gill Sans MT" charset="0"/>
              </a:rPr>
              <a:t>propagation environment effects: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reflection 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obstruction by objects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interference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radio link types:</a:t>
            </a:r>
            <a:endParaRPr lang="en-US" i="1" dirty="0">
              <a:solidFill>
                <a:srgbClr val="CC0000"/>
              </a:solidFill>
              <a:latin typeface="Gill Sans MT" charset="0"/>
            </a:endParaRP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terrestrial  microwave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e.g. up to 45 Mbps channels</a:t>
            </a: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LAN</a:t>
            </a:r>
            <a:r>
              <a:rPr lang="en-US" dirty="0">
                <a:latin typeface="Gill Sans MT" charset="0"/>
              </a:rPr>
              <a:t> (e.g., WiFi)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54 Mbps</a:t>
            </a: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wide-area</a:t>
            </a:r>
            <a:r>
              <a:rPr lang="en-US" dirty="0">
                <a:latin typeface="Gill Sans MT" charset="0"/>
              </a:rPr>
              <a:t> (e.g., cellular)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4G cellular: ~ 10 Mbps</a:t>
            </a: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satellite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Kbps to 45Mbps channel (or multiple smaller channels)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270 msec end-end delay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geosynchronous versus low altitude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B8F-C29A-1B40-AA3B-ACE2214EA207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1"/>
            <a:ext cx="4953000" cy="3733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6121230" cy="10433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 smtClean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to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 smtClean="0">
                <a:latin typeface="Gill Sans MT" charset="0"/>
                <a:cs typeface="+mn-cs"/>
              </a:rPr>
              <a:t> node over a link via frames</a:t>
            </a:r>
            <a:endParaRPr lang="en-US" i="0" dirty="0" smtClean="0">
              <a:latin typeface="Gill Sans MT" charset="0"/>
              <a:cs typeface="+mn-cs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2D7-7240-2049-9BF8-00CB40F2D3DD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18D887-D58A-134A-A107-E180CFAC92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8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065CC84C-F049-F542-B603-80204DFBF91C}" type="slidenum">
              <a:rPr lang="en-US" sz="1400"/>
              <a:pPr algn="l"/>
              <a:t>16</a:t>
            </a:fld>
            <a:endParaRPr 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05600" cy="427038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Adaptors Communicating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276600"/>
            <a:ext cx="8458200" cy="3200400"/>
          </a:xfrm>
        </p:spPr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Link layer implemented in adaptor (network interface card)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Ethernet card, PCMCI card, 802.11 card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Sending side: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Encapsulates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datagram (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packet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) </a:t>
            </a:r>
            <a:r>
              <a:rPr lang="en-US" sz="2000" dirty="0">
                <a:latin typeface="Times New Roman" charset="0"/>
                <a:ea typeface="ＭＳ Ｐゴシック" charset="0"/>
              </a:rPr>
              <a:t>in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frames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Adds error checking bits, flow control, etc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.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??</a:t>
            </a:r>
            <a:endParaRPr lang="en-US" sz="2000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Receiving side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Looks for errors, flow control, etc.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Extracts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datagram (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how is datagram found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) </a:t>
            </a:r>
            <a:r>
              <a:rPr lang="en-US" sz="2000" dirty="0">
                <a:latin typeface="Times New Roman" charset="0"/>
                <a:ea typeface="ＭＳ Ｐゴシック" charset="0"/>
              </a:rPr>
              <a:t>and passes to receiving node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30313" y="2660650"/>
            <a:ext cx="9779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sending</a:t>
            </a:r>
          </a:p>
          <a:p>
            <a:r>
              <a:rPr lang="en-US" sz="1800">
                <a:latin typeface="Comic Sans MS" charset="0"/>
              </a:rPr>
              <a:t>node</a:t>
            </a: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2344738" y="2185988"/>
            <a:ext cx="965200" cy="427037"/>
            <a:chOff x="1477" y="1377"/>
            <a:chExt cx="608" cy="269"/>
          </a:xfrm>
        </p:grpSpPr>
        <p:sp>
          <p:nvSpPr>
            <p:cNvPr id="21529" name="Rectangle 7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Rectangle 8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frame</a:t>
              </a:r>
              <a:endParaRPr lang="en-US" sz="1800">
                <a:latin typeface="Comic Sans MS" charset="0"/>
              </a:endParaRPr>
            </a:p>
          </p:txBody>
        </p:sp>
      </p:grp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3297238" y="2454275"/>
            <a:ext cx="2527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6783388" y="1392238"/>
            <a:ext cx="1125537" cy="1220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7083425" y="1771650"/>
            <a:ext cx="487363" cy="280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1219200" y="1392238"/>
            <a:ext cx="1125538" cy="1220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1544638" y="1763713"/>
            <a:ext cx="487362" cy="25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6799263" y="2622550"/>
            <a:ext cx="11398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receiving</a:t>
            </a:r>
          </a:p>
          <a:p>
            <a:r>
              <a:rPr lang="en-US" sz="1800">
                <a:latin typeface="Comic Sans MS" charset="0"/>
              </a:rPr>
              <a:t>node</a:t>
            </a:r>
          </a:p>
        </p:txBody>
      </p:sp>
      <p:sp>
        <p:nvSpPr>
          <p:cNvPr id="21517" name="Line 15"/>
          <p:cNvSpPr>
            <a:spLocks noChangeShapeType="1"/>
          </p:cNvSpPr>
          <p:nvPr/>
        </p:nvSpPr>
        <p:spPr bwMode="auto">
          <a:xfrm flipH="1">
            <a:off x="2063750" y="1611313"/>
            <a:ext cx="414338" cy="220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2344738" y="1244600"/>
            <a:ext cx="1187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latin typeface="Comic Sans MS" charset="0"/>
              </a:rPr>
              <a:t>datagram</a:t>
            </a:r>
            <a:endParaRPr lang="en-US" sz="1800">
              <a:latin typeface="Comic Sans MS" charset="0"/>
            </a:endParaRPr>
          </a:p>
        </p:txBody>
      </p:sp>
      <p:sp>
        <p:nvSpPr>
          <p:cNvPr id="21519" name="Freeform 17"/>
          <p:cNvSpPr>
            <a:spLocks/>
          </p:cNvSpPr>
          <p:nvPr/>
        </p:nvSpPr>
        <p:spPr bwMode="auto">
          <a:xfrm>
            <a:off x="1746250" y="1978025"/>
            <a:ext cx="695325" cy="460375"/>
          </a:xfrm>
          <a:custGeom>
            <a:avLst/>
            <a:gdLst>
              <a:gd name="T0" fmla="*/ 2147483647 w 438"/>
              <a:gd name="T1" fmla="*/ 0 h 290"/>
              <a:gd name="T2" fmla="*/ 2147483647 w 438"/>
              <a:gd name="T3" fmla="*/ 2147483647 h 290"/>
              <a:gd name="T4" fmla="*/ 2147483647 w 438"/>
              <a:gd name="T5" fmla="*/ 2147483647 h 290"/>
              <a:gd name="T6" fmla="*/ 2147483647 w 438"/>
              <a:gd name="T7" fmla="*/ 2147483647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438"/>
              <a:gd name="T13" fmla="*/ 0 h 290"/>
              <a:gd name="T14" fmla="*/ 438 w 438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" h="290">
                <a:moveTo>
                  <a:pt x="15" y="0"/>
                </a:moveTo>
                <a:cubicBezTo>
                  <a:pt x="7" y="58"/>
                  <a:pt x="0" y="117"/>
                  <a:pt x="15" y="162"/>
                </a:cubicBezTo>
                <a:cubicBezTo>
                  <a:pt x="30" y="207"/>
                  <a:pt x="38" y="248"/>
                  <a:pt x="108" y="269"/>
                </a:cubicBezTo>
                <a:cubicBezTo>
                  <a:pt x="178" y="290"/>
                  <a:pt x="383" y="282"/>
                  <a:pt x="438" y="28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0" name="Group 18"/>
          <p:cNvGrpSpPr>
            <a:grpSpLocks/>
          </p:cNvGrpSpPr>
          <p:nvPr/>
        </p:nvGrpSpPr>
        <p:grpSpPr bwMode="auto">
          <a:xfrm>
            <a:off x="5819775" y="2179638"/>
            <a:ext cx="965200" cy="427037"/>
            <a:chOff x="1477" y="1377"/>
            <a:chExt cx="608" cy="269"/>
          </a:xfrm>
        </p:grpSpPr>
        <p:sp>
          <p:nvSpPr>
            <p:cNvPr id="21527" name="Rectangle 19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Rectangle 20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frame</a:t>
              </a:r>
              <a:endParaRPr lang="en-US" sz="1800">
                <a:latin typeface="Comic Sans MS" charset="0"/>
              </a:endParaRPr>
            </a:p>
          </p:txBody>
        </p:sp>
      </p:grpSp>
      <p:sp>
        <p:nvSpPr>
          <p:cNvPr id="21521" name="Text Box 21"/>
          <p:cNvSpPr txBox="1">
            <a:spLocks noChangeArrowheads="1"/>
          </p:cNvSpPr>
          <p:nvPr/>
        </p:nvSpPr>
        <p:spPr bwMode="auto">
          <a:xfrm>
            <a:off x="2411413" y="2617788"/>
            <a:ext cx="10191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adapter</a:t>
            </a:r>
          </a:p>
        </p:txBody>
      </p:sp>
      <p:sp>
        <p:nvSpPr>
          <p:cNvPr id="21522" name="Text Box 22"/>
          <p:cNvSpPr txBox="1">
            <a:spLocks noChangeArrowheads="1"/>
          </p:cNvSpPr>
          <p:nvPr/>
        </p:nvSpPr>
        <p:spPr bwMode="auto">
          <a:xfrm>
            <a:off x="5824538" y="2624138"/>
            <a:ext cx="10191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adapter</a:t>
            </a:r>
          </a:p>
        </p:txBody>
      </p:sp>
      <p:sp>
        <p:nvSpPr>
          <p:cNvPr id="21523" name="AutoShape 23"/>
          <p:cNvSpPr>
            <a:spLocks/>
          </p:cNvSpPr>
          <p:nvPr/>
        </p:nvSpPr>
        <p:spPr bwMode="auto">
          <a:xfrm rot="5399521">
            <a:off x="4533901" y="555625"/>
            <a:ext cx="220662" cy="2865437"/>
          </a:xfrm>
          <a:prstGeom prst="leftBrace">
            <a:avLst>
              <a:gd name="adj1" fmla="val 1082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Text Box 24"/>
          <p:cNvSpPr txBox="1">
            <a:spLocks noChangeArrowheads="1"/>
          </p:cNvSpPr>
          <p:nvPr/>
        </p:nvSpPr>
        <p:spPr bwMode="auto">
          <a:xfrm>
            <a:off x="3635375" y="1511300"/>
            <a:ext cx="21034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link layer protocol</a:t>
            </a:r>
          </a:p>
        </p:txBody>
      </p:sp>
      <p:sp>
        <p:nvSpPr>
          <p:cNvPr id="21525" name="Freeform 25"/>
          <p:cNvSpPr>
            <a:spLocks/>
          </p:cNvSpPr>
          <p:nvPr/>
        </p:nvSpPr>
        <p:spPr bwMode="auto">
          <a:xfrm>
            <a:off x="6704013" y="2063750"/>
            <a:ext cx="647700" cy="342900"/>
          </a:xfrm>
          <a:custGeom>
            <a:avLst/>
            <a:gdLst>
              <a:gd name="T0" fmla="*/ 0 w 408"/>
              <a:gd name="T1" fmla="*/ 2147483647 h 216"/>
              <a:gd name="T2" fmla="*/ 2147483647 w 408"/>
              <a:gd name="T3" fmla="*/ 2147483647 h 216"/>
              <a:gd name="T4" fmla="*/ 2147483647 w 408"/>
              <a:gd name="T5" fmla="*/ 2147483647 h 216"/>
              <a:gd name="T6" fmla="*/ 2147483647 w 408"/>
              <a:gd name="T7" fmla="*/ 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216"/>
              <a:gd name="T14" fmla="*/ 408 w 408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216">
                <a:moveTo>
                  <a:pt x="0" y="208"/>
                </a:moveTo>
                <a:cubicBezTo>
                  <a:pt x="62" y="212"/>
                  <a:pt x="124" y="216"/>
                  <a:pt x="184" y="208"/>
                </a:cubicBezTo>
                <a:cubicBezTo>
                  <a:pt x="244" y="200"/>
                  <a:pt x="324" y="196"/>
                  <a:pt x="361" y="161"/>
                </a:cubicBezTo>
                <a:cubicBezTo>
                  <a:pt x="398" y="126"/>
                  <a:pt x="400" y="27"/>
                  <a:pt x="40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Date Placeholder 2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BD8EE2-E513-D24D-8523-BA600D4C11DC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B7B6FE46-1B34-E24B-B237-26F1B9691522}" type="slidenum">
              <a:rPr lang="en-US" sz="1400"/>
              <a:pPr algn="l"/>
              <a:t>17</a:t>
            </a:fld>
            <a:endParaRPr 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239000" cy="381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Link Layer Protocol for Each Hop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924800" cy="55626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TCP/IP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packet transferred over multiple hops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Each hop has a link layer protocol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May be different on different hops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Analogy: trip from HMÇ to Auckland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Limo: HMC to LAX 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Plane: LAX to Auckland AP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Car: Auckland AP to hotel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Refining the analogy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Tourist ==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datagram/packet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Transport segment == communication link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Transportation mode == link-layer protocol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Travel agent == routing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algorithm</a:t>
            </a: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</a:rPr>
              <a:t>Transport vehicle == frame</a:t>
            </a: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87699E-9AB9-F349-B414-97DEB9CBC5D9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</a:t>
            </a:r>
            <a:r>
              <a:rPr lang="en-US" dirty="0" smtClean="0">
                <a:latin typeface="Gill Sans MT" charset="0"/>
              </a:rPr>
              <a:t>destination  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</a:rPr>
              <a:t>seldom </a:t>
            </a:r>
            <a:r>
              <a:rPr lang="en-US" dirty="0">
                <a:latin typeface="Gill Sans MT" charset="0"/>
              </a:rPr>
              <a:t>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01000" y="6400800"/>
            <a:ext cx="990600" cy="304800"/>
          </a:xfrm>
        </p:spPr>
        <p:txBody>
          <a:bodyPr/>
          <a:lstStyle/>
          <a:p>
            <a:fld id="{B3BF8A27-2240-7A4E-AF9F-CBFBECA8B7B4}" type="datetime1">
              <a:rPr lang="en-US" smtClean="0"/>
              <a:t>9/17/18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1FC01-2280-7240-8526-0E8F9B9FA3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5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CA4C62DF-C49D-9941-8DC0-00CE375A0B88}" type="slidenum">
              <a:rPr lang="en-US" sz="1400"/>
              <a:pPr algn="l"/>
              <a:t>19</a:t>
            </a:fld>
            <a:endParaRPr lang="en-US" sz="140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705600" cy="685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Link-Layer Services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Encoding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Representing the 0s and </a:t>
            </a:r>
            <a:r>
              <a:rPr lang="en-US" dirty="0" smtClean="0"/>
              <a:t>1s on the link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Framing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Encapsulating packet into frame, adding header, trailer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Using MAC addresses, rather than IP addresses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Error detection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Errors caused by signal attenuation, noise.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Receiver detecting presence of errors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Error correction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Receiver correcting errors without retransmission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Flow control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Pacing between adjacent sending and receiving nodes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575474-6189-A249-A27D-9DB9AAF68AC5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6DDB3E19-29AB-444A-9E10-4BB1AF93BF09}" type="slidenum">
              <a:rPr lang="en-US" sz="1400"/>
              <a:pPr algn="l"/>
              <a:t>2</a:t>
            </a:fld>
            <a:endParaRPr 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Goals of Today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 Lecture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924800" cy="5410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Link-layer services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Encoding, framing, and error detection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Error correction and flow control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Sharing a shared media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Channel partitioning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Taking turns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Random access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Shared Networks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Ethernet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Token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ring - brief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Wireless </a:t>
            </a:r>
            <a:r>
              <a:rPr lang="mr-IN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skip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Cable</a:t>
            </a:r>
          </a:p>
          <a:p>
            <a:pPr marL="457200" lvl="1" indent="0"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BCA0CB-6679-D143-AE22-796E092D17B8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1426BA24-21F1-0E4E-9A7F-5513F0974843}" type="slidenum">
              <a:rPr lang="en-US" sz="1400"/>
              <a:pPr algn="l"/>
              <a:t>20</a:t>
            </a:fld>
            <a:endParaRPr 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6705600" cy="762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Encoding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839200" cy="46482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Signals propagate over physical links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Source node encodes the bits into a signal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Receiving node decodes the signal back into bits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Simplify some electrical engineering details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Assume two discrete signals, high and low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E.g., could correspond to two different voltages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Simple approach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High for a 1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,</a:t>
            </a:r>
          </a:p>
          <a:p>
            <a:pPr lvl="1"/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</a:rPr>
              <a:t>low for a 0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NRZ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:</a:t>
            </a:r>
          </a:p>
          <a:p>
            <a:pPr lvl="1"/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NonReturn</a:t>
            </a:r>
            <a:r>
              <a:rPr lang="en-US" sz="2800" dirty="0">
                <a:latin typeface="Times New Roman" charset="0"/>
                <a:ea typeface="ＭＳ Ｐゴシック" charset="0"/>
              </a:rPr>
              <a:t> to Zero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267200" y="4267200"/>
            <a:ext cx="460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0  0  1 1  0 0 1 1 0  0  0 1 1 1 1 1 0 0</a:t>
            </a:r>
          </a:p>
        </p:txBody>
      </p:sp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4418013" y="5818188"/>
            <a:ext cx="533400" cy="381000"/>
            <a:chOff x="864" y="1296"/>
            <a:chExt cx="336" cy="432"/>
          </a:xfrm>
        </p:grpSpPr>
        <p:sp>
          <p:nvSpPr>
            <p:cNvPr id="23581" name="Freeform 6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7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9" name="Group 8"/>
          <p:cNvGrpSpPr>
            <a:grpSpLocks/>
          </p:cNvGrpSpPr>
          <p:nvPr/>
        </p:nvGrpSpPr>
        <p:grpSpPr bwMode="auto">
          <a:xfrm>
            <a:off x="4951413" y="4827588"/>
            <a:ext cx="533400" cy="1371600"/>
            <a:chOff x="864" y="1296"/>
            <a:chExt cx="336" cy="432"/>
          </a:xfrm>
        </p:grpSpPr>
        <p:sp>
          <p:nvSpPr>
            <p:cNvPr id="23579" name="Freeform 9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10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0" name="Group 11"/>
          <p:cNvGrpSpPr>
            <a:grpSpLocks/>
          </p:cNvGrpSpPr>
          <p:nvPr/>
        </p:nvGrpSpPr>
        <p:grpSpPr bwMode="auto">
          <a:xfrm>
            <a:off x="5484813" y="5818188"/>
            <a:ext cx="457200" cy="381000"/>
            <a:chOff x="864" y="1296"/>
            <a:chExt cx="336" cy="432"/>
          </a:xfrm>
        </p:grpSpPr>
        <p:sp>
          <p:nvSpPr>
            <p:cNvPr id="23577" name="Freeform 12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13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1" name="Group 14"/>
          <p:cNvGrpSpPr>
            <a:grpSpLocks/>
          </p:cNvGrpSpPr>
          <p:nvPr/>
        </p:nvGrpSpPr>
        <p:grpSpPr bwMode="auto">
          <a:xfrm>
            <a:off x="5942013" y="4827588"/>
            <a:ext cx="533400" cy="1371600"/>
            <a:chOff x="864" y="1296"/>
            <a:chExt cx="336" cy="432"/>
          </a:xfrm>
        </p:grpSpPr>
        <p:sp>
          <p:nvSpPr>
            <p:cNvPr id="23575" name="Freeform 15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16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2" name="Freeform 17"/>
          <p:cNvSpPr>
            <a:spLocks/>
          </p:cNvSpPr>
          <p:nvPr/>
        </p:nvSpPr>
        <p:spPr bwMode="auto">
          <a:xfrm>
            <a:off x="6475413" y="5818188"/>
            <a:ext cx="230187" cy="381000"/>
          </a:xfrm>
          <a:custGeom>
            <a:avLst/>
            <a:gdLst>
              <a:gd name="T0" fmla="*/ 0 w 626"/>
              <a:gd name="T1" fmla="*/ 2147483647 h 57"/>
              <a:gd name="T2" fmla="*/ 2147483647 w 626"/>
              <a:gd name="T3" fmla="*/ 2147483647 h 57"/>
              <a:gd name="T4" fmla="*/ 2147483647 w 626"/>
              <a:gd name="T5" fmla="*/ 2147483647 h 57"/>
              <a:gd name="T6" fmla="*/ 2147483647 w 626"/>
              <a:gd name="T7" fmla="*/ 0 h 57"/>
              <a:gd name="T8" fmla="*/ 2147483647 w 626"/>
              <a:gd name="T9" fmla="*/ 0 h 57"/>
              <a:gd name="T10" fmla="*/ 2147483647 w 626"/>
              <a:gd name="T11" fmla="*/ 2147483647 h 57"/>
              <a:gd name="T12" fmla="*/ 2147483647 w 626"/>
              <a:gd name="T13" fmla="*/ 2147483647 h 57"/>
              <a:gd name="T14" fmla="*/ 2147483647 w 626"/>
              <a:gd name="T15" fmla="*/ 2147483647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6"/>
              <a:gd name="T25" fmla="*/ 0 h 57"/>
              <a:gd name="T26" fmla="*/ 626 w 626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6" h="57">
                <a:moveTo>
                  <a:pt x="0" y="56"/>
                </a:moveTo>
                <a:lnTo>
                  <a:pt x="48" y="56"/>
                </a:lnTo>
                <a:lnTo>
                  <a:pt x="184" y="16"/>
                </a:lnTo>
                <a:lnTo>
                  <a:pt x="288" y="0"/>
                </a:lnTo>
                <a:lnTo>
                  <a:pt x="385" y="0"/>
                </a:lnTo>
                <a:lnTo>
                  <a:pt x="481" y="16"/>
                </a:lnTo>
                <a:lnTo>
                  <a:pt x="577" y="56"/>
                </a:lnTo>
                <a:lnTo>
                  <a:pt x="625" y="56"/>
                </a:ln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Freeform 18"/>
          <p:cNvSpPr>
            <a:spLocks/>
          </p:cNvSpPr>
          <p:nvPr/>
        </p:nvSpPr>
        <p:spPr bwMode="auto">
          <a:xfrm>
            <a:off x="6780213" y="5818188"/>
            <a:ext cx="228600" cy="381000"/>
          </a:xfrm>
          <a:custGeom>
            <a:avLst/>
            <a:gdLst>
              <a:gd name="T0" fmla="*/ 0 w 626"/>
              <a:gd name="T1" fmla="*/ 2147483647 h 57"/>
              <a:gd name="T2" fmla="*/ 2147483647 w 626"/>
              <a:gd name="T3" fmla="*/ 2147483647 h 57"/>
              <a:gd name="T4" fmla="*/ 2147483647 w 626"/>
              <a:gd name="T5" fmla="*/ 2147483647 h 57"/>
              <a:gd name="T6" fmla="*/ 2147483647 w 626"/>
              <a:gd name="T7" fmla="*/ 0 h 57"/>
              <a:gd name="T8" fmla="*/ 2147483647 w 626"/>
              <a:gd name="T9" fmla="*/ 0 h 57"/>
              <a:gd name="T10" fmla="*/ 2147483647 w 626"/>
              <a:gd name="T11" fmla="*/ 2147483647 h 57"/>
              <a:gd name="T12" fmla="*/ 2147483647 w 626"/>
              <a:gd name="T13" fmla="*/ 2147483647 h 57"/>
              <a:gd name="T14" fmla="*/ 2147483647 w 626"/>
              <a:gd name="T15" fmla="*/ 2147483647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6"/>
              <a:gd name="T25" fmla="*/ 0 h 57"/>
              <a:gd name="T26" fmla="*/ 626 w 626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6" h="57">
                <a:moveTo>
                  <a:pt x="0" y="56"/>
                </a:moveTo>
                <a:lnTo>
                  <a:pt x="48" y="56"/>
                </a:lnTo>
                <a:lnTo>
                  <a:pt x="184" y="16"/>
                </a:lnTo>
                <a:lnTo>
                  <a:pt x="288" y="0"/>
                </a:lnTo>
                <a:lnTo>
                  <a:pt x="385" y="0"/>
                </a:lnTo>
                <a:lnTo>
                  <a:pt x="481" y="16"/>
                </a:lnTo>
                <a:lnTo>
                  <a:pt x="577" y="56"/>
                </a:lnTo>
                <a:lnTo>
                  <a:pt x="625" y="56"/>
                </a:ln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Freeform 19"/>
          <p:cNvSpPr>
            <a:spLocks/>
          </p:cNvSpPr>
          <p:nvPr/>
        </p:nvSpPr>
        <p:spPr bwMode="auto">
          <a:xfrm>
            <a:off x="7008813" y="5818188"/>
            <a:ext cx="228600" cy="381000"/>
          </a:xfrm>
          <a:custGeom>
            <a:avLst/>
            <a:gdLst>
              <a:gd name="T0" fmla="*/ 0 w 626"/>
              <a:gd name="T1" fmla="*/ 2147483647 h 57"/>
              <a:gd name="T2" fmla="*/ 2147483647 w 626"/>
              <a:gd name="T3" fmla="*/ 2147483647 h 57"/>
              <a:gd name="T4" fmla="*/ 2147483647 w 626"/>
              <a:gd name="T5" fmla="*/ 2147483647 h 57"/>
              <a:gd name="T6" fmla="*/ 2147483647 w 626"/>
              <a:gd name="T7" fmla="*/ 0 h 57"/>
              <a:gd name="T8" fmla="*/ 2147483647 w 626"/>
              <a:gd name="T9" fmla="*/ 0 h 57"/>
              <a:gd name="T10" fmla="*/ 2147483647 w 626"/>
              <a:gd name="T11" fmla="*/ 2147483647 h 57"/>
              <a:gd name="T12" fmla="*/ 2147483647 w 626"/>
              <a:gd name="T13" fmla="*/ 2147483647 h 57"/>
              <a:gd name="T14" fmla="*/ 2147483647 w 626"/>
              <a:gd name="T15" fmla="*/ 2147483647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6"/>
              <a:gd name="T25" fmla="*/ 0 h 57"/>
              <a:gd name="T26" fmla="*/ 626 w 626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6" h="57">
                <a:moveTo>
                  <a:pt x="0" y="56"/>
                </a:moveTo>
                <a:lnTo>
                  <a:pt x="48" y="56"/>
                </a:lnTo>
                <a:lnTo>
                  <a:pt x="184" y="16"/>
                </a:lnTo>
                <a:lnTo>
                  <a:pt x="288" y="0"/>
                </a:lnTo>
                <a:lnTo>
                  <a:pt x="385" y="0"/>
                </a:lnTo>
                <a:lnTo>
                  <a:pt x="481" y="16"/>
                </a:lnTo>
                <a:lnTo>
                  <a:pt x="577" y="56"/>
                </a:lnTo>
                <a:lnTo>
                  <a:pt x="625" y="56"/>
                </a:ln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5" name="Group 20"/>
          <p:cNvGrpSpPr>
            <a:grpSpLocks/>
          </p:cNvGrpSpPr>
          <p:nvPr/>
        </p:nvGrpSpPr>
        <p:grpSpPr bwMode="auto">
          <a:xfrm>
            <a:off x="7237413" y="4827588"/>
            <a:ext cx="533400" cy="1371600"/>
            <a:chOff x="864" y="1296"/>
            <a:chExt cx="336" cy="432"/>
          </a:xfrm>
        </p:grpSpPr>
        <p:sp>
          <p:nvSpPr>
            <p:cNvPr id="23573" name="Freeform 21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2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6" name="Group 23"/>
          <p:cNvGrpSpPr>
            <a:grpSpLocks/>
          </p:cNvGrpSpPr>
          <p:nvPr/>
        </p:nvGrpSpPr>
        <p:grpSpPr bwMode="auto">
          <a:xfrm>
            <a:off x="7847013" y="4827588"/>
            <a:ext cx="533400" cy="1371600"/>
            <a:chOff x="864" y="1296"/>
            <a:chExt cx="336" cy="432"/>
          </a:xfrm>
        </p:grpSpPr>
        <p:sp>
          <p:nvSpPr>
            <p:cNvPr id="23571" name="Freeform 24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5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7" name="Group 26"/>
          <p:cNvGrpSpPr>
            <a:grpSpLocks/>
          </p:cNvGrpSpPr>
          <p:nvPr/>
        </p:nvGrpSpPr>
        <p:grpSpPr bwMode="auto">
          <a:xfrm>
            <a:off x="8380413" y="5818188"/>
            <a:ext cx="457200" cy="381000"/>
            <a:chOff x="864" y="1296"/>
            <a:chExt cx="336" cy="432"/>
          </a:xfrm>
        </p:grpSpPr>
        <p:sp>
          <p:nvSpPr>
            <p:cNvPr id="23569" name="Freeform 27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28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8" name="Date Placeholder 2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02D1D4-A490-3A41-BA55-86EAE0F2338B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6996BB04-CD06-F642-BBCF-7E67C927EE5E}" type="slidenum">
              <a:rPr lang="en-US" sz="1400"/>
              <a:pPr algn="l"/>
              <a:t>21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086600" cy="533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Problem With Simple Approach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5105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Long strings of 0s or 1s introduce problems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No transitions from low-to-high, or high-to-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low..</a:t>
            </a:r>
            <a:r>
              <a:rPr lang="en-US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Why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Receiver keeps average of signal it has received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Uses the average to distinguish between high and low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Long flat strings make receiver sensitive to small change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Transitions also necessary for clock recovery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Receiver uses transitions to drive its own clock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Long flat strings do not produce any transitions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Can lead to clock drift at the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receiver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A0E0D5-7246-AC4F-BF0D-B035052FC207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330560-BE8B-CA4B-83AA-FC633F94259D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77000" y="6248400"/>
            <a:ext cx="1143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B19479-8680-374B-96AC-5FDE69FF46F7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Alternative Encodings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Non-return to Zero Inverted (NRZI)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make a transition from current signal to encode a one; stay at current signal to encode a zero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solves the problem of consecutive ones</a:t>
            </a:r>
          </a:p>
          <a:p>
            <a:pPr lvl="1">
              <a:lnSpc>
                <a:spcPct val="90000"/>
              </a:lnSpc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Manchester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transmit XOR of the NRZ encoded data and the clock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only 50% efficient (bit rate = 1/2 baud rate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</a:rPr>
              <a:t>Always a rise or a fall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F890E-1CC6-F346-9133-59212C3238B4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43800" y="6248400"/>
            <a:ext cx="91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224F63-FE9D-884B-B843-6EF2F46862A2}" type="slidenum">
              <a:rPr lang="en-US" sz="1400"/>
              <a:pPr/>
              <a:t>23</a:t>
            </a:fld>
            <a:endParaRPr lang="en-US" sz="14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Encodings (cont)</a:t>
            </a:r>
          </a:p>
        </p:txBody>
      </p:sp>
      <p:pic>
        <p:nvPicPr>
          <p:cNvPr id="26629" name="Picture 3" descr="02x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159000"/>
            <a:ext cx="6989762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9E4B23-08EF-7C46-A065-ADCB5F7C1BA2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41F41F-8A7A-604B-8337-CBF500B26455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Encodings (cont)</a:t>
            </a:r>
            <a:endParaRPr lang="en-US" sz="36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4B/5B</a:t>
            </a: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every 4 bits of data encoded in a 5-bit code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5-bit codes selected to have no more than one leading 0 and no more than two trailing 0s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thus,  never get more than three consecutive 0s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resulting 5-bit codes are transmitted using NRZI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achieves 80% efficiency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F63F32-B5A9-D64D-A51F-FCB1C8BDD9E1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90433D-E158-A64F-B9CC-09D5303EE6AE}" type="slidenum">
              <a:rPr lang="en-US" sz="1400"/>
              <a:pPr/>
              <a:t>25</a:t>
            </a:fld>
            <a:endParaRPr lang="en-US" sz="1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Framing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Break sequence of bits into a frame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Typically implemented by network adaptor</a:t>
            </a:r>
          </a:p>
        </p:txBody>
      </p:sp>
      <p:pic>
        <p:nvPicPr>
          <p:cNvPr id="28678" name="Picture 21" descr="02x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295650"/>
            <a:ext cx="68167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5867400"/>
            <a:ext cx="119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HOW??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98B7793E-612A-D64A-AAFD-2F4ECAFF411B}" type="slidenum">
              <a:rPr lang="en-US" sz="1400"/>
              <a:pPr algn="l"/>
              <a:t>26</a:t>
            </a:fld>
            <a:endParaRPr 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Framing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281613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Sentinel-based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Delineate frame with special pattern (e.g., 01111110)</a:t>
            </a:r>
          </a:p>
          <a:p>
            <a:pPr lvl="1"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Problem: what if special patterns occurs within frame?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Solution: escaping the special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characters -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E.g., sender always inserts a 0 after five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1s </a:t>
            </a:r>
            <a:r>
              <a:rPr lang="mr-IN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“bit stuffing”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… and receiver always removes a 0 appearing after five 1s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Similar to escaping special characters in C programs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538288" y="3467100"/>
            <a:ext cx="1458912" cy="5000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1614488" y="3505200"/>
            <a:ext cx="1314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01111110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2971800" y="3352800"/>
            <a:ext cx="33401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338888" y="3467100"/>
            <a:ext cx="1458912" cy="5000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415088" y="3505200"/>
            <a:ext cx="1314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01111110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611563" y="3505200"/>
            <a:ext cx="2074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Frame contents</a:t>
            </a:r>
          </a:p>
        </p:txBody>
      </p:sp>
      <p:sp>
        <p:nvSpPr>
          <p:cNvPr id="29707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BB1C54-1F68-D24F-834B-06137A135D64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21BEF3FB-32BA-E24A-9F80-D6F58E268472}" type="slidenum">
              <a:rPr lang="en-US" sz="1400"/>
              <a:pPr algn="l"/>
              <a:t>27</a:t>
            </a:fld>
            <a:endParaRPr 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Framing (Continued)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Counter-based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Include the payload length in the header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… instead of putting a sentinel at the end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Problem: what if the count field gets corrupted?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Causes receiver to think the frame ends at a different place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Solution: catch later when doing error detection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And wait for the next sentinel for the start of a new frame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Clock-based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Make each frame a fixed size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No ambiguity about start and end of frame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But, may be wasteful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of bandwidth: empty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msg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or many headers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3072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C52F0-139D-744D-B038-6F66FE059980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BB15E7-159C-0C49-87A1-3B81F4F7B24D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0BAB17-2F45-654E-A51C-C2D2909ADF7B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Framing Approaches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1625"/>
            <a:ext cx="7772400" cy="4176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Sentinel-based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delineate frame with  special pattern: 01111110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e.g., HDLC, SDLC, PPP</a:t>
            </a:r>
          </a:p>
          <a:p>
            <a:pPr lvl="1">
              <a:lnSpc>
                <a:spcPct val="90000"/>
              </a:lnSpc>
            </a:pPr>
            <a:endParaRPr lang="en-US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problem: special pattern appears in the payload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solution: </a:t>
            </a:r>
            <a:r>
              <a:rPr lang="en-US" i="1">
                <a:latin typeface="Times New Roman" charset="0"/>
                <a:ea typeface="ＭＳ Ｐゴシック" charset="0"/>
              </a:rPr>
              <a:t>bit stuffing</a:t>
            </a:r>
            <a:endParaRPr lang="en-US">
              <a:latin typeface="Times New Roman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sender: insert 0 after five consecutive 1s</a:t>
            </a:r>
          </a:p>
          <a:p>
            <a:pPr lvl="2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receiver: delete 0 that follows five consecutive 1s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31750" name="Picture 25" descr="02x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949575"/>
            <a:ext cx="54514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F00E13-1FAF-3440-8E8E-A325A9715F68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8820DD-065E-9E49-9E31-27AA3C3AE833}" type="slidenum">
              <a:rPr lang="en-US" sz="1400"/>
              <a:pPr/>
              <a:t>29</a:t>
            </a:fld>
            <a:endParaRPr lang="en-US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Framing Approaches (cont)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00188"/>
            <a:ext cx="7772400" cy="40005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Counter-based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include payload length in header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e.g., DDCMP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imes New Roman" charset="0"/>
              <a:ea typeface="ＭＳ Ｐゴシック" charset="0"/>
            </a:endParaRP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problem: count field corrupted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solution: catch when CRC fails</a:t>
            </a:r>
          </a:p>
        </p:txBody>
      </p:sp>
      <p:pic>
        <p:nvPicPr>
          <p:cNvPr id="32774" name="Picture 5" descr="02x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476625"/>
            <a:ext cx="50419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335722C2-6685-794F-998C-344BD982F1CA}" type="slidenum">
              <a:rPr lang="en-US" sz="1400"/>
              <a:pPr algn="l"/>
              <a:t>3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705600" cy="7620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Message, Segment, Packet, and Frame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93738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703263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806450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890588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grpSp>
        <p:nvGrpSpPr>
          <p:cNvPr id="18440" name="Group 7"/>
          <p:cNvGrpSpPr>
            <a:grpSpLocks/>
          </p:cNvGrpSpPr>
          <p:nvPr/>
        </p:nvGrpSpPr>
        <p:grpSpPr bwMode="auto">
          <a:xfrm>
            <a:off x="688975" y="4119563"/>
            <a:ext cx="914400" cy="582612"/>
            <a:chOff x="323" y="2664"/>
            <a:chExt cx="576" cy="367"/>
          </a:xfrm>
        </p:grpSpPr>
        <p:sp>
          <p:nvSpPr>
            <p:cNvPr id="18507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8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669925" y="53498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77863" y="53879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1147763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1147763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1147763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538163" y="1538288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7648575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7658100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7643813" y="4119563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7659688" y="5310188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7761288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7845425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7940675" y="42354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IP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7683500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>
            <a:off x="8102600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>
            <a:off x="8102600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>
            <a:off x="8102600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7493000" y="1538288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>
            <a:off x="1139825" y="5935663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>
            <a:off x="808038" y="63087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61" name="Group 30"/>
          <p:cNvGrpSpPr>
            <a:grpSpLocks/>
          </p:cNvGrpSpPr>
          <p:nvPr/>
        </p:nvGrpSpPr>
        <p:grpSpPr bwMode="auto">
          <a:xfrm>
            <a:off x="2905125" y="4148138"/>
            <a:ext cx="914400" cy="582612"/>
            <a:chOff x="323" y="2664"/>
            <a:chExt cx="576" cy="367"/>
          </a:xfrm>
        </p:grpSpPr>
        <p:sp>
          <p:nvSpPr>
            <p:cNvPr id="18505" name="Rectangle 31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Text Box 32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grpSp>
        <p:nvGrpSpPr>
          <p:cNvPr id="18462" name="Group 33"/>
          <p:cNvGrpSpPr>
            <a:grpSpLocks/>
          </p:cNvGrpSpPr>
          <p:nvPr/>
        </p:nvGrpSpPr>
        <p:grpSpPr bwMode="auto">
          <a:xfrm>
            <a:off x="5549900" y="4148138"/>
            <a:ext cx="914400" cy="582612"/>
            <a:chOff x="323" y="2664"/>
            <a:chExt cx="576" cy="367"/>
          </a:xfrm>
        </p:grpSpPr>
        <p:sp>
          <p:nvSpPr>
            <p:cNvPr id="18503" name="Rectangle 34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Text Box 35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2306638" y="53498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Text Box 37"/>
          <p:cNvSpPr txBox="1">
            <a:spLocks noChangeArrowheads="1"/>
          </p:cNvSpPr>
          <p:nvPr/>
        </p:nvSpPr>
        <p:spPr bwMode="auto">
          <a:xfrm>
            <a:off x="2306638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grpSp>
        <p:nvGrpSpPr>
          <p:cNvPr id="18465" name="Group 38"/>
          <p:cNvGrpSpPr>
            <a:grpSpLocks/>
          </p:cNvGrpSpPr>
          <p:nvPr/>
        </p:nvGrpSpPr>
        <p:grpSpPr bwMode="auto">
          <a:xfrm>
            <a:off x="6205538" y="5324475"/>
            <a:ext cx="914400" cy="606425"/>
            <a:chOff x="323" y="3421"/>
            <a:chExt cx="581" cy="367"/>
          </a:xfrm>
        </p:grpSpPr>
        <p:sp>
          <p:nvSpPr>
            <p:cNvPr id="18501" name="Rectangle 39"/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Text Box 40"/>
            <p:cNvSpPr txBox="1">
              <a:spLocks noChangeArrowheads="1"/>
            </p:cNvSpPr>
            <p:nvPr/>
          </p:nvSpPr>
          <p:spPr bwMode="auto">
            <a:xfrm>
              <a:off x="333" y="3429"/>
              <a:ext cx="57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/>
                <a:t>Ethernet</a:t>
              </a:r>
            </a:p>
            <a:p>
              <a:pPr>
                <a:lnSpc>
                  <a:spcPct val="90000"/>
                </a:lnSpc>
              </a:pPr>
              <a:r>
                <a:rPr lang="en-US" sz="1600"/>
                <a:t>interface</a:t>
              </a:r>
            </a:p>
          </p:txBody>
        </p:sp>
      </p:grpSp>
      <p:sp>
        <p:nvSpPr>
          <p:cNvPr id="18466" name="Line 41"/>
          <p:cNvSpPr>
            <a:spLocks noChangeShapeType="1"/>
          </p:cNvSpPr>
          <p:nvPr/>
        </p:nvSpPr>
        <p:spPr bwMode="auto">
          <a:xfrm flipH="1">
            <a:off x="2744788" y="5964238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42"/>
          <p:cNvSpPr>
            <a:spLocks noChangeShapeType="1"/>
          </p:cNvSpPr>
          <p:nvPr/>
        </p:nvSpPr>
        <p:spPr bwMode="auto">
          <a:xfrm flipH="1">
            <a:off x="2725738" y="4727575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43"/>
          <p:cNvSpPr>
            <a:spLocks noChangeShapeType="1"/>
          </p:cNvSpPr>
          <p:nvPr/>
        </p:nvSpPr>
        <p:spPr bwMode="auto">
          <a:xfrm>
            <a:off x="3529013" y="4741863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Rectangle 44"/>
          <p:cNvSpPr>
            <a:spLocks noChangeArrowheads="1"/>
          </p:cNvSpPr>
          <p:nvPr/>
        </p:nvSpPr>
        <p:spPr bwMode="auto">
          <a:xfrm>
            <a:off x="3614738" y="53244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Text Box 45"/>
          <p:cNvSpPr txBox="1">
            <a:spLocks noChangeArrowheads="1"/>
          </p:cNvSpPr>
          <p:nvPr/>
        </p:nvSpPr>
        <p:spPr bwMode="auto">
          <a:xfrm>
            <a:off x="3635375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18471" name="Rectangle 46"/>
          <p:cNvSpPr>
            <a:spLocks noChangeArrowheads="1"/>
          </p:cNvSpPr>
          <p:nvPr/>
        </p:nvSpPr>
        <p:spPr bwMode="auto">
          <a:xfrm>
            <a:off x="4889500" y="53371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Text Box 47"/>
          <p:cNvSpPr txBox="1">
            <a:spLocks noChangeArrowheads="1"/>
          </p:cNvSpPr>
          <p:nvPr/>
        </p:nvSpPr>
        <p:spPr bwMode="auto">
          <a:xfrm>
            <a:off x="4902200" y="53879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18473" name="Line 48"/>
          <p:cNvSpPr>
            <a:spLocks noChangeShapeType="1"/>
          </p:cNvSpPr>
          <p:nvPr/>
        </p:nvSpPr>
        <p:spPr bwMode="auto">
          <a:xfrm flipH="1">
            <a:off x="6680200" y="592455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49"/>
          <p:cNvSpPr>
            <a:spLocks noChangeShapeType="1"/>
          </p:cNvSpPr>
          <p:nvPr/>
        </p:nvSpPr>
        <p:spPr bwMode="auto">
          <a:xfrm flipH="1">
            <a:off x="6223000" y="62706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50"/>
          <p:cNvSpPr>
            <a:spLocks noChangeShapeType="1"/>
          </p:cNvSpPr>
          <p:nvPr/>
        </p:nvSpPr>
        <p:spPr bwMode="auto">
          <a:xfrm>
            <a:off x="8132763" y="592772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51"/>
          <p:cNvSpPr>
            <a:spLocks noChangeShapeType="1"/>
          </p:cNvSpPr>
          <p:nvPr/>
        </p:nvSpPr>
        <p:spPr bwMode="auto">
          <a:xfrm flipH="1">
            <a:off x="5302250" y="4754563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52"/>
          <p:cNvSpPr>
            <a:spLocks noChangeShapeType="1"/>
          </p:cNvSpPr>
          <p:nvPr/>
        </p:nvSpPr>
        <p:spPr bwMode="auto">
          <a:xfrm>
            <a:off x="6119813" y="4754563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Rectangle 53"/>
          <p:cNvSpPr>
            <a:spLocks noChangeArrowheads="1"/>
          </p:cNvSpPr>
          <p:nvPr/>
        </p:nvSpPr>
        <p:spPr bwMode="auto">
          <a:xfrm>
            <a:off x="2144713" y="3948113"/>
            <a:ext cx="2522537" cy="2162175"/>
          </a:xfrm>
          <a:prstGeom prst="rect">
            <a:avLst/>
          </a:prstGeom>
          <a:noFill/>
          <a:ln w="25400">
            <a:solidFill>
              <a:srgbClr val="96969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Rectangle 54"/>
          <p:cNvSpPr>
            <a:spLocks noChangeArrowheads="1"/>
          </p:cNvSpPr>
          <p:nvPr/>
        </p:nvSpPr>
        <p:spPr bwMode="auto">
          <a:xfrm>
            <a:off x="4776788" y="3948113"/>
            <a:ext cx="2522537" cy="2162175"/>
          </a:xfrm>
          <a:prstGeom prst="rect">
            <a:avLst/>
          </a:prstGeom>
          <a:noFill/>
          <a:ln w="25400">
            <a:solidFill>
              <a:srgbClr val="96969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Line 55"/>
          <p:cNvSpPr>
            <a:spLocks noChangeShapeType="1"/>
          </p:cNvSpPr>
          <p:nvPr/>
        </p:nvSpPr>
        <p:spPr bwMode="auto">
          <a:xfrm flipH="1">
            <a:off x="4054475" y="59261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56"/>
          <p:cNvSpPr>
            <a:spLocks noChangeShapeType="1"/>
          </p:cNvSpPr>
          <p:nvPr/>
        </p:nvSpPr>
        <p:spPr bwMode="auto">
          <a:xfrm flipH="1">
            <a:off x="5314950" y="59388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57"/>
          <p:cNvSpPr>
            <a:spLocks noChangeShapeType="1"/>
          </p:cNvSpPr>
          <p:nvPr/>
        </p:nvSpPr>
        <p:spPr bwMode="auto">
          <a:xfrm>
            <a:off x="4071938" y="6270625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Text Box 58"/>
          <p:cNvSpPr txBox="1">
            <a:spLocks noChangeArrowheads="1"/>
          </p:cNvSpPr>
          <p:nvPr/>
        </p:nvSpPr>
        <p:spPr bwMode="auto">
          <a:xfrm>
            <a:off x="860425" y="1162050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3333FF"/>
                </a:solidFill>
              </a:rPr>
              <a:t>Host-Node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18484" name="Text Box 59"/>
          <p:cNvSpPr txBox="1">
            <a:spLocks noChangeArrowheads="1"/>
          </p:cNvSpPr>
          <p:nvPr/>
        </p:nvSpPr>
        <p:spPr bwMode="auto">
          <a:xfrm>
            <a:off x="7815263" y="11477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FF"/>
                </a:solidFill>
              </a:rPr>
              <a:t>host</a:t>
            </a:r>
          </a:p>
        </p:txBody>
      </p:sp>
      <p:sp>
        <p:nvSpPr>
          <p:cNvPr id="18485" name="Text Box 60"/>
          <p:cNvSpPr txBox="1">
            <a:spLocks noChangeArrowheads="1"/>
          </p:cNvSpPr>
          <p:nvPr/>
        </p:nvSpPr>
        <p:spPr bwMode="auto">
          <a:xfrm>
            <a:off x="2981325" y="3544888"/>
            <a:ext cx="1442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FF"/>
                </a:solidFill>
              </a:rPr>
              <a:t>Router- Node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8486" name="Text Box 61"/>
          <p:cNvSpPr txBox="1">
            <a:spLocks noChangeArrowheads="1"/>
          </p:cNvSpPr>
          <p:nvPr/>
        </p:nvSpPr>
        <p:spPr bwMode="auto">
          <a:xfrm>
            <a:off x="5611813" y="3559175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</a:rPr>
              <a:t>router</a:t>
            </a:r>
          </a:p>
        </p:txBody>
      </p:sp>
      <p:sp>
        <p:nvSpPr>
          <p:cNvPr id="18487" name="Line 62"/>
          <p:cNvSpPr>
            <a:spLocks noChangeShapeType="1"/>
          </p:cNvSpPr>
          <p:nvPr/>
        </p:nvSpPr>
        <p:spPr bwMode="auto">
          <a:xfrm>
            <a:off x="1619250" y="2036763"/>
            <a:ext cx="606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63"/>
          <p:cNvSpPr>
            <a:spLocks noChangeShapeType="1"/>
          </p:cNvSpPr>
          <p:nvPr/>
        </p:nvSpPr>
        <p:spPr bwMode="auto">
          <a:xfrm>
            <a:off x="1647825" y="3227388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Text Box 64"/>
          <p:cNvSpPr txBox="1">
            <a:spLocks noChangeArrowheads="1"/>
          </p:cNvSpPr>
          <p:nvPr/>
        </p:nvSpPr>
        <p:spPr bwMode="auto">
          <a:xfrm>
            <a:off x="4005263" y="1644650"/>
            <a:ext cx="166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3300"/>
                </a:solidFill>
              </a:rPr>
              <a:t>HTTP</a:t>
            </a:r>
            <a:r>
              <a:rPr lang="en-US" sz="1800">
                <a:solidFill>
                  <a:srgbClr val="FF9900"/>
                </a:solidFill>
              </a:rPr>
              <a:t> </a:t>
            </a:r>
            <a:r>
              <a:rPr lang="en-US" sz="1800">
                <a:solidFill>
                  <a:srgbClr val="FF3300"/>
                </a:solidFill>
              </a:rPr>
              <a:t>message</a:t>
            </a:r>
          </a:p>
        </p:txBody>
      </p:sp>
      <p:sp>
        <p:nvSpPr>
          <p:cNvPr id="18490" name="Text Box 65"/>
          <p:cNvSpPr txBox="1">
            <a:spLocks noChangeArrowheads="1"/>
          </p:cNvSpPr>
          <p:nvPr/>
        </p:nvSpPr>
        <p:spPr bwMode="auto">
          <a:xfrm>
            <a:off x="4103688" y="2849563"/>
            <a:ext cx="149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3300"/>
                </a:solidFill>
              </a:rPr>
              <a:t>TCP segment</a:t>
            </a:r>
          </a:p>
        </p:txBody>
      </p:sp>
      <p:sp>
        <p:nvSpPr>
          <p:cNvPr id="18491" name="Line 66"/>
          <p:cNvSpPr>
            <a:spLocks noChangeShapeType="1"/>
          </p:cNvSpPr>
          <p:nvPr/>
        </p:nvSpPr>
        <p:spPr bwMode="auto">
          <a:xfrm flipV="1">
            <a:off x="1620838" y="4432300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Line 67"/>
          <p:cNvSpPr>
            <a:spLocks noChangeShapeType="1"/>
          </p:cNvSpPr>
          <p:nvPr/>
        </p:nvSpPr>
        <p:spPr bwMode="auto">
          <a:xfrm flipV="1">
            <a:off x="3851275" y="4446588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" name="Line 68"/>
          <p:cNvSpPr>
            <a:spLocks noChangeShapeType="1"/>
          </p:cNvSpPr>
          <p:nvPr/>
        </p:nvSpPr>
        <p:spPr bwMode="auto">
          <a:xfrm flipV="1">
            <a:off x="6469063" y="4432300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Text Box 69"/>
          <p:cNvSpPr txBox="1">
            <a:spLocks noChangeArrowheads="1"/>
          </p:cNvSpPr>
          <p:nvPr/>
        </p:nvSpPr>
        <p:spPr bwMode="auto">
          <a:xfrm>
            <a:off x="1776413" y="4105275"/>
            <a:ext cx="1014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3300"/>
                </a:solidFill>
              </a:rPr>
              <a:t>IP packet</a:t>
            </a:r>
          </a:p>
        </p:txBody>
      </p:sp>
      <p:sp>
        <p:nvSpPr>
          <p:cNvPr id="18495" name="Text Box 70"/>
          <p:cNvSpPr txBox="1">
            <a:spLocks noChangeArrowheads="1"/>
          </p:cNvSpPr>
          <p:nvPr/>
        </p:nvSpPr>
        <p:spPr bwMode="auto">
          <a:xfrm>
            <a:off x="6597650" y="4133850"/>
            <a:ext cx="1014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3300"/>
                </a:solidFill>
              </a:rPr>
              <a:t>IP</a:t>
            </a:r>
            <a:r>
              <a:rPr lang="en-US" sz="1600">
                <a:solidFill>
                  <a:srgbClr val="FF9900"/>
                </a:solidFill>
              </a:rPr>
              <a:t> </a:t>
            </a:r>
            <a:r>
              <a:rPr lang="en-US" sz="1600">
                <a:solidFill>
                  <a:srgbClr val="FF3300"/>
                </a:solidFill>
              </a:rPr>
              <a:t>packet</a:t>
            </a:r>
          </a:p>
        </p:txBody>
      </p:sp>
      <p:sp>
        <p:nvSpPr>
          <p:cNvPr id="18496" name="Text Box 71"/>
          <p:cNvSpPr txBox="1">
            <a:spLocks noChangeArrowheads="1"/>
          </p:cNvSpPr>
          <p:nvPr/>
        </p:nvSpPr>
        <p:spPr bwMode="auto">
          <a:xfrm>
            <a:off x="4200525" y="4119563"/>
            <a:ext cx="1014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3300"/>
                </a:solidFill>
              </a:rPr>
              <a:t>IP packet</a:t>
            </a:r>
          </a:p>
        </p:txBody>
      </p:sp>
      <p:sp>
        <p:nvSpPr>
          <p:cNvPr id="18497" name="Text Box 72"/>
          <p:cNvSpPr txBox="1">
            <a:spLocks noChangeArrowheads="1"/>
          </p:cNvSpPr>
          <p:nvPr/>
        </p:nvSpPr>
        <p:spPr bwMode="auto">
          <a:xfrm>
            <a:off x="1116013" y="632460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3300"/>
                </a:solidFill>
              </a:rPr>
              <a:t>Ethernet</a:t>
            </a:r>
            <a:r>
              <a:rPr lang="en-US" sz="1800">
                <a:solidFill>
                  <a:srgbClr val="FF9900"/>
                </a:solidFill>
              </a:rPr>
              <a:t> </a:t>
            </a:r>
            <a:r>
              <a:rPr lang="en-US" sz="1800">
                <a:solidFill>
                  <a:srgbClr val="FF3300"/>
                </a:solidFill>
              </a:rPr>
              <a:t>frame</a:t>
            </a:r>
          </a:p>
        </p:txBody>
      </p:sp>
      <p:sp>
        <p:nvSpPr>
          <p:cNvPr id="18498" name="Text Box 73"/>
          <p:cNvSpPr txBox="1">
            <a:spLocks noChangeArrowheads="1"/>
          </p:cNvSpPr>
          <p:nvPr/>
        </p:nvSpPr>
        <p:spPr bwMode="auto">
          <a:xfrm>
            <a:off x="6723063" y="636270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3300"/>
                </a:solidFill>
              </a:rPr>
              <a:t>Ethernet frame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99" name="Text Box 74"/>
          <p:cNvSpPr txBox="1">
            <a:spLocks noChangeArrowheads="1"/>
          </p:cNvSpPr>
          <p:nvPr/>
        </p:nvSpPr>
        <p:spPr bwMode="auto">
          <a:xfrm>
            <a:off x="3886200" y="6172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3300"/>
                </a:solidFill>
              </a:rPr>
              <a:t>SONET frame</a:t>
            </a:r>
          </a:p>
        </p:txBody>
      </p:sp>
      <p:sp>
        <p:nvSpPr>
          <p:cNvPr id="18500" name="Date Placeholder 75"/>
          <p:cNvSpPr>
            <a:spLocks noGrp="1"/>
          </p:cNvSpPr>
          <p:nvPr>
            <p:ph type="dt" sz="quarter" idx="10"/>
          </p:nvPr>
        </p:nvSpPr>
        <p:spPr>
          <a:xfrm>
            <a:off x="8001000" y="63246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DCD8EA-2B95-C44D-8D8C-AEA8180D0FCA}" type="datetime1">
              <a:rPr lang="en-US" sz="1400" smtClean="0"/>
              <a:t>9/17/18</a:t>
            </a:fld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6400800"/>
            <a:ext cx="838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FF"/>
                </a:solidFill>
              </a:rPr>
              <a:t>Links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429000" y="61722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2" idx="0"/>
            <a:endCxn id="18460" idx="1"/>
          </p:cNvCxnSpPr>
          <p:nvPr/>
        </p:nvCxnSpPr>
        <p:spPr bwMode="auto">
          <a:xfrm flipH="1" flipV="1">
            <a:off x="3135313" y="6308726"/>
            <a:ext cx="255587" cy="92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629CA9-E707-854A-83AB-3960DB44867A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A6A167-C103-0A43-A7F4-A66243C04206}" type="slidenum">
              <a:rPr lang="en-US" sz="1400"/>
              <a:pPr/>
              <a:t>30</a:t>
            </a:fld>
            <a:endParaRPr 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Framing Approaches (cont)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Clock-based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each frame is 125us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long (9x90 bytes)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e.g., SONET: Synchronous Optical Network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STS-</a:t>
            </a:r>
            <a:r>
              <a:rPr lang="en-US" i="1" dirty="0">
                <a:latin typeface="Times New Roman" charset="0"/>
                <a:ea typeface="ＭＳ Ｐゴシック" charset="0"/>
              </a:rPr>
              <a:t>n</a:t>
            </a:r>
            <a:r>
              <a:rPr lang="en-US" dirty="0">
                <a:latin typeface="Times New Roman" charset="0"/>
                <a:ea typeface="ＭＳ Ｐゴシック" charset="0"/>
              </a:rPr>
              <a:t> (STS-1 = 51.84 Mbps)</a:t>
            </a:r>
          </a:p>
        </p:txBody>
      </p:sp>
      <p:pic>
        <p:nvPicPr>
          <p:cNvPr id="33798" name="Picture 6" descr="02x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886200"/>
            <a:ext cx="36099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02x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470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CAE370C0-7C93-CE4F-B160-47A193D54C0D}" type="slidenum">
              <a:rPr lang="en-US" sz="1400"/>
              <a:pPr algn="l"/>
              <a:t>31</a:t>
            </a:fld>
            <a:endParaRPr 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705600" cy="99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 Detection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Errors are unavoidable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Electrical interference, thermal noise, etc.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 detection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Transmit extra (redundant) information 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Use redundant information to detect errors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Extreme case: send two copies of the data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Trade-off: accuracy vs. overhead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Techniques for detecting errors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Parity checking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Checksum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Cyclic Redundancy Check (CRC)</a:t>
            </a:r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67233E-50F7-2742-BA7D-0E7E37E7FBE7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66D800D8-E0A2-7340-84D6-DD1661B81A1E}" type="slidenum">
              <a:rPr lang="en-US" sz="1400"/>
              <a:pPr algn="l"/>
              <a:t>32</a:t>
            </a:fld>
            <a:endParaRPr 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705600" cy="99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 Detection Techniques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Parity check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Add an extra bit to a 7-bit code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Odd parity: ensure an odd number of 1s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E.g., 0101011 becomes 0101011</a:t>
            </a:r>
            <a:r>
              <a:rPr lang="en-US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1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Even parity: ensure an even number of 1s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E.g., 0101011 becomes 0101011</a:t>
            </a:r>
            <a:r>
              <a:rPr lang="en-US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Checksum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Treat data as a sequence of 16-bit words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Compute a sum of all the 16-bit words, with no carries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Transmit the sum along with the packet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Cyclic Redundancy Check (CRC)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See book for details</a:t>
            </a: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B5EF7C-8D6D-5C42-81F2-9C6FDBA36E17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549900" cy="628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Arial" charset="0"/>
                <a:cs typeface="+mn-cs"/>
              </a:rPr>
              <a:t>d</a:t>
            </a:r>
            <a:r>
              <a:rPr lang="en-US" sz="2000" i="0" dirty="0" smtClean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28600" y="5867400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24B5-4299-F24C-B856-54A293199BAA}" type="datetime1">
              <a:rPr lang="en-US" smtClean="0"/>
              <a:t>9/17/18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1FC01-2280-7240-8526-0E8F9B9FA3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CRC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powerful </a:t>
            </a:r>
            <a:r>
              <a:rPr lang="en-US" sz="2400" dirty="0">
                <a:latin typeface="Gill Sans MT" charset="0"/>
                <a:cs typeface="+mn-cs"/>
              </a:rPr>
              <a:t>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49"/>
            <a:ext cx="5810250" cy="160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E929-0777-604D-976B-918894844165}" type="datetime1">
              <a:rPr lang="en-US" smtClean="0"/>
              <a:t>9/17/18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1FC01-2280-7240-8526-0E8F9B9FA3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9" y="4957763"/>
            <a:ext cx="3421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+mn-cs"/>
              </a:rPr>
              <a:t>R</a:t>
            </a:r>
            <a:r>
              <a:rPr lang="en-US" dirty="0" smtClean="0">
                <a:latin typeface="Arial" charset="0"/>
                <a:cs typeface="+mn-cs"/>
              </a:rPr>
              <a:t> = remainder  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3505200" y="4800600"/>
            <a:ext cx="1336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D</a:t>
            </a:r>
            <a:r>
              <a:rPr lang="en-US" sz="2400" baseline="26000" dirty="0" smtClean="0">
                <a:latin typeface="Arial" charset="0"/>
                <a:cs typeface="+mn-cs"/>
              </a:rPr>
              <a:t>.</a:t>
            </a:r>
            <a:r>
              <a:rPr lang="en-US" sz="2400" dirty="0" smtClean="0">
                <a:latin typeface="Arial" charset="0"/>
                <a:cs typeface="+mn-cs"/>
              </a:rPr>
              <a:t>2</a:t>
            </a:r>
            <a:r>
              <a:rPr lang="en-US" sz="2400" baseline="30000" dirty="0" smtClean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3886200" y="518160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609600" y="4495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10" y="990599"/>
            <a:ext cx="3737051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81000" y="5867400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D17B-2CA9-D649-AE4F-0E9419790E84}" type="datetime1">
              <a:rPr lang="en-US" smtClean="0"/>
              <a:t>9/17/18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1FC01-2280-7240-8526-0E8F9B9FA3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534C9-3101-8C43-8987-CB8241E17333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14B9F7-DC00-7744-A530-8E236C950095}" type="slidenum">
              <a:rPr lang="en-US" sz="1400"/>
              <a:pPr/>
              <a:t>36</a:t>
            </a:fld>
            <a:endParaRPr 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CRC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cont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: Selecting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All single-bit errors, as long as the </a:t>
            </a:r>
            <a:r>
              <a:rPr lang="en-US" sz="2400" i="1" dirty="0" err="1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i="1" baseline="30000" dirty="0" err="1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terms have non-zero coefficients.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All double-bit errors, as long as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contains a factor with at least three terms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Any odd number of errors, as long as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contains the factor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+ 1)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Any 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burst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error (i.e., sequence of consecutive error bits) for which the length of the burst is less than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bits.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Most burst errors of larger than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bits can also be detected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literature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for common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C(x)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4EDD1B-FB53-DB49-963B-454F32F33471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9711FE-6388-4043-BF6A-AB54A6233279}" type="slidenum">
              <a:rPr lang="en-US" sz="1400"/>
              <a:pPr/>
              <a:t>37</a:t>
            </a:fld>
            <a:endParaRPr lang="en-US" sz="14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Errors cont: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Internet Checksum Algorithm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View message as a sequence of 16-bit integers; sum using 16-bit ones-complement arithmetic; take ones-complement of the result.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6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2057400" y="2870200"/>
            <a:ext cx="5867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u_short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cksum(u_short *buf, int count)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register u_long sum = 0;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while (count--)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{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sum += *buf++;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if (sum &amp; 0xFFFF0000) 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{    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   /* carry occurred, so wrap around */    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   sum &amp;= 0xFFFF;    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   sum++;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}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}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return ~(sum &amp; 0xFFFF);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}</a:t>
            </a:r>
            <a:endParaRPr lang="en-US" sz="1200">
              <a:latin typeface="Courier New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 - 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</a:t>
            </a:r>
            <a:r>
              <a:rPr lang="ja-JP" altLang="en-US" sz="2400" i="0">
                <a:latin typeface="Gill Sans MT" charset="0"/>
                <a:cs typeface="+mn-cs"/>
              </a:rPr>
              <a:t>“</a:t>
            </a:r>
            <a:r>
              <a:rPr lang="en-US" sz="2400" i="0" dirty="0">
                <a:latin typeface="Gill Sans MT" charset="0"/>
                <a:cs typeface="+mn-cs"/>
              </a:rPr>
              <a:t>errors</a:t>
            </a:r>
            <a:r>
              <a:rPr lang="ja-JP" altLang="en-US" sz="2400" i="0">
                <a:latin typeface="Gill Sans MT" charset="0"/>
                <a:cs typeface="+mn-cs"/>
              </a:rPr>
              <a:t>”</a:t>
            </a:r>
            <a:r>
              <a:rPr lang="en-US" sz="2400" i="0" dirty="0">
                <a:latin typeface="Gill Sans MT" charset="0"/>
                <a:cs typeface="+mn-cs"/>
              </a:rPr>
              <a:t>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745-2EC0-904F-8261-BF192EEC0175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18D887-D58A-134A-A107-E180CFAC92F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2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6D343961-2493-7C41-90F3-219009613E11}" type="slidenum">
              <a:rPr lang="en-US" sz="1400"/>
              <a:pPr algn="l"/>
              <a:t>39</a:t>
            </a:fld>
            <a:endParaRPr lang="en-US" sz="1400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620000" cy="1219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Links 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Point-to-Point vs. Broadcast Media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Point-to-point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PPP for dial-up access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Point-to-point link between Ethernet switch and host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Broadcast (shared wire or medium)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Traditional Ethernet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802.11 wireless LAN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41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311650"/>
            <a:ext cx="58007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B7A80A-FA1A-B045-A32A-344809EBCE38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196850"/>
            <a:ext cx="8382000" cy="83502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Access networks and physical media</a:t>
            </a:r>
            <a:endParaRPr lang="en-US">
              <a:latin typeface="Gill Sans MT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" y="1371600"/>
            <a:ext cx="4010025" cy="50101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Q: How to connect end systems to edge router?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residential access nets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institutional access networks (school, company)</a:t>
            </a:r>
          </a:p>
          <a:p>
            <a:pPr marL="287338" indent="-287338" eaLnBrk="1" hangingPunct="1">
              <a:spcAft>
                <a:spcPct val="3000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mobile access networks</a:t>
            </a:r>
            <a:endParaRPr lang="en-US" sz="2400" dirty="0">
              <a:solidFill>
                <a:srgbClr val="FF0000"/>
              </a:solidFill>
              <a:latin typeface="Gill Sans MT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keep in mind: 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bandwidth (bits per second) of access network?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shared or dedicated?</a:t>
            </a:r>
          </a:p>
        </p:txBody>
      </p:sp>
      <p:grpSp>
        <p:nvGrpSpPr>
          <p:cNvPr id="37894" name="Group 2"/>
          <p:cNvGrpSpPr>
            <a:grpSpLocks/>
          </p:cNvGrpSpPr>
          <p:nvPr/>
        </p:nvGrpSpPr>
        <p:grpSpPr bwMode="auto">
          <a:xfrm>
            <a:off x="5202238" y="1546225"/>
            <a:ext cx="3551237" cy="4449763"/>
            <a:chOff x="5202238" y="1546225"/>
            <a:chExt cx="3551237" cy="4450443"/>
          </a:xfrm>
        </p:grpSpPr>
        <p:sp>
          <p:nvSpPr>
            <p:cNvPr id="37895" name="Freeform 665"/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896" name="Group 666"/>
            <p:cNvGrpSpPr>
              <a:grpSpLocks/>
            </p:cNvGrpSpPr>
            <p:nvPr/>
          </p:nvGrpSpPr>
          <p:grpSpPr bwMode="auto">
            <a:xfrm>
              <a:off x="5329977" y="2980450"/>
              <a:ext cx="1458912" cy="933450"/>
              <a:chOff x="2889" y="1631"/>
              <a:chExt cx="980" cy="743"/>
            </a:xfrm>
          </p:grpSpPr>
          <p:sp>
            <p:nvSpPr>
              <p:cNvPr id="38461" name="Rectangle 6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62" name="AutoShape 6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7897" name="Freeform 669"/>
            <p:cNvSpPr>
              <a:spLocks/>
            </p:cNvSpPr>
            <p:nvPr/>
          </p:nvSpPr>
          <p:spPr bwMode="auto">
            <a:xfrm>
              <a:off x="5364163" y="4331380"/>
              <a:ext cx="3225800" cy="1665288"/>
            </a:xfrm>
            <a:custGeom>
              <a:avLst/>
              <a:gdLst>
                <a:gd name="T0" fmla="*/ 2147483647 w 2032"/>
                <a:gd name="T1" fmla="*/ 2147483647 h 1049"/>
                <a:gd name="T2" fmla="*/ 2147483647 w 2032"/>
                <a:gd name="T3" fmla="*/ 2147483647 h 1049"/>
                <a:gd name="T4" fmla="*/ 2147483647 w 2032"/>
                <a:gd name="T5" fmla="*/ 2147483647 h 1049"/>
                <a:gd name="T6" fmla="*/ 2147483647 w 2032"/>
                <a:gd name="T7" fmla="*/ 2147483647 h 1049"/>
                <a:gd name="T8" fmla="*/ 2147483647 w 2032"/>
                <a:gd name="T9" fmla="*/ 2147483647 h 1049"/>
                <a:gd name="T10" fmla="*/ 2147483647 w 2032"/>
                <a:gd name="T11" fmla="*/ 2147483647 h 1049"/>
                <a:gd name="T12" fmla="*/ 2147483647 w 2032"/>
                <a:gd name="T13" fmla="*/ 2147483647 h 1049"/>
                <a:gd name="T14" fmla="*/ 2147483647 w 2032"/>
                <a:gd name="T15" fmla="*/ 2147483647 h 1049"/>
                <a:gd name="T16" fmla="*/ 2147483647 w 2032"/>
                <a:gd name="T17" fmla="*/ 2147483647 h 1049"/>
                <a:gd name="T18" fmla="*/ 2147483647 w 2032"/>
                <a:gd name="T19" fmla="*/ 2147483647 h 1049"/>
                <a:gd name="T20" fmla="*/ 2147483647 w 2032"/>
                <a:gd name="T21" fmla="*/ 2147483647 h 1049"/>
                <a:gd name="T22" fmla="*/ 2147483647 w 2032"/>
                <a:gd name="T23" fmla="*/ 2147483647 h 1049"/>
                <a:gd name="T24" fmla="*/ 2147483647 w 2032"/>
                <a:gd name="T25" fmla="*/ 2147483647 h 1049"/>
                <a:gd name="T26" fmla="*/ 2147483647 w 2032"/>
                <a:gd name="T27" fmla="*/ 2147483647 h 1049"/>
                <a:gd name="T28" fmla="*/ 2147483647 w 2032"/>
                <a:gd name="T29" fmla="*/ 2147483647 h 1049"/>
                <a:gd name="T30" fmla="*/ 2147483647 w 2032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670"/>
            <p:cNvSpPr>
              <a:spLocks noChangeShapeType="1"/>
            </p:cNvSpPr>
            <p:nvPr/>
          </p:nvSpPr>
          <p:spPr bwMode="auto">
            <a:xfrm rot="-5400000">
              <a:off x="7845425" y="5162551"/>
              <a:ext cx="523875" cy="139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Line 671"/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Line 672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Line 674"/>
            <p:cNvSpPr>
              <a:spLocks noChangeShapeType="1"/>
            </p:cNvSpPr>
            <p:nvPr/>
          </p:nvSpPr>
          <p:spPr bwMode="auto">
            <a:xfrm>
              <a:off x="6100763" y="4776788"/>
              <a:ext cx="217487" cy="1000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675"/>
            <p:cNvSpPr>
              <a:spLocks noChangeShapeType="1"/>
            </p:cNvSpPr>
            <p:nvPr/>
          </p:nvSpPr>
          <p:spPr bwMode="auto">
            <a:xfrm flipV="1">
              <a:off x="5842000" y="5038725"/>
              <a:ext cx="407988" cy="746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Line 678"/>
            <p:cNvSpPr>
              <a:spLocks noChangeShapeType="1"/>
            </p:cNvSpPr>
            <p:nvPr/>
          </p:nvSpPr>
          <p:spPr bwMode="auto">
            <a:xfrm flipH="1">
              <a:off x="6267450" y="5102225"/>
              <a:ext cx="144463" cy="1698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679"/>
            <p:cNvSpPr>
              <a:spLocks noChangeShapeType="1"/>
            </p:cNvSpPr>
            <p:nvPr/>
          </p:nvSpPr>
          <p:spPr bwMode="auto">
            <a:xfrm flipH="1" flipV="1">
              <a:off x="6586538" y="5110163"/>
              <a:ext cx="76200" cy="163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680"/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Line 682"/>
            <p:cNvSpPr>
              <a:spLocks noChangeShapeType="1"/>
            </p:cNvSpPr>
            <p:nvPr/>
          </p:nvSpPr>
          <p:spPr bwMode="auto">
            <a:xfrm>
              <a:off x="6284913" y="3551238"/>
              <a:ext cx="0" cy="106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683"/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908" name="Picture 684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3548063"/>
              <a:ext cx="3698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9" name="Line 685"/>
            <p:cNvSpPr>
              <a:spLocks noChangeShapeType="1"/>
            </p:cNvSpPr>
            <p:nvPr/>
          </p:nvSpPr>
          <p:spPr bwMode="auto">
            <a:xfrm rot="5400000" flipV="1">
              <a:off x="7994650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Line 686"/>
            <p:cNvSpPr>
              <a:spLocks noChangeShapeType="1"/>
            </p:cNvSpPr>
            <p:nvPr/>
          </p:nvSpPr>
          <p:spPr bwMode="auto">
            <a:xfrm flipV="1">
              <a:off x="5894388" y="3733800"/>
              <a:ext cx="168275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911" name="Picture 70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46475"/>
              <a:ext cx="3698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2" name="Freeform 709"/>
            <p:cNvSpPr>
              <a:spLocks/>
            </p:cNvSpPr>
            <p:nvPr/>
          </p:nvSpPr>
          <p:spPr bwMode="auto">
            <a:xfrm>
              <a:off x="7015163" y="3530600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710"/>
            <p:cNvSpPr>
              <a:spLocks/>
            </p:cNvSpPr>
            <p:nvPr/>
          </p:nvSpPr>
          <p:spPr bwMode="auto">
            <a:xfrm>
              <a:off x="7023100" y="2005013"/>
              <a:ext cx="1730375" cy="1125537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711"/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712"/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Line 713"/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Line 714"/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715"/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716"/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717"/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Line 718"/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719"/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720"/>
            <p:cNvSpPr>
              <a:spLocks noChangeShapeType="1"/>
            </p:cNvSpPr>
            <p:nvPr/>
          </p:nvSpPr>
          <p:spPr bwMode="auto">
            <a:xfrm flipV="1">
              <a:off x="7577138" y="2565400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721"/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Line 722"/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Line 723"/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Line 724"/>
            <p:cNvSpPr>
              <a:spLocks noChangeShapeType="1"/>
            </p:cNvSpPr>
            <p:nvPr/>
          </p:nvSpPr>
          <p:spPr bwMode="auto">
            <a:xfrm flipH="1">
              <a:off x="7296150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Line 725"/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Line 726"/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Line 727"/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Line 728"/>
            <p:cNvSpPr>
              <a:spLocks noChangeShapeType="1"/>
            </p:cNvSpPr>
            <p:nvPr/>
          </p:nvSpPr>
          <p:spPr bwMode="auto">
            <a:xfrm>
              <a:off x="6289675" y="2406650"/>
              <a:ext cx="152400" cy="952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Oval 407"/>
            <p:cNvSpPr>
              <a:spLocks noChangeArrowheads="1"/>
            </p:cNvSpPr>
            <p:nvPr/>
          </p:nvSpPr>
          <p:spPr bwMode="auto">
            <a:xfrm>
              <a:off x="6354763" y="2565400"/>
              <a:ext cx="387350" cy="9525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37933" name="Rectangle 410"/>
            <p:cNvSpPr>
              <a:spLocks noChangeArrowheads="1"/>
            </p:cNvSpPr>
            <p:nvPr/>
          </p:nvSpPr>
          <p:spPr bwMode="auto">
            <a:xfrm>
              <a:off x="6354763" y="2555875"/>
              <a:ext cx="388937" cy="5873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37934" name="Oval 411"/>
            <p:cNvSpPr>
              <a:spLocks noChangeArrowheads="1"/>
            </p:cNvSpPr>
            <p:nvPr/>
          </p:nvSpPr>
          <p:spPr bwMode="auto">
            <a:xfrm>
              <a:off x="6353175" y="2490788"/>
              <a:ext cx="387350" cy="11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37935" name="Group 732"/>
            <p:cNvGrpSpPr>
              <a:grpSpLocks/>
            </p:cNvGrpSpPr>
            <p:nvPr/>
          </p:nvGrpSpPr>
          <p:grpSpPr bwMode="auto">
            <a:xfrm>
              <a:off x="6430963" y="2519363"/>
              <a:ext cx="219075" cy="52387"/>
              <a:chOff x="2468" y="1332"/>
              <a:chExt cx="310" cy="60"/>
            </a:xfrm>
          </p:grpSpPr>
          <p:sp>
            <p:nvSpPr>
              <p:cNvPr id="38459" name="Freeform 7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0" name="Freeform 7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36" name="Line 735"/>
            <p:cNvSpPr>
              <a:spLocks noChangeShapeType="1"/>
            </p:cNvSpPr>
            <p:nvPr/>
          </p:nvSpPr>
          <p:spPr bwMode="auto">
            <a:xfrm>
              <a:off x="6354763" y="2543175"/>
              <a:ext cx="0" cy="746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Line 736"/>
            <p:cNvSpPr>
              <a:spLocks noChangeShapeType="1"/>
            </p:cNvSpPr>
            <p:nvPr/>
          </p:nvSpPr>
          <p:spPr bwMode="auto">
            <a:xfrm>
              <a:off x="6740525" y="2546350"/>
              <a:ext cx="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38" name="Group 737"/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3845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5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5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54" name="Group 7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57" name="Freeform 7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58" name="Freeform 7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55" name="Line 7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6" name="Line 7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39" name="Group 746"/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3844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4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4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46" name="Group 7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49" name="Freeform 7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50" name="Freeform 7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47" name="Line 7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8" name="Line 7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0" name="Group 755"/>
            <p:cNvGrpSpPr>
              <a:grpSpLocks/>
            </p:cNvGrpSpPr>
            <p:nvPr/>
          </p:nvGrpSpPr>
          <p:grpSpPr bwMode="auto">
            <a:xfrm>
              <a:off x="7762875" y="2759075"/>
              <a:ext cx="390525" cy="174625"/>
              <a:chOff x="4334" y="1470"/>
              <a:chExt cx="246" cy="107"/>
            </a:xfrm>
          </p:grpSpPr>
          <p:sp>
            <p:nvSpPr>
              <p:cNvPr id="3843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3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3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38" name="Group 7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41" name="Freeform 7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42" name="Freeform 7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39" name="Line 7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0" name="Line 7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1" name="Group 764"/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3842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2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2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30" name="Group 7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33" name="Freeform 7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34" name="Freeform 7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31" name="Line 7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2" name="Line 7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42" name="Line 782"/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43" name="Group 801"/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3841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2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2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22" name="Group 8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25" name="Freeform 8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26" name="Freeform 8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23" name="Line 8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4" name="Line 8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4" name="Group 810"/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3841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1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1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14" name="Group 8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17" name="Freeform 8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18" name="Freeform 8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15" name="Line 8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6" name="Line 8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5" name="Group 819"/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3840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0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0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06" name="Group 8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09" name="Freeform 8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10" name="Freeform 8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07" name="Line 8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8" name="Line 8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6" name="Group 828"/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3839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39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39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398" name="Group 8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01" name="Freeform 8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02" name="Freeform 8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399" name="Line 8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0" name="Line 8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7" name="Group 837"/>
            <p:cNvGrpSpPr>
              <a:grpSpLocks/>
            </p:cNvGrpSpPr>
            <p:nvPr/>
          </p:nvGrpSpPr>
          <p:grpSpPr bwMode="auto">
            <a:xfrm>
              <a:off x="6024563" y="1744663"/>
              <a:ext cx="517525" cy="508000"/>
              <a:chOff x="2922" y="1424"/>
              <a:chExt cx="326" cy="320"/>
            </a:xfrm>
          </p:grpSpPr>
          <p:sp>
            <p:nvSpPr>
              <p:cNvPr id="38387" name="Oval 838"/>
              <p:cNvSpPr>
                <a:spLocks noChangeArrowheads="1"/>
              </p:cNvSpPr>
              <p:nvPr/>
            </p:nvSpPr>
            <p:spPr bwMode="auto">
              <a:xfrm>
                <a:off x="2922" y="1445"/>
                <a:ext cx="326" cy="28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388" name="Group 839"/>
              <p:cNvGrpSpPr>
                <a:grpSpLocks/>
              </p:cNvGrpSpPr>
              <p:nvPr/>
            </p:nvGrpSpPr>
            <p:grpSpPr bwMode="auto"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38390" name="Oval 840"/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91" name="Oval 841"/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92" name="Oval 842"/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93" name="Oval 843"/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94" name="Freeform 844"/>
                <p:cNvSpPr>
                  <a:spLocks/>
                </p:cNvSpPr>
                <p:nvPr/>
              </p:nvSpPr>
              <p:spPr bwMode="auto">
                <a:xfrm flipV="1">
                  <a:off x="2987" y="1424"/>
                  <a:ext cx="205" cy="143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80"/>
                    <a:gd name="T31" fmla="*/ 0 h 956"/>
                    <a:gd name="T32" fmla="*/ 1180 w 1180"/>
                    <a:gd name="T33" fmla="*/ 956 h 9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33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389" name="Freeform 845"/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8" name="Group 846"/>
            <p:cNvGrpSpPr>
              <a:grpSpLocks/>
            </p:cNvGrpSpPr>
            <p:nvPr/>
          </p:nvGrpSpPr>
          <p:grpSpPr bwMode="auto">
            <a:xfrm>
              <a:off x="6138863" y="1989138"/>
              <a:ext cx="282575" cy="477837"/>
              <a:chOff x="3748" y="1253"/>
              <a:chExt cx="178" cy="301"/>
            </a:xfrm>
          </p:grpSpPr>
          <p:sp>
            <p:nvSpPr>
              <p:cNvPr id="38371" name="Line 270"/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2" name="Line 271"/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3" name="Line 272"/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4" name="Line 273"/>
              <p:cNvSpPr>
                <a:spLocks noChangeShapeType="1"/>
              </p:cNvSpPr>
              <p:nvPr/>
            </p:nvSpPr>
            <p:spPr bwMode="auto">
              <a:xfrm flipH="1">
                <a:off x="3837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5" name="Line 274"/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6" name="Line 275"/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7" name="Line 276"/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8" name="Line 277"/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9" name="Line 278"/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0" name="Line 279"/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1" name="Line 280"/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2" name="Line 281"/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3" name="Line 282"/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4" name="Line 283"/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5" name="Line 284"/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6" name="Oval 862"/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49" name="Group 863"/>
            <p:cNvGrpSpPr>
              <a:grpSpLocks/>
            </p:cNvGrpSpPr>
            <p:nvPr/>
          </p:nvGrpSpPr>
          <p:grpSpPr bwMode="auto">
            <a:xfrm>
              <a:off x="5318125" y="1997075"/>
              <a:ext cx="519113" cy="128588"/>
              <a:chOff x="2199" y="955"/>
              <a:chExt cx="2547" cy="506"/>
            </a:xfrm>
          </p:grpSpPr>
          <p:sp>
            <p:nvSpPr>
              <p:cNvPr id="38365" name="Freeform 864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6" name="Freeform 865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7" name="Freeform 866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8" name="Freeform 867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9" name="Freeform 868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0" name="Freeform 869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50" name="Group 870"/>
            <p:cNvGrpSpPr>
              <a:grpSpLocks/>
            </p:cNvGrpSpPr>
            <p:nvPr/>
          </p:nvGrpSpPr>
          <p:grpSpPr bwMode="auto">
            <a:xfrm>
              <a:off x="6554788" y="1662113"/>
              <a:ext cx="477837" cy="107950"/>
              <a:chOff x="2199" y="955"/>
              <a:chExt cx="2547" cy="506"/>
            </a:xfrm>
          </p:grpSpPr>
          <p:sp>
            <p:nvSpPr>
              <p:cNvPr id="38359" name="Freeform 871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0" name="Freeform 872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1" name="Freeform 873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2" name="Freeform 874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3" name="Freeform 875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4" name="Freeform 876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51" name="Line 877"/>
            <p:cNvSpPr>
              <a:spLocks noChangeShapeType="1"/>
            </p:cNvSpPr>
            <p:nvPr/>
          </p:nvSpPr>
          <p:spPr bwMode="auto">
            <a:xfrm flipH="1" flipV="1">
              <a:off x="5626100" y="2027238"/>
              <a:ext cx="39688" cy="63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52" name="Group 885"/>
            <p:cNvGrpSpPr>
              <a:grpSpLocks/>
            </p:cNvGrpSpPr>
            <p:nvPr/>
          </p:nvGrpSpPr>
          <p:grpSpPr bwMode="auto">
            <a:xfrm>
              <a:off x="5392738" y="3527425"/>
              <a:ext cx="519112" cy="128588"/>
              <a:chOff x="2199" y="955"/>
              <a:chExt cx="2547" cy="506"/>
            </a:xfrm>
          </p:grpSpPr>
          <p:sp>
            <p:nvSpPr>
              <p:cNvPr id="38353" name="Freeform 886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4" name="Freeform 887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5" name="Freeform 888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6" name="Freeform 889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7" name="Freeform 890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8" name="Freeform 891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53" name="Line 892"/>
            <p:cNvSpPr>
              <a:spLocks noChangeShapeType="1"/>
            </p:cNvSpPr>
            <p:nvPr/>
          </p:nvSpPr>
          <p:spPr bwMode="auto">
            <a:xfrm>
              <a:off x="5726113" y="3127375"/>
              <a:ext cx="20637" cy="55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54" name="Group 893"/>
            <p:cNvGrpSpPr>
              <a:grpSpLocks/>
            </p:cNvGrpSpPr>
            <p:nvPr/>
          </p:nvGrpSpPr>
          <p:grpSpPr bwMode="auto">
            <a:xfrm>
              <a:off x="7007225" y="5005388"/>
              <a:ext cx="519113" cy="128587"/>
              <a:chOff x="2199" y="955"/>
              <a:chExt cx="2547" cy="506"/>
            </a:xfrm>
          </p:grpSpPr>
          <p:sp>
            <p:nvSpPr>
              <p:cNvPr id="38347" name="Freeform 894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8" name="Freeform 895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9" name="Freeform 896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0" name="Freeform 897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1" name="Freeform 898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2" name="Freeform 899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55" name="Group 900"/>
            <p:cNvGrpSpPr>
              <a:grpSpLocks/>
            </p:cNvGrpSpPr>
            <p:nvPr/>
          </p:nvGrpSpPr>
          <p:grpSpPr bwMode="auto">
            <a:xfrm>
              <a:off x="7245350" y="5429250"/>
              <a:ext cx="519113" cy="128588"/>
              <a:chOff x="2199" y="955"/>
              <a:chExt cx="2547" cy="506"/>
            </a:xfrm>
          </p:grpSpPr>
          <p:sp>
            <p:nvSpPr>
              <p:cNvPr id="38341" name="Freeform 901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2" name="Freeform 902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3" name="Freeform 903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4" name="Freeform 904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5" name="Freeform 905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6" name="Freeform 906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56" name="Group 907"/>
            <p:cNvGrpSpPr>
              <a:grpSpLocks/>
            </p:cNvGrpSpPr>
            <p:nvPr/>
          </p:nvGrpSpPr>
          <p:grpSpPr bwMode="auto">
            <a:xfrm>
              <a:off x="6821488" y="5408613"/>
              <a:ext cx="519112" cy="128587"/>
              <a:chOff x="2199" y="955"/>
              <a:chExt cx="2547" cy="506"/>
            </a:xfrm>
          </p:grpSpPr>
          <p:sp>
            <p:nvSpPr>
              <p:cNvPr id="38335" name="Freeform 90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6" name="Freeform 90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7" name="Freeform 91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8" name="Freeform 91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9" name="Freeform 91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0" name="Freeform 91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7957" name="Picture 915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5056188"/>
              <a:ext cx="433388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58" name="Line 918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59" name="Group 919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8" cy="373063"/>
              <a:chOff x="2839" y="3501"/>
              <a:chExt cx="755" cy="803"/>
            </a:xfrm>
          </p:grpSpPr>
          <p:pic>
            <p:nvPicPr>
              <p:cNvPr id="38333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334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7960" name="Group 922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8331" name="Picture 92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332" name="Freeform 92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7961" name="Group 925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8329" name="Picture 9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330" name="Freeform 92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7962" name="Group 928"/>
            <p:cNvGrpSpPr>
              <a:grpSpLocks/>
            </p:cNvGrpSpPr>
            <p:nvPr/>
          </p:nvGrpSpPr>
          <p:grpSpPr bwMode="auto">
            <a:xfrm>
              <a:off x="6550025" y="5238750"/>
              <a:ext cx="427038" cy="350838"/>
              <a:chOff x="2839" y="3501"/>
              <a:chExt cx="755" cy="803"/>
            </a:xfrm>
          </p:grpSpPr>
          <p:pic>
            <p:nvPicPr>
              <p:cNvPr id="38327" name="Picture 9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328" name="Freeform 93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7963" name="Group 932"/>
            <p:cNvGrpSpPr>
              <a:grpSpLocks/>
            </p:cNvGrpSpPr>
            <p:nvPr/>
          </p:nvGrpSpPr>
          <p:grpSpPr bwMode="auto">
            <a:xfrm>
              <a:off x="5618163" y="1558925"/>
              <a:ext cx="415925" cy="373063"/>
              <a:chOff x="2756" y="1866"/>
              <a:chExt cx="462" cy="463"/>
            </a:xfrm>
          </p:grpSpPr>
          <p:pic>
            <p:nvPicPr>
              <p:cNvPr id="38325" name="Picture 933" descr="iphone_stylized_smal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326" name="Picture 934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6" y="1866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964" name="Picture 936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057775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65" name="Group 938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2"/>
              <a:chOff x="4140" y="429"/>
              <a:chExt cx="1425" cy="2396"/>
            </a:xfrm>
          </p:grpSpPr>
          <p:sp>
            <p:nvSpPr>
              <p:cNvPr id="38293" name="Freeform 93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4" name="Rectangle 940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95" name="Freeform 94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6" name="Freeform 94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7" name="Rectangle 943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298" name="Group 94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8323" name="AutoShape 945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24" name="AutoShape 946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299" name="Rectangle 947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300" name="Group 94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8321" name="AutoShape 94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22" name="AutoShape 950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301" name="Rectangle 951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02" name="Rectangle 952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303" name="Group 95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8319" name="AutoShape 954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20" name="AutoShape 955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304" name="Freeform 95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305" name="Group 95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8317" name="AutoShape 958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18" name="AutoShape 95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306" name="Rectangle 960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07" name="Freeform 96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8" name="Freeform 96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9" name="Oval 963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10" name="Freeform 96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1" name="AutoShape 96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12" name="AutoShape 966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13" name="Oval 967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14" name="Oval 968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8315" name="Oval 969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16" name="Rectangle 970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66" name="Group 971"/>
            <p:cNvGrpSpPr>
              <a:grpSpLocks/>
            </p:cNvGrpSpPr>
            <p:nvPr/>
          </p:nvGrpSpPr>
          <p:grpSpPr bwMode="auto">
            <a:xfrm>
              <a:off x="7924800" y="5303838"/>
              <a:ext cx="227013" cy="481012"/>
              <a:chOff x="4140" y="429"/>
              <a:chExt cx="1425" cy="2396"/>
            </a:xfrm>
          </p:grpSpPr>
          <p:sp>
            <p:nvSpPr>
              <p:cNvPr id="38261" name="Freeform 97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2" name="Rectangle 97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63" name="Freeform 97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4" name="Freeform 97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5" name="Rectangle 97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266" name="Group 97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8291" name="AutoShape 97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92" name="AutoShape 97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267" name="Rectangle 98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268" name="Group 98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8289" name="AutoShape 98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90" name="AutoShape 98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269" name="Rectangle 98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70" name="Rectangle 98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271" name="Group 98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8287" name="AutoShape 98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88" name="AutoShape 98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272" name="Freeform 98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273" name="Group 99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8285" name="AutoShape 99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86" name="AutoShape 99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274" name="Rectangle 99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75" name="Freeform 99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6" name="Freeform 99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7" name="Oval 99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78" name="Freeform 99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9" name="AutoShape 99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80" name="AutoShape 99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81" name="Oval 100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82" name="Oval 100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8283" name="Oval 100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84" name="Rectangle 100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67" name="Group 1004"/>
            <p:cNvGrpSpPr>
              <a:grpSpLocks/>
            </p:cNvGrpSpPr>
            <p:nvPr/>
          </p:nvGrpSpPr>
          <p:grpSpPr bwMode="auto">
            <a:xfrm>
              <a:off x="5302250" y="2043113"/>
              <a:ext cx="534988" cy="407987"/>
              <a:chOff x="877" y="1008"/>
              <a:chExt cx="2747" cy="2591"/>
            </a:xfrm>
          </p:grpSpPr>
          <p:pic>
            <p:nvPicPr>
              <p:cNvPr id="38238" name="Picture 1005" descr="antenna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239" name="Picture 1006" descr="laptop_keyboar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240" name="Freeform 100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8241" name="Picture 1008" descr="screen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242" name="Freeform 100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3" name="Freeform 101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4" name="Freeform 101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5" name="Freeform 101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6" name="Freeform 101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7" name="Freeform 101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248" name="Group 101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8255" name="Freeform 101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6" name="Freeform 101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7" name="Freeform 101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8" name="Freeform 101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9" name="Freeform 102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0" name="Freeform 102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249" name="Freeform 102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0" name="Freeform 102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1" name="Freeform 102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2" name="Freeform 102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3" name="Freeform 102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4" name="Freeform 102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7968" name="Picture 1030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6897688" y="57356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69" name="Freeform 1031"/>
            <p:cNvSpPr>
              <a:spLocks/>
            </p:cNvSpPr>
            <p:nvPr/>
          </p:nvSpPr>
          <p:spPr bwMode="auto">
            <a:xfrm>
              <a:off x="7026275" y="55800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7970" name="Picture 1032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55848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71" name="Freeform 1033"/>
            <p:cNvSpPr>
              <a:spLocks/>
            </p:cNvSpPr>
            <p:nvPr/>
          </p:nvSpPr>
          <p:spPr bwMode="auto">
            <a:xfrm>
              <a:off x="7083425" y="55737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Freeform 1034"/>
            <p:cNvSpPr>
              <a:spLocks/>
            </p:cNvSpPr>
            <p:nvPr/>
          </p:nvSpPr>
          <p:spPr bwMode="auto">
            <a:xfrm>
              <a:off x="7024688" y="55737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Freeform 1035"/>
            <p:cNvSpPr>
              <a:spLocks/>
            </p:cNvSpPr>
            <p:nvPr/>
          </p:nvSpPr>
          <p:spPr bwMode="auto">
            <a:xfrm>
              <a:off x="7267575" y="56022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Freeform 1036"/>
            <p:cNvSpPr>
              <a:spLocks/>
            </p:cNvSpPr>
            <p:nvPr/>
          </p:nvSpPr>
          <p:spPr bwMode="auto">
            <a:xfrm>
              <a:off x="7023100" y="57261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Freeform 1037"/>
            <p:cNvSpPr>
              <a:spLocks/>
            </p:cNvSpPr>
            <p:nvPr/>
          </p:nvSpPr>
          <p:spPr bwMode="auto">
            <a:xfrm>
              <a:off x="7275513" y="56038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Freeform 1038"/>
            <p:cNvSpPr>
              <a:spLocks/>
            </p:cNvSpPr>
            <p:nvPr/>
          </p:nvSpPr>
          <p:spPr bwMode="auto">
            <a:xfrm>
              <a:off x="7023100" y="57356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77" name="Group 1039"/>
            <p:cNvGrpSpPr>
              <a:grpSpLocks/>
            </p:cNvGrpSpPr>
            <p:nvPr/>
          </p:nvGrpSpPr>
          <p:grpSpPr bwMode="auto">
            <a:xfrm>
              <a:off x="7019925" y="5800725"/>
              <a:ext cx="87313" cy="38100"/>
              <a:chOff x="1740" y="2642"/>
              <a:chExt cx="752" cy="327"/>
            </a:xfrm>
          </p:grpSpPr>
          <p:sp>
            <p:nvSpPr>
              <p:cNvPr id="38232" name="Freeform 104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3" name="Freeform 104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4" name="Freeform 104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5" name="Freeform 104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6" name="Freeform 104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7" name="Freeform 104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78" name="Freeform 1046"/>
            <p:cNvSpPr>
              <a:spLocks/>
            </p:cNvSpPr>
            <p:nvPr/>
          </p:nvSpPr>
          <p:spPr bwMode="auto">
            <a:xfrm>
              <a:off x="7169150" y="58070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Freeform 1047"/>
            <p:cNvSpPr>
              <a:spLocks/>
            </p:cNvSpPr>
            <p:nvPr/>
          </p:nvSpPr>
          <p:spPr bwMode="auto">
            <a:xfrm>
              <a:off x="6897688" y="58134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Freeform 1048"/>
            <p:cNvSpPr>
              <a:spLocks/>
            </p:cNvSpPr>
            <p:nvPr/>
          </p:nvSpPr>
          <p:spPr bwMode="auto">
            <a:xfrm>
              <a:off x="6899275" y="57991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Freeform 1049"/>
            <p:cNvSpPr>
              <a:spLocks/>
            </p:cNvSpPr>
            <p:nvPr/>
          </p:nvSpPr>
          <p:spPr bwMode="auto">
            <a:xfrm>
              <a:off x="6899275" y="57388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Freeform 1050"/>
            <p:cNvSpPr>
              <a:spLocks/>
            </p:cNvSpPr>
            <p:nvPr/>
          </p:nvSpPr>
          <p:spPr bwMode="auto">
            <a:xfrm>
              <a:off x="6907213" y="58023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3" name="Freeform 1051"/>
            <p:cNvSpPr>
              <a:spLocks/>
            </p:cNvSpPr>
            <p:nvPr/>
          </p:nvSpPr>
          <p:spPr bwMode="auto">
            <a:xfrm flipV="1">
              <a:off x="7164388" y="57975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84" name="Group 2"/>
            <p:cNvGrpSpPr>
              <a:grpSpLocks/>
            </p:cNvGrpSpPr>
            <p:nvPr/>
          </p:nvGrpSpPr>
          <p:grpSpPr bwMode="auto">
            <a:xfrm>
              <a:off x="5607050" y="3182938"/>
              <a:ext cx="317500" cy="246062"/>
              <a:chOff x="5581650" y="3128963"/>
              <a:chExt cx="423863" cy="320675"/>
            </a:xfrm>
          </p:grpSpPr>
          <p:pic>
            <p:nvPicPr>
              <p:cNvPr id="38210" name="Picture 1054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5581650" y="3290888"/>
                <a:ext cx="363538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211" name="Freeform 1055"/>
              <p:cNvSpPr>
                <a:spLocks/>
              </p:cNvSpPr>
              <p:nvPr/>
            </p:nvSpPr>
            <p:spPr bwMode="auto">
              <a:xfrm>
                <a:off x="5702300" y="3135313"/>
                <a:ext cx="292100" cy="207962"/>
              </a:xfrm>
              <a:custGeom>
                <a:avLst/>
                <a:gdLst>
                  <a:gd name="T0" fmla="*/ 2147483647 w 2982"/>
                  <a:gd name="T1" fmla="*/ 0 h 2442"/>
                  <a:gd name="T2" fmla="*/ 0 w 2982"/>
                  <a:gd name="T3" fmla="*/ 2147483647 h 2442"/>
                  <a:gd name="T4" fmla="*/ 2147483647 w 2982"/>
                  <a:gd name="T5" fmla="*/ 2147483647 h 2442"/>
                  <a:gd name="T6" fmla="*/ 2147483647 w 2982"/>
                  <a:gd name="T7" fmla="*/ 2147483647 h 2442"/>
                  <a:gd name="T8" fmla="*/ 214748364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8212" name="Picture 1056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588" y="3140075"/>
                <a:ext cx="266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213" name="Freeform 1057"/>
              <p:cNvSpPr>
                <a:spLocks/>
              </p:cNvSpPr>
              <p:nvPr/>
            </p:nvSpPr>
            <p:spPr bwMode="auto">
              <a:xfrm>
                <a:off x="5756275" y="3128963"/>
                <a:ext cx="247650" cy="39687"/>
              </a:xfrm>
              <a:custGeom>
                <a:avLst/>
                <a:gdLst>
                  <a:gd name="T0" fmla="*/ 2147483647 w 2528"/>
                  <a:gd name="T1" fmla="*/ 0 h 455"/>
                  <a:gd name="T2" fmla="*/ 2147483647 w 2528"/>
                  <a:gd name="T3" fmla="*/ 2147483647 h 455"/>
                  <a:gd name="T4" fmla="*/ 2147483647 w 2528"/>
                  <a:gd name="T5" fmla="*/ 2147483647 h 455"/>
                  <a:gd name="T6" fmla="*/ 0 w 2528"/>
                  <a:gd name="T7" fmla="*/ 2147483647 h 455"/>
                  <a:gd name="T8" fmla="*/ 2147483647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4" name="Freeform 1058"/>
              <p:cNvSpPr>
                <a:spLocks/>
              </p:cNvSpPr>
              <p:nvPr/>
            </p:nvSpPr>
            <p:spPr bwMode="auto">
              <a:xfrm>
                <a:off x="5700713" y="3128963"/>
                <a:ext cx="68262" cy="161925"/>
              </a:xfrm>
              <a:custGeom>
                <a:avLst/>
                <a:gdLst>
                  <a:gd name="T0" fmla="*/ 2147483647 w 702"/>
                  <a:gd name="T1" fmla="*/ 0 h 1893"/>
                  <a:gd name="T2" fmla="*/ 0 w 702"/>
                  <a:gd name="T3" fmla="*/ 2147483647 h 1893"/>
                  <a:gd name="T4" fmla="*/ 2147483647 w 702"/>
                  <a:gd name="T5" fmla="*/ 2147483647 h 1893"/>
                  <a:gd name="T6" fmla="*/ 2147483647 w 702"/>
                  <a:gd name="T7" fmla="*/ 2147483647 h 1893"/>
                  <a:gd name="T8" fmla="*/ 214748364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5" name="Freeform 1059"/>
              <p:cNvSpPr>
                <a:spLocks/>
              </p:cNvSpPr>
              <p:nvPr/>
            </p:nvSpPr>
            <p:spPr bwMode="auto">
              <a:xfrm>
                <a:off x="5927725" y="3157538"/>
                <a:ext cx="74613" cy="185737"/>
              </a:xfrm>
              <a:custGeom>
                <a:avLst/>
                <a:gdLst>
                  <a:gd name="T0" fmla="*/ 2147483647 w 756"/>
                  <a:gd name="T1" fmla="*/ 0 h 2184"/>
                  <a:gd name="T2" fmla="*/ 2147483647 w 756"/>
                  <a:gd name="T3" fmla="*/ 2147483647 h 2184"/>
                  <a:gd name="T4" fmla="*/ 0 w 756"/>
                  <a:gd name="T5" fmla="*/ 2147483647 h 2184"/>
                  <a:gd name="T6" fmla="*/ 2147483647 w 756"/>
                  <a:gd name="T7" fmla="*/ 2147483647 h 2184"/>
                  <a:gd name="T8" fmla="*/ 214748364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6" name="Freeform 1060"/>
              <p:cNvSpPr>
                <a:spLocks/>
              </p:cNvSpPr>
              <p:nvPr/>
            </p:nvSpPr>
            <p:spPr bwMode="auto">
              <a:xfrm>
                <a:off x="5699125" y="3281363"/>
                <a:ext cx="271463" cy="63500"/>
              </a:xfrm>
              <a:custGeom>
                <a:avLst/>
                <a:gdLst>
                  <a:gd name="T0" fmla="*/ 2147483647 w 2773"/>
                  <a:gd name="T1" fmla="*/ 0 h 738"/>
                  <a:gd name="T2" fmla="*/ 0 w 2773"/>
                  <a:gd name="T3" fmla="*/ 2147483647 h 738"/>
                  <a:gd name="T4" fmla="*/ 2147483647 w 2773"/>
                  <a:gd name="T5" fmla="*/ 2147483647 h 738"/>
                  <a:gd name="T6" fmla="*/ 2147483647 w 2773"/>
                  <a:gd name="T7" fmla="*/ 2147483647 h 738"/>
                  <a:gd name="T8" fmla="*/ 2147483647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7" name="Freeform 1061"/>
              <p:cNvSpPr>
                <a:spLocks/>
              </p:cNvSpPr>
              <p:nvPr/>
            </p:nvSpPr>
            <p:spPr bwMode="auto">
              <a:xfrm>
                <a:off x="5935663" y="3159125"/>
                <a:ext cx="69850" cy="187325"/>
              </a:xfrm>
              <a:custGeom>
                <a:avLst/>
                <a:gdLst>
                  <a:gd name="T0" fmla="*/ 2147483647 w 637"/>
                  <a:gd name="T1" fmla="*/ 0 h 1659"/>
                  <a:gd name="T2" fmla="*/ 2147483647 w 637"/>
                  <a:gd name="T3" fmla="*/ 0 h 1659"/>
                  <a:gd name="T4" fmla="*/ 2147483647 w 637"/>
                  <a:gd name="T5" fmla="*/ 2147483647 h 1659"/>
                  <a:gd name="T6" fmla="*/ 0 w 637"/>
                  <a:gd name="T7" fmla="*/ 2147483647 h 1659"/>
                  <a:gd name="T8" fmla="*/ 2147483647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8" name="Freeform 1062"/>
              <p:cNvSpPr>
                <a:spLocks/>
              </p:cNvSpPr>
              <p:nvPr/>
            </p:nvSpPr>
            <p:spPr bwMode="auto">
              <a:xfrm>
                <a:off x="5699125" y="3290888"/>
                <a:ext cx="242888" cy="61912"/>
              </a:xfrm>
              <a:custGeom>
                <a:avLst/>
                <a:gdLst>
                  <a:gd name="T0" fmla="*/ 0 w 2216"/>
                  <a:gd name="T1" fmla="*/ 0 h 550"/>
                  <a:gd name="T2" fmla="*/ 2147483647 w 2216"/>
                  <a:gd name="T3" fmla="*/ 2147483647 h 550"/>
                  <a:gd name="T4" fmla="*/ 2147483647 w 2216"/>
                  <a:gd name="T5" fmla="*/ 2147483647 h 550"/>
                  <a:gd name="T6" fmla="*/ 2147483647 w 2216"/>
                  <a:gd name="T7" fmla="*/ 214748364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219" name="Group 1063"/>
              <p:cNvGrpSpPr>
                <a:grpSpLocks/>
              </p:cNvGrpSpPr>
              <p:nvPr/>
            </p:nvGrpSpPr>
            <p:grpSpPr bwMode="auto">
              <a:xfrm>
                <a:off x="5695950" y="3355975"/>
                <a:ext cx="80963" cy="38100"/>
                <a:chOff x="1740" y="2642"/>
                <a:chExt cx="752" cy="327"/>
              </a:xfrm>
            </p:grpSpPr>
            <p:sp>
              <p:nvSpPr>
                <p:cNvPr id="38226" name="Freeform 10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7" name="Freeform 10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8" name="Freeform 10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9" name="Freeform 10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0" name="Freeform 10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1" name="Freeform 10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220" name="Freeform 1070"/>
              <p:cNvSpPr>
                <a:spLocks/>
              </p:cNvSpPr>
              <p:nvPr/>
            </p:nvSpPr>
            <p:spPr bwMode="auto">
              <a:xfrm>
                <a:off x="5835650" y="3362325"/>
                <a:ext cx="100013" cy="80963"/>
              </a:xfrm>
              <a:custGeom>
                <a:avLst/>
                <a:gdLst>
                  <a:gd name="T0" fmla="*/ 2147483647 w 990"/>
                  <a:gd name="T1" fmla="*/ 2147483647 h 792"/>
                  <a:gd name="T2" fmla="*/ 2147483647 w 990"/>
                  <a:gd name="T3" fmla="*/ 0 h 792"/>
                  <a:gd name="T4" fmla="*/ 2147483647 w 990"/>
                  <a:gd name="T5" fmla="*/ 2147483647 h 792"/>
                  <a:gd name="T6" fmla="*/ 0 w 990"/>
                  <a:gd name="T7" fmla="*/ 2147483647 h 792"/>
                  <a:gd name="T8" fmla="*/ 2147483647 w 990"/>
                  <a:gd name="T9" fmla="*/ 214748364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1" name="Freeform 1071"/>
              <p:cNvSpPr>
                <a:spLocks/>
              </p:cNvSpPr>
              <p:nvPr/>
            </p:nvSpPr>
            <p:spPr bwMode="auto">
              <a:xfrm>
                <a:off x="5583238" y="3368675"/>
                <a:ext cx="254000" cy="73025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2" name="Freeform 1072"/>
              <p:cNvSpPr>
                <a:spLocks/>
              </p:cNvSpPr>
              <p:nvPr/>
            </p:nvSpPr>
            <p:spPr bwMode="auto">
              <a:xfrm>
                <a:off x="5583238" y="3354388"/>
                <a:ext cx="1587" cy="15875"/>
              </a:xfrm>
              <a:custGeom>
                <a:avLst/>
                <a:gdLst>
                  <a:gd name="T0" fmla="*/ 2147483647 w 26"/>
                  <a:gd name="T1" fmla="*/ 2147483647 h 147"/>
                  <a:gd name="T2" fmla="*/ 2147483647 w 26"/>
                  <a:gd name="T3" fmla="*/ 2147483647 h 147"/>
                  <a:gd name="T4" fmla="*/ 0 w 26"/>
                  <a:gd name="T5" fmla="*/ 2147483647 h 147"/>
                  <a:gd name="T6" fmla="*/ 2147483647 w 26"/>
                  <a:gd name="T7" fmla="*/ 0 h 147"/>
                  <a:gd name="T8" fmla="*/ 2147483647 w 26"/>
                  <a:gd name="T9" fmla="*/ 2147483647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3" name="Freeform 1073"/>
              <p:cNvSpPr>
                <a:spLocks/>
              </p:cNvSpPr>
              <p:nvPr/>
            </p:nvSpPr>
            <p:spPr bwMode="auto">
              <a:xfrm>
                <a:off x="5583238" y="3294063"/>
                <a:ext cx="117475" cy="61912"/>
              </a:xfrm>
              <a:custGeom>
                <a:avLst/>
                <a:gdLst>
                  <a:gd name="T0" fmla="*/ 2147483647 w 1176"/>
                  <a:gd name="T1" fmla="*/ 0 h 606"/>
                  <a:gd name="T2" fmla="*/ 0 w 1176"/>
                  <a:gd name="T3" fmla="*/ 2147483647 h 606"/>
                  <a:gd name="T4" fmla="*/ 2147483647 w 1176"/>
                  <a:gd name="T5" fmla="*/ 2147483647 h 606"/>
                  <a:gd name="T6" fmla="*/ 2147483647 w 1176"/>
                  <a:gd name="T7" fmla="*/ 2147483647 h 606"/>
                  <a:gd name="T8" fmla="*/ 214748364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4" name="Freeform 1074"/>
              <p:cNvSpPr>
                <a:spLocks/>
              </p:cNvSpPr>
              <p:nvPr/>
            </p:nvSpPr>
            <p:spPr bwMode="auto">
              <a:xfrm>
                <a:off x="5591175" y="3357563"/>
                <a:ext cx="241300" cy="71437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5" name="Freeform 1075"/>
              <p:cNvSpPr>
                <a:spLocks/>
              </p:cNvSpPr>
              <p:nvPr/>
            </p:nvSpPr>
            <p:spPr bwMode="auto">
              <a:xfrm flipV="1">
                <a:off x="5830888" y="3352800"/>
                <a:ext cx="98425" cy="74613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85" name="Group 1076"/>
            <p:cNvGrpSpPr>
              <a:grpSpLocks/>
            </p:cNvGrpSpPr>
            <p:nvPr/>
          </p:nvGrpSpPr>
          <p:grpSpPr bwMode="auto">
            <a:xfrm flipH="1">
              <a:off x="6156325" y="3300413"/>
              <a:ext cx="342900" cy="334962"/>
              <a:chOff x="2839" y="3501"/>
              <a:chExt cx="755" cy="803"/>
            </a:xfrm>
          </p:grpSpPr>
          <p:pic>
            <p:nvPicPr>
              <p:cNvPr id="38208" name="Picture 10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209" name="Freeform 10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7986" name="Picture 1081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329488" y="56721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87" name="Freeform 1082"/>
            <p:cNvSpPr>
              <a:spLocks/>
            </p:cNvSpPr>
            <p:nvPr/>
          </p:nvSpPr>
          <p:spPr bwMode="auto">
            <a:xfrm>
              <a:off x="7458075" y="55165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7988" name="Picture 1083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55213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89" name="Freeform 1084"/>
            <p:cNvSpPr>
              <a:spLocks/>
            </p:cNvSpPr>
            <p:nvPr/>
          </p:nvSpPr>
          <p:spPr bwMode="auto">
            <a:xfrm>
              <a:off x="7515225" y="55102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Freeform 1085"/>
            <p:cNvSpPr>
              <a:spLocks/>
            </p:cNvSpPr>
            <p:nvPr/>
          </p:nvSpPr>
          <p:spPr bwMode="auto">
            <a:xfrm>
              <a:off x="7456488" y="55102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1" name="Freeform 1086"/>
            <p:cNvSpPr>
              <a:spLocks/>
            </p:cNvSpPr>
            <p:nvPr/>
          </p:nvSpPr>
          <p:spPr bwMode="auto">
            <a:xfrm>
              <a:off x="7699375" y="55387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2" name="Freeform 1087"/>
            <p:cNvSpPr>
              <a:spLocks/>
            </p:cNvSpPr>
            <p:nvPr/>
          </p:nvSpPr>
          <p:spPr bwMode="auto">
            <a:xfrm>
              <a:off x="7454900" y="56626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Freeform 1088"/>
            <p:cNvSpPr>
              <a:spLocks/>
            </p:cNvSpPr>
            <p:nvPr/>
          </p:nvSpPr>
          <p:spPr bwMode="auto">
            <a:xfrm>
              <a:off x="7707313" y="55403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Freeform 1089"/>
            <p:cNvSpPr>
              <a:spLocks/>
            </p:cNvSpPr>
            <p:nvPr/>
          </p:nvSpPr>
          <p:spPr bwMode="auto">
            <a:xfrm>
              <a:off x="7454900" y="56721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95" name="Group 1090"/>
            <p:cNvGrpSpPr>
              <a:grpSpLocks/>
            </p:cNvGrpSpPr>
            <p:nvPr/>
          </p:nvGrpSpPr>
          <p:grpSpPr bwMode="auto">
            <a:xfrm>
              <a:off x="7451725" y="5737225"/>
              <a:ext cx="87313" cy="38100"/>
              <a:chOff x="1740" y="2642"/>
              <a:chExt cx="752" cy="327"/>
            </a:xfrm>
          </p:grpSpPr>
          <p:sp>
            <p:nvSpPr>
              <p:cNvPr id="38202" name="Freeform 109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3" name="Freeform 109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4" name="Freeform 109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5" name="Freeform 109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6" name="Freeform 109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7" name="Freeform 109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96" name="Freeform 1097"/>
            <p:cNvSpPr>
              <a:spLocks/>
            </p:cNvSpPr>
            <p:nvPr/>
          </p:nvSpPr>
          <p:spPr bwMode="auto">
            <a:xfrm>
              <a:off x="7600950" y="57435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7" name="Freeform 1098"/>
            <p:cNvSpPr>
              <a:spLocks/>
            </p:cNvSpPr>
            <p:nvPr/>
          </p:nvSpPr>
          <p:spPr bwMode="auto">
            <a:xfrm>
              <a:off x="7329488" y="57499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" name="Freeform 1099"/>
            <p:cNvSpPr>
              <a:spLocks/>
            </p:cNvSpPr>
            <p:nvPr/>
          </p:nvSpPr>
          <p:spPr bwMode="auto">
            <a:xfrm>
              <a:off x="7331075" y="57356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Freeform 1100"/>
            <p:cNvSpPr>
              <a:spLocks/>
            </p:cNvSpPr>
            <p:nvPr/>
          </p:nvSpPr>
          <p:spPr bwMode="auto">
            <a:xfrm>
              <a:off x="7331075" y="56753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0" name="Freeform 1101"/>
            <p:cNvSpPr>
              <a:spLocks/>
            </p:cNvSpPr>
            <p:nvPr/>
          </p:nvSpPr>
          <p:spPr bwMode="auto">
            <a:xfrm>
              <a:off x="7339013" y="57388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1" name="Freeform 1102"/>
            <p:cNvSpPr>
              <a:spLocks/>
            </p:cNvSpPr>
            <p:nvPr/>
          </p:nvSpPr>
          <p:spPr bwMode="auto">
            <a:xfrm flipV="1">
              <a:off x="7596188" y="57340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002" name="Group 1103"/>
            <p:cNvGrpSpPr>
              <a:grpSpLocks/>
            </p:cNvGrpSpPr>
            <p:nvPr/>
          </p:nvGrpSpPr>
          <p:grpSpPr bwMode="auto">
            <a:xfrm>
              <a:off x="6351588" y="2493963"/>
              <a:ext cx="390525" cy="169862"/>
              <a:chOff x="4650" y="1129"/>
              <a:chExt cx="246" cy="95"/>
            </a:xfrm>
          </p:grpSpPr>
          <p:sp>
            <p:nvSpPr>
              <p:cNvPr id="3819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19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19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197" name="Group 110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8200" name="Freeform 110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1" name="Freeform 110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198" name="Line 111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9" name="Line 111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03" name="Group 1112"/>
            <p:cNvGrpSpPr>
              <a:grpSpLocks/>
            </p:cNvGrpSpPr>
            <p:nvPr/>
          </p:nvGrpSpPr>
          <p:grpSpPr bwMode="auto">
            <a:xfrm>
              <a:off x="6051550" y="3641725"/>
              <a:ext cx="390525" cy="169863"/>
              <a:chOff x="4650" y="1129"/>
              <a:chExt cx="246" cy="95"/>
            </a:xfrm>
          </p:grpSpPr>
          <p:sp>
            <p:nvSpPr>
              <p:cNvPr id="3818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18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18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189" name="Group 11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8192" name="Freeform 11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3" name="Freeform 11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190" name="Line 11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1" name="Line 11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04" name="Group 878"/>
            <p:cNvGrpSpPr>
              <a:grpSpLocks/>
            </p:cNvGrpSpPr>
            <p:nvPr/>
          </p:nvGrpSpPr>
          <p:grpSpPr bwMode="auto">
            <a:xfrm>
              <a:off x="5521325" y="3067050"/>
              <a:ext cx="374650" cy="82550"/>
              <a:chOff x="2199" y="955"/>
              <a:chExt cx="2547" cy="506"/>
            </a:xfrm>
          </p:grpSpPr>
          <p:sp>
            <p:nvSpPr>
              <p:cNvPr id="38180" name="Freeform 879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1" name="Freeform 880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2" name="Freeform 881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3" name="Freeform 882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4" name="Freeform 883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5" name="Freeform 884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05" name="Group 1121"/>
            <p:cNvGrpSpPr>
              <a:grpSpLocks/>
            </p:cNvGrpSpPr>
            <p:nvPr/>
          </p:nvGrpSpPr>
          <p:grpSpPr bwMode="auto">
            <a:xfrm>
              <a:off x="6248400" y="4852988"/>
              <a:ext cx="617538" cy="247650"/>
              <a:chOff x="2356" y="1300"/>
              <a:chExt cx="555" cy="194"/>
            </a:xfrm>
          </p:grpSpPr>
          <p:sp>
            <p:nvSpPr>
              <p:cNvPr id="3817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17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17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175" name="Group 112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8178" name="Freeform 11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9" name="Freeform 11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176" name="Line 112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7" name="Line 112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06" name="Group 1130"/>
            <p:cNvGrpSpPr>
              <a:grpSpLocks/>
            </p:cNvGrpSpPr>
            <p:nvPr/>
          </p:nvGrpSpPr>
          <p:grpSpPr bwMode="auto">
            <a:xfrm>
              <a:off x="6969125" y="4510088"/>
              <a:ext cx="617538" cy="247650"/>
              <a:chOff x="2356" y="1300"/>
              <a:chExt cx="555" cy="194"/>
            </a:xfrm>
          </p:grpSpPr>
          <p:sp>
            <p:nvSpPr>
              <p:cNvPr id="3816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16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16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167" name="Group 113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8170" name="Freeform 11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1" name="Freeform 11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168" name="Line 113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9" name="Line 113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07" name="Group 1139"/>
            <p:cNvGrpSpPr>
              <a:grpSpLocks/>
            </p:cNvGrpSpPr>
            <p:nvPr/>
          </p:nvGrpSpPr>
          <p:grpSpPr bwMode="auto">
            <a:xfrm>
              <a:off x="7585075" y="4811713"/>
              <a:ext cx="617538" cy="247650"/>
              <a:chOff x="2356" y="1300"/>
              <a:chExt cx="555" cy="194"/>
            </a:xfrm>
          </p:grpSpPr>
          <p:sp>
            <p:nvSpPr>
              <p:cNvPr id="3815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15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15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159" name="Group 114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8162" name="Freeform 11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3" name="Freeform 11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160" name="Line 1146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1" name="Line 1147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08" name="Group 3"/>
            <p:cNvGrpSpPr>
              <a:grpSpLocks/>
            </p:cNvGrpSpPr>
            <p:nvPr/>
          </p:nvGrpSpPr>
          <p:grpSpPr bwMode="auto">
            <a:xfrm>
              <a:off x="5964238" y="3135313"/>
              <a:ext cx="314325" cy="334962"/>
              <a:chOff x="5974579" y="3105349"/>
              <a:chExt cx="347997" cy="396620"/>
            </a:xfrm>
          </p:grpSpPr>
          <p:pic>
            <p:nvPicPr>
              <p:cNvPr id="38154" name="Picture 555" descr="fridge2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343" y="3164942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155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579" y="3105349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009" name="Picture 603" descr="car_icon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813" y="1744663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10" name="Picture 814" descr="light2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188" y="2019300"/>
              <a:ext cx="920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11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25" y="1946275"/>
              <a:ext cx="5318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12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38" y="1685925"/>
              <a:ext cx="53022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013" name="Group 870"/>
            <p:cNvGrpSpPr>
              <a:grpSpLocks/>
            </p:cNvGrpSpPr>
            <p:nvPr/>
          </p:nvGrpSpPr>
          <p:grpSpPr bwMode="auto">
            <a:xfrm>
              <a:off x="5588000" y="1546225"/>
              <a:ext cx="477838" cy="107950"/>
              <a:chOff x="2199" y="955"/>
              <a:chExt cx="2547" cy="506"/>
            </a:xfrm>
          </p:grpSpPr>
          <p:sp>
            <p:nvSpPr>
              <p:cNvPr id="38148" name="Freeform 871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9" name="Freeform 872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0" name="Freeform 873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1" name="Freeform 874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2" name="Freeform 875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3" name="Freeform 876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14" name="Group 870"/>
            <p:cNvGrpSpPr>
              <a:grpSpLocks/>
            </p:cNvGrpSpPr>
            <p:nvPr/>
          </p:nvGrpSpPr>
          <p:grpSpPr bwMode="auto">
            <a:xfrm>
              <a:off x="6481763" y="1935163"/>
              <a:ext cx="479425" cy="107950"/>
              <a:chOff x="2199" y="955"/>
              <a:chExt cx="2547" cy="506"/>
            </a:xfrm>
          </p:grpSpPr>
          <p:sp>
            <p:nvSpPr>
              <p:cNvPr id="38142" name="Freeform 871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3" name="Freeform 872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4" name="Freeform 873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5" name="Freeform 874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6" name="Freeform 875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7" name="Freeform 876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15" name="Group 878"/>
            <p:cNvGrpSpPr>
              <a:grpSpLocks/>
            </p:cNvGrpSpPr>
            <p:nvPr/>
          </p:nvGrpSpPr>
          <p:grpSpPr bwMode="auto">
            <a:xfrm>
              <a:off x="5935663" y="3106738"/>
              <a:ext cx="373062" cy="82550"/>
              <a:chOff x="2199" y="955"/>
              <a:chExt cx="2547" cy="506"/>
            </a:xfrm>
          </p:grpSpPr>
          <p:sp>
            <p:nvSpPr>
              <p:cNvPr id="38136" name="Freeform 879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7" name="Freeform 880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8" name="Freeform 881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9" name="Freeform 882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0" name="Freeform 883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1" name="Freeform 884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16" name="Group 347"/>
            <p:cNvGrpSpPr>
              <a:grpSpLocks/>
            </p:cNvGrpSpPr>
            <p:nvPr/>
          </p:nvGrpSpPr>
          <p:grpSpPr bwMode="auto">
            <a:xfrm>
              <a:off x="6220922" y="4838544"/>
              <a:ext cx="660165" cy="269566"/>
              <a:chOff x="1871277" y="1576300"/>
              <a:chExt cx="1128371" cy="437861"/>
            </a:xfrm>
          </p:grpSpPr>
          <p:sp>
            <p:nvSpPr>
              <p:cNvPr id="488" name="Oval 487"/>
              <p:cNvSpPr/>
              <p:nvPr/>
            </p:nvSpPr>
            <p:spPr bwMode="auto">
              <a:xfrm flipV="1">
                <a:off x="1874829" y="1696004"/>
                <a:ext cx="1126060" cy="3172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9" name="Rectangle 488"/>
              <p:cNvSpPr/>
              <p:nvPr/>
            </p:nvSpPr>
            <p:spPr bwMode="auto">
              <a:xfrm>
                <a:off x="1872116" y="1739848"/>
                <a:ext cx="1128773" cy="11605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0" name="Oval 489"/>
              <p:cNvSpPr/>
              <p:nvPr/>
            </p:nvSpPr>
            <p:spPr bwMode="auto">
              <a:xfrm flipV="1">
                <a:off x="1872116" y="1577371"/>
                <a:ext cx="1126058" cy="31721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1" name="Freeform 490"/>
              <p:cNvSpPr/>
              <p:nvPr/>
            </p:nvSpPr>
            <p:spPr bwMode="auto">
              <a:xfrm>
                <a:off x="2159736" y="1672794"/>
                <a:ext cx="548106" cy="16247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2" name="Freeform 491"/>
              <p:cNvSpPr/>
              <p:nvPr/>
            </p:nvSpPr>
            <p:spPr bwMode="auto">
              <a:xfrm>
                <a:off x="2102754" y="1634109"/>
                <a:ext cx="664783" cy="110898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3" name="Freeform 492"/>
              <p:cNvSpPr/>
              <p:nvPr/>
            </p:nvSpPr>
            <p:spPr bwMode="auto">
              <a:xfrm>
                <a:off x="2536897" y="1726952"/>
                <a:ext cx="244206" cy="9800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4" name="Freeform 493"/>
              <p:cNvSpPr/>
              <p:nvPr/>
            </p:nvSpPr>
            <p:spPr bwMode="auto">
              <a:xfrm>
                <a:off x="2091900" y="1729532"/>
                <a:ext cx="238779" cy="9800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95" name="Straight Connector 494"/>
              <p:cNvCxnSpPr>
                <a:endCxn id="490" idx="2"/>
              </p:cNvCxnSpPr>
              <p:nvPr/>
            </p:nvCxnSpPr>
            <p:spPr bwMode="auto">
              <a:xfrm flipH="1" flipV="1">
                <a:off x="1872116" y="1737268"/>
                <a:ext cx="2713" cy="12379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 bwMode="auto">
              <a:xfrm flipH="1" flipV="1">
                <a:off x="2998175" y="1734690"/>
                <a:ext cx="2714" cy="12379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17" name="Group 347"/>
            <p:cNvGrpSpPr>
              <a:grpSpLocks/>
            </p:cNvGrpSpPr>
            <p:nvPr/>
          </p:nvGrpSpPr>
          <p:grpSpPr bwMode="auto">
            <a:xfrm>
              <a:off x="6933466" y="4503243"/>
              <a:ext cx="660165" cy="269566"/>
              <a:chOff x="1871277" y="1576300"/>
              <a:chExt cx="1128371" cy="437861"/>
            </a:xfrm>
          </p:grpSpPr>
          <p:sp>
            <p:nvSpPr>
              <p:cNvPr id="570" name="Oval 569"/>
              <p:cNvSpPr/>
              <p:nvPr/>
            </p:nvSpPr>
            <p:spPr bwMode="auto">
              <a:xfrm flipV="1">
                <a:off x="1875246" y="1693893"/>
                <a:ext cx="1123346" cy="3197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1" name="Rectangle 570"/>
              <p:cNvSpPr/>
              <p:nvPr/>
            </p:nvSpPr>
            <p:spPr bwMode="auto">
              <a:xfrm>
                <a:off x="1872532" y="1737736"/>
                <a:ext cx="1126060" cy="11605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2" name="Oval 571"/>
              <p:cNvSpPr/>
              <p:nvPr/>
            </p:nvSpPr>
            <p:spPr bwMode="auto">
              <a:xfrm flipV="1">
                <a:off x="1872532" y="1575259"/>
                <a:ext cx="1123346" cy="31979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3" name="Freeform 572"/>
              <p:cNvSpPr/>
              <p:nvPr/>
            </p:nvSpPr>
            <p:spPr bwMode="auto">
              <a:xfrm>
                <a:off x="2160152" y="1673261"/>
                <a:ext cx="548106" cy="15989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4" name="Freeform 573"/>
              <p:cNvSpPr/>
              <p:nvPr/>
            </p:nvSpPr>
            <p:spPr bwMode="auto">
              <a:xfrm>
                <a:off x="2103171" y="1631997"/>
                <a:ext cx="662069" cy="110898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5" name="Freeform 574"/>
              <p:cNvSpPr/>
              <p:nvPr/>
            </p:nvSpPr>
            <p:spPr bwMode="auto">
              <a:xfrm>
                <a:off x="2537314" y="1727420"/>
                <a:ext cx="244206" cy="95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6" name="Freeform 575"/>
              <p:cNvSpPr/>
              <p:nvPr/>
            </p:nvSpPr>
            <p:spPr bwMode="auto">
              <a:xfrm>
                <a:off x="2089603" y="1729999"/>
                <a:ext cx="241493" cy="9542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577" name="Straight Connector 576"/>
              <p:cNvCxnSpPr>
                <a:endCxn id="572" idx="2"/>
              </p:cNvCxnSpPr>
              <p:nvPr/>
            </p:nvCxnSpPr>
            <p:spPr bwMode="auto">
              <a:xfrm flipH="1" flipV="1">
                <a:off x="1872532" y="1735157"/>
                <a:ext cx="2714" cy="12379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/>
              <p:cNvCxnSpPr/>
              <p:nvPr/>
            </p:nvCxnSpPr>
            <p:spPr bwMode="auto">
              <a:xfrm flipH="1" flipV="1">
                <a:off x="2995877" y="1735157"/>
                <a:ext cx="2714" cy="12121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18" name="Group 347"/>
            <p:cNvGrpSpPr>
              <a:grpSpLocks/>
            </p:cNvGrpSpPr>
            <p:nvPr/>
          </p:nvGrpSpPr>
          <p:grpSpPr bwMode="auto">
            <a:xfrm>
              <a:off x="7563920" y="4800505"/>
              <a:ext cx="660165" cy="269566"/>
              <a:chOff x="1871277" y="1576300"/>
              <a:chExt cx="1128371" cy="437861"/>
            </a:xfrm>
          </p:grpSpPr>
          <p:sp>
            <p:nvSpPr>
              <p:cNvPr id="580" name="Oval 579"/>
              <p:cNvSpPr/>
              <p:nvPr/>
            </p:nvSpPr>
            <p:spPr bwMode="auto">
              <a:xfrm flipV="1">
                <a:off x="1874875" y="1695896"/>
                <a:ext cx="1126060" cy="3172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1" name="Rectangle 580"/>
              <p:cNvSpPr/>
              <p:nvPr/>
            </p:nvSpPr>
            <p:spPr bwMode="auto">
              <a:xfrm>
                <a:off x="1872162" y="1739739"/>
                <a:ext cx="1128773" cy="11605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2" name="Oval 581"/>
              <p:cNvSpPr/>
              <p:nvPr/>
            </p:nvSpPr>
            <p:spPr bwMode="auto">
              <a:xfrm flipV="1">
                <a:off x="1872162" y="1577262"/>
                <a:ext cx="1126058" cy="31721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3" name="Freeform 582"/>
              <p:cNvSpPr/>
              <p:nvPr/>
            </p:nvSpPr>
            <p:spPr bwMode="auto">
              <a:xfrm>
                <a:off x="2159782" y="1672685"/>
                <a:ext cx="548106" cy="16247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4" name="Freeform 583"/>
              <p:cNvSpPr/>
              <p:nvPr/>
            </p:nvSpPr>
            <p:spPr bwMode="auto">
              <a:xfrm>
                <a:off x="2102800" y="1634000"/>
                <a:ext cx="664783" cy="110898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5" name="Freeform 584"/>
              <p:cNvSpPr/>
              <p:nvPr/>
            </p:nvSpPr>
            <p:spPr bwMode="auto">
              <a:xfrm>
                <a:off x="2536944" y="1726844"/>
                <a:ext cx="244206" cy="9800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6" name="Freeform 585"/>
              <p:cNvSpPr/>
              <p:nvPr/>
            </p:nvSpPr>
            <p:spPr bwMode="auto">
              <a:xfrm>
                <a:off x="2091947" y="1729423"/>
                <a:ext cx="238779" cy="9800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587" name="Straight Connector 586"/>
              <p:cNvCxnSpPr>
                <a:endCxn id="582" idx="2"/>
              </p:cNvCxnSpPr>
              <p:nvPr/>
            </p:nvCxnSpPr>
            <p:spPr bwMode="auto">
              <a:xfrm flipH="1" flipV="1">
                <a:off x="1872162" y="1737160"/>
                <a:ext cx="2713" cy="12379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 bwMode="auto">
              <a:xfrm flipH="1" flipV="1">
                <a:off x="2998221" y="1734581"/>
                <a:ext cx="2714" cy="12379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19" name="Group 347"/>
            <p:cNvGrpSpPr>
              <a:grpSpLocks/>
            </p:cNvGrpSpPr>
            <p:nvPr/>
          </p:nvGrpSpPr>
          <p:grpSpPr bwMode="auto">
            <a:xfrm>
              <a:off x="6050373" y="3620176"/>
              <a:ext cx="425094" cy="228319"/>
              <a:chOff x="1871277" y="1576300"/>
              <a:chExt cx="1128371" cy="437861"/>
            </a:xfrm>
          </p:grpSpPr>
          <p:sp>
            <p:nvSpPr>
              <p:cNvPr id="590" name="Oval 589"/>
              <p:cNvSpPr/>
              <p:nvPr/>
            </p:nvSpPr>
            <p:spPr bwMode="auto">
              <a:xfrm flipV="1">
                <a:off x="1874401" y="1694364"/>
                <a:ext cx="1125103" cy="3197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1" name="Rectangle 590"/>
              <p:cNvSpPr/>
              <p:nvPr/>
            </p:nvSpPr>
            <p:spPr bwMode="auto">
              <a:xfrm>
                <a:off x="1870189" y="1740037"/>
                <a:ext cx="1129316" cy="11570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2" name="Oval 591"/>
              <p:cNvSpPr/>
              <p:nvPr/>
            </p:nvSpPr>
            <p:spPr bwMode="auto">
              <a:xfrm flipV="1">
                <a:off x="1870189" y="1575611"/>
                <a:ext cx="1125101" cy="3197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3" name="Freeform 592"/>
              <p:cNvSpPr/>
              <p:nvPr/>
            </p:nvSpPr>
            <p:spPr bwMode="auto">
              <a:xfrm>
                <a:off x="2160944" y="1673049"/>
                <a:ext cx="547803" cy="16138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4" name="Freeform 593"/>
              <p:cNvSpPr/>
              <p:nvPr/>
            </p:nvSpPr>
            <p:spPr bwMode="auto">
              <a:xfrm>
                <a:off x="2101950" y="1633466"/>
                <a:ext cx="661578" cy="109617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5" name="Freeform 594"/>
              <p:cNvSpPr/>
              <p:nvPr/>
            </p:nvSpPr>
            <p:spPr bwMode="auto">
              <a:xfrm>
                <a:off x="2535979" y="1727857"/>
                <a:ext cx="244404" cy="9743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6" name="Freeform 595"/>
              <p:cNvSpPr/>
              <p:nvPr/>
            </p:nvSpPr>
            <p:spPr bwMode="auto">
              <a:xfrm>
                <a:off x="2089310" y="1730903"/>
                <a:ext cx="240189" cy="9743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597" name="Straight Connector 596"/>
              <p:cNvCxnSpPr>
                <a:endCxn id="592" idx="2"/>
              </p:cNvCxnSpPr>
              <p:nvPr/>
            </p:nvCxnSpPr>
            <p:spPr bwMode="auto">
              <a:xfrm flipH="1" flipV="1">
                <a:off x="1870189" y="1736993"/>
                <a:ext cx="4213" cy="12179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 bwMode="auto">
              <a:xfrm flipH="1" flipV="1">
                <a:off x="2995289" y="1733947"/>
                <a:ext cx="4215" cy="12484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0" name="Group 347"/>
            <p:cNvGrpSpPr>
              <a:grpSpLocks/>
            </p:cNvGrpSpPr>
            <p:nvPr/>
          </p:nvGrpSpPr>
          <p:grpSpPr bwMode="auto">
            <a:xfrm>
              <a:off x="6347637" y="2481965"/>
              <a:ext cx="403071" cy="202807"/>
              <a:chOff x="1871277" y="1576300"/>
              <a:chExt cx="1128371" cy="437861"/>
            </a:xfrm>
          </p:grpSpPr>
          <p:sp>
            <p:nvSpPr>
              <p:cNvPr id="600" name="Oval 599"/>
              <p:cNvSpPr/>
              <p:nvPr/>
            </p:nvSpPr>
            <p:spPr bwMode="auto">
              <a:xfrm flipV="1">
                <a:off x="1877892" y="1695070"/>
                <a:ext cx="1119914" cy="318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1" name="Rectangle 600"/>
              <p:cNvSpPr/>
              <p:nvPr/>
            </p:nvSpPr>
            <p:spPr bwMode="auto">
              <a:xfrm>
                <a:off x="1873449" y="1739634"/>
                <a:ext cx="1124357" cy="11655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02" name="Oval 601"/>
              <p:cNvSpPr/>
              <p:nvPr/>
            </p:nvSpPr>
            <p:spPr bwMode="auto">
              <a:xfrm flipV="1">
                <a:off x="1873449" y="1575093"/>
                <a:ext cx="1119914" cy="31879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3" name="Freeform 602"/>
              <p:cNvSpPr/>
              <p:nvPr/>
            </p:nvSpPr>
            <p:spPr bwMode="auto">
              <a:xfrm>
                <a:off x="2162315" y="1671075"/>
                <a:ext cx="546626" cy="161112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04" name="Freeform 603"/>
              <p:cNvSpPr/>
              <p:nvPr/>
            </p:nvSpPr>
            <p:spPr bwMode="auto">
              <a:xfrm>
                <a:off x="2104543" y="1633367"/>
                <a:ext cx="657727" cy="109694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05" name="Freeform 604"/>
              <p:cNvSpPr/>
              <p:nvPr/>
            </p:nvSpPr>
            <p:spPr bwMode="auto">
              <a:xfrm>
                <a:off x="2535619" y="1725922"/>
                <a:ext cx="244427" cy="9940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06" name="Freeform 605"/>
              <p:cNvSpPr/>
              <p:nvPr/>
            </p:nvSpPr>
            <p:spPr bwMode="auto">
              <a:xfrm>
                <a:off x="2091209" y="1729349"/>
                <a:ext cx="239982" cy="9598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7" name="Straight Connector 606"/>
              <p:cNvCxnSpPr>
                <a:endCxn id="602" idx="2"/>
              </p:cNvCxnSpPr>
              <p:nvPr/>
            </p:nvCxnSpPr>
            <p:spPr bwMode="auto">
              <a:xfrm flipH="1" flipV="1">
                <a:off x="1873449" y="1736205"/>
                <a:ext cx="4443" cy="12340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 bwMode="auto">
              <a:xfrm flipH="1" flipV="1">
                <a:off x="2993363" y="1732778"/>
                <a:ext cx="4443" cy="12340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1" name="Group 1"/>
            <p:cNvGrpSpPr>
              <a:grpSpLocks/>
            </p:cNvGrpSpPr>
            <p:nvPr/>
          </p:nvGrpSpPr>
          <p:grpSpPr bwMode="auto">
            <a:xfrm>
              <a:off x="7678804" y="2388750"/>
              <a:ext cx="418211" cy="189727"/>
              <a:chOff x="7913987" y="1515773"/>
              <a:chExt cx="625138" cy="276534"/>
            </a:xfrm>
          </p:grpSpPr>
          <p:sp>
            <p:nvSpPr>
              <p:cNvPr id="610" name="Oval 609"/>
              <p:cNvSpPr/>
              <p:nvPr/>
            </p:nvSpPr>
            <p:spPr bwMode="auto">
              <a:xfrm flipV="1">
                <a:off x="7916261" y="1595282"/>
                <a:ext cx="621721" cy="1967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1" name="Rectangle 610"/>
              <p:cNvSpPr/>
              <p:nvPr/>
            </p:nvSpPr>
            <p:spPr bwMode="auto">
              <a:xfrm>
                <a:off x="7913888" y="1623052"/>
                <a:ext cx="624093" cy="71739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12" name="Oval 611"/>
              <p:cNvSpPr/>
              <p:nvPr/>
            </p:nvSpPr>
            <p:spPr bwMode="auto">
              <a:xfrm flipV="1">
                <a:off x="7913888" y="1516600"/>
                <a:ext cx="621721" cy="19670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3" name="Freeform 612"/>
              <p:cNvSpPr/>
              <p:nvPr/>
            </p:nvSpPr>
            <p:spPr bwMode="auto">
              <a:xfrm>
                <a:off x="8072877" y="1581397"/>
                <a:ext cx="303742" cy="9951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14" name="Freeform 613"/>
              <p:cNvSpPr/>
              <p:nvPr/>
            </p:nvSpPr>
            <p:spPr bwMode="auto">
              <a:xfrm>
                <a:off x="8042029" y="1555940"/>
                <a:ext cx="365439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15" name="Freeform 614"/>
              <p:cNvSpPr/>
              <p:nvPr/>
            </p:nvSpPr>
            <p:spPr bwMode="auto">
              <a:xfrm>
                <a:off x="8281700" y="1613796"/>
                <a:ext cx="135261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16" name="Freeform 615"/>
              <p:cNvSpPr/>
              <p:nvPr/>
            </p:nvSpPr>
            <p:spPr bwMode="auto">
              <a:xfrm>
                <a:off x="8034910" y="1616109"/>
                <a:ext cx="132887" cy="6016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17" name="Straight Connector 616"/>
              <p:cNvCxnSpPr>
                <a:endCxn id="612" idx="2"/>
              </p:cNvCxnSpPr>
              <p:nvPr/>
            </p:nvCxnSpPr>
            <p:spPr bwMode="auto">
              <a:xfrm flipH="1" flipV="1">
                <a:off x="7913888" y="1616109"/>
                <a:ext cx="2372" cy="76369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 bwMode="auto">
              <a:xfrm flipH="1" flipV="1">
                <a:off x="8535609" y="1618424"/>
                <a:ext cx="2372" cy="76368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2" name="Group 619"/>
            <p:cNvGrpSpPr>
              <a:grpSpLocks/>
            </p:cNvGrpSpPr>
            <p:nvPr/>
          </p:nvGrpSpPr>
          <p:grpSpPr bwMode="auto">
            <a:xfrm>
              <a:off x="7750570" y="2752811"/>
              <a:ext cx="418211" cy="189727"/>
              <a:chOff x="7913987" y="1515773"/>
              <a:chExt cx="625138" cy="276534"/>
            </a:xfrm>
          </p:grpSpPr>
          <p:sp>
            <p:nvSpPr>
              <p:cNvPr id="621" name="Oval 620"/>
              <p:cNvSpPr/>
              <p:nvPr/>
            </p:nvSpPr>
            <p:spPr bwMode="auto">
              <a:xfrm flipV="1">
                <a:off x="7915770" y="1594598"/>
                <a:ext cx="624093" cy="19670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2" name="Rectangle 621"/>
              <p:cNvSpPr/>
              <p:nvPr/>
            </p:nvSpPr>
            <p:spPr bwMode="auto">
              <a:xfrm>
                <a:off x="7913397" y="1622369"/>
                <a:ext cx="626467" cy="71741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23" name="Oval 622"/>
              <p:cNvSpPr/>
              <p:nvPr/>
            </p:nvSpPr>
            <p:spPr bwMode="auto">
              <a:xfrm flipV="1">
                <a:off x="7913397" y="1515916"/>
                <a:ext cx="624095" cy="19670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4" name="Freeform 623"/>
              <p:cNvSpPr/>
              <p:nvPr/>
            </p:nvSpPr>
            <p:spPr bwMode="auto">
              <a:xfrm>
                <a:off x="8072387" y="1580713"/>
                <a:ext cx="306114" cy="9951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25" name="Freeform 624"/>
              <p:cNvSpPr/>
              <p:nvPr/>
            </p:nvSpPr>
            <p:spPr bwMode="auto">
              <a:xfrm>
                <a:off x="8041538" y="1555258"/>
                <a:ext cx="367813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26" name="Freeform 625"/>
              <p:cNvSpPr/>
              <p:nvPr/>
            </p:nvSpPr>
            <p:spPr bwMode="auto">
              <a:xfrm>
                <a:off x="8283582" y="1613112"/>
                <a:ext cx="135261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27" name="Freeform 626"/>
              <p:cNvSpPr/>
              <p:nvPr/>
            </p:nvSpPr>
            <p:spPr bwMode="auto">
              <a:xfrm>
                <a:off x="8034419" y="1615427"/>
                <a:ext cx="135259" cy="6016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28" name="Straight Connector 627"/>
              <p:cNvCxnSpPr>
                <a:endCxn id="623" idx="2"/>
              </p:cNvCxnSpPr>
              <p:nvPr/>
            </p:nvCxnSpPr>
            <p:spPr bwMode="auto">
              <a:xfrm flipH="1" flipV="1">
                <a:off x="7913397" y="1615427"/>
                <a:ext cx="2374" cy="76368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 bwMode="auto">
              <a:xfrm flipH="1" flipV="1">
                <a:off x="8537491" y="1617740"/>
                <a:ext cx="2372" cy="76369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3" name="Group 629"/>
            <p:cNvGrpSpPr>
              <a:grpSpLocks/>
            </p:cNvGrpSpPr>
            <p:nvPr/>
          </p:nvGrpSpPr>
          <p:grpSpPr bwMode="auto">
            <a:xfrm>
              <a:off x="7187343" y="2485248"/>
              <a:ext cx="418211" cy="189727"/>
              <a:chOff x="7913987" y="1515773"/>
              <a:chExt cx="625138" cy="276534"/>
            </a:xfrm>
          </p:grpSpPr>
          <p:sp>
            <p:nvSpPr>
              <p:cNvPr id="631" name="Oval 630"/>
              <p:cNvSpPr/>
              <p:nvPr/>
            </p:nvSpPr>
            <p:spPr bwMode="auto">
              <a:xfrm flipV="1">
                <a:off x="7915268" y="1593483"/>
                <a:ext cx="624095" cy="1990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2" name="Rectangle 631"/>
              <p:cNvSpPr/>
              <p:nvPr/>
            </p:nvSpPr>
            <p:spPr bwMode="auto">
              <a:xfrm>
                <a:off x="7912896" y="1621254"/>
                <a:ext cx="626467" cy="71739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33" name="Oval 632"/>
              <p:cNvSpPr/>
              <p:nvPr/>
            </p:nvSpPr>
            <p:spPr bwMode="auto">
              <a:xfrm flipV="1">
                <a:off x="7912896" y="1514801"/>
                <a:ext cx="624093" cy="19902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4" name="Freeform 633"/>
              <p:cNvSpPr/>
              <p:nvPr/>
            </p:nvSpPr>
            <p:spPr bwMode="auto">
              <a:xfrm>
                <a:off x="8071885" y="1579598"/>
                <a:ext cx="306115" cy="10182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35" name="Freeform 634"/>
              <p:cNvSpPr/>
              <p:nvPr/>
            </p:nvSpPr>
            <p:spPr bwMode="auto">
              <a:xfrm>
                <a:off x="8041037" y="1554141"/>
                <a:ext cx="367811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36" name="Freeform 635"/>
              <p:cNvSpPr/>
              <p:nvPr/>
            </p:nvSpPr>
            <p:spPr bwMode="auto">
              <a:xfrm>
                <a:off x="8283081" y="1614310"/>
                <a:ext cx="135259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37" name="Freeform 636"/>
              <p:cNvSpPr/>
              <p:nvPr/>
            </p:nvSpPr>
            <p:spPr bwMode="auto">
              <a:xfrm>
                <a:off x="8033917" y="1614310"/>
                <a:ext cx="135261" cy="6248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38" name="Straight Connector 637"/>
              <p:cNvCxnSpPr>
                <a:endCxn id="633" idx="2"/>
              </p:cNvCxnSpPr>
              <p:nvPr/>
            </p:nvCxnSpPr>
            <p:spPr bwMode="auto">
              <a:xfrm flipH="1" flipV="1">
                <a:off x="7912896" y="1614310"/>
                <a:ext cx="2372" cy="78683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 bwMode="auto">
              <a:xfrm flipH="1" flipV="1">
                <a:off x="8536989" y="1618939"/>
                <a:ext cx="2374" cy="76369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4" name="Group 639"/>
            <p:cNvGrpSpPr>
              <a:grpSpLocks/>
            </p:cNvGrpSpPr>
            <p:nvPr/>
          </p:nvGrpSpPr>
          <p:grpSpPr bwMode="auto">
            <a:xfrm>
              <a:off x="7195275" y="2751878"/>
              <a:ext cx="418211" cy="189727"/>
              <a:chOff x="7913987" y="1515773"/>
              <a:chExt cx="625138" cy="276534"/>
            </a:xfrm>
          </p:grpSpPr>
          <p:sp>
            <p:nvSpPr>
              <p:cNvPr id="641" name="Oval 640"/>
              <p:cNvSpPr/>
              <p:nvPr/>
            </p:nvSpPr>
            <p:spPr bwMode="auto">
              <a:xfrm flipV="1">
                <a:off x="7915277" y="1593645"/>
                <a:ext cx="624093" cy="1990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2" name="Rectangle 641"/>
              <p:cNvSpPr/>
              <p:nvPr/>
            </p:nvSpPr>
            <p:spPr bwMode="auto">
              <a:xfrm>
                <a:off x="7912903" y="1621415"/>
                <a:ext cx="626467" cy="71739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43" name="Oval 642"/>
              <p:cNvSpPr/>
              <p:nvPr/>
            </p:nvSpPr>
            <p:spPr bwMode="auto">
              <a:xfrm flipV="1">
                <a:off x="7912903" y="1514962"/>
                <a:ext cx="624095" cy="19902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4" name="Freeform 643"/>
              <p:cNvSpPr/>
              <p:nvPr/>
            </p:nvSpPr>
            <p:spPr bwMode="auto">
              <a:xfrm>
                <a:off x="8071894" y="1579760"/>
                <a:ext cx="306114" cy="10182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45" name="Freeform 644"/>
              <p:cNvSpPr/>
              <p:nvPr/>
            </p:nvSpPr>
            <p:spPr bwMode="auto">
              <a:xfrm>
                <a:off x="8041044" y="1554303"/>
                <a:ext cx="367813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46" name="Freeform 645"/>
              <p:cNvSpPr/>
              <p:nvPr/>
            </p:nvSpPr>
            <p:spPr bwMode="auto">
              <a:xfrm>
                <a:off x="8283088" y="1614472"/>
                <a:ext cx="135261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47" name="Freeform 646"/>
              <p:cNvSpPr/>
              <p:nvPr/>
            </p:nvSpPr>
            <p:spPr bwMode="auto">
              <a:xfrm>
                <a:off x="8033926" y="1614472"/>
                <a:ext cx="135259" cy="6248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48" name="Straight Connector 647"/>
              <p:cNvCxnSpPr>
                <a:endCxn id="643" idx="2"/>
              </p:cNvCxnSpPr>
              <p:nvPr/>
            </p:nvCxnSpPr>
            <p:spPr bwMode="auto">
              <a:xfrm flipH="1" flipV="1">
                <a:off x="7912903" y="1614472"/>
                <a:ext cx="2374" cy="78683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 bwMode="auto">
              <a:xfrm flipH="1" flipV="1">
                <a:off x="8536998" y="1619100"/>
                <a:ext cx="2372" cy="76369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5" name="Group 649"/>
            <p:cNvGrpSpPr>
              <a:grpSpLocks/>
            </p:cNvGrpSpPr>
            <p:nvPr/>
          </p:nvGrpSpPr>
          <p:grpSpPr bwMode="auto">
            <a:xfrm>
              <a:off x="7088975" y="3633334"/>
              <a:ext cx="418211" cy="189727"/>
              <a:chOff x="7913987" y="1515773"/>
              <a:chExt cx="625138" cy="276534"/>
            </a:xfrm>
          </p:grpSpPr>
          <p:sp>
            <p:nvSpPr>
              <p:cNvPr id="651" name="Oval 650"/>
              <p:cNvSpPr/>
              <p:nvPr/>
            </p:nvSpPr>
            <p:spPr bwMode="auto">
              <a:xfrm flipV="1">
                <a:off x="7915183" y="1595582"/>
                <a:ext cx="624095" cy="1967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2" name="Rectangle 651"/>
              <p:cNvSpPr/>
              <p:nvPr/>
            </p:nvSpPr>
            <p:spPr bwMode="auto">
              <a:xfrm>
                <a:off x="7912811" y="1623353"/>
                <a:ext cx="626467" cy="71739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53" name="Oval 652"/>
              <p:cNvSpPr/>
              <p:nvPr/>
            </p:nvSpPr>
            <p:spPr bwMode="auto">
              <a:xfrm flipV="1">
                <a:off x="7912811" y="1516900"/>
                <a:ext cx="624093" cy="19670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4" name="Freeform 653"/>
              <p:cNvSpPr/>
              <p:nvPr/>
            </p:nvSpPr>
            <p:spPr bwMode="auto">
              <a:xfrm>
                <a:off x="8071800" y="1581697"/>
                <a:ext cx="306115" cy="9951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55" name="Freeform 654"/>
              <p:cNvSpPr/>
              <p:nvPr/>
            </p:nvSpPr>
            <p:spPr bwMode="auto">
              <a:xfrm>
                <a:off x="8040952" y="1556240"/>
                <a:ext cx="367811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56" name="Freeform 655"/>
              <p:cNvSpPr/>
              <p:nvPr/>
            </p:nvSpPr>
            <p:spPr bwMode="auto">
              <a:xfrm>
                <a:off x="8282996" y="1614096"/>
                <a:ext cx="135259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57" name="Freeform 656"/>
              <p:cNvSpPr/>
              <p:nvPr/>
            </p:nvSpPr>
            <p:spPr bwMode="auto">
              <a:xfrm>
                <a:off x="8033832" y="1616409"/>
                <a:ext cx="135261" cy="6016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58" name="Straight Connector 657"/>
              <p:cNvCxnSpPr>
                <a:endCxn id="653" idx="2"/>
              </p:cNvCxnSpPr>
              <p:nvPr/>
            </p:nvCxnSpPr>
            <p:spPr bwMode="auto">
              <a:xfrm flipH="1" flipV="1">
                <a:off x="7912811" y="1616409"/>
                <a:ext cx="2372" cy="76369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/>
              <p:cNvCxnSpPr/>
              <p:nvPr/>
            </p:nvCxnSpPr>
            <p:spPr bwMode="auto">
              <a:xfrm flipH="1" flipV="1">
                <a:off x="8536904" y="1618724"/>
                <a:ext cx="2374" cy="76368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6" name="Group 659"/>
            <p:cNvGrpSpPr>
              <a:grpSpLocks/>
            </p:cNvGrpSpPr>
            <p:nvPr/>
          </p:nvGrpSpPr>
          <p:grpSpPr bwMode="auto">
            <a:xfrm>
              <a:off x="7748699" y="3641266"/>
              <a:ext cx="418211" cy="189727"/>
              <a:chOff x="7913987" y="1515773"/>
              <a:chExt cx="625138" cy="276534"/>
            </a:xfrm>
          </p:grpSpPr>
          <p:sp>
            <p:nvSpPr>
              <p:cNvPr id="661" name="Oval 660"/>
              <p:cNvSpPr/>
              <p:nvPr/>
            </p:nvSpPr>
            <p:spPr bwMode="auto">
              <a:xfrm flipV="1">
                <a:off x="7916193" y="1595591"/>
                <a:ext cx="624095" cy="19670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2" name="Rectangle 661"/>
              <p:cNvSpPr/>
              <p:nvPr/>
            </p:nvSpPr>
            <p:spPr bwMode="auto">
              <a:xfrm>
                <a:off x="7913821" y="1623361"/>
                <a:ext cx="626467" cy="71741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63" name="Oval 662"/>
              <p:cNvSpPr/>
              <p:nvPr/>
            </p:nvSpPr>
            <p:spPr bwMode="auto">
              <a:xfrm flipV="1">
                <a:off x="7913821" y="1516909"/>
                <a:ext cx="624093" cy="19670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4" name="Freeform 663"/>
              <p:cNvSpPr/>
              <p:nvPr/>
            </p:nvSpPr>
            <p:spPr bwMode="auto">
              <a:xfrm>
                <a:off x="8072810" y="1581706"/>
                <a:ext cx="306115" cy="9951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65" name="Freeform 664"/>
              <p:cNvSpPr/>
              <p:nvPr/>
            </p:nvSpPr>
            <p:spPr bwMode="auto">
              <a:xfrm>
                <a:off x="8041962" y="1556251"/>
                <a:ext cx="367811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66" name="Freeform 665"/>
              <p:cNvSpPr/>
              <p:nvPr/>
            </p:nvSpPr>
            <p:spPr bwMode="auto">
              <a:xfrm>
                <a:off x="8284006" y="1614105"/>
                <a:ext cx="135259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67" name="Freeform 666"/>
              <p:cNvSpPr/>
              <p:nvPr/>
            </p:nvSpPr>
            <p:spPr bwMode="auto">
              <a:xfrm>
                <a:off x="8034842" y="1616420"/>
                <a:ext cx="135261" cy="6016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68" name="Straight Connector 667"/>
              <p:cNvCxnSpPr>
                <a:endCxn id="663" idx="2"/>
              </p:cNvCxnSpPr>
              <p:nvPr/>
            </p:nvCxnSpPr>
            <p:spPr bwMode="auto">
              <a:xfrm flipH="1" flipV="1">
                <a:off x="7913821" y="1616420"/>
                <a:ext cx="2372" cy="76368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/>
              <p:cNvCxnSpPr/>
              <p:nvPr/>
            </p:nvCxnSpPr>
            <p:spPr bwMode="auto">
              <a:xfrm flipH="1" flipV="1">
                <a:off x="8537914" y="1618733"/>
                <a:ext cx="2374" cy="76369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7" name="Group 669"/>
            <p:cNvGrpSpPr>
              <a:grpSpLocks/>
            </p:cNvGrpSpPr>
            <p:nvPr/>
          </p:nvGrpSpPr>
          <p:grpSpPr bwMode="auto">
            <a:xfrm>
              <a:off x="7440813" y="3924693"/>
              <a:ext cx="418211" cy="189727"/>
              <a:chOff x="7913987" y="1515773"/>
              <a:chExt cx="625138" cy="276534"/>
            </a:xfrm>
          </p:grpSpPr>
          <p:sp>
            <p:nvSpPr>
              <p:cNvPr id="671" name="Oval 670"/>
              <p:cNvSpPr/>
              <p:nvPr/>
            </p:nvSpPr>
            <p:spPr bwMode="auto">
              <a:xfrm flipV="1">
                <a:off x="7916060" y="1594412"/>
                <a:ext cx="624095" cy="1990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2" name="Rectangle 671"/>
              <p:cNvSpPr/>
              <p:nvPr/>
            </p:nvSpPr>
            <p:spPr bwMode="auto">
              <a:xfrm>
                <a:off x="7913688" y="1622182"/>
                <a:ext cx="626467" cy="71741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73" name="Oval 672"/>
              <p:cNvSpPr/>
              <p:nvPr/>
            </p:nvSpPr>
            <p:spPr bwMode="auto">
              <a:xfrm flipV="1">
                <a:off x="7913688" y="1515729"/>
                <a:ext cx="624093" cy="19902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4" name="Freeform 673"/>
              <p:cNvSpPr/>
              <p:nvPr/>
            </p:nvSpPr>
            <p:spPr bwMode="auto">
              <a:xfrm>
                <a:off x="8072677" y="1580527"/>
                <a:ext cx="306115" cy="10182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75" name="Freeform 674"/>
              <p:cNvSpPr/>
              <p:nvPr/>
            </p:nvSpPr>
            <p:spPr bwMode="auto">
              <a:xfrm>
                <a:off x="8041829" y="1555071"/>
                <a:ext cx="367811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76" name="Freeform 675"/>
              <p:cNvSpPr/>
              <p:nvPr/>
            </p:nvSpPr>
            <p:spPr bwMode="auto">
              <a:xfrm>
                <a:off x="8283873" y="1615240"/>
                <a:ext cx="135259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77" name="Freeform 676"/>
              <p:cNvSpPr/>
              <p:nvPr/>
            </p:nvSpPr>
            <p:spPr bwMode="auto">
              <a:xfrm>
                <a:off x="8034709" y="1615240"/>
                <a:ext cx="135261" cy="6248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78" name="Straight Connector 677"/>
              <p:cNvCxnSpPr>
                <a:endCxn id="673" idx="2"/>
              </p:cNvCxnSpPr>
              <p:nvPr/>
            </p:nvCxnSpPr>
            <p:spPr bwMode="auto">
              <a:xfrm flipH="1" flipV="1">
                <a:off x="7913688" y="1615240"/>
                <a:ext cx="2372" cy="78683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 bwMode="auto">
              <a:xfrm flipH="1" flipV="1">
                <a:off x="8537781" y="1619869"/>
                <a:ext cx="2374" cy="76368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862-0B7F-964A-8977-772647DEFCBB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4294EA1C-D4A9-D04A-AF5C-B4A8935525A5}" type="slidenum">
              <a:rPr lang="en-US" sz="1400"/>
              <a:pPr algn="l"/>
              <a:t>40</a:t>
            </a:fld>
            <a:endParaRPr 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705600" cy="762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Multiple Access Protocol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Single shared broadcast channel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Avoid having multiple nodes speaking at once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Otherwise, collisions lead to garbled data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Multiple access protocol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Distributed algorithm for sharing the channel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Algorithm determines which node can transmit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Classes of techniques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Channel partitioning: divide channel into pieces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Taking turns: passing a token for the right to transmit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Random access: allow collisions, and then recover</a:t>
            </a:r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16A22D-B4FD-2B46-8F37-4D248A7CB2E5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8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F78DEAC2-1A37-3F4B-9AA1-80756BAD549E}" type="slidenum">
              <a:rPr lang="en-US" sz="1400"/>
              <a:pPr algn="l"/>
              <a:t>41</a:t>
            </a:fld>
            <a:endParaRPr 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Channel Partitioning: TDMA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TDMA: time division multiple access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Access to channel in "rounds" 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Each station gets fixed length slot in each round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Time-slot length is packet transmission time 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Unused slots go idle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Example: 6-station LAN with slots 1, 3, and 4</a:t>
            </a: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9" name="Picture 4" descr="IMG00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5738813"/>
            <a:ext cx="5438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382ECA-E45E-FB4D-A9E9-6C249134D01C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C1AC7E68-114A-9244-B7F0-D9AE5690452C}" type="slidenum">
              <a:rPr lang="en-US" sz="1400"/>
              <a:pPr algn="l"/>
              <a:t>42</a:t>
            </a:fld>
            <a:endParaRPr 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705600" cy="6096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Channel Partitioning: FDMA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FDMA: frequency division multiple access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Channel spectrum divided into frequency bands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Each station assigned fixed frequency band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Unused transmission time in bands go idle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Example: 6-station LAN with bands 1, 3, and 4</a:t>
            </a: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3370263" y="4327525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 flipV="1">
            <a:off x="3368675" y="5432425"/>
            <a:ext cx="6223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 flipV="1">
            <a:off x="3363913" y="582453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 flipV="1">
            <a:off x="3368675" y="6210300"/>
            <a:ext cx="6270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 flipV="1">
            <a:off x="3363913" y="5046663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9"/>
          <p:cNvSpPr>
            <a:spLocks noChangeShapeType="1"/>
          </p:cNvSpPr>
          <p:nvPr/>
        </p:nvSpPr>
        <p:spPr bwMode="auto">
          <a:xfrm flipV="1">
            <a:off x="3368675" y="466090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9" name="Group 10"/>
          <p:cNvGrpSpPr>
            <a:grpSpLocks/>
          </p:cNvGrpSpPr>
          <p:nvPr/>
        </p:nvGrpSpPr>
        <p:grpSpPr bwMode="auto">
          <a:xfrm>
            <a:off x="4089400" y="4481513"/>
            <a:ext cx="2228850" cy="119062"/>
            <a:chOff x="1884" y="2826"/>
            <a:chExt cx="1404" cy="75"/>
          </a:xfrm>
        </p:grpSpPr>
        <p:sp>
          <p:nvSpPr>
            <p:cNvPr id="43032" name="Line 11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Freeform 12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4137025" y="500380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1" name="Group 14"/>
          <p:cNvGrpSpPr>
            <a:grpSpLocks/>
          </p:cNvGrpSpPr>
          <p:nvPr/>
        </p:nvGrpSpPr>
        <p:grpSpPr bwMode="auto">
          <a:xfrm>
            <a:off x="4137025" y="5283200"/>
            <a:ext cx="2228850" cy="119063"/>
            <a:chOff x="1884" y="2826"/>
            <a:chExt cx="1404" cy="75"/>
          </a:xfrm>
        </p:grpSpPr>
        <p:sp>
          <p:nvSpPr>
            <p:cNvPr id="43030" name="Line 15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Freeform 16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2" name="Group 17"/>
          <p:cNvGrpSpPr>
            <a:grpSpLocks/>
          </p:cNvGrpSpPr>
          <p:nvPr/>
        </p:nvGrpSpPr>
        <p:grpSpPr bwMode="auto">
          <a:xfrm>
            <a:off x="4154488" y="5688013"/>
            <a:ext cx="2228850" cy="119062"/>
            <a:chOff x="1884" y="2826"/>
            <a:chExt cx="1404" cy="75"/>
          </a:xfrm>
        </p:grpSpPr>
        <p:sp>
          <p:nvSpPr>
            <p:cNvPr id="43028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3" name="Line 20"/>
          <p:cNvSpPr>
            <a:spLocks noChangeShapeType="1"/>
          </p:cNvSpPr>
          <p:nvPr/>
        </p:nvSpPr>
        <p:spPr bwMode="auto">
          <a:xfrm>
            <a:off x="4184650" y="6213475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>
            <a:off x="4191000" y="6543675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Text Box 22"/>
          <p:cNvSpPr txBox="1">
            <a:spLocks noChangeArrowheads="1"/>
          </p:cNvSpPr>
          <p:nvPr/>
        </p:nvSpPr>
        <p:spPr bwMode="auto">
          <a:xfrm rot="-5400000">
            <a:off x="2158206" y="5152232"/>
            <a:ext cx="19399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frequency bands</a:t>
            </a:r>
          </a:p>
        </p:txBody>
      </p:sp>
      <p:sp>
        <p:nvSpPr>
          <p:cNvPr id="43026" name="Text Box 23"/>
          <p:cNvSpPr txBox="1">
            <a:spLocks noChangeArrowheads="1"/>
          </p:cNvSpPr>
          <p:nvPr/>
        </p:nvSpPr>
        <p:spPr bwMode="auto">
          <a:xfrm rot="67766">
            <a:off x="6075363" y="4154488"/>
            <a:ext cx="6588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time</a:t>
            </a:r>
          </a:p>
        </p:txBody>
      </p:sp>
      <p:sp>
        <p:nvSpPr>
          <p:cNvPr id="43027" name="Date Placeholder 2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3F88C5-A126-B341-B939-F1F415E65BFA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3CD0F61A-5792-D24F-B38F-494C37919C8A}" type="slidenum">
              <a:rPr lang="en-US" sz="1400"/>
              <a:pPr algn="l"/>
              <a:t>43</a:t>
            </a:fld>
            <a:endParaRPr 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229600" cy="685800"/>
          </a:xfrm>
        </p:spPr>
        <p:txBody>
          <a:bodyPr/>
          <a:lstStyle/>
          <a:p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MAC protocols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990600"/>
            <a:ext cx="3460750" cy="505142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Polling</a:t>
            </a: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Master node 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invites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 slave nodes to transmit in turn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Concerns:</a:t>
            </a:r>
          </a:p>
          <a:p>
            <a:pPr lvl="1"/>
            <a:r>
              <a:rPr lang="en-US" sz="2000">
                <a:latin typeface="Times New Roman" charset="0"/>
                <a:ea typeface="ＭＳ Ｐゴシック" charset="0"/>
              </a:rPr>
              <a:t>Polling overhead </a:t>
            </a:r>
          </a:p>
          <a:p>
            <a:pPr lvl="1"/>
            <a:r>
              <a:rPr lang="en-US" sz="2000">
                <a:latin typeface="Times New Roman" charset="0"/>
                <a:ea typeface="ＭＳ Ｐゴシック" charset="0"/>
              </a:rPr>
              <a:t>Latency</a:t>
            </a:r>
          </a:p>
          <a:p>
            <a:pPr lvl="1"/>
            <a:r>
              <a:rPr lang="en-US" sz="2000">
                <a:latin typeface="Times New Roman" charset="0"/>
                <a:ea typeface="ＭＳ Ｐゴシック" charset="0"/>
              </a:rPr>
              <a:t>Single point of failure (master)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4200525" y="914400"/>
            <a:ext cx="4611688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Arial" charset="0"/>
                <a:cs typeface="Arial" charset="0"/>
              </a:rPr>
              <a:t>Token passing</a:t>
            </a:r>
            <a:endParaRPr lang="en-US" sz="2800" u="sng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223838" indent="-223838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Control token passed from one node to next sequentially</a:t>
            </a:r>
          </a:p>
          <a:p>
            <a:pPr marL="223838" indent="-223838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Token message</a:t>
            </a:r>
          </a:p>
          <a:p>
            <a:pPr marL="223838" indent="-223838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Concerns:</a:t>
            </a:r>
          </a:p>
          <a:p>
            <a:pPr marL="563563" lvl="1" indent="-223838">
              <a:spcBef>
                <a:spcPct val="10000"/>
              </a:spcBef>
              <a:buFont typeface="Helvetica" charset="0"/>
              <a:buChar char="–"/>
            </a:pP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Token overhead </a:t>
            </a:r>
          </a:p>
          <a:p>
            <a:pPr marL="563563" lvl="1" indent="-223838">
              <a:spcBef>
                <a:spcPct val="10000"/>
              </a:spcBef>
              <a:buFont typeface="Helvetica" charset="0"/>
              <a:buChar char="–"/>
            </a:pP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Latency</a:t>
            </a:r>
          </a:p>
          <a:p>
            <a:pPr marL="563563" lvl="1" indent="-223838">
              <a:spcBef>
                <a:spcPct val="10000"/>
              </a:spcBef>
              <a:buFont typeface="Helvetica" charset="0"/>
              <a:buChar char="–"/>
            </a:pP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Single point of failure (token)</a:t>
            </a:r>
          </a:p>
          <a:p>
            <a:pPr marL="223838" indent="-223838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4038" name="Picture 5" descr="IMG00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87913"/>
            <a:ext cx="28082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E63535-887D-C843-BD45-0C5022A69939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8B45A908-3804-FD45-8963-098003923660}" type="slidenum">
              <a:rPr lang="en-US" sz="1400"/>
              <a:pPr algn="l"/>
              <a:t>44</a:t>
            </a:fld>
            <a:endParaRPr lang="en-US" sz="1400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7056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Random Access Protocols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When node has packet to send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Transmit at full channel data rate R.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No a priori coordination among nodes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Two or more transmitting nodes ➜ 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collision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Random access MAC protocol specifies: 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How to detect collisions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How to recover from collisions 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Examples 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ALOHA and Slotted ALOHA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CSMA</a:t>
            </a:r>
            <a:r>
              <a:rPr lang="en-US" dirty="0">
                <a:latin typeface="Times New Roman" charset="0"/>
                <a:ea typeface="ＭＳ Ｐゴシック" charset="0"/>
              </a:rPr>
              <a:t>, CSMA/CD, CSMA/CA</a:t>
            </a:r>
          </a:p>
        </p:txBody>
      </p:sp>
      <p:sp>
        <p:nvSpPr>
          <p:cNvPr id="4506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7EBF19-BD57-A946-89BF-B77F5704DA37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410B673B-BE4F-774F-A188-735A2AC187DD}" type="slidenum">
              <a:rPr lang="en-US" sz="1400"/>
              <a:pPr algn="l"/>
              <a:t>45</a:t>
            </a:fld>
            <a:endParaRPr 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05600" cy="99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Key Ideas of Random Access</a:t>
            </a:r>
          </a:p>
        </p:txBody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Carrier sense</a:t>
            </a:r>
          </a:p>
          <a:p>
            <a:pPr lvl="1"/>
            <a:r>
              <a:rPr lang="en-US" i="1">
                <a:latin typeface="Times New Roman" charset="0"/>
                <a:ea typeface="ＭＳ Ｐゴシック" charset="0"/>
              </a:rPr>
              <a:t>Listen before speaking, and don</a:t>
            </a:r>
            <a:r>
              <a:rPr lang="ja-JP" altLang="en-US" i="1">
                <a:latin typeface="Times New Roman" charset="0"/>
                <a:ea typeface="ＭＳ Ｐゴシック" charset="0"/>
              </a:rPr>
              <a:t>’</a:t>
            </a:r>
            <a:r>
              <a:rPr lang="en-US" i="1">
                <a:latin typeface="Times New Roman" charset="0"/>
                <a:ea typeface="ＭＳ Ｐゴシック" charset="0"/>
              </a:rPr>
              <a:t>t interrupt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Checking if someone else is already sending data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… and waiting till the other node is done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Collision detection</a:t>
            </a:r>
          </a:p>
          <a:p>
            <a:pPr lvl="1"/>
            <a:r>
              <a:rPr lang="en-US" i="1">
                <a:latin typeface="Times New Roman" charset="0"/>
                <a:ea typeface="ＭＳ Ｐゴシック" charset="0"/>
              </a:rPr>
              <a:t>If someone else starts talking at the same time, stop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Realizing when two nodes are transmitting at once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…by detecting that the data on the wire is garbled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Randomness</a:t>
            </a:r>
          </a:p>
          <a:p>
            <a:pPr lvl="1"/>
            <a:r>
              <a:rPr lang="en-US" i="1">
                <a:latin typeface="Times New Roman" charset="0"/>
                <a:ea typeface="ＭＳ Ｐゴシック" charset="0"/>
              </a:rPr>
              <a:t>Don</a:t>
            </a:r>
            <a:r>
              <a:rPr lang="ja-JP" altLang="en-US" i="1">
                <a:latin typeface="Times New Roman" charset="0"/>
                <a:ea typeface="ＭＳ Ｐゴシック" charset="0"/>
              </a:rPr>
              <a:t>’</a:t>
            </a:r>
            <a:r>
              <a:rPr lang="en-US" i="1">
                <a:latin typeface="Times New Roman" charset="0"/>
                <a:ea typeface="ＭＳ Ｐゴシック" charset="0"/>
              </a:rPr>
              <a:t>t start talking again right away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Waiting for a random time before trying again</a:t>
            </a:r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C29D8C-DE7C-424C-893D-67954D839C75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B9E3D8ED-E876-8440-951A-3C1374F913B2}" type="slidenum">
              <a:rPr lang="en-US" sz="1400"/>
              <a:pPr algn="l"/>
              <a:t>46</a:t>
            </a:fld>
            <a:endParaRPr lang="en-US" sz="1400"/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05600" cy="99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Slotted ALOHA – 70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Assumptions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All frames same size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Time divided into equal slots (time to transmit a frame)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Nodes start to transmit frames only at start of slots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Nodes are synchronized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If two or more nodes transmit, all nodes detect collision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Operation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When node obtains fresh frame, transmits in next slot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No collision: node can send new frame in next slot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Collision: node retransmits frame in each subsequent slot with probability p until success</a:t>
            </a:r>
          </a:p>
        </p:txBody>
      </p:sp>
      <p:sp>
        <p:nvSpPr>
          <p:cNvPr id="4711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88712F-A9D4-6E4F-BC5C-09DD12320BF2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9ED99219-755E-014E-9D72-14E26F2C6B48}" type="slidenum">
              <a:rPr lang="en-US" sz="1400"/>
              <a:pPr algn="l"/>
              <a:t>47</a:t>
            </a:fld>
            <a:endParaRPr lang="en-US" sz="1400"/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705600" cy="685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Slotted ALOHA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36913"/>
            <a:ext cx="4152900" cy="359251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Single active node can continuously transmit at full rate of channel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Highly decentralized: only nodes in slots need to be in sync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Simple</a:t>
            </a:r>
          </a:p>
        </p:txBody>
      </p:sp>
      <p:sp>
        <p:nvSpPr>
          <p:cNvPr id="4813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3216275"/>
            <a:ext cx="4152900" cy="340042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Cons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Collisions, wasting slots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Idle slots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Nodes may be able to detect collision in less than time to transmit packet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Clock synchronization</a:t>
            </a:r>
          </a:p>
        </p:txBody>
      </p:sp>
      <p:pic>
        <p:nvPicPr>
          <p:cNvPr id="48134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0800"/>
            <a:ext cx="80899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3E6D36-69D5-A746-9572-AC443C9EA4B7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685B8760-5AF4-3748-8997-F9EFC93C9490}" type="slidenum">
              <a:rPr lang="en-US" sz="1400"/>
              <a:pPr algn="l"/>
              <a:t>48</a:t>
            </a:fld>
            <a:endParaRPr lang="en-US" sz="1400"/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05600" cy="7620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CSMA (Carrier Sense Multiple Access)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Collisions hurt the efficiency of ALOHA protocol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At best, channel is useful 37% of the time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CSMA: listen before transmit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If channel sensed idle: transmit entire frame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If channel sensed busy, defer transmission </a:t>
            </a:r>
            <a:br>
              <a:rPr lang="en-US">
                <a:latin typeface="Times New Roman" charset="0"/>
                <a:ea typeface="ＭＳ Ｐゴシック" charset="0"/>
              </a:rPr>
            </a:br>
            <a:endParaRPr lang="en-US">
              <a:latin typeface="Times New Roman" charset="0"/>
              <a:ea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Human analogy: don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 interrupt others!</a:t>
            </a:r>
          </a:p>
        </p:txBody>
      </p:sp>
      <p:sp>
        <p:nvSpPr>
          <p:cNvPr id="4915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8A41E0D-840E-5E4D-8354-6E45131F0E89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5E648FF2-F801-C34E-B0A7-3BEB3C8F093C}" type="slidenum">
              <a:rPr lang="en-US" sz="1400"/>
              <a:pPr algn="l"/>
              <a:t>49</a:t>
            </a:fld>
            <a:endParaRPr lang="en-US" sz="1400"/>
          </a:p>
        </p:txBody>
      </p:sp>
      <p:sp>
        <p:nvSpPr>
          <p:cNvPr id="50179" name="Rectangle 10"/>
          <p:cNvSpPr>
            <a:spLocks noGrp="1" noChangeArrowheads="1"/>
          </p:cNvSpPr>
          <p:nvPr>
            <p:ph type="title"/>
          </p:nvPr>
        </p:nvSpPr>
        <p:spPr>
          <a:xfrm>
            <a:off x="730250" y="423863"/>
            <a:ext cx="6653213" cy="871537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CSMA Collisions</a:t>
            </a:r>
          </a:p>
        </p:txBody>
      </p:sp>
      <p:sp>
        <p:nvSpPr>
          <p:cNvPr id="50180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181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541338" y="1547813"/>
            <a:ext cx="3794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Collisions </a:t>
            </a:r>
            <a:r>
              <a:rPr lang="en-US" i="1">
                <a:solidFill>
                  <a:schemeClr val="accent2"/>
                </a:solidFill>
                <a:latin typeface="Arial" charset="0"/>
              </a:rPr>
              <a:t>can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 still occur:</a:t>
            </a: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propagation delay means </a:t>
            </a:r>
          </a:p>
          <a:p>
            <a:r>
              <a:rPr lang="en-US">
                <a:latin typeface="Arial" charset="0"/>
              </a:rPr>
              <a:t>two nodes may not hear</a:t>
            </a:r>
          </a:p>
          <a:p>
            <a:r>
              <a:rPr lang="en-US">
                <a:latin typeface="Arial" charset="0"/>
              </a:rPr>
              <a:t>each other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transmission</a:t>
            </a: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539750" y="3059113"/>
            <a:ext cx="3498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Collision:</a:t>
            </a: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entire packet transmission </a:t>
            </a:r>
          </a:p>
          <a:p>
            <a:r>
              <a:rPr lang="en-US">
                <a:latin typeface="Arial" charset="0"/>
              </a:rPr>
              <a:t>time wasted</a:t>
            </a:r>
          </a:p>
        </p:txBody>
      </p:sp>
      <p:sp>
        <p:nvSpPr>
          <p:cNvPr id="50184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1F842E-0903-A64B-B6ED-235CE3E94DF5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01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5143500" y="2905125"/>
            <a:chExt cx="2178050" cy="1147763"/>
          </a:xfrm>
        </p:grpSpPr>
        <p:grpSp>
          <p:nvGrpSpPr>
            <p:cNvPr id="39992" name="Group 128"/>
            <p:cNvGrpSpPr>
              <a:grpSpLocks/>
            </p:cNvGrpSpPr>
            <p:nvPr/>
          </p:nvGrpSpPr>
          <p:grpSpPr bwMode="auto">
            <a:xfrm>
              <a:off x="5143500" y="2905125"/>
              <a:ext cx="2178050" cy="1147763"/>
              <a:chOff x="3240" y="1830"/>
              <a:chExt cx="1372" cy="723"/>
            </a:xfrm>
          </p:grpSpPr>
          <p:sp>
            <p:nvSpPr>
              <p:cNvPr id="40033" name="Freeform 129"/>
              <p:cNvSpPr>
                <a:spLocks/>
              </p:cNvSpPr>
              <p:nvPr/>
            </p:nvSpPr>
            <p:spPr bwMode="auto">
              <a:xfrm>
                <a:off x="3240" y="1830"/>
                <a:ext cx="1372" cy="723"/>
              </a:xfrm>
              <a:custGeom>
                <a:avLst/>
                <a:gdLst>
                  <a:gd name="T0" fmla="*/ 2706359 w 765"/>
                  <a:gd name="T1" fmla="*/ 9024 h 459"/>
                  <a:gd name="T2" fmla="*/ 1841932 w 765"/>
                  <a:gd name="T3" fmla="*/ 63629 h 459"/>
                  <a:gd name="T4" fmla="*/ 611395 w 765"/>
                  <a:gd name="T5" fmla="*/ 91397 h 459"/>
                  <a:gd name="T6" fmla="*/ 89447 w 765"/>
                  <a:gd name="T7" fmla="*/ 306185 h 459"/>
                  <a:gd name="T8" fmla="*/ 1149489 w 765"/>
                  <a:gd name="T9" fmla="*/ 404483 h 459"/>
                  <a:gd name="T10" fmla="*/ 2212518 w 765"/>
                  <a:gd name="T11" fmla="*/ 388557 h 459"/>
                  <a:gd name="T12" fmla="*/ 3729760 w 765"/>
                  <a:gd name="T13" fmla="*/ 404483 h 459"/>
                  <a:gd name="T14" fmla="*/ 4458313 w 765"/>
                  <a:gd name="T15" fmla="*/ 395601 h 459"/>
                  <a:gd name="T16" fmla="*/ 4803937 w 765"/>
                  <a:gd name="T17" fmla="*/ 339191 h 459"/>
                  <a:gd name="T18" fmla="*/ 4790848 w 765"/>
                  <a:gd name="T19" fmla="*/ 143965 h 459"/>
                  <a:gd name="T20" fmla="*/ 4227927 w 765"/>
                  <a:gd name="T21" fmla="*/ 31235 h 459"/>
                  <a:gd name="T22" fmla="*/ 2706359 w 765"/>
                  <a:gd name="T23" fmla="*/ 9024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4" name="Line 130"/>
              <p:cNvSpPr>
                <a:spLocks noChangeShapeType="1"/>
              </p:cNvSpPr>
              <p:nvPr/>
            </p:nvSpPr>
            <p:spPr bwMode="auto">
              <a:xfrm flipV="1">
                <a:off x="3763" y="2053"/>
                <a:ext cx="106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5" name="Line 131"/>
              <p:cNvSpPr>
                <a:spLocks noChangeShapeType="1"/>
              </p:cNvSpPr>
              <p:nvPr/>
            </p:nvSpPr>
            <p:spPr bwMode="auto">
              <a:xfrm>
                <a:off x="3616" y="2204"/>
                <a:ext cx="0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6" name="Line 132"/>
              <p:cNvSpPr>
                <a:spLocks noChangeShapeType="1"/>
              </p:cNvSpPr>
              <p:nvPr/>
            </p:nvSpPr>
            <p:spPr bwMode="auto">
              <a:xfrm flipV="1">
                <a:off x="3763" y="2114"/>
                <a:ext cx="226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7" name="Line 133"/>
              <p:cNvSpPr>
                <a:spLocks noChangeShapeType="1"/>
              </p:cNvSpPr>
              <p:nvPr/>
            </p:nvSpPr>
            <p:spPr bwMode="auto">
              <a:xfrm>
                <a:off x="4076" y="2113"/>
                <a:ext cx="0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8" name="Line 134"/>
              <p:cNvSpPr>
                <a:spLocks noChangeShapeType="1"/>
              </p:cNvSpPr>
              <p:nvPr/>
            </p:nvSpPr>
            <p:spPr bwMode="auto">
              <a:xfrm>
                <a:off x="3779" y="2380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9" name="Line 135"/>
              <p:cNvSpPr>
                <a:spLocks noChangeShapeType="1"/>
              </p:cNvSpPr>
              <p:nvPr/>
            </p:nvSpPr>
            <p:spPr bwMode="auto">
              <a:xfrm>
                <a:off x="4255" y="2372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040" name="Group 136"/>
              <p:cNvGrpSpPr>
                <a:grpSpLocks/>
              </p:cNvGrpSpPr>
              <p:nvPr/>
            </p:nvGrpSpPr>
            <p:grpSpPr bwMode="auto">
              <a:xfrm>
                <a:off x="3860" y="1969"/>
                <a:ext cx="335" cy="148"/>
                <a:chOff x="4650" y="1129"/>
                <a:chExt cx="246" cy="95"/>
              </a:xfrm>
            </p:grpSpPr>
            <p:sp>
              <p:nvSpPr>
                <p:cNvPr id="40070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7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72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0073" name="Group 140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0076" name="Freeform 14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77" name="Freeform 14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74" name="Line 143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75" name="Line 144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041" name="Group 145"/>
              <p:cNvGrpSpPr>
                <a:grpSpLocks/>
              </p:cNvGrpSpPr>
              <p:nvPr/>
            </p:nvGrpSpPr>
            <p:grpSpPr bwMode="auto">
              <a:xfrm>
                <a:off x="3922" y="2284"/>
                <a:ext cx="336" cy="154"/>
                <a:chOff x="4650" y="1129"/>
                <a:chExt cx="246" cy="95"/>
              </a:xfrm>
            </p:grpSpPr>
            <p:sp>
              <p:nvSpPr>
                <p:cNvPr id="4006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6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6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0065" name="Group 14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0068" name="Freeform 15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69" name="Freeform 15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66" name="Line 15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7" name="Line 15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042" name="Group 154"/>
              <p:cNvGrpSpPr>
                <a:grpSpLocks/>
              </p:cNvGrpSpPr>
              <p:nvPr/>
            </p:nvGrpSpPr>
            <p:grpSpPr bwMode="auto">
              <a:xfrm>
                <a:off x="3443" y="2054"/>
                <a:ext cx="335" cy="149"/>
                <a:chOff x="4650" y="1129"/>
                <a:chExt cx="246" cy="95"/>
              </a:xfrm>
            </p:grpSpPr>
            <p:sp>
              <p:nvSpPr>
                <p:cNvPr id="4005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5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0057" name="Group 158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0060" name="Freeform 15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61" name="Freeform 16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58" name="Line 161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9" name="Line 162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043" name="Group 163"/>
              <p:cNvGrpSpPr>
                <a:grpSpLocks/>
              </p:cNvGrpSpPr>
              <p:nvPr/>
            </p:nvGrpSpPr>
            <p:grpSpPr bwMode="auto">
              <a:xfrm>
                <a:off x="3452" y="2284"/>
                <a:ext cx="336" cy="148"/>
                <a:chOff x="4650" y="1129"/>
                <a:chExt cx="246" cy="95"/>
              </a:xfrm>
            </p:grpSpPr>
            <p:sp>
              <p:nvSpPr>
                <p:cNvPr id="40046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4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48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0049" name="Group 167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0052" name="Freeform 16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53" name="Freeform 16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50" name="Line 170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1" name="Line 171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044" name="Line 172"/>
              <p:cNvSpPr>
                <a:spLocks noChangeShapeType="1"/>
              </p:cNvSpPr>
              <p:nvPr/>
            </p:nvSpPr>
            <p:spPr bwMode="auto">
              <a:xfrm>
                <a:off x="4422" y="2370"/>
                <a:ext cx="153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5" name="Text Box 580"/>
              <p:cNvSpPr txBox="1">
                <a:spLocks noChangeArrowheads="1"/>
              </p:cNvSpPr>
              <p:nvPr/>
            </p:nvSpPr>
            <p:spPr bwMode="auto">
              <a:xfrm>
                <a:off x="4231" y="1988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ISP</a:t>
                </a:r>
              </a:p>
            </p:txBody>
          </p:sp>
        </p:grpSp>
        <p:grpSp>
          <p:nvGrpSpPr>
            <p:cNvPr id="39993" name="Group 347"/>
            <p:cNvGrpSpPr>
              <a:grpSpLocks/>
            </p:cNvGrpSpPr>
            <p:nvPr/>
          </p:nvGrpSpPr>
          <p:grpSpPr bwMode="auto">
            <a:xfrm>
              <a:off x="5450519" y="3250491"/>
              <a:ext cx="569188" cy="269566"/>
              <a:chOff x="1871277" y="1576300"/>
              <a:chExt cx="1128371" cy="437861"/>
            </a:xfrm>
          </p:grpSpPr>
          <p:sp>
            <p:nvSpPr>
              <p:cNvPr id="135" name="Oval 134"/>
              <p:cNvSpPr/>
              <p:nvPr/>
            </p:nvSpPr>
            <p:spPr bwMode="auto">
              <a:xfrm flipV="1">
                <a:off x="1873172" y="1696067"/>
                <a:ext cx="1126660" cy="317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Oval 136"/>
              <p:cNvSpPr/>
              <p:nvPr/>
            </p:nvSpPr>
            <p:spPr bwMode="auto">
              <a:xfrm flipV="1">
                <a:off x="1870026" y="1577452"/>
                <a:ext cx="1126660" cy="3171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9" name="Freeform 138"/>
              <p:cNvSpPr/>
              <p:nvPr/>
            </p:nvSpPr>
            <p:spPr bwMode="auto">
              <a:xfrm>
                <a:off x="2102911" y="1634181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0" name="Freeform 139"/>
              <p:cNvSpPr/>
              <p:nvPr/>
            </p:nvSpPr>
            <p:spPr bwMode="auto">
              <a:xfrm>
                <a:off x="2537210" y="1727011"/>
                <a:ext cx="242325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1" name="Freeform 140"/>
              <p:cNvSpPr/>
              <p:nvPr/>
            </p:nvSpPr>
            <p:spPr bwMode="auto">
              <a:xfrm>
                <a:off x="2090323" y="1729590"/>
                <a:ext cx="239179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42" name="Straight Connector 141"/>
              <p:cNvCxnSpPr>
                <a:endCxn id="137" idx="2"/>
              </p:cNvCxnSpPr>
              <p:nvPr/>
            </p:nvCxnSpPr>
            <p:spPr bwMode="auto">
              <a:xfrm flipH="1" flipV="1">
                <a:off x="1870026" y="1737325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 bwMode="auto">
              <a:xfrm flipH="1" flipV="1">
                <a:off x="2996686" y="1734747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94" name="Group 347"/>
            <p:cNvGrpSpPr>
              <a:grpSpLocks/>
            </p:cNvGrpSpPr>
            <p:nvPr/>
          </p:nvGrpSpPr>
          <p:grpSpPr bwMode="auto">
            <a:xfrm>
              <a:off x="5463219" y="3606091"/>
              <a:ext cx="569188" cy="269566"/>
              <a:chOff x="1871277" y="1576300"/>
              <a:chExt cx="1128371" cy="437861"/>
            </a:xfrm>
          </p:grpSpPr>
          <p:sp>
            <p:nvSpPr>
              <p:cNvPr id="126" name="Oval 125"/>
              <p:cNvSpPr/>
              <p:nvPr/>
            </p:nvSpPr>
            <p:spPr bwMode="auto">
              <a:xfrm flipV="1">
                <a:off x="1873172" y="1696067"/>
                <a:ext cx="1126660" cy="317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 flipV="1">
                <a:off x="1870026" y="1577452"/>
                <a:ext cx="1126660" cy="3171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" name="Freeform 128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" name="Freeform 129"/>
              <p:cNvSpPr/>
              <p:nvPr/>
            </p:nvSpPr>
            <p:spPr bwMode="auto">
              <a:xfrm>
                <a:off x="2102911" y="1634181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" name="Freeform 130"/>
              <p:cNvSpPr/>
              <p:nvPr/>
            </p:nvSpPr>
            <p:spPr bwMode="auto">
              <a:xfrm>
                <a:off x="2537210" y="1727011"/>
                <a:ext cx="242325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Freeform 131"/>
              <p:cNvSpPr/>
              <p:nvPr/>
            </p:nvSpPr>
            <p:spPr bwMode="auto">
              <a:xfrm>
                <a:off x="2090323" y="1729590"/>
                <a:ext cx="239179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3" name="Straight Connector 132"/>
              <p:cNvCxnSpPr>
                <a:endCxn id="128" idx="2"/>
              </p:cNvCxnSpPr>
              <p:nvPr/>
            </p:nvCxnSpPr>
            <p:spPr bwMode="auto">
              <a:xfrm flipH="1" flipV="1">
                <a:off x="1870026" y="1737325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auto">
              <a:xfrm flipH="1" flipV="1">
                <a:off x="2996686" y="1734747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95" name="Group 347"/>
            <p:cNvGrpSpPr>
              <a:grpSpLocks/>
            </p:cNvGrpSpPr>
            <p:nvPr/>
          </p:nvGrpSpPr>
          <p:grpSpPr bwMode="auto">
            <a:xfrm>
              <a:off x="6107744" y="3120316"/>
              <a:ext cx="569188" cy="269566"/>
              <a:chOff x="1871277" y="1576300"/>
              <a:chExt cx="1128371" cy="437861"/>
            </a:xfrm>
          </p:grpSpPr>
          <p:sp>
            <p:nvSpPr>
              <p:cNvPr id="117" name="Oval 116"/>
              <p:cNvSpPr/>
              <p:nvPr/>
            </p:nvSpPr>
            <p:spPr bwMode="auto">
              <a:xfrm flipV="1">
                <a:off x="1873172" y="1696067"/>
                <a:ext cx="1126660" cy="317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 flipV="1">
                <a:off x="1870026" y="1577452"/>
                <a:ext cx="1126660" cy="3171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102911" y="1634181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537210" y="1727011"/>
                <a:ext cx="242325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090323" y="1729590"/>
                <a:ext cx="239179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4" name="Straight Connector 123"/>
              <p:cNvCxnSpPr>
                <a:endCxn id="119" idx="2"/>
              </p:cNvCxnSpPr>
              <p:nvPr/>
            </p:nvCxnSpPr>
            <p:spPr bwMode="auto">
              <a:xfrm flipH="1" flipV="1">
                <a:off x="1870026" y="1737325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auto">
              <a:xfrm flipH="1" flipV="1">
                <a:off x="2996686" y="1734747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96" name="Group 347"/>
            <p:cNvGrpSpPr>
              <a:grpSpLocks/>
            </p:cNvGrpSpPr>
            <p:nvPr/>
          </p:nvGrpSpPr>
          <p:grpSpPr bwMode="auto">
            <a:xfrm>
              <a:off x="6207410" y="3622646"/>
              <a:ext cx="569188" cy="269566"/>
              <a:chOff x="1871277" y="1576300"/>
              <a:chExt cx="1128371" cy="437861"/>
            </a:xfrm>
          </p:grpSpPr>
          <p:sp>
            <p:nvSpPr>
              <p:cNvPr id="108" name="Oval 107"/>
              <p:cNvSpPr/>
              <p:nvPr/>
            </p:nvSpPr>
            <p:spPr bwMode="auto">
              <a:xfrm flipV="1">
                <a:off x="1873860" y="1694963"/>
                <a:ext cx="11266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870712" y="1738800"/>
                <a:ext cx="1129808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 flipV="1">
                <a:off x="1870712" y="1576347"/>
                <a:ext cx="1126660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60245" y="1674334"/>
                <a:ext cx="547595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103597" y="1633076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537896" y="1728486"/>
                <a:ext cx="242327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091009" y="1731063"/>
                <a:ext cx="2391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5" name="Straight Connector 114"/>
              <p:cNvCxnSpPr>
                <a:endCxn id="110" idx="2"/>
              </p:cNvCxnSpPr>
              <p:nvPr/>
            </p:nvCxnSpPr>
            <p:spPr bwMode="auto">
              <a:xfrm flipH="1" flipV="1">
                <a:off x="1870712" y="1736221"/>
                <a:ext cx="3148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auto">
              <a:xfrm flipH="1" flipV="1">
                <a:off x="2997372" y="1736221"/>
                <a:ext cx="3148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940" name="Title 41"/>
          <p:cNvSpPr>
            <a:spLocks noGrp="1"/>
          </p:cNvSpPr>
          <p:nvPr>
            <p:ph type="title" idx="4294967295"/>
          </p:nvPr>
        </p:nvSpPr>
        <p:spPr>
          <a:xfrm>
            <a:off x="403225" y="228601"/>
            <a:ext cx="7826375" cy="762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ill Sans MT" charset="0"/>
              </a:rPr>
              <a:t>Access network: digital subscriber line </a:t>
            </a:r>
            <a:r>
              <a:rPr lang="en-US" sz="2800" dirty="0">
                <a:latin typeface="Gill Sans MT" charset="0"/>
              </a:rPr>
              <a:t>(DSL)</a:t>
            </a:r>
          </a:p>
        </p:txBody>
      </p:sp>
      <p:sp>
        <p:nvSpPr>
          <p:cNvPr id="39941" name="Freeform 3"/>
          <p:cNvSpPr>
            <a:spLocks/>
          </p:cNvSpPr>
          <p:nvPr/>
        </p:nvSpPr>
        <p:spPr bwMode="auto">
          <a:xfrm>
            <a:off x="4305300" y="1501775"/>
            <a:ext cx="2216150" cy="1477963"/>
          </a:xfrm>
          <a:custGeom>
            <a:avLst/>
            <a:gdLst>
              <a:gd name="T0" fmla="*/ 2147483647 w 1396"/>
              <a:gd name="T1" fmla="*/ 2147483647 h 931"/>
              <a:gd name="T2" fmla="*/ 2147483647 w 1396"/>
              <a:gd name="T3" fmla="*/ 2147483647 h 931"/>
              <a:gd name="T4" fmla="*/ 2147483647 w 1396"/>
              <a:gd name="T5" fmla="*/ 2147483647 h 931"/>
              <a:gd name="T6" fmla="*/ 2147483647 w 1396"/>
              <a:gd name="T7" fmla="*/ 2147483647 h 931"/>
              <a:gd name="T8" fmla="*/ 2147483647 w 1396"/>
              <a:gd name="T9" fmla="*/ 2147483647 h 931"/>
              <a:gd name="T10" fmla="*/ 2147483647 w 1396"/>
              <a:gd name="T11" fmla="*/ 2147483647 h 931"/>
              <a:gd name="T12" fmla="*/ 2147483647 w 1396"/>
              <a:gd name="T13" fmla="*/ 2147483647 h 931"/>
              <a:gd name="T14" fmla="*/ 2147483647 w 1396"/>
              <a:gd name="T15" fmla="*/ 2147483647 h 931"/>
              <a:gd name="T16" fmla="*/ 2147483647 w 1396"/>
              <a:gd name="T17" fmla="*/ 2147483647 h 931"/>
              <a:gd name="T18" fmla="*/ 2147483647 w 1396"/>
              <a:gd name="T19" fmla="*/ 2147483647 h 931"/>
              <a:gd name="T20" fmla="*/ 2147483647 w 1396"/>
              <a:gd name="T21" fmla="*/ 2147483647 h 931"/>
              <a:gd name="T22" fmla="*/ 2147483647 w 1396"/>
              <a:gd name="T23" fmla="*/ 2147483647 h 931"/>
              <a:gd name="T24" fmla="*/ 2147483647 w 1396"/>
              <a:gd name="T25" fmla="*/ 2147483647 h 931"/>
              <a:gd name="T26" fmla="*/ 2147483647 w 1396"/>
              <a:gd name="T27" fmla="*/ 2147483647 h 931"/>
              <a:gd name="T28" fmla="*/ 2147483647 w 1396"/>
              <a:gd name="T29" fmla="*/ 2147483647 h 931"/>
              <a:gd name="T30" fmla="*/ 2147483647 w 1396"/>
              <a:gd name="T31" fmla="*/ 2147483647 h 9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6"/>
              <a:gd name="T49" fmla="*/ 0 h 931"/>
              <a:gd name="T50" fmla="*/ 1396 w 1396"/>
              <a:gd name="T51" fmla="*/ 931 h 9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6" h="931">
                <a:moveTo>
                  <a:pt x="873" y="18"/>
                </a:moveTo>
                <a:cubicBezTo>
                  <a:pt x="787" y="32"/>
                  <a:pt x="625" y="55"/>
                  <a:pt x="526" y="89"/>
                </a:cubicBezTo>
                <a:cubicBezTo>
                  <a:pt x="426" y="122"/>
                  <a:pt x="346" y="184"/>
                  <a:pt x="278" y="216"/>
                </a:cubicBezTo>
                <a:cubicBezTo>
                  <a:pt x="210" y="248"/>
                  <a:pt x="159" y="236"/>
                  <a:pt x="118" y="283"/>
                </a:cubicBezTo>
                <a:cubicBezTo>
                  <a:pt x="77" y="330"/>
                  <a:pt x="46" y="416"/>
                  <a:pt x="30" y="497"/>
                </a:cubicBezTo>
                <a:cubicBezTo>
                  <a:pt x="14" y="578"/>
                  <a:pt x="0" y="714"/>
                  <a:pt x="24" y="768"/>
                </a:cubicBezTo>
                <a:cubicBezTo>
                  <a:pt x="49" y="821"/>
                  <a:pt x="112" y="796"/>
                  <a:pt x="178" y="818"/>
                </a:cubicBezTo>
                <a:cubicBezTo>
                  <a:pt x="244" y="840"/>
                  <a:pt x="318" y="886"/>
                  <a:pt x="421" y="902"/>
                </a:cubicBezTo>
                <a:cubicBezTo>
                  <a:pt x="524" y="918"/>
                  <a:pt x="681" y="916"/>
                  <a:pt x="793" y="916"/>
                </a:cubicBezTo>
                <a:cubicBezTo>
                  <a:pt x="905" y="916"/>
                  <a:pt x="1004" y="931"/>
                  <a:pt x="1095" y="902"/>
                </a:cubicBezTo>
                <a:cubicBezTo>
                  <a:pt x="1186" y="873"/>
                  <a:pt x="1291" y="813"/>
                  <a:pt x="1337" y="744"/>
                </a:cubicBezTo>
                <a:cubicBezTo>
                  <a:pt x="1383" y="675"/>
                  <a:pt x="1365" y="580"/>
                  <a:pt x="1372" y="487"/>
                </a:cubicBezTo>
                <a:cubicBezTo>
                  <a:pt x="1378" y="393"/>
                  <a:pt x="1396" y="256"/>
                  <a:pt x="1377" y="179"/>
                </a:cubicBezTo>
                <a:cubicBezTo>
                  <a:pt x="1358" y="102"/>
                  <a:pt x="1314" y="57"/>
                  <a:pt x="1259" y="28"/>
                </a:cubicBezTo>
                <a:cubicBezTo>
                  <a:pt x="1203" y="0"/>
                  <a:pt x="1110" y="7"/>
                  <a:pt x="1046" y="5"/>
                </a:cubicBezTo>
                <a:cubicBezTo>
                  <a:pt x="981" y="3"/>
                  <a:pt x="959" y="5"/>
                  <a:pt x="873" y="18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Oval 9"/>
          <p:cNvSpPr>
            <a:spLocks noChangeArrowheads="1"/>
          </p:cNvSpPr>
          <p:nvPr/>
        </p:nvSpPr>
        <p:spPr bwMode="auto">
          <a:xfrm>
            <a:off x="5305425" y="2208213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9943" name="Oval 12"/>
          <p:cNvSpPr>
            <a:spLocks noChangeArrowheads="1"/>
          </p:cNvSpPr>
          <p:nvPr/>
        </p:nvSpPr>
        <p:spPr bwMode="auto">
          <a:xfrm>
            <a:off x="5686425" y="1836738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9944" name="Line 15"/>
          <p:cNvSpPr>
            <a:spLocks noChangeShapeType="1"/>
          </p:cNvSpPr>
          <p:nvPr/>
        </p:nvSpPr>
        <p:spPr bwMode="auto">
          <a:xfrm flipV="1">
            <a:off x="5392738" y="1978025"/>
            <a:ext cx="3175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5" name="Line 16"/>
          <p:cNvSpPr>
            <a:spLocks noChangeShapeType="1"/>
          </p:cNvSpPr>
          <p:nvPr/>
        </p:nvSpPr>
        <p:spPr bwMode="auto">
          <a:xfrm>
            <a:off x="5786438" y="1954213"/>
            <a:ext cx="400050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6" name="Rectangle 44"/>
          <p:cNvSpPr>
            <a:spLocks noChangeArrowheads="1"/>
          </p:cNvSpPr>
          <p:nvPr/>
        </p:nvSpPr>
        <p:spPr bwMode="auto">
          <a:xfrm>
            <a:off x="4584700" y="1957388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9947" name="Text Box 45"/>
          <p:cNvSpPr txBox="1">
            <a:spLocks noChangeArrowheads="1"/>
          </p:cNvSpPr>
          <p:nvPr/>
        </p:nvSpPr>
        <p:spPr bwMode="auto">
          <a:xfrm>
            <a:off x="4040188" y="14763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central office</a:t>
            </a:r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 flipV="1">
            <a:off x="2690813" y="2363788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9" name="Text Box 17"/>
          <p:cNvSpPr txBox="1">
            <a:spLocks noChangeArrowheads="1"/>
          </p:cNvSpPr>
          <p:nvPr/>
        </p:nvSpPr>
        <p:spPr bwMode="auto">
          <a:xfrm>
            <a:off x="5942013" y="1530350"/>
            <a:ext cx="10747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600"/>
              <a:t>telephone</a:t>
            </a:r>
          </a:p>
          <a:p>
            <a:pPr>
              <a:lnSpc>
                <a:spcPct val="85000"/>
              </a:lnSpc>
            </a:pPr>
            <a:r>
              <a:rPr lang="en-US" sz="1600"/>
              <a:t>network</a:t>
            </a:r>
          </a:p>
        </p:txBody>
      </p:sp>
      <p:grpSp>
        <p:nvGrpSpPr>
          <p:cNvPr id="39950" name="Group 108"/>
          <p:cNvGrpSpPr>
            <a:grpSpLocks/>
          </p:cNvGrpSpPr>
          <p:nvPr/>
        </p:nvGrpSpPr>
        <p:grpSpPr bwMode="auto">
          <a:xfrm>
            <a:off x="4641850" y="2074863"/>
            <a:ext cx="368300" cy="519112"/>
            <a:chOff x="1852" y="2562"/>
            <a:chExt cx="355" cy="471"/>
          </a:xfrm>
        </p:grpSpPr>
        <p:sp>
          <p:nvSpPr>
            <p:cNvPr id="39986" name="Freeform 109"/>
            <p:cNvSpPr>
              <a:spLocks/>
            </p:cNvSpPr>
            <p:nvPr/>
          </p:nvSpPr>
          <p:spPr bwMode="auto">
            <a:xfrm>
              <a:off x="1852" y="2621"/>
              <a:ext cx="318" cy="412"/>
            </a:xfrm>
            <a:custGeom>
              <a:avLst/>
              <a:gdLst>
                <a:gd name="T0" fmla="*/ 0 w 318"/>
                <a:gd name="T1" fmla="*/ 412 h 412"/>
                <a:gd name="T2" fmla="*/ 3 w 318"/>
                <a:gd name="T3" fmla="*/ 1 h 412"/>
                <a:gd name="T4" fmla="*/ 74 w 318"/>
                <a:gd name="T5" fmla="*/ 0 h 412"/>
                <a:gd name="T6" fmla="*/ 254 w 318"/>
                <a:gd name="T7" fmla="*/ 111 h 412"/>
                <a:gd name="T8" fmla="*/ 318 w 318"/>
                <a:gd name="T9" fmla="*/ 115 h 412"/>
                <a:gd name="T10" fmla="*/ 318 w 318"/>
                <a:gd name="T11" fmla="*/ 308 h 412"/>
                <a:gd name="T12" fmla="*/ 246 w 318"/>
                <a:gd name="T13" fmla="*/ 308 h 412"/>
                <a:gd name="T14" fmla="*/ 74 w 318"/>
                <a:gd name="T15" fmla="*/ 412 h 412"/>
                <a:gd name="T16" fmla="*/ 0 w 318"/>
                <a:gd name="T17" fmla="*/ 412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110"/>
            <p:cNvSpPr>
              <a:spLocks/>
            </p:cNvSpPr>
            <p:nvPr/>
          </p:nvSpPr>
          <p:spPr bwMode="auto">
            <a:xfrm>
              <a:off x="1854" y="2562"/>
              <a:ext cx="353" cy="369"/>
            </a:xfrm>
            <a:custGeom>
              <a:avLst/>
              <a:gdLst>
                <a:gd name="T0" fmla="*/ 0 w 353"/>
                <a:gd name="T1" fmla="*/ 59 h 369"/>
                <a:gd name="T2" fmla="*/ 32 w 353"/>
                <a:gd name="T3" fmla="*/ 0 h 369"/>
                <a:gd name="T4" fmla="*/ 105 w 353"/>
                <a:gd name="T5" fmla="*/ 0 h 369"/>
                <a:gd name="T6" fmla="*/ 276 w 353"/>
                <a:gd name="T7" fmla="*/ 113 h 369"/>
                <a:gd name="T8" fmla="*/ 353 w 353"/>
                <a:gd name="T9" fmla="*/ 113 h 369"/>
                <a:gd name="T10" fmla="*/ 353 w 353"/>
                <a:gd name="T11" fmla="*/ 315 h 369"/>
                <a:gd name="T12" fmla="*/ 318 w 353"/>
                <a:gd name="T13" fmla="*/ 369 h 369"/>
                <a:gd name="T14" fmla="*/ 315 w 353"/>
                <a:gd name="T15" fmla="*/ 173 h 369"/>
                <a:gd name="T16" fmla="*/ 254 w 353"/>
                <a:gd name="T17" fmla="*/ 173 h 369"/>
                <a:gd name="T18" fmla="*/ 75 w 353"/>
                <a:gd name="T19" fmla="*/ 60 h 369"/>
                <a:gd name="T20" fmla="*/ 0 w 353"/>
                <a:gd name="T21" fmla="*/ 59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111"/>
            <p:cNvSpPr>
              <a:spLocks noChangeShapeType="1"/>
            </p:cNvSpPr>
            <p:nvPr/>
          </p:nvSpPr>
          <p:spPr bwMode="auto">
            <a:xfrm flipH="1">
              <a:off x="2167" y="2674"/>
              <a:ext cx="3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112"/>
            <p:cNvSpPr>
              <a:spLocks noChangeShapeType="1"/>
            </p:cNvSpPr>
            <p:nvPr/>
          </p:nvSpPr>
          <p:spPr bwMode="auto">
            <a:xfrm>
              <a:off x="1880" y="283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113"/>
            <p:cNvSpPr>
              <a:spLocks/>
            </p:cNvSpPr>
            <p:nvPr/>
          </p:nvSpPr>
          <p:spPr bwMode="auto">
            <a:xfrm>
              <a:off x="1874" y="2670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114"/>
            <p:cNvSpPr>
              <a:spLocks/>
            </p:cNvSpPr>
            <p:nvPr/>
          </p:nvSpPr>
          <p:spPr bwMode="auto">
            <a:xfrm flipV="1">
              <a:off x="1874" y="2884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1" name="Text Box 115"/>
          <p:cNvSpPr txBox="1">
            <a:spLocks noChangeArrowheads="1"/>
          </p:cNvSpPr>
          <p:nvPr/>
        </p:nvSpPr>
        <p:spPr bwMode="auto">
          <a:xfrm>
            <a:off x="4321175" y="2619375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DSLAM</a:t>
            </a:r>
          </a:p>
        </p:txBody>
      </p:sp>
      <p:grpSp>
        <p:nvGrpSpPr>
          <p:cNvPr id="39952" name="Group 118"/>
          <p:cNvGrpSpPr>
            <a:grpSpLocks/>
          </p:cNvGrpSpPr>
          <p:nvPr/>
        </p:nvGrpSpPr>
        <p:grpSpPr bwMode="auto">
          <a:xfrm>
            <a:off x="3382963" y="1362075"/>
            <a:ext cx="796925" cy="658813"/>
            <a:chOff x="1671" y="1861"/>
            <a:chExt cx="502" cy="415"/>
          </a:xfrm>
        </p:grpSpPr>
        <p:sp>
          <p:nvSpPr>
            <p:cNvPr id="39984" name="Rectangle 116"/>
            <p:cNvSpPr>
              <a:spLocks noChangeArrowheads="1"/>
            </p:cNvSpPr>
            <p:nvPr/>
          </p:nvSpPr>
          <p:spPr bwMode="auto">
            <a:xfrm>
              <a:off x="1742" y="1966"/>
              <a:ext cx="360" cy="31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AutoShape 117"/>
            <p:cNvSpPr>
              <a:spLocks noChangeArrowheads="1"/>
            </p:cNvSpPr>
            <p:nvPr/>
          </p:nvSpPr>
          <p:spPr bwMode="auto">
            <a:xfrm>
              <a:off x="1671" y="1861"/>
              <a:ext cx="502" cy="129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3" name="Freeform 119"/>
          <p:cNvSpPr>
            <a:spLocks/>
          </p:cNvSpPr>
          <p:nvPr/>
        </p:nvSpPr>
        <p:spPr bwMode="auto">
          <a:xfrm>
            <a:off x="3986213" y="1951038"/>
            <a:ext cx="674687" cy="239712"/>
          </a:xfrm>
          <a:custGeom>
            <a:avLst/>
            <a:gdLst>
              <a:gd name="T0" fmla="*/ 0 w 425"/>
              <a:gd name="T1" fmla="*/ 0 h 151"/>
              <a:gd name="T2" fmla="*/ 0 w 425"/>
              <a:gd name="T3" fmla="*/ 2147483647 h 151"/>
              <a:gd name="T4" fmla="*/ 2147483647 w 425"/>
              <a:gd name="T5" fmla="*/ 2147483647 h 151"/>
              <a:gd name="T6" fmla="*/ 0 60000 65536"/>
              <a:gd name="T7" fmla="*/ 0 60000 65536"/>
              <a:gd name="T8" fmla="*/ 0 60000 65536"/>
              <a:gd name="T9" fmla="*/ 0 w 425"/>
              <a:gd name="T10" fmla="*/ 0 h 151"/>
              <a:gd name="T11" fmla="*/ 425 w 42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51">
                <a:moveTo>
                  <a:pt x="0" y="0"/>
                </a:moveTo>
                <a:lnTo>
                  <a:pt x="0" y="151"/>
                </a:lnTo>
                <a:lnTo>
                  <a:pt x="425" y="151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20"/>
          <p:cNvSpPr>
            <a:spLocks noChangeShapeType="1"/>
          </p:cNvSpPr>
          <p:nvPr/>
        </p:nvSpPr>
        <p:spPr bwMode="auto">
          <a:xfrm>
            <a:off x="5014913" y="2316163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Freeform 123"/>
          <p:cNvSpPr>
            <a:spLocks/>
          </p:cNvSpPr>
          <p:nvPr/>
        </p:nvSpPr>
        <p:spPr bwMode="auto">
          <a:xfrm>
            <a:off x="5014913" y="2384425"/>
            <a:ext cx="463550" cy="1009650"/>
          </a:xfrm>
          <a:custGeom>
            <a:avLst/>
            <a:gdLst>
              <a:gd name="T0" fmla="*/ 0 w 292"/>
              <a:gd name="T1" fmla="*/ 0 h 636"/>
              <a:gd name="T2" fmla="*/ 2147483647 w 292"/>
              <a:gd name="T3" fmla="*/ 0 h 636"/>
              <a:gd name="T4" fmla="*/ 2147483647 w 292"/>
              <a:gd name="T5" fmla="*/ 2147483647 h 636"/>
              <a:gd name="T6" fmla="*/ 2147483647 w 292"/>
              <a:gd name="T7" fmla="*/ 2147483647 h 636"/>
              <a:gd name="T8" fmla="*/ 0 60000 65536"/>
              <a:gd name="T9" fmla="*/ 0 60000 65536"/>
              <a:gd name="T10" fmla="*/ 0 60000 65536"/>
              <a:gd name="T11" fmla="*/ 0 60000 65536"/>
              <a:gd name="T12" fmla="*/ 0 w 292"/>
              <a:gd name="T13" fmla="*/ 0 h 636"/>
              <a:gd name="T14" fmla="*/ 292 w 292"/>
              <a:gd name="T15" fmla="*/ 636 h 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" h="636">
                <a:moveTo>
                  <a:pt x="0" y="0"/>
                </a:moveTo>
                <a:lnTo>
                  <a:pt x="130" y="0"/>
                </a:lnTo>
                <a:lnTo>
                  <a:pt x="130" y="636"/>
                </a:lnTo>
                <a:lnTo>
                  <a:pt x="292" y="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777875" y="2441575"/>
            <a:ext cx="3117850" cy="1611313"/>
            <a:chOff x="490" y="1538"/>
            <a:chExt cx="1964" cy="1015"/>
          </a:xfrm>
        </p:grpSpPr>
        <p:sp>
          <p:nvSpPr>
            <p:cNvPr id="39982" name="Text Box 124"/>
            <p:cNvSpPr txBox="1">
              <a:spLocks noChangeArrowheads="1"/>
            </p:cNvSpPr>
            <p:nvPr/>
          </p:nvSpPr>
          <p:spPr bwMode="auto">
            <a:xfrm>
              <a:off x="490" y="2102"/>
              <a:ext cx="1809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voice, data transmitted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at different frequencies over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dedicated </a:t>
              </a:r>
              <a:r>
                <a:rPr lang="en-US" sz="1600" i="1"/>
                <a:t>line to central office</a:t>
              </a:r>
            </a:p>
          </p:txBody>
        </p:sp>
        <p:sp>
          <p:nvSpPr>
            <p:cNvPr id="39983" name="Line 125"/>
            <p:cNvSpPr>
              <a:spLocks noChangeShapeType="1"/>
            </p:cNvSpPr>
            <p:nvPr/>
          </p:nvSpPr>
          <p:spPr bwMode="auto">
            <a:xfrm flipV="1">
              <a:off x="2093" y="1538"/>
              <a:ext cx="361" cy="5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384" name="Rectangle 52"/>
          <p:cNvSpPr>
            <a:spLocks noChangeArrowheads="1"/>
          </p:cNvSpPr>
          <p:nvPr/>
        </p:nvSpPr>
        <p:spPr bwMode="auto">
          <a:xfrm>
            <a:off x="0" y="3995738"/>
            <a:ext cx="9118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>
              <a:solidFill>
                <a:srgbClr val="FF0000"/>
              </a:solidFill>
              <a:latin typeface="Comic Sans MS" charset="0"/>
            </a:endParaRPr>
          </a:p>
          <a:p>
            <a:pPr marL="738188" lvl="1" indent="-2809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use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existing</a:t>
            </a:r>
            <a:r>
              <a:rPr lang="en-US">
                <a:latin typeface="Gill Sans MT" charset="0"/>
              </a:rPr>
              <a:t> telephone line to central office DSLAM</a:t>
            </a:r>
          </a:p>
          <a:p>
            <a:pPr marL="1147763" lvl="2" indent="-23336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r>
              <a:rPr lang="en-US">
                <a:latin typeface="Gill Sans MT" charset="0"/>
              </a:rPr>
              <a:t>data over DSL phone line goes to Internet</a:t>
            </a:r>
          </a:p>
          <a:p>
            <a:pPr marL="1147763" lvl="2" indent="-23336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r>
              <a:rPr lang="en-US">
                <a:latin typeface="Gill Sans MT" charset="0"/>
              </a:rPr>
              <a:t>voice over DSL phone line goes to telephone net</a:t>
            </a:r>
          </a:p>
          <a:p>
            <a:pPr marL="738188" lvl="1" indent="-2809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&lt; 2.5 Mbps upstream transmission rate (typically &lt; 1 Mbps)</a:t>
            </a:r>
          </a:p>
          <a:p>
            <a:pPr marL="738188" lvl="1" indent="-2809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&lt; 24 Mbps downstream transmission rate (typically &lt; 10 Mbps)</a:t>
            </a:r>
          </a:p>
        </p:txBody>
      </p:sp>
      <p:sp>
        <p:nvSpPr>
          <p:cNvPr id="39958" name="Rectangle 90"/>
          <p:cNvSpPr>
            <a:spLocks noChangeArrowheads="1"/>
          </p:cNvSpPr>
          <p:nvPr/>
        </p:nvSpPr>
        <p:spPr bwMode="auto">
          <a:xfrm>
            <a:off x="1238250" y="1814513"/>
            <a:ext cx="1978025" cy="13954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7"/>
          <p:cNvSpPr>
            <a:spLocks noChangeShapeType="1"/>
          </p:cNvSpPr>
          <p:nvPr/>
        </p:nvSpPr>
        <p:spPr bwMode="auto">
          <a:xfrm flipV="1">
            <a:off x="1724025" y="2365375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60" name="Text Box 39"/>
          <p:cNvSpPr txBox="1">
            <a:spLocks noChangeArrowheads="1"/>
          </p:cNvSpPr>
          <p:nvPr/>
        </p:nvSpPr>
        <p:spPr bwMode="auto">
          <a:xfrm>
            <a:off x="1985963" y="2471738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DSL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39961" name="Text Box 41"/>
          <p:cNvSpPr txBox="1">
            <a:spLocks noChangeArrowheads="1"/>
          </p:cNvSpPr>
          <p:nvPr/>
        </p:nvSpPr>
        <p:spPr bwMode="auto">
          <a:xfrm>
            <a:off x="2663825" y="249555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39962" name="Group 94"/>
          <p:cNvGrpSpPr>
            <a:grpSpLocks/>
          </p:cNvGrpSpPr>
          <p:nvPr/>
        </p:nvGrpSpPr>
        <p:grpSpPr bwMode="auto">
          <a:xfrm>
            <a:off x="2079625" y="2252663"/>
            <a:ext cx="614363" cy="220662"/>
            <a:chOff x="322" y="890"/>
            <a:chExt cx="872" cy="339"/>
          </a:xfrm>
        </p:grpSpPr>
        <p:sp>
          <p:nvSpPr>
            <p:cNvPr id="39976" name="Rectangle 9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9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Rectangle 9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Rectangle 9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9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AutoShape 10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63" name="AutoShape 102"/>
          <p:cNvSpPr>
            <a:spLocks noChangeArrowheads="1"/>
          </p:cNvSpPr>
          <p:nvPr/>
        </p:nvSpPr>
        <p:spPr bwMode="auto">
          <a:xfrm>
            <a:off x="955675" y="1403350"/>
            <a:ext cx="2498725" cy="468313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Rectangle 103"/>
          <p:cNvSpPr>
            <a:spLocks noChangeArrowheads="1"/>
          </p:cNvSpPr>
          <p:nvPr/>
        </p:nvSpPr>
        <p:spPr bwMode="auto">
          <a:xfrm>
            <a:off x="2933700" y="2303463"/>
            <a:ext cx="166688" cy="1444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Freeform 104"/>
          <p:cNvSpPr>
            <a:spLocks/>
          </p:cNvSpPr>
          <p:nvPr/>
        </p:nvSpPr>
        <p:spPr bwMode="auto">
          <a:xfrm>
            <a:off x="2409825" y="1858963"/>
            <a:ext cx="604838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966" name="Object 3"/>
          <p:cNvGraphicFramePr>
            <a:graphicFrameLocks noChangeAspect="1"/>
          </p:cNvGraphicFramePr>
          <p:nvPr/>
        </p:nvGraphicFramePr>
        <p:xfrm>
          <a:off x="2070100" y="1655763"/>
          <a:ext cx="4905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Clip" r:id="rId3" imgW="681706" imgH="480401" progId="MS_ClipArt_Gallery.2">
                  <p:embed/>
                </p:oleObj>
              </mc:Choice>
              <mc:Fallback>
                <p:oleObj name="Clip" r:id="rId3" imgW="681706" imgH="48040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655763"/>
                        <a:ext cx="4905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7" name="Line 130"/>
          <p:cNvSpPr>
            <a:spLocks noChangeShapeType="1"/>
          </p:cNvSpPr>
          <p:nvPr/>
        </p:nvSpPr>
        <p:spPr bwMode="auto">
          <a:xfrm flipH="1">
            <a:off x="2697163" y="2365375"/>
            <a:ext cx="23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AutoShape 131"/>
          <p:cNvSpPr>
            <a:spLocks noChangeArrowheads="1"/>
          </p:cNvSpPr>
          <p:nvPr/>
        </p:nvSpPr>
        <p:spPr bwMode="auto">
          <a:xfrm>
            <a:off x="4445000" y="17033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3678238" y="2867025"/>
            <a:ext cx="1323975" cy="1174750"/>
            <a:chOff x="2317" y="1806"/>
            <a:chExt cx="834" cy="740"/>
          </a:xfrm>
        </p:grpSpPr>
        <p:sp>
          <p:nvSpPr>
            <p:cNvPr id="39974" name="Line 132"/>
            <p:cNvSpPr>
              <a:spLocks noChangeShapeType="1"/>
            </p:cNvSpPr>
            <p:nvPr/>
          </p:nvSpPr>
          <p:spPr bwMode="auto">
            <a:xfrm flipV="1">
              <a:off x="2671" y="1806"/>
              <a:ext cx="268" cy="43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Text Box 133"/>
            <p:cNvSpPr txBox="1">
              <a:spLocks noChangeArrowheads="1"/>
            </p:cNvSpPr>
            <p:nvPr/>
          </p:nvSpPr>
          <p:spPr bwMode="auto">
            <a:xfrm>
              <a:off x="2317" y="2226"/>
              <a:ext cx="83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DSL access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multiplexer</a:t>
              </a:r>
            </a:p>
          </p:txBody>
        </p:sp>
      </p:grpSp>
      <p:grpSp>
        <p:nvGrpSpPr>
          <p:cNvPr id="39970" name="Group 141"/>
          <p:cNvGrpSpPr>
            <a:grpSpLocks/>
          </p:cNvGrpSpPr>
          <p:nvPr/>
        </p:nvGrpSpPr>
        <p:grpSpPr bwMode="auto">
          <a:xfrm>
            <a:off x="1143000" y="2043113"/>
            <a:ext cx="642938" cy="644525"/>
            <a:chOff x="-44" y="1473"/>
            <a:chExt cx="981" cy="1105"/>
          </a:xfrm>
        </p:grpSpPr>
        <p:pic>
          <p:nvPicPr>
            <p:cNvPr id="39972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3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A866-297B-3743-ACC3-F7CF3958D235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8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71C8CE5B-DD85-D043-B125-145AA84F664E}" type="slidenum">
              <a:rPr lang="en-US" sz="1400"/>
              <a:pPr algn="l"/>
              <a:t>50</a:t>
            </a:fld>
            <a:endParaRPr lang="en-US" sz="140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866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CSMA/CD (Collision Detection)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CSMA/CD: carrier sensing, deferral as in CSMA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Collisions detected within short time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Colliding transmissions aborted, reducing wastage 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Collision detection 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Easy in wired LANs: measure signal strengths, compare transmitted, received signals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Difficult in wireless LANs: </a:t>
            </a:r>
            <a:r>
              <a:rPr lang="en-US" smtClean="0">
                <a:latin typeface="Times New Roman" charset="0"/>
                <a:ea typeface="ＭＳ Ｐゴシック" charset="0"/>
              </a:rPr>
              <a:t>receiver is </a:t>
            </a:r>
            <a:r>
              <a:rPr lang="en-US">
                <a:latin typeface="Times New Roman" charset="0"/>
                <a:ea typeface="ＭＳ Ｐゴシック" charset="0"/>
              </a:rPr>
              <a:t>shut off while transmitting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Human analogy: the polite conversationalist </a:t>
            </a:r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BC4AFF-4967-5546-8D87-C52DF28EDC00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D2E700A4-37AD-4E4E-9D05-BAEF79197518}" type="slidenum">
              <a:rPr lang="en-US" sz="1400"/>
              <a:pPr algn="l"/>
              <a:t>51</a:t>
            </a:fld>
            <a:endParaRPr 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CSMA/CD Collision Detection</a:t>
            </a:r>
          </a:p>
        </p:txBody>
      </p:sp>
      <p:pic>
        <p:nvPicPr>
          <p:cNvPr id="52228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A95163-1D99-4143-A4B4-A20B59F1E40E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3E7B4C-7DD9-DE49-A365-3A54A16701F4}" type="datetime1">
              <a:rPr lang="en-US" sz="1400" smtClean="0"/>
              <a:t>9/17/18</a:t>
            </a:fld>
            <a:endParaRPr lang="en-US" sz="1400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Shared Access Networks:</a:t>
            </a:r>
            <a:b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 bus - Ethernet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2667000"/>
            <a:ext cx="41910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Metcalfe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 Ethernet sketch</a:t>
            </a:r>
          </a:p>
        </p:txBody>
      </p:sp>
      <p:pic>
        <p:nvPicPr>
          <p:cNvPr id="15367" name="Picture 1028" descr="551 metcalfe-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81400"/>
            <a:ext cx="51927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606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B8CD7F-7CD5-1841-8E09-4F153551CBBA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5B1581-BD6C-4340-90DE-D0845D88B37E}" type="slidenum">
              <a:rPr lang="en-US" sz="1400"/>
              <a:pPr/>
              <a:t>53</a:t>
            </a:fld>
            <a:endParaRPr lang="en-US" sz="14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Ethernet Overview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4582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History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Dominant wired LAN technology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Simpler, cheaper than token ring and ATM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developed by Xerox PARC in mid-1970s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roots in Aloha packet-radio network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standardized by Xerox, DEC, and Intel in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1978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CSMA/CD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carrier sense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multiple access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collision detection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Frame Format</a:t>
            </a:r>
          </a:p>
        </p:txBody>
      </p:sp>
      <p:pic>
        <p:nvPicPr>
          <p:cNvPr id="16391" name="Picture 29" descr="02x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548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096000"/>
            <a:ext cx="410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Preamble = 7 of 10101010, 1 of 10101011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58202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926945B8-BDC9-A24C-9D20-0D6B8472D445}" type="slidenum">
              <a:rPr lang="en-US" sz="1400"/>
              <a:pPr algn="l"/>
              <a:t>54</a:t>
            </a:fld>
            <a:endParaRPr 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7056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Ethernet Uses CSMA/CD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Carrier sense: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NIC waits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 link to be idle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Channel idle: start transmitting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Channel busy: wait until idle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Collision detection: listen while transmitting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No collision: transmission is complete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Collision: abort transmission, and send jam signal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Random access: exponential back-off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After collision, wait a random time before trying again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After </a:t>
            </a:r>
            <a:r>
              <a:rPr lang="en-US" dirty="0" err="1">
                <a:latin typeface="Times New Roman" charset="0"/>
                <a:ea typeface="ＭＳ Ｐゴシック" charset="0"/>
              </a:rPr>
              <a:t>m</a:t>
            </a:r>
            <a:r>
              <a:rPr lang="en-US" baseline="30000" dirty="0" err="1">
                <a:latin typeface="Times New Roman" charset="0"/>
                <a:ea typeface="ＭＳ Ｐゴシック" charset="0"/>
              </a:rPr>
              <a:t>th</a:t>
            </a:r>
            <a:r>
              <a:rPr lang="en-US" baseline="30000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</a:rPr>
              <a:t>collision, choose K randomly from {0, …, 2</a:t>
            </a:r>
            <a:r>
              <a:rPr lang="en-US" baseline="30000" dirty="0">
                <a:latin typeface="Times New Roman" charset="0"/>
                <a:ea typeface="ＭＳ Ｐゴシック" charset="0"/>
              </a:rPr>
              <a:t>m</a:t>
            </a:r>
            <a:r>
              <a:rPr lang="en-US" dirty="0">
                <a:latin typeface="Times New Roman" charset="0"/>
                <a:ea typeface="ＭＳ Ｐゴシック" charset="0"/>
              </a:rPr>
              <a:t>-1}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and wait for K*512 bit times before trying again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D4C5B-0043-1344-96AE-AB494E466C64}" type="datetime1">
              <a:rPr lang="en-US" smtClean="0"/>
              <a:t>9/17/18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C69D13D0-8491-E34A-A397-17E3F622D4FC}" type="slidenum">
              <a:rPr lang="en-US" sz="1400"/>
              <a:pPr algn="l"/>
              <a:t>55</a:t>
            </a:fld>
            <a:endParaRPr lang="en-US" sz="140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9151"/>
            <a:ext cx="7696200" cy="809049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Unreliable, Connectionless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Service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Connectionless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No handshaking between sending and receiving adapter. 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Unreliable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Receiving adapter </a:t>
            </a:r>
            <a:r>
              <a:rPr lang="en-US" dirty="0" err="1">
                <a:latin typeface="Times New Roman" charset="0"/>
                <a:ea typeface="ＭＳ Ｐゴシック" charset="0"/>
              </a:rPr>
              <a:t>doesn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dirty="0">
                <a:latin typeface="Times New Roman" charset="0"/>
                <a:ea typeface="ＭＳ Ｐゴシック" charset="0"/>
              </a:rPr>
              <a:t>t send ACKs or NACKs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Packets passed to network layer can have time gaps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Gaps will be filled if application is using TCP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i.e., TCP creates a data stream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Otherwise, the application will see the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gaps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Ethernet’s MAC protocol: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unslotted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CSMA/CD with binary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backoff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F07951-8108-4B4B-B65C-57254A10FC0B}" type="datetime1">
              <a:rPr lang="en-US" smtClean="0"/>
              <a:t>9/17/18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3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7B0A99-40A7-894F-8A98-AC719B60812D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Ethernet (cont)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48768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Addresses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unique, 48-bit unicast address assigned to each adapter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example: </a:t>
            </a:r>
            <a:r>
              <a:rPr lang="en-US" b="1" dirty="0">
                <a:latin typeface="Courier New" charset="0"/>
                <a:ea typeface="ＭＳ Ｐゴシック" charset="0"/>
              </a:rPr>
              <a:t>8:0:e4:b1:2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broadcast: all </a:t>
            </a:r>
            <a:r>
              <a:rPr lang="en-US" b="1" dirty="0">
                <a:latin typeface="Courier New" charset="0"/>
                <a:ea typeface="ＭＳ Ｐゴシック" charset="0"/>
              </a:rPr>
              <a:t>1</a:t>
            </a:r>
            <a:r>
              <a:rPr lang="en-US" dirty="0">
                <a:latin typeface="Times New Roman" charset="0"/>
                <a:ea typeface="ＭＳ Ｐゴシック" charset="0"/>
              </a:rPr>
              <a:t>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multicast: first bit is </a:t>
            </a:r>
            <a:r>
              <a:rPr lang="en-US" b="1" dirty="0">
                <a:latin typeface="Courier New" charset="0"/>
                <a:ea typeface="ＭＳ Ｐゴシック" charset="0"/>
              </a:rPr>
              <a:t>1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Bandwidth: 10Mbps, 100Mbps,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1Gbps, &amp; climbing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Max Length: 2500m (500m segments with 4 repeaters)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Signal timing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Approach (Problem?): Distributed algorithm that provides fair access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089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E16B8E-FCF6-FD44-B467-4A06A1645046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Transmit Algorithm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If line is idle…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send immediately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upper bound message size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must wait 9.6us between back-to-back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frames, why?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If line is busy…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wait until idle and transmit immediately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called </a:t>
            </a:r>
            <a:r>
              <a:rPr lang="en-US" i="1" dirty="0">
                <a:latin typeface="Times New Roman" charset="0"/>
                <a:ea typeface="ＭＳ Ｐゴシック" charset="0"/>
              </a:rPr>
              <a:t>1-persistent  </a:t>
            </a:r>
            <a:r>
              <a:rPr lang="en-US" dirty="0">
                <a:latin typeface="Times New Roman" charset="0"/>
                <a:ea typeface="ＭＳ Ｐゴシック" charset="0"/>
              </a:rPr>
              <a:t>(special case of </a:t>
            </a:r>
            <a:r>
              <a:rPr lang="en-US" i="1" dirty="0">
                <a:latin typeface="Times New Roman" charset="0"/>
                <a:ea typeface="ＭＳ Ｐゴシック" charset="0"/>
              </a:rPr>
              <a:t>p-persistent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  <a:endParaRPr lang="en-US" sz="2000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12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81B64D-83B6-DD46-B569-806672E505F4}" type="datetime1">
              <a:rPr lang="en-US" sz="1400" smtClean="0"/>
              <a:t>9/17/18</a:t>
            </a:fld>
            <a:endParaRPr lang="en-US" sz="14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Algorithm (cont)</a:t>
            </a:r>
            <a:endParaRPr lang="en-US" sz="36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01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If collision…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jam for 32 bits, then stop transmitting frame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minimum frame is 64 bytes (header + 46 bytes of data)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delay and try again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1st time: 0 or 51.2us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2nd time: 0, 51.2, or 102.4us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3rd time51.2, 102.4, or 153.6us</a:t>
            </a:r>
          </a:p>
          <a:p>
            <a:pPr lvl="2">
              <a:lnSpc>
                <a:spcPct val="80000"/>
              </a:lnSpc>
            </a:pPr>
            <a:r>
              <a:rPr lang="en-US" sz="2400" i="1" dirty="0">
                <a:latin typeface="Times New Roman" charset="0"/>
                <a:ea typeface="ＭＳ Ｐゴシック" charset="0"/>
              </a:rPr>
              <a:t>nth</a:t>
            </a:r>
            <a:r>
              <a:rPr lang="en-US" sz="2400" dirty="0">
                <a:latin typeface="Times New Roman" charset="0"/>
                <a:ea typeface="ＭＳ Ｐゴシック" charset="0"/>
              </a:rPr>
              <a:t> time: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k </a:t>
            </a:r>
            <a:r>
              <a:rPr lang="en-US" sz="2400" dirty="0">
                <a:latin typeface="Arial" charset="0"/>
                <a:ea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</a:rPr>
              <a:t> 51.2us, for randomly selected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latin typeface="Times New Roman" charset="0"/>
                <a:ea typeface="ＭＳ Ｐゴシック" charset="0"/>
              </a:rPr>
              <a:t>=0..2</a:t>
            </a:r>
            <a:r>
              <a:rPr lang="en-US" sz="2400" i="1" baseline="30000" dirty="0">
                <a:latin typeface="Times New Roman" charset="0"/>
                <a:ea typeface="ＭＳ Ｐゴシック" charset="0"/>
              </a:rPr>
              <a:t>n</a:t>
            </a:r>
            <a:r>
              <a:rPr lang="en-US" sz="2400" dirty="0">
                <a:latin typeface="Times New Roman" charset="0"/>
                <a:ea typeface="ＭＳ Ｐゴシック" charset="0"/>
              </a:rPr>
              <a:t> - 1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give up after several tries (usually 16)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exponential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backoff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306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447801" y="3810000"/>
            <a:ext cx="1600200" cy="1844675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1600200" y="4733925"/>
            <a:ext cx="5392738" cy="1811338"/>
            <a:chOff x="1008" y="2982"/>
            <a:chExt cx="3397" cy="114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640" y="3552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1008" y="3600"/>
              <a:ext cx="192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D84-E55B-744A-85AC-3C423FC20B04}" type="datetime1">
              <a:rPr lang="en-US" smtClean="0"/>
              <a:t>9/17/18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7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1"/>
          <p:cNvSpPr>
            <a:spLocks/>
          </p:cNvSpPr>
          <p:nvPr/>
        </p:nvSpPr>
        <p:spPr bwMode="auto">
          <a:xfrm>
            <a:off x="381000" y="239713"/>
            <a:ext cx="70469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charset="0"/>
              </a:rPr>
              <a:t>Access network: cable network</a:t>
            </a:r>
          </a:p>
        </p:txBody>
      </p:sp>
      <p:sp>
        <p:nvSpPr>
          <p:cNvPr id="40963" name="Rectangle 60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40966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40967" name="Group 64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41123" name="Rectangle 6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4" name="Rectangle 6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5" name="Rectangle 6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6" name="Rectangle 6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7" name="Rectangle 6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8" name="AutoShape 7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8" name="AutoShape 72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73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Freeform 74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95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72" name="Picture 96" descr="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3" name="Group 117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41107" name="AutoShape 11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108" name="Group 116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1109" name="Rectangle 9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0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11" name="Group 10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1117" name="Rectangle 10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8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9" name="Rectangle 10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0" name="Rectangle 10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1" name="Rectangle 10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2" name="AutoShape 10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112" name="Picture 11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13" name="Rectangle 112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4" name="Freeform 113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5" name="Line 114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16" name="Picture 115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974" name="Group 118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41091" name="AutoShape 119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92" name="Group 120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1093" name="Rectangle 121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4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095" name="Group 12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1101" name="Rectangle 12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2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3" name="Rectangle 12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4" name="Rectangle 12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5" name="Rectangle 12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6" name="AutoShape 12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096" name="Picture 13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7" name="Rectangle 131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8" name="Freeform 132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9" name="Line 133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00" name="Picture 134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975" name="Group 135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41075" name="AutoShape 13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76" name="Group 13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1077" name="Rectangle 13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8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079" name="Group 14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1085" name="Rectangle 14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6" name="Rectangle 14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7" name="Rectangle 14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8" name="Rectangle 14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9" name="Rectangle 14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90" name="AutoShape 14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080" name="Picture 14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1" name="Rectangle 14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2" name="Freeform 14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3" name="Line 15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84" name="Picture 151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976" name="Group 152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41059" name="AutoShape 153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60" name="Group 154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1061" name="Rectangle 155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2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063" name="Group 157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1069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0" name="Rectangle 159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1" name="Rectangle 160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2" name="Rectangle 161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3" name="Rectangle 162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4" name="AutoShape 16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064" name="Picture 164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5" name="Rectangle 165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6" name="Freeform 166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7" name="Line 167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68" name="Picture 168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77" name="Line 169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78" name="Group 170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41043" name="AutoShape 17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44" name="Group 17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1045" name="Rectangle 17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6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047" name="Group 17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1053" name="Rectangle 17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4" name="Rectangle 17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5" name="Rectangle 17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6" name="Rectangle 17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7" name="Rectangle 18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8" name="AutoShape 18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048" name="Picture 18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49" name="Rectangle 18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0" name="Freeform 18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1" name="Line 18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52" name="Picture 186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79" name="Text Box 204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969696"/>
                </a:solidFill>
                <a:latin typeface="Times New Roman" charset="0"/>
              </a:rPr>
              <a:t>…</a:t>
            </a:r>
          </a:p>
        </p:txBody>
      </p:sp>
      <p:sp>
        <p:nvSpPr>
          <p:cNvPr id="40980" name="Line 205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06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07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Freeform 208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Freeform 209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0986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40987" name="Freeform 216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Freeform 217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9" name="Line 218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Line 219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1" name="Freeform 220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2" name="Freeform 221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3" name="AutoShape 225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37"/>
          <p:cNvGrpSpPr>
            <a:grpSpLocks/>
          </p:cNvGrpSpPr>
          <p:nvPr/>
        </p:nvGrpSpPr>
        <p:grpSpPr bwMode="auto">
          <a:xfrm>
            <a:off x="3417888" y="3186113"/>
            <a:ext cx="2043112" cy="958850"/>
            <a:chOff x="2505" y="826"/>
            <a:chExt cx="1287" cy="604"/>
          </a:xfrm>
        </p:grpSpPr>
        <p:sp>
          <p:nvSpPr>
            <p:cNvPr id="41039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>
                <a:gd name="T0" fmla="*/ 4 w 562"/>
                <a:gd name="T1" fmla="*/ 264 h 266"/>
                <a:gd name="T2" fmla="*/ 52 w 562"/>
                <a:gd name="T3" fmla="*/ 6 h 266"/>
                <a:gd name="T4" fmla="*/ 108 w 562"/>
                <a:gd name="T5" fmla="*/ 266 h 266"/>
                <a:gd name="T6" fmla="*/ 174 w 562"/>
                <a:gd name="T7" fmla="*/ 0 h 266"/>
                <a:gd name="T8" fmla="*/ 228 w 562"/>
                <a:gd name="T9" fmla="*/ 264 h 266"/>
                <a:gd name="T10" fmla="*/ 288 w 562"/>
                <a:gd name="T11" fmla="*/ 8 h 266"/>
                <a:gd name="T12" fmla="*/ 354 w 562"/>
                <a:gd name="T13" fmla="*/ 266 h 266"/>
                <a:gd name="T14" fmla="*/ 402 w 562"/>
                <a:gd name="T15" fmla="*/ 8 h 266"/>
                <a:gd name="T16" fmla="*/ 464 w 562"/>
                <a:gd name="T17" fmla="*/ 264 h 266"/>
                <a:gd name="T18" fmla="*/ 506 w 562"/>
                <a:gd name="T19" fmla="*/ 6 h 266"/>
                <a:gd name="T20" fmla="*/ 556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>
                <a:gd name="T0" fmla="*/ 0 w 562"/>
                <a:gd name="T1" fmla="*/ 264 h 266"/>
                <a:gd name="T2" fmla="*/ 0 w 562"/>
                <a:gd name="T3" fmla="*/ 6 h 266"/>
                <a:gd name="T4" fmla="*/ 0 w 562"/>
                <a:gd name="T5" fmla="*/ 266 h 266"/>
                <a:gd name="T6" fmla="*/ 0 w 562"/>
                <a:gd name="T7" fmla="*/ 0 h 266"/>
                <a:gd name="T8" fmla="*/ 0 w 562"/>
                <a:gd name="T9" fmla="*/ 264 h 266"/>
                <a:gd name="T10" fmla="*/ 0 w 562"/>
                <a:gd name="T11" fmla="*/ 8 h 266"/>
                <a:gd name="T12" fmla="*/ 0 w 562"/>
                <a:gd name="T13" fmla="*/ 266 h 266"/>
                <a:gd name="T14" fmla="*/ 0 w 562"/>
                <a:gd name="T15" fmla="*/ 8 h 266"/>
                <a:gd name="T16" fmla="*/ 0 w 562"/>
                <a:gd name="T17" fmla="*/ 264 h 266"/>
                <a:gd name="T18" fmla="*/ 0 w 562"/>
                <a:gd name="T19" fmla="*/ 6 h 266"/>
                <a:gd name="T20" fmla="*/ 0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2708275" y="3343275"/>
            <a:ext cx="3021013" cy="2114550"/>
            <a:chOff x="2606" y="951"/>
            <a:chExt cx="1903" cy="1332"/>
          </a:xfrm>
        </p:grpSpPr>
        <p:sp>
          <p:nvSpPr>
            <p:cNvPr id="41009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/>
                <a:t>Channels</a:t>
              </a:r>
            </a:p>
          </p:txBody>
        </p:sp>
        <p:sp>
          <p:nvSpPr>
            <p:cNvPr id="41010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41013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41015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41016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41017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41018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41019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A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A</a:t>
              </a:r>
            </a:p>
          </p:txBody>
        </p:sp>
        <p:sp>
          <p:nvSpPr>
            <p:cNvPr id="41020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A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A</a:t>
              </a:r>
            </a:p>
          </p:txBody>
        </p:sp>
        <p:sp>
          <p:nvSpPr>
            <p:cNvPr id="41021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C</a:t>
              </a:r>
            </a:p>
            <a:p>
              <a:pPr algn="ctr" eaLnBrk="1" hangingPunct="1"/>
              <a:r>
                <a:rPr lang="en-US" sz="1000"/>
                <a:t>O</a:t>
              </a:r>
            </a:p>
            <a:p>
              <a:pPr algn="ctr" eaLnBrk="1" hangingPunct="1"/>
              <a:r>
                <a:rPr lang="en-US" sz="1000"/>
                <a:t>N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R</a:t>
              </a:r>
            </a:p>
            <a:p>
              <a:pPr algn="ctr" eaLnBrk="1" hangingPunct="1"/>
              <a:r>
                <a:rPr lang="en-US" sz="1000"/>
                <a:t>O</a:t>
              </a:r>
            </a:p>
            <a:p>
              <a:pPr algn="ctr" eaLnBrk="1" hangingPunct="1"/>
              <a:r>
                <a:rPr lang="en-US" sz="1000"/>
                <a:t>L</a:t>
              </a:r>
            </a:p>
          </p:txBody>
        </p:sp>
        <p:sp>
          <p:nvSpPr>
            <p:cNvPr id="41022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1</a:t>
              </a:r>
            </a:p>
          </p:txBody>
        </p:sp>
        <p:sp>
          <p:nvSpPr>
            <p:cNvPr id="41030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2</a:t>
              </a:r>
            </a:p>
          </p:txBody>
        </p:sp>
        <p:sp>
          <p:nvSpPr>
            <p:cNvPr id="41031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3</a:t>
              </a:r>
            </a:p>
          </p:txBody>
        </p:sp>
        <p:sp>
          <p:nvSpPr>
            <p:cNvPr id="41032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4</a:t>
              </a:r>
            </a:p>
          </p:txBody>
        </p:sp>
        <p:sp>
          <p:nvSpPr>
            <p:cNvPr id="41033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5</a:t>
              </a:r>
            </a:p>
          </p:txBody>
        </p:sp>
        <p:sp>
          <p:nvSpPr>
            <p:cNvPr id="41034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6</a:t>
              </a:r>
            </a:p>
          </p:txBody>
        </p:sp>
        <p:sp>
          <p:nvSpPr>
            <p:cNvPr id="41035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7</a:t>
              </a:r>
            </a:p>
          </p:txBody>
        </p:sp>
        <p:sp>
          <p:nvSpPr>
            <p:cNvPr id="41036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8</a:t>
              </a:r>
            </a:p>
          </p:txBody>
        </p:sp>
        <p:sp>
          <p:nvSpPr>
            <p:cNvPr id="41037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9</a:t>
              </a:r>
            </a:p>
          </p:txBody>
        </p:sp>
        <p:sp>
          <p:nvSpPr>
            <p:cNvPr id="41038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>
                <a:gd name="T0" fmla="*/ 375 w 375"/>
                <a:gd name="T1" fmla="*/ 0 h 969"/>
                <a:gd name="T2" fmla="*/ 0 w 375"/>
                <a:gd name="T3" fmla="*/ 485 h 969"/>
                <a:gd name="T4" fmla="*/ 375 w 375"/>
                <a:gd name="T5" fmla="*/ 969 h 969"/>
                <a:gd name="T6" fmla="*/ 375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969"/>
                <a:gd name="T14" fmla="*/ 375 w 375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 flipV="1">
            <a:off x="1039813" y="2238375"/>
            <a:ext cx="1666875" cy="2062163"/>
            <a:chOff x="1511" y="1371"/>
            <a:chExt cx="1050" cy="1299"/>
          </a:xfrm>
        </p:grpSpPr>
        <p:grpSp>
          <p:nvGrpSpPr>
            <p:cNvPr id="41003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41005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>
                  <a:gd name="T0" fmla="*/ 18 w 896"/>
                  <a:gd name="T1" fmla="*/ 0 h 198"/>
                  <a:gd name="T2" fmla="*/ 0 w 896"/>
                  <a:gd name="T3" fmla="*/ 96 h 198"/>
                  <a:gd name="T4" fmla="*/ 18 w 896"/>
                  <a:gd name="T5" fmla="*/ 198 h 198"/>
                  <a:gd name="T6" fmla="*/ 774 w 896"/>
                  <a:gd name="T7" fmla="*/ 198 h 198"/>
                  <a:gd name="T8" fmla="*/ 750 w 896"/>
                  <a:gd name="T9" fmla="*/ 90 h 198"/>
                  <a:gd name="T10" fmla="*/ 774 w 896"/>
                  <a:gd name="T11" fmla="*/ 0 h 198"/>
                  <a:gd name="T12" fmla="*/ 18 w 896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6"/>
                  <a:gd name="T22" fmla="*/ 0 h 198"/>
                  <a:gd name="T23" fmla="*/ 896 w 896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>
                  <a:defRPr/>
                </a:pPr>
                <a:endParaRPr lang="en-US" dirty="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7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008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04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>
                <a:gd name="T0" fmla="*/ 1015 w 1015"/>
                <a:gd name="T1" fmla="*/ 1107 h 1107"/>
                <a:gd name="T2" fmla="*/ 0 w 1015"/>
                <a:gd name="T3" fmla="*/ 0 h 1107"/>
                <a:gd name="T4" fmla="*/ 905 w 1015"/>
                <a:gd name="T5" fmla="*/ 0 h 1107"/>
                <a:gd name="T6" fmla="*/ 1015 w 1015"/>
                <a:gd name="T7" fmla="*/ 1107 h 1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5"/>
                <a:gd name="T13" fmla="*/ 0 h 1107"/>
                <a:gd name="T14" fmla="*/ 1015 w 1015"/>
                <a:gd name="T15" fmla="*/ 1107 h 1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226628" name="Text Box 324"/>
          <p:cNvSpPr txBox="1">
            <a:spLocks noChangeArrowheads="1"/>
          </p:cNvSpPr>
          <p:nvPr/>
        </p:nvSpPr>
        <p:spPr bwMode="auto">
          <a:xfrm>
            <a:off x="787400" y="5545138"/>
            <a:ext cx="74755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frequency division multiplexing:</a:t>
            </a:r>
            <a:r>
              <a:rPr lang="en-US">
                <a:latin typeface="Gill Sans MT" charset="0"/>
              </a:rPr>
              <a:t> different channels transmitted</a:t>
            </a:r>
          </a:p>
          <a:p>
            <a:pPr>
              <a:lnSpc>
                <a:spcPct val="85000"/>
              </a:lnSpc>
            </a:pPr>
            <a:r>
              <a:rPr lang="en-US">
                <a:latin typeface="Gill Sans MT" charset="0"/>
              </a:rPr>
              <a:t>in different frequency bands</a:t>
            </a:r>
          </a:p>
        </p:txBody>
      </p:sp>
      <p:grpSp>
        <p:nvGrpSpPr>
          <p:cNvPr id="40999" name="Group 326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41001" name="Picture 32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2" name="Freeform 32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5F7A-F6E5-0B43-BE0F-C0873283555B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1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DB61CC69-8838-B446-A781-6B11077EAB09}" type="slidenum">
              <a:rPr lang="en-US" sz="1400"/>
              <a:pPr algn="l"/>
              <a:t>60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056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Limitations on Ethernet Length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458200" cy="3698875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Latency depends on physical length of link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Time to propagate a packet from one end to the other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Suppose A sends a packet at time 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And B sees an idle line at a time just before </a:t>
            </a:r>
            <a:r>
              <a:rPr lang="en-US" dirty="0" err="1">
                <a:latin typeface="Times New Roman" charset="0"/>
                <a:ea typeface="ＭＳ Ｐゴシック" charset="0"/>
              </a:rPr>
              <a:t>t+d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… so B happily starts transmitting a packet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 detects a collision, and sends jamming signal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But A </a:t>
            </a:r>
            <a:r>
              <a:rPr lang="en-US" dirty="0" err="1">
                <a:latin typeface="Times New Roman" charset="0"/>
                <a:ea typeface="ＭＳ Ｐゴシック" charset="0"/>
              </a:rPr>
              <a:t>doesn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dirty="0">
                <a:latin typeface="Times New Roman" charset="0"/>
                <a:ea typeface="ＭＳ Ｐゴシック" charset="0"/>
              </a:rPr>
              <a:t>t see collision till t+2d</a:t>
            </a:r>
          </a:p>
        </p:txBody>
      </p:sp>
      <p:pic>
        <p:nvPicPr>
          <p:cNvPr id="24581" name="Picture 4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j029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4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24591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5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24589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4032250" y="1547813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latency d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517525" y="12652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8658225" y="1201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F34F0-E395-D442-BB05-33AAC042EEB0}" type="datetime1">
              <a:rPr lang="en-US" smtClean="0"/>
              <a:t>9/17/18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27D366FA-EB81-BA41-8598-DFA8BAC6B747}" type="slidenum">
              <a:rPr lang="en-US" sz="1400"/>
              <a:pPr algn="l"/>
              <a:t>61</a:t>
            </a:fld>
            <a:endParaRPr 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7056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Limitations on Ethernet Length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06725"/>
            <a:ext cx="8458200" cy="3698875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needs to wait for time 2d to detect collision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So, A should keep transmitting during this period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… and keep an eye out for a possible collision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Imposes restrictions on Ethernet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Maximum length of the wire: 2500 meters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Minimum length of the packet: 512 bits (64 bytes)</a:t>
            </a:r>
          </a:p>
        </p:txBody>
      </p:sp>
      <p:pic>
        <p:nvPicPr>
          <p:cNvPr id="25605" name="Picture 4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j029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8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25615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9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25613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4032250" y="1547813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latency d</a:t>
            </a:r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517525" y="12652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5612" name="Text Box 15"/>
          <p:cNvSpPr txBox="1">
            <a:spLocks noChangeArrowheads="1"/>
          </p:cNvSpPr>
          <p:nvPr/>
        </p:nvSpPr>
        <p:spPr bwMode="auto">
          <a:xfrm>
            <a:off x="8658225" y="1201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A4AFD-0F41-6447-A2E6-9984B7FE5DB4}" type="datetime1">
              <a:rPr lang="en-US" smtClean="0"/>
              <a:t>9/17/18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E8AB3E42-6352-9545-ADCE-74B03C579FFD}" type="slidenum">
              <a:rPr lang="en-US" sz="1400"/>
              <a:pPr algn="l"/>
              <a:t>62</a:t>
            </a:fld>
            <a:endParaRPr 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7056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Benefits of Ethernet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Easy to administer and maintain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Inexpensive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Increasingly higher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speed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Moved from shared media to switches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Change everything except the frame format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 good general lesson for evolving the Internet </a:t>
            </a:r>
            <a:endParaRPr lang="en-US" dirty="0" smtClean="0">
              <a:latin typeface="Times New Roman" charset="0"/>
              <a:ea typeface="ＭＳ Ｐゴシック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Can Ethernet become so congested that it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dies??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4B4F7-3DA0-D44A-A355-FC393DF524C0}" type="datetime1">
              <a:rPr lang="en-US" smtClean="0"/>
              <a:t>9/17/18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1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609600" y="4648200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CMTS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contend for certain upstream channel time slots (others assigned)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CA86-3436-DD46-AAFC-2112221C527C}" type="datetime1">
              <a:rPr lang="en-US" smtClean="0"/>
              <a:t>9/17/18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spec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613-7CB6-1F46-BD65-6EEDAF7DBFF9}" type="datetime1">
              <a:rPr lang="en-US" smtClean="0"/>
              <a:t>9/17/18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0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 smtClean="0">
                <a:latin typeface="Gill Sans MT" charset="0"/>
              </a:rPr>
              <a:t>Bluetooth</a:t>
            </a:r>
            <a:r>
              <a:rPr lang="en-US" dirty="0">
                <a:latin typeface="Gill Sans MT" charset="0"/>
              </a:rPr>
              <a:t>, FDDI, 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22365"/>
            <a:ext cx="548655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494-5AB6-7549-B188-E3B834A6EF63}" type="datetime1">
              <a:rPr lang="en-US" smtClean="0"/>
              <a:t>9/17/18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3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33FF495F-2A76-4B4C-971A-D73F4AAA8533}" type="slidenum">
              <a:rPr lang="en-US" sz="1400"/>
              <a:pPr algn="l"/>
              <a:t>66</a:t>
            </a:fld>
            <a:endParaRPr 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056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TCP/IP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runs on a variety of link layer technologies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Point-to-point links vs. shared media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Wide varieties within each class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Link layer performs key services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Encoding, framing, and error detection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Optionally error correction and flow control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Shared media introduce interesting challenges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Decentralized control over resource sharing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Partitioned channel, taking turns, and random access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Ethernet as a wildly popular example</a:t>
            </a:r>
          </a:p>
        </p:txBody>
      </p:sp>
      <p:sp>
        <p:nvSpPr>
          <p:cNvPr id="5530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0CF97A-8EDA-584D-AE4E-0B72E3468856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562FC105-43BE-DE46-8B6A-3DB0ECEF64E9}" type="slidenum">
              <a:rPr lang="en-US" sz="1400"/>
              <a:pPr algn="l"/>
              <a:t>67</a:t>
            </a:fld>
            <a:endParaRPr lang="en-US" sz="1400"/>
          </a:p>
        </p:txBody>
      </p:sp>
      <p:sp>
        <p:nvSpPr>
          <p:cNvPr id="54284" name="Rectangle 33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6781800" cy="8382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Future Issue:  Interconnection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LANS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85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391400" cy="2667000"/>
          </a:xfrm>
        </p:spPr>
        <p:txBody>
          <a:bodyPr/>
          <a:lstStyle/>
          <a:p>
            <a:pPr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86" name="Rectangle 4"/>
          <p:cNvSpPr>
            <a:spLocks noChangeArrowheads="1"/>
          </p:cNvSpPr>
          <p:nvPr/>
        </p:nvSpPr>
        <p:spPr bwMode="auto">
          <a:xfrm>
            <a:off x="4167188" y="5334000"/>
            <a:ext cx="361950" cy="74613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557338" y="5684838"/>
          <a:ext cx="5207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0" name="Clip" r:id="rId3" imgW="1307948" imgH="1084823" progId="MS_ClipArt_Gallery.2">
                  <p:embed/>
                </p:oleObj>
              </mc:Choice>
              <mc:Fallback>
                <p:oleObj name="Clip" r:id="rId3" imgW="1307948" imgH="1084823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5684838"/>
                        <a:ext cx="5207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643438" y="5699125"/>
          <a:ext cx="5222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1" name="Clip" r:id="rId5" imgW="1307948" imgH="1084823" progId="MS_ClipArt_Gallery.2">
                  <p:embed/>
                </p:oleObj>
              </mc:Choice>
              <mc:Fallback>
                <p:oleObj name="Clip" r:id="rId5" imgW="1307948" imgH="108482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699125"/>
                        <a:ext cx="5222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572125" y="5648325"/>
          <a:ext cx="5207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2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5648325"/>
                        <a:ext cx="5207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309813" y="5711825"/>
          <a:ext cx="5222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3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5711825"/>
                        <a:ext cx="5222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7" name="Rectangle 9"/>
          <p:cNvSpPr>
            <a:spLocks noChangeArrowheads="1"/>
          </p:cNvSpPr>
          <p:nvPr/>
        </p:nvSpPr>
        <p:spPr bwMode="auto">
          <a:xfrm>
            <a:off x="6269038" y="5343525"/>
            <a:ext cx="360362" cy="74613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4288" name="Rectangle 10"/>
          <p:cNvSpPr>
            <a:spLocks noChangeArrowheads="1"/>
          </p:cNvSpPr>
          <p:nvPr/>
        </p:nvSpPr>
        <p:spPr bwMode="auto">
          <a:xfrm>
            <a:off x="2120900" y="5330825"/>
            <a:ext cx="361950" cy="74613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3382963" y="5529263"/>
          <a:ext cx="5222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4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5529263"/>
                        <a:ext cx="52228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3883025" y="6059488"/>
          <a:ext cx="522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5" name="Clip" r:id="rId9" imgW="1307948" imgH="1084823" progId="MS_ClipArt_Gallery.2">
                  <p:embed/>
                </p:oleObj>
              </mc:Choice>
              <mc:Fallback>
                <p:oleObj name="Clip" r:id="rId9" imgW="1307948" imgH="108482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6059488"/>
                        <a:ext cx="5222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7237413" y="5494338"/>
          <a:ext cx="5222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6" name="Clip" r:id="rId10" imgW="1307948" imgH="1084823" progId="MS_ClipArt_Gallery.2">
                  <p:embed/>
                </p:oleObj>
              </mc:Choice>
              <mc:Fallback>
                <p:oleObj name="Clip" r:id="rId10" imgW="1307948" imgH="108482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5494338"/>
                        <a:ext cx="52228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6376988" y="5905500"/>
          <a:ext cx="5222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7" name="Clip" r:id="rId11" imgW="1307948" imgH="1084823" progId="MS_ClipArt_Gallery.2">
                  <p:embed/>
                </p:oleObj>
              </mc:Choice>
              <mc:Fallback>
                <p:oleObj name="Clip" r:id="rId11" imgW="1307948" imgH="1084823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88" y="5905500"/>
                        <a:ext cx="5222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1055688" y="5153025"/>
          <a:ext cx="5222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8" name="Clip" r:id="rId12" imgW="1307948" imgH="1084823" progId="MS_ClipArt_Gallery.2">
                  <p:embed/>
                </p:oleObj>
              </mc:Choice>
              <mc:Fallback>
                <p:oleObj name="Clip" r:id="rId12" imgW="1307948" imgH="108482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153025"/>
                        <a:ext cx="5222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9" name="Line 16"/>
          <p:cNvSpPr>
            <a:spLocks noChangeShapeType="1"/>
          </p:cNvSpPr>
          <p:nvPr/>
        </p:nvSpPr>
        <p:spPr bwMode="auto">
          <a:xfrm flipH="1">
            <a:off x="1484313" y="5335588"/>
            <a:ext cx="6937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0" name="Line 17"/>
          <p:cNvSpPr>
            <a:spLocks noChangeShapeType="1"/>
          </p:cNvSpPr>
          <p:nvPr/>
        </p:nvSpPr>
        <p:spPr bwMode="auto">
          <a:xfrm flipH="1">
            <a:off x="1925638" y="5387975"/>
            <a:ext cx="341312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1" name="Line 18"/>
          <p:cNvSpPr>
            <a:spLocks noChangeShapeType="1"/>
          </p:cNvSpPr>
          <p:nvPr/>
        </p:nvSpPr>
        <p:spPr bwMode="auto">
          <a:xfrm>
            <a:off x="2405063" y="5419725"/>
            <a:ext cx="90487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2" name="Line 19"/>
          <p:cNvSpPr>
            <a:spLocks noChangeShapeType="1"/>
          </p:cNvSpPr>
          <p:nvPr/>
        </p:nvSpPr>
        <p:spPr bwMode="auto">
          <a:xfrm flipH="1">
            <a:off x="3827463" y="5378450"/>
            <a:ext cx="43180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3" name="Line 20"/>
          <p:cNvSpPr>
            <a:spLocks noChangeShapeType="1"/>
          </p:cNvSpPr>
          <p:nvPr/>
        </p:nvSpPr>
        <p:spPr bwMode="auto">
          <a:xfrm flipH="1">
            <a:off x="4184650" y="5399088"/>
            <a:ext cx="15875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4" name="Line 21"/>
          <p:cNvSpPr>
            <a:spLocks noChangeShapeType="1"/>
          </p:cNvSpPr>
          <p:nvPr/>
        </p:nvSpPr>
        <p:spPr bwMode="auto">
          <a:xfrm>
            <a:off x="4532313" y="5335588"/>
            <a:ext cx="287337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5" name="Line 22"/>
          <p:cNvSpPr>
            <a:spLocks noChangeShapeType="1"/>
          </p:cNvSpPr>
          <p:nvPr/>
        </p:nvSpPr>
        <p:spPr bwMode="auto">
          <a:xfrm flipH="1">
            <a:off x="5991225" y="5419725"/>
            <a:ext cx="536575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6" name="Line 23"/>
          <p:cNvSpPr>
            <a:spLocks noChangeShapeType="1"/>
          </p:cNvSpPr>
          <p:nvPr/>
        </p:nvSpPr>
        <p:spPr bwMode="auto">
          <a:xfrm flipH="1">
            <a:off x="6564313" y="5387975"/>
            <a:ext cx="14287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7" name="Line 24"/>
          <p:cNvSpPr>
            <a:spLocks noChangeShapeType="1"/>
          </p:cNvSpPr>
          <p:nvPr/>
        </p:nvSpPr>
        <p:spPr bwMode="auto">
          <a:xfrm>
            <a:off x="6707188" y="5302250"/>
            <a:ext cx="6413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8" name="Line 25"/>
          <p:cNvSpPr>
            <a:spLocks noChangeShapeType="1"/>
          </p:cNvSpPr>
          <p:nvPr/>
        </p:nvSpPr>
        <p:spPr bwMode="auto">
          <a:xfrm flipH="1">
            <a:off x="2393950" y="3992563"/>
            <a:ext cx="208280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9" name="Line 26"/>
          <p:cNvSpPr>
            <a:spLocks noChangeShapeType="1"/>
          </p:cNvSpPr>
          <p:nvPr/>
        </p:nvSpPr>
        <p:spPr bwMode="auto">
          <a:xfrm>
            <a:off x="4471988" y="3981450"/>
            <a:ext cx="0" cy="123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00" name="Line 27"/>
          <p:cNvSpPr>
            <a:spLocks noChangeShapeType="1"/>
          </p:cNvSpPr>
          <p:nvPr/>
        </p:nvSpPr>
        <p:spPr bwMode="auto">
          <a:xfrm flipH="1" flipV="1">
            <a:off x="4651375" y="3927475"/>
            <a:ext cx="1873250" cy="136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01" name="Text Box 28"/>
          <p:cNvSpPr txBox="1">
            <a:spLocks noChangeArrowheads="1"/>
          </p:cNvSpPr>
          <p:nvPr/>
        </p:nvSpPr>
        <p:spPr bwMode="auto">
          <a:xfrm>
            <a:off x="2595563" y="5181600"/>
            <a:ext cx="1062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device</a:t>
            </a:r>
          </a:p>
        </p:txBody>
      </p:sp>
      <p:sp>
        <p:nvSpPr>
          <p:cNvPr id="54302" name="Text Box 29"/>
          <p:cNvSpPr txBox="1">
            <a:spLocks noChangeArrowheads="1"/>
          </p:cNvSpPr>
          <p:nvPr/>
        </p:nvSpPr>
        <p:spPr bwMode="auto">
          <a:xfrm>
            <a:off x="4724400" y="51054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device</a:t>
            </a:r>
          </a:p>
        </p:txBody>
      </p:sp>
      <p:sp>
        <p:nvSpPr>
          <p:cNvPr id="54303" name="Text Box 30"/>
          <p:cNvSpPr txBox="1">
            <a:spLocks noChangeArrowheads="1"/>
          </p:cNvSpPr>
          <p:nvPr/>
        </p:nvSpPr>
        <p:spPr bwMode="auto">
          <a:xfrm>
            <a:off x="6740525" y="498316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device</a:t>
            </a:r>
          </a:p>
        </p:txBody>
      </p:sp>
      <p:sp>
        <p:nvSpPr>
          <p:cNvPr id="54304" name="Text Box 31"/>
          <p:cNvSpPr txBox="1">
            <a:spLocks noChangeArrowheads="1"/>
          </p:cNvSpPr>
          <p:nvPr/>
        </p:nvSpPr>
        <p:spPr bwMode="auto">
          <a:xfrm>
            <a:off x="4805363" y="3651250"/>
            <a:ext cx="86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device</a:t>
            </a:r>
          </a:p>
        </p:txBody>
      </p:sp>
      <p:sp>
        <p:nvSpPr>
          <p:cNvPr id="54305" name="Rectangle 32"/>
          <p:cNvSpPr>
            <a:spLocks noChangeArrowheads="1"/>
          </p:cNvSpPr>
          <p:nvPr/>
        </p:nvSpPr>
        <p:spPr bwMode="auto">
          <a:xfrm>
            <a:off x="4270375" y="3944938"/>
            <a:ext cx="361950" cy="74612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4306" name="Date Placeholder 3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225F55-82DD-3746-8C5E-869A852683CD}" type="datetime1">
              <a:rPr lang="en-US" sz="1400" smtClean="0"/>
              <a:t>9/17/18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5143500" y="2905125"/>
            <a:chExt cx="2178050" cy="1147763"/>
          </a:xfrm>
        </p:grpSpPr>
        <p:grpSp>
          <p:nvGrpSpPr>
            <p:cNvPr id="42119" name="Group 128"/>
            <p:cNvGrpSpPr>
              <a:grpSpLocks/>
            </p:cNvGrpSpPr>
            <p:nvPr/>
          </p:nvGrpSpPr>
          <p:grpSpPr bwMode="auto">
            <a:xfrm>
              <a:off x="5143500" y="2905125"/>
              <a:ext cx="2178050" cy="1147763"/>
              <a:chOff x="3240" y="1830"/>
              <a:chExt cx="1372" cy="723"/>
            </a:xfrm>
          </p:grpSpPr>
          <p:sp>
            <p:nvSpPr>
              <p:cNvPr id="42160" name="Freeform 129"/>
              <p:cNvSpPr>
                <a:spLocks/>
              </p:cNvSpPr>
              <p:nvPr/>
            </p:nvSpPr>
            <p:spPr bwMode="auto">
              <a:xfrm>
                <a:off x="3240" y="1830"/>
                <a:ext cx="1372" cy="723"/>
              </a:xfrm>
              <a:custGeom>
                <a:avLst/>
                <a:gdLst>
                  <a:gd name="T0" fmla="*/ 2706359 w 765"/>
                  <a:gd name="T1" fmla="*/ 9024 h 459"/>
                  <a:gd name="T2" fmla="*/ 1841932 w 765"/>
                  <a:gd name="T3" fmla="*/ 63629 h 459"/>
                  <a:gd name="T4" fmla="*/ 611395 w 765"/>
                  <a:gd name="T5" fmla="*/ 91397 h 459"/>
                  <a:gd name="T6" fmla="*/ 89447 w 765"/>
                  <a:gd name="T7" fmla="*/ 306185 h 459"/>
                  <a:gd name="T8" fmla="*/ 1149489 w 765"/>
                  <a:gd name="T9" fmla="*/ 404483 h 459"/>
                  <a:gd name="T10" fmla="*/ 2212518 w 765"/>
                  <a:gd name="T11" fmla="*/ 388557 h 459"/>
                  <a:gd name="T12" fmla="*/ 3729760 w 765"/>
                  <a:gd name="T13" fmla="*/ 404483 h 459"/>
                  <a:gd name="T14" fmla="*/ 4458313 w 765"/>
                  <a:gd name="T15" fmla="*/ 395601 h 459"/>
                  <a:gd name="T16" fmla="*/ 4803937 w 765"/>
                  <a:gd name="T17" fmla="*/ 339191 h 459"/>
                  <a:gd name="T18" fmla="*/ 4790848 w 765"/>
                  <a:gd name="T19" fmla="*/ 143965 h 459"/>
                  <a:gd name="T20" fmla="*/ 4227927 w 765"/>
                  <a:gd name="T21" fmla="*/ 31235 h 459"/>
                  <a:gd name="T22" fmla="*/ 2706359 w 765"/>
                  <a:gd name="T23" fmla="*/ 9024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1" name="Line 130"/>
              <p:cNvSpPr>
                <a:spLocks noChangeShapeType="1"/>
              </p:cNvSpPr>
              <p:nvPr/>
            </p:nvSpPr>
            <p:spPr bwMode="auto">
              <a:xfrm flipV="1">
                <a:off x="3763" y="2053"/>
                <a:ext cx="106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2" name="Line 131"/>
              <p:cNvSpPr>
                <a:spLocks noChangeShapeType="1"/>
              </p:cNvSpPr>
              <p:nvPr/>
            </p:nvSpPr>
            <p:spPr bwMode="auto">
              <a:xfrm>
                <a:off x="3616" y="2204"/>
                <a:ext cx="0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3" name="Line 132"/>
              <p:cNvSpPr>
                <a:spLocks noChangeShapeType="1"/>
              </p:cNvSpPr>
              <p:nvPr/>
            </p:nvSpPr>
            <p:spPr bwMode="auto">
              <a:xfrm flipV="1">
                <a:off x="3763" y="2114"/>
                <a:ext cx="226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4" name="Line 133"/>
              <p:cNvSpPr>
                <a:spLocks noChangeShapeType="1"/>
              </p:cNvSpPr>
              <p:nvPr/>
            </p:nvSpPr>
            <p:spPr bwMode="auto">
              <a:xfrm>
                <a:off x="4076" y="2113"/>
                <a:ext cx="0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5" name="Line 134"/>
              <p:cNvSpPr>
                <a:spLocks noChangeShapeType="1"/>
              </p:cNvSpPr>
              <p:nvPr/>
            </p:nvSpPr>
            <p:spPr bwMode="auto">
              <a:xfrm>
                <a:off x="3779" y="2380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6" name="Line 135"/>
              <p:cNvSpPr>
                <a:spLocks noChangeShapeType="1"/>
              </p:cNvSpPr>
              <p:nvPr/>
            </p:nvSpPr>
            <p:spPr bwMode="auto">
              <a:xfrm>
                <a:off x="4255" y="2372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167" name="Group 136"/>
              <p:cNvGrpSpPr>
                <a:grpSpLocks/>
              </p:cNvGrpSpPr>
              <p:nvPr/>
            </p:nvGrpSpPr>
            <p:grpSpPr bwMode="auto">
              <a:xfrm>
                <a:off x="3860" y="1969"/>
                <a:ext cx="335" cy="148"/>
                <a:chOff x="4650" y="1129"/>
                <a:chExt cx="246" cy="95"/>
              </a:xfrm>
            </p:grpSpPr>
            <p:sp>
              <p:nvSpPr>
                <p:cNvPr id="42197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9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99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2200" name="Group 140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2203" name="Freeform 14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04" name="Freeform 14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201" name="Line 143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02" name="Line 144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68" name="Group 145"/>
              <p:cNvGrpSpPr>
                <a:grpSpLocks/>
              </p:cNvGrpSpPr>
              <p:nvPr/>
            </p:nvGrpSpPr>
            <p:grpSpPr bwMode="auto">
              <a:xfrm>
                <a:off x="3922" y="2284"/>
                <a:ext cx="336" cy="154"/>
                <a:chOff x="4650" y="1129"/>
                <a:chExt cx="246" cy="95"/>
              </a:xfrm>
            </p:grpSpPr>
            <p:sp>
              <p:nvSpPr>
                <p:cNvPr id="42189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9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91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2192" name="Group 14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2195" name="Freeform 15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96" name="Freeform 15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193" name="Line 15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94" name="Line 15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69" name="Group 154"/>
              <p:cNvGrpSpPr>
                <a:grpSpLocks/>
              </p:cNvGrpSpPr>
              <p:nvPr/>
            </p:nvGrpSpPr>
            <p:grpSpPr bwMode="auto">
              <a:xfrm>
                <a:off x="3443" y="2054"/>
                <a:ext cx="335" cy="149"/>
                <a:chOff x="4650" y="1129"/>
                <a:chExt cx="246" cy="95"/>
              </a:xfrm>
            </p:grpSpPr>
            <p:sp>
              <p:nvSpPr>
                <p:cNvPr id="42181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8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83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2184" name="Group 158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2187" name="Freeform 15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88" name="Freeform 16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185" name="Line 161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86" name="Line 162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70" name="Group 163"/>
              <p:cNvGrpSpPr>
                <a:grpSpLocks/>
              </p:cNvGrpSpPr>
              <p:nvPr/>
            </p:nvGrpSpPr>
            <p:grpSpPr bwMode="auto">
              <a:xfrm>
                <a:off x="3452" y="2284"/>
                <a:ext cx="336" cy="148"/>
                <a:chOff x="4650" y="1129"/>
                <a:chExt cx="246" cy="95"/>
              </a:xfrm>
            </p:grpSpPr>
            <p:sp>
              <p:nvSpPr>
                <p:cNvPr id="421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2176" name="Group 167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2179" name="Freeform 16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80" name="Freeform 16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177" name="Line 170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78" name="Line 171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171" name="Line 172"/>
              <p:cNvSpPr>
                <a:spLocks noChangeShapeType="1"/>
              </p:cNvSpPr>
              <p:nvPr/>
            </p:nvSpPr>
            <p:spPr bwMode="auto">
              <a:xfrm>
                <a:off x="4422" y="2370"/>
                <a:ext cx="153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2" name="Text Box 580"/>
              <p:cNvSpPr txBox="1">
                <a:spLocks noChangeArrowheads="1"/>
              </p:cNvSpPr>
              <p:nvPr/>
            </p:nvSpPr>
            <p:spPr bwMode="auto">
              <a:xfrm>
                <a:off x="4231" y="1988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ISP</a:t>
                </a:r>
              </a:p>
            </p:txBody>
          </p:sp>
        </p:grpSp>
        <p:grpSp>
          <p:nvGrpSpPr>
            <p:cNvPr id="42120" name="Group 347"/>
            <p:cNvGrpSpPr>
              <a:grpSpLocks/>
            </p:cNvGrpSpPr>
            <p:nvPr/>
          </p:nvGrpSpPr>
          <p:grpSpPr bwMode="auto">
            <a:xfrm>
              <a:off x="5450519" y="3250491"/>
              <a:ext cx="569188" cy="269566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3172" y="1696067"/>
                <a:ext cx="1126660" cy="317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0026" y="1577452"/>
                <a:ext cx="1126660" cy="3171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911" y="1634181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7210" y="1727011"/>
                <a:ext cx="242325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90323" y="1729590"/>
                <a:ext cx="239179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0026" y="1737325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686" y="1734747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21" name="Group 347"/>
            <p:cNvGrpSpPr>
              <a:grpSpLocks/>
            </p:cNvGrpSpPr>
            <p:nvPr/>
          </p:nvGrpSpPr>
          <p:grpSpPr bwMode="auto">
            <a:xfrm>
              <a:off x="5463219" y="3606091"/>
              <a:ext cx="569188" cy="269566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3172" y="1696067"/>
                <a:ext cx="1126660" cy="317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0026" y="1577452"/>
                <a:ext cx="1126660" cy="3171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911" y="1634181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7210" y="1727011"/>
                <a:ext cx="242325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90323" y="1729590"/>
                <a:ext cx="239179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0026" y="1737325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686" y="1734747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22" name="Group 347"/>
            <p:cNvGrpSpPr>
              <a:grpSpLocks/>
            </p:cNvGrpSpPr>
            <p:nvPr/>
          </p:nvGrpSpPr>
          <p:grpSpPr bwMode="auto">
            <a:xfrm>
              <a:off x="6107744" y="3120316"/>
              <a:ext cx="569188" cy="269566"/>
              <a:chOff x="1871277" y="1576300"/>
              <a:chExt cx="1128371" cy="437861"/>
            </a:xfrm>
          </p:grpSpPr>
          <p:sp>
            <p:nvSpPr>
              <p:cNvPr id="202" name="Oval 201"/>
              <p:cNvSpPr/>
              <p:nvPr/>
            </p:nvSpPr>
            <p:spPr bwMode="auto">
              <a:xfrm flipV="1">
                <a:off x="1873172" y="1696067"/>
                <a:ext cx="1126660" cy="317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 flipV="1">
                <a:off x="1870026" y="1577452"/>
                <a:ext cx="1126660" cy="3171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102911" y="1634181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7" name="Freeform 206"/>
              <p:cNvSpPr/>
              <p:nvPr/>
            </p:nvSpPr>
            <p:spPr bwMode="auto">
              <a:xfrm>
                <a:off x="2537210" y="1727011"/>
                <a:ext cx="242325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8" name="Freeform 207"/>
              <p:cNvSpPr/>
              <p:nvPr/>
            </p:nvSpPr>
            <p:spPr bwMode="auto">
              <a:xfrm>
                <a:off x="2090323" y="1729590"/>
                <a:ext cx="239179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209" name="Straight Connector 208"/>
              <p:cNvCxnSpPr>
                <a:endCxn id="204" idx="2"/>
              </p:cNvCxnSpPr>
              <p:nvPr/>
            </p:nvCxnSpPr>
            <p:spPr bwMode="auto">
              <a:xfrm flipH="1" flipV="1">
                <a:off x="1870026" y="1737325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auto">
              <a:xfrm flipH="1" flipV="1">
                <a:off x="2996686" y="1734747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23" name="Group 347"/>
            <p:cNvGrpSpPr>
              <a:grpSpLocks/>
            </p:cNvGrpSpPr>
            <p:nvPr/>
          </p:nvGrpSpPr>
          <p:grpSpPr bwMode="auto">
            <a:xfrm>
              <a:off x="6207410" y="3622646"/>
              <a:ext cx="569188" cy="269566"/>
              <a:chOff x="1871277" y="1576300"/>
              <a:chExt cx="1128371" cy="437861"/>
            </a:xfrm>
          </p:grpSpPr>
          <p:sp>
            <p:nvSpPr>
              <p:cNvPr id="212" name="Oval 211"/>
              <p:cNvSpPr/>
              <p:nvPr/>
            </p:nvSpPr>
            <p:spPr bwMode="auto">
              <a:xfrm flipV="1">
                <a:off x="1873860" y="1694963"/>
                <a:ext cx="11266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1870712" y="1738800"/>
                <a:ext cx="1129808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 flipV="1">
                <a:off x="1870712" y="1576347"/>
                <a:ext cx="1126660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 bwMode="auto">
              <a:xfrm>
                <a:off x="2160245" y="1674334"/>
                <a:ext cx="547595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6" name="Freeform 215"/>
              <p:cNvSpPr/>
              <p:nvPr/>
            </p:nvSpPr>
            <p:spPr bwMode="auto">
              <a:xfrm>
                <a:off x="2103597" y="1633076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7" name="Freeform 216"/>
              <p:cNvSpPr/>
              <p:nvPr/>
            </p:nvSpPr>
            <p:spPr bwMode="auto">
              <a:xfrm>
                <a:off x="2537896" y="1728486"/>
                <a:ext cx="242327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8" name="Freeform 217"/>
              <p:cNvSpPr/>
              <p:nvPr/>
            </p:nvSpPr>
            <p:spPr bwMode="auto">
              <a:xfrm>
                <a:off x="2091009" y="1731063"/>
                <a:ext cx="2391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219" name="Straight Connector 218"/>
              <p:cNvCxnSpPr>
                <a:endCxn id="214" idx="2"/>
              </p:cNvCxnSpPr>
              <p:nvPr/>
            </p:nvCxnSpPr>
            <p:spPr bwMode="auto">
              <a:xfrm flipH="1" flipV="1">
                <a:off x="1870712" y="1736221"/>
                <a:ext cx="3148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auto">
              <a:xfrm flipH="1" flipV="1">
                <a:off x="2997372" y="1736221"/>
                <a:ext cx="3148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6400" y="2290763"/>
            <a:ext cx="3092450" cy="1417637"/>
            <a:chOff x="256" y="1443"/>
            <a:chExt cx="1948" cy="893"/>
          </a:xfrm>
        </p:grpSpPr>
        <p:sp>
          <p:nvSpPr>
            <p:cNvPr id="42117" name="Text Box 6"/>
            <p:cNvSpPr txBox="1">
              <a:spLocks noChangeArrowheads="1"/>
            </p:cNvSpPr>
            <p:nvPr/>
          </p:nvSpPr>
          <p:spPr bwMode="auto">
            <a:xfrm>
              <a:off x="256" y="1885"/>
              <a:ext cx="19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data, TV transmitted at different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frequencies over </a:t>
              </a:r>
              <a:r>
                <a:rPr lang="en-US" sz="1600" i="1">
                  <a:solidFill>
                    <a:srgbClr val="CC0000"/>
                  </a:solidFill>
                </a:rPr>
                <a:t>shared </a:t>
              </a:r>
              <a:r>
                <a:rPr lang="en-US" sz="1600" i="1"/>
                <a:t>cable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distribution network</a:t>
              </a:r>
            </a:p>
          </p:txBody>
        </p:sp>
        <p:sp>
          <p:nvSpPr>
            <p:cNvPr id="42118" name="Line 7"/>
            <p:cNvSpPr>
              <a:spLocks noChangeShapeType="1"/>
            </p:cNvSpPr>
            <p:nvPr/>
          </p:nvSpPr>
          <p:spPr bwMode="auto">
            <a:xfrm flipV="1">
              <a:off x="1452" y="1443"/>
              <a:ext cx="282" cy="47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41991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41992" name="Group 13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42111" name="Rectangle 14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2" name="Rectangle 15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3" name="Rectangle 16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4" name="Rectangle 17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5" name="Rectangle 18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6" name="AutoShape 19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3" name="AutoShape 21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22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Freeform 23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24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7" name="Picture 25" descr="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8" name="Group 26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42095" name="AutoShape 27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96" name="Group 28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2097" name="Rectangle 2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8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2099" name="Group 31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2105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6" name="Rectangle 33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7" name="Rectangle 34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8" name="Rectangle 35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9" name="Rectangle 36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10" name="AutoShape 3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2100" name="Picture 3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101" name="Rectangle 39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2" name="Freeform 40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3" name="Line 41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104" name="Picture 42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999" name="Group 43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42079" name="AutoShape 44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80" name="Group 45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2081" name="Rectangle 46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2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2083" name="Group 48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2089" name="Rectangle 49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0" name="Rectangle 50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1" name="Rectangle 51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2" name="Rectangle 52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3" name="Rectangle 53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4" name="AutoShape 5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2084" name="Picture 5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85" name="Rectangle 56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6" name="Freeform 57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7" name="Line 58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088" name="Picture 59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000" name="Group 60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42063" name="AutoShape 6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64" name="Group 6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2065" name="Rectangle 6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6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2067" name="Group 6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2073" name="Rectangle 6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4" name="Rectangle 6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5" name="Rectangle 6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6" name="Rectangle 6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7" name="Rectangle 7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8" name="AutoShape 7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2068" name="Picture 7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69" name="Rectangle 7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0" name="Freeform 7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1" name="Line 7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072" name="Picture 76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001" name="Group 77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42047" name="AutoShape 78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48" name="Group 79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2049" name="Rectangle 80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0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2051" name="Group 82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2057" name="Rectangle 83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8" name="Rectangle 84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9" name="Rectangle 85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0" name="Rectangle 86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1" name="Rectangle 87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2" name="AutoShape 8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2052" name="Picture 8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53" name="Rectangle 90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4" name="Freeform 91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5" name="Line 92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056" name="Picture 93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2002" name="Line 94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03" name="Group 95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42031" name="AutoShape 9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32" name="Group 9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2033" name="Rectangle 9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4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2035" name="Group 10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2041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6" name="AutoShape 1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2036" name="Picture 10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37" name="Rectangle 10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8" name="Freeform 10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9" name="Line 11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040" name="Picture 111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2004" name="Text Box 112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969696"/>
                </a:solidFill>
                <a:latin typeface="Times New Roman" charset="0"/>
              </a:rPr>
              <a:t>…</a:t>
            </a:r>
          </a:p>
        </p:txBody>
      </p:sp>
      <p:sp>
        <p:nvSpPr>
          <p:cNvPr id="42005" name="Line 113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4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5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Freeform 116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Freeform 117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2011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42012" name="Freeform 120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Freeform 121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Line 122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Line 123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Freeform 124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Freeform 125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Text Box 126"/>
          <p:cNvSpPr txBox="1">
            <a:spLocks noChangeArrowheads="1"/>
          </p:cNvSpPr>
          <p:nvPr/>
        </p:nvSpPr>
        <p:spPr bwMode="auto">
          <a:xfrm>
            <a:off x="5711825" y="2449513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CMTS</a:t>
            </a:r>
          </a:p>
        </p:txBody>
      </p:sp>
      <p:sp>
        <p:nvSpPr>
          <p:cNvPr id="42019" name="AutoShape 127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Freeform 174"/>
          <p:cNvSpPr>
            <a:spLocks/>
          </p:cNvSpPr>
          <p:nvPr/>
        </p:nvSpPr>
        <p:spPr bwMode="auto">
          <a:xfrm>
            <a:off x="6251575" y="2193925"/>
            <a:ext cx="206375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175"/>
          <p:cNvGrpSpPr>
            <a:grpSpLocks/>
          </p:cNvGrpSpPr>
          <p:nvPr/>
        </p:nvGrpSpPr>
        <p:grpSpPr bwMode="auto">
          <a:xfrm>
            <a:off x="6210300" y="2355850"/>
            <a:ext cx="2517775" cy="508000"/>
            <a:chOff x="3912" y="1484"/>
            <a:chExt cx="1586" cy="320"/>
          </a:xfrm>
        </p:grpSpPr>
        <p:sp>
          <p:nvSpPr>
            <p:cNvPr id="42029" name="Line 176"/>
            <p:cNvSpPr>
              <a:spLocks noChangeShapeType="1"/>
            </p:cNvSpPr>
            <p:nvPr/>
          </p:nvSpPr>
          <p:spPr bwMode="auto">
            <a:xfrm flipH="1" flipV="1">
              <a:off x="3912" y="1497"/>
              <a:ext cx="711" cy="9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Text Box 177"/>
            <p:cNvSpPr txBox="1">
              <a:spLocks noChangeArrowheads="1"/>
            </p:cNvSpPr>
            <p:nvPr/>
          </p:nvSpPr>
          <p:spPr bwMode="auto">
            <a:xfrm>
              <a:off x="4307" y="1484"/>
              <a:ext cx="119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cable modem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termination system</a:t>
              </a:r>
            </a:p>
          </p:txBody>
        </p:sp>
      </p:grpSp>
      <p:sp>
        <p:nvSpPr>
          <p:cNvPr id="55334" name="Rectangle 3"/>
          <p:cNvSpPr>
            <a:spLocks noChangeArrowheads="1"/>
          </p:cNvSpPr>
          <p:nvPr/>
        </p:nvSpPr>
        <p:spPr bwMode="auto">
          <a:xfrm>
            <a:off x="228600" y="41148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99"/>
                </a:solidFill>
                <a:latin typeface="Gill Sans MT" charset="0"/>
              </a:rPr>
              <a:t>HFC: hybrid fiber coax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asymmetric: up to 30Mbps downstream transmission rate, 2 Mbps upstream transmission rate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99"/>
                </a:solidFill>
                <a:latin typeface="Gill Sans MT" charset="0"/>
              </a:rPr>
              <a:t>network </a:t>
            </a:r>
            <a:r>
              <a:rPr lang="en-US" sz="2000" dirty="0">
                <a:latin typeface="Gill Sans MT" charset="0"/>
              </a:rPr>
              <a:t>of cable, fiber attaches homes to ISP router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homes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share access network</a:t>
            </a:r>
            <a:r>
              <a:rPr lang="en-US" sz="20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to cable headend 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unlike DSL, which has dedicated access to central </a:t>
            </a:r>
            <a:r>
              <a:rPr lang="en-US" sz="2000" dirty="0" smtClean="0">
                <a:latin typeface="Gill Sans MT" charset="0"/>
              </a:rPr>
              <a:t>office BUT </a:t>
            </a:r>
            <a:r>
              <a:rPr lang="en-US" sz="2000" dirty="0" smtClean="0">
                <a:latin typeface="Gill Sans MT" charset="0"/>
              </a:rPr>
              <a:t>Low speed</a:t>
            </a:r>
            <a:endParaRPr lang="en-US" sz="2000" dirty="0">
              <a:latin typeface="Gill Sans MT" charset="0"/>
            </a:endParaRP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2023" name="Title 41"/>
          <p:cNvSpPr>
            <a:spLocks/>
          </p:cNvSpPr>
          <p:nvPr/>
        </p:nvSpPr>
        <p:spPr bwMode="auto">
          <a:xfrm>
            <a:off x="381000" y="239713"/>
            <a:ext cx="63373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charset="0"/>
              </a:rPr>
              <a:t>Access network: cable network</a:t>
            </a:r>
          </a:p>
        </p:txBody>
      </p:sp>
      <p:grpSp>
        <p:nvGrpSpPr>
          <p:cNvPr id="42025" name="Group 181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42027" name="Picture 18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8" name="Freeform 18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6756-622D-BF4F-9ADD-062BBB2C47B5}" type="datetime1">
              <a:rPr lang="en-US" smtClean="0"/>
              <a:t>9/17/18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2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1"/>
          <p:cNvSpPr>
            <a:spLocks/>
          </p:cNvSpPr>
          <p:nvPr/>
        </p:nvSpPr>
        <p:spPr bwMode="auto">
          <a:xfrm>
            <a:off x="381000" y="239713"/>
            <a:ext cx="63103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charset="0"/>
              </a:rPr>
              <a:t>Access network: home network</a:t>
            </a:r>
          </a:p>
        </p:txBody>
      </p:sp>
      <p:sp>
        <p:nvSpPr>
          <p:cNvPr id="43012" name="AutoShape 99"/>
          <p:cNvSpPr>
            <a:spLocks noChangeArrowheads="1"/>
          </p:cNvSpPr>
          <p:nvPr/>
        </p:nvSpPr>
        <p:spPr bwMode="auto">
          <a:xfrm>
            <a:off x="754063" y="1158875"/>
            <a:ext cx="5649912" cy="76835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5905500" y="3178175"/>
            <a:ext cx="2897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to/from headend or central office</a:t>
            </a:r>
          </a:p>
        </p:txBody>
      </p:sp>
      <p:sp>
        <p:nvSpPr>
          <p:cNvPr id="43014" name="Rectangle 87"/>
          <p:cNvSpPr>
            <a:spLocks noChangeArrowheads="1"/>
          </p:cNvSpPr>
          <p:nvPr/>
        </p:nvSpPr>
        <p:spPr bwMode="auto">
          <a:xfrm>
            <a:off x="1189038" y="1912938"/>
            <a:ext cx="4781550" cy="26622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5" name="Group 105"/>
          <p:cNvGrpSpPr>
            <a:grpSpLocks/>
          </p:cNvGrpSpPr>
          <p:nvPr/>
        </p:nvGrpSpPr>
        <p:grpSpPr bwMode="auto">
          <a:xfrm>
            <a:off x="4287838" y="3252788"/>
            <a:ext cx="3000375" cy="361950"/>
            <a:chOff x="2434" y="2109"/>
            <a:chExt cx="1890" cy="228"/>
          </a:xfrm>
        </p:grpSpPr>
        <p:grpSp>
          <p:nvGrpSpPr>
            <p:cNvPr id="43095" name="Group 91"/>
            <p:cNvGrpSpPr>
              <a:grpSpLocks/>
            </p:cNvGrpSpPr>
            <p:nvPr/>
          </p:nvGrpSpPr>
          <p:grpSpPr bwMode="auto">
            <a:xfrm>
              <a:off x="2722" y="2109"/>
              <a:ext cx="642" cy="228"/>
              <a:chOff x="322" y="890"/>
              <a:chExt cx="872" cy="339"/>
            </a:xfrm>
          </p:grpSpPr>
          <p:sp>
            <p:nvSpPr>
              <p:cNvPr id="43098" name="Rectangle 92"/>
              <p:cNvSpPr>
                <a:spLocks noChangeArrowheads="1"/>
              </p:cNvSpPr>
              <p:nvPr/>
            </p:nvSpPr>
            <p:spPr bwMode="auto">
              <a:xfrm>
                <a:off x="323" y="1004"/>
                <a:ext cx="871" cy="22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9" name="Rectangle 93"/>
              <p:cNvSpPr>
                <a:spLocks noChangeArrowheads="1"/>
              </p:cNvSpPr>
              <p:nvPr/>
            </p:nvSpPr>
            <p:spPr bwMode="auto">
              <a:xfrm>
                <a:off x="393" y="1073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0" name="Rectangle 94"/>
              <p:cNvSpPr>
                <a:spLocks noChangeArrowheads="1"/>
              </p:cNvSpPr>
              <p:nvPr/>
            </p:nvSpPr>
            <p:spPr bwMode="auto">
              <a:xfrm>
                <a:off x="467" y="1073"/>
                <a:ext cx="56" cy="57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1" name="Rectangle 95"/>
              <p:cNvSpPr>
                <a:spLocks noChangeArrowheads="1"/>
              </p:cNvSpPr>
              <p:nvPr/>
            </p:nvSpPr>
            <p:spPr bwMode="auto">
              <a:xfrm>
                <a:off x="541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2" name="Rectangle 96"/>
              <p:cNvSpPr>
                <a:spLocks noChangeArrowheads="1"/>
              </p:cNvSpPr>
              <p:nvPr/>
            </p:nvSpPr>
            <p:spPr bwMode="auto">
              <a:xfrm>
                <a:off x="615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3" name="AutoShape 97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96" name="Line 102"/>
            <p:cNvSpPr>
              <a:spLocks noChangeShapeType="1"/>
            </p:cNvSpPr>
            <p:nvPr/>
          </p:nvSpPr>
          <p:spPr bwMode="auto">
            <a:xfrm flipH="1">
              <a:off x="3361" y="2258"/>
              <a:ext cx="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7" name="Line 104"/>
            <p:cNvSpPr>
              <a:spLocks noChangeShapeType="1"/>
            </p:cNvSpPr>
            <p:nvPr/>
          </p:nvSpPr>
          <p:spPr bwMode="auto">
            <a:xfrm flipH="1">
              <a:off x="2434" y="226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6" name="Group 107"/>
          <p:cNvGrpSpPr>
            <a:grpSpLocks/>
          </p:cNvGrpSpPr>
          <p:nvPr/>
        </p:nvGrpSpPr>
        <p:grpSpPr bwMode="auto">
          <a:xfrm>
            <a:off x="3273425" y="3227388"/>
            <a:ext cx="1065213" cy="455612"/>
            <a:chOff x="2356" y="1300"/>
            <a:chExt cx="555" cy="194"/>
          </a:xfrm>
        </p:grpSpPr>
        <p:sp>
          <p:nvSpPr>
            <p:cNvPr id="4308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4308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4308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43090" name="Group 11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3093" name="Freeform 11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4" name="Freeform 11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91" name="Line 11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Line 11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7" name="Line 116"/>
          <p:cNvSpPr>
            <a:spLocks noChangeShapeType="1"/>
          </p:cNvSpPr>
          <p:nvPr/>
        </p:nvSpPr>
        <p:spPr bwMode="auto">
          <a:xfrm flipH="1">
            <a:off x="2435225" y="346392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18" name="Group 119"/>
          <p:cNvGrpSpPr>
            <a:grpSpLocks/>
          </p:cNvGrpSpPr>
          <p:nvPr/>
        </p:nvGrpSpPr>
        <p:grpSpPr bwMode="auto">
          <a:xfrm>
            <a:off x="1814513" y="2884488"/>
            <a:ext cx="1068387" cy="820737"/>
            <a:chOff x="2967" y="478"/>
            <a:chExt cx="788" cy="625"/>
          </a:xfrm>
        </p:grpSpPr>
        <p:pic>
          <p:nvPicPr>
            <p:cNvPr id="43085" name="Picture 120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6" name="Picture 121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9" name="Line 122"/>
          <p:cNvSpPr>
            <a:spLocks noChangeShapeType="1"/>
          </p:cNvSpPr>
          <p:nvPr/>
        </p:nvSpPr>
        <p:spPr bwMode="auto">
          <a:xfrm flipH="1" flipV="1">
            <a:off x="3756025" y="27670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5326063" y="3703638"/>
            <a:ext cx="2527300" cy="1265237"/>
            <a:chOff x="3355" y="2333"/>
            <a:chExt cx="1592" cy="797"/>
          </a:xfrm>
        </p:grpSpPr>
        <p:sp>
          <p:nvSpPr>
            <p:cNvPr id="43083" name="Text Box 39"/>
            <p:cNvSpPr txBox="1">
              <a:spLocks noChangeArrowheads="1"/>
            </p:cNvSpPr>
            <p:nvPr/>
          </p:nvSpPr>
          <p:spPr bwMode="auto">
            <a:xfrm>
              <a:off x="3355" y="2934"/>
              <a:ext cx="15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800"/>
                <a:t>cable or DSL modem</a:t>
              </a:r>
            </a:p>
          </p:txBody>
        </p:sp>
        <p:sp>
          <p:nvSpPr>
            <p:cNvPr id="43084" name="Line 129"/>
            <p:cNvSpPr>
              <a:spLocks noChangeShapeType="1"/>
            </p:cNvSpPr>
            <p:nvPr/>
          </p:nvSpPr>
          <p:spPr bwMode="auto">
            <a:xfrm>
              <a:off x="3449" y="2333"/>
              <a:ext cx="0" cy="59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4060825" y="3695700"/>
            <a:ext cx="2593975" cy="1778000"/>
            <a:chOff x="2558" y="2328"/>
            <a:chExt cx="1634" cy="1120"/>
          </a:xfrm>
        </p:grpSpPr>
        <p:sp>
          <p:nvSpPr>
            <p:cNvPr id="43081" name="Text Box 39"/>
            <p:cNvSpPr txBox="1">
              <a:spLocks noChangeArrowheads="1"/>
            </p:cNvSpPr>
            <p:nvPr/>
          </p:nvSpPr>
          <p:spPr bwMode="auto">
            <a:xfrm>
              <a:off x="2558" y="3252"/>
              <a:ext cx="163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800"/>
                <a:t>router, firewall, NAT</a:t>
              </a:r>
            </a:p>
          </p:txBody>
        </p:sp>
        <p:sp>
          <p:nvSpPr>
            <p:cNvPr id="43082" name="Line 133"/>
            <p:cNvSpPr>
              <a:spLocks noChangeShapeType="1"/>
            </p:cNvSpPr>
            <p:nvPr/>
          </p:nvSpPr>
          <p:spPr bwMode="auto">
            <a:xfrm>
              <a:off x="2645" y="2328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3605213" y="4576763"/>
            <a:ext cx="2927350" cy="1403350"/>
            <a:chOff x="2062" y="2532"/>
            <a:chExt cx="1844" cy="1220"/>
          </a:xfrm>
        </p:grpSpPr>
        <p:sp>
          <p:nvSpPr>
            <p:cNvPr id="43079" name="Line 134"/>
            <p:cNvSpPr>
              <a:spLocks noChangeShapeType="1"/>
            </p:cNvSpPr>
            <p:nvPr/>
          </p:nvSpPr>
          <p:spPr bwMode="auto">
            <a:xfrm>
              <a:off x="2064" y="2532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Text Box 39"/>
            <p:cNvSpPr txBox="1">
              <a:spLocks noChangeArrowheads="1"/>
            </p:cNvSpPr>
            <p:nvPr/>
          </p:nvSpPr>
          <p:spPr bwMode="auto">
            <a:xfrm>
              <a:off x="2062" y="3471"/>
              <a:ext cx="184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800"/>
                <a:t>wired Ethernet (1 Gbps)</a:t>
              </a:r>
            </a:p>
          </p:txBody>
        </p:sp>
      </p:grpSp>
      <p:grpSp>
        <p:nvGrpSpPr>
          <p:cNvPr id="10" name="Group 140"/>
          <p:cNvGrpSpPr>
            <a:grpSpLocks/>
          </p:cNvGrpSpPr>
          <p:nvPr/>
        </p:nvGrpSpPr>
        <p:grpSpPr bwMode="auto">
          <a:xfrm>
            <a:off x="423863" y="3725863"/>
            <a:ext cx="1966912" cy="2043112"/>
            <a:chOff x="267" y="2347"/>
            <a:chExt cx="1239" cy="1287"/>
          </a:xfrm>
        </p:grpSpPr>
        <p:sp>
          <p:nvSpPr>
            <p:cNvPr id="43077" name="Line 136"/>
            <p:cNvSpPr>
              <a:spLocks noChangeShapeType="1"/>
            </p:cNvSpPr>
            <p:nvPr/>
          </p:nvSpPr>
          <p:spPr bwMode="auto">
            <a:xfrm>
              <a:off x="1360" y="2347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Text Box 39"/>
            <p:cNvSpPr txBox="1">
              <a:spLocks noChangeArrowheads="1"/>
            </p:cNvSpPr>
            <p:nvPr/>
          </p:nvSpPr>
          <p:spPr bwMode="auto">
            <a:xfrm>
              <a:off x="267" y="3300"/>
              <a:ext cx="123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1800"/>
                <a:t>wireless access </a:t>
              </a:r>
            </a:p>
            <a:p>
              <a:pPr algn="r">
                <a:lnSpc>
                  <a:spcPct val="80000"/>
                </a:lnSpc>
              </a:pPr>
              <a:r>
                <a:rPr lang="en-US" sz="1800"/>
                <a:t>point (54 Mbps)</a:t>
              </a:r>
            </a:p>
          </p:txBody>
        </p:sp>
      </p:grp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1038225" y="1303338"/>
            <a:ext cx="1103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wireless</a:t>
            </a:r>
          </a:p>
          <a:p>
            <a:pPr algn="r"/>
            <a:r>
              <a:rPr lang="en-US" sz="2000"/>
              <a:t>devices</a:t>
            </a:r>
          </a:p>
        </p:txBody>
      </p:sp>
      <p:grpSp>
        <p:nvGrpSpPr>
          <p:cNvPr id="43025" name="Group 143"/>
          <p:cNvGrpSpPr>
            <a:grpSpLocks/>
          </p:cNvGrpSpPr>
          <p:nvPr/>
        </p:nvGrpSpPr>
        <p:grpSpPr bwMode="auto">
          <a:xfrm>
            <a:off x="1384300" y="1954213"/>
            <a:ext cx="733425" cy="758825"/>
            <a:chOff x="2751" y="1851"/>
            <a:chExt cx="462" cy="478"/>
          </a:xfrm>
        </p:grpSpPr>
        <p:pic>
          <p:nvPicPr>
            <p:cNvPr id="43075" name="Picture 144" descr="iphone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6" name="Picture 145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26" name="Line 146"/>
          <p:cNvSpPr>
            <a:spLocks noChangeShapeType="1"/>
          </p:cNvSpPr>
          <p:nvPr/>
        </p:nvSpPr>
        <p:spPr bwMode="auto">
          <a:xfrm>
            <a:off x="3679825" y="3679825"/>
            <a:ext cx="127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11" name="Oval 147"/>
          <p:cNvSpPr>
            <a:spLocks noChangeArrowheads="1"/>
          </p:cNvSpPr>
          <p:nvPr/>
        </p:nvSpPr>
        <p:spPr bwMode="auto">
          <a:xfrm>
            <a:off x="1281113" y="2801938"/>
            <a:ext cx="3359150" cy="1050925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136525" y="3532188"/>
            <a:ext cx="1630363" cy="717550"/>
            <a:chOff x="86" y="2225"/>
            <a:chExt cx="1027" cy="452"/>
          </a:xfrm>
        </p:grpSpPr>
        <p:sp>
          <p:nvSpPr>
            <p:cNvPr id="43073" name="Text Box 148"/>
            <p:cNvSpPr txBox="1">
              <a:spLocks noChangeArrowheads="1"/>
            </p:cNvSpPr>
            <p:nvPr/>
          </p:nvSpPr>
          <p:spPr bwMode="auto">
            <a:xfrm>
              <a:off x="86" y="2357"/>
              <a:ext cx="102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/>
                <a:t>often combined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/>
                <a:t>in single box</a:t>
              </a:r>
            </a:p>
          </p:txBody>
        </p:sp>
        <p:sp>
          <p:nvSpPr>
            <p:cNvPr id="43074" name="Line 149"/>
            <p:cNvSpPr>
              <a:spLocks noChangeShapeType="1"/>
            </p:cNvSpPr>
            <p:nvPr/>
          </p:nvSpPr>
          <p:spPr bwMode="auto">
            <a:xfrm flipV="1">
              <a:off x="590" y="2225"/>
              <a:ext cx="238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29" name="Group 151"/>
          <p:cNvGrpSpPr>
            <a:grpSpLocks/>
          </p:cNvGrpSpPr>
          <p:nvPr/>
        </p:nvGrpSpPr>
        <p:grpSpPr bwMode="auto">
          <a:xfrm>
            <a:off x="2379663" y="1566863"/>
            <a:ext cx="954087" cy="1027112"/>
            <a:chOff x="877" y="1008"/>
            <a:chExt cx="2747" cy="2591"/>
          </a:xfrm>
        </p:grpSpPr>
        <p:pic>
          <p:nvPicPr>
            <p:cNvPr id="43050" name="Picture 152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15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2" name="Freeform 154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3053" name="Picture 15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4" name="Freeform 156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Freeform 157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Freeform 158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7" name="Freeform 159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Freeform 160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Freeform 161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60" name="Group 162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3067" name="Freeform 16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Freeform 16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9" name="Freeform 16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0" name="Freeform 16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1" name="Freeform 16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2" name="Freeform 16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61" name="Freeform 169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Freeform 170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Freeform 171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Freeform 172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5" name="Freeform 173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Freeform 174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30" name="Group 175"/>
          <p:cNvGrpSpPr>
            <a:grpSpLocks/>
          </p:cNvGrpSpPr>
          <p:nvPr/>
        </p:nvGrpSpPr>
        <p:grpSpPr bwMode="auto">
          <a:xfrm>
            <a:off x="3149600" y="2032000"/>
            <a:ext cx="1123950" cy="862013"/>
            <a:chOff x="-44" y="1473"/>
            <a:chExt cx="981" cy="1105"/>
          </a:xfrm>
        </p:grpSpPr>
        <p:pic>
          <p:nvPicPr>
            <p:cNvPr id="43048" name="Picture 176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9" name="Freeform 17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3031" name="Group 178"/>
          <p:cNvGrpSpPr>
            <a:grpSpLocks/>
          </p:cNvGrpSpPr>
          <p:nvPr/>
        </p:nvGrpSpPr>
        <p:grpSpPr bwMode="auto">
          <a:xfrm>
            <a:off x="3090863" y="3838575"/>
            <a:ext cx="849312" cy="712788"/>
            <a:chOff x="-44" y="1473"/>
            <a:chExt cx="981" cy="1105"/>
          </a:xfrm>
        </p:grpSpPr>
        <p:pic>
          <p:nvPicPr>
            <p:cNvPr id="43046" name="Picture 179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7" name="Freeform 1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3033" name="Group 98"/>
          <p:cNvGrpSpPr>
            <a:grpSpLocks/>
          </p:cNvGrpSpPr>
          <p:nvPr/>
        </p:nvGrpSpPr>
        <p:grpSpPr bwMode="auto">
          <a:xfrm>
            <a:off x="4486275" y="1708150"/>
            <a:ext cx="958850" cy="1276350"/>
            <a:chOff x="5806938" y="3011924"/>
            <a:chExt cx="347997" cy="396620"/>
          </a:xfrm>
        </p:grpSpPr>
        <p:pic>
          <p:nvPicPr>
            <p:cNvPr id="43044" name="Picture 101" descr="fridge2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702" y="307151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45" name="Picture 111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938" y="301192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34" name="Group 347"/>
          <p:cNvGrpSpPr>
            <a:grpSpLocks/>
          </p:cNvGrpSpPr>
          <p:nvPr/>
        </p:nvGrpSpPr>
        <p:grpSpPr bwMode="auto">
          <a:xfrm>
            <a:off x="3236913" y="3187700"/>
            <a:ext cx="1114425" cy="541338"/>
            <a:chOff x="1871277" y="1576300"/>
            <a:chExt cx="1128371" cy="437861"/>
          </a:xfrm>
        </p:grpSpPr>
        <p:sp>
          <p:nvSpPr>
            <p:cNvPr id="88" name="Oval 87"/>
            <p:cNvSpPr/>
            <p:nvPr/>
          </p:nvSpPr>
          <p:spPr bwMode="auto">
            <a:xfrm flipV="1">
              <a:off x="1874492" y="1694432"/>
              <a:ext cx="1125156" cy="31972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871277" y="1739375"/>
              <a:ext cx="1128371" cy="11684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 bwMode="auto">
            <a:xfrm flipV="1">
              <a:off x="1871277" y="1576300"/>
              <a:ext cx="1125156" cy="31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2158995" y="1673888"/>
              <a:ext cx="549719" cy="16050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102738" y="1632798"/>
              <a:ext cx="662235" cy="11171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536727" y="1727818"/>
              <a:ext cx="244320" cy="9758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089879" y="1730386"/>
              <a:ext cx="241105" cy="9630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" name="Straight Connector 94"/>
            <p:cNvCxnSpPr>
              <a:endCxn id="90" idx="2"/>
            </p:cNvCxnSpPr>
            <p:nvPr/>
          </p:nvCxnSpPr>
          <p:spPr bwMode="auto">
            <a:xfrm flipH="1" flipV="1">
              <a:off x="1871277" y="1736806"/>
              <a:ext cx="3215" cy="12326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flipH="1" flipV="1">
              <a:off x="2996433" y="1734238"/>
              <a:ext cx="3215" cy="12326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6EF-5E6B-7F4A-B97B-16C8EF25E07C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2200" y="1905000"/>
            <a:ext cx="21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FF"/>
                </a:solidFill>
              </a:rPr>
              <a:t>Where is Bottleneck?</a:t>
            </a:r>
            <a:endParaRPr lang="en-US" sz="18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6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406" grpId="0"/>
      <p:bldP spid="114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50"/>
          <p:cNvSpPr>
            <a:spLocks noGrp="1"/>
          </p:cNvSpPr>
          <p:nvPr>
            <p:ph type="title" idx="4294967295"/>
          </p:nvPr>
        </p:nvSpPr>
        <p:spPr>
          <a:xfrm>
            <a:off x="25537" y="76200"/>
            <a:ext cx="8051663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Access Network: </a:t>
            </a:r>
            <a:r>
              <a:rPr lang="en-US" sz="4000" dirty="0" smtClean="0">
                <a:latin typeface="Gill Sans MT" charset="0"/>
              </a:rPr>
              <a:t>Enterprise (</a:t>
            </a:r>
            <a:r>
              <a:rPr lang="en-US" sz="4000" dirty="0">
                <a:latin typeface="Gill Sans MT" charset="0"/>
              </a:rPr>
              <a:t>Ethernet)</a:t>
            </a:r>
          </a:p>
        </p:txBody>
      </p:sp>
      <p:sp>
        <p:nvSpPr>
          <p:cNvPr id="58371" name="Content Placeholder 52"/>
          <p:cNvSpPr>
            <a:spLocks noGrp="1"/>
          </p:cNvSpPr>
          <p:nvPr>
            <p:ph idx="4294967295"/>
          </p:nvPr>
        </p:nvSpPr>
        <p:spPr>
          <a:xfrm>
            <a:off x="455613" y="4783138"/>
            <a:ext cx="8043862" cy="1414462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typically used in companies, universities, </a:t>
            </a:r>
            <a:r>
              <a:rPr lang="en-US" sz="2400" dirty="0" smtClean="0">
                <a:latin typeface="Gill Sans MT" charset="0"/>
              </a:rPr>
              <a:t>etc.</a:t>
            </a:r>
            <a:endParaRPr lang="en-US" sz="2400" dirty="0">
              <a:latin typeface="Gill Sans MT" charset="0"/>
            </a:endParaRPr>
          </a:p>
          <a:p>
            <a:pPr marL="287338" lvl="1" indent="-287338" eaLnBrk="1" hangingPunct="1"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  <a:cs typeface="Arial" charset="0"/>
              </a:rPr>
              <a:t>10 Mbps, 100Mbps, 1Gbps, 10Gbps transmission rates</a:t>
            </a:r>
          </a:p>
          <a:p>
            <a:pPr marL="287338" lvl="1" indent="-287338" eaLnBrk="1" hangingPunct="1"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  <a:cs typeface="Arial" charset="0"/>
              </a:rPr>
              <a:t>today, end systems typically connect into Ethernet switch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>
            <a:off x="2217738" y="31861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Line 3"/>
          <p:cNvSpPr>
            <a:spLocks noChangeShapeType="1"/>
          </p:cNvSpPr>
          <p:nvPr/>
        </p:nvSpPr>
        <p:spPr bwMode="auto">
          <a:xfrm>
            <a:off x="2636838" y="319405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Line 4"/>
          <p:cNvSpPr>
            <a:spLocks noChangeShapeType="1"/>
          </p:cNvSpPr>
          <p:nvPr/>
        </p:nvSpPr>
        <p:spPr bwMode="auto">
          <a:xfrm flipH="1">
            <a:off x="1614488" y="3167063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3" name="Group 51"/>
          <p:cNvGrpSpPr>
            <a:grpSpLocks/>
          </p:cNvGrpSpPr>
          <p:nvPr/>
        </p:nvGrpSpPr>
        <p:grpSpPr bwMode="auto">
          <a:xfrm>
            <a:off x="2016125" y="2873375"/>
            <a:ext cx="1052513" cy="355600"/>
            <a:chOff x="4410" y="1365"/>
            <a:chExt cx="663" cy="224"/>
          </a:xfrm>
        </p:grpSpPr>
        <p:sp>
          <p:nvSpPr>
            <p:cNvPr id="45261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4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287 h 63"/>
                <a:gd name="T2" fmla="*/ 265937 w 280"/>
                <a:gd name="T3" fmla="*/ 2225 h 63"/>
                <a:gd name="T4" fmla="*/ 1569482 w 280"/>
                <a:gd name="T5" fmla="*/ 0 h 63"/>
                <a:gd name="T6" fmla="*/ 200378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265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064" name="Line 59"/>
          <p:cNvSpPr>
            <a:spLocks noChangeShapeType="1"/>
          </p:cNvSpPr>
          <p:nvPr/>
        </p:nvSpPr>
        <p:spPr bwMode="auto">
          <a:xfrm flipH="1">
            <a:off x="1108075" y="2946400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Line 61"/>
          <p:cNvSpPr>
            <a:spLocks noChangeShapeType="1"/>
          </p:cNvSpPr>
          <p:nvPr/>
        </p:nvSpPr>
        <p:spPr bwMode="auto">
          <a:xfrm flipV="1">
            <a:off x="2389188" y="2328863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6" name="Group 62"/>
          <p:cNvGrpSpPr>
            <a:grpSpLocks/>
          </p:cNvGrpSpPr>
          <p:nvPr/>
        </p:nvGrpSpPr>
        <p:grpSpPr bwMode="auto">
          <a:xfrm>
            <a:off x="2089150" y="1876425"/>
            <a:ext cx="873125" cy="627063"/>
            <a:chOff x="2967" y="478"/>
            <a:chExt cx="788" cy="625"/>
          </a:xfrm>
        </p:grpSpPr>
        <p:pic>
          <p:nvPicPr>
            <p:cNvPr id="45259" name="Picture 63" descr="access_point_stylized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60" name="Picture 64" descr="antenna_radiation_styliz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7" name="Group 65"/>
          <p:cNvGrpSpPr>
            <a:grpSpLocks/>
          </p:cNvGrpSpPr>
          <p:nvPr/>
        </p:nvGrpSpPr>
        <p:grpSpPr bwMode="auto">
          <a:xfrm>
            <a:off x="2746375" y="1231900"/>
            <a:ext cx="622300" cy="706438"/>
            <a:chOff x="877" y="1008"/>
            <a:chExt cx="2747" cy="2591"/>
          </a:xfrm>
        </p:grpSpPr>
        <p:pic>
          <p:nvPicPr>
            <p:cNvPr id="45236" name="Picture 66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37" name="Picture 67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38" name="Freeform 6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5239" name="Picture 69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40" name="Freeform 7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1" name="Freeform 7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2" name="Freeform 7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3" name="Freeform 7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4" name="Freeform 7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5" name="Freeform 7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46" name="Group 7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5253" name="Freeform 7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4" name="Freeform 7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5" name="Freeform 7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6" name="Freeform 8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7" name="Freeform 8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8" name="Freeform 8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47" name="Freeform 8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8" name="Freeform 8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9" name="Freeform 8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0" name="Freeform 8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1" name="Freeform 8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2" name="Freeform 8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8" name="Group 89"/>
          <p:cNvGrpSpPr>
            <a:grpSpLocks/>
          </p:cNvGrpSpPr>
          <p:nvPr/>
        </p:nvGrpSpPr>
        <p:grpSpPr bwMode="auto">
          <a:xfrm>
            <a:off x="1216025" y="1511300"/>
            <a:ext cx="566738" cy="625475"/>
            <a:chOff x="877" y="1008"/>
            <a:chExt cx="2747" cy="2591"/>
          </a:xfrm>
        </p:grpSpPr>
        <p:pic>
          <p:nvPicPr>
            <p:cNvPr id="45213" name="Picture 90" descr="antenna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14" name="Picture 91" descr="laptop_keyboar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15" name="Freeform 92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5216" name="Picture 93" descr="sc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17" name="Freeform 94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8" name="Freeform 95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9" name="Freeform 96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0" name="Freeform 97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1" name="Freeform 98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2" name="Freeform 99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23" name="Group 100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5230" name="Freeform 10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1" name="Freeform 10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2" name="Freeform 10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3" name="Freeform 10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4" name="Freeform 10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5" name="Freeform 10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24" name="Freeform 107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5" name="Freeform 108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6" name="Freeform 109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7" name="Freeform 110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8" name="Freeform 111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9" name="Freeform 112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9" name="Group 113"/>
          <p:cNvGrpSpPr>
            <a:grpSpLocks/>
          </p:cNvGrpSpPr>
          <p:nvPr/>
        </p:nvGrpSpPr>
        <p:grpSpPr bwMode="auto">
          <a:xfrm>
            <a:off x="1963738" y="1203325"/>
            <a:ext cx="635000" cy="615950"/>
            <a:chOff x="877" y="1008"/>
            <a:chExt cx="2747" cy="2591"/>
          </a:xfrm>
        </p:grpSpPr>
        <p:pic>
          <p:nvPicPr>
            <p:cNvPr id="45190" name="Picture 114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91" name="Picture 115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92" name="Freeform 116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5193" name="Picture 117" descr="scre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94" name="Freeform 118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5" name="Freeform 119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6" name="Freeform 120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7" name="Freeform 121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8" name="Freeform 122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9" name="Freeform 123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00" name="Group 124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5207" name="Freeform 12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8" name="Freeform 12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9" name="Freeform 12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0" name="Freeform 12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1" name="Freeform 12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2" name="Freeform 13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01" name="Freeform 131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2" name="Freeform 132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3" name="Freeform 133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4" name="Freeform 134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5" name="Freeform 135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6" name="Freeform 136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0" name="Group 296"/>
          <p:cNvGrpSpPr>
            <a:grpSpLocks/>
          </p:cNvGrpSpPr>
          <p:nvPr/>
        </p:nvGrpSpPr>
        <p:grpSpPr bwMode="auto">
          <a:xfrm>
            <a:off x="4429125" y="1851025"/>
            <a:ext cx="1166813" cy="479425"/>
            <a:chOff x="2356" y="1300"/>
            <a:chExt cx="555" cy="194"/>
          </a:xfrm>
        </p:grpSpPr>
        <p:sp>
          <p:nvSpPr>
            <p:cNvPr id="4518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4518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4518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45185" name="Group 30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5188" name="Freeform 3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9" name="Freeform 3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86" name="Line 303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7" name="Line 304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1" name="Line 305"/>
          <p:cNvSpPr>
            <a:spLocks noChangeShapeType="1"/>
          </p:cNvSpPr>
          <p:nvPr/>
        </p:nvSpPr>
        <p:spPr bwMode="auto">
          <a:xfrm flipV="1">
            <a:off x="2778125" y="2111375"/>
            <a:ext cx="1668463" cy="766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306"/>
          <p:cNvSpPr>
            <a:spLocks noChangeShapeType="1"/>
          </p:cNvSpPr>
          <p:nvPr/>
        </p:nvSpPr>
        <p:spPr bwMode="auto">
          <a:xfrm>
            <a:off x="4594225" y="3005138"/>
            <a:ext cx="0" cy="65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340"/>
          <p:cNvSpPr>
            <a:spLocks noChangeShapeType="1"/>
          </p:cNvSpPr>
          <p:nvPr/>
        </p:nvSpPr>
        <p:spPr bwMode="auto">
          <a:xfrm>
            <a:off x="4975225" y="2997200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4" name="Group 230"/>
          <p:cNvGrpSpPr>
            <a:grpSpLocks/>
          </p:cNvGrpSpPr>
          <p:nvPr/>
        </p:nvGrpSpPr>
        <p:grpSpPr bwMode="auto">
          <a:xfrm>
            <a:off x="4432300" y="3616325"/>
            <a:ext cx="365125" cy="766763"/>
            <a:chOff x="4140" y="429"/>
            <a:chExt cx="1425" cy="2396"/>
          </a:xfrm>
        </p:grpSpPr>
        <p:sp>
          <p:nvSpPr>
            <p:cNvPr id="45150" name="Freeform 2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Rectangle 23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2" name="Freeform 2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Freeform 2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4" name="Rectangle 23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55" name="Group 2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80" name="AutoShape 23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1" name="AutoShape 23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56" name="Rectangle 23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57" name="Group 2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78" name="AutoShape 24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9" name="AutoShape 2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58" name="Rectangle 24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" name="Rectangle 24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60" name="Group 2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76" name="AutoShape 24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7" name="AutoShape 24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61" name="Freeform 2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62" name="Group 2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74" name="AutoShape 25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5" name="AutoShape 25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63" name="Rectangle 25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4" name="Freeform 2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5" name="Freeform 2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6" name="Oval 25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7" name="Freeform 2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AutoShape 25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9" name="AutoShape 25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0" name="Oval 25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Oval 26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5172" name="Oval 26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Rectangle 26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5" name="Line 342"/>
          <p:cNvSpPr>
            <a:spLocks noChangeShapeType="1"/>
          </p:cNvSpPr>
          <p:nvPr/>
        </p:nvSpPr>
        <p:spPr bwMode="auto">
          <a:xfrm>
            <a:off x="3017838" y="3208338"/>
            <a:ext cx="503237" cy="3317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Text Box 343"/>
          <p:cNvSpPr txBox="1">
            <a:spLocks noChangeArrowheads="1"/>
          </p:cNvSpPr>
          <p:nvPr/>
        </p:nvSpPr>
        <p:spPr bwMode="auto">
          <a:xfrm>
            <a:off x="3051175" y="3538538"/>
            <a:ext cx="1212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Ethernet 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switch</a:t>
            </a:r>
          </a:p>
        </p:txBody>
      </p:sp>
      <p:sp>
        <p:nvSpPr>
          <p:cNvPr id="45077" name="Line 344"/>
          <p:cNvSpPr>
            <a:spLocks noChangeShapeType="1"/>
          </p:cNvSpPr>
          <p:nvPr/>
        </p:nvSpPr>
        <p:spPr bwMode="auto">
          <a:xfrm>
            <a:off x="5307013" y="3954463"/>
            <a:ext cx="5254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Text Box 345"/>
          <p:cNvSpPr txBox="1">
            <a:spLocks noChangeArrowheads="1"/>
          </p:cNvSpPr>
          <p:nvPr/>
        </p:nvSpPr>
        <p:spPr bwMode="auto">
          <a:xfrm>
            <a:off x="5667375" y="3552825"/>
            <a:ext cx="2062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institutional mail,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web servers</a:t>
            </a:r>
          </a:p>
        </p:txBody>
      </p:sp>
      <p:sp>
        <p:nvSpPr>
          <p:cNvPr id="45079" name="Text Box 346"/>
          <p:cNvSpPr txBox="1">
            <a:spLocks noChangeArrowheads="1"/>
          </p:cNvSpPr>
          <p:nvPr/>
        </p:nvSpPr>
        <p:spPr bwMode="auto">
          <a:xfrm>
            <a:off x="6332538" y="2986088"/>
            <a:ext cx="2187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institutional router</a:t>
            </a:r>
          </a:p>
        </p:txBody>
      </p:sp>
      <p:sp>
        <p:nvSpPr>
          <p:cNvPr id="45080" name="Line 347"/>
          <p:cNvSpPr>
            <a:spLocks noChangeShapeType="1"/>
          </p:cNvSpPr>
          <p:nvPr/>
        </p:nvSpPr>
        <p:spPr bwMode="auto">
          <a:xfrm>
            <a:off x="5505450" y="2368550"/>
            <a:ext cx="1006475" cy="663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Line 348"/>
          <p:cNvSpPr>
            <a:spLocks noChangeShapeType="1"/>
          </p:cNvSpPr>
          <p:nvPr/>
        </p:nvSpPr>
        <p:spPr bwMode="auto">
          <a:xfrm>
            <a:off x="5578475" y="2032000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2" name="Line 349"/>
          <p:cNvSpPr>
            <a:spLocks noChangeShapeType="1"/>
          </p:cNvSpPr>
          <p:nvPr/>
        </p:nvSpPr>
        <p:spPr bwMode="auto">
          <a:xfrm>
            <a:off x="6608763" y="2028825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3" name="Line 350"/>
          <p:cNvSpPr>
            <a:spLocks noChangeShapeType="1"/>
          </p:cNvSpPr>
          <p:nvPr/>
        </p:nvSpPr>
        <p:spPr bwMode="auto">
          <a:xfrm>
            <a:off x="5999163" y="2117725"/>
            <a:ext cx="503237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4" name="Text Box 351"/>
          <p:cNvSpPr txBox="1">
            <a:spLocks noChangeArrowheads="1"/>
          </p:cNvSpPr>
          <p:nvPr/>
        </p:nvSpPr>
        <p:spPr bwMode="auto">
          <a:xfrm>
            <a:off x="6475413" y="2320925"/>
            <a:ext cx="22590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institutional link to 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ISP (Internet)</a:t>
            </a:r>
          </a:p>
          <a:p>
            <a:pPr algn="ctr">
              <a:lnSpc>
                <a:spcPct val="85000"/>
              </a:lnSpc>
            </a:pPr>
            <a:endParaRPr lang="en-US" sz="2000"/>
          </a:p>
        </p:txBody>
      </p:sp>
      <p:grpSp>
        <p:nvGrpSpPr>
          <p:cNvPr id="45085" name="Group 353"/>
          <p:cNvGrpSpPr>
            <a:grpSpLocks/>
          </p:cNvGrpSpPr>
          <p:nvPr/>
        </p:nvGrpSpPr>
        <p:grpSpPr bwMode="auto">
          <a:xfrm>
            <a:off x="4397375" y="2636838"/>
            <a:ext cx="1052513" cy="355600"/>
            <a:chOff x="4410" y="1365"/>
            <a:chExt cx="663" cy="224"/>
          </a:xfrm>
        </p:grpSpPr>
        <p:sp>
          <p:nvSpPr>
            <p:cNvPr id="45145" name="Rectangle 354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6" name="AutoShape 355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7" name="Freeform 356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Freeform 357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287 h 63"/>
                <a:gd name="T2" fmla="*/ 265937 w 280"/>
                <a:gd name="T3" fmla="*/ 2225 h 63"/>
                <a:gd name="T4" fmla="*/ 1569482 w 280"/>
                <a:gd name="T5" fmla="*/ 0 h 63"/>
                <a:gd name="T6" fmla="*/ 200378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149" name="Freeform 358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086" name="Line 359"/>
          <p:cNvSpPr>
            <a:spLocks noChangeShapeType="1"/>
          </p:cNvSpPr>
          <p:nvPr/>
        </p:nvSpPr>
        <p:spPr bwMode="auto">
          <a:xfrm>
            <a:off x="4983163" y="2332038"/>
            <a:ext cx="0" cy="29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87" name="Group 360"/>
          <p:cNvGrpSpPr>
            <a:grpSpLocks/>
          </p:cNvGrpSpPr>
          <p:nvPr/>
        </p:nvGrpSpPr>
        <p:grpSpPr bwMode="auto">
          <a:xfrm>
            <a:off x="4872038" y="3609975"/>
            <a:ext cx="365125" cy="766763"/>
            <a:chOff x="4140" y="429"/>
            <a:chExt cx="1425" cy="2396"/>
          </a:xfrm>
        </p:grpSpPr>
        <p:sp>
          <p:nvSpPr>
            <p:cNvPr id="45113" name="Freeform 3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Rectangle 3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Freeform 3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Freeform 3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Rectangle 36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18" name="Group 3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43" name="AutoShape 3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4" name="AutoShape 36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19" name="Rectangle 36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20" name="Group 3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41" name="AutoShape 37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2" name="AutoShape 37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21" name="Rectangle 37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2" name="Rectangle 37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23" name="Group 3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39" name="AutoShape 37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0" name="AutoShape 37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24" name="Freeform 3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25" name="Group 3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37" name="AutoShape 3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8" name="AutoShape 38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26" name="Rectangle 38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7" name="Freeform 3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Freeform 3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Oval 38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0" name="Freeform 3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AutoShape 3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2" name="AutoShape 38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3" name="Oval 38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4" name="Oval 39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5135" name="Oval 39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6" name="Rectangle 39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88" name="Line 393"/>
          <p:cNvSpPr>
            <a:spLocks noChangeShapeType="1"/>
          </p:cNvSpPr>
          <p:nvPr/>
        </p:nvSpPr>
        <p:spPr bwMode="auto">
          <a:xfrm flipH="1">
            <a:off x="3638550" y="3051175"/>
            <a:ext cx="788988" cy="5032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90" name="Group 395"/>
          <p:cNvGrpSpPr>
            <a:grpSpLocks/>
          </p:cNvGrpSpPr>
          <p:nvPr/>
        </p:nvGrpSpPr>
        <p:grpSpPr bwMode="auto">
          <a:xfrm>
            <a:off x="606425" y="2566988"/>
            <a:ext cx="723900" cy="665162"/>
            <a:chOff x="-44" y="1473"/>
            <a:chExt cx="981" cy="1105"/>
          </a:xfrm>
        </p:grpSpPr>
        <p:pic>
          <p:nvPicPr>
            <p:cNvPr id="45111" name="Picture 396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12" name="Freeform 39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5091" name="Group 398"/>
          <p:cNvGrpSpPr>
            <a:grpSpLocks/>
          </p:cNvGrpSpPr>
          <p:nvPr/>
        </p:nvGrpSpPr>
        <p:grpSpPr bwMode="auto">
          <a:xfrm>
            <a:off x="1000125" y="3016250"/>
            <a:ext cx="723900" cy="665163"/>
            <a:chOff x="-44" y="1473"/>
            <a:chExt cx="981" cy="1105"/>
          </a:xfrm>
        </p:grpSpPr>
        <p:pic>
          <p:nvPicPr>
            <p:cNvPr id="45109" name="Picture 399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10" name="Freeform 40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5092" name="Group 401"/>
          <p:cNvGrpSpPr>
            <a:grpSpLocks/>
          </p:cNvGrpSpPr>
          <p:nvPr/>
        </p:nvGrpSpPr>
        <p:grpSpPr bwMode="auto">
          <a:xfrm>
            <a:off x="1611313" y="3592513"/>
            <a:ext cx="723900" cy="665162"/>
            <a:chOff x="-44" y="1473"/>
            <a:chExt cx="981" cy="1105"/>
          </a:xfrm>
        </p:grpSpPr>
        <p:pic>
          <p:nvPicPr>
            <p:cNvPr id="45107" name="Picture 402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8" name="Freeform 40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5093" name="Group 404"/>
          <p:cNvGrpSpPr>
            <a:grpSpLocks/>
          </p:cNvGrpSpPr>
          <p:nvPr/>
        </p:nvGrpSpPr>
        <p:grpSpPr bwMode="auto">
          <a:xfrm>
            <a:off x="2184400" y="3606800"/>
            <a:ext cx="723900" cy="665163"/>
            <a:chOff x="-44" y="1473"/>
            <a:chExt cx="981" cy="1105"/>
          </a:xfrm>
        </p:grpSpPr>
        <p:pic>
          <p:nvPicPr>
            <p:cNvPr id="45105" name="Picture 405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6" name="Freeform 4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5095" name="Group 347"/>
          <p:cNvGrpSpPr>
            <a:grpSpLocks/>
          </p:cNvGrpSpPr>
          <p:nvPr/>
        </p:nvGrpSpPr>
        <p:grpSpPr bwMode="auto">
          <a:xfrm>
            <a:off x="4386263" y="1743075"/>
            <a:ext cx="1262062" cy="647700"/>
            <a:chOff x="1871277" y="1576300"/>
            <a:chExt cx="1128371" cy="437861"/>
          </a:xfrm>
        </p:grpSpPr>
        <p:sp>
          <p:nvSpPr>
            <p:cNvPr id="202" name="Oval 201"/>
            <p:cNvSpPr/>
            <p:nvPr/>
          </p:nvSpPr>
          <p:spPr bwMode="auto">
            <a:xfrm flipV="1">
              <a:off x="1874116" y="1694351"/>
              <a:ext cx="1125532" cy="31981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1871277" y="1739425"/>
              <a:ext cx="1128371" cy="1159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4" name="Oval 203"/>
            <p:cNvSpPr/>
            <p:nvPr/>
          </p:nvSpPr>
          <p:spPr bwMode="auto">
            <a:xfrm flipV="1">
              <a:off x="1871277" y="1576300"/>
              <a:ext cx="1125532" cy="3198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" name="Freeform 204"/>
            <p:cNvSpPr/>
            <p:nvPr/>
          </p:nvSpPr>
          <p:spPr bwMode="auto">
            <a:xfrm>
              <a:off x="2159402" y="1672887"/>
              <a:ext cx="549283" cy="16097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6" name="Freeform 205"/>
            <p:cNvSpPr/>
            <p:nvPr/>
          </p:nvSpPr>
          <p:spPr bwMode="auto">
            <a:xfrm>
              <a:off x="2102628" y="1633179"/>
              <a:ext cx="662830" cy="11161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7" name="Freeform 206"/>
            <p:cNvSpPr/>
            <p:nvPr/>
          </p:nvSpPr>
          <p:spPr bwMode="auto">
            <a:xfrm>
              <a:off x="2536945" y="1727620"/>
              <a:ext cx="244126" cy="9766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2089855" y="1729766"/>
              <a:ext cx="241287" cy="9766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09" name="Straight Connector 208"/>
            <p:cNvCxnSpPr>
              <a:endCxn id="204" idx="2"/>
            </p:cNvCxnSpPr>
            <p:nvPr/>
          </p:nvCxnSpPr>
          <p:spPr bwMode="auto">
            <a:xfrm flipH="1" flipV="1">
              <a:off x="1871277" y="1737278"/>
              <a:ext cx="2839" cy="12341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 bwMode="auto">
            <a:xfrm flipH="1" flipV="1">
              <a:off x="2996809" y="1735132"/>
              <a:ext cx="2839" cy="1223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9D8E-65E9-F142-8A45-3F76120D182A}" type="datetime1">
              <a:rPr lang="en-US" smtClean="0"/>
              <a:t>9/17/18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2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5134</TotalTime>
  <Words>4349</Words>
  <Application>Microsoft Macintosh PowerPoint</Application>
  <PresentationFormat>On-screen Show (4:3)</PresentationFormat>
  <Paragraphs>968</Paragraphs>
  <Slides>67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Default Design</vt:lpstr>
      <vt:lpstr>Clip</vt:lpstr>
      <vt:lpstr>Links</vt:lpstr>
      <vt:lpstr>Goals of Today’s Lecture</vt:lpstr>
      <vt:lpstr>Message, Segment, Packet, and Frame</vt:lpstr>
      <vt:lpstr>Access networks and physical media</vt:lpstr>
      <vt:lpstr>Access network: digital subscriber line (DSL)</vt:lpstr>
      <vt:lpstr>PowerPoint Presentation</vt:lpstr>
      <vt:lpstr>PowerPoint Presentation</vt:lpstr>
      <vt:lpstr>PowerPoint Presentation</vt:lpstr>
      <vt:lpstr>Access Network: Enterprise (Ethernet)</vt:lpstr>
      <vt:lpstr>Access Network: Wireless</vt:lpstr>
      <vt:lpstr>Host: sends packets of data</vt:lpstr>
      <vt:lpstr>Physical media</vt:lpstr>
      <vt:lpstr>Physical media: coax, fiber</vt:lpstr>
      <vt:lpstr>Physical media: radio</vt:lpstr>
      <vt:lpstr>Link layer: introduction</vt:lpstr>
      <vt:lpstr>Adaptors Communicating</vt:lpstr>
      <vt:lpstr>Link Layer Protocol for Each Hop</vt:lpstr>
      <vt:lpstr>Link layer services</vt:lpstr>
      <vt:lpstr>Link-Layer Services</vt:lpstr>
      <vt:lpstr>Encoding</vt:lpstr>
      <vt:lpstr>Problem With Simple Approach</vt:lpstr>
      <vt:lpstr>Alternative Encodings</vt:lpstr>
      <vt:lpstr>Encodings (cont)</vt:lpstr>
      <vt:lpstr>Encodings (cont)</vt:lpstr>
      <vt:lpstr>Framing</vt:lpstr>
      <vt:lpstr>Framing</vt:lpstr>
      <vt:lpstr>Framing (Continued)</vt:lpstr>
      <vt:lpstr>Framing Approaches</vt:lpstr>
      <vt:lpstr>Framing Approaches (cont)</vt:lpstr>
      <vt:lpstr>Framing Approaches (cont)</vt:lpstr>
      <vt:lpstr>Error Detection</vt:lpstr>
      <vt:lpstr>Error Detection Techniques</vt:lpstr>
      <vt:lpstr>Parity checking</vt:lpstr>
      <vt:lpstr>CRC Check</vt:lpstr>
      <vt:lpstr>CRC example</vt:lpstr>
      <vt:lpstr>CRC cont: Selecting C(x)</vt:lpstr>
      <vt:lpstr>Errors cont: Internet Checksum Algorithm</vt:lpstr>
      <vt:lpstr>Internet checksum (review)</vt:lpstr>
      <vt:lpstr>Links  Point-to-Point vs. Broadcast Media</vt:lpstr>
      <vt:lpstr>Multiple Access Protocol</vt:lpstr>
      <vt:lpstr>Channel Partitioning: TDMA</vt:lpstr>
      <vt:lpstr>Channel Partitioning: FDMA</vt:lpstr>
      <vt:lpstr>“Taking Turns” MAC protocols</vt:lpstr>
      <vt:lpstr>Random Access Protocols</vt:lpstr>
      <vt:lpstr>Key Ideas of Random Access</vt:lpstr>
      <vt:lpstr>Slotted ALOHA – 70’s</vt:lpstr>
      <vt:lpstr>Slotted ALOHA</vt:lpstr>
      <vt:lpstr>CSMA (Carrier Sense Multiple Access)</vt:lpstr>
      <vt:lpstr>CSMA Collisions</vt:lpstr>
      <vt:lpstr>CSMA/CD (Collision Detection)</vt:lpstr>
      <vt:lpstr>CSMA/CD Collision Detection</vt:lpstr>
      <vt:lpstr>Shared Access Networks:  bus - Ethernet</vt:lpstr>
      <vt:lpstr>Ethernet Overview</vt:lpstr>
      <vt:lpstr>Ethernet Uses CSMA/CD</vt:lpstr>
      <vt:lpstr>Unreliable, Connectionless Service</vt:lpstr>
      <vt:lpstr>Ethernet (cont)</vt:lpstr>
      <vt:lpstr>Transmit Algorithm</vt:lpstr>
      <vt:lpstr>Algorithm (cont)</vt:lpstr>
      <vt:lpstr>802.3 Ethernet standards: link &amp; physical layers</vt:lpstr>
      <vt:lpstr>Limitations on Ethernet Length</vt:lpstr>
      <vt:lpstr>Limitations on Ethernet Length</vt:lpstr>
      <vt:lpstr>Benefits of Ethernet</vt:lpstr>
      <vt:lpstr>PowerPoint Presentation</vt:lpstr>
      <vt:lpstr>PowerPoint Presentation</vt:lpstr>
      <vt:lpstr> Summary of MAC protocols</vt:lpstr>
      <vt:lpstr>Conclusions</vt:lpstr>
      <vt:lpstr>Future Issue:  Interconnection  LANS 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Internetworking </dc:title>
  <dc:creator>klp</dc:creator>
  <cp:lastModifiedBy>mike erlinger</cp:lastModifiedBy>
  <cp:revision>84</cp:revision>
  <cp:lastPrinted>2018-09-11T20:51:49Z</cp:lastPrinted>
  <dcterms:created xsi:type="dcterms:W3CDTF">2010-09-05T21:02:24Z</dcterms:created>
  <dcterms:modified xsi:type="dcterms:W3CDTF">2018-09-17T18:38:15Z</dcterms:modified>
</cp:coreProperties>
</file>