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61B2-9A8E-1B4B-BE71-18445B20BCFA}" type="datetimeFigureOut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A9049-7D6E-234A-957C-1A649AB94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470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C635B-3547-B944-87B1-8E781E55CFBD}" type="datetimeFigureOut">
              <a:rPr lang="en-US" smtClean="0"/>
              <a:t>10/4/18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B3E6-E23D-C741-9A42-C724FF1A5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90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D260-F710-8845-9BBB-9D2142619D02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2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A247-1341-034E-B43B-EBFA53DD19FF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8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9070-C346-294A-A6E9-394556404ED7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9339-9CA5-344F-B51C-31B5618FB3E9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4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BBE-3905-0F4F-B86A-5C89DDE77985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2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6B74-D185-8E48-8FC5-17083A76D790}" type="datetime1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5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ED2-7D0B-2D4E-AAF3-9D3BB7DF18DC}" type="datetime1">
              <a:rPr lang="en-US" smtClean="0"/>
              <a:t>10/4/18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75DB-E1E8-0044-B8CB-E94FC78F201C}" type="datetime1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4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3F96-C5E9-C64C-96E9-C68029E2843D}" type="datetime1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6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3262-51AC-FB40-85E5-2429B2900746}" type="datetime1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2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41F6-4F8C-B349-8043-7C48D7F25623}" type="datetime1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9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EB08-0602-E548-90DE-62243C0525AC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D666A-6E2D-D54D-B332-5F0D4FFDB5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slogocolo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562" y="5530"/>
            <a:ext cx="1172991" cy="141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D4E80-D277-0F44-B1ED-34B216CB6BFD}" type="datetime1">
              <a:rPr lang="en-US" smtClean="0"/>
              <a:t>10/4/18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B91946-7B6E-EE48-BA63-61CF71FB7E1F}" type="slidenum">
              <a:rPr lang="en-US"/>
              <a:pPr/>
              <a:t>1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4689" y="1464428"/>
            <a:ext cx="69839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</a:t>
            </a:r>
            <a:br>
              <a:rPr lang="en-US" dirty="0" smtClean="0"/>
            </a:br>
            <a:r>
              <a:rPr lang="en-US" dirty="0" smtClean="0"/>
              <a:t>Network Address Translation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Reading: </a:t>
            </a:r>
            <a:r>
              <a:rPr lang="en-US" sz="2800" dirty="0" smtClean="0"/>
              <a:t>KR Chapter </a:t>
            </a:r>
            <a:r>
              <a:rPr lang="en-US" sz="2800" dirty="0"/>
              <a:t>4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5825" y="3886200"/>
            <a:ext cx="7680325" cy="25765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</p:txBody>
      </p:sp>
      <p:pic>
        <p:nvPicPr>
          <p:cNvPr id="114692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77841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799" y="4147767"/>
            <a:ext cx="8408481" cy="211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Note to Students: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course slides are a combination of slides from: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Peterson &amp; Davie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Kurose &amp; Ross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My previous lectures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I claim no copyright for any of the material and would recommend either book for a detailed treatment of the material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16731" y="3032218"/>
            <a:ext cx="2803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Savior or Scourge ?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89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Freeform 80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6673850" cy="9253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366FF"/>
                </a:solidFill>
                <a:cs typeface="+mj-cs"/>
              </a:rPr>
              <a:t>NAT: network address translation</a:t>
            </a:r>
          </a:p>
        </p:txBody>
      </p:sp>
      <p:sp>
        <p:nvSpPr>
          <p:cNvPr id="102403" name="Freeform 4"/>
          <p:cNvSpPr>
            <a:spLocks/>
          </p:cNvSpPr>
          <p:nvPr/>
        </p:nvSpPr>
        <p:spPr bwMode="auto">
          <a:xfrm>
            <a:off x="0" y="2579688"/>
            <a:ext cx="3849688" cy="1425575"/>
          </a:xfrm>
          <a:custGeom>
            <a:avLst/>
            <a:gdLst>
              <a:gd name="T0" fmla="*/ 2147483647 w 2425"/>
              <a:gd name="T1" fmla="*/ 2147483647 h 898"/>
              <a:gd name="T2" fmla="*/ 2147483647 w 2425"/>
              <a:gd name="T3" fmla="*/ 2147483647 h 898"/>
              <a:gd name="T4" fmla="*/ 2147483647 w 2425"/>
              <a:gd name="T5" fmla="*/ 2147483647 h 898"/>
              <a:gd name="T6" fmla="*/ 2147483647 w 2425"/>
              <a:gd name="T7" fmla="*/ 2147483647 h 898"/>
              <a:gd name="T8" fmla="*/ 2147483647 w 2425"/>
              <a:gd name="T9" fmla="*/ 2147483647 h 898"/>
              <a:gd name="T10" fmla="*/ 2147483647 w 2425"/>
              <a:gd name="T11" fmla="*/ 2147483647 h 898"/>
              <a:gd name="T12" fmla="*/ 2147483647 w 2425"/>
              <a:gd name="T13" fmla="*/ 2147483647 h 898"/>
              <a:gd name="T14" fmla="*/ 2147483647 w 2425"/>
              <a:gd name="T15" fmla="*/ 2147483647 h 8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25"/>
              <a:gd name="T25" fmla="*/ 0 h 898"/>
              <a:gd name="T26" fmla="*/ 2425 w 2425"/>
              <a:gd name="T27" fmla="*/ 898 h 8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25" h="898">
                <a:moveTo>
                  <a:pt x="2056" y="289"/>
                </a:moveTo>
                <a:cubicBezTo>
                  <a:pt x="1826" y="223"/>
                  <a:pt x="1133" y="113"/>
                  <a:pt x="810" y="75"/>
                </a:cubicBezTo>
                <a:cubicBezTo>
                  <a:pt x="487" y="37"/>
                  <a:pt x="230" y="0"/>
                  <a:pt x="115" y="60"/>
                </a:cubicBezTo>
                <a:cubicBezTo>
                  <a:pt x="0" y="120"/>
                  <a:pt x="121" y="301"/>
                  <a:pt x="121" y="433"/>
                </a:cubicBezTo>
                <a:cubicBezTo>
                  <a:pt x="121" y="565"/>
                  <a:pt x="25" y="802"/>
                  <a:pt x="115" y="850"/>
                </a:cubicBezTo>
                <a:cubicBezTo>
                  <a:pt x="205" y="898"/>
                  <a:pt x="316" y="784"/>
                  <a:pt x="662" y="721"/>
                </a:cubicBezTo>
                <a:cubicBezTo>
                  <a:pt x="1008" y="658"/>
                  <a:pt x="1961" y="544"/>
                  <a:pt x="2193" y="472"/>
                </a:cubicBezTo>
                <a:cubicBezTo>
                  <a:pt x="2425" y="400"/>
                  <a:pt x="2292" y="327"/>
                  <a:pt x="2056" y="289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Line 8"/>
          <p:cNvSpPr>
            <a:spLocks noChangeShapeType="1"/>
          </p:cNvSpPr>
          <p:nvPr/>
        </p:nvSpPr>
        <p:spPr bwMode="auto">
          <a:xfrm flipV="1">
            <a:off x="4267200" y="3182938"/>
            <a:ext cx="1214438" cy="11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05" name="Line 9"/>
          <p:cNvSpPr>
            <a:spLocks noChangeShapeType="1"/>
          </p:cNvSpPr>
          <p:nvPr/>
        </p:nvSpPr>
        <p:spPr bwMode="auto">
          <a:xfrm flipH="1">
            <a:off x="7010400" y="3233738"/>
            <a:ext cx="3000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06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07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08" name="Text Box 12"/>
          <p:cNvSpPr txBox="1">
            <a:spLocks noChangeArrowheads="1"/>
          </p:cNvSpPr>
          <p:nvPr/>
        </p:nvSpPr>
        <p:spPr bwMode="auto">
          <a:xfrm>
            <a:off x="7732713" y="2176463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10.0.0.1</a:t>
            </a:r>
          </a:p>
        </p:txBody>
      </p:sp>
      <p:sp>
        <p:nvSpPr>
          <p:cNvPr id="102409" name="Text Box 13"/>
          <p:cNvSpPr txBox="1">
            <a:spLocks noChangeArrowheads="1"/>
          </p:cNvSpPr>
          <p:nvPr/>
        </p:nvSpPr>
        <p:spPr bwMode="auto">
          <a:xfrm>
            <a:off x="7859713" y="2944813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10.0.0.2</a:t>
            </a:r>
          </a:p>
        </p:txBody>
      </p:sp>
      <p:sp>
        <p:nvSpPr>
          <p:cNvPr id="102410" name="Text Box 14"/>
          <p:cNvSpPr txBox="1">
            <a:spLocks noChangeArrowheads="1"/>
          </p:cNvSpPr>
          <p:nvPr/>
        </p:nvSpPr>
        <p:spPr bwMode="auto">
          <a:xfrm>
            <a:off x="7810500" y="3751263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10.0.0.3</a:t>
            </a:r>
          </a:p>
        </p:txBody>
      </p:sp>
      <p:sp>
        <p:nvSpPr>
          <p:cNvPr id="102411" name="Text Box 15"/>
          <p:cNvSpPr txBox="1">
            <a:spLocks noChangeArrowheads="1"/>
          </p:cNvSpPr>
          <p:nvPr/>
        </p:nvSpPr>
        <p:spPr bwMode="auto">
          <a:xfrm>
            <a:off x="4217988" y="2667000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10.0.0.4</a:t>
            </a:r>
          </a:p>
        </p:txBody>
      </p:sp>
      <p:sp>
        <p:nvSpPr>
          <p:cNvPr id="102412" name="Line 16"/>
          <p:cNvSpPr>
            <a:spLocks noChangeShapeType="1"/>
          </p:cNvSpPr>
          <p:nvPr/>
        </p:nvSpPr>
        <p:spPr bwMode="auto">
          <a:xfrm flipH="1">
            <a:off x="4341813" y="29448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13" name="Text Box 17"/>
          <p:cNvSpPr txBox="1">
            <a:spLocks noChangeArrowheads="1"/>
          </p:cNvSpPr>
          <p:nvPr/>
        </p:nvSpPr>
        <p:spPr bwMode="auto">
          <a:xfrm>
            <a:off x="2324100" y="3324225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138.76.29.7</a:t>
            </a:r>
          </a:p>
        </p:txBody>
      </p:sp>
      <p:sp>
        <p:nvSpPr>
          <p:cNvPr id="102414" name="Line 18"/>
          <p:cNvSpPr>
            <a:spLocks noChangeShapeType="1"/>
          </p:cNvSpPr>
          <p:nvPr/>
        </p:nvSpPr>
        <p:spPr bwMode="auto">
          <a:xfrm flipH="1">
            <a:off x="3502025" y="327183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15" name="Line 79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16" name="Text Box 81"/>
          <p:cNvSpPr txBox="1">
            <a:spLocks noChangeArrowheads="1"/>
          </p:cNvSpPr>
          <p:nvPr/>
        </p:nvSpPr>
        <p:spPr bwMode="auto">
          <a:xfrm>
            <a:off x="4716463" y="1674813"/>
            <a:ext cx="22796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/>
              <a:t>local network</a:t>
            </a:r>
          </a:p>
          <a:p>
            <a:pPr algn="ctr"/>
            <a:r>
              <a:rPr lang="en-US" sz="1800"/>
              <a:t>(e.g., home network)</a:t>
            </a:r>
          </a:p>
          <a:p>
            <a:pPr algn="ctr"/>
            <a:r>
              <a:rPr lang="en-US" sz="1800"/>
              <a:t>10.0.0/24</a:t>
            </a:r>
          </a:p>
        </p:txBody>
      </p:sp>
      <p:sp>
        <p:nvSpPr>
          <p:cNvPr id="102417" name="Line 82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18" name="Line 83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19" name="Line 84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20" name="Line 86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21" name="Line 87"/>
          <p:cNvSpPr>
            <a:spLocks noChangeShapeType="1"/>
          </p:cNvSpPr>
          <p:nvPr/>
        </p:nvSpPr>
        <p:spPr bwMode="auto">
          <a:xfrm flipH="1" flipV="1">
            <a:off x="766763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22" name="Text Box 88"/>
          <p:cNvSpPr txBox="1">
            <a:spLocks noChangeArrowheads="1"/>
          </p:cNvSpPr>
          <p:nvPr/>
        </p:nvSpPr>
        <p:spPr bwMode="auto">
          <a:xfrm>
            <a:off x="1654175" y="1662113"/>
            <a:ext cx="95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/>
              <a:t>rest of</a:t>
            </a:r>
          </a:p>
          <a:p>
            <a:pPr algn="ctr"/>
            <a:r>
              <a:rPr lang="en-US" sz="1800"/>
              <a:t>Internet</a:t>
            </a:r>
          </a:p>
        </p:txBody>
      </p:sp>
      <p:sp>
        <p:nvSpPr>
          <p:cNvPr id="102423" name="Text Box 90"/>
          <p:cNvSpPr txBox="1">
            <a:spLocks noChangeArrowheads="1"/>
          </p:cNvSpPr>
          <p:nvPr/>
        </p:nvSpPr>
        <p:spPr bwMode="auto">
          <a:xfrm>
            <a:off x="4341813" y="4568825"/>
            <a:ext cx="3763963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dirty="0">
                <a:latin typeface="Gill Sans MT" charset="0"/>
              </a:rPr>
              <a:t>datagrams with source or 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Gill Sans MT" charset="0"/>
              </a:rPr>
              <a:t>destination in this network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Gill Sans MT" charset="0"/>
              </a:rPr>
              <a:t>have 10.0.0/24 address for 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Gill Sans MT" charset="0"/>
              </a:rPr>
              <a:t>source, destination (as usual)</a:t>
            </a:r>
          </a:p>
        </p:txBody>
      </p:sp>
      <p:sp>
        <p:nvSpPr>
          <p:cNvPr id="102424" name="Text Box 92"/>
          <p:cNvSpPr txBox="1">
            <a:spLocks noChangeArrowheads="1"/>
          </p:cNvSpPr>
          <p:nvPr/>
        </p:nvSpPr>
        <p:spPr bwMode="auto">
          <a:xfrm>
            <a:off x="269874" y="4486981"/>
            <a:ext cx="3763963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all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datagrams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leaving</a:t>
            </a:r>
            <a:r>
              <a:rPr lang="en-US" dirty="0">
                <a:latin typeface="Gill Sans MT" charset="0"/>
              </a:rPr>
              <a:t> local</a:t>
            </a:r>
          </a:p>
          <a:p>
            <a:pPr algn="r">
              <a:lnSpc>
                <a:spcPct val="85000"/>
              </a:lnSpc>
            </a:pPr>
            <a:r>
              <a:rPr lang="en-US" dirty="0">
                <a:latin typeface="Gill Sans MT" charset="0"/>
              </a:rPr>
              <a:t>network have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same</a:t>
            </a:r>
            <a:r>
              <a:rPr lang="en-US" dirty="0">
                <a:latin typeface="Gill Sans MT" charset="0"/>
              </a:rPr>
              <a:t> single source NAT IP address: 138.76.29.7,different source port numbers</a:t>
            </a:r>
          </a:p>
        </p:txBody>
      </p:sp>
      <p:sp>
        <p:nvSpPr>
          <p:cNvPr id="102426" name="Line 96"/>
          <p:cNvSpPr>
            <a:spLocks noChangeShapeType="1"/>
          </p:cNvSpPr>
          <p:nvPr/>
        </p:nvSpPr>
        <p:spPr bwMode="auto">
          <a:xfrm flipV="1">
            <a:off x="4818063" y="3344863"/>
            <a:ext cx="668337" cy="1427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27" name="Line 97"/>
          <p:cNvSpPr>
            <a:spLocks noChangeShapeType="1"/>
          </p:cNvSpPr>
          <p:nvPr/>
        </p:nvSpPr>
        <p:spPr bwMode="auto">
          <a:xfrm flipV="1">
            <a:off x="2706688" y="3308350"/>
            <a:ext cx="668337" cy="14271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2428" name="Group 98"/>
          <p:cNvGrpSpPr>
            <a:grpSpLocks/>
          </p:cNvGrpSpPr>
          <p:nvPr/>
        </p:nvGrpSpPr>
        <p:grpSpPr bwMode="auto">
          <a:xfrm>
            <a:off x="3633788" y="3059113"/>
            <a:ext cx="900112" cy="347662"/>
            <a:chOff x="4396" y="1245"/>
            <a:chExt cx="672" cy="248"/>
          </a:xfrm>
        </p:grpSpPr>
        <p:sp>
          <p:nvSpPr>
            <p:cNvPr id="10244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0244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0244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02443" name="Group 10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2446" name="Freeform 10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47" name="Freeform 10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444" name="Line 105"/>
            <p:cNvSpPr>
              <a:spLocks noChangeShapeType="1"/>
            </p:cNvSpPr>
            <p:nvPr/>
          </p:nvSpPr>
          <p:spPr bwMode="auto">
            <a:xfrm>
              <a:off x="4400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5" name="Line 10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29" name="Group 107"/>
          <p:cNvGrpSpPr>
            <a:grpSpLocks/>
          </p:cNvGrpSpPr>
          <p:nvPr/>
        </p:nvGrpSpPr>
        <p:grpSpPr bwMode="auto">
          <a:xfrm flipH="1">
            <a:off x="7207250" y="2239963"/>
            <a:ext cx="641350" cy="558800"/>
            <a:chOff x="-44" y="1473"/>
            <a:chExt cx="981" cy="1105"/>
          </a:xfrm>
        </p:grpSpPr>
        <p:pic>
          <p:nvPicPr>
            <p:cNvPr id="102438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39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430" name="Group 110"/>
          <p:cNvGrpSpPr>
            <a:grpSpLocks/>
          </p:cNvGrpSpPr>
          <p:nvPr/>
        </p:nvGrpSpPr>
        <p:grpSpPr bwMode="auto">
          <a:xfrm flipH="1">
            <a:off x="7246938" y="2916238"/>
            <a:ext cx="641350" cy="558800"/>
            <a:chOff x="-44" y="1473"/>
            <a:chExt cx="981" cy="1105"/>
          </a:xfrm>
        </p:grpSpPr>
        <p:pic>
          <p:nvPicPr>
            <p:cNvPr id="102436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37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431" name="Group 113"/>
          <p:cNvGrpSpPr>
            <a:grpSpLocks/>
          </p:cNvGrpSpPr>
          <p:nvPr/>
        </p:nvGrpSpPr>
        <p:grpSpPr bwMode="auto">
          <a:xfrm flipH="1">
            <a:off x="7254875" y="3670300"/>
            <a:ext cx="641350" cy="558800"/>
            <a:chOff x="-44" y="1473"/>
            <a:chExt cx="981" cy="1105"/>
          </a:xfrm>
        </p:grpSpPr>
        <p:pic>
          <p:nvPicPr>
            <p:cNvPr id="102434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35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8DE2-9A76-3247-B367-B8505F53F22E}" type="datetime1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14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8288" y="1329524"/>
            <a:ext cx="8418512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motivation:</a:t>
            </a:r>
            <a:r>
              <a:rPr lang="en-US" dirty="0">
                <a:latin typeface="Gill Sans MT" charset="0"/>
              </a:rPr>
              <a:t> local network uses just one IP address as far as outside world is concerned:</a:t>
            </a:r>
          </a:p>
          <a:p>
            <a:pPr lvl="1">
              <a:buFont typeface="Wingdings" charset="0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range of addresses not needed from ISP:  just one IP address for all devices</a:t>
            </a:r>
          </a:p>
          <a:p>
            <a:pPr lvl="1">
              <a:buFont typeface="Wingdings" charset="0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can change addresses of devices in local network without notifying outside world</a:t>
            </a:r>
          </a:p>
          <a:p>
            <a:pPr lvl="1">
              <a:buFont typeface="Wingdings" charset="0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can change ISP without changing addresses of devices in local network</a:t>
            </a:r>
          </a:p>
          <a:p>
            <a:pPr lvl="1">
              <a:buFont typeface="Wingdings" charset="0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devices inside local net not explicitly addressable, visible by outside world (a security plus)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sp>
        <p:nvSpPr>
          <p:cNvPr id="57349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6951485" cy="68594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366FF"/>
                </a:solidFill>
                <a:cs typeface="+mj-cs"/>
              </a:rPr>
              <a:t>NAT: network address translation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8C1A-10BA-D847-87FE-61DBC647DFA1}" type="datetime1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28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950" y="1482725"/>
            <a:ext cx="8575675" cy="4648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dirty="0">
                <a:solidFill>
                  <a:srgbClr val="FF0000"/>
                </a:solidFill>
                <a:latin typeface="Gill Sans MT" charset="0"/>
              </a:rPr>
              <a:t>  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implementation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:</a:t>
            </a:r>
            <a:r>
              <a:rPr lang="en-US" dirty="0">
                <a:latin typeface="Gill Sans MT" charset="0"/>
              </a:rPr>
              <a:t> NAT router must:</a:t>
            </a:r>
            <a:br>
              <a:rPr lang="en-US" dirty="0">
                <a:latin typeface="Gill Sans MT" charset="0"/>
              </a:rPr>
            </a:br>
            <a:endParaRPr lang="en-US" dirty="0">
              <a:latin typeface="Gill Sans MT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§"/>
            </a:pPr>
            <a:r>
              <a:rPr lang="en-US" sz="2200" i="1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outgoing datagrams: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 </a:t>
            </a:r>
            <a:r>
              <a:rPr lang="en-US" sz="2200" i="1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replace</a:t>
            </a:r>
            <a:r>
              <a:rPr lang="en-US" sz="2200" dirty="0">
                <a:latin typeface="Gill Sans MT" charset="0"/>
                <a:cs typeface="Gill Sans MT" charset="0"/>
              </a:rPr>
              <a:t> (source IP address, port #) of every outgoing datagram to (NAT IP address, new port #)</a:t>
            </a:r>
          </a:p>
          <a:p>
            <a:pPr marL="914400" lvl="2" indent="0">
              <a:lnSpc>
                <a:spcPct val="80000"/>
              </a:lnSpc>
              <a:buFontTx/>
              <a:buNone/>
            </a:pPr>
            <a:r>
              <a:rPr lang="en-US" sz="2200" dirty="0">
                <a:latin typeface="Gill Sans MT" charset="0"/>
                <a:cs typeface="Gill Sans MT" charset="0"/>
              </a:rPr>
              <a:t>. . . remote clients/servers will respond using (NAT IP address, new port #) as destination </a:t>
            </a:r>
            <a:r>
              <a:rPr lang="en-US" sz="2200" dirty="0" err="1">
                <a:latin typeface="Gill Sans MT" charset="0"/>
                <a:cs typeface="Gill Sans MT" charset="0"/>
              </a:rPr>
              <a:t>addr</a:t>
            </a:r>
            <a:r>
              <a:rPr lang="en-US" sz="2200" dirty="0">
                <a:latin typeface="Gill Sans MT" charset="0"/>
                <a:cs typeface="Gill Sans MT" charset="0"/>
              </a:rPr>
              <a:t/>
            </a:r>
            <a:br>
              <a:rPr lang="en-US" sz="2200" dirty="0">
                <a:latin typeface="Gill Sans MT" charset="0"/>
                <a:cs typeface="Gill Sans MT" charset="0"/>
              </a:rPr>
            </a:br>
            <a:endParaRPr lang="en-US" sz="2200" dirty="0">
              <a:latin typeface="Gill Sans MT" charset="0"/>
              <a:cs typeface="Gill Sans MT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§"/>
            </a:pPr>
            <a:r>
              <a:rPr lang="en-US" sz="2200" i="1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remember (in NAT translation table)</a:t>
            </a:r>
            <a:r>
              <a:rPr lang="en-US" sz="2200" i="1" dirty="0">
                <a:solidFill>
                  <a:schemeClr val="accent2"/>
                </a:solidFill>
                <a:latin typeface="Gill Sans MT" charset="0"/>
                <a:cs typeface="Gill Sans MT" charset="0"/>
              </a:rPr>
              <a:t> </a:t>
            </a:r>
            <a:r>
              <a:rPr lang="en-US" sz="2200" dirty="0">
                <a:latin typeface="Gill Sans MT" charset="0"/>
                <a:cs typeface="Gill Sans MT" charset="0"/>
              </a:rPr>
              <a:t>every (source IP address, port #)  to (NAT IP address, new port #) translation pair</a:t>
            </a:r>
            <a:br>
              <a:rPr lang="en-US" sz="2200" dirty="0">
                <a:latin typeface="Gill Sans MT" charset="0"/>
                <a:cs typeface="Gill Sans MT" charset="0"/>
              </a:rPr>
            </a:br>
            <a:endParaRPr lang="en-US" sz="2200" dirty="0">
              <a:latin typeface="Gill Sans MT" charset="0"/>
              <a:cs typeface="Gill Sans MT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§"/>
            </a:pPr>
            <a:r>
              <a:rPr lang="en-US" sz="2200" i="1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incoming datagrams: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 </a:t>
            </a:r>
            <a:r>
              <a:rPr lang="en-US" sz="2200" i="1" dirty="0">
                <a:solidFill>
                  <a:srgbClr val="000099"/>
                </a:solidFill>
                <a:latin typeface="Gill Sans MT" charset="0"/>
                <a:cs typeface="Gill Sans MT" charset="0"/>
              </a:rPr>
              <a:t>replace</a:t>
            </a:r>
            <a:r>
              <a:rPr lang="en-US" sz="2200" dirty="0">
                <a:latin typeface="Gill Sans MT" charset="0"/>
                <a:cs typeface="Gill Sans MT" charset="0"/>
              </a:rPr>
              <a:t> (NAT IP address, new port #) in </a:t>
            </a:r>
            <a:r>
              <a:rPr lang="en-US" sz="2200" dirty="0" err="1">
                <a:latin typeface="Gill Sans MT" charset="0"/>
                <a:cs typeface="Gill Sans MT" charset="0"/>
              </a:rPr>
              <a:t>dest</a:t>
            </a:r>
            <a:r>
              <a:rPr lang="en-US" sz="2200" dirty="0">
                <a:latin typeface="Gill Sans MT" charset="0"/>
                <a:cs typeface="Gill Sans MT" charset="0"/>
              </a:rPr>
              <a:t> fields of every incoming datagram with corresponding (source IP address, port #) stored in NAT table</a:t>
            </a:r>
          </a:p>
          <a:p>
            <a:pPr lvl="1">
              <a:lnSpc>
                <a:spcPct val="80000"/>
              </a:lnSpc>
            </a:pPr>
            <a:endParaRPr lang="en-US" sz="2200" dirty="0">
              <a:latin typeface="Gill Sans MT" charset="0"/>
              <a:cs typeface="Gill Sans MT" charset="0"/>
            </a:endParaRP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145749"/>
            <a:ext cx="6607951" cy="91613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366FF"/>
                </a:solidFill>
                <a:cs typeface="+mj-cs"/>
              </a:rPr>
              <a:t>NAT: network address translation</a:t>
            </a:r>
          </a:p>
        </p:txBody>
      </p:sp>
      <p:sp>
        <p:nvSpPr>
          <p:cNvPr id="10445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6375400" y="6475413"/>
            <a:ext cx="2178050" cy="2413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myKRnat</a:t>
            </a:r>
            <a:endParaRPr lang="en-US" sz="120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EF22-70E1-8F4F-8D76-BA65283EB729}" type="datetime1">
              <a:rPr lang="en-US" smtClean="0"/>
              <a:t>10/4/18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69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Freeform 139"/>
          <p:cNvSpPr>
            <a:spLocks/>
          </p:cNvSpPr>
          <p:nvPr/>
        </p:nvSpPr>
        <p:spPr bwMode="auto">
          <a:xfrm>
            <a:off x="179388" y="3651250"/>
            <a:ext cx="4089400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4" name="Freeform 29"/>
          <p:cNvSpPr>
            <a:spLocks/>
          </p:cNvSpPr>
          <p:nvPr/>
        </p:nvSpPr>
        <p:spPr bwMode="auto">
          <a:xfrm>
            <a:off x="4468813" y="2922588"/>
            <a:ext cx="3738562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5" name="Line 32"/>
          <p:cNvSpPr>
            <a:spLocks noChangeShapeType="1"/>
          </p:cNvSpPr>
          <p:nvPr/>
        </p:nvSpPr>
        <p:spPr bwMode="auto">
          <a:xfrm>
            <a:off x="4583113" y="4244975"/>
            <a:ext cx="6048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76" name="Line 34"/>
          <p:cNvSpPr>
            <a:spLocks noChangeShapeType="1"/>
          </p:cNvSpPr>
          <p:nvPr/>
        </p:nvSpPr>
        <p:spPr bwMode="auto">
          <a:xfrm>
            <a:off x="7423150" y="3497263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77" name="Line 35"/>
          <p:cNvSpPr>
            <a:spLocks noChangeShapeType="1"/>
          </p:cNvSpPr>
          <p:nvPr/>
        </p:nvSpPr>
        <p:spPr bwMode="auto">
          <a:xfrm flipV="1">
            <a:off x="7429500" y="500221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78" name="Text Box 36"/>
          <p:cNvSpPr txBox="1">
            <a:spLocks noChangeArrowheads="1"/>
          </p:cNvSpPr>
          <p:nvPr/>
        </p:nvSpPr>
        <p:spPr bwMode="auto">
          <a:xfrm>
            <a:off x="8048625" y="322738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10.0.0.1</a:t>
            </a:r>
          </a:p>
        </p:txBody>
      </p:sp>
      <p:sp>
        <p:nvSpPr>
          <p:cNvPr id="105479" name="Text Box 37"/>
          <p:cNvSpPr txBox="1">
            <a:spLocks noChangeArrowheads="1"/>
          </p:cNvSpPr>
          <p:nvPr/>
        </p:nvSpPr>
        <p:spPr bwMode="auto">
          <a:xfrm>
            <a:off x="8175625" y="399573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10.0.0.2</a:t>
            </a:r>
          </a:p>
        </p:txBody>
      </p:sp>
      <p:sp>
        <p:nvSpPr>
          <p:cNvPr id="105480" name="Text Box 38"/>
          <p:cNvSpPr txBox="1">
            <a:spLocks noChangeArrowheads="1"/>
          </p:cNvSpPr>
          <p:nvPr/>
        </p:nvSpPr>
        <p:spPr bwMode="auto">
          <a:xfrm>
            <a:off x="8137525" y="489108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10.0.0.3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5630863" y="2855913"/>
            <a:ext cx="1871662" cy="1033462"/>
            <a:chOff x="3550" y="2055"/>
            <a:chExt cx="1179" cy="651"/>
          </a:xfrm>
        </p:grpSpPr>
        <p:grpSp>
          <p:nvGrpSpPr>
            <p:cNvPr id="105574" name="Group 50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105579" name="Rectangle 40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80" name="Text Box 39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200"/>
                  <a:t>S: 10.0.0.1, 3345</a:t>
                </a:r>
              </a:p>
              <a:p>
                <a:r>
                  <a:rPr lang="en-US" sz="1200"/>
                  <a:t>D: 128.119.40.186, 80</a:t>
                </a:r>
              </a:p>
            </p:txBody>
          </p:sp>
          <p:grpSp>
            <p:nvGrpSpPr>
              <p:cNvPr id="105581" name="Group 44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105586" name="Freeform 4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8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8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105582" name="Group 4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05583" name="Freeform 4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84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85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105575" name="Freeform 51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9905 h 264"/>
                <a:gd name="T2" fmla="*/ 28602 w 417"/>
                <a:gd name="T3" fmla="*/ 9905 h 264"/>
                <a:gd name="T4" fmla="*/ 28602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5576" name="Group 87"/>
            <p:cNvGrpSpPr>
              <a:grpSpLocks/>
            </p:cNvGrpSpPr>
            <p:nvPr/>
          </p:nvGrpSpPr>
          <p:grpSpPr bwMode="auto">
            <a:xfrm>
              <a:off x="4032" y="2416"/>
              <a:ext cx="218" cy="231"/>
              <a:chOff x="5140" y="400"/>
              <a:chExt cx="218" cy="231"/>
            </a:xfrm>
          </p:grpSpPr>
          <p:sp>
            <p:nvSpPr>
              <p:cNvPr id="105577" name="Oval 8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78" name="Text Box 52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sp>
        <p:nvSpPr>
          <p:cNvPr id="105482" name="Text Box 54"/>
          <p:cNvSpPr txBox="1">
            <a:spLocks noChangeArrowheads="1"/>
          </p:cNvSpPr>
          <p:nvPr/>
        </p:nvSpPr>
        <p:spPr bwMode="auto">
          <a:xfrm>
            <a:off x="4533900" y="381793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10.0.0.4</a:t>
            </a:r>
          </a:p>
        </p:txBody>
      </p:sp>
      <p:sp>
        <p:nvSpPr>
          <p:cNvPr id="105483" name="Line 55"/>
          <p:cNvSpPr>
            <a:spLocks noChangeShapeType="1"/>
          </p:cNvSpPr>
          <p:nvPr/>
        </p:nvSpPr>
        <p:spPr bwMode="auto">
          <a:xfrm flipH="1">
            <a:off x="4657725" y="40735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4" name="Text Box 56"/>
          <p:cNvSpPr txBox="1">
            <a:spLocks noChangeArrowheads="1"/>
          </p:cNvSpPr>
          <p:nvPr/>
        </p:nvSpPr>
        <p:spPr bwMode="auto">
          <a:xfrm>
            <a:off x="2695575" y="4375150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138.76.29.7</a:t>
            </a:r>
          </a:p>
        </p:txBody>
      </p:sp>
      <p:sp>
        <p:nvSpPr>
          <p:cNvPr id="105485" name="Line 57"/>
          <p:cNvSpPr>
            <a:spLocks noChangeShapeType="1"/>
          </p:cNvSpPr>
          <p:nvPr/>
        </p:nvSpPr>
        <p:spPr bwMode="auto">
          <a:xfrm flipH="1">
            <a:off x="3917950" y="431165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6469063" y="1570038"/>
            <a:ext cx="2433637" cy="1389062"/>
            <a:chOff x="3944" y="989"/>
            <a:chExt cx="1533" cy="875"/>
          </a:xfrm>
        </p:grpSpPr>
        <p:sp>
          <p:nvSpPr>
            <p:cNvPr id="105572" name="Text Box 53"/>
            <p:cNvSpPr txBox="1">
              <a:spLocks noChangeArrowheads="1"/>
            </p:cNvSpPr>
            <p:nvPr/>
          </p:nvSpPr>
          <p:spPr bwMode="auto">
            <a:xfrm>
              <a:off x="4121" y="989"/>
              <a:ext cx="1356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800" b="1" i="1">
                  <a:solidFill>
                    <a:srgbClr val="CC0000"/>
                  </a:solidFill>
                </a:rPr>
                <a:t>1:</a:t>
              </a:r>
              <a:r>
                <a:rPr lang="en-US" sz="1800">
                  <a:solidFill>
                    <a:srgbClr val="FF0000"/>
                  </a:solidFill>
                </a:rPr>
                <a:t> </a:t>
              </a:r>
              <a:r>
                <a:rPr lang="en-US" sz="1800">
                  <a:solidFill>
                    <a:srgbClr val="000099"/>
                  </a:solidFill>
                </a:rPr>
                <a:t>host 10.0.0.1 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sends datagram to 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128.119.40.186, 80</a:t>
              </a:r>
            </a:p>
          </p:txBody>
        </p:sp>
        <p:sp>
          <p:nvSpPr>
            <p:cNvPr id="105573" name="Line 58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487" name="Freeform 67"/>
          <p:cNvSpPr>
            <a:spLocks/>
          </p:cNvSpPr>
          <p:nvPr/>
        </p:nvSpPr>
        <p:spPr bwMode="auto">
          <a:xfrm>
            <a:off x="2344738" y="2627313"/>
            <a:ext cx="3862387" cy="1531937"/>
          </a:xfrm>
          <a:custGeom>
            <a:avLst/>
            <a:gdLst>
              <a:gd name="T0" fmla="*/ 0 w 2433"/>
              <a:gd name="T1" fmla="*/ 2147483647 h 965"/>
              <a:gd name="T2" fmla="*/ 2147483647 w 2433"/>
              <a:gd name="T3" fmla="*/ 2147483647 h 965"/>
              <a:gd name="T4" fmla="*/ 2147483647 w 2433"/>
              <a:gd name="T5" fmla="*/ 2147483647 h 965"/>
              <a:gd name="T6" fmla="*/ 2147483647 w 2433"/>
              <a:gd name="T7" fmla="*/ 2147483647 h 965"/>
              <a:gd name="T8" fmla="*/ 2147483647 w 2433"/>
              <a:gd name="T9" fmla="*/ 2147483647 h 965"/>
              <a:gd name="T10" fmla="*/ 2147483647 w 2433"/>
              <a:gd name="T11" fmla="*/ 2147483647 h 965"/>
              <a:gd name="T12" fmla="*/ 0 w 2433"/>
              <a:gd name="T13" fmla="*/ 2147483647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3"/>
              <a:gd name="T22" fmla="*/ 0 h 965"/>
              <a:gd name="T23" fmla="*/ 2433 w 2433"/>
              <a:gd name="T24" fmla="*/ 965 h 9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 cap="flat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5488" name="Rectangle 62"/>
          <p:cNvSpPr>
            <a:spLocks noChangeArrowheads="1"/>
          </p:cNvSpPr>
          <p:nvPr/>
        </p:nvSpPr>
        <p:spPr bwMode="auto">
          <a:xfrm>
            <a:off x="2344738" y="1374775"/>
            <a:ext cx="3784600" cy="13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89" name="Text Box 60"/>
          <p:cNvSpPr txBox="1">
            <a:spLocks noChangeArrowheads="1"/>
          </p:cNvSpPr>
          <p:nvPr/>
        </p:nvSpPr>
        <p:spPr bwMode="auto">
          <a:xfrm>
            <a:off x="2386013" y="1419225"/>
            <a:ext cx="3676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/>
              <a:t>NAT translation table</a:t>
            </a:r>
          </a:p>
          <a:p>
            <a:pPr algn="ctr"/>
            <a:r>
              <a:rPr lang="en-US" sz="1800"/>
              <a:t>WAN side addr        LAN side addr</a:t>
            </a:r>
          </a:p>
        </p:txBody>
      </p:sp>
      <p:sp>
        <p:nvSpPr>
          <p:cNvPr id="105490" name="Line 63"/>
          <p:cNvSpPr>
            <a:spLocks noChangeShapeType="1"/>
          </p:cNvSpPr>
          <p:nvPr/>
        </p:nvSpPr>
        <p:spPr bwMode="auto">
          <a:xfrm flipV="1">
            <a:off x="2344738" y="1747838"/>
            <a:ext cx="379095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1" name="Line 64"/>
          <p:cNvSpPr>
            <a:spLocks noChangeShapeType="1"/>
          </p:cNvSpPr>
          <p:nvPr/>
        </p:nvSpPr>
        <p:spPr bwMode="auto">
          <a:xfrm flipV="1">
            <a:off x="2359025" y="2025650"/>
            <a:ext cx="3749675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2" name="Line 65"/>
          <p:cNvSpPr>
            <a:spLocks noChangeShapeType="1"/>
          </p:cNvSpPr>
          <p:nvPr/>
        </p:nvSpPr>
        <p:spPr bwMode="auto">
          <a:xfrm>
            <a:off x="4468813" y="1770063"/>
            <a:ext cx="31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33" name="Text Box 61"/>
          <p:cNvSpPr txBox="1">
            <a:spLocks noChangeArrowheads="1"/>
          </p:cNvSpPr>
          <p:nvPr/>
        </p:nvSpPr>
        <p:spPr bwMode="auto">
          <a:xfrm>
            <a:off x="2401888" y="2044700"/>
            <a:ext cx="3702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CC0000"/>
                </a:solidFill>
              </a:rPr>
              <a:t>138.76.29.7, 5001   10.0.0.1, 3345</a:t>
            </a:r>
          </a:p>
          <a:p>
            <a:pPr algn="ctr"/>
            <a:r>
              <a:rPr lang="en-US" sz="1800"/>
              <a:t>……                                         ……</a:t>
            </a:r>
          </a:p>
        </p:txBody>
      </p:sp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4765675" y="3435350"/>
            <a:ext cx="2784475" cy="1631950"/>
            <a:chOff x="3002" y="2417"/>
            <a:chExt cx="1754" cy="1028"/>
          </a:xfrm>
        </p:grpSpPr>
        <p:sp>
          <p:nvSpPr>
            <p:cNvPr id="105558" name="Rectangle 91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59" name="Text Box 92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4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S: 128.119.40.186, 80 </a:t>
              </a:r>
            </a:p>
            <a:p>
              <a:r>
                <a:rPr lang="en-US" sz="1200"/>
                <a:t>D: 10.0.0.1, 3345</a:t>
              </a:r>
            </a:p>
            <a:p>
              <a:endParaRPr lang="en-US" sz="1200"/>
            </a:p>
          </p:txBody>
        </p:sp>
        <p:grpSp>
          <p:nvGrpSpPr>
            <p:cNvPr id="105560" name="Group 93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105569" name="Freeform 94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70" name="Line 95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71" name="Line 96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5561" name="Group 97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105566" name="Freeform 9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67" name="Line 9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68" name="Line 10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5562" name="Freeform 101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5563" name="Group 102"/>
            <p:cNvGrpSpPr>
              <a:grpSpLocks/>
            </p:cNvGrpSpPr>
            <p:nvPr/>
          </p:nvGrpSpPr>
          <p:grpSpPr bwMode="auto">
            <a:xfrm>
              <a:off x="4240" y="3061"/>
              <a:ext cx="218" cy="231"/>
              <a:chOff x="5140" y="400"/>
              <a:chExt cx="218" cy="231"/>
            </a:xfrm>
          </p:grpSpPr>
          <p:sp>
            <p:nvSpPr>
              <p:cNvPr id="105564" name="Oval 103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65" name="Text Box 104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2" name="Group 108"/>
          <p:cNvGrpSpPr>
            <a:grpSpLocks/>
          </p:cNvGrpSpPr>
          <p:nvPr/>
        </p:nvGrpSpPr>
        <p:grpSpPr bwMode="auto">
          <a:xfrm>
            <a:off x="1531938" y="3652838"/>
            <a:ext cx="2497137" cy="566737"/>
            <a:chOff x="1026" y="3559"/>
            <a:chExt cx="1573" cy="357"/>
          </a:xfrm>
        </p:grpSpPr>
        <p:grpSp>
          <p:nvGrpSpPr>
            <p:cNvPr id="105543" name="Group 68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105548" name="Rectangle 69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49" name="Text Box 70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200"/>
                  <a:t>S: 138.76.29.7, 5001</a:t>
                </a:r>
              </a:p>
              <a:p>
                <a:r>
                  <a:rPr lang="en-US" sz="1200"/>
                  <a:t>D: 128.119.40.186, 80</a:t>
                </a:r>
              </a:p>
            </p:txBody>
          </p:sp>
          <p:grpSp>
            <p:nvGrpSpPr>
              <p:cNvPr id="105550" name="Group 71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105555" name="Freeform 72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56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57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105551" name="Group 7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05552" name="Freeform 7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53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5554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105544" name="Line 79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5545" name="Group 105"/>
            <p:cNvGrpSpPr>
              <a:grpSpLocks/>
            </p:cNvGrpSpPr>
            <p:nvPr/>
          </p:nvGrpSpPr>
          <p:grpSpPr bwMode="auto">
            <a:xfrm>
              <a:off x="1143" y="3613"/>
              <a:ext cx="218" cy="231"/>
              <a:chOff x="5140" y="400"/>
              <a:chExt cx="218" cy="231"/>
            </a:xfrm>
          </p:grpSpPr>
          <p:sp>
            <p:nvSpPr>
              <p:cNvPr id="105546" name="Oval 10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47" name="Text Box 107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7" name="Group 112"/>
          <p:cNvGrpSpPr>
            <a:grpSpLocks/>
          </p:cNvGrpSpPr>
          <p:nvPr/>
        </p:nvGrpSpPr>
        <p:grpSpPr bwMode="auto">
          <a:xfrm>
            <a:off x="0" y="1671638"/>
            <a:ext cx="5154613" cy="2052637"/>
            <a:chOff x="0" y="1306"/>
            <a:chExt cx="3247" cy="1293"/>
          </a:xfrm>
        </p:grpSpPr>
        <p:sp>
          <p:nvSpPr>
            <p:cNvPr id="105539" name="Text Box 82"/>
            <p:cNvSpPr txBox="1">
              <a:spLocks noChangeArrowheads="1"/>
            </p:cNvSpPr>
            <p:nvPr/>
          </p:nvSpPr>
          <p:spPr bwMode="auto">
            <a:xfrm>
              <a:off x="0" y="1306"/>
              <a:ext cx="1316" cy="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800" b="1" i="1">
                  <a:solidFill>
                    <a:srgbClr val="CC0000"/>
                  </a:solidFill>
                </a:rPr>
                <a:t>2:</a:t>
              </a:r>
              <a:r>
                <a:rPr lang="en-US" sz="1800">
                  <a:solidFill>
                    <a:srgbClr val="FF0000"/>
                  </a:solidFill>
                </a:rPr>
                <a:t> </a:t>
              </a:r>
              <a:r>
                <a:rPr lang="en-US" sz="1800">
                  <a:solidFill>
                    <a:srgbClr val="000099"/>
                  </a:solidFill>
                </a:rPr>
                <a:t>NAT router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changes datagram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source addr from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10.0.0.1, 3345 to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138.76.29.7, 5001,</a:t>
              </a:r>
            </a:p>
            <a:p>
              <a:pPr>
                <a:lnSpc>
                  <a:spcPct val="85000"/>
                </a:lnSpc>
              </a:pPr>
              <a:r>
                <a:rPr lang="en-US" sz="1800">
                  <a:solidFill>
                    <a:srgbClr val="000099"/>
                  </a:solidFill>
                </a:rPr>
                <a:t>updates table</a:t>
              </a:r>
            </a:p>
          </p:txBody>
        </p:sp>
        <p:sp>
          <p:nvSpPr>
            <p:cNvPr id="105540" name="Line 83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41" name="Line 110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42" name="Line 111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" name="Group 129"/>
          <p:cNvGrpSpPr>
            <a:grpSpLocks/>
          </p:cNvGrpSpPr>
          <p:nvPr/>
        </p:nvGrpSpPr>
        <p:grpSpPr bwMode="auto">
          <a:xfrm>
            <a:off x="1360488" y="4681538"/>
            <a:ext cx="2471737" cy="696912"/>
            <a:chOff x="1163" y="3752"/>
            <a:chExt cx="1557" cy="439"/>
          </a:xfrm>
        </p:grpSpPr>
        <p:sp>
          <p:nvSpPr>
            <p:cNvPr id="105525" name="Rectangle 115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6" name="Text Box 116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4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S: 128.119.40.186, 80 </a:t>
              </a:r>
            </a:p>
            <a:p>
              <a:r>
                <a:rPr lang="en-US" sz="1200"/>
                <a:t>D: 138.76.29.7, 5001</a:t>
              </a:r>
            </a:p>
            <a:p>
              <a:endParaRPr lang="en-US" sz="1200"/>
            </a:p>
          </p:txBody>
        </p:sp>
        <p:grpSp>
          <p:nvGrpSpPr>
            <p:cNvPr id="105527" name="Group 117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105536" name="Freeform 11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37" name="Line 11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38" name="Line 12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5528" name="Group 121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105533" name="Freeform 122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34" name="Line 123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535" name="Line 124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5529" name="Line 125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5530" name="Group 126"/>
            <p:cNvGrpSpPr>
              <a:grpSpLocks/>
            </p:cNvGrpSpPr>
            <p:nvPr/>
          </p:nvGrpSpPr>
          <p:grpSpPr bwMode="auto">
            <a:xfrm>
              <a:off x="2409" y="3815"/>
              <a:ext cx="218" cy="231"/>
              <a:chOff x="5140" y="400"/>
              <a:chExt cx="218" cy="231"/>
            </a:xfrm>
          </p:grpSpPr>
          <p:sp>
            <p:nvSpPr>
              <p:cNvPr id="105531" name="Oval 127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32" name="Text Box 128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sp>
        <p:nvSpPr>
          <p:cNvPr id="233603" name="Text Box 131"/>
          <p:cNvSpPr txBox="1">
            <a:spLocks noChangeArrowheads="1"/>
          </p:cNvSpPr>
          <p:nvPr/>
        </p:nvSpPr>
        <p:spPr bwMode="auto">
          <a:xfrm>
            <a:off x="1317625" y="5170488"/>
            <a:ext cx="20891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 b="1" i="1">
                <a:solidFill>
                  <a:srgbClr val="CC0000"/>
                </a:solidFill>
              </a:rPr>
              <a:t>3:</a:t>
            </a:r>
            <a:r>
              <a:rPr lang="en-US" sz="1800">
                <a:solidFill>
                  <a:srgbClr val="FF0000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reply arrives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000099"/>
                </a:solidFill>
              </a:rPr>
              <a:t> dest. address: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000099"/>
                </a:solidFill>
              </a:rPr>
              <a:t> 138.76.29.7, 5001</a:t>
            </a:r>
          </a:p>
        </p:txBody>
      </p:sp>
      <p:sp>
        <p:nvSpPr>
          <p:cNvPr id="233608" name="Text Box 136"/>
          <p:cNvSpPr txBox="1">
            <a:spLocks noChangeArrowheads="1"/>
          </p:cNvSpPr>
          <p:nvPr/>
        </p:nvSpPr>
        <p:spPr bwMode="auto">
          <a:xfrm>
            <a:off x="4741863" y="5005388"/>
            <a:ext cx="386715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 b="1" i="1">
                <a:solidFill>
                  <a:srgbClr val="CC0000"/>
                </a:solidFill>
              </a:rPr>
              <a:t>4:</a:t>
            </a:r>
            <a:r>
              <a:rPr lang="en-US" sz="1800">
                <a:solidFill>
                  <a:srgbClr val="FF0000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NAT router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000099"/>
                </a:solidFill>
              </a:rPr>
              <a:t>changes datagram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000099"/>
                </a:solidFill>
              </a:rPr>
              <a:t>dest addr from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000099"/>
                </a:solidFill>
              </a:rPr>
              <a:t>138.76.29.7, 5001 to 10.0.0.1, 3345 </a:t>
            </a:r>
          </a:p>
          <a:p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105500" name="Line 138"/>
          <p:cNvSpPr>
            <a:spLocks noChangeShapeType="1"/>
          </p:cNvSpPr>
          <p:nvPr/>
        </p:nvSpPr>
        <p:spPr bwMode="auto">
          <a:xfrm>
            <a:off x="1022350" y="42735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25" name="Rectangle 141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6896100" cy="76923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366FF"/>
                </a:solidFill>
                <a:cs typeface="+mj-cs"/>
              </a:rPr>
              <a:t>NAT: network address translation</a:t>
            </a:r>
          </a:p>
        </p:txBody>
      </p:sp>
      <p:grpSp>
        <p:nvGrpSpPr>
          <p:cNvPr id="105503" name="Group 143"/>
          <p:cNvGrpSpPr>
            <a:grpSpLocks/>
          </p:cNvGrpSpPr>
          <p:nvPr/>
        </p:nvGrpSpPr>
        <p:grpSpPr bwMode="auto">
          <a:xfrm>
            <a:off x="4035425" y="4095750"/>
            <a:ext cx="587375" cy="323850"/>
            <a:chOff x="4396" y="1245"/>
            <a:chExt cx="672" cy="248"/>
          </a:xfrm>
        </p:grpSpPr>
        <p:sp>
          <p:nvSpPr>
            <p:cNvPr id="10551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0551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0551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05520" name="Group 14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5523" name="Freeform 14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24" name="Freeform 14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5521" name="Line 150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2" name="Line 15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504" name="Group 156"/>
          <p:cNvGrpSpPr>
            <a:grpSpLocks/>
          </p:cNvGrpSpPr>
          <p:nvPr/>
        </p:nvGrpSpPr>
        <p:grpSpPr bwMode="auto">
          <a:xfrm flipH="1">
            <a:off x="7529513" y="3311525"/>
            <a:ext cx="641350" cy="558800"/>
            <a:chOff x="-44" y="1473"/>
            <a:chExt cx="981" cy="1105"/>
          </a:xfrm>
        </p:grpSpPr>
        <p:pic>
          <p:nvPicPr>
            <p:cNvPr id="105515" name="Picture 15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16" name="Freeform 15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05" name="Group 159"/>
          <p:cNvGrpSpPr>
            <a:grpSpLocks/>
          </p:cNvGrpSpPr>
          <p:nvPr/>
        </p:nvGrpSpPr>
        <p:grpSpPr bwMode="auto">
          <a:xfrm flipH="1">
            <a:off x="7540625" y="4054475"/>
            <a:ext cx="641350" cy="558800"/>
            <a:chOff x="-44" y="1473"/>
            <a:chExt cx="981" cy="1105"/>
          </a:xfrm>
        </p:grpSpPr>
        <p:pic>
          <p:nvPicPr>
            <p:cNvPr id="105513" name="Picture 16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14" name="Freeform 16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06" name="Group 162"/>
          <p:cNvGrpSpPr>
            <a:grpSpLocks/>
          </p:cNvGrpSpPr>
          <p:nvPr/>
        </p:nvGrpSpPr>
        <p:grpSpPr bwMode="auto">
          <a:xfrm flipH="1">
            <a:off x="7548563" y="4808538"/>
            <a:ext cx="641350" cy="558800"/>
            <a:chOff x="-44" y="1473"/>
            <a:chExt cx="981" cy="1105"/>
          </a:xfrm>
        </p:grpSpPr>
        <p:pic>
          <p:nvPicPr>
            <p:cNvPr id="105511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12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507" name="Line 32"/>
          <p:cNvSpPr>
            <a:spLocks noChangeShapeType="1"/>
          </p:cNvSpPr>
          <p:nvPr/>
        </p:nvSpPr>
        <p:spPr bwMode="auto">
          <a:xfrm>
            <a:off x="7386638" y="4238625"/>
            <a:ext cx="219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0" name="TextBox 1"/>
          <p:cNvSpPr txBox="1">
            <a:spLocks noChangeArrowheads="1"/>
          </p:cNvSpPr>
          <p:nvPr/>
        </p:nvSpPr>
        <p:spPr bwMode="auto">
          <a:xfrm>
            <a:off x="195291" y="5962650"/>
            <a:ext cx="50980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online interactive exercises for more examples: h</a:t>
            </a:r>
            <a:r>
              <a:rPr lang="en-US" sz="1200"/>
              <a:t>ttp://gaia.cs.umass.edu/kurose_ross/interactive/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E97-1B6E-C84F-AC29-D12077808FC0}" type="datetime1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78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33" grpId="0"/>
      <p:bldP spid="233603" grpId="0"/>
      <p:bldP spid="2336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2524"/>
            <a:ext cx="77724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Gill Sans MT" charset="0"/>
              </a:rPr>
              <a:t>16-bit port-number field: </a:t>
            </a:r>
          </a:p>
          <a:p>
            <a:pPr lvl="1"/>
            <a:r>
              <a:rPr lang="en-US" sz="2800" dirty="0">
                <a:latin typeface="Gill Sans MT" charset="0"/>
                <a:cs typeface="Gill Sans MT" charset="0"/>
              </a:rPr>
              <a:t>60,000 simultaneous connections with a single LAN-side address!</a:t>
            </a:r>
          </a:p>
          <a:p>
            <a:r>
              <a:rPr lang="en-US" dirty="0">
                <a:latin typeface="Gill Sans MT" charset="0"/>
              </a:rPr>
              <a:t>NAT is controversial:</a:t>
            </a:r>
          </a:p>
          <a:p>
            <a:pPr lvl="1"/>
            <a:r>
              <a:rPr lang="en-US" sz="2800" dirty="0">
                <a:latin typeface="Gill Sans MT" charset="0"/>
                <a:cs typeface="Gill Sans MT" charset="0"/>
              </a:rPr>
              <a:t>routers should only process up to layer 3</a:t>
            </a:r>
          </a:p>
          <a:p>
            <a:pPr lvl="1"/>
            <a:r>
              <a:rPr lang="en-US" sz="2800" dirty="0">
                <a:latin typeface="Gill Sans MT" charset="0"/>
                <a:cs typeface="Gill Sans MT" charset="0"/>
              </a:rPr>
              <a:t>address shortage should be solved by IPv6</a:t>
            </a:r>
          </a:p>
          <a:p>
            <a:pPr lvl="1"/>
            <a:r>
              <a:rPr lang="en-US" sz="2800" dirty="0">
                <a:latin typeface="Gill Sans MT" charset="0"/>
                <a:cs typeface="Gill Sans MT" charset="0"/>
              </a:rPr>
              <a:t>violates end-to-end argument</a:t>
            </a:r>
          </a:p>
          <a:p>
            <a:pPr lvl="2"/>
            <a:r>
              <a:rPr lang="en-US" sz="2400" dirty="0">
                <a:latin typeface="Gill Sans MT" charset="0"/>
                <a:cs typeface="Gill Sans MT" charset="0"/>
              </a:rPr>
              <a:t>NAT possibility must be taken into account by app designers, e.g., P2P applications</a:t>
            </a:r>
          </a:p>
          <a:p>
            <a:pPr lvl="1"/>
            <a:r>
              <a:rPr lang="en-US" sz="2800" dirty="0">
                <a:latin typeface="Gill Sans MT" charset="0"/>
                <a:cs typeface="Gill Sans MT" charset="0"/>
              </a:rPr>
              <a:t>NAT traversal: what if client wants to connect to server behind NAT?</a:t>
            </a:r>
          </a:p>
          <a:p>
            <a:endParaRPr lang="en-US" dirty="0">
              <a:latin typeface="Gill Sans MT" charset="0"/>
            </a:endParaRP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title"/>
          </p:nvPr>
        </p:nvSpPr>
        <p:spPr>
          <a:xfrm>
            <a:off x="127405" y="115671"/>
            <a:ext cx="6826564" cy="8316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366FF"/>
                </a:solidFill>
                <a:cs typeface="+mj-cs"/>
              </a:rPr>
              <a:t>NAT: network address translation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F59-3E49-4542-9A80-846275FB47E0}" type="datetime1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35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C67F-C614-114A-B62C-A7884FC32474}" type="datetime1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myKRnat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666A-6E2D-D54D-B332-5F0D4FFDB5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61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455</Words>
  <Application>Microsoft Macintosh PowerPoint</Application>
  <PresentationFormat>On-screen Show 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NAT Network Address Translation Reading: KR Chapter 4</vt:lpstr>
      <vt:lpstr>NAT: network address translation</vt:lpstr>
      <vt:lpstr>NAT: network address translation</vt:lpstr>
      <vt:lpstr>NAT: network address translation</vt:lpstr>
      <vt:lpstr>NAT: network address translation</vt:lpstr>
      <vt:lpstr>NAT: network address translation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 Network Address Translation Reading: KR Chapter 4</dc:title>
  <dc:creator>mike erlinger</dc:creator>
  <cp:lastModifiedBy>mike erlinger</cp:lastModifiedBy>
  <cp:revision>2</cp:revision>
  <cp:lastPrinted>2018-09-24T22:04:35Z</cp:lastPrinted>
  <dcterms:created xsi:type="dcterms:W3CDTF">2018-09-24T21:47:34Z</dcterms:created>
  <dcterms:modified xsi:type="dcterms:W3CDTF">2018-10-04T23:05:42Z</dcterms:modified>
</cp:coreProperties>
</file>