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7" r:id="rId2"/>
    <p:sldId id="308" r:id="rId3"/>
    <p:sldId id="286" r:id="rId4"/>
    <p:sldId id="287" r:id="rId5"/>
    <p:sldId id="313" r:id="rId6"/>
    <p:sldId id="314" r:id="rId7"/>
    <p:sldId id="315" r:id="rId8"/>
    <p:sldId id="316" r:id="rId9"/>
    <p:sldId id="317" r:id="rId10"/>
    <p:sldId id="288" r:id="rId11"/>
    <p:sldId id="289" r:id="rId12"/>
    <p:sldId id="318" r:id="rId13"/>
    <p:sldId id="336" r:id="rId14"/>
    <p:sldId id="337" r:id="rId15"/>
    <p:sldId id="290" r:id="rId16"/>
    <p:sldId id="345" r:id="rId17"/>
    <p:sldId id="291" r:id="rId18"/>
    <p:sldId id="292" r:id="rId19"/>
    <p:sldId id="293" r:id="rId20"/>
    <p:sldId id="294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39" r:id="rId30"/>
    <p:sldId id="346" r:id="rId31"/>
    <p:sldId id="319" r:id="rId32"/>
    <p:sldId id="331" r:id="rId33"/>
    <p:sldId id="332" r:id="rId34"/>
    <p:sldId id="333" r:id="rId35"/>
    <p:sldId id="348" r:id="rId36"/>
    <p:sldId id="297" r:id="rId37"/>
    <p:sldId id="347" r:id="rId38"/>
    <p:sldId id="298" r:id="rId39"/>
    <p:sldId id="306" r:id="rId40"/>
    <p:sldId id="340" r:id="rId41"/>
    <p:sldId id="342" r:id="rId42"/>
    <p:sldId id="343" r:id="rId43"/>
    <p:sldId id="34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577" autoAdjust="0"/>
    <p:restoredTop sz="90929"/>
  </p:normalViewPr>
  <p:slideViewPr>
    <p:cSldViewPr snapToGrid="0">
      <p:cViewPr varScale="1">
        <p:scale>
          <a:sx n="109" d="100"/>
          <a:sy n="109" d="100"/>
        </p:scale>
        <p:origin x="-1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242F4E-2D69-8049-B0BD-78AB20C1F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0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D69C75-EF9B-F542-BE9B-1AA105A6A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13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C4B05-D003-0941-BC5C-E08B0698B38A}" type="slidenum">
              <a:rPr lang="en-US"/>
              <a:pPr/>
              <a:t>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03FA1-A878-9C42-A784-441BFA74CAB2}" type="slidenum">
              <a:rPr lang="en-US"/>
              <a:pPr/>
              <a:t>20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3EEE5-4C6A-3543-8ADA-9CBFDEE6F7C6}" type="slidenum">
              <a:rPr lang="en-US"/>
              <a:pPr/>
              <a:t>31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DF11D-D1E1-4C49-B44C-800051F5EF78}" type="slidenum">
              <a:rPr lang="en-US"/>
              <a:pPr/>
              <a:t>36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70566-433B-544A-8AAD-0202D13C3B65}" type="slidenum">
              <a:rPr lang="en-US"/>
              <a:pPr/>
              <a:t>38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B2A20-9396-E34D-9E07-D3108E9BF345}" type="slidenum">
              <a:rPr lang="en-US"/>
              <a:pPr/>
              <a:t>39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96574-F807-5F49-B4BF-F39117F4ED78}" type="slidenum">
              <a:rPr lang="en-US"/>
              <a:pPr/>
              <a:t>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2F668-AD16-F945-9E04-B003577ED00D}" type="slidenum">
              <a:rPr lang="en-US"/>
              <a:pPr/>
              <a:t>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37B3D-4B38-B448-B986-EF46D9EB08AE}" type="slidenum">
              <a:rPr lang="en-US"/>
              <a:pPr/>
              <a:t>10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A6A5C-2AD1-C642-8475-25C27136AEE8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52F61-32D5-164F-8A0E-23A9C1442154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0EFFD-CDFC-EB44-A851-B4EBD43AA852}" type="slidenum">
              <a:rPr lang="en-US"/>
              <a:pPr/>
              <a:t>17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95746-DD4F-254B-BF29-E2DD233D48B7}" type="slidenum">
              <a:rPr lang="en-US"/>
              <a:pPr/>
              <a:t>18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9DAF0-367B-1C42-B924-5BA954D5E692}" type="slidenum">
              <a:rPr lang="en-US"/>
              <a:pPr/>
              <a:t>19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F7323B-88D8-9E47-9EDF-5C4C4D9DB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8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DB160A-3D4D-2C48-B32C-68F4CB278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6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2875" y="549275"/>
            <a:ext cx="1965325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138" y="549275"/>
            <a:ext cx="5748337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2814C7-6FC5-DE4D-BFB1-675F7F090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4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2138" y="549275"/>
            <a:ext cx="7169150" cy="1169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2349F0-8BD3-3E4A-AE57-E2AEEC666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C2231E-DD18-6B4F-98AD-AB7DA1FEA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FD7CED-C861-DF42-9B42-333AA936D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8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2666F6-A12D-1F48-AA33-96C2680C8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39FEF-D29C-AF49-A3CF-4767F6AE6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2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8A9413-A4C7-314D-A99D-349565B0C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2F720B-E376-5B4C-947D-4AB1A8400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6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19607-8706-1B45-AFBC-04228174C9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4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7DB2C3-15BC-E24F-8DB6-349E69C38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2138" y="549275"/>
            <a:ext cx="71691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D1684A-793B-1C4C-AD82-E4ACFDAA739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" descr="cslogocolo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02" y="93386"/>
            <a:ext cx="1179098" cy="1419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3113A9-C159-1045-A4AF-34255DA7BCE2}" type="slidenum">
              <a:rPr lang="en-US"/>
              <a:pPr/>
              <a:t>1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5520" y="111760"/>
            <a:ext cx="4541520" cy="1381760"/>
          </a:xfrm>
        </p:spPr>
        <p:txBody>
          <a:bodyPr/>
          <a:lstStyle/>
          <a:p>
            <a:r>
              <a:rPr lang="en-US" dirty="0"/>
              <a:t>Network Management </a:t>
            </a:r>
            <a:br>
              <a:rPr lang="en-US" dirty="0"/>
            </a:br>
            <a:endParaRPr lang="en-US" sz="2800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6145" y="1447800"/>
            <a:ext cx="7680325" cy="25765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146436" name="Picture 4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" y="162561"/>
            <a:ext cx="2963643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789431" y="1744345"/>
            <a:ext cx="615569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Goals:</a:t>
            </a:r>
          </a:p>
          <a:p>
            <a:r>
              <a:rPr lang="en-US" dirty="0"/>
              <a:t>	Understand Network Management Problem</a:t>
            </a:r>
          </a:p>
          <a:p>
            <a:r>
              <a:rPr lang="en-US" dirty="0"/>
              <a:t>	Understand SNMP Approach</a:t>
            </a:r>
          </a:p>
          <a:p>
            <a:r>
              <a:rPr lang="en-US" dirty="0"/>
              <a:t>	Understand SNMP Protocol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200" y="3616960"/>
            <a:ext cx="7874000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Note to Students: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 course slides are a combination of slides from: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Peterson &amp; Davie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Kurose &amp; Ross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My previous lectures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 claim no copyright for any of the material and would recommend either book for a detailed treatment of the material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52464-BE18-CC4E-BDDB-333E3514CD5F}" type="slidenum">
              <a:rPr lang="en-US"/>
              <a:pPr/>
              <a:t>10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Management standards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OSI CMIP</a:t>
            </a:r>
            <a:endParaRPr lang="en-US" sz="2400"/>
          </a:p>
          <a:p>
            <a:r>
              <a:rPr lang="en-US" sz="2400"/>
              <a:t>Common Management Information Protocol</a:t>
            </a:r>
          </a:p>
          <a:p>
            <a:r>
              <a:rPr lang="en-US" sz="2400"/>
              <a:t>designed 1980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s: </a:t>
            </a:r>
            <a:r>
              <a:rPr lang="en-US" sz="2400" i="1"/>
              <a:t>the</a:t>
            </a:r>
            <a:r>
              <a:rPr lang="en-US" sz="2400"/>
              <a:t> unifying net management standard</a:t>
            </a:r>
          </a:p>
          <a:p>
            <a:r>
              <a:rPr lang="en-US" sz="2400"/>
              <a:t>too slowly standardized</a:t>
            </a:r>
          </a:p>
          <a:p>
            <a:endParaRPr lang="en-US" sz="240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815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SNMP: Simple Network Management Protocol</a:t>
            </a:r>
            <a:endParaRPr lang="en-US" sz="2400" dirty="0"/>
          </a:p>
          <a:p>
            <a:r>
              <a:rPr lang="en-US" sz="2400" dirty="0"/>
              <a:t>Internet roots (SGMP)</a:t>
            </a:r>
          </a:p>
          <a:p>
            <a:r>
              <a:rPr lang="en-US" sz="2400" dirty="0"/>
              <a:t>started </a:t>
            </a:r>
            <a:r>
              <a:rPr lang="en-US" sz="2400" dirty="0" smtClean="0"/>
              <a:t>simple </a:t>
            </a:r>
            <a:r>
              <a:rPr lang="en-US" sz="2400" dirty="0" smtClean="0">
                <a:solidFill>
                  <a:srgbClr val="FF0000"/>
                </a:solidFill>
              </a:rPr>
              <a:t>Why??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deployed, adopted rapidly</a:t>
            </a:r>
          </a:p>
          <a:p>
            <a:r>
              <a:rPr lang="en-US" sz="2400" dirty="0"/>
              <a:t>growth: size, complexity</a:t>
            </a:r>
          </a:p>
          <a:p>
            <a:r>
              <a:rPr lang="en-US" sz="2400" dirty="0"/>
              <a:t>currently: SNMP V3</a:t>
            </a:r>
          </a:p>
          <a:p>
            <a:r>
              <a:rPr lang="en-US" sz="2400" i="1" dirty="0"/>
              <a:t>de facto</a:t>
            </a:r>
            <a:r>
              <a:rPr lang="en-US" sz="2400" dirty="0"/>
              <a:t> network management standard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51088-10DA-B248-8D1C-56C93B09DC5C}" type="slidenum">
              <a:rPr lang="en-US"/>
              <a:pPr/>
              <a:t>11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99" y="231786"/>
            <a:ext cx="7169150" cy="1169988"/>
          </a:xfrm>
        </p:spPr>
        <p:txBody>
          <a:bodyPr/>
          <a:lstStyle/>
          <a:p>
            <a:r>
              <a:rPr lang="en-US" dirty="0"/>
              <a:t>SNMP overview: 4 key parts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303" y="1353820"/>
            <a:ext cx="8474075" cy="4648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Management information base (MIB):</a:t>
            </a:r>
            <a:endParaRPr lang="en-US" dirty="0"/>
          </a:p>
          <a:p>
            <a:pPr lvl="1"/>
            <a:r>
              <a:rPr lang="en-US" dirty="0"/>
              <a:t>distributed information store of network management data</a:t>
            </a:r>
          </a:p>
          <a:p>
            <a:r>
              <a:rPr lang="en-US" dirty="0">
                <a:solidFill>
                  <a:srgbClr val="FF0000"/>
                </a:solidFill>
              </a:rPr>
              <a:t>Structure of Management Information (SMI):</a:t>
            </a:r>
          </a:p>
          <a:p>
            <a:pPr lvl="1"/>
            <a:r>
              <a:rPr lang="en-US" dirty="0"/>
              <a:t>data definition language for MIB objects</a:t>
            </a:r>
          </a:p>
          <a:p>
            <a:r>
              <a:rPr lang="en-US" dirty="0">
                <a:solidFill>
                  <a:srgbClr val="FF0000"/>
                </a:solidFill>
              </a:rPr>
              <a:t>SNMP protocol</a:t>
            </a:r>
            <a:endParaRPr lang="en-US" dirty="0"/>
          </a:p>
          <a:p>
            <a:pPr lvl="1"/>
            <a:r>
              <a:rPr lang="en-US" dirty="0"/>
              <a:t>convey manager&lt;-&gt;managed object info, commands</a:t>
            </a:r>
          </a:p>
          <a:p>
            <a:r>
              <a:rPr lang="en-US" dirty="0">
                <a:solidFill>
                  <a:srgbClr val="FF0000"/>
                </a:solidFill>
              </a:rPr>
              <a:t>security, administration capabilities</a:t>
            </a:r>
            <a:endParaRPr lang="en-US" dirty="0"/>
          </a:p>
          <a:p>
            <a:pPr lvl="1"/>
            <a:r>
              <a:rPr lang="en-US" dirty="0"/>
              <a:t>major addition in </a:t>
            </a:r>
            <a:r>
              <a:rPr lang="en-US" dirty="0" smtClean="0"/>
              <a:t>SNMPv3</a:t>
            </a:r>
          </a:p>
          <a:p>
            <a:pPr lvl="1"/>
            <a:r>
              <a:rPr lang="en-US" dirty="0" smtClean="0"/>
              <a:t>SNMPv1 still dominates (telnet like)   </a:t>
            </a:r>
            <a:r>
              <a:rPr lang="en-US" dirty="0" smtClean="0">
                <a:solidFill>
                  <a:srgbClr val="FF0000"/>
                </a:solidFill>
              </a:rPr>
              <a:t>Why??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C9D30-0DB7-E14E-AEA0-F1679BC51D44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SNMP Based Network Management</a:t>
            </a:r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1676400" y="2895600"/>
            <a:ext cx="1371600" cy="1524000"/>
            <a:chOff x="816" y="1440"/>
            <a:chExt cx="864" cy="960"/>
          </a:xfrm>
        </p:grpSpPr>
        <p:sp>
          <p:nvSpPr>
            <p:cNvPr id="158724" name="Rectangle 4"/>
            <p:cNvSpPr>
              <a:spLocks noChangeArrowheads="1"/>
            </p:cNvSpPr>
            <p:nvPr/>
          </p:nvSpPr>
          <p:spPr bwMode="auto">
            <a:xfrm>
              <a:off x="816" y="1920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5" name="Rectangle 5"/>
            <p:cNvSpPr>
              <a:spLocks noChangeArrowheads="1"/>
            </p:cNvSpPr>
            <p:nvPr/>
          </p:nvSpPr>
          <p:spPr bwMode="auto">
            <a:xfrm>
              <a:off x="816" y="1440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6" name="Rectangle 6"/>
            <p:cNvSpPr>
              <a:spLocks noChangeArrowheads="1"/>
            </p:cNvSpPr>
            <p:nvPr/>
          </p:nvSpPr>
          <p:spPr bwMode="auto">
            <a:xfrm>
              <a:off x="1584" y="2040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8727" name="Group 7"/>
          <p:cNvGrpSpPr>
            <a:grpSpLocks/>
          </p:cNvGrpSpPr>
          <p:nvPr/>
        </p:nvGrpSpPr>
        <p:grpSpPr bwMode="auto">
          <a:xfrm>
            <a:off x="4800600" y="2895600"/>
            <a:ext cx="1371600" cy="1524000"/>
            <a:chOff x="2784" y="1440"/>
            <a:chExt cx="864" cy="960"/>
          </a:xfrm>
        </p:grpSpPr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2880" y="1920"/>
              <a:ext cx="38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2880" y="1440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0" name="Rectangle 10"/>
            <p:cNvSpPr>
              <a:spLocks noChangeArrowheads="1"/>
            </p:cNvSpPr>
            <p:nvPr/>
          </p:nvSpPr>
          <p:spPr bwMode="auto">
            <a:xfrm>
              <a:off x="3264" y="1920"/>
              <a:ext cx="38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1" name="Rectangle 11"/>
            <p:cNvSpPr>
              <a:spLocks noChangeArrowheads="1"/>
            </p:cNvSpPr>
            <p:nvPr/>
          </p:nvSpPr>
          <p:spPr bwMode="auto">
            <a:xfrm>
              <a:off x="2784" y="2040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732" name="Line 12"/>
          <p:cNvSpPr>
            <a:spLocks noChangeShapeType="1"/>
          </p:cNvSpPr>
          <p:nvPr/>
        </p:nvSpPr>
        <p:spPr bwMode="auto">
          <a:xfrm flipV="1">
            <a:off x="3200400" y="2514600"/>
            <a:ext cx="1828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 flipV="1">
            <a:off x="3048000" y="4038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8734" name="Group 14"/>
          <p:cNvGrpSpPr>
            <a:grpSpLocks/>
          </p:cNvGrpSpPr>
          <p:nvPr/>
        </p:nvGrpSpPr>
        <p:grpSpPr bwMode="auto">
          <a:xfrm>
            <a:off x="3962400" y="3276600"/>
            <a:ext cx="76200" cy="381000"/>
            <a:chOff x="1440" y="3216"/>
            <a:chExt cx="48" cy="240"/>
          </a:xfrm>
        </p:grpSpPr>
        <p:sp>
          <p:nvSpPr>
            <p:cNvPr id="158735" name="Oval 15"/>
            <p:cNvSpPr>
              <a:spLocks noChangeArrowheads="1"/>
            </p:cNvSpPr>
            <p:nvPr/>
          </p:nvSpPr>
          <p:spPr bwMode="auto">
            <a:xfrm>
              <a:off x="1440" y="321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6" name="Oval 16"/>
            <p:cNvSpPr>
              <a:spLocks noChangeArrowheads="1"/>
            </p:cNvSpPr>
            <p:nvPr/>
          </p:nvSpPr>
          <p:spPr bwMode="auto">
            <a:xfrm>
              <a:off x="1440" y="33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7" name="Oval 17"/>
            <p:cNvSpPr>
              <a:spLocks noChangeArrowheads="1"/>
            </p:cNvSpPr>
            <p:nvPr/>
          </p:nvSpPr>
          <p:spPr bwMode="auto">
            <a:xfrm>
              <a:off x="1440" y="34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3429000" y="4267200"/>
            <a:ext cx="904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solidFill>
                  <a:srgbClr val="FF00FF"/>
                </a:solidFill>
                <a:latin typeface="Arial" charset="0"/>
              </a:rPr>
              <a:t>SNMP</a:t>
            </a:r>
          </a:p>
          <a:p>
            <a:pPr algn="ctr" eaLnBrk="1" hangingPunct="1"/>
            <a:r>
              <a:rPr lang="en-US" sz="1400" b="1">
                <a:solidFill>
                  <a:srgbClr val="FF00FF"/>
                </a:solidFill>
                <a:latin typeface="Arial" charset="0"/>
              </a:rPr>
              <a:t>Protocol</a:t>
            </a:r>
            <a:endParaRPr lang="en-US" sz="1400" b="1">
              <a:latin typeface="Arial" charset="0"/>
            </a:endParaRP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674813" y="3733800"/>
            <a:ext cx="1271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Applications</a:t>
            </a:r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1944688" y="4495800"/>
            <a:ext cx="579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NMS</a:t>
            </a:r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5105400" y="2362200"/>
            <a:ext cx="1028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Network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Device</a:t>
            </a: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4953000" y="3810000"/>
            <a:ext cx="68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Mgmt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Agt</a:t>
            </a:r>
          </a:p>
        </p:txBody>
      </p:sp>
      <p:sp>
        <p:nvSpPr>
          <p:cNvPr id="158743" name="Text Box 23"/>
          <p:cNvSpPr txBox="1">
            <a:spLocks noChangeArrowheads="1"/>
          </p:cNvSpPr>
          <p:nvPr/>
        </p:nvSpPr>
        <p:spPr bwMode="auto">
          <a:xfrm>
            <a:off x="5486400" y="3657600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Mgmt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Data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Struct</a:t>
            </a:r>
          </a:p>
        </p:txBody>
      </p:sp>
      <p:sp>
        <p:nvSpPr>
          <p:cNvPr id="158744" name="Text Box 24"/>
          <p:cNvSpPr txBox="1">
            <a:spLocks noChangeArrowheads="1"/>
          </p:cNvSpPr>
          <p:nvPr/>
        </p:nvSpPr>
        <p:spPr bwMode="auto">
          <a:xfrm>
            <a:off x="5257800" y="4572000"/>
            <a:ext cx="68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Agent</a:t>
            </a:r>
          </a:p>
        </p:txBody>
      </p:sp>
      <p:sp>
        <p:nvSpPr>
          <p:cNvPr id="158745" name="Line 25"/>
          <p:cNvSpPr>
            <a:spLocks noChangeShapeType="1"/>
          </p:cNvSpPr>
          <p:nvPr/>
        </p:nvSpPr>
        <p:spPr bwMode="auto">
          <a:xfrm flipV="1">
            <a:off x="5257800" y="3276600"/>
            <a:ext cx="0" cy="533400"/>
          </a:xfrm>
          <a:prstGeom prst="line">
            <a:avLst/>
          </a:prstGeom>
          <a:noFill/>
          <a:ln w="635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46" name="Oval 26"/>
          <p:cNvSpPr>
            <a:spLocks noChangeArrowheads="1"/>
          </p:cNvSpPr>
          <p:nvPr/>
        </p:nvSpPr>
        <p:spPr bwMode="auto">
          <a:xfrm>
            <a:off x="1524000" y="1981200"/>
            <a:ext cx="1524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Network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Station</a:t>
            </a:r>
          </a:p>
        </p:txBody>
      </p:sp>
      <p:sp>
        <p:nvSpPr>
          <p:cNvPr id="158747" name="Oval 27"/>
          <p:cNvSpPr>
            <a:spLocks noChangeArrowheads="1"/>
          </p:cNvSpPr>
          <p:nvPr/>
        </p:nvSpPr>
        <p:spPr bwMode="auto">
          <a:xfrm>
            <a:off x="6629400" y="4267200"/>
            <a:ext cx="16002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Database In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SMI Format</a:t>
            </a:r>
          </a:p>
        </p:txBody>
      </p:sp>
      <p:sp>
        <p:nvSpPr>
          <p:cNvPr id="158748" name="Oval 28"/>
          <p:cNvSpPr>
            <a:spLocks noChangeArrowheads="1"/>
          </p:cNvSpPr>
          <p:nvPr/>
        </p:nvSpPr>
        <p:spPr bwMode="auto">
          <a:xfrm>
            <a:off x="6477000" y="2743200"/>
            <a:ext cx="1524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Information</a:t>
            </a:r>
          </a:p>
        </p:txBody>
      </p:sp>
      <p:sp>
        <p:nvSpPr>
          <p:cNvPr id="158749" name="Oval 29"/>
          <p:cNvSpPr>
            <a:spLocks noChangeArrowheads="1"/>
          </p:cNvSpPr>
          <p:nvPr/>
        </p:nvSpPr>
        <p:spPr bwMode="auto">
          <a:xfrm>
            <a:off x="4800600" y="1524000"/>
            <a:ext cx="1524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Managed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Element</a:t>
            </a:r>
          </a:p>
        </p:txBody>
      </p:sp>
      <p:sp>
        <p:nvSpPr>
          <p:cNvPr id="158750" name="Oval 30"/>
          <p:cNvSpPr>
            <a:spLocks noChangeArrowheads="1"/>
          </p:cNvSpPr>
          <p:nvPr/>
        </p:nvSpPr>
        <p:spPr bwMode="auto">
          <a:xfrm>
            <a:off x="3200400" y="2057400"/>
            <a:ext cx="1524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Protocol</a:t>
            </a:r>
          </a:p>
        </p:txBody>
      </p:sp>
      <p:sp>
        <p:nvSpPr>
          <p:cNvPr id="158751" name="Line 31"/>
          <p:cNvSpPr>
            <a:spLocks noChangeShapeType="1"/>
          </p:cNvSpPr>
          <p:nvPr/>
        </p:nvSpPr>
        <p:spPr bwMode="auto">
          <a:xfrm flipH="1">
            <a:off x="6248400" y="35052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52" name="Line 32"/>
          <p:cNvSpPr>
            <a:spLocks noChangeShapeType="1"/>
          </p:cNvSpPr>
          <p:nvPr/>
        </p:nvSpPr>
        <p:spPr bwMode="auto">
          <a:xfrm>
            <a:off x="6324600" y="42672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53" name="Text Box 33"/>
          <p:cNvSpPr txBox="1">
            <a:spLocks noChangeArrowheads="1"/>
          </p:cNvSpPr>
          <p:nvPr/>
        </p:nvSpPr>
        <p:spPr bwMode="auto">
          <a:xfrm>
            <a:off x="5097463" y="2967038"/>
            <a:ext cx="977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700">
                <a:latin typeface="Arial" charset="0"/>
              </a:rPr>
              <a:t>Primary</a:t>
            </a:r>
          </a:p>
          <a:p>
            <a:pPr eaLnBrk="1" hangingPunct="1"/>
            <a:r>
              <a:rPr lang="en-US" sz="1700">
                <a:latin typeface="Arial" charset="0"/>
              </a:rPr>
              <a:t>Task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0B0168-8ED4-AB46-9D46-0C9875E15C6C}" type="slidenum">
              <a:rPr lang="en-US"/>
              <a:pPr/>
              <a:t>13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3318" y="284701"/>
            <a:ext cx="7169150" cy="1169988"/>
          </a:xfrm>
        </p:spPr>
        <p:txBody>
          <a:bodyPr/>
          <a:lstStyle/>
          <a:p>
            <a:r>
              <a:rPr lang="en-US" sz="3600" dirty="0"/>
              <a:t>Details: </a:t>
            </a:r>
            <a:r>
              <a:rPr lang="en-US" sz="3600" dirty="0" smtClean="0"/>
              <a:t> SMI</a:t>
            </a:r>
            <a:br>
              <a:rPr lang="en-US" sz="3600" dirty="0" smtClean="0"/>
            </a:br>
            <a:r>
              <a:rPr lang="en-US" sz="3600" dirty="0" smtClean="0"/>
              <a:t>Structure </a:t>
            </a:r>
            <a:r>
              <a:rPr lang="en-US" sz="3600" dirty="0"/>
              <a:t>of Management Information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SMI - Structure of Management Information</a:t>
            </a:r>
          </a:p>
          <a:p>
            <a:pPr lvl="1"/>
            <a:r>
              <a:rPr lang="en-US" sz="2000"/>
              <a:t>Defines how information is structured</a:t>
            </a:r>
          </a:p>
          <a:p>
            <a:pPr lvl="1"/>
            <a:r>
              <a:rPr lang="en-US" sz="2000"/>
              <a:t>Uses an object information model</a:t>
            </a:r>
          </a:p>
          <a:p>
            <a:pPr lvl="1"/>
            <a:r>
              <a:rPr lang="en-US" sz="2000"/>
              <a:t>Defines a set of generic types</a:t>
            </a:r>
          </a:p>
          <a:p>
            <a:pPr lvl="2"/>
            <a:r>
              <a:rPr lang="en-US" sz="2000"/>
              <a:t>INTEGER, COUNTER, GAUGE, etc.</a:t>
            </a:r>
          </a:p>
          <a:p>
            <a:pPr lvl="1"/>
            <a:r>
              <a:rPr lang="en-US" sz="2000"/>
              <a:t>Defines rules for MIB documents</a:t>
            </a:r>
          </a:p>
          <a:p>
            <a:pPr lvl="1"/>
            <a:r>
              <a:rPr lang="en-US" sz="2000"/>
              <a:t>Defines rules for revising MIB documents</a:t>
            </a:r>
          </a:p>
          <a:p>
            <a:pPr lvl="1"/>
            <a:r>
              <a:rPr lang="en-US" sz="2000"/>
              <a:t>Guarantees consistency of data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Templates</a:t>
            </a:r>
            <a:r>
              <a:rPr lang="ja-JP" altLang="en-US" sz="2000">
                <a:latin typeface="Arial"/>
              </a:rPr>
              <a:t>”</a:t>
            </a:r>
            <a:endParaRPr lang="en-US" sz="2000"/>
          </a:p>
          <a:p>
            <a:pPr lvl="1"/>
            <a:r>
              <a:rPr lang="ja-JP" altLang="en-US" sz="2000">
                <a:latin typeface="Arial"/>
              </a:rPr>
              <a:t>“</a:t>
            </a:r>
            <a:r>
              <a:rPr lang="en-US" sz="2000"/>
              <a:t>Neither specifies the objects which are managed, nor the protocols used to manage these objects</a:t>
            </a:r>
            <a:r>
              <a:rPr lang="ja-JP" altLang="en-US" sz="2000">
                <a:latin typeface="Arial"/>
              </a:rPr>
              <a:t>”</a:t>
            </a:r>
            <a:endParaRPr lang="en-US" sz="2000"/>
          </a:p>
          <a:p>
            <a:pPr lvl="2"/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09A98-AB52-B740-8210-CB4BDACDA167}" type="slidenum">
              <a:rPr lang="en-US"/>
              <a:pPr/>
              <a:t>14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858" y="125955"/>
            <a:ext cx="7169150" cy="1169988"/>
          </a:xfrm>
        </p:spPr>
        <p:txBody>
          <a:bodyPr/>
          <a:lstStyle/>
          <a:p>
            <a:r>
              <a:rPr lang="en-US" sz="3600" dirty="0"/>
              <a:t>Details: Structure of Management Information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980" y="1522605"/>
            <a:ext cx="7772400" cy="4114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400" dirty="0"/>
              <a:t>SMI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Places restrictions on the types of variables allowed in MIB – Integer, Octets, </a:t>
            </a:r>
            <a:r>
              <a:rPr lang="en-US" sz="2000" dirty="0" smtClean="0"/>
              <a:t>Strings – </a:t>
            </a:r>
            <a:r>
              <a:rPr lang="en-US" sz="2000" dirty="0" smtClean="0">
                <a:solidFill>
                  <a:srgbClr val="FF0000"/>
                </a:solidFill>
              </a:rPr>
              <a:t>NO FLOATS</a:t>
            </a:r>
            <a:endParaRPr lang="en-US" sz="2000" dirty="0">
              <a:solidFill>
                <a:srgbClr val="FF0000"/>
              </a:solidFill>
            </a:endParaRP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Specifies rules for naming these variables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Creates rules for defining new types, for example:</a:t>
            </a:r>
          </a:p>
          <a:p>
            <a:pPr marL="1676400" lvl="3" indent="-304800">
              <a:lnSpc>
                <a:spcPct val="80000"/>
              </a:lnSpc>
              <a:buFontTx/>
              <a:buNone/>
            </a:pPr>
            <a:r>
              <a:rPr lang="en-US" sz="1800" dirty="0"/>
              <a:t>IP address – 4 octet strings</a:t>
            </a:r>
          </a:p>
          <a:p>
            <a:pPr marL="1676400" lvl="3" indent="-304800">
              <a:lnSpc>
                <a:spcPct val="80000"/>
              </a:lnSpc>
              <a:buFontTx/>
              <a:buNone/>
            </a:pPr>
            <a:r>
              <a:rPr lang="en-US" sz="1800" dirty="0"/>
              <a:t>Counter – Integer 0 to 2^</a:t>
            </a:r>
            <a:r>
              <a:rPr lang="en-US" sz="1800" baseline="30000" dirty="0"/>
              <a:t>22</a:t>
            </a:r>
            <a:r>
              <a:rPr lang="en-US" sz="1800" dirty="0"/>
              <a:t> – 1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Form of specification:</a:t>
            </a:r>
          </a:p>
          <a:p>
            <a:pPr marL="1257300" lvl="2" indent="-342900">
              <a:lnSpc>
                <a:spcPct val="80000"/>
              </a:lnSpc>
              <a:buFontTx/>
              <a:buNone/>
            </a:pPr>
            <a:r>
              <a:rPr lang="en-US" sz="2000" dirty="0"/>
              <a:t>Abstract Syntax Notation 1 (ASN.1)</a:t>
            </a:r>
          </a:p>
          <a:p>
            <a:pPr marL="1257300" lvl="2" indent="-342900">
              <a:lnSpc>
                <a:spcPct val="80000"/>
              </a:lnSpc>
            </a:pPr>
            <a:r>
              <a:rPr lang="en-US" sz="2000" dirty="0"/>
              <a:t>Notation used for documents</a:t>
            </a:r>
          </a:p>
          <a:p>
            <a:pPr marL="1257300" lvl="2" indent="-342900">
              <a:lnSpc>
                <a:spcPct val="80000"/>
              </a:lnSpc>
            </a:pPr>
            <a:r>
              <a:rPr lang="en-US" sz="2000" dirty="0"/>
              <a:t>Compact encoded representation of same info for communication</a:t>
            </a:r>
          </a:p>
          <a:p>
            <a:pPr marL="1257300" lvl="2" indent="-342900">
              <a:lnSpc>
                <a:spcPct val="80000"/>
              </a:lnSpc>
            </a:pPr>
            <a:r>
              <a:rPr lang="en-US" sz="2000" dirty="0"/>
              <a:t>Guarantees interoperability unlike two compilers for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Pascal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BF70F8-66B6-7E48-8BCF-891460BCED68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18" y="153035"/>
            <a:ext cx="7169150" cy="1169988"/>
          </a:xfrm>
        </p:spPr>
        <p:txBody>
          <a:bodyPr/>
          <a:lstStyle/>
          <a:p>
            <a:r>
              <a:rPr lang="en-US" sz="3600" dirty="0"/>
              <a:t>SMI: data definition language</a:t>
            </a:r>
            <a:r>
              <a:rPr lang="en-US" dirty="0"/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8" y="1465263"/>
            <a:ext cx="442912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0000"/>
                </a:solidFill>
              </a:rPr>
              <a:t>Purpose:</a:t>
            </a:r>
            <a:r>
              <a:rPr lang="en-US" sz="2400"/>
              <a:t> syntax, semantics of management data well-defined, unambiguous</a:t>
            </a:r>
          </a:p>
          <a:p>
            <a:r>
              <a:rPr lang="en-US" sz="2400"/>
              <a:t>base data types: </a:t>
            </a:r>
          </a:p>
          <a:p>
            <a:pPr lvl="1"/>
            <a:r>
              <a:rPr lang="en-US"/>
              <a:t>straightforward, boring</a:t>
            </a:r>
            <a:endParaRPr lang="en-US" sz="2000"/>
          </a:p>
          <a:p>
            <a:r>
              <a:rPr lang="en-US" sz="2400"/>
              <a:t>OBJECT-TYPE</a:t>
            </a:r>
          </a:p>
          <a:p>
            <a:pPr lvl="1"/>
            <a:r>
              <a:rPr lang="en-US"/>
              <a:t>data type, status, semantics of managed object</a:t>
            </a:r>
            <a:endParaRPr lang="en-US" sz="2000"/>
          </a:p>
          <a:p>
            <a:r>
              <a:rPr lang="en-US" sz="2400"/>
              <a:t>MODULE-IDENTITY</a:t>
            </a:r>
          </a:p>
          <a:p>
            <a:pPr lvl="1"/>
            <a:r>
              <a:rPr lang="en-US"/>
              <a:t>groups related objects into MIB module</a:t>
            </a:r>
            <a:endParaRPr lang="en-US" sz="200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5227638" y="1487488"/>
            <a:ext cx="2970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u="sng">
                <a:solidFill>
                  <a:srgbClr val="FF0000"/>
                </a:solidFill>
                <a:latin typeface="Arial" charset="0"/>
              </a:rPr>
              <a:t>Basic Data Types</a:t>
            </a:r>
            <a:endParaRPr lang="en-US" sz="2800">
              <a:latin typeface="Arial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5106988" y="2051050"/>
            <a:ext cx="316388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INTEGER</a:t>
            </a:r>
          </a:p>
          <a:p>
            <a:pPr algn="ctr"/>
            <a:r>
              <a:rPr lang="en-US">
                <a:latin typeface="Arial" charset="0"/>
              </a:rPr>
              <a:t>Integer32</a:t>
            </a:r>
          </a:p>
          <a:p>
            <a:pPr algn="ctr"/>
            <a:r>
              <a:rPr lang="en-US">
                <a:latin typeface="Arial" charset="0"/>
              </a:rPr>
              <a:t>Unsigned32</a:t>
            </a:r>
          </a:p>
          <a:p>
            <a:pPr algn="ctr"/>
            <a:r>
              <a:rPr lang="en-US">
                <a:latin typeface="Arial" charset="0"/>
              </a:rPr>
              <a:t>OCTET STRING</a:t>
            </a:r>
          </a:p>
          <a:p>
            <a:pPr algn="ctr"/>
            <a:r>
              <a:rPr lang="en-US">
                <a:latin typeface="Arial" charset="0"/>
              </a:rPr>
              <a:t>OBJECT IDENTIFIED</a:t>
            </a:r>
          </a:p>
          <a:p>
            <a:pPr algn="ctr"/>
            <a:r>
              <a:rPr lang="en-US">
                <a:latin typeface="Arial" charset="0"/>
              </a:rPr>
              <a:t>IPaddress</a:t>
            </a:r>
          </a:p>
          <a:p>
            <a:pPr algn="ctr"/>
            <a:r>
              <a:rPr lang="en-US">
                <a:latin typeface="Arial" charset="0"/>
              </a:rPr>
              <a:t>Counter32</a:t>
            </a:r>
          </a:p>
          <a:p>
            <a:pPr algn="ctr"/>
            <a:r>
              <a:rPr lang="en-US">
                <a:latin typeface="Arial" charset="0"/>
              </a:rPr>
              <a:t>Counter64</a:t>
            </a:r>
          </a:p>
          <a:p>
            <a:pPr algn="ctr"/>
            <a:r>
              <a:rPr lang="en-US">
                <a:latin typeface="Arial" charset="0"/>
              </a:rPr>
              <a:t>Guage32</a:t>
            </a:r>
          </a:p>
          <a:p>
            <a:pPr algn="ctr"/>
            <a:r>
              <a:rPr lang="en-US">
                <a:latin typeface="Arial" charset="0"/>
              </a:rPr>
              <a:t>Time Ticks</a:t>
            </a:r>
          </a:p>
          <a:p>
            <a:pPr algn="ctr"/>
            <a:r>
              <a:rPr lang="en-US">
                <a:latin typeface="Arial" charset="0"/>
              </a:rPr>
              <a:t>Opaque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myKRnetmanagement</a:t>
            </a:r>
            <a:endParaRPr lang="en-US" sz="140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92CB9B-54B4-FC4D-828E-4D305C365CC3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Network Management System Details</a:t>
            </a:r>
            <a:b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Management Information Base </a:t>
            </a:r>
            <a:b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MIB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A2C56-09FF-4142-A432-E28F33BBAC41}" type="slidenum">
              <a:rPr lang="en-US"/>
              <a:pPr/>
              <a:t>17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SNMP MIB</a:t>
            </a:r>
          </a:p>
        </p:txBody>
      </p:sp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3275013" y="3348038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567113" y="338772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4000500" y="37846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>
            <a:off x="4013200" y="38417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4025900" y="38989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2024063" y="3722688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2316163" y="37623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2749550" y="41592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2762250" y="42164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2774950" y="42735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3541713" y="3830638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3833813" y="387032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4267200" y="42672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4279900" y="43243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4292600" y="43815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1746250" y="3222625"/>
            <a:ext cx="4924425" cy="14001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4416425" y="5018088"/>
            <a:ext cx="399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mic Sans MS" charset="0"/>
              </a:rPr>
              <a:t>objects specified via SMI</a:t>
            </a:r>
          </a:p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OBJECT-TYPE</a:t>
            </a:r>
            <a:r>
              <a:rPr lang="en-US">
                <a:latin typeface="Comic Sans MS" charset="0"/>
              </a:rPr>
              <a:t> construct</a:t>
            </a:r>
            <a:endParaRPr lang="en-US"/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477838" y="1389063"/>
            <a:ext cx="4962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422275" y="1404938"/>
            <a:ext cx="7038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MIB module specified via SMI 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Comic Sans MS" charset="0"/>
              </a:rPr>
              <a:t>MODULE-IDENTITY</a:t>
            </a:r>
            <a:endParaRPr lang="en-US">
              <a:latin typeface="Comic Sans MS" charset="0"/>
            </a:endParaRPr>
          </a:p>
          <a:p>
            <a:pPr algn="ctr"/>
            <a:r>
              <a:rPr lang="en-US">
                <a:latin typeface="Comic Sans MS" charset="0"/>
              </a:rPr>
              <a:t>(100 standardized MIBs, more vendor-specific)</a:t>
            </a:r>
          </a:p>
          <a:p>
            <a:pPr algn="ctr"/>
            <a:endParaRPr lang="en-US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2478088" y="2174875"/>
            <a:ext cx="173037" cy="1181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 flipH="1" flipV="1">
            <a:off x="3232150" y="4424363"/>
            <a:ext cx="738188" cy="1057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Line 24"/>
          <p:cNvSpPr>
            <a:spLocks noChangeShapeType="1"/>
          </p:cNvSpPr>
          <p:nvPr/>
        </p:nvSpPr>
        <p:spPr bwMode="auto">
          <a:xfrm flipV="1">
            <a:off x="3979863" y="4175125"/>
            <a:ext cx="7937" cy="1316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 flipH="1" flipV="1">
            <a:off x="3632200" y="3609975"/>
            <a:ext cx="333375" cy="1885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>
            <a:off x="3960813" y="5486400"/>
            <a:ext cx="527050" cy="12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91" name="Group 27"/>
          <p:cNvGrpSpPr>
            <a:grpSpLocks/>
          </p:cNvGrpSpPr>
          <p:nvPr/>
        </p:nvGrpSpPr>
        <p:grpSpPr bwMode="auto">
          <a:xfrm>
            <a:off x="1684338" y="3248025"/>
            <a:ext cx="1498600" cy="457200"/>
            <a:chOff x="4314" y="1355"/>
            <a:chExt cx="944" cy="288"/>
          </a:xfrm>
        </p:grpSpPr>
        <p:sp>
          <p:nvSpPr>
            <p:cNvPr id="113692" name="Rectangle 28"/>
            <p:cNvSpPr>
              <a:spLocks noChangeArrowheads="1"/>
            </p:cNvSpPr>
            <p:nvPr/>
          </p:nvSpPr>
          <p:spPr bwMode="auto">
            <a:xfrm>
              <a:off x="4338" y="1398"/>
              <a:ext cx="870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3" name="Text Box 29"/>
            <p:cNvSpPr txBox="1">
              <a:spLocks noChangeArrowheads="1"/>
            </p:cNvSpPr>
            <p:nvPr/>
          </p:nvSpPr>
          <p:spPr bwMode="auto">
            <a:xfrm>
              <a:off x="4314" y="1355"/>
              <a:ext cx="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Comic Sans MS" charset="0"/>
                </a:rPr>
                <a:t>MODULE</a:t>
              </a:r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0D0EFD-3A48-9248-98D4-0EF75E1072DD}" type="slidenum">
              <a:rPr lang="en-US"/>
              <a:pPr/>
              <a:t>18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MIB example: UDP module</a:t>
            </a:r>
            <a:endParaRPr lang="en-US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90525" y="1479550"/>
            <a:ext cx="85153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  <a:latin typeface="Comic Sans MS" charset="0"/>
              </a:rPr>
              <a:t>Object ID       Name                Type          Comments</a:t>
            </a:r>
            <a:endParaRPr lang="en-US" sz="200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1.3.6.1.2.1.7.1     UDPInDatagrams  Counter32   total # datagrams delivered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                                                                          at this node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1.3.6.1.2.1.7.2    UDPNoPorts          Counter32   # underliverable datagrams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					       no app at portl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1.3.6.1.2.1.7.3    UDInErrors           Counter32   # undeliverable datagrams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			 		       all other reasons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1.3.6.1.2.1.7.4    UDPOutDatagrams Counter32  # datagrams sent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1.3.6.1.2.1.7.5     udpTable	 	  </a:t>
            </a:r>
            <a:r>
              <a:rPr lang="en-US" sz="1600">
                <a:latin typeface="Comic Sans MS" charset="0"/>
              </a:rPr>
              <a:t>SEQUENCE</a:t>
            </a:r>
            <a:r>
              <a:rPr lang="en-US" sz="1800">
                <a:latin typeface="Comic Sans MS" charset="0"/>
              </a:rPr>
              <a:t> one entry for each port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					       in use by app, gives port #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					       and IP address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1840" y="6310134"/>
            <a:ext cx="2895600" cy="457200"/>
          </a:xfrm>
        </p:spPr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4A5AA-4DC0-B24B-B23D-E39A36AA10D8}" type="slidenum">
              <a:rPr lang="en-US"/>
              <a:pPr/>
              <a:t>19</a:t>
            </a:fld>
            <a:endParaRPr lang="en-US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692199" y="5967945"/>
            <a:ext cx="42961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omic Sans MS" charset="0"/>
              </a:rPr>
              <a:t>Check out </a:t>
            </a:r>
            <a:r>
              <a:rPr lang="en-US" sz="1800" dirty="0" err="1">
                <a:solidFill>
                  <a:srgbClr val="FF0000"/>
                </a:solidFill>
                <a:latin typeface="Comic Sans MS" charset="0"/>
              </a:rPr>
              <a:t>www.alvestrand.no</a:t>
            </a:r>
            <a:r>
              <a:rPr lang="en-US" sz="1800" dirty="0" smtClean="0">
                <a:solidFill>
                  <a:srgbClr val="FF0000"/>
                </a:solidFill>
                <a:latin typeface="Comic Sans MS" charset="0"/>
              </a:rPr>
              <a:t>/</a:t>
            </a:r>
            <a:r>
              <a:rPr lang="en-US" sz="1800" dirty="0" err="1" smtClean="0">
                <a:solidFill>
                  <a:srgbClr val="FF0000"/>
                </a:solidFill>
                <a:latin typeface="Comic Sans MS" charset="0"/>
              </a:rPr>
              <a:t>objectid</a:t>
            </a:r>
            <a:endParaRPr lang="en-US" sz="1800" dirty="0">
              <a:solidFill>
                <a:srgbClr val="FF0000"/>
              </a:solidFill>
              <a:latin typeface="Comic Sans MS" charset="0"/>
            </a:endParaRPr>
          </a:p>
        </p:txBody>
      </p:sp>
      <p:pic>
        <p:nvPicPr>
          <p:cNvPr id="117763" name="Picture 3" descr="08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98438"/>
            <a:ext cx="5662613" cy="58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09588"/>
            <a:ext cx="2692400" cy="2484437"/>
          </a:xfrm>
        </p:spPr>
        <p:txBody>
          <a:bodyPr/>
          <a:lstStyle/>
          <a:p>
            <a:r>
              <a:rPr lang="en-US" sz="3600"/>
              <a:t>OSI </a:t>
            </a:r>
            <a:br>
              <a:rPr lang="en-US" sz="3600"/>
            </a:br>
            <a:r>
              <a:rPr lang="en-US" sz="3600"/>
              <a:t>Object</a:t>
            </a:r>
            <a:br>
              <a:rPr lang="en-US" sz="3600"/>
            </a:br>
            <a:r>
              <a:rPr lang="en-US" sz="3600"/>
              <a:t> Identifier </a:t>
            </a:r>
            <a:br>
              <a:rPr lang="en-US" sz="3600"/>
            </a:br>
            <a:r>
              <a:rPr lang="en-US" sz="3600"/>
              <a:t>Tree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9FBEA-DB9C-414F-A4DB-F1BA53787900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403225"/>
            <a:ext cx="7169150" cy="879475"/>
          </a:xfrm>
        </p:spPr>
        <p:txBody>
          <a:bodyPr/>
          <a:lstStyle/>
          <a:p>
            <a:r>
              <a:rPr lang="en-US" sz="3600"/>
              <a:t>Network Management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0676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0000"/>
                </a:solidFill>
              </a:rPr>
              <a:t>Outline:</a:t>
            </a:r>
            <a:r>
              <a:rPr lang="en-US" sz="2400"/>
              <a:t> </a:t>
            </a:r>
          </a:p>
          <a:p>
            <a:r>
              <a:rPr lang="en-US" sz="2400"/>
              <a:t>Introduction to network management</a:t>
            </a:r>
          </a:p>
          <a:p>
            <a:pPr lvl="1"/>
            <a:r>
              <a:rPr lang="en-US"/>
              <a:t>motivation</a:t>
            </a:r>
          </a:p>
          <a:p>
            <a:pPr lvl="1"/>
            <a:r>
              <a:rPr lang="en-US"/>
              <a:t>major components</a:t>
            </a:r>
            <a:endParaRPr lang="en-US" sz="2000"/>
          </a:p>
          <a:p>
            <a:r>
              <a:rPr lang="en-US" sz="2400"/>
              <a:t>Internet network management framework</a:t>
            </a:r>
          </a:p>
          <a:p>
            <a:pPr lvl="1"/>
            <a:r>
              <a:rPr lang="en-US"/>
              <a:t>MIB: management information base</a:t>
            </a:r>
          </a:p>
          <a:p>
            <a:pPr lvl="1"/>
            <a:r>
              <a:rPr lang="en-US"/>
              <a:t>SMI: data definition language</a:t>
            </a:r>
          </a:p>
          <a:p>
            <a:pPr lvl="1"/>
            <a:r>
              <a:rPr lang="en-US"/>
              <a:t>SNMP: protocol for network management</a:t>
            </a:r>
          </a:p>
          <a:p>
            <a:pPr lvl="1"/>
            <a:r>
              <a:rPr lang="en-US"/>
              <a:t>security and administration</a:t>
            </a:r>
          </a:p>
          <a:p>
            <a:r>
              <a:rPr lang="en-US" sz="2400"/>
              <a:t>Presentation services: ASN.1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EE855-1243-504E-A836-B41772B91FD2}" type="slidenum">
              <a:rPr lang="en-US"/>
              <a:pPr/>
              <a:t>20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SNMP Naming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1420813"/>
            <a:ext cx="8032750" cy="27781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i="1" u="sng">
                <a:solidFill>
                  <a:srgbClr val="FF0000"/>
                </a:solidFill>
              </a:rPr>
              <a:t>question:</a:t>
            </a:r>
            <a:r>
              <a:rPr lang="en-US" sz="2400"/>
              <a:t> how to name every possible standard object (protocol, data, more..) in every possible network standard</a:t>
            </a:r>
            <a:r>
              <a:rPr lang="en-US" sz="2400">
                <a:solidFill>
                  <a:srgbClr val="FF0000"/>
                </a:solidFill>
              </a:rPr>
              <a:t>??</a:t>
            </a:r>
            <a:endParaRPr lang="en-US" sz="2400"/>
          </a:p>
          <a:p>
            <a:pPr>
              <a:buFontTx/>
              <a:buNone/>
            </a:pPr>
            <a:r>
              <a:rPr lang="en-US" sz="2400" i="1" u="sng">
                <a:solidFill>
                  <a:srgbClr val="FF0000"/>
                </a:solidFill>
              </a:rPr>
              <a:t>answer:</a:t>
            </a:r>
            <a:r>
              <a:rPr lang="en-US" sz="2400" i="1"/>
              <a:t> ISO Object Identifier tree:</a:t>
            </a:r>
            <a:r>
              <a:rPr lang="en-US"/>
              <a:t> </a:t>
            </a:r>
          </a:p>
          <a:p>
            <a:pPr lvl="1"/>
            <a:r>
              <a:rPr lang="en-US"/>
              <a:t>hierarchical naming of all objects</a:t>
            </a:r>
          </a:p>
          <a:p>
            <a:pPr lvl="1"/>
            <a:r>
              <a:rPr lang="en-US"/>
              <a:t>each branchpoint has name, number</a:t>
            </a:r>
            <a:endParaRPr lang="en-US" sz="2000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135313" y="4295775"/>
            <a:ext cx="2312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Comic Sans MS" charset="0"/>
              </a:rPr>
              <a:t>1.3.6.1.2.1.7.1</a:t>
            </a:r>
            <a:endParaRPr lang="en-US" sz="18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47675" y="4864100"/>
            <a:ext cx="2460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charset="0"/>
              </a:rPr>
              <a:t>ISO</a:t>
            </a:r>
          </a:p>
          <a:p>
            <a:pPr algn="r"/>
            <a:r>
              <a:rPr lang="en-US">
                <a:latin typeface="Comic Sans MS" charset="0"/>
              </a:rPr>
              <a:t>ISO-ident. Org.</a:t>
            </a:r>
          </a:p>
          <a:p>
            <a:pPr algn="r"/>
            <a:r>
              <a:rPr lang="en-US">
                <a:latin typeface="Comic Sans MS" charset="0"/>
              </a:rPr>
              <a:t>US DoD</a:t>
            </a:r>
          </a:p>
          <a:p>
            <a:pPr algn="r"/>
            <a:r>
              <a:rPr lang="en-US">
                <a:latin typeface="Comic Sans MS" charset="0"/>
              </a:rPr>
              <a:t>Internet</a:t>
            </a:r>
            <a:endParaRPr lang="en-US">
              <a:solidFill>
                <a:srgbClr val="FF0000"/>
              </a:solidFill>
              <a:latin typeface="Comic Sans MS" charset="0"/>
            </a:endParaRPr>
          </a:p>
        </p:txBody>
      </p:sp>
      <p:grpSp>
        <p:nvGrpSpPr>
          <p:cNvPr id="119814" name="Group 6"/>
          <p:cNvGrpSpPr>
            <a:grpSpLocks/>
          </p:cNvGrpSpPr>
          <p:nvPr/>
        </p:nvGrpSpPr>
        <p:grpSpPr bwMode="auto">
          <a:xfrm>
            <a:off x="2914650" y="4699000"/>
            <a:ext cx="1250950" cy="1504950"/>
            <a:chOff x="1836" y="2960"/>
            <a:chExt cx="788" cy="948"/>
          </a:xfrm>
        </p:grpSpPr>
        <p:sp>
          <p:nvSpPr>
            <p:cNvPr id="119815" name="Freeform 7"/>
            <p:cNvSpPr>
              <a:spLocks/>
            </p:cNvSpPr>
            <p:nvPr/>
          </p:nvSpPr>
          <p:spPr bwMode="auto">
            <a:xfrm>
              <a:off x="1848" y="2988"/>
              <a:ext cx="208" cy="212"/>
            </a:xfrm>
            <a:custGeom>
              <a:avLst/>
              <a:gdLst>
                <a:gd name="T0" fmla="*/ 0 w 208"/>
                <a:gd name="T1" fmla="*/ 212 h 212"/>
                <a:gd name="T2" fmla="*/ 100 w 208"/>
                <a:gd name="T3" fmla="*/ 212 h 212"/>
                <a:gd name="T4" fmla="*/ 208 w 208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212">
                  <a:moveTo>
                    <a:pt x="0" y="212"/>
                  </a:moveTo>
                  <a:lnTo>
                    <a:pt x="100" y="212"/>
                  </a:lnTo>
                  <a:lnTo>
                    <a:pt x="2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6" name="Freeform 8"/>
            <p:cNvSpPr>
              <a:spLocks/>
            </p:cNvSpPr>
            <p:nvPr/>
          </p:nvSpPr>
          <p:spPr bwMode="auto">
            <a:xfrm>
              <a:off x="1836" y="2960"/>
              <a:ext cx="408" cy="500"/>
            </a:xfrm>
            <a:custGeom>
              <a:avLst/>
              <a:gdLst>
                <a:gd name="T0" fmla="*/ 0 w 408"/>
                <a:gd name="T1" fmla="*/ 500 h 500"/>
                <a:gd name="T2" fmla="*/ 160 w 408"/>
                <a:gd name="T3" fmla="*/ 500 h 500"/>
                <a:gd name="T4" fmla="*/ 408 w 408"/>
                <a:gd name="T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500">
                  <a:moveTo>
                    <a:pt x="0" y="500"/>
                  </a:moveTo>
                  <a:lnTo>
                    <a:pt x="160" y="500"/>
                  </a:lnTo>
                  <a:lnTo>
                    <a:pt x="4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7" name="Freeform 9"/>
            <p:cNvSpPr>
              <a:spLocks/>
            </p:cNvSpPr>
            <p:nvPr/>
          </p:nvSpPr>
          <p:spPr bwMode="auto">
            <a:xfrm>
              <a:off x="1848" y="2992"/>
              <a:ext cx="556" cy="688"/>
            </a:xfrm>
            <a:custGeom>
              <a:avLst/>
              <a:gdLst>
                <a:gd name="T0" fmla="*/ 0 w 556"/>
                <a:gd name="T1" fmla="*/ 688 h 688"/>
                <a:gd name="T2" fmla="*/ 200 w 556"/>
                <a:gd name="T3" fmla="*/ 688 h 688"/>
                <a:gd name="T4" fmla="*/ 556 w 556"/>
                <a:gd name="T5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6" h="688">
                  <a:moveTo>
                    <a:pt x="0" y="688"/>
                  </a:moveTo>
                  <a:lnTo>
                    <a:pt x="200" y="688"/>
                  </a:lnTo>
                  <a:lnTo>
                    <a:pt x="55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auto">
            <a:xfrm>
              <a:off x="1840" y="3000"/>
              <a:ext cx="784" cy="908"/>
            </a:xfrm>
            <a:custGeom>
              <a:avLst/>
              <a:gdLst>
                <a:gd name="T0" fmla="*/ 0 w 784"/>
                <a:gd name="T1" fmla="*/ 908 h 908"/>
                <a:gd name="T2" fmla="*/ 260 w 784"/>
                <a:gd name="T3" fmla="*/ 908 h 908"/>
                <a:gd name="T4" fmla="*/ 784 w 784"/>
                <a:gd name="T5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4" h="908">
                  <a:moveTo>
                    <a:pt x="0" y="908"/>
                  </a:moveTo>
                  <a:lnTo>
                    <a:pt x="260" y="908"/>
                  </a:lnTo>
                  <a:lnTo>
                    <a:pt x="78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819" name="Group 11"/>
          <p:cNvGrpSpPr>
            <a:grpSpLocks/>
          </p:cNvGrpSpPr>
          <p:nvPr/>
        </p:nvGrpSpPr>
        <p:grpSpPr bwMode="auto">
          <a:xfrm flipH="1">
            <a:off x="4425950" y="4724400"/>
            <a:ext cx="1250950" cy="1504950"/>
            <a:chOff x="1836" y="2960"/>
            <a:chExt cx="788" cy="948"/>
          </a:xfrm>
        </p:grpSpPr>
        <p:sp>
          <p:nvSpPr>
            <p:cNvPr id="119820" name="Freeform 12"/>
            <p:cNvSpPr>
              <a:spLocks/>
            </p:cNvSpPr>
            <p:nvPr/>
          </p:nvSpPr>
          <p:spPr bwMode="auto">
            <a:xfrm>
              <a:off x="1848" y="2988"/>
              <a:ext cx="208" cy="212"/>
            </a:xfrm>
            <a:custGeom>
              <a:avLst/>
              <a:gdLst>
                <a:gd name="T0" fmla="*/ 0 w 208"/>
                <a:gd name="T1" fmla="*/ 212 h 212"/>
                <a:gd name="T2" fmla="*/ 100 w 208"/>
                <a:gd name="T3" fmla="*/ 212 h 212"/>
                <a:gd name="T4" fmla="*/ 208 w 208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212">
                  <a:moveTo>
                    <a:pt x="0" y="212"/>
                  </a:moveTo>
                  <a:lnTo>
                    <a:pt x="100" y="212"/>
                  </a:lnTo>
                  <a:lnTo>
                    <a:pt x="2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1" name="Freeform 13"/>
            <p:cNvSpPr>
              <a:spLocks/>
            </p:cNvSpPr>
            <p:nvPr/>
          </p:nvSpPr>
          <p:spPr bwMode="auto">
            <a:xfrm>
              <a:off x="1836" y="2960"/>
              <a:ext cx="408" cy="500"/>
            </a:xfrm>
            <a:custGeom>
              <a:avLst/>
              <a:gdLst>
                <a:gd name="T0" fmla="*/ 0 w 408"/>
                <a:gd name="T1" fmla="*/ 500 h 500"/>
                <a:gd name="T2" fmla="*/ 160 w 408"/>
                <a:gd name="T3" fmla="*/ 500 h 500"/>
                <a:gd name="T4" fmla="*/ 408 w 408"/>
                <a:gd name="T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500">
                  <a:moveTo>
                    <a:pt x="0" y="500"/>
                  </a:moveTo>
                  <a:lnTo>
                    <a:pt x="160" y="500"/>
                  </a:lnTo>
                  <a:lnTo>
                    <a:pt x="4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auto">
            <a:xfrm>
              <a:off x="1848" y="2992"/>
              <a:ext cx="556" cy="688"/>
            </a:xfrm>
            <a:custGeom>
              <a:avLst/>
              <a:gdLst>
                <a:gd name="T0" fmla="*/ 0 w 556"/>
                <a:gd name="T1" fmla="*/ 688 h 688"/>
                <a:gd name="T2" fmla="*/ 200 w 556"/>
                <a:gd name="T3" fmla="*/ 688 h 688"/>
                <a:gd name="T4" fmla="*/ 556 w 556"/>
                <a:gd name="T5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6" h="688">
                  <a:moveTo>
                    <a:pt x="0" y="688"/>
                  </a:moveTo>
                  <a:lnTo>
                    <a:pt x="200" y="688"/>
                  </a:lnTo>
                  <a:lnTo>
                    <a:pt x="55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3" name="Freeform 15"/>
            <p:cNvSpPr>
              <a:spLocks/>
            </p:cNvSpPr>
            <p:nvPr/>
          </p:nvSpPr>
          <p:spPr bwMode="auto">
            <a:xfrm>
              <a:off x="1840" y="3000"/>
              <a:ext cx="784" cy="908"/>
            </a:xfrm>
            <a:custGeom>
              <a:avLst/>
              <a:gdLst>
                <a:gd name="T0" fmla="*/ 0 w 784"/>
                <a:gd name="T1" fmla="*/ 908 h 908"/>
                <a:gd name="T2" fmla="*/ 260 w 784"/>
                <a:gd name="T3" fmla="*/ 908 h 908"/>
                <a:gd name="T4" fmla="*/ 784 w 784"/>
                <a:gd name="T5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4" h="908">
                  <a:moveTo>
                    <a:pt x="0" y="908"/>
                  </a:moveTo>
                  <a:lnTo>
                    <a:pt x="260" y="908"/>
                  </a:lnTo>
                  <a:lnTo>
                    <a:pt x="78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5686425" y="4845050"/>
            <a:ext cx="25352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udpInDatagrams</a:t>
            </a:r>
          </a:p>
          <a:p>
            <a:r>
              <a:rPr lang="en-US">
                <a:latin typeface="Comic Sans MS" charset="0"/>
              </a:rPr>
              <a:t>UDP</a:t>
            </a:r>
          </a:p>
          <a:p>
            <a:r>
              <a:rPr lang="en-US">
                <a:latin typeface="Comic Sans MS" charset="0"/>
              </a:rPr>
              <a:t>MIB2</a:t>
            </a:r>
          </a:p>
          <a:p>
            <a:r>
              <a:rPr lang="en-US">
                <a:latin typeface="Comic Sans MS" charset="0"/>
              </a:rPr>
              <a:t>management</a:t>
            </a:r>
            <a:endParaRPr lang="en-US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CA784-C62F-4A45-880C-147121DB8868}" type="slidenum">
              <a:rPr lang="en-US"/>
              <a:pPr/>
              <a:t>21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SNMP Based Network Management</a:t>
            </a:r>
          </a:p>
        </p:txBody>
      </p:sp>
      <p:grpSp>
        <p:nvGrpSpPr>
          <p:cNvPr id="220163" name="Group 3"/>
          <p:cNvGrpSpPr>
            <a:grpSpLocks/>
          </p:cNvGrpSpPr>
          <p:nvPr/>
        </p:nvGrpSpPr>
        <p:grpSpPr bwMode="auto">
          <a:xfrm>
            <a:off x="1676400" y="2895600"/>
            <a:ext cx="1371600" cy="1524000"/>
            <a:chOff x="816" y="1440"/>
            <a:chExt cx="864" cy="960"/>
          </a:xfrm>
        </p:grpSpPr>
        <p:sp>
          <p:nvSpPr>
            <p:cNvPr id="220164" name="Rectangle 4"/>
            <p:cNvSpPr>
              <a:spLocks noChangeArrowheads="1"/>
            </p:cNvSpPr>
            <p:nvPr/>
          </p:nvSpPr>
          <p:spPr bwMode="auto">
            <a:xfrm>
              <a:off x="816" y="1920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5" name="Rectangle 5"/>
            <p:cNvSpPr>
              <a:spLocks noChangeArrowheads="1"/>
            </p:cNvSpPr>
            <p:nvPr/>
          </p:nvSpPr>
          <p:spPr bwMode="auto">
            <a:xfrm>
              <a:off x="816" y="1440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6" name="Rectangle 6"/>
            <p:cNvSpPr>
              <a:spLocks noChangeArrowheads="1"/>
            </p:cNvSpPr>
            <p:nvPr/>
          </p:nvSpPr>
          <p:spPr bwMode="auto">
            <a:xfrm>
              <a:off x="1584" y="2040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0167" name="Group 7"/>
          <p:cNvGrpSpPr>
            <a:grpSpLocks/>
          </p:cNvGrpSpPr>
          <p:nvPr/>
        </p:nvGrpSpPr>
        <p:grpSpPr bwMode="auto">
          <a:xfrm>
            <a:off x="4800600" y="2895600"/>
            <a:ext cx="1371600" cy="1524000"/>
            <a:chOff x="2784" y="1440"/>
            <a:chExt cx="864" cy="960"/>
          </a:xfrm>
        </p:grpSpPr>
        <p:sp>
          <p:nvSpPr>
            <p:cNvPr id="220168" name="Rectangle 8"/>
            <p:cNvSpPr>
              <a:spLocks noChangeArrowheads="1"/>
            </p:cNvSpPr>
            <p:nvPr/>
          </p:nvSpPr>
          <p:spPr bwMode="auto">
            <a:xfrm>
              <a:off x="2880" y="1920"/>
              <a:ext cx="38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9" name="Rectangle 9"/>
            <p:cNvSpPr>
              <a:spLocks noChangeArrowheads="1"/>
            </p:cNvSpPr>
            <p:nvPr/>
          </p:nvSpPr>
          <p:spPr bwMode="auto">
            <a:xfrm>
              <a:off x="2880" y="1440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0" name="Rectangle 10"/>
            <p:cNvSpPr>
              <a:spLocks noChangeArrowheads="1"/>
            </p:cNvSpPr>
            <p:nvPr/>
          </p:nvSpPr>
          <p:spPr bwMode="auto">
            <a:xfrm>
              <a:off x="3264" y="1920"/>
              <a:ext cx="38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1" name="Rectangle 11"/>
            <p:cNvSpPr>
              <a:spLocks noChangeArrowheads="1"/>
            </p:cNvSpPr>
            <p:nvPr/>
          </p:nvSpPr>
          <p:spPr bwMode="auto">
            <a:xfrm>
              <a:off x="2784" y="2040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72" name="Line 12"/>
          <p:cNvSpPr>
            <a:spLocks noChangeShapeType="1"/>
          </p:cNvSpPr>
          <p:nvPr/>
        </p:nvSpPr>
        <p:spPr bwMode="auto">
          <a:xfrm flipV="1">
            <a:off x="3200400" y="2514600"/>
            <a:ext cx="1828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 flipV="1">
            <a:off x="3048000" y="4038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0174" name="Group 14"/>
          <p:cNvGrpSpPr>
            <a:grpSpLocks/>
          </p:cNvGrpSpPr>
          <p:nvPr/>
        </p:nvGrpSpPr>
        <p:grpSpPr bwMode="auto">
          <a:xfrm>
            <a:off x="3962400" y="3276600"/>
            <a:ext cx="76200" cy="381000"/>
            <a:chOff x="1440" y="3216"/>
            <a:chExt cx="48" cy="240"/>
          </a:xfrm>
        </p:grpSpPr>
        <p:sp>
          <p:nvSpPr>
            <p:cNvPr id="220175" name="Oval 15"/>
            <p:cNvSpPr>
              <a:spLocks noChangeArrowheads="1"/>
            </p:cNvSpPr>
            <p:nvPr/>
          </p:nvSpPr>
          <p:spPr bwMode="auto">
            <a:xfrm>
              <a:off x="1440" y="321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6" name="Oval 16"/>
            <p:cNvSpPr>
              <a:spLocks noChangeArrowheads="1"/>
            </p:cNvSpPr>
            <p:nvPr/>
          </p:nvSpPr>
          <p:spPr bwMode="auto">
            <a:xfrm>
              <a:off x="1440" y="33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7" name="Oval 17"/>
            <p:cNvSpPr>
              <a:spLocks noChangeArrowheads="1"/>
            </p:cNvSpPr>
            <p:nvPr/>
          </p:nvSpPr>
          <p:spPr bwMode="auto">
            <a:xfrm>
              <a:off x="1440" y="34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3429000" y="4267200"/>
            <a:ext cx="904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SNMP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Protocol</a:t>
            </a:r>
          </a:p>
        </p:txBody>
      </p:sp>
      <p:sp>
        <p:nvSpPr>
          <p:cNvPr id="220179" name="Text Box 19"/>
          <p:cNvSpPr txBox="1">
            <a:spLocks noChangeArrowheads="1"/>
          </p:cNvSpPr>
          <p:nvPr/>
        </p:nvSpPr>
        <p:spPr bwMode="auto">
          <a:xfrm>
            <a:off x="1674813" y="3733800"/>
            <a:ext cx="1271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Applications</a:t>
            </a:r>
          </a:p>
        </p:txBody>
      </p:sp>
      <p:sp>
        <p:nvSpPr>
          <p:cNvPr id="220180" name="Text Box 20"/>
          <p:cNvSpPr txBox="1">
            <a:spLocks noChangeArrowheads="1"/>
          </p:cNvSpPr>
          <p:nvPr/>
        </p:nvSpPr>
        <p:spPr bwMode="auto">
          <a:xfrm>
            <a:off x="1944688" y="4495800"/>
            <a:ext cx="579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NMS</a:t>
            </a:r>
          </a:p>
        </p:txBody>
      </p:sp>
      <p:sp>
        <p:nvSpPr>
          <p:cNvPr id="220181" name="Text Box 21"/>
          <p:cNvSpPr txBox="1">
            <a:spLocks noChangeArrowheads="1"/>
          </p:cNvSpPr>
          <p:nvPr/>
        </p:nvSpPr>
        <p:spPr bwMode="auto">
          <a:xfrm>
            <a:off x="5105400" y="2362200"/>
            <a:ext cx="1028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Network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Device</a:t>
            </a:r>
          </a:p>
        </p:txBody>
      </p:sp>
      <p:sp>
        <p:nvSpPr>
          <p:cNvPr id="220182" name="Text Box 22"/>
          <p:cNvSpPr txBox="1">
            <a:spLocks noChangeArrowheads="1"/>
          </p:cNvSpPr>
          <p:nvPr/>
        </p:nvSpPr>
        <p:spPr bwMode="auto">
          <a:xfrm>
            <a:off x="4953000" y="3810000"/>
            <a:ext cx="68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Mgmt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Agt</a:t>
            </a:r>
          </a:p>
        </p:txBody>
      </p:sp>
      <p:sp>
        <p:nvSpPr>
          <p:cNvPr id="220183" name="Text Box 23"/>
          <p:cNvSpPr txBox="1">
            <a:spLocks noChangeArrowheads="1"/>
          </p:cNvSpPr>
          <p:nvPr/>
        </p:nvSpPr>
        <p:spPr bwMode="auto">
          <a:xfrm>
            <a:off x="5486400" y="3657600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Mgmt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Data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Struct</a:t>
            </a:r>
          </a:p>
        </p:txBody>
      </p:sp>
      <p:sp>
        <p:nvSpPr>
          <p:cNvPr id="220184" name="Text Box 24"/>
          <p:cNvSpPr txBox="1">
            <a:spLocks noChangeArrowheads="1"/>
          </p:cNvSpPr>
          <p:nvPr/>
        </p:nvSpPr>
        <p:spPr bwMode="auto">
          <a:xfrm>
            <a:off x="5257800" y="4572000"/>
            <a:ext cx="68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Agent</a:t>
            </a:r>
          </a:p>
        </p:txBody>
      </p:sp>
      <p:sp>
        <p:nvSpPr>
          <p:cNvPr id="220185" name="Line 25"/>
          <p:cNvSpPr>
            <a:spLocks noChangeShapeType="1"/>
          </p:cNvSpPr>
          <p:nvPr/>
        </p:nvSpPr>
        <p:spPr bwMode="auto">
          <a:xfrm flipV="1">
            <a:off x="5257800" y="3276600"/>
            <a:ext cx="0" cy="533400"/>
          </a:xfrm>
          <a:prstGeom prst="line">
            <a:avLst/>
          </a:prstGeom>
          <a:noFill/>
          <a:ln w="635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6" name="Oval 26"/>
          <p:cNvSpPr>
            <a:spLocks noChangeArrowheads="1"/>
          </p:cNvSpPr>
          <p:nvPr/>
        </p:nvSpPr>
        <p:spPr bwMode="auto">
          <a:xfrm>
            <a:off x="1524000" y="1981200"/>
            <a:ext cx="1524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Network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Station</a:t>
            </a:r>
          </a:p>
        </p:txBody>
      </p:sp>
      <p:sp>
        <p:nvSpPr>
          <p:cNvPr id="220187" name="Oval 27"/>
          <p:cNvSpPr>
            <a:spLocks noChangeArrowheads="1"/>
          </p:cNvSpPr>
          <p:nvPr/>
        </p:nvSpPr>
        <p:spPr bwMode="auto">
          <a:xfrm>
            <a:off x="6629400" y="4267200"/>
            <a:ext cx="16002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rgbClr val="660066"/>
                </a:solidFill>
                <a:latin typeface="Arial" charset="0"/>
              </a:rPr>
              <a:t>Database In</a:t>
            </a:r>
          </a:p>
          <a:p>
            <a:pPr algn="ctr" eaLnBrk="1" hangingPunct="1"/>
            <a:r>
              <a:rPr lang="en-US" sz="1400" b="1" dirty="0">
                <a:solidFill>
                  <a:srgbClr val="660066"/>
                </a:solidFill>
                <a:latin typeface="Arial" charset="0"/>
              </a:rPr>
              <a:t>SMI Format</a:t>
            </a:r>
          </a:p>
        </p:txBody>
      </p:sp>
      <p:sp>
        <p:nvSpPr>
          <p:cNvPr id="220188" name="Oval 28"/>
          <p:cNvSpPr>
            <a:spLocks noChangeArrowheads="1"/>
          </p:cNvSpPr>
          <p:nvPr/>
        </p:nvSpPr>
        <p:spPr bwMode="auto">
          <a:xfrm>
            <a:off x="6477000" y="2743200"/>
            <a:ext cx="1524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FF00FF"/>
                </a:solidFill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solidFill>
                  <a:srgbClr val="FF00FF"/>
                </a:solidFill>
                <a:latin typeface="Arial" charset="0"/>
              </a:rPr>
              <a:t>Information</a:t>
            </a:r>
            <a:endParaRPr lang="en-US" sz="1400" b="1">
              <a:latin typeface="Arial" charset="0"/>
            </a:endParaRPr>
          </a:p>
        </p:txBody>
      </p:sp>
      <p:sp>
        <p:nvSpPr>
          <p:cNvPr id="220189" name="Oval 29"/>
          <p:cNvSpPr>
            <a:spLocks noChangeArrowheads="1"/>
          </p:cNvSpPr>
          <p:nvPr/>
        </p:nvSpPr>
        <p:spPr bwMode="auto">
          <a:xfrm>
            <a:off x="4800600" y="1524000"/>
            <a:ext cx="1524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Managed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Element</a:t>
            </a:r>
          </a:p>
        </p:txBody>
      </p:sp>
      <p:sp>
        <p:nvSpPr>
          <p:cNvPr id="220190" name="Oval 30"/>
          <p:cNvSpPr>
            <a:spLocks noChangeArrowheads="1"/>
          </p:cNvSpPr>
          <p:nvPr/>
        </p:nvSpPr>
        <p:spPr bwMode="auto">
          <a:xfrm>
            <a:off x="3200400" y="2057400"/>
            <a:ext cx="1524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Protocol</a:t>
            </a:r>
          </a:p>
        </p:txBody>
      </p:sp>
      <p:sp>
        <p:nvSpPr>
          <p:cNvPr id="220191" name="Line 31"/>
          <p:cNvSpPr>
            <a:spLocks noChangeShapeType="1"/>
          </p:cNvSpPr>
          <p:nvPr/>
        </p:nvSpPr>
        <p:spPr bwMode="auto">
          <a:xfrm flipH="1">
            <a:off x="6248400" y="35052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2" name="Line 32"/>
          <p:cNvSpPr>
            <a:spLocks noChangeShapeType="1"/>
          </p:cNvSpPr>
          <p:nvPr/>
        </p:nvSpPr>
        <p:spPr bwMode="auto">
          <a:xfrm>
            <a:off x="6324600" y="42672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" name="Text Box 33"/>
          <p:cNvSpPr txBox="1">
            <a:spLocks noChangeArrowheads="1"/>
          </p:cNvSpPr>
          <p:nvPr/>
        </p:nvSpPr>
        <p:spPr bwMode="auto">
          <a:xfrm>
            <a:off x="5216525" y="2949575"/>
            <a:ext cx="942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700">
                <a:latin typeface="Arial" charset="0"/>
              </a:rPr>
              <a:t>Primary</a:t>
            </a:r>
          </a:p>
          <a:p>
            <a:pPr eaLnBrk="1" hangingPunct="1"/>
            <a:r>
              <a:rPr lang="en-US" sz="1700">
                <a:latin typeface="Arial" charset="0"/>
              </a:rPr>
              <a:t>Task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D4D9C-FDA0-8343-9292-9D5E510DB7A7}" type="slidenum">
              <a:rPr lang="en-US"/>
              <a:pPr/>
              <a:t>22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Information Base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MIB – Management Information Base</a:t>
            </a:r>
          </a:p>
          <a:p>
            <a:pPr lvl="1"/>
            <a:r>
              <a:rPr lang="en-US" sz="2000"/>
              <a:t>Describes what information is managed</a:t>
            </a:r>
          </a:p>
          <a:p>
            <a:pPr lvl="1"/>
            <a:r>
              <a:rPr lang="en-US" sz="2000"/>
              <a:t>Defines objects anywhere: protocols, network, nodes, application</a:t>
            </a:r>
          </a:p>
          <a:p>
            <a:pPr lvl="1"/>
            <a:r>
              <a:rPr lang="en-US" sz="2000"/>
              <a:t>Places information in the tree (Virtual Information Store) defined by the SMI</a:t>
            </a:r>
          </a:p>
          <a:p>
            <a:pPr lvl="1"/>
            <a:r>
              <a:rPr lang="en-US" sz="2000"/>
              <a:t>Also used to cause 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D9063-5143-0542-A353-D9566660D3D3}" type="slidenum">
              <a:rPr lang="en-US"/>
              <a:pPr/>
              <a:t>23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Information Base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Variable Naming</a:t>
            </a:r>
          </a:p>
          <a:p>
            <a:pPr lvl="1"/>
            <a:r>
              <a:rPr lang="en-US" sz="2000"/>
              <a:t>A variable is named using an OBJECT IDENTIFIER (OID), an administrative assigned unique name</a:t>
            </a:r>
          </a:p>
          <a:p>
            <a:pPr lvl="1"/>
            <a:r>
              <a:rPr lang="en-US" sz="2000"/>
              <a:t>i.e., 1.3.6.1.2.1.1.1.0</a:t>
            </a:r>
          </a:p>
          <a:p>
            <a:pPr lvl="1"/>
            <a:r>
              <a:rPr lang="en-US" sz="2000"/>
              <a:t>Symbolic representation of variable names</a:t>
            </a:r>
          </a:p>
          <a:p>
            <a:pPr lvl="2"/>
            <a:r>
              <a:rPr lang="en-US" sz="2000"/>
              <a:t>OBJECT DESCRIPTOR synonym for OID used by humans – </a:t>
            </a:r>
            <a:r>
              <a:rPr lang="en-US" sz="2000" u="sng"/>
              <a:t>sysDescr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A9CEB-4557-AD4D-B8D9-7E97E92A5658}" type="slidenum">
              <a:rPr lang="en-US"/>
              <a:pPr/>
              <a:t>24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198438"/>
            <a:ext cx="7169150" cy="641350"/>
          </a:xfrm>
        </p:spPr>
        <p:txBody>
          <a:bodyPr/>
          <a:lstStyle/>
          <a:p>
            <a:r>
              <a:rPr lang="en-US"/>
              <a:t>Management Information Base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920" y="1176172"/>
            <a:ext cx="8415590" cy="485613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Variable Names – </a:t>
            </a:r>
            <a:r>
              <a:rPr lang="en-US" sz="2400" dirty="0" smtClean="0"/>
              <a:t>Management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Managed objects accessed via virtual information store – MIB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MIB Objects defined using Abstract Syntax Notation One (ASN.1)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MIB conceptually organized as a tree with named edges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Objects are leaves of the tree (SMI Tree structure)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Path from root through tree to the object uniquely identifies that object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Different parts of the tree controlled by different administrative naming authorities – delegated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9B37E-7974-0444-8C61-8B8F51A20A33}" type="slidenum">
              <a:rPr lang="en-US"/>
              <a:pPr/>
              <a:t>25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858" y="0"/>
            <a:ext cx="7874938" cy="943650"/>
          </a:xfrm>
        </p:spPr>
        <p:txBody>
          <a:bodyPr/>
          <a:lstStyle/>
          <a:p>
            <a:r>
              <a:rPr lang="en-US" dirty="0"/>
              <a:t>Example – RFC 1213 MIB-II</a:t>
            </a:r>
          </a:p>
        </p:txBody>
      </p:sp>
      <p:pic>
        <p:nvPicPr>
          <p:cNvPr id="224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4405313" cy="4906963"/>
          </a:xfrm>
          <a:ln/>
        </p:spPr>
      </p:pic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2895600" y="914400"/>
            <a:ext cx="5638800" cy="23622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Network Working Group                                      	 K. McCloghrie</a:t>
            </a:r>
          </a:p>
          <a:p>
            <a:pPr eaLnBrk="1" hangingPunct="1"/>
            <a:r>
              <a:rPr lang="en-US" sz="1200" b="1">
                <a:latin typeface="Arial" charset="0"/>
              </a:rPr>
              <a:t>Request for Comments: 1213                      Hughes LAN Systems, Inc.</a:t>
            </a:r>
          </a:p>
          <a:p>
            <a:pPr eaLnBrk="1" hangingPunct="1"/>
            <a:r>
              <a:rPr lang="en-US" sz="1200" b="1">
                <a:latin typeface="Arial" charset="0"/>
              </a:rPr>
              <a:t>Obsoletes: RFC 1158                                              	          M. Rose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                                    Performance Systems International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                                                                                Editors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                                                                         March 1991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</a:t>
            </a:r>
          </a:p>
          <a:p>
            <a:pPr eaLnBrk="1" hangingPunct="1"/>
            <a:r>
              <a:rPr lang="en-US" sz="1200" b="1">
                <a:latin typeface="Arial" charset="0"/>
              </a:rPr>
              <a:t> Management Information Base for Network Management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     of TCP/IP-based internets: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               MIB-II</a:t>
            </a:r>
          </a:p>
          <a:p>
            <a:pPr eaLnBrk="1" hangingPunct="1"/>
            <a:r>
              <a:rPr lang="en-US" sz="1200" b="1">
                <a:latin typeface="Arial" charset="0"/>
              </a:rPr>
              <a:t>Status of this Memo</a:t>
            </a:r>
          </a:p>
          <a:p>
            <a:pPr eaLnBrk="1" hangingPunct="1"/>
            <a:r>
              <a:rPr lang="en-US" sz="1200" b="1">
                <a:latin typeface="Arial" charset="0"/>
              </a:rPr>
              <a:t>   This memo defines the second version of the Management Information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2362200" y="3581400"/>
            <a:ext cx="6172200" cy="27432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The objects defined in MIB-II have the OBJECT IDENTIFIER prefix: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mib-2      OBJECT IDENTIFIER ::= { mgmt 1 }</a:t>
            </a:r>
          </a:p>
          <a:p>
            <a:pPr eaLnBrk="1" hangingPunct="1"/>
            <a:r>
              <a:rPr lang="en-US" sz="1200" b="1">
                <a:latin typeface="Arial" charset="0"/>
              </a:rPr>
              <a:t>   which is identical to the prefix used in MIB-I.</a:t>
            </a:r>
          </a:p>
          <a:p>
            <a:pPr eaLnBrk="1" hangingPunct="1"/>
            <a:endParaRPr lang="en-US" sz="1200" b="1">
              <a:latin typeface="Arial" charset="0"/>
            </a:endParaRPr>
          </a:p>
          <a:p>
            <a:pPr eaLnBrk="1" hangingPunct="1"/>
            <a:r>
              <a:rPr lang="en-US" sz="1200" b="1">
                <a:latin typeface="Arial" charset="0"/>
              </a:rPr>
              <a:t>3.1.  Deprecated Objects</a:t>
            </a:r>
          </a:p>
          <a:p>
            <a:pPr eaLnBrk="1" hangingPunct="1"/>
            <a:endParaRPr lang="en-US" sz="1200" b="1">
              <a:latin typeface="Arial" charset="0"/>
            </a:endParaRPr>
          </a:p>
          <a:p>
            <a:pPr eaLnBrk="1" hangingPunct="1"/>
            <a:r>
              <a:rPr lang="en-US" sz="1200" b="1">
                <a:latin typeface="Arial" charset="0"/>
              </a:rPr>
              <a:t>   In order to better prepare implementors for future changes in the</a:t>
            </a:r>
          </a:p>
          <a:p>
            <a:pPr eaLnBrk="1" hangingPunct="1"/>
            <a:r>
              <a:rPr lang="en-US" sz="1200" b="1">
                <a:latin typeface="Arial" charset="0"/>
              </a:rPr>
              <a:t>   MIB, a new term "deprecated" may be used when describing an object.</a:t>
            </a:r>
          </a:p>
          <a:p>
            <a:pPr eaLnBrk="1" hangingPunct="1"/>
            <a:r>
              <a:rPr lang="en-US" sz="1200" b="1">
                <a:latin typeface="Arial" charset="0"/>
              </a:rPr>
              <a:t>   A deprecated object in the MIB is one which must be supported, but</a:t>
            </a:r>
          </a:p>
          <a:p>
            <a:pPr eaLnBrk="1" hangingPunct="1"/>
            <a:r>
              <a:rPr lang="en-US" sz="1200" b="1">
                <a:latin typeface="Arial" charset="0"/>
              </a:rPr>
              <a:t>   one which will most likely be removed from the next version of the</a:t>
            </a:r>
          </a:p>
          <a:p>
            <a:pPr eaLnBrk="1" hangingPunct="1"/>
            <a:r>
              <a:rPr lang="en-US" sz="1200" b="1">
                <a:latin typeface="Arial" charset="0"/>
              </a:rPr>
              <a:t>   </a:t>
            </a:r>
            <a:r>
              <a:rPr lang="de-DE" sz="1200" b="1">
                <a:latin typeface="Arial" charset="0"/>
              </a:rPr>
              <a:t>MIB (e.g., MIB-III).</a:t>
            </a:r>
          </a:p>
          <a:p>
            <a:pPr eaLnBrk="1" hangingPunct="1"/>
            <a:r>
              <a:rPr lang="de-DE" sz="1200" b="1">
                <a:latin typeface="Arial" charset="0"/>
              </a:rPr>
              <a:t>   </a:t>
            </a:r>
            <a:r>
              <a:rPr lang="en-US" sz="1200" b="1">
                <a:latin typeface="Arial" charset="0"/>
              </a:rPr>
              <a:t>MIB-II marks one object as being deprecated: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atTable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1C821C-1501-7F4A-9053-5512E2608330}" type="slidenum">
              <a:rPr lang="en-US"/>
              <a:pPr/>
              <a:t>26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03" y="90678"/>
            <a:ext cx="8139533" cy="1020536"/>
          </a:xfrm>
        </p:spPr>
        <p:txBody>
          <a:bodyPr/>
          <a:lstStyle/>
          <a:p>
            <a:r>
              <a:rPr lang="en-US" dirty="0"/>
              <a:t>Example – RFC 1213 MIB-II </a:t>
            </a:r>
            <a:r>
              <a:rPr lang="en-US" dirty="0" err="1"/>
              <a:t>cont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d</a:t>
            </a:r>
          </a:p>
        </p:txBody>
      </p:sp>
      <p:pic>
        <p:nvPicPr>
          <p:cNvPr id="225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3937000" cy="4906963"/>
          </a:xfrm>
          <a:ln/>
        </p:spPr>
      </p:pic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895600" y="1066800"/>
            <a:ext cx="5562600" cy="17526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3.4.  The System Group</a:t>
            </a:r>
          </a:p>
          <a:p>
            <a:pPr eaLnBrk="1" hangingPunct="1"/>
            <a:r>
              <a:rPr lang="en-US" sz="1200" b="1">
                <a:latin typeface="Arial" charset="0"/>
              </a:rPr>
              <a:t>   Four new objects are added to this group: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sysContact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sysName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sysLocation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sysServices</a:t>
            </a:r>
          </a:p>
          <a:p>
            <a:pPr eaLnBrk="1" hangingPunct="1"/>
            <a:r>
              <a:rPr lang="en-US" sz="1200" b="1">
                <a:latin typeface="Arial" charset="0"/>
              </a:rPr>
              <a:t>   These provide contact, administrative, location, and service</a:t>
            </a:r>
          </a:p>
          <a:p>
            <a:pPr eaLnBrk="1" hangingPunct="1"/>
            <a:r>
              <a:rPr lang="en-US" sz="1200" b="1">
                <a:latin typeface="Arial" charset="0"/>
              </a:rPr>
              <a:t>   information regarding the managed node.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2895600" y="3124200"/>
            <a:ext cx="5562600" cy="31242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3.7.  The IP Group</a:t>
            </a:r>
          </a:p>
          <a:p>
            <a:pPr eaLnBrk="1" hangingPunct="1"/>
            <a:r>
              <a:rPr lang="en-US" sz="1200" b="1">
                <a:latin typeface="Arial" charset="0"/>
              </a:rPr>
              <a:t>   The access attribute of the variable ipForwarding has been changed</a:t>
            </a:r>
          </a:p>
          <a:p>
            <a:pPr eaLnBrk="1" hangingPunct="1"/>
            <a:r>
              <a:rPr lang="en-US" sz="1200" b="1">
                <a:latin typeface="Arial" charset="0"/>
              </a:rPr>
              <a:t>   from read-only to read-write.</a:t>
            </a:r>
            <a:endParaRPr lang="pt-BR" sz="1200" b="1">
              <a:latin typeface="Arial" charset="0"/>
            </a:endParaRPr>
          </a:p>
          <a:p>
            <a:pPr eaLnBrk="1" hangingPunct="1"/>
            <a:r>
              <a:rPr lang="pt-BR" sz="1200" b="1">
                <a:latin typeface="Arial" charset="0"/>
              </a:rPr>
              <a:t>   </a:t>
            </a:r>
          </a:p>
          <a:p>
            <a:pPr lvl="2" eaLnBrk="1" hangingPunct="1"/>
            <a:r>
              <a:rPr lang="pt-BR" sz="400" b="1">
                <a:latin typeface="Arial" charset="0"/>
              </a:rPr>
              <a:t>o  o  o </a:t>
            </a:r>
          </a:p>
          <a:p>
            <a:pPr lvl="2" eaLnBrk="1" hangingPunct="1"/>
            <a:r>
              <a:rPr lang="pt-BR" sz="400" b="1">
                <a:latin typeface="Arial" charset="0"/>
              </a:rPr>
              <a:t>o  o  o </a:t>
            </a:r>
          </a:p>
          <a:p>
            <a:pPr lvl="2" eaLnBrk="1" hangingPunct="1"/>
            <a:r>
              <a:rPr lang="pt-BR" sz="400" b="1">
                <a:latin typeface="Arial" charset="0"/>
              </a:rPr>
              <a:t>o  o  o </a:t>
            </a:r>
          </a:p>
          <a:p>
            <a:pPr eaLnBrk="1" hangingPunct="1"/>
            <a:r>
              <a:rPr lang="pt-BR" sz="1200" b="1">
                <a:latin typeface="Arial" charset="0"/>
              </a:rPr>
              <a:t>Groups </a:t>
            </a:r>
          </a:p>
          <a:p>
            <a:pPr eaLnBrk="1" hangingPunct="1"/>
            <a:r>
              <a:rPr lang="pt-BR" sz="1200" b="1">
                <a:latin typeface="Arial" charset="0"/>
              </a:rPr>
              <a:t>      </a:t>
            </a:r>
            <a:r>
              <a:rPr lang="en-US" sz="1200" b="1">
                <a:latin typeface="Arial" charset="0"/>
              </a:rPr>
              <a:t>- System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- Interfaces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- Address Translation (deprecated)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- IP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- ICMP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- TCP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- UDP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- EGP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- Transmission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- SNMP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68D67-EF4D-6A40-AD09-6B6AB101ECF9}" type="slidenum">
              <a:rPr lang="en-US"/>
              <a:pPr/>
              <a:t>27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045" y="73040"/>
            <a:ext cx="8368850" cy="1029355"/>
          </a:xfrm>
        </p:spPr>
        <p:txBody>
          <a:bodyPr/>
          <a:lstStyle/>
          <a:p>
            <a:r>
              <a:rPr lang="en-US" dirty="0"/>
              <a:t>Example – RFC 1271 RMON MIB</a:t>
            </a:r>
          </a:p>
        </p:txBody>
      </p:sp>
      <p:pic>
        <p:nvPicPr>
          <p:cNvPr id="2263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66800"/>
            <a:ext cx="3675063" cy="5181600"/>
          </a:xfrm>
          <a:ln/>
        </p:spPr>
      </p:pic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3429000" y="914400"/>
            <a:ext cx="5410200" cy="10668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Network Working Group                                                 S. Waldbusser</a:t>
            </a:r>
          </a:p>
          <a:p>
            <a:pPr eaLnBrk="1" hangingPunct="1"/>
            <a:r>
              <a:rPr lang="en-US" sz="1200" b="1">
                <a:latin typeface="Arial" charset="0"/>
              </a:rPr>
              <a:t>Request for Comments: 1271                    Carnegie Mellon University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                                                                       November 1991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Remote Network Monitoring Management Information Base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3048000" y="2209800"/>
            <a:ext cx="5791200" cy="40386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4.3.  Structure of MIB</a:t>
            </a:r>
          </a:p>
          <a:p>
            <a:pPr eaLnBrk="1" hangingPunct="1"/>
            <a:endParaRPr lang="en-US" sz="1200" b="1">
              <a:latin typeface="Arial" charset="0"/>
            </a:endParaRPr>
          </a:p>
          <a:p>
            <a:pPr eaLnBrk="1" hangingPunct="1"/>
            <a:r>
              <a:rPr lang="en-US" sz="1200" b="1">
                <a:latin typeface="Arial" charset="0"/>
              </a:rPr>
              <a:t>   The objects are arranged into the following groups: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- statistics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- history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- alarm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- host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- hostTopN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- matrix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- filter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- packet capture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      - event</a:t>
            </a:r>
          </a:p>
          <a:p>
            <a:pPr eaLnBrk="1" hangingPunct="1"/>
            <a:endParaRPr lang="en-US" sz="1200" b="1">
              <a:latin typeface="Arial" charset="0"/>
            </a:endParaRPr>
          </a:p>
          <a:p>
            <a:pPr lvl="2" eaLnBrk="1" hangingPunct="1"/>
            <a:r>
              <a:rPr lang="en-US" sz="400" b="1">
                <a:latin typeface="Arial" charset="0"/>
              </a:rPr>
              <a:t>o o o</a:t>
            </a:r>
          </a:p>
          <a:p>
            <a:pPr lvl="2" eaLnBrk="1" hangingPunct="1"/>
            <a:r>
              <a:rPr lang="en-US" sz="400" b="1">
                <a:latin typeface="Arial" charset="0"/>
              </a:rPr>
              <a:t>o o o</a:t>
            </a:r>
          </a:p>
          <a:p>
            <a:pPr lvl="2" eaLnBrk="1" hangingPunct="1"/>
            <a:r>
              <a:rPr lang="en-US" sz="400" b="1">
                <a:latin typeface="Arial" charset="0"/>
              </a:rPr>
              <a:t>o o o</a:t>
            </a:r>
          </a:p>
          <a:p>
            <a:pPr eaLnBrk="1" hangingPunct="1"/>
            <a:endParaRPr lang="en-US" sz="1200" b="1">
              <a:latin typeface="Arial" charset="0"/>
            </a:endParaRPr>
          </a:p>
          <a:p>
            <a:pPr eaLnBrk="1" hangingPunct="1"/>
            <a:r>
              <a:rPr lang="en-US" sz="1200" b="1">
                <a:latin typeface="Arial" charset="0"/>
              </a:rPr>
              <a:t>4.3.1.  The Statistics Group</a:t>
            </a:r>
          </a:p>
          <a:p>
            <a:pPr eaLnBrk="1" hangingPunct="1"/>
            <a:endParaRPr lang="en-US" sz="1200" b="1">
              <a:latin typeface="Arial" charset="0"/>
            </a:endParaRPr>
          </a:p>
          <a:p>
            <a:pPr eaLnBrk="1" hangingPunct="1"/>
            <a:r>
              <a:rPr lang="en-US" sz="1200" b="1">
                <a:latin typeface="Arial" charset="0"/>
              </a:rPr>
              <a:t>   The statistics group contains statistics measured by the probe for</a:t>
            </a:r>
          </a:p>
          <a:p>
            <a:pPr eaLnBrk="1" hangingPunct="1"/>
            <a:r>
              <a:rPr lang="en-US" sz="1200" b="1">
                <a:latin typeface="Arial" charset="0"/>
              </a:rPr>
              <a:t>   each monitored interface on this device.  This group currently</a:t>
            </a:r>
          </a:p>
          <a:p>
            <a:pPr eaLnBrk="1" hangingPunct="1"/>
            <a:r>
              <a:rPr lang="en-US" sz="1200" b="1">
                <a:latin typeface="Arial" charset="0"/>
              </a:rPr>
              <a:t>   consists of the etherStatsTable but in the future will contain tables</a:t>
            </a:r>
          </a:p>
          <a:p>
            <a:pPr eaLnBrk="1" hangingPunct="1"/>
            <a:r>
              <a:rPr lang="en-US" sz="1200" b="1">
                <a:latin typeface="Arial" charset="0"/>
              </a:rPr>
              <a:t>   for other media types including Token Ring and FDDI.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91797" y="2919141"/>
            <a:ext cx="2469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Each group do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 Ethernet ??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3E7DCE-A50C-7043-8B5A-BBB07FF478CA}" type="slidenum">
              <a:rPr lang="en-US"/>
              <a:pPr/>
              <a:t>28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149225"/>
            <a:ext cx="7169150" cy="1042988"/>
          </a:xfrm>
        </p:spPr>
        <p:txBody>
          <a:bodyPr/>
          <a:lstStyle/>
          <a:p>
            <a:r>
              <a:rPr lang="en-US"/>
              <a:t>Example – RFC 1271 RMON MIB cont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d</a:t>
            </a:r>
          </a:p>
        </p:txBody>
      </p:sp>
      <p:pic>
        <p:nvPicPr>
          <p:cNvPr id="2273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4348163" cy="4906963"/>
          </a:xfrm>
          <a:ln/>
        </p:spPr>
      </p:pic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2895600" y="1828800"/>
            <a:ext cx="5791200" cy="39624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342900" indent="-342900" eaLnBrk="1" hangingPunct="1">
              <a:buFontTx/>
              <a:buAutoNum type="arabicPeriod" startAt="6"/>
            </a:pPr>
            <a:r>
              <a:rPr lang="en-US" sz="1200" b="1">
                <a:latin typeface="Arial" charset="0"/>
              </a:rPr>
              <a:t>Definitions</a:t>
            </a:r>
          </a:p>
          <a:p>
            <a:pPr marL="342900" indent="-342900" eaLnBrk="1" hangingPunct="1">
              <a:buFontTx/>
              <a:buAutoNum type="arabicPeriod" startAt="6"/>
            </a:pPr>
            <a:endParaRPr lang="en-US" sz="1200" b="1">
              <a:latin typeface="Arial" charset="0"/>
            </a:endParaRP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RFC1271-MIB DEFINITIONS ::= BEGIN</a:t>
            </a:r>
          </a:p>
          <a:p>
            <a:pPr marL="342900" indent="-342900" eaLnBrk="1" hangingPunct="1"/>
            <a:endParaRPr lang="en-US" sz="1200" b="1">
              <a:latin typeface="Arial" charset="0"/>
            </a:endParaRP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IMPORTS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    Counter                                    FROM RFC1155-SMI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    DisplayString                           FROM RFC1158-MIB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    mib-2                                         FROM RFC1213-MIB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    OBJECT-TYPE                         FROM RFC-1212;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rmon    OBJECT IDENTIFIER ::= { mib-2 16 }</a:t>
            </a:r>
          </a:p>
          <a:p>
            <a:pPr marL="342900" indent="-342900" eaLnBrk="1" hangingPunct="1"/>
            <a:endParaRPr lang="pt-BR" sz="1200" b="1">
              <a:latin typeface="Arial" charset="0"/>
            </a:endParaRPr>
          </a:p>
          <a:p>
            <a:pPr marL="1257300" lvl="2" indent="-342900" eaLnBrk="1" hangingPunct="1"/>
            <a:r>
              <a:rPr lang="pt-BR" sz="400" b="1">
                <a:latin typeface="Arial" charset="0"/>
              </a:rPr>
              <a:t>o o o</a:t>
            </a:r>
          </a:p>
          <a:p>
            <a:pPr marL="1257300" lvl="2" indent="-342900" eaLnBrk="1" hangingPunct="1"/>
            <a:r>
              <a:rPr lang="pt-BR" sz="400" b="1">
                <a:latin typeface="Arial" charset="0"/>
              </a:rPr>
              <a:t>o o o</a:t>
            </a:r>
          </a:p>
          <a:p>
            <a:pPr marL="1257300" lvl="2" indent="-342900" eaLnBrk="1" hangingPunct="1"/>
            <a:r>
              <a:rPr lang="pt-BR" sz="400" b="1">
                <a:latin typeface="Arial" charset="0"/>
              </a:rPr>
              <a:t>o o o</a:t>
            </a:r>
          </a:p>
          <a:p>
            <a:pPr marL="342900" indent="-342900" eaLnBrk="1" hangingPunct="1"/>
            <a:endParaRPr lang="pt-BR" sz="1200" b="1">
              <a:latin typeface="Arial" charset="0"/>
            </a:endParaRPr>
          </a:p>
          <a:p>
            <a:pPr marL="342900" indent="-342900" eaLnBrk="1" hangingPunct="1"/>
            <a:r>
              <a:rPr lang="pt-BR" sz="1200" b="1">
                <a:latin typeface="Arial" charset="0"/>
              </a:rPr>
              <a:t>              EntryStatus ::= INTEGER</a:t>
            </a:r>
          </a:p>
          <a:p>
            <a:pPr marL="342900" indent="-342900" eaLnBrk="1" hangingPunct="1"/>
            <a:r>
              <a:rPr lang="pt-BR" sz="1200" b="1">
                <a:latin typeface="Arial" charset="0"/>
              </a:rPr>
              <a:t>                         </a:t>
            </a:r>
            <a:r>
              <a:rPr lang="en-US" sz="1200" b="1">
                <a:latin typeface="Arial" charset="0"/>
              </a:rPr>
              <a:t>{ valid(1),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             createRequest(2),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             underCreation(3),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             invalid(4)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             }</a:t>
            </a:r>
          </a:p>
          <a:p>
            <a:pPr marL="342900" indent="-342900" eaLnBrk="1" hangingPunct="1"/>
            <a:r>
              <a:rPr lang="en-US" sz="1200" b="1">
                <a:latin typeface="Arial" charset="0"/>
              </a:rPr>
              <a:t>            -- The status of a table entry.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C891B-DDA0-5A42-861F-F0582D07D1E5}" type="slidenum">
              <a:rPr lang="en-US"/>
              <a:pPr/>
              <a:t>29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Model: Management Protocol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Carries network management information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Communications method between NMS and Agents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Allows management information to be inspected (read) or altered (written)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Self-contained unit of information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Message format changes with SNMP versions, but PDU (Protocol Data Unit) is (almost) unchanged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4216E-9560-A345-BAF7-F8F56F875667}" type="slidenum">
              <a:rPr lang="en-US"/>
              <a:pPr/>
              <a:t>3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97" y="0"/>
            <a:ext cx="7169150" cy="1169988"/>
          </a:xfrm>
        </p:spPr>
        <p:txBody>
          <a:bodyPr/>
          <a:lstStyle/>
          <a:p>
            <a:r>
              <a:rPr lang="en-US" dirty="0"/>
              <a:t>What is network management?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03675"/>
            <a:ext cx="8191500" cy="2474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autonomous systems (aka </a:t>
            </a:r>
            <a:r>
              <a:rPr lang="ja-JP" altLang="en-US" sz="2400" dirty="0">
                <a:solidFill>
                  <a:srgbClr val="FF0000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FF0000"/>
                </a:solidFill>
              </a:rPr>
              <a:t>network</a:t>
            </a:r>
            <a:r>
              <a:rPr lang="ja-JP" altLang="en-US" sz="24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400" dirty="0">
                <a:solidFill>
                  <a:srgbClr val="FF0000"/>
                </a:solidFill>
              </a:rPr>
              <a:t>):</a:t>
            </a:r>
            <a:r>
              <a:rPr lang="en-US" sz="2400" dirty="0"/>
              <a:t> 100s or 1000s of interacting hardware/software components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other complex systems requiring monitoring, control: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jet airplane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nuclear power plant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others?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55527" y="3518845"/>
            <a:ext cx="799637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charset="0"/>
              </a:rPr>
              <a:t>"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Network management</a:t>
            </a:r>
            <a:r>
              <a:rPr lang="en-US" sz="2000" dirty="0">
                <a:latin typeface="Comic Sans MS" charset="0"/>
              </a:rPr>
              <a:t> includes the deployment, integration </a:t>
            </a:r>
          </a:p>
          <a:p>
            <a:r>
              <a:rPr lang="en-US" sz="2000" dirty="0">
                <a:latin typeface="Comic Sans MS" charset="0"/>
              </a:rPr>
              <a:t>and coordination of the hardware, software, and human </a:t>
            </a:r>
          </a:p>
          <a:p>
            <a:r>
              <a:rPr lang="en-US" sz="2000" dirty="0">
                <a:latin typeface="Comic Sans MS" charset="0"/>
              </a:rPr>
              <a:t>elements to monitor, test, poll, configure, analyze, evaluate, </a:t>
            </a:r>
          </a:p>
          <a:p>
            <a:r>
              <a:rPr lang="en-US" sz="2000" dirty="0">
                <a:latin typeface="Comic Sans MS" charset="0"/>
              </a:rPr>
              <a:t>and control the network and element resources to meet the </a:t>
            </a:r>
          </a:p>
          <a:p>
            <a:r>
              <a:rPr lang="en-US" sz="2000" dirty="0">
                <a:latin typeface="Comic Sans MS" charset="0"/>
              </a:rPr>
              <a:t>real-time, operational performance, and Quality of Service </a:t>
            </a:r>
          </a:p>
          <a:p>
            <a:r>
              <a:rPr lang="en-US" sz="2000" dirty="0">
                <a:latin typeface="Comic Sans MS" charset="0"/>
              </a:rPr>
              <a:t>requirements at a reasonable cost."</a:t>
            </a:r>
            <a:r>
              <a:rPr lang="en-US" dirty="0"/>
              <a:t>   --MAKE NETWORK WORK</a:t>
            </a:r>
          </a:p>
          <a:p>
            <a:endParaRPr lang="en-US" dirty="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816828" y="3512086"/>
            <a:ext cx="8170619" cy="247612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243898"/>
              </p:ext>
            </p:extLst>
          </p:nvPr>
        </p:nvGraphicFramePr>
        <p:xfrm>
          <a:off x="0" y="5054936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4" name="Clip" r:id="rId4" imgW="2876031" imgH="4094046" progId="MS_ClipArt_Gallery.2">
                  <p:embed/>
                </p:oleObj>
              </mc:Choice>
              <mc:Fallback>
                <p:oleObj name="Clip" r:id="rId4" imgW="2876031" imgH="4094046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54936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005013" y="5895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058988" y="5929313"/>
            <a:ext cx="4564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No standard Link Protocol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myKRnetmanagement</a:t>
            </a:r>
            <a:endParaRPr lang="en-US" sz="1400"/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B02EF8-8CFD-5642-9D37-499BCBFBE78A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104775"/>
            <a:ext cx="7169150" cy="935038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SNMP Based NetMgt: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SNMP Protocol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560" y="1501413"/>
            <a:ext cx="8458200" cy="4906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SNMP Protocol Exchange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Communication of management information among management entities is realized in SNMP through exchange of  SNMP protocol messages.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The exchange of SNMP messages requires only an unreliable datagram service, every message is entirely and independently represented by a single transport datagram, typically UDP – no TCP.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5133CC-4066-2443-8201-81B31B759CF6}" type="slidenum">
              <a:rPr lang="en-US"/>
              <a:pPr/>
              <a:t>31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SNMP protocol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22400"/>
            <a:ext cx="7772400" cy="6032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Two ways to convey MIB info, commands:</a:t>
            </a:r>
            <a:endParaRPr lang="en-US"/>
          </a:p>
        </p:txBody>
      </p:sp>
      <p:sp>
        <p:nvSpPr>
          <p:cNvPr id="159748" name="Freeform 4"/>
          <p:cNvSpPr>
            <a:spLocks/>
          </p:cNvSpPr>
          <p:nvPr/>
        </p:nvSpPr>
        <p:spPr bwMode="auto">
          <a:xfrm>
            <a:off x="1816100" y="1993900"/>
            <a:ext cx="2354263" cy="3570288"/>
          </a:xfrm>
          <a:custGeom>
            <a:avLst/>
            <a:gdLst>
              <a:gd name="T0" fmla="*/ 122 w 1483"/>
              <a:gd name="T1" fmla="*/ 283 h 2249"/>
              <a:gd name="T2" fmla="*/ 487 w 1483"/>
              <a:gd name="T3" fmla="*/ 41 h 2249"/>
              <a:gd name="T4" fmla="*/ 872 w 1483"/>
              <a:gd name="T5" fmla="*/ 41 h 2249"/>
              <a:gd name="T6" fmla="*/ 1338 w 1483"/>
              <a:gd name="T7" fmla="*/ 122 h 2249"/>
              <a:gd name="T8" fmla="*/ 1405 w 1483"/>
              <a:gd name="T9" fmla="*/ 774 h 2249"/>
              <a:gd name="T10" fmla="*/ 1435 w 1483"/>
              <a:gd name="T11" fmla="*/ 1374 h 2249"/>
              <a:gd name="T12" fmla="*/ 1420 w 1483"/>
              <a:gd name="T13" fmla="*/ 1945 h 2249"/>
              <a:gd name="T14" fmla="*/ 1057 w 1483"/>
              <a:gd name="T15" fmla="*/ 2115 h 2249"/>
              <a:gd name="T16" fmla="*/ 746 w 1483"/>
              <a:gd name="T17" fmla="*/ 2249 h 2249"/>
              <a:gd name="T18" fmla="*/ 109 w 1483"/>
              <a:gd name="T19" fmla="*/ 2115 h 2249"/>
              <a:gd name="T20" fmla="*/ 94 w 1483"/>
              <a:gd name="T21" fmla="*/ 1508 h 2249"/>
              <a:gd name="T22" fmla="*/ 122 w 1483"/>
              <a:gd name="T23" fmla="*/ 283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3" h="2249">
                <a:moveTo>
                  <a:pt x="122" y="283"/>
                </a:moveTo>
                <a:cubicBezTo>
                  <a:pt x="187" y="38"/>
                  <a:pt x="362" y="81"/>
                  <a:pt x="487" y="41"/>
                </a:cubicBezTo>
                <a:cubicBezTo>
                  <a:pt x="612" y="1"/>
                  <a:pt x="730" y="28"/>
                  <a:pt x="872" y="41"/>
                </a:cubicBezTo>
                <a:cubicBezTo>
                  <a:pt x="1014" y="54"/>
                  <a:pt x="1249" y="0"/>
                  <a:pt x="1338" y="122"/>
                </a:cubicBezTo>
                <a:cubicBezTo>
                  <a:pt x="1427" y="244"/>
                  <a:pt x="1389" y="565"/>
                  <a:pt x="1405" y="774"/>
                </a:cubicBezTo>
                <a:cubicBezTo>
                  <a:pt x="1421" y="983"/>
                  <a:pt x="1433" y="1179"/>
                  <a:pt x="1435" y="1374"/>
                </a:cubicBezTo>
                <a:cubicBezTo>
                  <a:pt x="1437" y="1569"/>
                  <a:pt x="1483" y="1822"/>
                  <a:pt x="1420" y="1945"/>
                </a:cubicBezTo>
                <a:cubicBezTo>
                  <a:pt x="1357" y="2068"/>
                  <a:pt x="1169" y="2064"/>
                  <a:pt x="1057" y="2115"/>
                </a:cubicBezTo>
                <a:cubicBezTo>
                  <a:pt x="945" y="2166"/>
                  <a:pt x="904" y="2249"/>
                  <a:pt x="746" y="2249"/>
                </a:cubicBezTo>
                <a:cubicBezTo>
                  <a:pt x="588" y="2249"/>
                  <a:pt x="218" y="2238"/>
                  <a:pt x="109" y="2115"/>
                </a:cubicBezTo>
                <a:cubicBezTo>
                  <a:pt x="0" y="1992"/>
                  <a:pt x="92" y="1813"/>
                  <a:pt x="94" y="1508"/>
                </a:cubicBezTo>
                <a:cubicBezTo>
                  <a:pt x="96" y="1203"/>
                  <a:pt x="52" y="561"/>
                  <a:pt x="122" y="283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3175000" y="2271713"/>
          <a:ext cx="7381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6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2271713"/>
                        <a:ext cx="7381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0" name="Line 6"/>
          <p:cNvSpPr>
            <a:spLocks noChangeShapeType="1"/>
          </p:cNvSpPr>
          <p:nvPr/>
        </p:nvSpPr>
        <p:spPr bwMode="auto">
          <a:xfrm flipV="1">
            <a:off x="3122613" y="2595563"/>
            <a:ext cx="8413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1" name="Freeform 7"/>
          <p:cNvSpPr>
            <a:spLocks/>
          </p:cNvSpPr>
          <p:nvPr/>
        </p:nvSpPr>
        <p:spPr bwMode="auto">
          <a:xfrm>
            <a:off x="3117850" y="2576513"/>
            <a:ext cx="4763" cy="2570162"/>
          </a:xfrm>
          <a:custGeom>
            <a:avLst/>
            <a:gdLst>
              <a:gd name="T0" fmla="*/ 0 w 3"/>
              <a:gd name="T1" fmla="*/ 0 h 1619"/>
              <a:gd name="T2" fmla="*/ 3 w 3"/>
              <a:gd name="T3" fmla="*/ 1619 h 16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1619">
                <a:moveTo>
                  <a:pt x="0" y="0"/>
                </a:moveTo>
                <a:lnTo>
                  <a:pt x="3" y="161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 flipV="1">
            <a:off x="2767013" y="2868613"/>
            <a:ext cx="3508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 flipV="1">
            <a:off x="3127375" y="34337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 flipV="1">
            <a:off x="3706813" y="3433763"/>
            <a:ext cx="3508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 flipV="1">
            <a:off x="2767013" y="5137150"/>
            <a:ext cx="3508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6" name="Oval 12"/>
          <p:cNvSpPr>
            <a:spLocks noChangeArrowheads="1"/>
          </p:cNvSpPr>
          <p:nvPr/>
        </p:nvSpPr>
        <p:spPr bwMode="auto">
          <a:xfrm>
            <a:off x="2205038" y="5092700"/>
            <a:ext cx="569912" cy="1603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2205038" y="50800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2774950" y="50800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9" name="Rectangle 15"/>
          <p:cNvSpPr>
            <a:spLocks noChangeArrowheads="1"/>
          </p:cNvSpPr>
          <p:nvPr/>
        </p:nvSpPr>
        <p:spPr bwMode="auto">
          <a:xfrm>
            <a:off x="2205038" y="5080000"/>
            <a:ext cx="565150" cy="968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60" name="Oval 16"/>
          <p:cNvSpPr>
            <a:spLocks noChangeArrowheads="1"/>
          </p:cNvSpPr>
          <p:nvPr/>
        </p:nvSpPr>
        <p:spPr bwMode="auto">
          <a:xfrm>
            <a:off x="2200275" y="4964113"/>
            <a:ext cx="569913" cy="1873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761" name="Group 17"/>
          <p:cNvGrpSpPr>
            <a:grpSpLocks/>
          </p:cNvGrpSpPr>
          <p:nvPr/>
        </p:nvGrpSpPr>
        <p:grpSpPr bwMode="auto">
          <a:xfrm>
            <a:off x="2336800" y="5005388"/>
            <a:ext cx="282575" cy="109537"/>
            <a:chOff x="2848" y="848"/>
            <a:chExt cx="140" cy="98"/>
          </a:xfrm>
        </p:grpSpPr>
        <p:sp>
          <p:nvSpPr>
            <p:cNvPr id="159762" name="Line 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3" name="Line 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4" name="Line 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65" name="Group 21"/>
          <p:cNvGrpSpPr>
            <a:grpSpLocks/>
          </p:cNvGrpSpPr>
          <p:nvPr/>
        </p:nvGrpSpPr>
        <p:grpSpPr bwMode="auto">
          <a:xfrm flipV="1">
            <a:off x="2336800" y="5003800"/>
            <a:ext cx="282575" cy="109538"/>
            <a:chOff x="2848" y="848"/>
            <a:chExt cx="140" cy="98"/>
          </a:xfrm>
        </p:grpSpPr>
        <p:sp>
          <p:nvSpPr>
            <p:cNvPr id="159766" name="Line 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Line 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8" name="Line 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769" name="Line 25"/>
          <p:cNvSpPr>
            <a:spLocks noChangeShapeType="1"/>
          </p:cNvSpPr>
          <p:nvPr/>
        </p:nvSpPr>
        <p:spPr bwMode="auto">
          <a:xfrm flipV="1">
            <a:off x="1851025" y="5130800"/>
            <a:ext cx="350838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 flipV="1">
            <a:off x="3136900" y="4729163"/>
            <a:ext cx="350838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9771" name="Object 27"/>
          <p:cNvGraphicFramePr>
            <a:graphicFrameLocks noChangeAspect="1"/>
          </p:cNvGraphicFramePr>
          <p:nvPr/>
        </p:nvGraphicFramePr>
        <p:xfrm>
          <a:off x="2079625" y="2586038"/>
          <a:ext cx="7381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7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586038"/>
                        <a:ext cx="7381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772" name="Group 28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159773" name="Oval 29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4" name="Text Box 30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agent</a:t>
              </a:r>
              <a:endParaRPr lang="en-US"/>
            </a:p>
          </p:txBody>
        </p:sp>
        <p:grpSp>
          <p:nvGrpSpPr>
            <p:cNvPr id="159775" name="Group 31"/>
            <p:cNvGrpSpPr>
              <a:grpSpLocks/>
            </p:cNvGrpSpPr>
            <p:nvPr/>
          </p:nvGrpSpPr>
          <p:grpSpPr bwMode="auto">
            <a:xfrm>
              <a:off x="1693" y="3547"/>
              <a:ext cx="416" cy="244"/>
              <a:chOff x="690" y="2006"/>
              <a:chExt cx="416" cy="244"/>
            </a:xfrm>
          </p:grpSpPr>
          <p:sp>
            <p:nvSpPr>
              <p:cNvPr id="159776" name="Rectangle 32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77" name="Text Box 33"/>
              <p:cNvSpPr txBox="1">
                <a:spLocks noChangeArrowheads="1"/>
              </p:cNvSpPr>
              <p:nvPr/>
            </p:nvSpPr>
            <p:spPr bwMode="auto">
              <a:xfrm>
                <a:off x="690" y="2006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latin typeface="Comic Sans MS" charset="0"/>
                  </a:rPr>
                  <a:t>data</a:t>
                </a:r>
                <a:endParaRPr lang="en-US"/>
              </a:p>
            </p:txBody>
          </p:sp>
        </p:grpSp>
      </p:grpSp>
      <p:sp>
        <p:nvSpPr>
          <p:cNvPr id="159778" name="Text Box 34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Managed device</a:t>
            </a:r>
            <a:endParaRPr lang="en-US"/>
          </a:p>
        </p:txBody>
      </p:sp>
      <p:sp>
        <p:nvSpPr>
          <p:cNvPr id="159779" name="Freeform 35"/>
          <p:cNvSpPr>
            <a:spLocks/>
          </p:cNvSpPr>
          <p:nvPr/>
        </p:nvSpPr>
        <p:spPr bwMode="auto">
          <a:xfrm>
            <a:off x="1143000" y="2801938"/>
            <a:ext cx="1588" cy="1657350"/>
          </a:xfrm>
          <a:custGeom>
            <a:avLst/>
            <a:gdLst>
              <a:gd name="T0" fmla="*/ 0 w 1"/>
              <a:gd name="T1" fmla="*/ 0 h 1044"/>
              <a:gd name="T2" fmla="*/ 0 w 1"/>
              <a:gd name="T3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044">
                <a:moveTo>
                  <a:pt x="0" y="0"/>
                </a:moveTo>
                <a:lnTo>
                  <a:pt x="0" y="10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780" name="Group 36"/>
          <p:cNvGrpSpPr>
            <a:grpSpLocks/>
          </p:cNvGrpSpPr>
          <p:nvPr/>
        </p:nvGrpSpPr>
        <p:grpSpPr bwMode="auto">
          <a:xfrm>
            <a:off x="839788" y="2232025"/>
            <a:ext cx="1941512" cy="641350"/>
            <a:chOff x="728" y="1420"/>
            <a:chExt cx="1223" cy="404"/>
          </a:xfrm>
        </p:grpSpPr>
        <p:sp>
          <p:nvSpPr>
            <p:cNvPr id="159781" name="Oval 3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2" name="Text Box 38"/>
            <p:cNvSpPr txBox="1">
              <a:spLocks noChangeArrowheads="1"/>
            </p:cNvSpPr>
            <p:nvPr/>
          </p:nvSpPr>
          <p:spPr bwMode="auto">
            <a:xfrm>
              <a:off x="962" y="1420"/>
              <a:ext cx="7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managing</a:t>
              </a:r>
            </a:p>
            <a:p>
              <a:pPr algn="ctr"/>
              <a:r>
                <a:rPr lang="en-US" sz="1800">
                  <a:latin typeface="Comic Sans MS" charset="0"/>
                </a:rPr>
                <a:t>entity</a:t>
              </a:r>
              <a:endParaRPr lang="en-US"/>
            </a:p>
          </p:txBody>
        </p:sp>
      </p:grpSp>
      <p:graphicFrame>
        <p:nvGraphicFramePr>
          <p:cNvPr id="159783" name="Object 39"/>
          <p:cNvGraphicFramePr>
            <a:graphicFrameLocks noChangeAspect="1"/>
          </p:cNvGraphicFramePr>
          <p:nvPr/>
        </p:nvGraphicFramePr>
        <p:xfrm>
          <a:off x="3282950" y="4429125"/>
          <a:ext cx="7381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8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4429125"/>
                        <a:ext cx="738188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784" name="Group 40"/>
          <p:cNvGrpSpPr>
            <a:grpSpLocks/>
          </p:cNvGrpSpPr>
          <p:nvPr/>
        </p:nvGrpSpPr>
        <p:grpSpPr bwMode="auto">
          <a:xfrm>
            <a:off x="3306763" y="3278188"/>
            <a:ext cx="574675" cy="288925"/>
            <a:chOff x="2407" y="2257"/>
            <a:chExt cx="362" cy="182"/>
          </a:xfrm>
        </p:grpSpPr>
        <p:sp>
          <p:nvSpPr>
            <p:cNvPr id="159785" name="Oval 41"/>
            <p:cNvSpPr>
              <a:spLocks noChangeArrowheads="1"/>
            </p:cNvSpPr>
            <p:nvPr/>
          </p:nvSpPr>
          <p:spPr bwMode="auto">
            <a:xfrm>
              <a:off x="2410" y="2338"/>
              <a:ext cx="359" cy="10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Line 42"/>
            <p:cNvSpPr>
              <a:spLocks noChangeShapeType="1"/>
            </p:cNvSpPr>
            <p:nvPr/>
          </p:nvSpPr>
          <p:spPr bwMode="auto">
            <a:xfrm>
              <a:off x="2410" y="2330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7" name="Line 43"/>
            <p:cNvSpPr>
              <a:spLocks noChangeShapeType="1"/>
            </p:cNvSpPr>
            <p:nvPr/>
          </p:nvSpPr>
          <p:spPr bwMode="auto">
            <a:xfrm>
              <a:off x="2769" y="2330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Rectangle 44"/>
            <p:cNvSpPr>
              <a:spLocks noChangeArrowheads="1"/>
            </p:cNvSpPr>
            <p:nvPr/>
          </p:nvSpPr>
          <p:spPr bwMode="auto">
            <a:xfrm>
              <a:off x="2410" y="2330"/>
              <a:ext cx="356" cy="6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2407" y="2257"/>
              <a:ext cx="359" cy="11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790" name="Group 46"/>
            <p:cNvGrpSpPr>
              <a:grpSpLocks/>
            </p:cNvGrpSpPr>
            <p:nvPr/>
          </p:nvGrpSpPr>
          <p:grpSpPr bwMode="auto">
            <a:xfrm>
              <a:off x="2493" y="2283"/>
              <a:ext cx="178" cy="69"/>
              <a:chOff x="2848" y="848"/>
              <a:chExt cx="140" cy="98"/>
            </a:xfrm>
          </p:grpSpPr>
          <p:sp>
            <p:nvSpPr>
              <p:cNvPr id="159791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92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93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9794" name="Group 50"/>
            <p:cNvGrpSpPr>
              <a:grpSpLocks/>
            </p:cNvGrpSpPr>
            <p:nvPr/>
          </p:nvGrpSpPr>
          <p:grpSpPr bwMode="auto">
            <a:xfrm flipV="1">
              <a:off x="2493" y="2282"/>
              <a:ext cx="178" cy="69"/>
              <a:chOff x="2848" y="848"/>
              <a:chExt cx="140" cy="98"/>
            </a:xfrm>
          </p:grpSpPr>
          <p:sp>
            <p:nvSpPr>
              <p:cNvPr id="159795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96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97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798" name="Freeform 54"/>
          <p:cNvSpPr>
            <a:spLocks/>
          </p:cNvSpPr>
          <p:nvPr/>
        </p:nvSpPr>
        <p:spPr bwMode="auto">
          <a:xfrm>
            <a:off x="1905000" y="2968625"/>
            <a:ext cx="74613" cy="1466850"/>
          </a:xfrm>
          <a:custGeom>
            <a:avLst/>
            <a:gdLst>
              <a:gd name="T0" fmla="*/ 0 w 1"/>
              <a:gd name="T1" fmla="*/ 0 h 1044"/>
              <a:gd name="T2" fmla="*/ 0 w 1"/>
              <a:gd name="T3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044">
                <a:moveTo>
                  <a:pt x="0" y="0"/>
                </a:moveTo>
                <a:lnTo>
                  <a:pt x="0" y="10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99" name="Rectangle 55"/>
          <p:cNvSpPr>
            <a:spLocks noChangeArrowheads="1"/>
          </p:cNvSpPr>
          <p:nvPr/>
        </p:nvSpPr>
        <p:spPr bwMode="auto">
          <a:xfrm>
            <a:off x="1508125" y="3895725"/>
            <a:ext cx="1422400" cy="38735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00" name="Text Box 56"/>
          <p:cNvSpPr txBox="1">
            <a:spLocks noChangeArrowheads="1"/>
          </p:cNvSpPr>
          <p:nvPr/>
        </p:nvSpPr>
        <p:spPr bwMode="auto">
          <a:xfrm>
            <a:off x="1087438" y="3857625"/>
            <a:ext cx="225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response</a:t>
            </a:r>
          </a:p>
        </p:txBody>
      </p:sp>
      <p:sp>
        <p:nvSpPr>
          <p:cNvPr id="159801" name="Freeform 57"/>
          <p:cNvSpPr>
            <a:spLocks/>
          </p:cNvSpPr>
          <p:nvPr/>
        </p:nvSpPr>
        <p:spPr bwMode="auto">
          <a:xfrm>
            <a:off x="5954713" y="1966913"/>
            <a:ext cx="2354262" cy="3570287"/>
          </a:xfrm>
          <a:custGeom>
            <a:avLst/>
            <a:gdLst>
              <a:gd name="T0" fmla="*/ 122 w 1483"/>
              <a:gd name="T1" fmla="*/ 283 h 2249"/>
              <a:gd name="T2" fmla="*/ 487 w 1483"/>
              <a:gd name="T3" fmla="*/ 41 h 2249"/>
              <a:gd name="T4" fmla="*/ 872 w 1483"/>
              <a:gd name="T5" fmla="*/ 41 h 2249"/>
              <a:gd name="T6" fmla="*/ 1338 w 1483"/>
              <a:gd name="T7" fmla="*/ 122 h 2249"/>
              <a:gd name="T8" fmla="*/ 1405 w 1483"/>
              <a:gd name="T9" fmla="*/ 774 h 2249"/>
              <a:gd name="T10" fmla="*/ 1435 w 1483"/>
              <a:gd name="T11" fmla="*/ 1374 h 2249"/>
              <a:gd name="T12" fmla="*/ 1420 w 1483"/>
              <a:gd name="T13" fmla="*/ 1945 h 2249"/>
              <a:gd name="T14" fmla="*/ 1057 w 1483"/>
              <a:gd name="T15" fmla="*/ 2115 h 2249"/>
              <a:gd name="T16" fmla="*/ 746 w 1483"/>
              <a:gd name="T17" fmla="*/ 2249 h 2249"/>
              <a:gd name="T18" fmla="*/ 109 w 1483"/>
              <a:gd name="T19" fmla="*/ 2115 h 2249"/>
              <a:gd name="T20" fmla="*/ 94 w 1483"/>
              <a:gd name="T21" fmla="*/ 1508 h 2249"/>
              <a:gd name="T22" fmla="*/ 122 w 1483"/>
              <a:gd name="T23" fmla="*/ 283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3" h="2249">
                <a:moveTo>
                  <a:pt x="122" y="283"/>
                </a:moveTo>
                <a:cubicBezTo>
                  <a:pt x="187" y="38"/>
                  <a:pt x="362" y="81"/>
                  <a:pt x="487" y="41"/>
                </a:cubicBezTo>
                <a:cubicBezTo>
                  <a:pt x="612" y="1"/>
                  <a:pt x="730" y="28"/>
                  <a:pt x="872" y="41"/>
                </a:cubicBezTo>
                <a:cubicBezTo>
                  <a:pt x="1014" y="54"/>
                  <a:pt x="1249" y="0"/>
                  <a:pt x="1338" y="122"/>
                </a:cubicBezTo>
                <a:cubicBezTo>
                  <a:pt x="1427" y="244"/>
                  <a:pt x="1389" y="565"/>
                  <a:pt x="1405" y="774"/>
                </a:cubicBezTo>
                <a:cubicBezTo>
                  <a:pt x="1421" y="983"/>
                  <a:pt x="1433" y="1179"/>
                  <a:pt x="1435" y="1374"/>
                </a:cubicBezTo>
                <a:cubicBezTo>
                  <a:pt x="1437" y="1569"/>
                  <a:pt x="1483" y="1822"/>
                  <a:pt x="1420" y="1945"/>
                </a:cubicBezTo>
                <a:cubicBezTo>
                  <a:pt x="1357" y="2068"/>
                  <a:pt x="1169" y="2064"/>
                  <a:pt x="1057" y="2115"/>
                </a:cubicBezTo>
                <a:cubicBezTo>
                  <a:pt x="945" y="2166"/>
                  <a:pt x="904" y="2249"/>
                  <a:pt x="746" y="2249"/>
                </a:cubicBezTo>
                <a:cubicBezTo>
                  <a:pt x="588" y="2249"/>
                  <a:pt x="218" y="2238"/>
                  <a:pt x="109" y="2115"/>
                </a:cubicBezTo>
                <a:cubicBezTo>
                  <a:pt x="0" y="1992"/>
                  <a:pt x="92" y="1813"/>
                  <a:pt x="94" y="1508"/>
                </a:cubicBezTo>
                <a:cubicBezTo>
                  <a:pt x="96" y="1203"/>
                  <a:pt x="52" y="561"/>
                  <a:pt x="122" y="283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9802" name="Object 58"/>
          <p:cNvGraphicFramePr>
            <a:graphicFrameLocks noChangeAspect="1"/>
          </p:cNvGraphicFramePr>
          <p:nvPr/>
        </p:nvGraphicFramePr>
        <p:xfrm>
          <a:off x="7313613" y="2244725"/>
          <a:ext cx="73818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9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2244725"/>
                        <a:ext cx="738187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803" name="Line 59"/>
          <p:cNvSpPr>
            <a:spLocks noChangeShapeType="1"/>
          </p:cNvSpPr>
          <p:nvPr/>
        </p:nvSpPr>
        <p:spPr bwMode="auto">
          <a:xfrm flipV="1">
            <a:off x="7261225" y="2568575"/>
            <a:ext cx="8413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04" name="Freeform 60"/>
          <p:cNvSpPr>
            <a:spLocks/>
          </p:cNvSpPr>
          <p:nvPr/>
        </p:nvSpPr>
        <p:spPr bwMode="auto">
          <a:xfrm>
            <a:off x="7256463" y="2549525"/>
            <a:ext cx="4762" cy="2570163"/>
          </a:xfrm>
          <a:custGeom>
            <a:avLst/>
            <a:gdLst>
              <a:gd name="T0" fmla="*/ 0 w 3"/>
              <a:gd name="T1" fmla="*/ 0 h 1619"/>
              <a:gd name="T2" fmla="*/ 3 w 3"/>
              <a:gd name="T3" fmla="*/ 1619 h 16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1619">
                <a:moveTo>
                  <a:pt x="0" y="0"/>
                </a:moveTo>
                <a:lnTo>
                  <a:pt x="3" y="161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05" name="Line 61"/>
          <p:cNvSpPr>
            <a:spLocks noChangeShapeType="1"/>
          </p:cNvSpPr>
          <p:nvPr/>
        </p:nvSpPr>
        <p:spPr bwMode="auto">
          <a:xfrm flipV="1">
            <a:off x="6905625" y="2841625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06" name="Line 62"/>
          <p:cNvSpPr>
            <a:spLocks noChangeShapeType="1"/>
          </p:cNvSpPr>
          <p:nvPr/>
        </p:nvSpPr>
        <p:spPr bwMode="auto">
          <a:xfrm flipV="1">
            <a:off x="7265988" y="3406775"/>
            <a:ext cx="3508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07" name="Line 63"/>
          <p:cNvSpPr>
            <a:spLocks noChangeShapeType="1"/>
          </p:cNvSpPr>
          <p:nvPr/>
        </p:nvSpPr>
        <p:spPr bwMode="auto">
          <a:xfrm flipV="1">
            <a:off x="7845425" y="3406775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08" name="Line 64"/>
          <p:cNvSpPr>
            <a:spLocks noChangeShapeType="1"/>
          </p:cNvSpPr>
          <p:nvPr/>
        </p:nvSpPr>
        <p:spPr bwMode="auto">
          <a:xfrm flipV="1">
            <a:off x="6905625" y="51101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09" name="Oval 65"/>
          <p:cNvSpPr>
            <a:spLocks noChangeArrowheads="1"/>
          </p:cNvSpPr>
          <p:nvPr/>
        </p:nvSpPr>
        <p:spPr bwMode="auto">
          <a:xfrm>
            <a:off x="6343650" y="5065713"/>
            <a:ext cx="569913" cy="1603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10" name="Line 66"/>
          <p:cNvSpPr>
            <a:spLocks noChangeShapeType="1"/>
          </p:cNvSpPr>
          <p:nvPr/>
        </p:nvSpPr>
        <p:spPr bwMode="auto">
          <a:xfrm>
            <a:off x="6343650" y="5053013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11" name="Line 67"/>
          <p:cNvSpPr>
            <a:spLocks noChangeShapeType="1"/>
          </p:cNvSpPr>
          <p:nvPr/>
        </p:nvSpPr>
        <p:spPr bwMode="auto">
          <a:xfrm>
            <a:off x="6913563" y="5053013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12" name="Rectangle 68"/>
          <p:cNvSpPr>
            <a:spLocks noChangeArrowheads="1"/>
          </p:cNvSpPr>
          <p:nvPr/>
        </p:nvSpPr>
        <p:spPr bwMode="auto">
          <a:xfrm>
            <a:off x="6343650" y="5053013"/>
            <a:ext cx="565150" cy="968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813" name="Oval 69"/>
          <p:cNvSpPr>
            <a:spLocks noChangeArrowheads="1"/>
          </p:cNvSpPr>
          <p:nvPr/>
        </p:nvSpPr>
        <p:spPr bwMode="auto">
          <a:xfrm>
            <a:off x="6338888" y="4937125"/>
            <a:ext cx="569912" cy="1873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475413" y="4978400"/>
            <a:ext cx="282575" cy="109538"/>
            <a:chOff x="2848" y="848"/>
            <a:chExt cx="140" cy="98"/>
          </a:xfrm>
        </p:grpSpPr>
        <p:sp>
          <p:nvSpPr>
            <p:cNvPr id="159815" name="Line 7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16" name="Line 7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17" name="Line 7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818" name="Group 74"/>
          <p:cNvGrpSpPr>
            <a:grpSpLocks/>
          </p:cNvGrpSpPr>
          <p:nvPr/>
        </p:nvGrpSpPr>
        <p:grpSpPr bwMode="auto">
          <a:xfrm flipV="1">
            <a:off x="6475413" y="4976813"/>
            <a:ext cx="282575" cy="109537"/>
            <a:chOff x="2848" y="848"/>
            <a:chExt cx="140" cy="98"/>
          </a:xfrm>
        </p:grpSpPr>
        <p:sp>
          <p:nvSpPr>
            <p:cNvPr id="159819" name="Line 7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20" name="Line 7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21" name="Line 7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822" name="Line 78"/>
          <p:cNvSpPr>
            <a:spLocks noChangeShapeType="1"/>
          </p:cNvSpPr>
          <p:nvPr/>
        </p:nvSpPr>
        <p:spPr bwMode="auto">
          <a:xfrm flipV="1">
            <a:off x="5989638" y="5103813"/>
            <a:ext cx="35083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23" name="Line 79"/>
          <p:cNvSpPr>
            <a:spLocks noChangeShapeType="1"/>
          </p:cNvSpPr>
          <p:nvPr/>
        </p:nvSpPr>
        <p:spPr bwMode="auto">
          <a:xfrm flipV="1">
            <a:off x="7275513" y="4702175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9824" name="Object 80"/>
          <p:cNvGraphicFramePr>
            <a:graphicFrameLocks noChangeAspect="1"/>
          </p:cNvGraphicFramePr>
          <p:nvPr/>
        </p:nvGraphicFramePr>
        <p:xfrm>
          <a:off x="6218238" y="2559050"/>
          <a:ext cx="73818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50" name="Clip" r:id="rId9" imgW="1307948" imgH="1084823" progId="MS_ClipArt_Gallery.2">
                  <p:embed/>
                </p:oleObj>
              </mc:Choice>
              <mc:Fallback>
                <p:oleObj name="Clip" r:id="rId9" imgW="1307948" imgH="1084823" progId="MS_ClipArt_Gallery.2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2559050"/>
                        <a:ext cx="738187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825" name="Group 81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159826" name="Oval 82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27" name="Text Box 83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agent</a:t>
              </a:r>
              <a:endParaRPr lang="en-US"/>
            </a:p>
          </p:txBody>
        </p:sp>
        <p:grpSp>
          <p:nvGrpSpPr>
            <p:cNvPr id="159828" name="Group 84"/>
            <p:cNvGrpSpPr>
              <a:grpSpLocks/>
            </p:cNvGrpSpPr>
            <p:nvPr/>
          </p:nvGrpSpPr>
          <p:grpSpPr bwMode="auto">
            <a:xfrm>
              <a:off x="1693" y="3547"/>
              <a:ext cx="416" cy="244"/>
              <a:chOff x="690" y="2006"/>
              <a:chExt cx="416" cy="244"/>
            </a:xfrm>
          </p:grpSpPr>
          <p:sp>
            <p:nvSpPr>
              <p:cNvPr id="159829" name="Rectangle 85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30" name="Text Box 86"/>
              <p:cNvSpPr txBox="1">
                <a:spLocks noChangeArrowheads="1"/>
              </p:cNvSpPr>
              <p:nvPr/>
            </p:nvSpPr>
            <p:spPr bwMode="auto">
              <a:xfrm>
                <a:off x="690" y="2006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latin typeface="Comic Sans MS" charset="0"/>
                  </a:rPr>
                  <a:t>data</a:t>
                </a:r>
                <a:endParaRPr lang="en-US"/>
              </a:p>
            </p:txBody>
          </p:sp>
        </p:grpSp>
      </p:grpSp>
      <p:sp>
        <p:nvSpPr>
          <p:cNvPr id="159831" name="Text Box 87"/>
          <p:cNvSpPr txBox="1">
            <a:spLocks noChangeArrowheads="1"/>
          </p:cNvSpPr>
          <p:nvPr/>
        </p:nvSpPr>
        <p:spPr bwMode="auto">
          <a:xfrm>
            <a:off x="5461000" y="5232400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Managed device</a:t>
            </a:r>
            <a:endParaRPr lang="en-US"/>
          </a:p>
        </p:txBody>
      </p:sp>
      <p:grpSp>
        <p:nvGrpSpPr>
          <p:cNvPr id="159832" name="Group 88"/>
          <p:cNvGrpSpPr>
            <a:grpSpLocks/>
          </p:cNvGrpSpPr>
          <p:nvPr/>
        </p:nvGrpSpPr>
        <p:grpSpPr bwMode="auto">
          <a:xfrm>
            <a:off x="4978400" y="2205038"/>
            <a:ext cx="1941513" cy="641350"/>
            <a:chOff x="728" y="1420"/>
            <a:chExt cx="1223" cy="404"/>
          </a:xfrm>
        </p:grpSpPr>
        <p:sp>
          <p:nvSpPr>
            <p:cNvPr id="159833" name="Oval 89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34" name="Text Box 90"/>
            <p:cNvSpPr txBox="1">
              <a:spLocks noChangeArrowheads="1"/>
            </p:cNvSpPr>
            <p:nvPr/>
          </p:nvSpPr>
          <p:spPr bwMode="auto">
            <a:xfrm>
              <a:off x="962" y="1420"/>
              <a:ext cx="7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managing</a:t>
              </a:r>
            </a:p>
            <a:p>
              <a:pPr algn="ctr"/>
              <a:r>
                <a:rPr lang="en-US" sz="1800">
                  <a:latin typeface="Comic Sans MS" charset="0"/>
                </a:rPr>
                <a:t>entity</a:t>
              </a:r>
              <a:endParaRPr lang="en-US"/>
            </a:p>
          </p:txBody>
        </p:sp>
      </p:grpSp>
      <p:graphicFrame>
        <p:nvGraphicFramePr>
          <p:cNvPr id="159835" name="Object 91"/>
          <p:cNvGraphicFramePr>
            <a:graphicFrameLocks noChangeAspect="1"/>
          </p:cNvGraphicFramePr>
          <p:nvPr/>
        </p:nvGraphicFramePr>
        <p:xfrm>
          <a:off x="7421563" y="4402138"/>
          <a:ext cx="7381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51" name="Clip" r:id="rId10" imgW="1307948" imgH="1084823" progId="MS_ClipArt_Gallery.2">
                  <p:embed/>
                </p:oleObj>
              </mc:Choice>
              <mc:Fallback>
                <p:oleObj name="Clip" r:id="rId10" imgW="1307948" imgH="1084823" progId="MS_ClipArt_Gallery.2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4402138"/>
                        <a:ext cx="7381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836" name="Group 92"/>
          <p:cNvGrpSpPr>
            <a:grpSpLocks/>
          </p:cNvGrpSpPr>
          <p:nvPr/>
        </p:nvGrpSpPr>
        <p:grpSpPr bwMode="auto">
          <a:xfrm>
            <a:off x="7445375" y="3251200"/>
            <a:ext cx="574675" cy="288925"/>
            <a:chOff x="2407" y="2257"/>
            <a:chExt cx="362" cy="182"/>
          </a:xfrm>
        </p:grpSpPr>
        <p:sp>
          <p:nvSpPr>
            <p:cNvPr id="159837" name="Oval 93"/>
            <p:cNvSpPr>
              <a:spLocks noChangeArrowheads="1"/>
            </p:cNvSpPr>
            <p:nvPr/>
          </p:nvSpPr>
          <p:spPr bwMode="auto">
            <a:xfrm>
              <a:off x="2410" y="2338"/>
              <a:ext cx="359" cy="10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38" name="Line 94"/>
            <p:cNvSpPr>
              <a:spLocks noChangeShapeType="1"/>
            </p:cNvSpPr>
            <p:nvPr/>
          </p:nvSpPr>
          <p:spPr bwMode="auto">
            <a:xfrm>
              <a:off x="2410" y="2330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39" name="Line 95"/>
            <p:cNvSpPr>
              <a:spLocks noChangeShapeType="1"/>
            </p:cNvSpPr>
            <p:nvPr/>
          </p:nvSpPr>
          <p:spPr bwMode="auto">
            <a:xfrm>
              <a:off x="2769" y="2330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40" name="Rectangle 96"/>
            <p:cNvSpPr>
              <a:spLocks noChangeArrowheads="1"/>
            </p:cNvSpPr>
            <p:nvPr/>
          </p:nvSpPr>
          <p:spPr bwMode="auto">
            <a:xfrm>
              <a:off x="2410" y="2330"/>
              <a:ext cx="356" cy="6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9841" name="Oval 97"/>
            <p:cNvSpPr>
              <a:spLocks noChangeArrowheads="1"/>
            </p:cNvSpPr>
            <p:nvPr/>
          </p:nvSpPr>
          <p:spPr bwMode="auto">
            <a:xfrm>
              <a:off x="2407" y="2257"/>
              <a:ext cx="359" cy="11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842" name="Group 98"/>
            <p:cNvGrpSpPr>
              <a:grpSpLocks/>
            </p:cNvGrpSpPr>
            <p:nvPr/>
          </p:nvGrpSpPr>
          <p:grpSpPr bwMode="auto">
            <a:xfrm>
              <a:off x="2493" y="2283"/>
              <a:ext cx="178" cy="69"/>
              <a:chOff x="2848" y="848"/>
              <a:chExt cx="140" cy="98"/>
            </a:xfrm>
          </p:grpSpPr>
          <p:sp>
            <p:nvSpPr>
              <p:cNvPr id="159843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44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45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9846" name="Group 102"/>
            <p:cNvGrpSpPr>
              <a:grpSpLocks/>
            </p:cNvGrpSpPr>
            <p:nvPr/>
          </p:nvGrpSpPr>
          <p:grpSpPr bwMode="auto">
            <a:xfrm flipV="1">
              <a:off x="2493" y="2282"/>
              <a:ext cx="178" cy="69"/>
              <a:chOff x="2848" y="848"/>
              <a:chExt cx="140" cy="98"/>
            </a:xfrm>
          </p:grpSpPr>
          <p:sp>
            <p:nvSpPr>
              <p:cNvPr id="159847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48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49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850" name="Freeform 106"/>
          <p:cNvSpPr>
            <a:spLocks/>
          </p:cNvSpPr>
          <p:nvPr/>
        </p:nvSpPr>
        <p:spPr bwMode="auto">
          <a:xfrm>
            <a:off x="5784850" y="2870200"/>
            <a:ext cx="74613" cy="1538288"/>
          </a:xfrm>
          <a:custGeom>
            <a:avLst/>
            <a:gdLst>
              <a:gd name="T0" fmla="*/ 0 w 1"/>
              <a:gd name="T1" fmla="*/ 0 h 1044"/>
              <a:gd name="T2" fmla="*/ 0 w 1"/>
              <a:gd name="T3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044">
                <a:moveTo>
                  <a:pt x="0" y="0"/>
                </a:moveTo>
                <a:lnTo>
                  <a:pt x="0" y="10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51" name="Rectangle 107"/>
          <p:cNvSpPr>
            <a:spLocks noChangeArrowheads="1"/>
          </p:cNvSpPr>
          <p:nvPr/>
        </p:nvSpPr>
        <p:spPr bwMode="auto">
          <a:xfrm>
            <a:off x="5186363" y="3503613"/>
            <a:ext cx="1693862" cy="38735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52" name="Text Box 108"/>
          <p:cNvSpPr txBox="1">
            <a:spLocks noChangeArrowheads="1"/>
          </p:cNvSpPr>
          <p:nvPr/>
        </p:nvSpPr>
        <p:spPr bwMode="auto">
          <a:xfrm>
            <a:off x="4943475" y="3440113"/>
            <a:ext cx="225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trap msg</a:t>
            </a:r>
          </a:p>
        </p:txBody>
      </p:sp>
      <p:grpSp>
        <p:nvGrpSpPr>
          <p:cNvPr id="159853" name="Group 109"/>
          <p:cNvGrpSpPr>
            <a:grpSpLocks/>
          </p:cNvGrpSpPr>
          <p:nvPr/>
        </p:nvGrpSpPr>
        <p:grpSpPr bwMode="auto">
          <a:xfrm>
            <a:off x="350838" y="3162300"/>
            <a:ext cx="1454150" cy="457200"/>
            <a:chOff x="3614" y="407"/>
            <a:chExt cx="916" cy="288"/>
          </a:xfrm>
        </p:grpSpPr>
        <p:sp>
          <p:nvSpPr>
            <p:cNvPr id="159854" name="Rectangle 110"/>
            <p:cNvSpPr>
              <a:spLocks noChangeArrowheads="1"/>
            </p:cNvSpPr>
            <p:nvPr/>
          </p:nvSpPr>
          <p:spPr bwMode="auto">
            <a:xfrm>
              <a:off x="3657" y="446"/>
              <a:ext cx="844" cy="2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55" name="Text Box 111"/>
            <p:cNvSpPr txBox="1">
              <a:spLocks noChangeArrowheads="1"/>
            </p:cNvSpPr>
            <p:nvPr/>
          </p:nvSpPr>
          <p:spPr bwMode="auto">
            <a:xfrm>
              <a:off x="3614" y="407"/>
              <a:ext cx="9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Comic Sans MS" charset="0"/>
                </a:rPr>
                <a:t>request</a:t>
              </a:r>
            </a:p>
          </p:txBody>
        </p:sp>
      </p:grpSp>
      <p:sp>
        <p:nvSpPr>
          <p:cNvPr id="159856" name="Text Box 112"/>
          <p:cNvSpPr txBox="1">
            <a:spLocks noChangeArrowheads="1"/>
          </p:cNvSpPr>
          <p:nvPr/>
        </p:nvSpPr>
        <p:spPr bwMode="auto">
          <a:xfrm>
            <a:off x="763588" y="5780088"/>
            <a:ext cx="352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charset="0"/>
              </a:rPr>
              <a:t>request/response mode</a:t>
            </a:r>
            <a:endParaRPr lang="en-US">
              <a:latin typeface="Comic Sans MS" charset="0"/>
            </a:endParaRPr>
          </a:p>
        </p:txBody>
      </p:sp>
      <p:sp>
        <p:nvSpPr>
          <p:cNvPr id="159857" name="Text Box 113"/>
          <p:cNvSpPr txBox="1">
            <a:spLocks noChangeArrowheads="1"/>
          </p:cNvSpPr>
          <p:nvPr/>
        </p:nvSpPr>
        <p:spPr bwMode="auto">
          <a:xfrm>
            <a:off x="5946775" y="5781675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charset="0"/>
              </a:rPr>
              <a:t>trap mode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BF18A6-9EA1-AD46-B7DA-9CF0B7C37A7B}" type="slidenum">
              <a:rPr lang="en-US"/>
              <a:pPr/>
              <a:t>32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98" y="178870"/>
            <a:ext cx="7169150" cy="1169988"/>
          </a:xfrm>
        </p:spPr>
        <p:txBody>
          <a:bodyPr/>
          <a:lstStyle/>
          <a:p>
            <a:r>
              <a:rPr lang="en-US" dirty="0"/>
              <a:t>Details: The Protocol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781" y="134622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SNMP – Simple Network Management Protocol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Does NOT define a list of commands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E.g., boot, clear, etc.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Rather classes all operations in a fetch-store paradigm: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E.g., set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boot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1 causes Agent to reboot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Simple, flexible, adaptable, etc.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Hence, very simple set of operations available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via The Protocol: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Get-request – fetch a value from a specific variable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Get-next-request – fetch next value after this one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Get-response – response to Get or Set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Set request – store a value in a specific variable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Trap – reply triggered by an event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DD212-C854-6247-B336-B02E2B76D184}" type="slidenum">
              <a:rPr lang="en-US"/>
              <a:pPr/>
              <a:t>33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Details: Summary of five SNMP Operations</a:t>
            </a:r>
          </a:p>
        </p:txBody>
      </p:sp>
      <p:pic>
        <p:nvPicPr>
          <p:cNvPr id="232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963" y="2044700"/>
            <a:ext cx="5837237" cy="3040063"/>
          </a:xfrm>
          <a:ln/>
        </p:spPr>
      </p:pic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1295400" y="51816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charset="0"/>
              </a:rPr>
              <a:t>Notice the port numbers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B65D9-F0C8-E242-A50D-A395D1D7870E}" type="slidenum">
              <a:rPr lang="en-US"/>
              <a:pPr/>
              <a:t>34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Details: SNMP Message Format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Version – 0</a:t>
            </a:r>
          </a:p>
          <a:p>
            <a:pPr>
              <a:lnSpc>
                <a:spcPct val="80000"/>
              </a:lnSpc>
            </a:pPr>
            <a:r>
              <a:rPr lang="en-US" sz="1600"/>
              <a:t>Community – authority</a:t>
            </a:r>
          </a:p>
          <a:p>
            <a:pPr>
              <a:lnSpc>
                <a:spcPct val="80000"/>
              </a:lnSpc>
            </a:pPr>
            <a:r>
              <a:rPr lang="en-US" sz="1600"/>
              <a:t>PDU Type	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0 – get-request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1 – get-next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2 – set-request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3 – get –response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4 – trap</a:t>
            </a:r>
          </a:p>
          <a:p>
            <a:pPr>
              <a:lnSpc>
                <a:spcPct val="80000"/>
              </a:lnSpc>
            </a:pPr>
            <a:r>
              <a:rPr lang="en-US" sz="1600"/>
              <a:t>Request ID – NMS message management</a:t>
            </a:r>
          </a:p>
          <a:p>
            <a:pPr>
              <a:lnSpc>
                <a:spcPct val="80000"/>
              </a:lnSpc>
            </a:pPr>
            <a:r>
              <a:rPr lang="en-US" sz="1600"/>
              <a:t>Error Status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0 – no error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1 – too big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2 – no such name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3 – bad value</a:t>
            </a:r>
          </a:p>
          <a:p>
            <a:pPr>
              <a:lnSpc>
                <a:spcPct val="80000"/>
              </a:lnSpc>
            </a:pPr>
            <a:r>
              <a:rPr lang="en-US" sz="1600"/>
              <a:t>Error Index – which variable screwed up</a:t>
            </a:r>
          </a:p>
          <a:p>
            <a:pPr>
              <a:lnSpc>
                <a:spcPct val="80000"/>
              </a:lnSpc>
            </a:pPr>
            <a:r>
              <a:rPr lang="en-US" sz="1600"/>
              <a:t>VARBIN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name/value pairs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myKRnetmanagement</a:t>
            </a:r>
            <a:endParaRPr lang="en-US" sz="1400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F2C6E8-E30B-1146-8688-E50DDBAABF7C}" type="slidenum">
              <a:rPr lang="en-US" sz="1400"/>
              <a:pPr/>
              <a:t>35</a:t>
            </a:fld>
            <a:endParaRPr lang="en-US" sz="1400"/>
          </a:p>
        </p:txBody>
      </p:sp>
      <p:pic>
        <p:nvPicPr>
          <p:cNvPr id="645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263650"/>
            <a:ext cx="54229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B7EF9-D0E0-AB46-B843-6341EBF3C1FE}" type="slidenum">
              <a:rPr lang="en-US"/>
              <a:pPr/>
              <a:t>36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365125"/>
            <a:ext cx="7772400" cy="1143000"/>
          </a:xfrm>
        </p:spPr>
        <p:txBody>
          <a:bodyPr/>
          <a:lstStyle/>
          <a:p>
            <a:r>
              <a:rPr lang="en-US" sz="3600"/>
              <a:t>SNMP protocol: message formats</a:t>
            </a:r>
            <a:endParaRPr lang="en-US"/>
          </a:p>
        </p:txBody>
      </p:sp>
      <p:pic>
        <p:nvPicPr>
          <p:cNvPr id="125955" name="Picture 3" descr="08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2413"/>
            <a:ext cx="7727950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myKRnetmanagement</a:t>
            </a:r>
            <a:endParaRPr lang="en-US" sz="1400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EB07E8-35CD-CC4D-B13D-7009EB43E6E0}" type="slidenum">
              <a:rPr lang="en-US" sz="1400"/>
              <a:pPr/>
              <a:t>37</a:t>
            </a:fld>
            <a:endParaRPr lang="en-US" sz="1400"/>
          </a:p>
        </p:txBody>
      </p:sp>
      <p:pic>
        <p:nvPicPr>
          <p:cNvPr id="675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6973"/>
            <a:ext cx="5772150" cy="67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D901-0C31-8948-BDDB-301AE95E64CE}" type="slidenum">
              <a:rPr lang="en-US"/>
              <a:pPr/>
              <a:t>38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660" y="196509"/>
            <a:ext cx="7169150" cy="1169988"/>
          </a:xfrm>
        </p:spPr>
        <p:txBody>
          <a:bodyPr/>
          <a:lstStyle/>
          <a:p>
            <a:r>
              <a:rPr lang="en-US" sz="3600" dirty="0"/>
              <a:t>SNMP security and administration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700" y="1381497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encryption:</a:t>
            </a:r>
            <a:r>
              <a:rPr lang="en-US" dirty="0"/>
              <a:t> DES-encrypt SNMP message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authentication:</a:t>
            </a:r>
            <a:r>
              <a:rPr lang="en-US" dirty="0"/>
              <a:t> compute, send  MIC(</a:t>
            </a:r>
            <a:r>
              <a:rPr lang="en-US" dirty="0" err="1"/>
              <a:t>m,k</a:t>
            </a:r>
            <a:r>
              <a:rPr lang="en-US" dirty="0"/>
              <a:t>): compute hash (MIC) over message (m), secret shared key (k)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protection against playback:</a:t>
            </a:r>
            <a:r>
              <a:rPr lang="en-US" dirty="0"/>
              <a:t> use nonce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view-based access control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SNMP entity maintains database of access rights, policies for various users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database itself accessible as managed object!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CF6D87-98B2-554B-A014-4857BDFDC1D8}" type="slidenum">
              <a:rPr lang="en-US"/>
              <a:pPr/>
              <a:t>39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357188"/>
            <a:ext cx="7169150" cy="827087"/>
          </a:xfrm>
        </p:spPr>
        <p:txBody>
          <a:bodyPr/>
          <a:lstStyle/>
          <a:p>
            <a:r>
              <a:rPr lang="en-US"/>
              <a:t>Network Management: summary</a:t>
            </a:r>
            <a:endParaRPr lang="en-US" sz="44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067675" cy="4648200"/>
          </a:xfrm>
        </p:spPr>
        <p:txBody>
          <a:bodyPr/>
          <a:lstStyle/>
          <a:p>
            <a:r>
              <a:rPr lang="en-US" sz="2400"/>
              <a:t>Network Management</a:t>
            </a:r>
          </a:p>
          <a:p>
            <a:pPr lvl="1"/>
            <a:r>
              <a:rPr lang="en-US"/>
              <a:t>extremely important: continued cost of network</a:t>
            </a:r>
          </a:p>
          <a:p>
            <a:pPr lvl="1"/>
            <a:r>
              <a:rPr lang="en-US"/>
              <a:t>ASN.1 for data description</a:t>
            </a:r>
          </a:p>
          <a:p>
            <a:pPr lvl="1"/>
            <a:r>
              <a:rPr lang="en-US"/>
              <a:t>SNMP protocol as a tool for conveying information</a:t>
            </a:r>
            <a:endParaRPr lang="en-US" sz="2000"/>
          </a:p>
          <a:p>
            <a:r>
              <a:rPr lang="en-US" sz="2400"/>
              <a:t>Network Management</a:t>
            </a:r>
          </a:p>
          <a:p>
            <a:pPr lvl="1"/>
            <a:r>
              <a:rPr lang="en-US" sz="2000"/>
              <a:t>more art than science</a:t>
            </a:r>
          </a:p>
          <a:p>
            <a:pPr lvl="2"/>
            <a:r>
              <a:rPr lang="en-US" sz="2400"/>
              <a:t>what to measure/monitor</a:t>
            </a:r>
          </a:p>
          <a:p>
            <a:pPr lvl="2"/>
            <a:r>
              <a:rPr lang="en-US" sz="2400"/>
              <a:t>how to respond to failures?</a:t>
            </a:r>
          </a:p>
          <a:p>
            <a:pPr lvl="2"/>
            <a:r>
              <a:rPr lang="en-US" sz="2400"/>
              <a:t>alarm correlation/filtering?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A060F-90CC-C44E-8738-08DFF1D319A4}" type="slidenum">
              <a:rPr lang="en-US"/>
              <a:pPr/>
              <a:t>4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2800"/>
              <a:t>Architecture for network management</a:t>
            </a:r>
            <a:br>
              <a:rPr lang="en-US" sz="2800"/>
            </a:br>
            <a:r>
              <a:rPr lang="en-US" sz="2800"/>
              <a:t>Standard Paradigm, Protocols. Different Tools</a:t>
            </a:r>
            <a:endParaRPr lang="en-US"/>
          </a:p>
        </p:txBody>
      </p:sp>
      <p:sp>
        <p:nvSpPr>
          <p:cNvPr id="105475" name="Freeform 3"/>
          <p:cNvSpPr>
            <a:spLocks/>
          </p:cNvSpPr>
          <p:nvPr/>
        </p:nvSpPr>
        <p:spPr bwMode="auto">
          <a:xfrm>
            <a:off x="2249488" y="1733550"/>
            <a:ext cx="2682875" cy="4168775"/>
          </a:xfrm>
          <a:custGeom>
            <a:avLst/>
            <a:gdLst>
              <a:gd name="T0" fmla="*/ 61 w 1476"/>
              <a:gd name="T1" fmla="*/ 516 h 2122"/>
              <a:gd name="T2" fmla="*/ 403 w 1476"/>
              <a:gd name="T3" fmla="*/ 156 h 2122"/>
              <a:gd name="T4" fmla="*/ 655 w 1476"/>
              <a:gd name="T5" fmla="*/ 30 h 2122"/>
              <a:gd name="T6" fmla="*/ 1015 w 1476"/>
              <a:gd name="T7" fmla="*/ 60 h 2122"/>
              <a:gd name="T8" fmla="*/ 1405 w 1476"/>
              <a:gd name="T9" fmla="*/ 390 h 2122"/>
              <a:gd name="T10" fmla="*/ 1441 w 1476"/>
              <a:gd name="T11" fmla="*/ 894 h 2122"/>
              <a:gd name="T12" fmla="*/ 1429 w 1476"/>
              <a:gd name="T13" fmla="*/ 1386 h 2122"/>
              <a:gd name="T14" fmla="*/ 1375 w 1476"/>
              <a:gd name="T15" fmla="*/ 1758 h 2122"/>
              <a:gd name="T16" fmla="*/ 1147 w 1476"/>
              <a:gd name="T17" fmla="*/ 1926 h 2122"/>
              <a:gd name="T18" fmla="*/ 745 w 1476"/>
              <a:gd name="T19" fmla="*/ 2034 h 2122"/>
              <a:gd name="T20" fmla="*/ 175 w 1476"/>
              <a:gd name="T21" fmla="*/ 2034 h 2122"/>
              <a:gd name="T22" fmla="*/ 37 w 1476"/>
              <a:gd name="T23" fmla="*/ 1506 h 2122"/>
              <a:gd name="T24" fmla="*/ 61 w 1476"/>
              <a:gd name="T25" fmla="*/ 516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76" h="2122">
                <a:moveTo>
                  <a:pt x="61" y="516"/>
                </a:moveTo>
                <a:cubicBezTo>
                  <a:pt x="122" y="291"/>
                  <a:pt x="304" y="237"/>
                  <a:pt x="403" y="156"/>
                </a:cubicBezTo>
                <a:cubicBezTo>
                  <a:pt x="502" y="75"/>
                  <a:pt x="553" y="46"/>
                  <a:pt x="655" y="30"/>
                </a:cubicBezTo>
                <a:cubicBezTo>
                  <a:pt x="757" y="14"/>
                  <a:pt x="890" y="0"/>
                  <a:pt x="1015" y="60"/>
                </a:cubicBezTo>
                <a:cubicBezTo>
                  <a:pt x="1140" y="120"/>
                  <a:pt x="1334" y="251"/>
                  <a:pt x="1405" y="390"/>
                </a:cubicBezTo>
                <a:cubicBezTo>
                  <a:pt x="1476" y="529"/>
                  <a:pt x="1437" y="728"/>
                  <a:pt x="1441" y="894"/>
                </a:cubicBezTo>
                <a:cubicBezTo>
                  <a:pt x="1445" y="1060"/>
                  <a:pt x="1440" y="1242"/>
                  <a:pt x="1429" y="1386"/>
                </a:cubicBezTo>
                <a:cubicBezTo>
                  <a:pt x="1418" y="1530"/>
                  <a:pt x="1422" y="1668"/>
                  <a:pt x="1375" y="1758"/>
                </a:cubicBezTo>
                <a:cubicBezTo>
                  <a:pt x="1328" y="1848"/>
                  <a:pt x="1252" y="1880"/>
                  <a:pt x="1147" y="1926"/>
                </a:cubicBezTo>
                <a:cubicBezTo>
                  <a:pt x="1042" y="1972"/>
                  <a:pt x="907" y="2016"/>
                  <a:pt x="745" y="2034"/>
                </a:cubicBezTo>
                <a:cubicBezTo>
                  <a:pt x="583" y="2052"/>
                  <a:pt x="293" y="2122"/>
                  <a:pt x="175" y="2034"/>
                </a:cubicBezTo>
                <a:cubicBezTo>
                  <a:pt x="57" y="1946"/>
                  <a:pt x="56" y="1759"/>
                  <a:pt x="37" y="1506"/>
                </a:cubicBezTo>
                <a:cubicBezTo>
                  <a:pt x="18" y="1253"/>
                  <a:pt x="0" y="741"/>
                  <a:pt x="61" y="516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489325" y="2082800"/>
          <a:ext cx="7381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1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082800"/>
                        <a:ext cx="738188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Line 5"/>
          <p:cNvSpPr>
            <a:spLocks noChangeShapeType="1"/>
          </p:cNvSpPr>
          <p:nvPr/>
        </p:nvSpPr>
        <p:spPr bwMode="auto">
          <a:xfrm flipV="1">
            <a:off x="3460750" y="2582863"/>
            <a:ext cx="8413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3471863" y="2598738"/>
            <a:ext cx="0" cy="2852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79" name="Group 7"/>
          <p:cNvGrpSpPr>
            <a:grpSpLocks/>
          </p:cNvGrpSpPr>
          <p:nvPr/>
        </p:nvGrpSpPr>
        <p:grpSpPr bwMode="auto">
          <a:xfrm>
            <a:off x="3821113" y="3582988"/>
            <a:ext cx="574675" cy="288925"/>
            <a:chOff x="3600" y="219"/>
            <a:chExt cx="360" cy="175"/>
          </a:xfrm>
        </p:grpSpPr>
        <p:sp>
          <p:nvSpPr>
            <p:cNvPr id="105480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1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5484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485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5486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87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8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48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549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9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9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493" name="Line 21"/>
          <p:cNvSpPr>
            <a:spLocks noChangeShapeType="1"/>
          </p:cNvSpPr>
          <p:nvPr/>
        </p:nvSpPr>
        <p:spPr bwMode="auto">
          <a:xfrm flipV="1">
            <a:off x="3117850" y="317341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94" name="Object 22"/>
          <p:cNvGraphicFramePr>
            <a:graphicFrameLocks noChangeAspect="1"/>
          </p:cNvGraphicFramePr>
          <p:nvPr/>
        </p:nvGraphicFramePr>
        <p:xfrm>
          <a:off x="3786188" y="4557713"/>
          <a:ext cx="7381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2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4557713"/>
                        <a:ext cx="7381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5" name="Line 23"/>
          <p:cNvSpPr>
            <a:spLocks noChangeShapeType="1"/>
          </p:cNvSpPr>
          <p:nvPr/>
        </p:nvSpPr>
        <p:spPr bwMode="auto">
          <a:xfrm flipV="1">
            <a:off x="3478213" y="3738563"/>
            <a:ext cx="3508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98" name="Group 26"/>
          <p:cNvGrpSpPr>
            <a:grpSpLocks/>
          </p:cNvGrpSpPr>
          <p:nvPr/>
        </p:nvGrpSpPr>
        <p:grpSpPr bwMode="auto">
          <a:xfrm>
            <a:off x="2551113" y="5268913"/>
            <a:ext cx="574675" cy="288925"/>
            <a:chOff x="3600" y="219"/>
            <a:chExt cx="360" cy="175"/>
          </a:xfrm>
        </p:grpSpPr>
        <p:sp>
          <p:nvSpPr>
            <p:cNvPr id="105499" name="Oval 2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0" name="Line 2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1" name="Line 2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2" name="Rectangle 3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5503" name="Oval 3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504" name="Group 3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5505" name="Line 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06" name="Line 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07" name="Line 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508" name="Group 3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5509" name="Line 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10" name="Line 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11" name="Line 3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512" name="Line 40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 flipV="1">
            <a:off x="3487738" y="5033963"/>
            <a:ext cx="35083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514" name="Object 42"/>
          <p:cNvGraphicFramePr>
            <a:graphicFrameLocks noChangeAspect="1"/>
          </p:cNvGraphicFramePr>
          <p:nvPr/>
        </p:nvGraphicFramePr>
        <p:xfrm>
          <a:off x="2406650" y="2714625"/>
          <a:ext cx="7381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3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714625"/>
                        <a:ext cx="738188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515" name="Group 43"/>
          <p:cNvGrpSpPr>
            <a:grpSpLocks/>
          </p:cNvGrpSpPr>
          <p:nvPr/>
        </p:nvGrpSpPr>
        <p:grpSpPr bwMode="auto">
          <a:xfrm>
            <a:off x="4133850" y="4295775"/>
            <a:ext cx="1704975" cy="685800"/>
            <a:chOff x="4044" y="2670"/>
            <a:chExt cx="1074" cy="432"/>
          </a:xfrm>
        </p:grpSpPr>
        <p:sp>
          <p:nvSpPr>
            <p:cNvPr id="105516" name="Oval 44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7" name="Text Box 45"/>
            <p:cNvSpPr txBox="1">
              <a:spLocks noChangeArrowheads="1"/>
            </p:cNvSpPr>
            <p:nvPr/>
          </p:nvSpPr>
          <p:spPr bwMode="auto">
            <a:xfrm>
              <a:off x="4063" y="2768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agent</a:t>
              </a:r>
              <a:endParaRPr lang="en-US"/>
            </a:p>
          </p:txBody>
        </p:sp>
        <p:grpSp>
          <p:nvGrpSpPr>
            <p:cNvPr id="105518" name="Group 46"/>
            <p:cNvGrpSpPr>
              <a:grpSpLocks/>
            </p:cNvGrpSpPr>
            <p:nvPr/>
          </p:nvGrpSpPr>
          <p:grpSpPr bwMode="auto">
            <a:xfrm>
              <a:off x="4548" y="2756"/>
              <a:ext cx="416" cy="244"/>
              <a:chOff x="690" y="2006"/>
              <a:chExt cx="416" cy="244"/>
            </a:xfrm>
          </p:grpSpPr>
          <p:sp>
            <p:nvSpPr>
              <p:cNvPr id="105519" name="Rectangle 47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0" name="Text Box 48"/>
              <p:cNvSpPr txBox="1">
                <a:spLocks noChangeArrowheads="1"/>
              </p:cNvSpPr>
              <p:nvPr/>
            </p:nvSpPr>
            <p:spPr bwMode="auto">
              <a:xfrm>
                <a:off x="690" y="2006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latin typeface="Comic Sans MS" charset="0"/>
                  </a:rPr>
                  <a:t>data</a:t>
                </a:r>
                <a:endParaRPr lang="en-US"/>
              </a:p>
            </p:txBody>
          </p:sp>
        </p:grpSp>
      </p:grpSp>
      <p:grpSp>
        <p:nvGrpSpPr>
          <p:cNvPr id="105521" name="Group 49"/>
          <p:cNvGrpSpPr>
            <a:grpSpLocks/>
          </p:cNvGrpSpPr>
          <p:nvPr/>
        </p:nvGrpSpPr>
        <p:grpSpPr bwMode="auto">
          <a:xfrm>
            <a:off x="4095750" y="3067050"/>
            <a:ext cx="1704975" cy="685800"/>
            <a:chOff x="4044" y="2670"/>
            <a:chExt cx="1074" cy="432"/>
          </a:xfrm>
        </p:grpSpPr>
        <p:sp>
          <p:nvSpPr>
            <p:cNvPr id="105522" name="Oval 50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3" name="Text Box 51"/>
            <p:cNvSpPr txBox="1">
              <a:spLocks noChangeArrowheads="1"/>
            </p:cNvSpPr>
            <p:nvPr/>
          </p:nvSpPr>
          <p:spPr bwMode="auto">
            <a:xfrm>
              <a:off x="4063" y="2768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agent</a:t>
              </a:r>
              <a:endParaRPr lang="en-US"/>
            </a:p>
          </p:txBody>
        </p:sp>
        <p:grpSp>
          <p:nvGrpSpPr>
            <p:cNvPr id="105524" name="Group 52"/>
            <p:cNvGrpSpPr>
              <a:grpSpLocks/>
            </p:cNvGrpSpPr>
            <p:nvPr/>
          </p:nvGrpSpPr>
          <p:grpSpPr bwMode="auto">
            <a:xfrm>
              <a:off x="4548" y="2756"/>
              <a:ext cx="416" cy="244"/>
              <a:chOff x="690" y="2006"/>
              <a:chExt cx="416" cy="244"/>
            </a:xfrm>
          </p:grpSpPr>
          <p:sp>
            <p:nvSpPr>
              <p:cNvPr id="105525" name="Rectangle 5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6" name="Text Box 54"/>
              <p:cNvSpPr txBox="1">
                <a:spLocks noChangeArrowheads="1"/>
              </p:cNvSpPr>
              <p:nvPr/>
            </p:nvSpPr>
            <p:spPr bwMode="auto">
              <a:xfrm>
                <a:off x="690" y="2006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latin typeface="Comic Sans MS" charset="0"/>
                  </a:rPr>
                  <a:t>data</a:t>
                </a:r>
                <a:endParaRPr lang="en-US"/>
              </a:p>
            </p:txBody>
          </p:sp>
        </p:grpSp>
      </p:grpSp>
      <p:grpSp>
        <p:nvGrpSpPr>
          <p:cNvPr id="105527" name="Group 55"/>
          <p:cNvGrpSpPr>
            <a:grpSpLocks/>
          </p:cNvGrpSpPr>
          <p:nvPr/>
        </p:nvGrpSpPr>
        <p:grpSpPr bwMode="auto">
          <a:xfrm>
            <a:off x="4086225" y="1866900"/>
            <a:ext cx="1704975" cy="685800"/>
            <a:chOff x="4044" y="2670"/>
            <a:chExt cx="1074" cy="432"/>
          </a:xfrm>
        </p:grpSpPr>
        <p:sp>
          <p:nvSpPr>
            <p:cNvPr id="105528" name="Oval 56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9" name="Text Box 57"/>
            <p:cNvSpPr txBox="1">
              <a:spLocks noChangeArrowheads="1"/>
            </p:cNvSpPr>
            <p:nvPr/>
          </p:nvSpPr>
          <p:spPr bwMode="auto">
            <a:xfrm>
              <a:off x="4063" y="2768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agent</a:t>
              </a:r>
              <a:endParaRPr lang="en-US"/>
            </a:p>
          </p:txBody>
        </p:sp>
        <p:grpSp>
          <p:nvGrpSpPr>
            <p:cNvPr id="105530" name="Group 58"/>
            <p:cNvGrpSpPr>
              <a:grpSpLocks/>
            </p:cNvGrpSpPr>
            <p:nvPr/>
          </p:nvGrpSpPr>
          <p:grpSpPr bwMode="auto">
            <a:xfrm>
              <a:off x="4548" y="2756"/>
              <a:ext cx="416" cy="244"/>
              <a:chOff x="690" y="2006"/>
              <a:chExt cx="416" cy="244"/>
            </a:xfrm>
          </p:grpSpPr>
          <p:sp>
            <p:nvSpPr>
              <p:cNvPr id="105531" name="Rectangle 59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32" name="Text Box 60"/>
              <p:cNvSpPr txBox="1">
                <a:spLocks noChangeArrowheads="1"/>
              </p:cNvSpPr>
              <p:nvPr/>
            </p:nvSpPr>
            <p:spPr bwMode="auto">
              <a:xfrm>
                <a:off x="690" y="2006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latin typeface="Comic Sans MS" charset="0"/>
                  </a:rPr>
                  <a:t>data</a:t>
                </a:r>
                <a:endParaRPr lang="en-US"/>
              </a:p>
            </p:txBody>
          </p:sp>
        </p:grpSp>
      </p:grpSp>
      <p:grpSp>
        <p:nvGrpSpPr>
          <p:cNvPr id="105533" name="Group 61"/>
          <p:cNvGrpSpPr>
            <a:grpSpLocks/>
          </p:cNvGrpSpPr>
          <p:nvPr/>
        </p:nvGrpSpPr>
        <p:grpSpPr bwMode="auto">
          <a:xfrm>
            <a:off x="1247775" y="4714875"/>
            <a:ext cx="1704975" cy="685800"/>
            <a:chOff x="4044" y="2670"/>
            <a:chExt cx="1074" cy="432"/>
          </a:xfrm>
        </p:grpSpPr>
        <p:sp>
          <p:nvSpPr>
            <p:cNvPr id="105534" name="Oval 62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35" name="Text Box 63"/>
            <p:cNvSpPr txBox="1">
              <a:spLocks noChangeArrowheads="1"/>
            </p:cNvSpPr>
            <p:nvPr/>
          </p:nvSpPr>
          <p:spPr bwMode="auto">
            <a:xfrm>
              <a:off x="4063" y="2768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agent</a:t>
              </a:r>
              <a:endParaRPr lang="en-US"/>
            </a:p>
          </p:txBody>
        </p:sp>
        <p:grpSp>
          <p:nvGrpSpPr>
            <p:cNvPr id="105536" name="Group 64"/>
            <p:cNvGrpSpPr>
              <a:grpSpLocks/>
            </p:cNvGrpSpPr>
            <p:nvPr/>
          </p:nvGrpSpPr>
          <p:grpSpPr bwMode="auto">
            <a:xfrm>
              <a:off x="4548" y="2756"/>
              <a:ext cx="416" cy="244"/>
              <a:chOff x="690" y="2006"/>
              <a:chExt cx="416" cy="244"/>
            </a:xfrm>
          </p:grpSpPr>
          <p:sp>
            <p:nvSpPr>
              <p:cNvPr id="105537" name="Rectangle 65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38" name="Text Box 66"/>
              <p:cNvSpPr txBox="1">
                <a:spLocks noChangeArrowheads="1"/>
              </p:cNvSpPr>
              <p:nvPr/>
            </p:nvSpPr>
            <p:spPr bwMode="auto">
              <a:xfrm>
                <a:off x="690" y="2006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latin typeface="Comic Sans MS" charset="0"/>
                  </a:rPr>
                  <a:t>data</a:t>
                </a:r>
                <a:endParaRPr lang="en-US"/>
              </a:p>
            </p:txBody>
          </p:sp>
        </p:grpSp>
      </p:grpSp>
      <p:sp>
        <p:nvSpPr>
          <p:cNvPr id="105539" name="Text Box 67"/>
          <p:cNvSpPr txBox="1">
            <a:spLocks noChangeArrowheads="1"/>
          </p:cNvSpPr>
          <p:nvPr/>
        </p:nvSpPr>
        <p:spPr bwMode="auto">
          <a:xfrm>
            <a:off x="2033588" y="5565775"/>
            <a:ext cx="184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charset="0"/>
              </a:rPr>
              <a:t>managed device</a:t>
            </a:r>
            <a:endParaRPr lang="en-US"/>
          </a:p>
        </p:txBody>
      </p:sp>
      <p:sp>
        <p:nvSpPr>
          <p:cNvPr id="105540" name="Text Box 68"/>
          <p:cNvSpPr txBox="1">
            <a:spLocks noChangeArrowheads="1"/>
          </p:cNvSpPr>
          <p:nvPr/>
        </p:nvSpPr>
        <p:spPr bwMode="auto">
          <a:xfrm>
            <a:off x="4205288" y="5022850"/>
            <a:ext cx="184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charset="0"/>
              </a:rPr>
              <a:t>managed device</a:t>
            </a:r>
            <a:endParaRPr lang="en-US"/>
          </a:p>
        </p:txBody>
      </p:sp>
      <p:sp>
        <p:nvSpPr>
          <p:cNvPr id="105541" name="Text Box 69"/>
          <p:cNvSpPr txBox="1">
            <a:spLocks noChangeArrowheads="1"/>
          </p:cNvSpPr>
          <p:nvPr/>
        </p:nvSpPr>
        <p:spPr bwMode="auto">
          <a:xfrm>
            <a:off x="4005263" y="2546350"/>
            <a:ext cx="184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charset="0"/>
              </a:rPr>
              <a:t>managed device</a:t>
            </a:r>
            <a:endParaRPr lang="en-US"/>
          </a:p>
        </p:txBody>
      </p:sp>
      <p:sp>
        <p:nvSpPr>
          <p:cNvPr id="105542" name="Text Box 70"/>
          <p:cNvSpPr txBox="1">
            <a:spLocks noChangeArrowheads="1"/>
          </p:cNvSpPr>
          <p:nvPr/>
        </p:nvSpPr>
        <p:spPr bwMode="auto">
          <a:xfrm>
            <a:off x="4052888" y="3765550"/>
            <a:ext cx="184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charset="0"/>
              </a:rPr>
              <a:t>managed device</a:t>
            </a:r>
            <a:endParaRPr lang="en-US"/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 flipV="1">
            <a:off x="2409825" y="2238375"/>
            <a:ext cx="1666875" cy="266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Line 72"/>
          <p:cNvSpPr>
            <a:spLocks noChangeShapeType="1"/>
          </p:cNvSpPr>
          <p:nvPr/>
        </p:nvSpPr>
        <p:spPr bwMode="auto">
          <a:xfrm>
            <a:off x="2428875" y="2762250"/>
            <a:ext cx="1666875" cy="638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>
            <a:off x="2209800" y="2933700"/>
            <a:ext cx="1885950" cy="1657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Line 74"/>
          <p:cNvSpPr>
            <a:spLocks noChangeShapeType="1"/>
          </p:cNvSpPr>
          <p:nvPr/>
        </p:nvSpPr>
        <p:spPr bwMode="auto">
          <a:xfrm>
            <a:off x="1990725" y="3019425"/>
            <a:ext cx="314325" cy="1695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47" name="Group 75"/>
          <p:cNvGrpSpPr>
            <a:grpSpLocks/>
          </p:cNvGrpSpPr>
          <p:nvPr/>
        </p:nvGrpSpPr>
        <p:grpSpPr bwMode="auto">
          <a:xfrm>
            <a:off x="428625" y="2295525"/>
            <a:ext cx="2047875" cy="771525"/>
            <a:chOff x="396" y="1116"/>
            <a:chExt cx="1290" cy="486"/>
          </a:xfrm>
        </p:grpSpPr>
        <p:sp>
          <p:nvSpPr>
            <p:cNvPr id="105548" name="Oval 76"/>
            <p:cNvSpPr>
              <a:spLocks noChangeArrowheads="1"/>
            </p:cNvSpPr>
            <p:nvPr/>
          </p:nvSpPr>
          <p:spPr bwMode="auto">
            <a:xfrm>
              <a:off x="396" y="1116"/>
              <a:ext cx="1290" cy="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49" name="Text Box 77"/>
            <p:cNvSpPr txBox="1">
              <a:spLocks noChangeArrowheads="1"/>
            </p:cNvSpPr>
            <p:nvPr/>
          </p:nvSpPr>
          <p:spPr bwMode="auto">
            <a:xfrm>
              <a:off x="443" y="1172"/>
              <a:ext cx="7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managing</a:t>
              </a:r>
            </a:p>
            <a:p>
              <a:pPr algn="ctr"/>
              <a:r>
                <a:rPr lang="en-US" sz="1800">
                  <a:latin typeface="Comic Sans MS" charset="0"/>
                </a:rPr>
                <a:t>entity</a:t>
              </a:r>
              <a:endParaRPr lang="en-US"/>
            </a:p>
          </p:txBody>
        </p:sp>
        <p:sp>
          <p:nvSpPr>
            <p:cNvPr id="105550" name="Text Box 78"/>
            <p:cNvSpPr txBox="1">
              <a:spLocks noChangeArrowheads="1"/>
            </p:cNvSpPr>
            <p:nvPr/>
          </p:nvSpPr>
          <p:spPr bwMode="auto">
            <a:xfrm>
              <a:off x="1152" y="1262"/>
              <a:ext cx="416" cy="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Comic Sans MS" charset="0"/>
                </a:rPr>
                <a:t>data</a:t>
              </a:r>
              <a:endParaRPr lang="en-US"/>
            </a:p>
          </p:txBody>
        </p:sp>
      </p:grpSp>
      <p:sp>
        <p:nvSpPr>
          <p:cNvPr id="105551" name="Text Box 79"/>
          <p:cNvSpPr txBox="1">
            <a:spLocks noChangeArrowheads="1"/>
          </p:cNvSpPr>
          <p:nvPr/>
        </p:nvSpPr>
        <p:spPr bwMode="auto">
          <a:xfrm>
            <a:off x="633413" y="3413125"/>
            <a:ext cx="149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i="1">
                <a:solidFill>
                  <a:schemeClr val="accent2"/>
                </a:solidFill>
                <a:latin typeface="Comic Sans MS" charset="0"/>
              </a:rPr>
              <a:t>network</a:t>
            </a:r>
          </a:p>
          <a:p>
            <a:pPr algn="r"/>
            <a:r>
              <a:rPr lang="en-US" sz="1800" i="1">
                <a:solidFill>
                  <a:schemeClr val="accent2"/>
                </a:solidFill>
                <a:latin typeface="Comic Sans MS" charset="0"/>
              </a:rPr>
              <a:t>management</a:t>
            </a:r>
          </a:p>
          <a:p>
            <a:pPr algn="r"/>
            <a:r>
              <a:rPr lang="en-US" sz="1800" i="1">
                <a:solidFill>
                  <a:schemeClr val="accent2"/>
                </a:solidFill>
                <a:latin typeface="Comic Sans MS" charset="0"/>
              </a:rPr>
              <a:t>protocol</a:t>
            </a:r>
            <a:endParaRPr lang="en-US"/>
          </a:p>
        </p:txBody>
      </p:sp>
      <p:sp>
        <p:nvSpPr>
          <p:cNvPr id="105552" name="Text Box 80"/>
          <p:cNvSpPr txBox="1">
            <a:spLocks noChangeArrowheads="1"/>
          </p:cNvSpPr>
          <p:nvPr/>
        </p:nvSpPr>
        <p:spPr bwMode="auto">
          <a:xfrm>
            <a:off x="420688" y="1217613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definitions:</a:t>
            </a:r>
            <a:endParaRPr lang="en-US"/>
          </a:p>
        </p:txBody>
      </p:sp>
      <p:sp>
        <p:nvSpPr>
          <p:cNvPr id="105553" name="Text Box 81"/>
          <p:cNvSpPr txBox="1">
            <a:spLocks noChangeArrowheads="1"/>
          </p:cNvSpPr>
          <p:nvPr/>
        </p:nvSpPr>
        <p:spPr bwMode="auto">
          <a:xfrm>
            <a:off x="5770563" y="2349500"/>
            <a:ext cx="31813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chemeClr val="accent2"/>
                </a:solidFill>
                <a:latin typeface="Comic Sans MS" charset="0"/>
              </a:rPr>
              <a:t>managed devices</a:t>
            </a:r>
            <a:r>
              <a:rPr lang="en-US" sz="2000">
                <a:latin typeface="Comic Sans MS" charset="0"/>
              </a:rPr>
              <a:t> contain</a:t>
            </a:r>
          </a:p>
          <a:p>
            <a:pPr algn="ctr"/>
            <a:r>
              <a:rPr lang="en-US" sz="2000" i="1">
                <a:solidFill>
                  <a:schemeClr val="accent2"/>
                </a:solidFill>
                <a:latin typeface="Comic Sans MS" charset="0"/>
              </a:rPr>
              <a:t>managed objects</a:t>
            </a:r>
            <a:r>
              <a:rPr lang="en-US" sz="2000">
                <a:latin typeface="Comic Sans MS" charset="0"/>
              </a:rPr>
              <a:t> whose </a:t>
            </a:r>
          </a:p>
          <a:p>
            <a:pPr algn="ctr"/>
            <a:r>
              <a:rPr lang="en-US" sz="2000">
                <a:latin typeface="Comic Sans MS" charset="0"/>
              </a:rPr>
              <a:t>data is gathered into a</a:t>
            </a:r>
          </a:p>
          <a:p>
            <a:pPr algn="ctr"/>
            <a:r>
              <a:rPr lang="en-US" sz="2000" i="1">
                <a:solidFill>
                  <a:schemeClr val="accent2"/>
                </a:solidFill>
                <a:latin typeface="Comic Sans MS" charset="0"/>
              </a:rPr>
              <a:t>Management Information</a:t>
            </a:r>
          </a:p>
          <a:p>
            <a:pPr algn="ctr"/>
            <a:r>
              <a:rPr lang="en-US" sz="2000" i="1">
                <a:solidFill>
                  <a:schemeClr val="accent2"/>
                </a:solidFill>
                <a:latin typeface="Comic Sans MS" charset="0"/>
              </a:rPr>
              <a:t>Base (MIB)</a:t>
            </a:r>
            <a:r>
              <a:rPr lang="en-US" sz="2000" i="1">
                <a:latin typeface="Comic Sans MS" charset="0"/>
              </a:rPr>
              <a:t> </a:t>
            </a:r>
          </a:p>
          <a:p>
            <a:pPr algn="ctr"/>
            <a:r>
              <a:rPr lang="en-US" sz="2000" i="1">
                <a:solidFill>
                  <a:srgbClr val="800080"/>
                </a:solidFill>
                <a:latin typeface="Comic Sans MS" charset="0"/>
              </a:rPr>
              <a:t>Develop Local Policies</a:t>
            </a:r>
            <a:endParaRPr lang="en-US" sz="2000" i="1">
              <a:latin typeface="Comic Sans MS" charset="0"/>
            </a:endParaRPr>
          </a:p>
          <a:p>
            <a:pPr algn="ctr"/>
            <a:endParaRPr lang="en-US" sz="2000"/>
          </a:p>
        </p:txBody>
      </p:sp>
      <p:sp>
        <p:nvSpPr>
          <p:cNvPr id="105554" name="Text Box 82"/>
          <p:cNvSpPr txBox="1">
            <a:spLocks noChangeArrowheads="1"/>
          </p:cNvSpPr>
          <p:nvPr/>
        </p:nvSpPr>
        <p:spPr bwMode="auto">
          <a:xfrm>
            <a:off x="242888" y="1917700"/>
            <a:ext cx="185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solidFill>
                  <a:schemeClr val="accent2"/>
                </a:solidFill>
                <a:latin typeface="Comic Sans MS" charset="0"/>
              </a:rPr>
              <a:t>managing entity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9E81C-2915-0446-9899-B4F71BF4334D}" type="slidenum">
              <a:rPr lang="en-US"/>
              <a:pPr/>
              <a:t>40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224155"/>
            <a:ext cx="7169150" cy="1169988"/>
          </a:xfrm>
        </p:spPr>
        <p:txBody>
          <a:bodyPr/>
          <a:lstStyle/>
          <a:p>
            <a:r>
              <a:rPr lang="en-US" dirty="0" smtClean="0"/>
              <a:t>History: Fundamental </a:t>
            </a:r>
            <a:r>
              <a:rPr lang="en-US" dirty="0"/>
              <a:t>Axioms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080" y="161544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Simple Stupid Devices 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The impact of adding network management to managed nodes must be minimal, reflecting a lowest common denominator.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If network management is viewed as an essential aspect of an internet, then it must be universally deployed on the largest possible collection of devices in the network.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UDP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When all else fails, network management must continue to function, if at all possible.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32CE2-561C-7944-825B-981D2E291453}" type="slidenum">
              <a:rPr lang="en-US"/>
              <a:pPr/>
              <a:t>41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CiscoWorks – Device View</a:t>
            </a:r>
          </a:p>
        </p:txBody>
      </p:sp>
      <p:pic>
        <p:nvPicPr>
          <p:cNvPr id="242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760663"/>
            <a:ext cx="7772400" cy="2555875"/>
          </a:xfrm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4EAC2-A4FE-DD40-87D8-6CC85C985752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4160" cy="1198880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CiscoWorks</a:t>
            </a:r>
            <a:r>
              <a:rPr lang="en-US" dirty="0"/>
              <a:t> - Performance</a:t>
            </a:r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5674" y="849209"/>
            <a:ext cx="4998085" cy="5551591"/>
          </a:xfrm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329E1F-4D89-EA45-864D-64C191268C5E}" type="slidenum">
              <a:rPr lang="en-US"/>
              <a:pPr/>
              <a:t>43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549275"/>
            <a:ext cx="7169150" cy="522288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3475"/>
            <a:ext cx="8229600" cy="44831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RFC 3418   Management Information Base (MIB) for the Simple Network Management Protocol (SNMP), Presuhn R, December 2002.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RFC 3417   Transport Mappings for the Simple Network Management Protocol (SNMP), Presuhn R, December 2002.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RFC 3416  Version 2 of the Protocol Operations for the Simple Network Management Protocol (SNMP), Presuhn R, December 2002.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RFC 3415  View-based Access Control Model (VACM) for the Simple Network Management Protocol (SNMP), McCloghrie K, Presuhn R, Wijnen B, December 2002.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RFC 3414   User-based Security Model (USM) for version 3 of the Simple Network Management Protocol (SNMPv3), Blumenthal U, Wijnen B, December 2002.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RFC 3413   Simple Network Management Protocol (SNMP) Applications, Levi D, Meyer P, Stewart B, December 2002.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RFC 3412   Message Processing and Dispatching for the Simple Network Management Protocol (SNMP), Case J, Harrington D, Presuhn R, Wijnen B, December 2002.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RFC 3411   An Architecture for Describing Simple Network Management Protocol (SNMP) Management Frameworks, Harrington D, Presuhn R, Wijnen B, December 2002.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RFC 3410   Introduction and Applicability Statements for Internet-Standard Management Framework, Case J, Mundy R, Partain D, Stewart B, December 2002.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223C0-C25F-4E46-A5F2-B4AE2785B9ED}" type="slidenum">
              <a:rPr lang="en-US"/>
              <a:pPr/>
              <a:t>5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92138" y="325438"/>
            <a:ext cx="7169150" cy="985837"/>
          </a:xfrm>
        </p:spPr>
        <p:txBody>
          <a:bodyPr/>
          <a:lstStyle/>
          <a:p>
            <a:r>
              <a:rPr lang="en-US" sz="3200"/>
              <a:t>Management Model = Monitor, Interpret, Control</a:t>
            </a:r>
          </a:p>
        </p:txBody>
      </p:sp>
      <p:pic>
        <p:nvPicPr>
          <p:cNvPr id="153603" name="Picture 3" descr="j02920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788" y="2127250"/>
            <a:ext cx="1047750" cy="7493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05" name="Picture 5" descr="j02346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9313" y="990600"/>
            <a:ext cx="1106487" cy="914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06" name="Picture 6" descr="j030125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138" y="3195638"/>
            <a:ext cx="947737" cy="609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228600" y="4846638"/>
            <a:ext cx="8686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/>
              <a:t>Agents:  provide device monitoring/control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/>
              <a:t>Platform: interpretation of NM data &amp;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/>
              <a:t>Management protocol:  queries of device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/>
              <a:t>Management Information Bases (MIB):  standardize management data representation &amp; </a:t>
            </a:r>
            <a:r>
              <a:rPr lang="en-US" sz="1600" dirty="0" smtClean="0"/>
              <a:t>access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Picture shows that </a:t>
            </a:r>
            <a:r>
              <a:rPr lang="en-US" sz="1600" dirty="0" err="1" smtClean="0">
                <a:solidFill>
                  <a:srgbClr val="FF0000"/>
                </a:solidFill>
              </a:rPr>
              <a:t>NetMgt</a:t>
            </a:r>
            <a:r>
              <a:rPr lang="en-US" sz="1600" dirty="0" smtClean="0">
                <a:solidFill>
                  <a:srgbClr val="FF0000"/>
                </a:solidFill>
              </a:rPr>
              <a:t> is in another network ‘plane’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536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576388"/>
            <a:ext cx="7621587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2895600" y="4343400"/>
            <a:ext cx="480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latin typeface="Arial" charset="0"/>
              </a:rPr>
              <a:t>Enterprise Network Computing System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4114800" y="1924050"/>
            <a:ext cx="2400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1600" b="1">
                <a:latin typeface="Arial" charset="0"/>
              </a:rPr>
              <a:t>Management Protocol</a:t>
            </a: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1143000" y="1577975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Platform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12CCB5-4E47-0A4B-8202-45CC79B9DC97}" type="slidenum">
              <a:rPr lang="en-US"/>
              <a:pPr/>
              <a:t>6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549275"/>
            <a:ext cx="7169150" cy="642938"/>
          </a:xfrm>
        </p:spPr>
        <p:txBody>
          <a:bodyPr/>
          <a:lstStyle/>
          <a:p>
            <a:r>
              <a:rPr lang="en-US"/>
              <a:t>Network Management Issues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Operation costs dominate network management</a:t>
            </a:r>
          </a:p>
          <a:p>
            <a:r>
              <a:rPr lang="en-US" sz="2400" dirty="0"/>
              <a:t>Cost of equipment: commodity market</a:t>
            </a:r>
          </a:p>
          <a:p>
            <a:r>
              <a:rPr lang="en-US" sz="2400" dirty="0"/>
              <a:t>Complexity of network operations is driven up by</a:t>
            </a:r>
          </a:p>
          <a:p>
            <a:pPr lvl="1"/>
            <a:r>
              <a:rPr lang="en-US" sz="2000" dirty="0"/>
              <a:t>Growth in scale and heterogeneity</a:t>
            </a:r>
          </a:p>
          <a:p>
            <a:pPr lvl="2"/>
            <a:r>
              <a:rPr lang="en-US" sz="2000" dirty="0"/>
              <a:t>2 LANs </a:t>
            </a:r>
            <a:r>
              <a:rPr lang="en-US" sz="2000" dirty="0" err="1"/>
              <a:t>vs</a:t>
            </a:r>
            <a:r>
              <a:rPr lang="en-US" sz="2000" dirty="0"/>
              <a:t> 100 LANs</a:t>
            </a:r>
          </a:p>
          <a:p>
            <a:pPr lvl="1"/>
            <a:r>
              <a:rPr lang="en-US" sz="2000" dirty="0"/>
              <a:t>Shift to distributed computing requires distributed management</a:t>
            </a:r>
          </a:p>
          <a:p>
            <a:r>
              <a:rPr lang="en-US" sz="2400" dirty="0"/>
              <a:t>Operations depend on costly expert staff</a:t>
            </a:r>
          </a:p>
          <a:p>
            <a:pPr lvl="1"/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Lights out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a myth</a:t>
            </a:r>
          </a:p>
          <a:p>
            <a:r>
              <a:rPr lang="en-US" sz="2400" dirty="0"/>
              <a:t>Operational and Management Planes are </a:t>
            </a:r>
            <a:r>
              <a:rPr lang="en-US" sz="2400" dirty="0" smtClean="0"/>
              <a:t>combined in the network – fear that NM could take over the network.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25600-4491-D041-9E1B-654FE17849A3}" type="slidenum">
              <a:rPr lang="en-US"/>
              <a:pPr/>
              <a:t>7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549275"/>
            <a:ext cx="7551738" cy="833438"/>
          </a:xfrm>
        </p:spPr>
        <p:txBody>
          <a:bodyPr/>
          <a:lstStyle/>
          <a:p>
            <a:r>
              <a:rPr lang="en-US"/>
              <a:t>Network Management: The Model</a:t>
            </a:r>
          </a:p>
        </p:txBody>
      </p:sp>
      <p:grpSp>
        <p:nvGrpSpPr>
          <p:cNvPr id="155651" name="Group 3"/>
          <p:cNvGrpSpPr>
            <a:grpSpLocks/>
          </p:cNvGrpSpPr>
          <p:nvPr/>
        </p:nvGrpSpPr>
        <p:grpSpPr bwMode="auto">
          <a:xfrm>
            <a:off x="2209800" y="2286000"/>
            <a:ext cx="1371600" cy="1524000"/>
            <a:chOff x="816" y="1440"/>
            <a:chExt cx="864" cy="960"/>
          </a:xfrm>
        </p:grpSpPr>
        <p:sp>
          <p:nvSpPr>
            <p:cNvPr id="155652" name="Rectangle 4"/>
            <p:cNvSpPr>
              <a:spLocks noChangeArrowheads="1"/>
            </p:cNvSpPr>
            <p:nvPr/>
          </p:nvSpPr>
          <p:spPr bwMode="auto">
            <a:xfrm>
              <a:off x="816" y="1920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3" name="Rectangle 5"/>
            <p:cNvSpPr>
              <a:spLocks noChangeArrowheads="1"/>
            </p:cNvSpPr>
            <p:nvPr/>
          </p:nvSpPr>
          <p:spPr bwMode="auto">
            <a:xfrm>
              <a:off x="816" y="1440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   ?</a:t>
              </a:r>
              <a:endParaRPr lang="en-US" dirty="0"/>
            </a:p>
          </p:txBody>
        </p:sp>
        <p:sp>
          <p:nvSpPr>
            <p:cNvPr id="155654" name="Rectangle 6"/>
            <p:cNvSpPr>
              <a:spLocks noChangeArrowheads="1"/>
            </p:cNvSpPr>
            <p:nvPr/>
          </p:nvSpPr>
          <p:spPr bwMode="auto">
            <a:xfrm>
              <a:off x="1584" y="2040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5486400" y="3048000"/>
            <a:ext cx="762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5486400" y="2286000"/>
            <a:ext cx="152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dirty="0" smtClean="0"/>
              <a:t>Device Stuff</a:t>
            </a:r>
            <a:endParaRPr lang="en-US" sz="1800" dirty="0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5334000" y="32385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V="1">
            <a:off x="3733800" y="1447800"/>
            <a:ext cx="1371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 flipV="1">
            <a:off x="35814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5660" name="Group 12"/>
          <p:cNvGrpSpPr>
            <a:grpSpLocks/>
          </p:cNvGrpSpPr>
          <p:nvPr/>
        </p:nvGrpSpPr>
        <p:grpSpPr bwMode="auto">
          <a:xfrm>
            <a:off x="4495800" y="2667000"/>
            <a:ext cx="76200" cy="381000"/>
            <a:chOff x="1440" y="3216"/>
            <a:chExt cx="48" cy="240"/>
          </a:xfrm>
        </p:grpSpPr>
        <p:sp>
          <p:nvSpPr>
            <p:cNvPr id="155661" name="Oval 13"/>
            <p:cNvSpPr>
              <a:spLocks noChangeArrowheads="1"/>
            </p:cNvSpPr>
            <p:nvPr/>
          </p:nvSpPr>
          <p:spPr bwMode="auto">
            <a:xfrm>
              <a:off x="1440" y="321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2" name="Oval 14"/>
            <p:cNvSpPr>
              <a:spLocks noChangeArrowheads="1"/>
            </p:cNvSpPr>
            <p:nvPr/>
          </p:nvSpPr>
          <p:spPr bwMode="auto">
            <a:xfrm>
              <a:off x="1440" y="33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3" name="Oval 15"/>
            <p:cNvSpPr>
              <a:spLocks noChangeArrowheads="1"/>
            </p:cNvSpPr>
            <p:nvPr/>
          </p:nvSpPr>
          <p:spPr bwMode="auto">
            <a:xfrm>
              <a:off x="1440" y="34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3656013" y="3657600"/>
            <a:ext cx="1527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Communication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Protocol</a:t>
            </a: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2208213" y="3124200"/>
            <a:ext cx="1271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Applications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2208213" y="1524000"/>
            <a:ext cx="12715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Network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Management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Station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5554663" y="1752600"/>
            <a:ext cx="107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Network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Device</a:t>
            </a: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5562600" y="3505200"/>
            <a:ext cx="68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Mgmt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Agt</a:t>
            </a: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1910524" y="4419600"/>
            <a:ext cx="53912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latin typeface="Arial" charset="0"/>
              </a:rPr>
              <a:t>Network Management </a:t>
            </a:r>
            <a:r>
              <a:rPr lang="en-US" b="1" dirty="0" smtClean="0">
                <a:latin typeface="Arial" charset="0"/>
              </a:rPr>
              <a:t>Paradigm</a:t>
            </a:r>
          </a:p>
          <a:p>
            <a:pPr algn="ctr" eaLnBrk="1" hangingPunct="1"/>
            <a:r>
              <a:rPr lang="en-US" b="1" dirty="0" smtClean="0">
                <a:latin typeface="Arial" charset="0"/>
              </a:rPr>
              <a:t>Add NM onto a Nodes Functionality</a:t>
            </a:r>
            <a:endParaRPr lang="en-US" b="1" dirty="0">
              <a:latin typeface="Arial" charset="0"/>
            </a:endParaRPr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6248400" y="3048000"/>
            <a:ext cx="762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6311900" y="3352800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charset="0"/>
              </a:rPr>
              <a:t>Mgmt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Data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Struct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0AE15D-C51D-4B44-BAE0-04B23C131A6F}" type="slidenum">
              <a:rPr lang="en-US"/>
              <a:pPr/>
              <a:t>8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549275"/>
            <a:ext cx="7512050" cy="1169988"/>
          </a:xfrm>
        </p:spPr>
        <p:txBody>
          <a:bodyPr/>
          <a:lstStyle/>
          <a:p>
            <a:r>
              <a:rPr lang="en-US"/>
              <a:t>The Model: Network Management System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Network Management Station</a:t>
            </a:r>
          </a:p>
          <a:p>
            <a:pPr lvl="1"/>
            <a:r>
              <a:rPr lang="en-US" sz="2000"/>
              <a:t>Execute management applications</a:t>
            </a:r>
          </a:p>
          <a:p>
            <a:pPr lvl="1"/>
            <a:r>
              <a:rPr lang="en-US" sz="2000"/>
              <a:t>Monitor and control network elements</a:t>
            </a:r>
          </a:p>
          <a:p>
            <a:pPr lvl="1"/>
            <a:r>
              <a:rPr lang="en-US" sz="2000"/>
              <a:t>May be fancy or useful or both; may be character, window, or script oriented</a:t>
            </a:r>
          </a:p>
          <a:p>
            <a:pPr lvl="1"/>
            <a:r>
              <a:rPr lang="en-US" sz="2000"/>
              <a:t>NM application peers with SNMP application entities in the Agents of managed network devices/elements</a:t>
            </a:r>
          </a:p>
          <a:p>
            <a:pPr lvl="1"/>
            <a:r>
              <a:rPr lang="en-US" sz="2000"/>
              <a:t>Examples: HP OpenView, Spectrum, MRTG</a:t>
            </a:r>
          </a:p>
          <a:p>
            <a:pPr lvl="1"/>
            <a:r>
              <a:rPr lang="en-US" sz="2000"/>
              <a:t>Can provide WEB based views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myKRnetmanagement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D03BE-0CD7-CA41-A0CD-075B1B5954F8}" type="slidenum">
              <a:rPr lang="en-US"/>
              <a:pPr/>
              <a:t>9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77" y="64221"/>
            <a:ext cx="7169150" cy="1169988"/>
          </a:xfrm>
        </p:spPr>
        <p:txBody>
          <a:bodyPr/>
          <a:lstStyle/>
          <a:p>
            <a:r>
              <a:rPr lang="en-US" dirty="0"/>
              <a:t>The Model: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Device </a:t>
            </a:r>
            <a:r>
              <a:rPr lang="en-US" dirty="0"/>
              <a:t>– </a:t>
            </a:r>
            <a:r>
              <a:rPr lang="en-US" dirty="0" smtClean="0"/>
              <a:t>Any Network </a:t>
            </a:r>
            <a:r>
              <a:rPr lang="en-US" dirty="0"/>
              <a:t>Node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725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Network Devices/Elements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Anything and everything connected to network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00FF"/>
                </a:solidFill>
              </a:rPr>
              <a:t>Have a primary task</a:t>
            </a:r>
            <a:r>
              <a:rPr lang="en-US" sz="2000" dirty="0"/>
              <a:t>, e.g., router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Have management agents (Agents) that respond to Network Management Station queries and commands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Have instrumentation to keep track of network management variables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Support inter-layer communications mechanisms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Agents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Agents usually include 2 components: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Protocol </a:t>
            </a:r>
            <a:r>
              <a:rPr lang="en-US" sz="2000" dirty="0" smtClean="0"/>
              <a:t>engine – got to talk on network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Management </a:t>
            </a:r>
            <a:r>
              <a:rPr lang="en-US" sz="2000" dirty="0" smtClean="0"/>
              <a:t>profiles – must agree what to talk about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871</TotalTime>
  <Words>2545</Words>
  <Application>Microsoft Macintosh PowerPoint</Application>
  <PresentationFormat>On-screen Show (4:3)</PresentationFormat>
  <Paragraphs>621</Paragraphs>
  <Slides>43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Blank Presentation</vt:lpstr>
      <vt:lpstr>Clip</vt:lpstr>
      <vt:lpstr>Network Management  </vt:lpstr>
      <vt:lpstr>Network Management</vt:lpstr>
      <vt:lpstr>What is network management?</vt:lpstr>
      <vt:lpstr>Architecture for network management Standard Paradigm, Protocols. Different Tools</vt:lpstr>
      <vt:lpstr>Management Model = Monitor, Interpret, Control</vt:lpstr>
      <vt:lpstr>Network Management Issues</vt:lpstr>
      <vt:lpstr>Network Management: The Model</vt:lpstr>
      <vt:lpstr>The Model: Network Management System</vt:lpstr>
      <vt:lpstr>The Model:  Device – Any Network Node</vt:lpstr>
      <vt:lpstr>Network Management standards</vt:lpstr>
      <vt:lpstr>SNMP overview: 4 key parts</vt:lpstr>
      <vt:lpstr>SNMP Based Network Management</vt:lpstr>
      <vt:lpstr>Details:  SMI Structure of Management Information</vt:lpstr>
      <vt:lpstr>Details: Structure of Management Information</vt:lpstr>
      <vt:lpstr>SMI: data definition language </vt:lpstr>
      <vt:lpstr>Network Management System Details Management Information Base  MIB</vt:lpstr>
      <vt:lpstr>SNMP MIB</vt:lpstr>
      <vt:lpstr>MIB example: UDP module</vt:lpstr>
      <vt:lpstr>OSI  Object  Identifier  Tree</vt:lpstr>
      <vt:lpstr>SNMP Naming</vt:lpstr>
      <vt:lpstr>SNMP Based Network Management</vt:lpstr>
      <vt:lpstr>Management Information Base</vt:lpstr>
      <vt:lpstr>Management Information Base</vt:lpstr>
      <vt:lpstr>Management Information Base</vt:lpstr>
      <vt:lpstr>Example – RFC 1213 MIB-II</vt:lpstr>
      <vt:lpstr>Example – RFC 1213 MIB-II cont’d</vt:lpstr>
      <vt:lpstr>Example – RFC 1271 RMON MIB</vt:lpstr>
      <vt:lpstr>Example – RFC 1271 RMON MIB cont’d</vt:lpstr>
      <vt:lpstr>The Model: Management Protocol</vt:lpstr>
      <vt:lpstr>SNMP Based NetMgt: The SNMP Protocol</vt:lpstr>
      <vt:lpstr>SNMP protocol</vt:lpstr>
      <vt:lpstr>Details: The Protocol</vt:lpstr>
      <vt:lpstr>Details: Summary of five SNMP Operations</vt:lpstr>
      <vt:lpstr>Details: SNMP Message Format</vt:lpstr>
      <vt:lpstr>PowerPoint Presentation</vt:lpstr>
      <vt:lpstr>SNMP protocol: message formats</vt:lpstr>
      <vt:lpstr>PowerPoint Presentation</vt:lpstr>
      <vt:lpstr>SNMP security and administration</vt:lpstr>
      <vt:lpstr>Network Management: summary</vt:lpstr>
      <vt:lpstr>History: Fundamental Axioms</vt:lpstr>
      <vt:lpstr>Example: CiscoWorks – Device View</vt:lpstr>
      <vt:lpstr>Example: CiscoWorks - Performance</vt:lpstr>
      <vt:lpstr>References</vt:lpstr>
    </vt:vector>
  </TitlesOfParts>
  <Company>mike erlinger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mike erlinger</dc:creator>
  <cp:lastModifiedBy>mike erlinger</cp:lastModifiedBy>
  <cp:revision>39</cp:revision>
  <cp:lastPrinted>2014-02-02T17:55:14Z</cp:lastPrinted>
  <dcterms:created xsi:type="dcterms:W3CDTF">2005-08-28T23:05:05Z</dcterms:created>
  <dcterms:modified xsi:type="dcterms:W3CDTF">2018-10-05T17:58:54Z</dcterms:modified>
</cp:coreProperties>
</file>