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7" r:id="rId2"/>
    <p:sldId id="351" r:id="rId3"/>
    <p:sldId id="352" r:id="rId4"/>
    <p:sldId id="353" r:id="rId5"/>
    <p:sldId id="354" r:id="rId6"/>
    <p:sldId id="362" r:id="rId7"/>
    <p:sldId id="363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4" r:id="rId16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75" autoAdjust="0"/>
    <p:restoredTop sz="90886" autoAdjust="0"/>
  </p:normalViewPr>
  <p:slideViewPr>
    <p:cSldViewPr>
      <p:cViewPr>
        <p:scale>
          <a:sx n="100" d="100"/>
          <a:sy n="100" d="100"/>
        </p:scale>
        <p:origin x="-1912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C682007C-5827-C547-9569-2289B5461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7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EB2FEE0-9525-D043-9B0C-DA30A85142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6485985" indent="-36046210"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39774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87954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1932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759097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04F0B-84AE-0248-B299-39BB696A15DB}" type="slidenum">
              <a:rPr lang="en-US" sz="1200" b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0912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6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90467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516E520D-E919-8C4D-B127-2B51CE2BE6A0}" type="slidenum">
              <a:rPr lang="en-US" sz="1300">
                <a:latin typeface="Times New Roman" charset="0"/>
              </a:rPr>
              <a:pPr>
                <a:defRPr/>
              </a:pPr>
              <a:t>11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4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92515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8B5F23-7689-F141-8764-724AC578CAAF}" type="slidenum">
              <a:rPr lang="en-US" sz="1300">
                <a:latin typeface="Times New Roman" charset="0"/>
              </a:rPr>
              <a:pPr>
                <a:defRPr/>
              </a:pPr>
              <a:t>12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88AF6D-1C35-C743-B773-31E99C1E0C8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832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32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29167F-3BAA-D54D-8E6C-FDF5367FC42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81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1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053569-AA7F-CE4C-A362-8C3082C635C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77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7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0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76131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C87E950-F89E-774D-BC7C-C36F21A4554C}" type="slidenum">
              <a:rPr lang="en-US" sz="1300">
                <a:latin typeface="Times New Roman" charset="0"/>
              </a:rPr>
              <a:pPr>
                <a:defRPr/>
              </a:pPr>
              <a:t>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8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7817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19033B8C-E59E-2E4C-B6B9-34A18C09C510}" type="slidenum">
              <a:rPr lang="en-US" sz="1300">
                <a:latin typeface="Times New Roman" charset="0"/>
              </a:rPr>
              <a:pPr>
                <a:defRPr/>
              </a:pPr>
              <a:t>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0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E29178-BC91-B64F-B875-8E1A2F7A3882}" type="slidenum">
              <a:rPr lang="en-US" sz="1300">
                <a:latin typeface="Times New Roman" charset="0"/>
              </a:rPr>
              <a:pPr/>
              <a:t>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2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87D7A33-929B-5948-9358-25A57124BEDC}" type="slidenum">
              <a:rPr lang="en-US" sz="1300">
                <a:latin typeface="Times New Roman" charset="0"/>
              </a:rPr>
              <a:pPr/>
              <a:t>7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84323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D9094B0B-25BE-8241-A1AE-5E02ADA6017B}" type="slidenum">
              <a:rPr lang="en-US" sz="1300">
                <a:latin typeface="Times New Roman" charset="0"/>
              </a:rPr>
              <a:pPr>
                <a:defRPr/>
              </a:pPr>
              <a:t>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AD92F887-CA02-1647-80BA-B0C1789B9E92}" type="slidenum">
              <a:rPr lang="en-US" sz="1300">
                <a:latin typeface="Times New Roman" charset="0"/>
              </a:rPr>
              <a:pPr>
                <a:defRPr/>
              </a:pPr>
              <a:t>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8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  <p:sp>
        <p:nvSpPr>
          <p:cNvPr id="18841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4D2264E7-10C6-9A47-93FE-3D991A4D8274}" type="slidenum">
              <a:rPr lang="en-US" sz="1300">
                <a:latin typeface="Times New Roman" charset="0"/>
              </a:rPr>
              <a:pPr>
                <a:defRPr/>
              </a:pPr>
              <a:t>10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B7A6B-7708-E346-8580-157978E5E78D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E4BA4-6173-F647-ACAD-ED8406792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7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246E85-5CB3-5C4E-B531-72B751CCF46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A4EC6-7D00-6D46-B565-B3FD725B8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6D9336-6C62-8B4B-9503-21D79D3AEADB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BAA717-70DC-0F4F-BF2D-F55E207E8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9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fld id="{9FB9BE2D-9BC4-214D-9815-CC6D2798E1E8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0B1FBC-F8B5-FF4B-8213-99D751288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DD8E8-32FF-8843-A2F4-39D381346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16E490-0BE7-8D4F-BE30-E63FC638857B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C46DE-A709-E44E-81D4-8F3BFFDC42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F80FA5-1DDD-B54B-9473-CB9483A6B63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CAC8-2BB2-004F-9AA1-2E9B4900C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D0F991-14F0-7D4E-B64B-3D08AB12982A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19134F-D711-FE4C-B14F-B668558BC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F2FE7-8AAA-7A4D-B005-8BA61844AE78}" type="datetime1">
              <a:rPr lang="en-US" smtClean="0"/>
              <a:t>9/10/18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C97696-5FC1-EA40-BA5B-254226111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20DA1-8B6E-E642-8E24-CD56E671AD13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88F14-5EEB-824D-A1BD-C6C8FB6E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2344C4-0C90-BF42-9B80-08910C98F605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78CD1C-D268-AB49-9134-DA36DD7A2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4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3BF312-A199-D141-A5DA-142977B2F97E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CA445-1A34-1346-83F9-07B7A4179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B5C02D-D1CB-8046-95D6-5514DF0B227A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416C7-1656-734D-B584-576E7F1A9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172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905D42-D45D-DD4E-B077-4A7BD781C50F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617E4A-01E8-F04E-8CFE-39C77E48BE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00" y="6172200"/>
            <a:ext cx="103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myKRp2p</a:t>
            </a:r>
            <a:endParaRPr lang="en-US" sz="1600" dirty="0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"/>
            <a:ext cx="1329232" cy="1600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8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Microsoft_Excel_97_-_2004_Worksheet1.xls"/><Relationship Id="rId6" Type="http://schemas.openxmlformats.org/officeDocument/2006/relationships/image" Target="../media/image2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2.png"/><Relationship Id="rId5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AB1C30-5480-8F44-A67D-FD63825275C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922266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CS 125 </a:t>
            </a:r>
            <a:r>
              <a:rPr lang="mr-IN" dirty="0" smtClean="0">
                <a:cs typeface="+mj-cs"/>
              </a:rPr>
              <a:t>–</a:t>
            </a:r>
            <a:r>
              <a:rPr lang="en-US" dirty="0" smtClean="0">
                <a:cs typeface="+mj-cs"/>
              </a:rPr>
              <a:t> </a:t>
            </a:r>
            <a:r>
              <a:rPr lang="en-US" dirty="0" smtClean="0"/>
              <a:t>Applications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/>
              <a:t>P2P</a:t>
            </a:r>
            <a:br>
              <a:rPr lang="en-US" dirty="0" smtClean="0"/>
            </a:br>
            <a:r>
              <a:rPr lang="en-US" sz="2000" dirty="0" smtClean="0">
                <a:cs typeface="+mj-cs"/>
              </a:rPr>
              <a:t>Reading: K&amp;R C2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76600"/>
            <a:ext cx="7955603" cy="3478911"/>
          </a:xfrm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Note to Students: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The course slides are a combination of slides from: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Peterson &amp; Davie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Kurose &amp; Ross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My previous lectures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I claim no copyright for any of the material and would recommend either book for a detailed treatment of the material.</a:t>
            </a:r>
          </a:p>
          <a:p>
            <a:pPr algn="l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5365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7" y="101259"/>
            <a:ext cx="3235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CF34-AAE1-AB49-B92C-CA636ED8CF2A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4953000" cy="3124200"/>
          </a:xfrm>
        </p:spPr>
        <p:txBody>
          <a:bodyPr/>
          <a:lstStyle/>
          <a:p>
            <a:pPr marL="287338" indent="-287338">
              <a:defRPr/>
            </a:pPr>
            <a:r>
              <a:rPr lang="en-US" sz="2400" dirty="0" smtClean="0">
                <a:latin typeface="Gill Sans MT" charset="0"/>
              </a:rPr>
              <a:t>peer joining torrent: </a:t>
            </a:r>
          </a:p>
          <a:p>
            <a:pPr marL="681038" lvl="1">
              <a:defRPr/>
            </a:pPr>
            <a:r>
              <a:rPr lang="en-US" dirty="0" smtClean="0">
                <a:latin typeface="Gill Sans MT" charset="0"/>
              </a:rPr>
              <a:t>has no chunks, but will accumulate them over time from other peers</a:t>
            </a:r>
          </a:p>
          <a:p>
            <a:pPr marL="681038" lvl="1">
              <a:defRPr/>
            </a:pPr>
            <a:r>
              <a:rPr lang="en-US" dirty="0" smtClean="0">
                <a:latin typeface="Gill Sans MT" charset="0"/>
              </a:rPr>
              <a:t>registers with tracker to get list of peers, connects to subset of peers (</a:t>
            </a:r>
            <a:r>
              <a:rPr lang="ja-JP" altLang="en-US" dirty="0" smtClean="0">
                <a:latin typeface="Gill Sans MT" charset="0"/>
              </a:rPr>
              <a:t>“</a:t>
            </a:r>
            <a:r>
              <a:rPr lang="en-US" altLang="ja-JP" dirty="0" smtClean="0">
                <a:latin typeface="Gill Sans MT" charset="0"/>
              </a:rPr>
              <a:t>neighbors</a:t>
            </a:r>
            <a:r>
              <a:rPr lang="ja-JP" altLang="en-US" dirty="0" smtClean="0">
                <a:latin typeface="Gill Sans MT" charset="0"/>
              </a:rPr>
              <a:t>”</a:t>
            </a:r>
            <a:r>
              <a:rPr lang="en-US" altLang="ja-JP" dirty="0" smtClean="0">
                <a:latin typeface="Gill Sans MT" charset="0"/>
              </a:rPr>
              <a:t>)</a:t>
            </a:r>
            <a:endParaRPr lang="en-US" dirty="0" smtClean="0">
              <a:latin typeface="Gill Sans MT" charset="0"/>
            </a:endParaRP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41116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>
                <a:solidFill>
                  <a:srgbClr val="000099"/>
                </a:solidFill>
                <a:latin typeface="Gill Sans MT" charset="0"/>
              </a:rPr>
              <a:t>P2P file distribution: BitTorrent </a:t>
            </a:r>
          </a:p>
        </p:txBody>
      </p:sp>
      <p:sp>
        <p:nvSpPr>
          <p:cNvPr id="15366" name="Rectangle 3"/>
          <p:cNvSpPr>
            <a:spLocks noChangeArrowheads="1"/>
          </p:cNvSpPr>
          <p:nvPr/>
        </p:nvSpPr>
        <p:spPr bwMode="auto">
          <a:xfrm>
            <a:off x="442913" y="4221163"/>
            <a:ext cx="8120062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dirty="0">
                <a:latin typeface="Gill Sans MT" charset="0"/>
              </a:rPr>
              <a:t>while downloading, peer uploads chunks to other peers</a:t>
            </a:r>
          </a:p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dirty="0">
                <a:latin typeface="Gill Sans MT" charset="0"/>
              </a:rPr>
              <a:t>peer may change peers with whom it exchanges chunks</a:t>
            </a:r>
          </a:p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churn:</a:t>
            </a:r>
            <a:r>
              <a:rPr lang="en-US" sz="2400" dirty="0">
                <a:latin typeface="Gill Sans MT" charset="0"/>
              </a:rPr>
              <a:t> peers may come and go</a:t>
            </a:r>
          </a:p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dirty="0">
                <a:latin typeface="Gill Sans MT" charset="0"/>
              </a:rPr>
              <a:t>once peer has entire file, it may (selfishly) leave or (altruistically) remain in torrent</a:t>
            </a:r>
          </a:p>
        </p:txBody>
      </p:sp>
      <p:sp>
        <p:nvSpPr>
          <p:cNvPr id="15367" name="Line 25"/>
          <p:cNvSpPr>
            <a:spLocks noChangeShapeType="1"/>
          </p:cNvSpPr>
          <p:nvPr/>
        </p:nvSpPr>
        <p:spPr bwMode="auto">
          <a:xfrm>
            <a:off x="6245225" y="1646238"/>
            <a:ext cx="1736725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26"/>
          <p:cNvSpPr>
            <a:spLocks noChangeShapeType="1"/>
          </p:cNvSpPr>
          <p:nvPr/>
        </p:nvSpPr>
        <p:spPr bwMode="auto">
          <a:xfrm>
            <a:off x="6107113" y="1739900"/>
            <a:ext cx="168275" cy="113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27"/>
          <p:cNvSpPr>
            <a:spLocks noChangeShapeType="1"/>
          </p:cNvSpPr>
          <p:nvPr/>
        </p:nvSpPr>
        <p:spPr bwMode="auto">
          <a:xfrm flipH="1" flipV="1">
            <a:off x="7223125" y="1590675"/>
            <a:ext cx="795338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28"/>
          <p:cNvSpPr>
            <a:spLocks noChangeShapeType="1"/>
          </p:cNvSpPr>
          <p:nvPr/>
        </p:nvSpPr>
        <p:spPr bwMode="auto">
          <a:xfrm flipH="1">
            <a:off x="6667500" y="1925638"/>
            <a:ext cx="1389063" cy="1239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29"/>
          <p:cNvSpPr>
            <a:spLocks noChangeShapeType="1"/>
          </p:cNvSpPr>
          <p:nvPr/>
        </p:nvSpPr>
        <p:spPr bwMode="auto">
          <a:xfrm flipH="1">
            <a:off x="6726238" y="3152775"/>
            <a:ext cx="504825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30"/>
          <p:cNvSpPr>
            <a:spLocks noChangeShapeType="1"/>
          </p:cNvSpPr>
          <p:nvPr/>
        </p:nvSpPr>
        <p:spPr bwMode="auto">
          <a:xfrm flipH="1">
            <a:off x="6399213" y="1714500"/>
            <a:ext cx="612775" cy="104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31"/>
          <p:cNvSpPr>
            <a:spLocks noChangeShapeType="1"/>
          </p:cNvSpPr>
          <p:nvPr/>
        </p:nvSpPr>
        <p:spPr bwMode="auto">
          <a:xfrm flipV="1">
            <a:off x="6511925" y="2579688"/>
            <a:ext cx="1443038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32"/>
          <p:cNvSpPr>
            <a:spLocks noChangeShapeType="1"/>
          </p:cNvSpPr>
          <p:nvPr/>
        </p:nvSpPr>
        <p:spPr bwMode="auto">
          <a:xfrm>
            <a:off x="7192963" y="1679575"/>
            <a:ext cx="804862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33"/>
          <p:cNvSpPr>
            <a:spLocks noChangeShapeType="1"/>
          </p:cNvSpPr>
          <p:nvPr/>
        </p:nvSpPr>
        <p:spPr bwMode="auto">
          <a:xfrm>
            <a:off x="7494588" y="3165475"/>
            <a:ext cx="25558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34"/>
          <p:cNvSpPr>
            <a:spLocks noChangeShapeType="1"/>
          </p:cNvSpPr>
          <p:nvPr/>
        </p:nvSpPr>
        <p:spPr bwMode="auto">
          <a:xfrm>
            <a:off x="6735763" y="3351213"/>
            <a:ext cx="101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38"/>
          <p:cNvSpPr>
            <a:spLocks noChangeShapeType="1"/>
          </p:cNvSpPr>
          <p:nvPr/>
        </p:nvSpPr>
        <p:spPr bwMode="auto">
          <a:xfrm flipH="1">
            <a:off x="7869238" y="2689225"/>
            <a:ext cx="179387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8" name="Picture 39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25" y="2139950"/>
            <a:ext cx="3238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79" name="Group 70"/>
          <p:cNvGrpSpPr>
            <a:grpSpLocks/>
          </p:cNvGrpSpPr>
          <p:nvPr/>
        </p:nvGrpSpPr>
        <p:grpSpPr bwMode="auto">
          <a:xfrm>
            <a:off x="5586413" y="1693863"/>
            <a:ext cx="2378075" cy="1350962"/>
            <a:chOff x="1752" y="2166"/>
            <a:chExt cx="2200" cy="1363"/>
          </a:xfrm>
        </p:grpSpPr>
        <p:sp>
          <p:nvSpPr>
            <p:cNvPr id="15440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1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2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80" name="Group 74"/>
          <p:cNvGrpSpPr>
            <a:grpSpLocks/>
          </p:cNvGrpSpPr>
          <p:nvPr/>
        </p:nvGrpSpPr>
        <p:grpSpPr bwMode="auto">
          <a:xfrm>
            <a:off x="5245100" y="1374775"/>
            <a:ext cx="292100" cy="517525"/>
            <a:chOff x="4140" y="429"/>
            <a:chExt cx="1425" cy="2396"/>
          </a:xfrm>
        </p:grpSpPr>
        <p:sp>
          <p:nvSpPr>
            <p:cNvPr id="15408" name="Freeform 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0 w 354"/>
                <a:gd name="T3" fmla="*/ 19 h 2742"/>
                <a:gd name="T4" fmla="*/ 10 w 354"/>
                <a:gd name="T5" fmla="*/ 143 h 2742"/>
                <a:gd name="T6" fmla="*/ 0 w 354"/>
                <a:gd name="T7" fmla="*/ 14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Rectangle 76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0" name="Freeform 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6 w 211"/>
                <a:gd name="T3" fmla="*/ 13 h 2537"/>
                <a:gd name="T4" fmla="*/ 2 w 211"/>
                <a:gd name="T5" fmla="*/ 13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Freeform 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8 h 226"/>
                <a:gd name="T4" fmla="*/ 9 w 328"/>
                <a:gd name="T5" fmla="*/ 13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Rectangle 79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3" name="Group 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38" name="AutoShape 81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9" name="AutoShape 82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4" name="Rectangle 83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5" name="Group 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436" name="AutoShape 85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7" name="AutoShape 86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6" name="Rectangle 87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7" name="Rectangle 88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8" name="Group 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434" name="AutoShape 9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5" name="AutoShape 91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9" name="Freeform 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7 h 226"/>
                <a:gd name="T4" fmla="*/ 9 w 328"/>
                <a:gd name="T5" fmla="*/ 12 h 226"/>
                <a:gd name="T6" fmla="*/ 0 w 328"/>
                <a:gd name="T7" fmla="*/ 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420" name="Group 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432" name="AutoShape 9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3" name="AutoShape 95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21" name="Rectangle 96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2" name="Freeform 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 w 296"/>
                <a:gd name="T3" fmla="*/ 7 h 256"/>
                <a:gd name="T4" fmla="*/ 9 w 296"/>
                <a:gd name="T5" fmla="*/ 13 h 256"/>
                <a:gd name="T6" fmla="*/ 0 w 296"/>
                <a:gd name="T7" fmla="*/ 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Freeform 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9 w 304"/>
                <a:gd name="T3" fmla="*/ 9 h 288"/>
                <a:gd name="T4" fmla="*/ 8 w 304"/>
                <a:gd name="T5" fmla="*/ 16 h 288"/>
                <a:gd name="T6" fmla="*/ 2 w 304"/>
                <a:gd name="T7" fmla="*/ 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Oval 99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5" name="Freeform 1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7 h 240"/>
                <a:gd name="T2" fmla="*/ 2 w 306"/>
                <a:gd name="T3" fmla="*/ 13 h 240"/>
                <a:gd name="T4" fmla="*/ 9 w 306"/>
                <a:gd name="T5" fmla="*/ 7 h 240"/>
                <a:gd name="T6" fmla="*/ 9 w 306"/>
                <a:gd name="T7" fmla="*/ 0 h 240"/>
                <a:gd name="T8" fmla="*/ 0 w 306"/>
                <a:gd name="T9" fmla="*/ 7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AutoShape 101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7" name="AutoShape 102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8" name="Oval 103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9" name="Oval 104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5430" name="Oval 105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1" name="Rectangle 106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81" name="Group 107"/>
          <p:cNvGrpSpPr>
            <a:grpSpLocks/>
          </p:cNvGrpSpPr>
          <p:nvPr/>
        </p:nvGrpSpPr>
        <p:grpSpPr bwMode="auto">
          <a:xfrm>
            <a:off x="6311900" y="3176588"/>
            <a:ext cx="434975" cy="349250"/>
            <a:chOff x="-44" y="1473"/>
            <a:chExt cx="981" cy="1105"/>
          </a:xfrm>
        </p:grpSpPr>
        <p:pic>
          <p:nvPicPr>
            <p:cNvPr id="15406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07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2" name="Group 110"/>
          <p:cNvGrpSpPr>
            <a:grpSpLocks/>
          </p:cNvGrpSpPr>
          <p:nvPr/>
        </p:nvGrpSpPr>
        <p:grpSpPr bwMode="auto">
          <a:xfrm flipH="1">
            <a:off x="7716838" y="3252788"/>
            <a:ext cx="434975" cy="349250"/>
            <a:chOff x="-44" y="1473"/>
            <a:chExt cx="981" cy="1105"/>
          </a:xfrm>
        </p:grpSpPr>
        <p:pic>
          <p:nvPicPr>
            <p:cNvPr id="15404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05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3" name="Group 113"/>
          <p:cNvGrpSpPr>
            <a:grpSpLocks/>
          </p:cNvGrpSpPr>
          <p:nvPr/>
        </p:nvGrpSpPr>
        <p:grpSpPr bwMode="auto">
          <a:xfrm flipH="1">
            <a:off x="7988300" y="2457450"/>
            <a:ext cx="434975" cy="349250"/>
            <a:chOff x="-44" y="1473"/>
            <a:chExt cx="981" cy="1105"/>
          </a:xfrm>
        </p:grpSpPr>
        <p:pic>
          <p:nvPicPr>
            <p:cNvPr id="15402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03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4" name="Group 116"/>
          <p:cNvGrpSpPr>
            <a:grpSpLocks/>
          </p:cNvGrpSpPr>
          <p:nvPr/>
        </p:nvGrpSpPr>
        <p:grpSpPr bwMode="auto">
          <a:xfrm flipH="1">
            <a:off x="8043863" y="1706563"/>
            <a:ext cx="434975" cy="349250"/>
            <a:chOff x="-44" y="1473"/>
            <a:chExt cx="981" cy="1105"/>
          </a:xfrm>
        </p:grpSpPr>
        <p:pic>
          <p:nvPicPr>
            <p:cNvPr id="15400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01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5" name="Group 119"/>
          <p:cNvGrpSpPr>
            <a:grpSpLocks/>
          </p:cNvGrpSpPr>
          <p:nvPr/>
        </p:nvGrpSpPr>
        <p:grpSpPr bwMode="auto">
          <a:xfrm flipH="1">
            <a:off x="6911975" y="1368425"/>
            <a:ext cx="434975" cy="349250"/>
            <a:chOff x="-44" y="1473"/>
            <a:chExt cx="981" cy="1105"/>
          </a:xfrm>
        </p:grpSpPr>
        <p:pic>
          <p:nvPicPr>
            <p:cNvPr id="15398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9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6" name="Group 123"/>
          <p:cNvGrpSpPr>
            <a:grpSpLocks/>
          </p:cNvGrpSpPr>
          <p:nvPr/>
        </p:nvGrpSpPr>
        <p:grpSpPr bwMode="auto">
          <a:xfrm>
            <a:off x="5824538" y="1411288"/>
            <a:ext cx="434975" cy="349250"/>
            <a:chOff x="-44" y="1473"/>
            <a:chExt cx="981" cy="1105"/>
          </a:xfrm>
        </p:grpSpPr>
        <p:pic>
          <p:nvPicPr>
            <p:cNvPr id="15396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7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7" name="Group 126"/>
          <p:cNvGrpSpPr>
            <a:grpSpLocks/>
          </p:cNvGrpSpPr>
          <p:nvPr/>
        </p:nvGrpSpPr>
        <p:grpSpPr bwMode="auto">
          <a:xfrm>
            <a:off x="5159375" y="2162175"/>
            <a:ext cx="434975" cy="349250"/>
            <a:chOff x="-44" y="1473"/>
            <a:chExt cx="981" cy="1105"/>
          </a:xfrm>
        </p:grpSpPr>
        <p:pic>
          <p:nvPicPr>
            <p:cNvPr id="15394" name="Picture 12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5" name="Freeform 12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8" name="Group 129"/>
          <p:cNvGrpSpPr>
            <a:grpSpLocks/>
          </p:cNvGrpSpPr>
          <p:nvPr/>
        </p:nvGrpSpPr>
        <p:grpSpPr bwMode="auto">
          <a:xfrm>
            <a:off x="6129338" y="2749550"/>
            <a:ext cx="434975" cy="349250"/>
            <a:chOff x="-44" y="1473"/>
            <a:chExt cx="981" cy="1105"/>
          </a:xfrm>
        </p:grpSpPr>
        <p:pic>
          <p:nvPicPr>
            <p:cNvPr id="15392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3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89" name="Group 132"/>
          <p:cNvGrpSpPr>
            <a:grpSpLocks/>
          </p:cNvGrpSpPr>
          <p:nvPr/>
        </p:nvGrpSpPr>
        <p:grpSpPr bwMode="auto">
          <a:xfrm>
            <a:off x="7185025" y="2989263"/>
            <a:ext cx="325438" cy="261937"/>
            <a:chOff x="-44" y="1473"/>
            <a:chExt cx="981" cy="1105"/>
          </a:xfrm>
        </p:grpSpPr>
        <p:pic>
          <p:nvPicPr>
            <p:cNvPr id="15390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1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7F3B-8EF9-A648-AF83-590EAFACBE89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41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" y="304800"/>
            <a:ext cx="7696200" cy="838200"/>
          </a:xfrm>
        </p:spPr>
        <p:txBody>
          <a:bodyPr/>
          <a:lstStyle/>
          <a:p>
            <a:pPr>
              <a:defRPr/>
            </a:pPr>
            <a:r>
              <a:rPr lang="en-US" dirty="0" err="1" smtClean="0">
                <a:latin typeface="Gill Sans MT" charset="0"/>
                <a:cs typeface="+mj-cs"/>
              </a:rPr>
              <a:t>BitTorrent</a:t>
            </a:r>
            <a:r>
              <a:rPr lang="en-US" dirty="0" smtClean="0">
                <a:latin typeface="Gill Sans MT" charset="0"/>
                <a:cs typeface="+mj-cs"/>
              </a:rPr>
              <a:t>: requesting,</a:t>
            </a:r>
            <a:br>
              <a:rPr lang="en-US" dirty="0" smtClean="0">
                <a:latin typeface="Gill Sans MT" charset="0"/>
                <a:cs typeface="+mj-cs"/>
              </a:rPr>
            </a:br>
            <a:r>
              <a:rPr lang="en-US" dirty="0" smtClean="0">
                <a:latin typeface="Gill Sans MT" charset="0"/>
                <a:cs typeface="+mj-cs"/>
              </a:rPr>
              <a:t> sending file chunks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2588" y="1477963"/>
            <a:ext cx="3989387" cy="37687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requesting chunks: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at any given time, different peers have different subsets of file chunks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periodically, Alice asks each peer for list of chunks that they have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Alice requests missing chunks from peers, rarest first</a:t>
            </a:r>
          </a:p>
        </p:txBody>
      </p:sp>
      <p:sp>
        <p:nvSpPr>
          <p:cNvPr id="214021" name="Rectangle 6"/>
          <p:cNvSpPr>
            <a:spLocks noChangeArrowheads="1"/>
          </p:cNvSpPr>
          <p:nvPr/>
        </p:nvSpPr>
        <p:spPr bwMode="auto">
          <a:xfrm>
            <a:off x="4370388" y="1425575"/>
            <a:ext cx="4545012" cy="482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defRPr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+mn-cs"/>
              </a:rPr>
              <a:t>sending chunks: tit-for-tat</a:t>
            </a:r>
          </a:p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Alice sends chunks to those four peers currently sending her chunks </a:t>
            </a:r>
            <a:r>
              <a:rPr lang="en-US" sz="2400" i="1" dirty="0">
                <a:latin typeface="Gill Sans MT" charset="0"/>
                <a:cs typeface="+mn-cs"/>
              </a:rPr>
              <a:t>at highest rate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Font typeface="Arial"/>
              <a:buChar char="•"/>
              <a:defRPr/>
            </a:pPr>
            <a:r>
              <a:rPr lang="en-US" dirty="0">
                <a:latin typeface="Gill Sans MT" charset="0"/>
                <a:cs typeface="+mn-cs"/>
              </a:rPr>
              <a:t>other peers are choked by Alice (do not receive chunks from her)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Font typeface="Arial"/>
              <a:buChar char="•"/>
              <a:defRPr/>
            </a:pPr>
            <a:r>
              <a:rPr lang="en-US" dirty="0">
                <a:latin typeface="Gill Sans MT" charset="0"/>
                <a:cs typeface="+mn-cs"/>
              </a:rPr>
              <a:t>re-evaluate top 4 every10 secs</a:t>
            </a:r>
          </a:p>
          <a:p>
            <a:pPr marL="287338" indent="-287338">
              <a:lnSpc>
                <a:spcPct val="85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every 30 secs: randomly select another peer, starts sending chunks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Font typeface="Arial"/>
              <a:buChar char="•"/>
              <a:defRPr/>
            </a:pPr>
            <a:r>
              <a:rPr lang="ja-JP" altLang="en-US" dirty="0">
                <a:latin typeface="Gill Sans MT" charset="0"/>
                <a:cs typeface="+mn-cs"/>
              </a:rPr>
              <a:t>“</a:t>
            </a:r>
            <a:r>
              <a:rPr lang="en-US" altLang="ja-JP" dirty="0">
                <a:latin typeface="Gill Sans MT" charset="0"/>
                <a:cs typeface="+mn-cs"/>
              </a:rPr>
              <a:t>optimistically unchoke</a:t>
            </a:r>
            <a:r>
              <a:rPr lang="ja-JP" altLang="en-US" dirty="0">
                <a:latin typeface="Gill Sans MT" charset="0"/>
                <a:cs typeface="+mn-cs"/>
              </a:rPr>
              <a:t>”</a:t>
            </a:r>
            <a:r>
              <a:rPr lang="en-US" altLang="ja-JP" dirty="0">
                <a:latin typeface="Gill Sans MT" charset="0"/>
                <a:cs typeface="+mn-cs"/>
              </a:rPr>
              <a:t> this peer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Font typeface="Arial"/>
              <a:buChar char="•"/>
              <a:defRPr/>
            </a:pPr>
            <a:r>
              <a:rPr lang="en-US" dirty="0">
                <a:latin typeface="Gill Sans MT" charset="0"/>
                <a:cs typeface="+mn-cs"/>
              </a:rPr>
              <a:t>newly chosen peer may join top </a:t>
            </a:r>
            <a:r>
              <a:rPr lang="en-US" dirty="0" smtClean="0">
                <a:latin typeface="Gill Sans MT" charset="0"/>
                <a:cs typeface="+mn-cs"/>
              </a:rPr>
              <a:t>4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7EA11-699F-2A45-8EF8-46C74303B09D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3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826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Gill Sans MT" charset="0"/>
                <a:cs typeface="+mj-cs"/>
              </a:rPr>
              <a:t>BitTorrent: tit-for-tat</a:t>
            </a:r>
          </a:p>
        </p:txBody>
      </p:sp>
      <p:pic>
        <p:nvPicPr>
          <p:cNvPr id="19460" name="Picture 13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313" y="496252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Line 15"/>
          <p:cNvSpPr>
            <a:spLocks noChangeShapeType="1"/>
          </p:cNvSpPr>
          <p:nvPr/>
        </p:nvSpPr>
        <p:spPr bwMode="auto">
          <a:xfrm flipH="1" flipV="1">
            <a:off x="1473200" y="3968750"/>
            <a:ext cx="1473200" cy="596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462" name="Line 16"/>
          <p:cNvSpPr>
            <a:spLocks noChangeShapeType="1"/>
          </p:cNvSpPr>
          <p:nvPr/>
        </p:nvSpPr>
        <p:spPr bwMode="auto">
          <a:xfrm flipH="1">
            <a:off x="1954213" y="4794250"/>
            <a:ext cx="965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463" name="Line 17"/>
          <p:cNvSpPr>
            <a:spLocks noChangeShapeType="1"/>
          </p:cNvSpPr>
          <p:nvPr/>
        </p:nvSpPr>
        <p:spPr bwMode="auto">
          <a:xfrm flipH="1">
            <a:off x="2628900" y="4908550"/>
            <a:ext cx="59690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464" name="Line 18"/>
          <p:cNvSpPr>
            <a:spLocks noChangeShapeType="1"/>
          </p:cNvSpPr>
          <p:nvPr/>
        </p:nvSpPr>
        <p:spPr bwMode="auto">
          <a:xfrm flipV="1">
            <a:off x="5511800" y="3092450"/>
            <a:ext cx="41910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465" name="Line 20"/>
          <p:cNvSpPr>
            <a:spLocks noChangeShapeType="1"/>
          </p:cNvSpPr>
          <p:nvPr/>
        </p:nvSpPr>
        <p:spPr bwMode="auto">
          <a:xfrm flipV="1">
            <a:off x="5613400" y="3676650"/>
            <a:ext cx="78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466" name="Line 21"/>
          <p:cNvSpPr>
            <a:spLocks noChangeShapeType="1"/>
          </p:cNvSpPr>
          <p:nvPr/>
        </p:nvSpPr>
        <p:spPr bwMode="auto">
          <a:xfrm>
            <a:off x="5613400" y="4146550"/>
            <a:ext cx="59690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pic>
        <p:nvPicPr>
          <p:cNvPr id="19467" name="Picture 22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988" y="43910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3" name="Line 23"/>
          <p:cNvSpPr>
            <a:spLocks noChangeShapeType="1"/>
          </p:cNvSpPr>
          <p:nvPr/>
        </p:nvSpPr>
        <p:spPr bwMode="auto">
          <a:xfrm flipV="1">
            <a:off x="3530600" y="3943350"/>
            <a:ext cx="1435100" cy="482600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66264" name="Line 24"/>
          <p:cNvSpPr>
            <a:spLocks noChangeShapeType="1"/>
          </p:cNvSpPr>
          <p:nvPr/>
        </p:nvSpPr>
        <p:spPr bwMode="auto">
          <a:xfrm flipH="1">
            <a:off x="3543300" y="4032250"/>
            <a:ext cx="1397000" cy="4699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5" name="Line 25"/>
          <p:cNvSpPr>
            <a:spLocks noChangeShapeType="1"/>
          </p:cNvSpPr>
          <p:nvPr/>
        </p:nvSpPr>
        <p:spPr bwMode="auto">
          <a:xfrm flipV="1">
            <a:off x="3581400" y="4133850"/>
            <a:ext cx="1371600" cy="48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6" name="Text Box 26"/>
          <p:cNvSpPr txBox="1">
            <a:spLocks noChangeArrowheads="1"/>
          </p:cNvSpPr>
          <p:nvPr/>
        </p:nvSpPr>
        <p:spPr bwMode="auto">
          <a:xfrm>
            <a:off x="841375" y="1320800"/>
            <a:ext cx="4067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Gill Sans MT" charset="0"/>
              </a:rPr>
              <a:t>(1) Alice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optimistically unchokes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Bob</a:t>
            </a:r>
            <a:endParaRPr lang="en-US">
              <a:latin typeface="Gill Sans MT" charset="0"/>
            </a:endParaRPr>
          </a:p>
        </p:txBody>
      </p:sp>
      <p:sp>
        <p:nvSpPr>
          <p:cNvPr id="266267" name="Text Box 27"/>
          <p:cNvSpPr txBox="1">
            <a:spLocks noChangeArrowheads="1"/>
          </p:cNvSpPr>
          <p:nvPr/>
        </p:nvSpPr>
        <p:spPr bwMode="auto">
          <a:xfrm>
            <a:off x="808038" y="1663700"/>
            <a:ext cx="7102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Gill Sans MT" charset="0"/>
              </a:rPr>
              <a:t>(2) Alice becomes one of Bob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top-four providers; Bob reciprocates</a:t>
            </a:r>
            <a:endParaRPr lang="en-US">
              <a:latin typeface="Gill Sans MT" charset="0"/>
            </a:endParaRPr>
          </a:p>
        </p:txBody>
      </p:sp>
      <p:sp>
        <p:nvSpPr>
          <p:cNvPr id="266268" name="Text Box 28"/>
          <p:cNvSpPr txBox="1">
            <a:spLocks noChangeArrowheads="1"/>
          </p:cNvSpPr>
          <p:nvPr/>
        </p:nvSpPr>
        <p:spPr bwMode="auto">
          <a:xfrm>
            <a:off x="800100" y="2019300"/>
            <a:ext cx="521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Gill Sans MT" charset="0"/>
              </a:rPr>
              <a:t>(3) Bob becomes one of Alice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top-four providers</a:t>
            </a:r>
            <a:endParaRPr lang="en-US">
              <a:latin typeface="Gill Sans MT" charset="0"/>
            </a:endParaRPr>
          </a:p>
        </p:txBody>
      </p:sp>
      <p:sp>
        <p:nvSpPr>
          <p:cNvPr id="266269" name="Text Box 29"/>
          <p:cNvSpPr txBox="1">
            <a:spLocks noChangeArrowheads="1"/>
          </p:cNvSpPr>
          <p:nvPr/>
        </p:nvSpPr>
        <p:spPr bwMode="auto">
          <a:xfrm>
            <a:off x="4953000" y="5181600"/>
            <a:ext cx="4027487" cy="707886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latin typeface="Gill Sans MT" charset="0"/>
              </a:rPr>
              <a:t>higher upload rate:</a:t>
            </a:r>
            <a:r>
              <a:rPr lang="en-US">
                <a:latin typeface="Gill Sans MT" charset="0"/>
              </a:rPr>
              <a:t> find better trading partners, get file faster !</a:t>
            </a:r>
          </a:p>
        </p:txBody>
      </p:sp>
      <p:grpSp>
        <p:nvGrpSpPr>
          <p:cNvPr id="19476" name="Group 52"/>
          <p:cNvGrpSpPr>
            <a:grpSpLocks/>
          </p:cNvGrpSpPr>
          <p:nvPr/>
        </p:nvGrpSpPr>
        <p:grpSpPr bwMode="auto">
          <a:xfrm>
            <a:off x="1214438" y="4799013"/>
            <a:ext cx="762000" cy="752475"/>
            <a:chOff x="-44" y="1473"/>
            <a:chExt cx="981" cy="1105"/>
          </a:xfrm>
        </p:grpSpPr>
        <p:pic>
          <p:nvPicPr>
            <p:cNvPr id="19508" name="Picture 5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509" name="Freeform 5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77" name="Group 55"/>
          <p:cNvGrpSpPr>
            <a:grpSpLocks/>
          </p:cNvGrpSpPr>
          <p:nvPr/>
        </p:nvGrpSpPr>
        <p:grpSpPr bwMode="auto">
          <a:xfrm>
            <a:off x="1909763" y="5561013"/>
            <a:ext cx="762000" cy="752475"/>
            <a:chOff x="-44" y="1473"/>
            <a:chExt cx="981" cy="1105"/>
          </a:xfrm>
        </p:grpSpPr>
        <p:pic>
          <p:nvPicPr>
            <p:cNvPr id="19506" name="Picture 56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507" name="Freeform 5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78" name="Group 58"/>
          <p:cNvGrpSpPr>
            <a:grpSpLocks/>
          </p:cNvGrpSpPr>
          <p:nvPr/>
        </p:nvGrpSpPr>
        <p:grpSpPr bwMode="auto">
          <a:xfrm>
            <a:off x="728663" y="3678238"/>
            <a:ext cx="762000" cy="752475"/>
            <a:chOff x="-44" y="1473"/>
            <a:chExt cx="981" cy="1105"/>
          </a:xfrm>
        </p:grpSpPr>
        <p:pic>
          <p:nvPicPr>
            <p:cNvPr id="19504" name="Picture 59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505" name="Freeform 6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79" name="Group 61"/>
          <p:cNvGrpSpPr>
            <a:grpSpLocks/>
          </p:cNvGrpSpPr>
          <p:nvPr/>
        </p:nvGrpSpPr>
        <p:grpSpPr bwMode="auto">
          <a:xfrm>
            <a:off x="2692400" y="4211638"/>
            <a:ext cx="762000" cy="752475"/>
            <a:chOff x="-44" y="1473"/>
            <a:chExt cx="981" cy="1105"/>
          </a:xfrm>
        </p:grpSpPr>
        <p:pic>
          <p:nvPicPr>
            <p:cNvPr id="19502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503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80" name="Group 64"/>
          <p:cNvGrpSpPr>
            <a:grpSpLocks/>
          </p:cNvGrpSpPr>
          <p:nvPr/>
        </p:nvGrpSpPr>
        <p:grpSpPr bwMode="auto">
          <a:xfrm flipH="1">
            <a:off x="6219825" y="4135438"/>
            <a:ext cx="762000" cy="752475"/>
            <a:chOff x="-44" y="1473"/>
            <a:chExt cx="981" cy="1105"/>
          </a:xfrm>
        </p:grpSpPr>
        <p:pic>
          <p:nvPicPr>
            <p:cNvPr id="19500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501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81" name="Group 67"/>
          <p:cNvGrpSpPr>
            <a:grpSpLocks/>
          </p:cNvGrpSpPr>
          <p:nvPr/>
        </p:nvGrpSpPr>
        <p:grpSpPr bwMode="auto">
          <a:xfrm flipH="1">
            <a:off x="6370638" y="3297238"/>
            <a:ext cx="762000" cy="752475"/>
            <a:chOff x="-44" y="1473"/>
            <a:chExt cx="981" cy="1105"/>
          </a:xfrm>
        </p:grpSpPr>
        <p:pic>
          <p:nvPicPr>
            <p:cNvPr id="19498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99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82" name="Group 70"/>
          <p:cNvGrpSpPr>
            <a:grpSpLocks/>
          </p:cNvGrpSpPr>
          <p:nvPr/>
        </p:nvGrpSpPr>
        <p:grpSpPr bwMode="auto">
          <a:xfrm flipH="1">
            <a:off x="5978525" y="2676525"/>
            <a:ext cx="762000" cy="752475"/>
            <a:chOff x="-44" y="1473"/>
            <a:chExt cx="981" cy="1105"/>
          </a:xfrm>
        </p:grpSpPr>
        <p:pic>
          <p:nvPicPr>
            <p:cNvPr id="19496" name="Picture 71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97" name="Freeform 7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83" name="Group 74"/>
          <p:cNvGrpSpPr>
            <a:grpSpLocks/>
          </p:cNvGrpSpPr>
          <p:nvPr/>
        </p:nvGrpSpPr>
        <p:grpSpPr bwMode="auto">
          <a:xfrm flipH="1">
            <a:off x="5056188" y="3667125"/>
            <a:ext cx="762000" cy="752475"/>
            <a:chOff x="-44" y="1473"/>
            <a:chExt cx="981" cy="1105"/>
          </a:xfrm>
        </p:grpSpPr>
        <p:pic>
          <p:nvPicPr>
            <p:cNvPr id="19494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95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4835525" y="2501900"/>
            <a:ext cx="762000" cy="1177925"/>
            <a:chOff x="4746" y="1528"/>
            <a:chExt cx="480" cy="742"/>
          </a:xfrm>
        </p:grpSpPr>
        <p:sp>
          <p:nvSpPr>
            <p:cNvPr id="19490" name="Line 50"/>
            <p:cNvSpPr>
              <a:spLocks noChangeShapeType="1"/>
            </p:cNvSpPr>
            <p:nvPr/>
          </p:nvSpPr>
          <p:spPr bwMode="auto">
            <a:xfrm>
              <a:off x="4964" y="1962"/>
              <a:ext cx="2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91" name="Group 77"/>
            <p:cNvGrpSpPr>
              <a:grpSpLocks/>
            </p:cNvGrpSpPr>
            <p:nvPr/>
          </p:nvGrpSpPr>
          <p:grpSpPr bwMode="auto">
            <a:xfrm flipH="1">
              <a:off x="4746" y="1528"/>
              <a:ext cx="480" cy="474"/>
              <a:chOff x="-44" y="1473"/>
              <a:chExt cx="981" cy="1105"/>
            </a:xfrm>
          </p:grpSpPr>
          <p:pic>
            <p:nvPicPr>
              <p:cNvPr id="19492" name="Picture 7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493" name="Freeform 7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2377 w 356"/>
                  <a:gd name="T3" fmla="*/ 2307 h 368"/>
                  <a:gd name="T4" fmla="*/ 38409 w 356"/>
                  <a:gd name="T5" fmla="*/ 48069 h 368"/>
                  <a:gd name="T6" fmla="*/ 8465 w 356"/>
                  <a:gd name="T7" fmla="*/ 60116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1925638" y="2990850"/>
            <a:ext cx="1112837" cy="1219200"/>
            <a:chOff x="4779" y="2386"/>
            <a:chExt cx="701" cy="768"/>
          </a:xfrm>
        </p:grpSpPr>
        <p:sp>
          <p:nvSpPr>
            <p:cNvPr id="19486" name="Line 46"/>
            <p:cNvSpPr>
              <a:spLocks noChangeShapeType="1"/>
            </p:cNvSpPr>
            <p:nvPr/>
          </p:nvSpPr>
          <p:spPr bwMode="auto">
            <a:xfrm>
              <a:off x="5239" y="2812"/>
              <a:ext cx="241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87" name="Group 84"/>
            <p:cNvGrpSpPr>
              <a:grpSpLocks/>
            </p:cNvGrpSpPr>
            <p:nvPr/>
          </p:nvGrpSpPr>
          <p:grpSpPr bwMode="auto">
            <a:xfrm>
              <a:off x="4779" y="2386"/>
              <a:ext cx="480" cy="474"/>
              <a:chOff x="-44" y="1473"/>
              <a:chExt cx="981" cy="1105"/>
            </a:xfrm>
          </p:grpSpPr>
          <p:pic>
            <p:nvPicPr>
              <p:cNvPr id="19488" name="Picture 8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489" name="Freeform 8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2377 w 356"/>
                  <a:gd name="T3" fmla="*/ 2307 h 368"/>
                  <a:gd name="T4" fmla="*/ 38409 w 356"/>
                  <a:gd name="T5" fmla="*/ 48069 h 368"/>
                  <a:gd name="T6" fmla="*/ 8465 w 356"/>
                  <a:gd name="T7" fmla="*/ 60116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31B3-36C2-F448-B7FA-CF5C8648A5A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688F14-5EEB-824D-A1BD-C6C8FB6ED74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5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3" grpId="0" animBg="1"/>
      <p:bldP spid="266263" grpId="1" animBg="1"/>
      <p:bldP spid="266264" grpId="0" animBg="1"/>
      <p:bldP spid="266265" grpId="0" animBg="1"/>
      <p:bldP spid="266266" grpId="0"/>
      <p:bldP spid="266267" grpId="0"/>
      <p:bldP spid="266268" grpId="0"/>
      <p:bldP spid="2662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6A6EFE-4EC8-984D-83A4-02A48E6D39C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83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705600" cy="1219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Challenges of Peer-to-Peer</a:t>
            </a:r>
          </a:p>
        </p:txBody>
      </p:sp>
      <p:sp>
        <p:nvSpPr>
          <p:cNvPr id="183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924800" cy="50292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Peers come and go</a:t>
            </a:r>
          </a:p>
          <a:p>
            <a:pPr lvl="1">
              <a:defRPr/>
            </a:pPr>
            <a:r>
              <a:rPr lang="en-US" dirty="0" smtClean="0"/>
              <a:t>Peers are intermittently connected</a:t>
            </a:r>
          </a:p>
          <a:p>
            <a:pPr lvl="1">
              <a:defRPr/>
            </a:pPr>
            <a:r>
              <a:rPr lang="en-US" dirty="0" smtClean="0"/>
              <a:t>May come and go at any time</a:t>
            </a:r>
          </a:p>
          <a:p>
            <a:pPr lvl="1">
              <a:defRPr/>
            </a:pPr>
            <a:r>
              <a:rPr lang="en-US" dirty="0" smtClean="0"/>
              <a:t>Or come back with a different IP address</a:t>
            </a:r>
          </a:p>
          <a:p>
            <a:pPr>
              <a:defRPr/>
            </a:pPr>
            <a:r>
              <a:rPr lang="en-US" sz="2400" dirty="0" smtClean="0"/>
              <a:t>How to locate the relevant peers?</a:t>
            </a:r>
          </a:p>
          <a:p>
            <a:pPr lvl="1">
              <a:defRPr/>
            </a:pPr>
            <a:r>
              <a:rPr lang="en-US" dirty="0" smtClean="0"/>
              <a:t>Peers that are online right now</a:t>
            </a:r>
          </a:p>
          <a:p>
            <a:pPr lvl="1">
              <a:defRPr/>
            </a:pPr>
            <a:r>
              <a:rPr lang="en-US" dirty="0" smtClean="0"/>
              <a:t>Peers that have the content you want</a:t>
            </a:r>
          </a:p>
          <a:p>
            <a:pPr>
              <a:defRPr/>
            </a:pPr>
            <a:r>
              <a:rPr lang="en-US" sz="2400" dirty="0" smtClean="0"/>
              <a:t>How to motivate peers to stay in system?</a:t>
            </a:r>
          </a:p>
          <a:p>
            <a:pPr lvl="1">
              <a:defRPr/>
            </a:pPr>
            <a:r>
              <a:rPr lang="en-US" dirty="0" smtClean="0"/>
              <a:t>Why not leave as soon as download ends?</a:t>
            </a:r>
          </a:p>
          <a:p>
            <a:pPr lvl="1">
              <a:defRPr/>
            </a:pPr>
            <a:r>
              <a:rPr lang="en-US" dirty="0" smtClean="0"/>
              <a:t>Why bother uploading content to anyone else?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5943600"/>
            <a:ext cx="990600" cy="304800"/>
          </a:xfrm>
        </p:spPr>
        <p:txBody>
          <a:bodyPr/>
          <a:lstStyle/>
          <a:p>
            <a:fld id="{5F0461C9-761E-4642-A0EA-9096A7EDC4E8}" type="datetime1">
              <a:rPr lang="en-US" smtClean="0"/>
              <a:t>9/10/18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23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80446C-413E-DD45-9D4C-C9DA2AD4267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7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010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P2P Conclusions</a:t>
            </a:r>
            <a:endParaRPr lang="en-US" dirty="0" smtClean="0">
              <a:cs typeface="+mj-cs"/>
            </a:endParaRPr>
          </a:p>
        </p:txBody>
      </p:sp>
      <p:sp>
        <p:nvSpPr>
          <p:cNvPr id="177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Peer-to-peer networks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Nodes are end hosts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Primarily for file sharing, and recently telephony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Finding the appropriate peers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Centralized directory (Napster)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Query flooding (Gnutella)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Super-nodes (</a:t>
            </a:r>
            <a:r>
              <a:rPr lang="en-US" dirty="0" err="1" smtClean="0"/>
              <a:t>KaZaA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err="1" smtClean="0"/>
              <a:t>BitTorrent</a:t>
            </a:r>
            <a:endParaRPr lang="en-US" sz="2400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Distributed download of large files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Anti-free-riding techniques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Great example of how change can happen so quickly in application-level protocols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8786F-1A0E-3448-8F9F-BB776EFE905E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29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992313"/>
            <a:ext cx="3810000" cy="3657600"/>
          </a:xfrm>
        </p:spPr>
        <p:txBody>
          <a:bodyPr/>
          <a:lstStyle/>
          <a:p>
            <a:pPr marL="287338" indent="-287338"/>
            <a:r>
              <a:rPr lang="en-US" sz="2400">
                <a:latin typeface="Gill Sans MT" charset="0"/>
              </a:rPr>
              <a:t>typical request/reply message exchange:</a:t>
            </a:r>
          </a:p>
          <a:p>
            <a:pPr marL="681038" lvl="1" indent="-223838"/>
            <a:r>
              <a:rPr lang="en-US">
                <a:latin typeface="Gill Sans MT" charset="0"/>
              </a:rPr>
              <a:t>client requests info or service</a:t>
            </a:r>
          </a:p>
          <a:p>
            <a:pPr marL="681038" lvl="1" indent="-223838"/>
            <a:r>
              <a:rPr lang="en-US">
                <a:latin typeface="Gill Sans MT" charset="0"/>
              </a:rPr>
              <a:t>server responds with data, status code</a:t>
            </a:r>
          </a:p>
          <a:p>
            <a:pPr marL="287338" indent="-287338"/>
            <a:r>
              <a:rPr lang="en-US" sz="2400">
                <a:latin typeface="Gill Sans MT" charset="0"/>
              </a:rPr>
              <a:t>message formats:</a:t>
            </a:r>
          </a:p>
          <a:p>
            <a:pPr marL="681038" lvl="1" indent="-223838"/>
            <a:r>
              <a:rPr lang="en-US" i="1">
                <a:solidFill>
                  <a:srgbClr val="000090"/>
                </a:solidFill>
                <a:latin typeface="Gill Sans MT" charset="0"/>
              </a:rPr>
              <a:t>headers</a:t>
            </a:r>
            <a:r>
              <a:rPr lang="en-US">
                <a:latin typeface="Gill Sans MT" charset="0"/>
              </a:rPr>
              <a:t>: fields giving info about data</a:t>
            </a:r>
          </a:p>
          <a:p>
            <a:pPr marL="681038" lvl="1" indent="-223838"/>
            <a:r>
              <a:rPr lang="en-US" i="1">
                <a:solidFill>
                  <a:srgbClr val="000090"/>
                </a:solidFill>
                <a:latin typeface="Gill Sans MT" charset="0"/>
              </a:rPr>
              <a:t>data: </a:t>
            </a:r>
            <a:r>
              <a:rPr lang="en-US">
                <a:latin typeface="Gill Sans MT" charset="0"/>
              </a:rPr>
              <a:t>info(payload)  being communicated</a:t>
            </a:r>
          </a:p>
        </p:txBody>
      </p:sp>
      <p:sp>
        <p:nvSpPr>
          <p:cNvPr id="246788" name="Rectangle 5"/>
          <p:cNvSpPr>
            <a:spLocks noChangeArrowheads="1"/>
          </p:cNvSpPr>
          <p:nvPr/>
        </p:nvSpPr>
        <p:spPr bwMode="auto">
          <a:xfrm>
            <a:off x="4603750" y="1976438"/>
            <a:ext cx="4081463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7013" indent="-227013">
              <a:buClr>
                <a:srgbClr val="3333CC"/>
              </a:buClr>
              <a:defRPr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</a:rPr>
              <a:t>important themes:</a:t>
            </a:r>
            <a:r>
              <a:rPr lang="en-US" sz="2400" i="1" dirty="0">
                <a:solidFill>
                  <a:srgbClr val="FF3300"/>
                </a:solidFill>
                <a:latin typeface="Gill Sans MT" charset="0"/>
              </a:rPr>
              <a:t> 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control vs. messages</a:t>
            </a:r>
          </a:p>
          <a:p>
            <a:pPr marL="681038" lvl="1" indent="-223838">
              <a:buClr>
                <a:srgbClr val="000099"/>
              </a:buClr>
              <a:buSzPct val="100000"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in-band, out-of-band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centralized vs. decentralized 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stateless vs. stateful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reliable vs. unreliable message transfer 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ja-JP" altLang="en-US" sz="2400" dirty="0">
                <a:solidFill>
                  <a:srgbClr val="000000"/>
                </a:solidFill>
                <a:latin typeface="Gill Sans MT" charset="0"/>
              </a:rPr>
              <a:t>“</a:t>
            </a:r>
            <a:r>
              <a:rPr lang="en-US" altLang="ja-JP" sz="2400" dirty="0">
                <a:solidFill>
                  <a:srgbClr val="000000"/>
                </a:solidFill>
                <a:latin typeface="Gill Sans MT" charset="0"/>
              </a:rPr>
              <a:t>complexity at network edge</a:t>
            </a:r>
            <a:r>
              <a:rPr lang="ja-JP" altLang="en-US" sz="2400" dirty="0">
                <a:solidFill>
                  <a:srgbClr val="000000"/>
                </a:solidFill>
                <a:latin typeface="Gill Sans MT" charset="0"/>
              </a:rPr>
              <a:t>”</a:t>
            </a:r>
            <a:endParaRPr lang="en-US" sz="2400" dirty="0">
              <a:solidFill>
                <a:srgbClr val="000000"/>
              </a:solidFill>
              <a:latin typeface="Gill Sans MT" charset="0"/>
            </a:endParaRPr>
          </a:p>
        </p:txBody>
      </p:sp>
      <p:sp>
        <p:nvSpPr>
          <p:cNvPr id="233478" name="Rectangle 2"/>
          <p:cNvSpPr>
            <a:spLocks noChangeArrowheads="1"/>
          </p:cNvSpPr>
          <p:nvPr/>
        </p:nvSpPr>
        <p:spPr bwMode="auto">
          <a:xfrm>
            <a:off x="685800" y="12700"/>
            <a:ext cx="57467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Applications Summary</a:t>
            </a:r>
            <a:endParaRPr lang="en-US" sz="4400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233479" name="Rectangle 4"/>
          <p:cNvSpPr>
            <a:spLocks noChangeArrowheads="1"/>
          </p:cNvSpPr>
          <p:nvPr/>
        </p:nvSpPr>
        <p:spPr bwMode="auto">
          <a:xfrm>
            <a:off x="531813" y="1201738"/>
            <a:ext cx="7581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most importantly: learned about protocols! </a:t>
            </a:r>
          </a:p>
        </p:txBody>
      </p:sp>
    </p:spTree>
    <p:extLst>
      <p:ext uri="{BB962C8B-B14F-4D97-AF65-F5344CB8AC3E}">
        <p14:creationId xmlns:p14="http://schemas.microsoft.com/office/powerpoint/2010/main" val="1965213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144463"/>
            <a:ext cx="716915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charset="0"/>
                <a:ea typeface="ＭＳ Ｐゴシック" charset="0"/>
              </a:rPr>
              <a:t>IP </a:t>
            </a:r>
            <a:r>
              <a:rPr lang="en-US" dirty="0" smtClean="0">
                <a:latin typeface="Calibri" charset="0"/>
                <a:ea typeface="ＭＳ Ｐゴシック" charset="0"/>
              </a:rPr>
              <a:t>Suite In Action: </a:t>
            </a:r>
            <a:br>
              <a:rPr lang="en-US" dirty="0" smtClean="0">
                <a:latin typeface="Calibri" charset="0"/>
                <a:ea typeface="ＭＳ Ｐゴシック" charset="0"/>
              </a:rPr>
            </a:br>
            <a:r>
              <a:rPr lang="en-US" dirty="0" smtClean="0">
                <a:latin typeface="Calibri" charset="0"/>
                <a:ea typeface="ＭＳ Ｐゴシック" charset="0"/>
              </a:rPr>
              <a:t>End </a:t>
            </a:r>
            <a:r>
              <a:rPr lang="en-US" dirty="0">
                <a:latin typeface="Calibri" charset="0"/>
                <a:ea typeface="ＭＳ Ｐゴシック" charset="0"/>
              </a:rPr>
              <a:t>Hosts vs. Routers</a:t>
            </a: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2E40790-15D6-2A48-AE3E-2EF1E4EF90BC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44039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44102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0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44100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44061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44098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62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44064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44096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4406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Text Box 60"/>
          <p:cNvSpPr txBox="1">
            <a:spLocks noChangeArrowheads="1"/>
          </p:cNvSpPr>
          <p:nvPr/>
        </p:nvSpPr>
        <p:spPr bwMode="auto">
          <a:xfrm>
            <a:off x="798513" y="1162050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3" name="Text Box 61"/>
          <p:cNvSpPr txBox="1">
            <a:spLocks noChangeArrowheads="1"/>
          </p:cNvSpPr>
          <p:nvPr/>
        </p:nvSpPr>
        <p:spPr bwMode="auto">
          <a:xfrm>
            <a:off x="7716838" y="1147763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4" name="Text Box 62"/>
          <p:cNvSpPr txBox="1">
            <a:spLocks noChangeArrowheads="1"/>
          </p:cNvSpPr>
          <p:nvPr/>
        </p:nvSpPr>
        <p:spPr bwMode="auto">
          <a:xfrm>
            <a:off x="2917825" y="3544888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5" name="Text Box 63"/>
          <p:cNvSpPr txBox="1">
            <a:spLocks noChangeArrowheads="1"/>
          </p:cNvSpPr>
          <p:nvPr/>
        </p:nvSpPr>
        <p:spPr bwMode="auto">
          <a:xfrm>
            <a:off x="5548313" y="3559175"/>
            <a:ext cx="928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6"/>
          <p:cNvSpPr txBox="1">
            <a:spLocks noChangeArrowheads="1"/>
          </p:cNvSpPr>
          <p:nvPr/>
        </p:nvSpPr>
        <p:spPr bwMode="auto">
          <a:xfrm>
            <a:off x="3711575" y="1600200"/>
            <a:ext cx="201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 dirty="0">
                <a:solidFill>
                  <a:srgbClr val="FF9900"/>
                </a:solidFill>
                <a:latin typeface="Arial" charset="0"/>
                <a:cs typeface="Arial" charset="0"/>
              </a:rPr>
              <a:t>HTTP message</a:t>
            </a:r>
          </a:p>
        </p:txBody>
      </p:sp>
      <p:sp>
        <p:nvSpPr>
          <p:cNvPr id="44089" name="Text Box 67"/>
          <p:cNvSpPr txBox="1">
            <a:spLocks noChangeArrowheads="1"/>
          </p:cNvSpPr>
          <p:nvPr/>
        </p:nvSpPr>
        <p:spPr bwMode="auto">
          <a:xfrm>
            <a:off x="3810000" y="2805113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9900"/>
                </a:solidFill>
                <a:latin typeface="Arial" charset="0"/>
                <a:cs typeface="Arial" charset="0"/>
              </a:rPr>
              <a:t>TCP segment</a:t>
            </a:r>
          </a:p>
        </p:txBody>
      </p:sp>
      <p:sp>
        <p:nvSpPr>
          <p:cNvPr id="4409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Text Box 71"/>
          <p:cNvSpPr txBox="1">
            <a:spLocks noChangeArrowheads="1"/>
          </p:cNvSpPr>
          <p:nvPr/>
        </p:nvSpPr>
        <p:spPr bwMode="auto">
          <a:xfrm>
            <a:off x="1677988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4" name="Text Box 72"/>
          <p:cNvSpPr txBox="1">
            <a:spLocks noChangeArrowheads="1"/>
          </p:cNvSpPr>
          <p:nvPr/>
        </p:nvSpPr>
        <p:spPr bwMode="auto">
          <a:xfrm>
            <a:off x="645477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5" name="Text Box 73"/>
          <p:cNvSpPr txBox="1">
            <a:spLocks noChangeArrowheads="1"/>
          </p:cNvSpPr>
          <p:nvPr/>
        </p:nvSpPr>
        <p:spPr bwMode="auto">
          <a:xfrm>
            <a:off x="413702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3077" y="6281616"/>
            <a:ext cx="7745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6600"/>
                </a:solidFill>
              </a:rPr>
              <a:t>Frame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EA9-FDA0-3249-B4B3-A0313BB16727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1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99CF2-B846-5D4B-83B1-5FFDBC56974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72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705600" cy="1219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Goals of Today</a:t>
            </a:r>
            <a:r>
              <a:rPr lang="ja-JP" altLang="en-US" dirty="0" smtClean="0">
                <a:latin typeface="Arial"/>
                <a:cs typeface="+mj-cs"/>
              </a:rPr>
              <a:t>’</a:t>
            </a:r>
            <a:r>
              <a:rPr lang="en-US" dirty="0" smtClean="0">
                <a:cs typeface="+mj-cs"/>
              </a:rPr>
              <a:t>s Lecture</a:t>
            </a:r>
          </a:p>
        </p:txBody>
      </p:sp>
      <p:sp>
        <p:nvSpPr>
          <p:cNvPr id="172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077200" cy="51054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Scalability in distributing a large file</a:t>
            </a:r>
          </a:p>
          <a:p>
            <a:pPr lvl="1">
              <a:defRPr/>
            </a:pPr>
            <a:r>
              <a:rPr lang="en-US" dirty="0" smtClean="0"/>
              <a:t>Single server and </a:t>
            </a:r>
            <a:r>
              <a:rPr lang="en-US" i="1" dirty="0" smtClean="0"/>
              <a:t>N</a:t>
            </a:r>
            <a:r>
              <a:rPr lang="en-US" dirty="0" smtClean="0"/>
              <a:t> clients</a:t>
            </a:r>
          </a:p>
          <a:p>
            <a:pPr lvl="1">
              <a:defRPr/>
            </a:pPr>
            <a:r>
              <a:rPr lang="en-US" dirty="0" smtClean="0"/>
              <a:t>Peer-to-peer system with </a:t>
            </a:r>
            <a:r>
              <a:rPr lang="en-US" i="1" dirty="0" smtClean="0"/>
              <a:t>N</a:t>
            </a:r>
            <a:r>
              <a:rPr lang="en-US" dirty="0" smtClean="0"/>
              <a:t> peers</a:t>
            </a:r>
          </a:p>
          <a:p>
            <a:pPr>
              <a:defRPr/>
            </a:pPr>
            <a:r>
              <a:rPr lang="en-US" sz="2400" dirty="0" smtClean="0"/>
              <a:t>Searching for the right peer</a:t>
            </a:r>
          </a:p>
          <a:p>
            <a:pPr lvl="1">
              <a:defRPr/>
            </a:pPr>
            <a:r>
              <a:rPr lang="en-US" dirty="0" smtClean="0"/>
              <a:t>Central directory (Napster)</a:t>
            </a:r>
          </a:p>
          <a:p>
            <a:pPr lvl="1">
              <a:defRPr/>
            </a:pPr>
            <a:r>
              <a:rPr lang="en-US" dirty="0" smtClean="0"/>
              <a:t>Query flooding (Gnutella)</a:t>
            </a:r>
          </a:p>
          <a:p>
            <a:pPr lvl="1">
              <a:defRPr/>
            </a:pPr>
            <a:r>
              <a:rPr lang="en-US" dirty="0" smtClean="0"/>
              <a:t>Hierarchical overlay (</a:t>
            </a:r>
            <a:r>
              <a:rPr lang="en-US" dirty="0" err="1" smtClean="0"/>
              <a:t>Kazaa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sz="2400" dirty="0" err="1" smtClean="0"/>
              <a:t>BitTorrent</a:t>
            </a:r>
            <a:endParaRPr lang="en-US" sz="2400" dirty="0" smtClean="0"/>
          </a:p>
          <a:p>
            <a:pPr lvl="1">
              <a:defRPr/>
            </a:pPr>
            <a:r>
              <a:rPr lang="en-US" dirty="0" smtClean="0"/>
              <a:t>Transferring large files</a:t>
            </a:r>
          </a:p>
          <a:p>
            <a:pPr lvl="1">
              <a:defRPr/>
            </a:pPr>
            <a:r>
              <a:rPr lang="en-US" dirty="0" smtClean="0"/>
              <a:t>Preventing free-riding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E5D4-AE71-FB42-B1CB-CDDC3D8ECAFD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1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64"/>
          <p:cNvGrpSpPr>
            <a:grpSpLocks/>
          </p:cNvGrpSpPr>
          <p:nvPr/>
        </p:nvGrpSpPr>
        <p:grpSpPr bwMode="auto">
          <a:xfrm>
            <a:off x="5124450" y="1257300"/>
            <a:ext cx="3540125" cy="4545013"/>
            <a:chOff x="3277" y="974"/>
            <a:chExt cx="2230" cy="2863"/>
          </a:xfrm>
        </p:grpSpPr>
        <p:sp>
          <p:nvSpPr>
            <p:cNvPr id="7177" name="Freeform 565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548 w 1036"/>
                <a:gd name="T1" fmla="*/ 11 h 675"/>
                <a:gd name="T2" fmla="*/ 933 w 1036"/>
                <a:gd name="T3" fmla="*/ 53 h 675"/>
                <a:gd name="T4" fmla="*/ 493 w 1036"/>
                <a:gd name="T5" fmla="*/ 129 h 675"/>
                <a:gd name="T6" fmla="*/ 366 w 1036"/>
                <a:gd name="T7" fmla="*/ 229 h 675"/>
                <a:gd name="T8" fmla="*/ 51 w 1036"/>
                <a:gd name="T9" fmla="*/ 297 h 675"/>
                <a:gd name="T10" fmla="*/ 41 w 1036"/>
                <a:gd name="T11" fmla="*/ 459 h 675"/>
                <a:gd name="T12" fmla="*/ 315 w 1036"/>
                <a:gd name="T13" fmla="*/ 489 h 675"/>
                <a:gd name="T14" fmla="*/ 1097 w 1036"/>
                <a:gd name="T15" fmla="*/ 489 h 675"/>
                <a:gd name="T16" fmla="*/ 1429 w 1036"/>
                <a:gd name="T17" fmla="*/ 555 h 675"/>
                <a:gd name="T18" fmla="*/ 1797 w 1036"/>
                <a:gd name="T19" fmla="*/ 657 h 675"/>
                <a:gd name="T20" fmla="*/ 2079 w 1036"/>
                <a:gd name="T21" fmla="*/ 661 h 675"/>
                <a:gd name="T22" fmla="*/ 2274 w 1036"/>
                <a:gd name="T23" fmla="*/ 603 h 675"/>
                <a:gd name="T24" fmla="*/ 2373 w 1036"/>
                <a:gd name="T25" fmla="*/ 445 h 675"/>
                <a:gd name="T26" fmla="*/ 2434 w 1036"/>
                <a:gd name="T27" fmla="*/ 291 h 675"/>
                <a:gd name="T28" fmla="*/ 2441 w 1036"/>
                <a:gd name="T29" fmla="*/ 107 h 675"/>
                <a:gd name="T30" fmla="*/ 2231 w 1036"/>
                <a:gd name="T31" fmla="*/ 17 h 675"/>
                <a:gd name="T32" fmla="*/ 1853 w 1036"/>
                <a:gd name="T33" fmla="*/ 3 h 675"/>
                <a:gd name="T34" fmla="*/ 1548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566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7551" name="Rectangle 567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52" name="AutoShape 568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7179" name="Freeform 569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570"/>
            <p:cNvSpPr>
              <a:spLocks noChangeShapeType="1"/>
            </p:cNvSpPr>
            <p:nvPr/>
          </p:nvSpPr>
          <p:spPr bwMode="auto">
            <a:xfrm rot="-5400000">
              <a:off x="4924" y="3318"/>
              <a:ext cx="282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Line 571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Line 572"/>
            <p:cNvSpPr>
              <a:spLocks noChangeShapeType="1"/>
            </p:cNvSpPr>
            <p:nvPr/>
          </p:nvSpPr>
          <p:spPr bwMode="auto">
            <a:xfrm rot="16200000" flipH="1">
              <a:off x="5110" y="3185"/>
              <a:ext cx="82" cy="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Line 574"/>
            <p:cNvSpPr>
              <a:spLocks noChangeShapeType="1"/>
            </p:cNvSpPr>
            <p:nvPr/>
          </p:nvSpPr>
          <p:spPr bwMode="auto">
            <a:xfrm>
              <a:off x="3843" y="3009"/>
              <a:ext cx="115" cy="6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575"/>
            <p:cNvSpPr>
              <a:spLocks noChangeShapeType="1"/>
            </p:cNvSpPr>
            <p:nvPr/>
          </p:nvSpPr>
          <p:spPr bwMode="auto">
            <a:xfrm flipV="1">
              <a:off x="3680" y="3164"/>
              <a:ext cx="257" cy="5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578"/>
            <p:cNvSpPr>
              <a:spLocks noChangeShapeType="1"/>
            </p:cNvSpPr>
            <p:nvPr/>
          </p:nvSpPr>
          <p:spPr bwMode="auto">
            <a:xfrm flipH="1">
              <a:off x="3948" y="3206"/>
              <a:ext cx="91" cy="11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579"/>
            <p:cNvSpPr>
              <a:spLocks noChangeShapeType="1"/>
            </p:cNvSpPr>
            <p:nvPr/>
          </p:nvSpPr>
          <p:spPr bwMode="auto">
            <a:xfrm flipH="1" flipV="1">
              <a:off x="4144" y="3212"/>
              <a:ext cx="53" cy="1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580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582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583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90" name="Group 584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7549" name="Picture 585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550" name="Picture 586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191" name="Freeform 587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Freeform 588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22391 w 765"/>
                <a:gd name="T1" fmla="*/ 10368 h 459"/>
                <a:gd name="T2" fmla="*/ 82940 w 765"/>
                <a:gd name="T3" fmla="*/ 73622 h 459"/>
                <a:gd name="T4" fmla="*/ 27746 w 765"/>
                <a:gd name="T5" fmla="*/ 104782 h 459"/>
                <a:gd name="T6" fmla="*/ 3965 w 765"/>
                <a:gd name="T7" fmla="*/ 353091 h 459"/>
                <a:gd name="T8" fmla="*/ 51895 w 765"/>
                <a:gd name="T9" fmla="*/ 466531 h 459"/>
                <a:gd name="T10" fmla="*/ 99759 w 765"/>
                <a:gd name="T11" fmla="*/ 447174 h 459"/>
                <a:gd name="T12" fmla="*/ 168381 w 765"/>
                <a:gd name="T13" fmla="*/ 466531 h 459"/>
                <a:gd name="T14" fmla="*/ 201493 w 765"/>
                <a:gd name="T15" fmla="*/ 455702 h 459"/>
                <a:gd name="T16" fmla="*/ 216889 w 765"/>
                <a:gd name="T17" fmla="*/ 390988 h 459"/>
                <a:gd name="T18" fmla="*/ 216508 w 765"/>
                <a:gd name="T19" fmla="*/ 165960 h 459"/>
                <a:gd name="T20" fmla="*/ 191079 w 765"/>
                <a:gd name="T21" fmla="*/ 36202 h 459"/>
                <a:gd name="T22" fmla="*/ 122391 w 765"/>
                <a:gd name="T23" fmla="*/ 10368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589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590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591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592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593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594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595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596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597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598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599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600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601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602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603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604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605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10" name="Group 606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7532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3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4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5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6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7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8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39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0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1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2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3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4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5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6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47" name="Oval 622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7548" name="Picture 623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11" name="Group 624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7523" name="Line 625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24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25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26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527" name="Group 629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7530" name="Freeform 6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31" name="Freeform 6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28" name="Line 632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29" name="Line 633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2" name="Group 634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751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1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1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518" name="Group 6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21" name="Freeform 6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22" name="Freeform 6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19" name="Line 6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20" name="Line 6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3" name="Group 643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750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0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0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510" name="Group 6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13" name="Freeform 6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14" name="Freeform 6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11" name="Line 6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12" name="Line 6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4" name="Group 652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749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0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50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502" name="Group 65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05" name="Freeform 6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06" name="Freeform 6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03" name="Line 65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04" name="Line 66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5" name="Group 661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749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9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9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94" name="Group 66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97" name="Freeform 66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98" name="Freeform 66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95" name="Line 66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96" name="Line 66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6" name="Group 670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748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8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8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86" name="Group 67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89" name="Freeform 67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90" name="Freeform 67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87" name="Line 67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8" name="Line 67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17" name="Line 679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18" name="Group 680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747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7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7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78" name="Group 68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81" name="Freeform 68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2" name="Freeform 68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79" name="Line 68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" name="Line 68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9" name="Group 689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746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6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6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70" name="Group 69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73" name="Freeform 69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4" name="Freeform 69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71" name="Line 69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2" name="Line 69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20" name="Group 698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745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6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6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62" name="Group 7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65" name="Freeform 7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6" name="Freeform 7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63" name="Line 7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64" name="Line 7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21" name="Group 707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745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5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5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54" name="Group 7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57" name="Freeform 7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8" name="Freeform 7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55" name="Line 7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6" name="Line 7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22" name="Group 716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744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4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4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47" name="Group 7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49" name="Freeform 7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0" name="Freeform 7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48" name="Line 7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23" name="Group 725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743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3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43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7439" name="Group 7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42" name="Freeform 7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3" name="Freeform 7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40" name="Line 7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1" name="Line 7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24" name="Group 734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7422" name="Group 735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424" name="Freeform 736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5" name="Freeform 737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6" name="Freeform 738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7" name="Freeform 739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8" name="Freeform 740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9" name="Freeform 741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0" name="Freeform 742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1" name="Freeform 743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2" name="Freeform 744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3" name="Freeform 745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4" name="Freeform 746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5" name="Freeform 747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423" name="Picture 748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25" name="Group 749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7408" name="Group 750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410" name="Freeform 751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1" name="Freeform 752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2" name="Freeform 753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3" name="Freeform 754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4" name="Freeform 755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5" name="Freeform 756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6" name="Freeform 757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7" name="Freeform 758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8" name="Freeform 759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9" name="Freeform 760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0" name="Freeform 761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21" name="Freeform 762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409" name="Picture 763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226" name="Line 764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27" name="Group 765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7406" name="Picture 76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07" name="Freeform 76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28" name="Group 768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7404" name="Picture 76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05" name="Freeform 77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29" name="Group 771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7402" name="Picture 77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03" name="Freeform 77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30" name="Group 774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7400" name="Picture 77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01" name="Freeform 77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7231" name="Picture 777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232" name="Group 778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7398" name="Picture 779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99" name="Picture 780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33" name="Group 781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7366" name="Freeform 7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0 w 354"/>
                  <a:gd name="T3" fmla="*/ 19 h 2742"/>
                  <a:gd name="T4" fmla="*/ 10 w 354"/>
                  <a:gd name="T5" fmla="*/ 143 h 2742"/>
                  <a:gd name="T6" fmla="*/ 0 w 354"/>
                  <a:gd name="T7" fmla="*/ 14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7" name="Rectangle 783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8" name="Freeform 7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6 w 211"/>
                  <a:gd name="T3" fmla="*/ 13 h 2537"/>
                  <a:gd name="T4" fmla="*/ 2 w 211"/>
                  <a:gd name="T5" fmla="*/ 13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9" name="Freeform 7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9 w 328"/>
                  <a:gd name="T3" fmla="*/ 8 h 226"/>
                  <a:gd name="T4" fmla="*/ 9 w 328"/>
                  <a:gd name="T5" fmla="*/ 13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0" name="Rectangle 786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71" name="Group 7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396" name="AutoShape 78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97" name="AutoShape 789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72" name="Rectangle 790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73" name="Group 7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394" name="AutoShape 792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95" name="AutoShape 793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74" name="Rectangle 794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5" name="Rectangle 795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76" name="Group 7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392" name="AutoShape 797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93" name="AutoShape 798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77" name="Freeform 7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9 w 328"/>
                  <a:gd name="T3" fmla="*/ 7 h 226"/>
                  <a:gd name="T4" fmla="*/ 9 w 328"/>
                  <a:gd name="T5" fmla="*/ 12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78" name="Group 8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390" name="AutoShape 801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91" name="AutoShape 802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79" name="Rectangle 803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0" name="Freeform 8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 w 296"/>
                  <a:gd name="T3" fmla="*/ 7 h 256"/>
                  <a:gd name="T4" fmla="*/ 9 w 296"/>
                  <a:gd name="T5" fmla="*/ 13 h 256"/>
                  <a:gd name="T6" fmla="*/ 0 w 296"/>
                  <a:gd name="T7" fmla="*/ 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1" name="Freeform 8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9 w 304"/>
                  <a:gd name="T3" fmla="*/ 9 h 288"/>
                  <a:gd name="T4" fmla="*/ 8 w 304"/>
                  <a:gd name="T5" fmla="*/ 16 h 288"/>
                  <a:gd name="T6" fmla="*/ 2 w 304"/>
                  <a:gd name="T7" fmla="*/ 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2" name="Oval 806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3" name="Freeform 8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7 h 240"/>
                  <a:gd name="T2" fmla="*/ 2 w 306"/>
                  <a:gd name="T3" fmla="*/ 13 h 240"/>
                  <a:gd name="T4" fmla="*/ 9 w 306"/>
                  <a:gd name="T5" fmla="*/ 7 h 240"/>
                  <a:gd name="T6" fmla="*/ 9 w 306"/>
                  <a:gd name="T7" fmla="*/ 0 h 240"/>
                  <a:gd name="T8" fmla="*/ 0 w 306"/>
                  <a:gd name="T9" fmla="*/ 7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4" name="AutoShape 808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5" name="AutoShape 809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6" name="Oval 810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7" name="Oval 811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>
                  <a:solidFill>
                    <a:srgbClr val="FF0000"/>
                  </a:solidFill>
                </a:endParaRPr>
              </a:p>
            </p:txBody>
          </p:sp>
          <p:sp>
            <p:nvSpPr>
              <p:cNvPr id="7388" name="Oval 812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9" name="Rectangle 813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34" name="Group 814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7334" name="Freeform 81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0 w 354"/>
                  <a:gd name="T3" fmla="*/ 19 h 2742"/>
                  <a:gd name="T4" fmla="*/ 10 w 354"/>
                  <a:gd name="T5" fmla="*/ 143 h 2742"/>
                  <a:gd name="T6" fmla="*/ 0 w 354"/>
                  <a:gd name="T7" fmla="*/ 14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5" name="Rectangle 81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36" name="Freeform 81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6 w 211"/>
                  <a:gd name="T3" fmla="*/ 13 h 2537"/>
                  <a:gd name="T4" fmla="*/ 2 w 211"/>
                  <a:gd name="T5" fmla="*/ 13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7" name="Freeform 81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9 w 328"/>
                  <a:gd name="T3" fmla="*/ 8 h 226"/>
                  <a:gd name="T4" fmla="*/ 9 w 328"/>
                  <a:gd name="T5" fmla="*/ 13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8" name="Rectangle 81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39" name="Group 82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364" name="AutoShape 82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65" name="AutoShape 82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40" name="Rectangle 82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41" name="Group 82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362" name="AutoShape 82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63" name="AutoShape 82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42" name="Rectangle 82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43" name="Rectangle 82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44" name="Group 82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360" name="AutoShape 83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61" name="AutoShape 83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45" name="Freeform 83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9 w 328"/>
                  <a:gd name="T3" fmla="*/ 7 h 226"/>
                  <a:gd name="T4" fmla="*/ 9 w 328"/>
                  <a:gd name="T5" fmla="*/ 12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46" name="Group 83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358" name="AutoShape 83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59" name="AutoShape 83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47" name="Rectangle 83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48" name="Freeform 83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 w 296"/>
                  <a:gd name="T3" fmla="*/ 7 h 256"/>
                  <a:gd name="T4" fmla="*/ 9 w 296"/>
                  <a:gd name="T5" fmla="*/ 13 h 256"/>
                  <a:gd name="T6" fmla="*/ 0 w 296"/>
                  <a:gd name="T7" fmla="*/ 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9" name="Freeform 83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9 w 304"/>
                  <a:gd name="T3" fmla="*/ 9 h 288"/>
                  <a:gd name="T4" fmla="*/ 8 w 304"/>
                  <a:gd name="T5" fmla="*/ 16 h 288"/>
                  <a:gd name="T6" fmla="*/ 2 w 304"/>
                  <a:gd name="T7" fmla="*/ 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0" name="Oval 83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1" name="Freeform 84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7 h 240"/>
                  <a:gd name="T2" fmla="*/ 2 w 306"/>
                  <a:gd name="T3" fmla="*/ 13 h 240"/>
                  <a:gd name="T4" fmla="*/ 9 w 306"/>
                  <a:gd name="T5" fmla="*/ 7 h 240"/>
                  <a:gd name="T6" fmla="*/ 9 w 306"/>
                  <a:gd name="T7" fmla="*/ 0 h 240"/>
                  <a:gd name="T8" fmla="*/ 0 w 306"/>
                  <a:gd name="T9" fmla="*/ 7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2" name="AutoShape 84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3" name="AutoShape 84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4" name="Oval 84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5" name="Oval 84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>
                  <a:solidFill>
                    <a:srgbClr val="FF0000"/>
                  </a:solidFill>
                </a:endParaRPr>
              </a:p>
            </p:txBody>
          </p:sp>
          <p:sp>
            <p:nvSpPr>
              <p:cNvPr id="7356" name="Oval 84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7" name="Rectangle 84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35" name="Group 847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7311" name="Picture 848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12" name="Picture 849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13" name="Freeform 85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314" name="Picture 851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15" name="Freeform 85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6" name="Freeform 85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7" name="Freeform 85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8" name="Freeform 85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9" name="Freeform 85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8 h 1659"/>
                  <a:gd name="T6" fmla="*/ 0 w 637"/>
                  <a:gd name="T7" fmla="*/ 8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0" name="Freeform 85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4 w 2216"/>
                  <a:gd name="T5" fmla="*/ 3 h 550"/>
                  <a:gd name="T6" fmla="*/ 4 w 2216"/>
                  <a:gd name="T7" fmla="*/ 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21" name="Group 85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328" name="Freeform 85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9" name="Freeform 86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0" name="Freeform 86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1" name="Freeform 86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2" name="Freeform 86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3" name="Freeform 86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22" name="Freeform 86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3" name="Freeform 86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4" name="Freeform 86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5" name="Freeform 86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6" name="Freeform 86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7" name="Freeform 87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36" name="Group 871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7288" name="Picture 872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89" name="Picture 873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0" name="Freeform 87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91" name="Picture 875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2" name="Freeform 87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" name="Freeform 87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" name="Freeform 87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5" name="Freeform 87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6" name="Freeform 88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8 h 1659"/>
                  <a:gd name="T6" fmla="*/ 0 w 637"/>
                  <a:gd name="T7" fmla="*/ 8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7" name="Freeform 88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4 w 2216"/>
                  <a:gd name="T5" fmla="*/ 3 h 550"/>
                  <a:gd name="T6" fmla="*/ 4 w 2216"/>
                  <a:gd name="T7" fmla="*/ 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98" name="Group 88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305" name="Freeform 8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6" name="Freeform 8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7" name="Freeform 8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8" name="Freeform 8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9" name="Freeform 8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0" name="Freeform 8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99" name="Freeform 88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0" name="Freeform 89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1" name="Freeform 89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2" name="Freeform 89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3" name="Freeform 89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4" name="Freeform 89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37" name="Group 895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7265" name="Picture 896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66" name="Picture 897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67" name="Freeform 89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68" name="Picture 899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69" name="Freeform 90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0" name="Freeform 90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1" name="Freeform 90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" name="Freeform 90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" name="Freeform 90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8 h 1659"/>
                  <a:gd name="T6" fmla="*/ 0 w 637"/>
                  <a:gd name="T7" fmla="*/ 8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" name="Freeform 90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4 w 2216"/>
                  <a:gd name="T5" fmla="*/ 3 h 550"/>
                  <a:gd name="T6" fmla="*/ 4 w 2216"/>
                  <a:gd name="T7" fmla="*/ 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75" name="Group 90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2" name="Freeform 90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3" name="Freeform 90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4" name="Freeform 90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5" name="Freeform 91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6" name="Freeform 91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" name="Freeform 91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76" name="Freeform 91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" name="Freeform 91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" name="Freeform 91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" name="Freeform 91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" name="Freeform 91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" name="Freeform 91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38" name="Group 919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7263" name="Picture 9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64" name="Freeform 92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39" name="Group 922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7240" name="Picture 923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41" name="Picture 924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42" name="Freeform 925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43" name="Picture 926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44" name="Freeform 927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5" name="Freeform 928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6" name="Freeform 929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7" name="Freeform 930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8" name="Freeform 931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8 h 1659"/>
                  <a:gd name="T6" fmla="*/ 0 w 637"/>
                  <a:gd name="T7" fmla="*/ 8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9" name="Freeform 932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4 w 2216"/>
                  <a:gd name="T5" fmla="*/ 3 h 550"/>
                  <a:gd name="T6" fmla="*/ 4 w 2216"/>
                  <a:gd name="T7" fmla="*/ 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50" name="Group 933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57" name="Freeform 934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8" name="Freeform 935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9" name="Freeform 936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0" name="Freeform 937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1" name="Freeform 938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2" name="Freeform 939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51" name="Freeform 940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2" name="Freeform 941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3" name="Freeform 942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4" name="Freeform 943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5" name="Freeform 944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6" name="Freeform 945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510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38113"/>
            <a:ext cx="7772400" cy="871537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Gill Sans MT" charset="0"/>
                <a:cs typeface="+mj-cs"/>
              </a:rPr>
              <a:t>Pure </a:t>
            </a:r>
            <a:r>
              <a:rPr lang="en-US" sz="4000" smtClean="0">
                <a:latin typeface="Gill Sans MT" charset="0"/>
                <a:cs typeface="+mj-cs"/>
              </a:rPr>
              <a:t>P2P</a:t>
            </a:r>
            <a:r>
              <a:rPr lang="en-US" smtClean="0">
                <a:latin typeface="Gill Sans MT" charset="0"/>
                <a:cs typeface="+mj-cs"/>
              </a:rPr>
              <a:t> architecture</a:t>
            </a:r>
          </a:p>
        </p:txBody>
      </p:sp>
      <p:sp>
        <p:nvSpPr>
          <p:cNvPr id="1751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1276350"/>
            <a:ext cx="4049713" cy="4648200"/>
          </a:xfrm>
        </p:spPr>
        <p:txBody>
          <a:bodyPr/>
          <a:lstStyle/>
          <a:p>
            <a:pPr>
              <a:defRPr/>
            </a:pPr>
            <a:r>
              <a:rPr lang="en-US" i="1" smtClean="0">
                <a:latin typeface="Gill Sans MT" charset="0"/>
              </a:rPr>
              <a:t>no</a:t>
            </a:r>
            <a:r>
              <a:rPr lang="en-US" smtClean="0">
                <a:latin typeface="Gill Sans MT" charset="0"/>
              </a:rPr>
              <a:t> always-on server</a:t>
            </a:r>
          </a:p>
          <a:p>
            <a:pPr>
              <a:defRPr/>
            </a:pPr>
            <a:r>
              <a:rPr lang="en-US" smtClean="0">
                <a:latin typeface="Gill Sans MT" charset="0"/>
              </a:rPr>
              <a:t>arbitrary end systems directly communicate</a:t>
            </a:r>
          </a:p>
          <a:p>
            <a:pPr>
              <a:defRPr/>
            </a:pPr>
            <a:r>
              <a:rPr lang="en-US" smtClean="0">
                <a:latin typeface="Gill Sans MT" charset="0"/>
              </a:rPr>
              <a:t>peers are intermittently connected and change IP addresses</a:t>
            </a:r>
            <a:endParaRPr lang="en-US" i="1" smtClean="0">
              <a:solidFill>
                <a:srgbClr val="000099"/>
              </a:solidFill>
              <a:latin typeface="Gill Sans MT" charset="0"/>
            </a:endParaRPr>
          </a:p>
          <a:p>
            <a:pPr>
              <a:spcBef>
                <a:spcPct val="60000"/>
              </a:spcBef>
              <a:buFont typeface="Wingdings" charset="0"/>
              <a:buNone/>
              <a:defRPr/>
            </a:pPr>
            <a:r>
              <a:rPr lang="en-US" i="1" smtClean="0">
                <a:solidFill>
                  <a:srgbClr val="000099"/>
                </a:solidFill>
                <a:latin typeface="Gill Sans MT" charset="0"/>
              </a:rPr>
              <a:t>examples:</a:t>
            </a:r>
          </a:p>
          <a:p>
            <a:pPr lvl="1">
              <a:defRPr/>
            </a:pPr>
            <a:r>
              <a:rPr lang="en-US" smtClean="0">
                <a:latin typeface="Gill Sans MT" charset="0"/>
              </a:rPr>
              <a:t>file distribution (BitTorrent)</a:t>
            </a:r>
          </a:p>
          <a:p>
            <a:pPr lvl="1">
              <a:defRPr/>
            </a:pPr>
            <a:r>
              <a:rPr lang="en-US" smtClean="0">
                <a:latin typeface="Gill Sans MT" charset="0"/>
              </a:rPr>
              <a:t>Streaming (KanKan)</a:t>
            </a:r>
          </a:p>
          <a:p>
            <a:pPr lvl="1">
              <a:defRPr/>
            </a:pPr>
            <a:r>
              <a:rPr lang="en-US" smtClean="0">
                <a:latin typeface="Gill Sans MT" charset="0"/>
              </a:rPr>
              <a:t>VoIP (Skype) </a:t>
            </a:r>
          </a:p>
          <a:p>
            <a:pPr>
              <a:buFont typeface="Wingdings" charset="0"/>
              <a:buNone/>
              <a:defRPr/>
            </a:pPr>
            <a:endParaRPr lang="en-US" sz="2400" smtClean="0">
              <a:latin typeface="Gill Sans MT" charset="0"/>
            </a:endParaRPr>
          </a:p>
          <a:p>
            <a:pPr>
              <a:defRPr/>
            </a:pPr>
            <a:endParaRPr lang="en-US" sz="2400" smtClean="0">
              <a:latin typeface="Gill Sans MT" charset="0"/>
            </a:endParaRPr>
          </a:p>
        </p:txBody>
      </p:sp>
      <p:sp>
        <p:nvSpPr>
          <p:cNvPr id="7173" name="Line 1034"/>
          <p:cNvSpPr>
            <a:spLocks noChangeShapeType="1"/>
          </p:cNvSpPr>
          <p:nvPr/>
        </p:nvSpPr>
        <p:spPr bwMode="auto">
          <a:xfrm flipH="1">
            <a:off x="5783263" y="1597025"/>
            <a:ext cx="828675" cy="120332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035"/>
          <p:cNvSpPr>
            <a:spLocks noChangeShapeType="1"/>
          </p:cNvSpPr>
          <p:nvPr/>
        </p:nvSpPr>
        <p:spPr bwMode="auto">
          <a:xfrm>
            <a:off x="5657850" y="3160713"/>
            <a:ext cx="30163" cy="15557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1036"/>
          <p:cNvSpPr>
            <a:spLocks noChangeShapeType="1"/>
          </p:cNvSpPr>
          <p:nvPr/>
        </p:nvSpPr>
        <p:spPr bwMode="auto">
          <a:xfrm>
            <a:off x="6118225" y="3260725"/>
            <a:ext cx="1296988" cy="20383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9DD8E8-32FF-8843-A2F4-39D3813462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9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53988"/>
            <a:ext cx="8520113" cy="773112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Gill Sans MT" charset="0"/>
                <a:cs typeface="+mj-cs"/>
              </a:rPr>
              <a:t>File distribution: client-server vs P2P</a:t>
            </a:r>
          </a:p>
        </p:txBody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1227138"/>
            <a:ext cx="8258175" cy="8826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u="sng" smtClean="0">
                <a:solidFill>
                  <a:srgbClr val="CC0000"/>
                </a:solidFill>
                <a:latin typeface="Gill Sans MT" charset="0"/>
              </a:rPr>
              <a:t>Question</a:t>
            </a:r>
            <a:r>
              <a:rPr lang="en-US" i="1" smtClean="0">
                <a:solidFill>
                  <a:srgbClr val="CC0000"/>
                </a:solidFill>
                <a:latin typeface="Gill Sans MT" charset="0"/>
              </a:rPr>
              <a:t>:</a:t>
            </a:r>
            <a:r>
              <a:rPr lang="en-US" smtClean="0">
                <a:latin typeface="Gill Sans MT" charset="0"/>
              </a:rPr>
              <a:t> how much time to distribute file (size </a:t>
            </a:r>
            <a:r>
              <a:rPr lang="en-US" i="1" smtClean="0">
                <a:latin typeface="Gill Sans MT" charset="0"/>
              </a:rPr>
              <a:t>F</a:t>
            </a:r>
            <a:r>
              <a:rPr lang="en-US" smtClean="0">
                <a:latin typeface="Gill Sans MT" charset="0"/>
              </a:rPr>
              <a:t>) from one server to </a:t>
            </a:r>
            <a:r>
              <a:rPr lang="en-US" i="1" smtClean="0">
                <a:latin typeface="Gill Sans MT" charset="0"/>
              </a:rPr>
              <a:t>N  peers</a:t>
            </a:r>
            <a:r>
              <a:rPr lang="en-US" smtClean="0">
                <a:latin typeface="Gill Sans MT" charset="0"/>
              </a:rPr>
              <a:t>?</a:t>
            </a:r>
          </a:p>
          <a:p>
            <a:pPr lvl="1">
              <a:defRPr/>
            </a:pPr>
            <a:r>
              <a:rPr lang="en-US" smtClean="0">
                <a:latin typeface="Gill Sans MT" charset="0"/>
              </a:rPr>
              <a:t>peer upload/download capacity is limited resource</a:t>
            </a:r>
          </a:p>
        </p:txBody>
      </p:sp>
      <p:sp>
        <p:nvSpPr>
          <p:cNvPr id="9221" name="Freeform 4"/>
          <p:cNvSpPr>
            <a:spLocks/>
          </p:cNvSpPr>
          <p:nvPr/>
        </p:nvSpPr>
        <p:spPr bwMode="auto">
          <a:xfrm>
            <a:off x="2284413" y="4087813"/>
            <a:ext cx="3775075" cy="17557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14"/>
          <p:cNvSpPr>
            <a:spLocks noChangeShapeType="1"/>
          </p:cNvSpPr>
          <p:nvPr/>
        </p:nvSpPr>
        <p:spPr bwMode="auto">
          <a:xfrm>
            <a:off x="1819275" y="4051300"/>
            <a:ext cx="803275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2103438" y="3849688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latin typeface="Arial" charset="0"/>
              </a:rPr>
              <a:t>u</a:t>
            </a:r>
            <a:r>
              <a:rPr lang="en-US" sz="1800" i="1" baseline="-25000">
                <a:latin typeface="Arial" charset="0"/>
              </a:rPr>
              <a:t>s</a:t>
            </a:r>
          </a:p>
        </p:txBody>
      </p:sp>
      <p:sp>
        <p:nvSpPr>
          <p:cNvPr id="9224" name="Line 39"/>
          <p:cNvSpPr>
            <a:spLocks noChangeShapeType="1"/>
          </p:cNvSpPr>
          <p:nvPr/>
        </p:nvSpPr>
        <p:spPr bwMode="auto">
          <a:xfrm>
            <a:off x="1376363" y="4962525"/>
            <a:ext cx="10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40"/>
          <p:cNvSpPr>
            <a:spLocks noChangeShapeType="1"/>
          </p:cNvSpPr>
          <p:nvPr/>
        </p:nvSpPr>
        <p:spPr bwMode="auto">
          <a:xfrm flipH="1">
            <a:off x="1431925" y="5110163"/>
            <a:ext cx="100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Text Box 41"/>
          <p:cNvSpPr txBox="1">
            <a:spLocks noChangeArrowheads="1"/>
          </p:cNvSpPr>
          <p:nvPr/>
        </p:nvSpPr>
        <p:spPr bwMode="auto">
          <a:xfrm>
            <a:off x="1665288" y="45735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latin typeface="Arial" charset="0"/>
              </a:rPr>
              <a:t>u</a:t>
            </a:r>
            <a:r>
              <a:rPr lang="en-US" sz="1800" i="1" baseline="-25000">
                <a:latin typeface="Arial" charset="0"/>
              </a:rPr>
              <a:t>N</a:t>
            </a:r>
          </a:p>
        </p:txBody>
      </p:sp>
      <p:sp>
        <p:nvSpPr>
          <p:cNvPr id="9227" name="Text Box 42"/>
          <p:cNvSpPr txBox="1">
            <a:spLocks noChangeArrowheads="1"/>
          </p:cNvSpPr>
          <p:nvPr/>
        </p:nvSpPr>
        <p:spPr bwMode="auto">
          <a:xfrm>
            <a:off x="1646238" y="508793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latin typeface="Arial" charset="0"/>
              </a:rPr>
              <a:t>d</a:t>
            </a:r>
            <a:r>
              <a:rPr lang="en-US" sz="1800" i="1" baseline="-25000">
                <a:latin typeface="Arial" charset="0"/>
              </a:rPr>
              <a:t>N</a:t>
            </a:r>
          </a:p>
        </p:txBody>
      </p:sp>
      <p:sp>
        <p:nvSpPr>
          <p:cNvPr id="9228" name="Text Box 43"/>
          <p:cNvSpPr txBox="1">
            <a:spLocks noChangeArrowheads="1"/>
          </p:cNvSpPr>
          <p:nvPr/>
        </p:nvSpPr>
        <p:spPr bwMode="auto">
          <a:xfrm>
            <a:off x="1146175" y="4071938"/>
            <a:ext cx="1173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server</a:t>
            </a:r>
            <a:endParaRPr lang="en-US" sz="1800" baseline="-25000">
              <a:latin typeface="Arial" charset="0"/>
            </a:endParaRPr>
          </a:p>
        </p:txBody>
      </p:sp>
      <p:sp>
        <p:nvSpPr>
          <p:cNvPr id="9229" name="Text Box 44"/>
          <p:cNvSpPr txBox="1">
            <a:spLocks noChangeArrowheads="1"/>
          </p:cNvSpPr>
          <p:nvPr/>
        </p:nvSpPr>
        <p:spPr bwMode="auto">
          <a:xfrm>
            <a:off x="2825750" y="4598988"/>
            <a:ext cx="254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1"/>
                </a:solidFill>
                <a:latin typeface="Arial" charset="0"/>
              </a:rPr>
              <a:t>network (with abundant</a:t>
            </a:r>
          </a:p>
          <a:p>
            <a:pPr eaLnBrk="1" hangingPunct="1"/>
            <a:r>
              <a:rPr lang="en-US" sz="1800">
                <a:solidFill>
                  <a:schemeClr val="bg1"/>
                </a:solidFill>
                <a:latin typeface="Arial" charset="0"/>
              </a:rPr>
              <a:t> bandwidth)</a:t>
            </a:r>
          </a:p>
        </p:txBody>
      </p:sp>
      <p:sp>
        <p:nvSpPr>
          <p:cNvPr id="9230" name="Text Box 47"/>
          <p:cNvSpPr txBox="1">
            <a:spLocks noChangeArrowheads="1"/>
          </p:cNvSpPr>
          <p:nvPr/>
        </p:nvSpPr>
        <p:spPr bwMode="auto">
          <a:xfrm>
            <a:off x="254000" y="3824288"/>
            <a:ext cx="1397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1">
                <a:latin typeface="Arial" charset="0"/>
              </a:rPr>
              <a:t>file, size F</a:t>
            </a:r>
            <a:endParaRPr lang="en-US" sz="1600" i="1" baseline="-25000">
              <a:latin typeface="Arial" charset="0"/>
            </a:endParaRPr>
          </a:p>
        </p:txBody>
      </p:sp>
      <p:sp>
        <p:nvSpPr>
          <p:cNvPr id="9231" name="Text Box 49"/>
          <p:cNvSpPr txBox="1">
            <a:spLocks noChangeArrowheads="1"/>
          </p:cNvSpPr>
          <p:nvPr/>
        </p:nvSpPr>
        <p:spPr bwMode="auto">
          <a:xfrm>
            <a:off x="1492250" y="2725738"/>
            <a:ext cx="20145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800" i="1">
                <a:solidFill>
                  <a:srgbClr val="CC0000"/>
                </a:solidFill>
                <a:latin typeface="Arial" charset="0"/>
              </a:rPr>
              <a:t>u</a:t>
            </a:r>
            <a:r>
              <a:rPr lang="en-US" sz="1800" i="1" baseline="-25000">
                <a:solidFill>
                  <a:srgbClr val="CC0000"/>
                </a:solidFill>
                <a:latin typeface="Arial" charset="0"/>
              </a:rPr>
              <a:t>s</a:t>
            </a:r>
            <a:r>
              <a:rPr lang="en-US" sz="1800" i="1">
                <a:solidFill>
                  <a:srgbClr val="CC0000"/>
                </a:solidFill>
                <a:latin typeface="Arial" charset="0"/>
              </a:rPr>
              <a:t>:</a:t>
            </a:r>
            <a:r>
              <a:rPr lang="en-US" sz="1800">
                <a:latin typeface="Arial" charset="0"/>
              </a:rPr>
              <a:t> server upload capacity</a:t>
            </a:r>
          </a:p>
        </p:txBody>
      </p:sp>
      <p:sp>
        <p:nvSpPr>
          <p:cNvPr id="9232" name="Text Box 50"/>
          <p:cNvSpPr txBox="1">
            <a:spLocks noChangeArrowheads="1"/>
          </p:cNvSpPr>
          <p:nvPr/>
        </p:nvSpPr>
        <p:spPr bwMode="auto">
          <a:xfrm>
            <a:off x="6276975" y="5491163"/>
            <a:ext cx="25908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800" i="1">
                <a:solidFill>
                  <a:srgbClr val="CC0000"/>
                </a:solidFill>
                <a:latin typeface="Arial" charset="0"/>
              </a:rPr>
              <a:t>u</a:t>
            </a:r>
            <a:r>
              <a:rPr lang="en-US" sz="1800" i="1" baseline="-25000">
                <a:solidFill>
                  <a:srgbClr val="CC0000"/>
                </a:solidFill>
                <a:latin typeface="Arial" charset="0"/>
              </a:rPr>
              <a:t>i</a:t>
            </a:r>
            <a:r>
              <a:rPr lang="en-US" sz="1800" i="1">
                <a:solidFill>
                  <a:srgbClr val="CC0000"/>
                </a:solidFill>
                <a:latin typeface="Arial" charset="0"/>
              </a:rPr>
              <a:t>:</a:t>
            </a:r>
            <a:r>
              <a:rPr lang="en-US" sz="1800">
                <a:latin typeface="Arial" charset="0"/>
              </a:rPr>
              <a:t> peer i upload capacity</a:t>
            </a:r>
          </a:p>
        </p:txBody>
      </p:sp>
      <p:sp>
        <p:nvSpPr>
          <p:cNvPr id="9233" name="Text Box 51"/>
          <p:cNvSpPr txBox="1">
            <a:spLocks noChangeArrowheads="1"/>
          </p:cNvSpPr>
          <p:nvPr/>
        </p:nvSpPr>
        <p:spPr bwMode="auto">
          <a:xfrm>
            <a:off x="6357938" y="3622675"/>
            <a:ext cx="2122487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800" i="1">
                <a:solidFill>
                  <a:srgbClr val="CC0000"/>
                </a:solidFill>
                <a:latin typeface="Arial" charset="0"/>
              </a:rPr>
              <a:t>d</a:t>
            </a:r>
            <a:r>
              <a:rPr lang="en-US" sz="1800" i="1" baseline="-25000">
                <a:solidFill>
                  <a:srgbClr val="CC0000"/>
                </a:solidFill>
                <a:latin typeface="Arial" charset="0"/>
              </a:rPr>
              <a:t>i</a:t>
            </a:r>
            <a:r>
              <a:rPr lang="en-US" sz="1800" i="1">
                <a:solidFill>
                  <a:srgbClr val="CC0000"/>
                </a:solidFill>
                <a:latin typeface="Arial" charset="0"/>
              </a:rPr>
              <a:t>:</a:t>
            </a:r>
            <a:r>
              <a:rPr lang="en-US" sz="1800">
                <a:latin typeface="Arial" charset="0"/>
              </a:rPr>
              <a:t> peer i download capacity</a:t>
            </a:r>
          </a:p>
        </p:txBody>
      </p:sp>
      <p:sp>
        <p:nvSpPr>
          <p:cNvPr id="9235" name="AutoShape 327"/>
          <p:cNvSpPr>
            <a:spLocks noChangeArrowheads="1"/>
          </p:cNvSpPr>
          <p:nvPr/>
        </p:nvSpPr>
        <p:spPr bwMode="auto">
          <a:xfrm>
            <a:off x="763588" y="3270250"/>
            <a:ext cx="592137" cy="5810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grpSp>
        <p:nvGrpSpPr>
          <p:cNvPr id="9236" name="Group 76"/>
          <p:cNvGrpSpPr>
            <a:grpSpLocks/>
          </p:cNvGrpSpPr>
          <p:nvPr/>
        </p:nvGrpSpPr>
        <p:grpSpPr bwMode="auto">
          <a:xfrm>
            <a:off x="3498850" y="3548063"/>
            <a:ext cx="2138363" cy="903287"/>
            <a:chOff x="2204" y="2030"/>
            <a:chExt cx="1347" cy="774"/>
          </a:xfrm>
        </p:grpSpPr>
        <p:sp>
          <p:nvSpPr>
            <p:cNvPr id="9289" name="Text Box 19"/>
            <p:cNvSpPr txBox="1">
              <a:spLocks noChangeArrowheads="1"/>
            </p:cNvSpPr>
            <p:nvPr/>
          </p:nvSpPr>
          <p:spPr bwMode="auto">
            <a:xfrm>
              <a:off x="2856" y="2271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1">
                  <a:latin typeface="Arial" charset="0"/>
                </a:rPr>
                <a:t>u</a:t>
              </a:r>
              <a:r>
                <a:rPr lang="en-US" sz="1800" i="1" baseline="-25000">
                  <a:latin typeface="Arial" charset="0"/>
                </a:rPr>
                <a:t>2</a:t>
              </a:r>
            </a:p>
          </p:txBody>
        </p:sp>
        <p:sp>
          <p:nvSpPr>
            <p:cNvPr id="9290" name="Line 22"/>
            <p:cNvSpPr>
              <a:spLocks noChangeShapeType="1"/>
            </p:cNvSpPr>
            <p:nvPr/>
          </p:nvSpPr>
          <p:spPr bwMode="auto">
            <a:xfrm flipV="1">
              <a:off x="2997" y="2133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Line 23"/>
            <p:cNvSpPr>
              <a:spLocks noChangeShapeType="1"/>
            </p:cNvSpPr>
            <p:nvPr/>
          </p:nvSpPr>
          <p:spPr bwMode="auto">
            <a:xfrm flipH="1">
              <a:off x="3082" y="2141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Text Box 24"/>
            <p:cNvSpPr txBox="1">
              <a:spLocks noChangeArrowheads="1"/>
            </p:cNvSpPr>
            <p:nvPr/>
          </p:nvSpPr>
          <p:spPr bwMode="auto">
            <a:xfrm>
              <a:off x="3167" y="2332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1">
                  <a:latin typeface="Arial" charset="0"/>
                </a:rPr>
                <a:t>d</a:t>
              </a:r>
              <a:r>
                <a:rPr lang="en-US" sz="1800" i="1" baseline="-25000">
                  <a:latin typeface="Arial" charset="0"/>
                </a:rPr>
                <a:t>2</a:t>
              </a:r>
            </a:p>
          </p:txBody>
        </p:sp>
        <p:sp>
          <p:nvSpPr>
            <p:cNvPr id="9293" name="Text Box 19"/>
            <p:cNvSpPr txBox="1">
              <a:spLocks noChangeArrowheads="1"/>
            </p:cNvSpPr>
            <p:nvPr/>
          </p:nvSpPr>
          <p:spPr bwMode="auto">
            <a:xfrm>
              <a:off x="2204" y="2167"/>
              <a:ext cx="384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1">
                  <a:latin typeface="Arial" charset="0"/>
                </a:rPr>
                <a:t>u</a:t>
              </a:r>
              <a:r>
                <a:rPr lang="en-US" sz="1800" i="1" baseline="-25000">
                  <a:latin typeface="Arial" charset="0"/>
                </a:rPr>
                <a:t>1</a:t>
              </a:r>
            </a:p>
          </p:txBody>
        </p:sp>
        <p:sp>
          <p:nvSpPr>
            <p:cNvPr id="9294" name="Line 22"/>
            <p:cNvSpPr>
              <a:spLocks noChangeShapeType="1"/>
            </p:cNvSpPr>
            <p:nvPr/>
          </p:nvSpPr>
          <p:spPr bwMode="auto">
            <a:xfrm flipV="1">
              <a:off x="2345" y="2030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Line 23"/>
            <p:cNvSpPr>
              <a:spLocks noChangeShapeType="1"/>
            </p:cNvSpPr>
            <p:nvPr/>
          </p:nvSpPr>
          <p:spPr bwMode="auto">
            <a:xfrm flipH="1">
              <a:off x="2430" y="2038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Text Box 24"/>
            <p:cNvSpPr txBox="1">
              <a:spLocks noChangeArrowheads="1"/>
            </p:cNvSpPr>
            <p:nvPr/>
          </p:nvSpPr>
          <p:spPr bwMode="auto">
            <a:xfrm>
              <a:off x="2515" y="2229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1">
                  <a:latin typeface="Arial" charset="0"/>
                </a:rPr>
                <a:t>d</a:t>
              </a:r>
              <a:r>
                <a:rPr lang="en-US" sz="1800" i="1" baseline="-25000">
                  <a:latin typeface="Arial" charset="0"/>
                </a:rPr>
                <a:t>1</a:t>
              </a:r>
            </a:p>
          </p:txBody>
        </p:sp>
      </p:grpSp>
      <p:sp>
        <p:nvSpPr>
          <p:cNvPr id="9237" name="Line 72"/>
          <p:cNvSpPr>
            <a:spLocks noChangeShapeType="1"/>
          </p:cNvSpPr>
          <p:nvPr/>
        </p:nvSpPr>
        <p:spPr bwMode="auto">
          <a:xfrm>
            <a:off x="6030913" y="47672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73"/>
          <p:cNvSpPr>
            <a:spLocks noChangeShapeType="1"/>
          </p:cNvSpPr>
          <p:nvPr/>
        </p:nvSpPr>
        <p:spPr bwMode="auto">
          <a:xfrm>
            <a:off x="6038850" y="49196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41"/>
          <p:cNvSpPr txBox="1">
            <a:spLocks noChangeArrowheads="1"/>
          </p:cNvSpPr>
          <p:nvPr/>
        </p:nvSpPr>
        <p:spPr bwMode="auto">
          <a:xfrm>
            <a:off x="6191250" y="43561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latin typeface="Arial" charset="0"/>
              </a:rPr>
              <a:t>d</a:t>
            </a:r>
            <a:r>
              <a:rPr lang="en-US" sz="1800" i="1" baseline="-25000">
                <a:latin typeface="Arial" charset="0"/>
              </a:rPr>
              <a:t>i</a:t>
            </a:r>
          </a:p>
        </p:txBody>
      </p:sp>
      <p:sp>
        <p:nvSpPr>
          <p:cNvPr id="9240" name="Text Box 41"/>
          <p:cNvSpPr txBox="1">
            <a:spLocks noChangeArrowheads="1"/>
          </p:cNvSpPr>
          <p:nvPr/>
        </p:nvSpPr>
        <p:spPr bwMode="auto">
          <a:xfrm>
            <a:off x="6215063" y="4889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latin typeface="Arial" charset="0"/>
              </a:rPr>
              <a:t>u</a:t>
            </a:r>
            <a:r>
              <a:rPr lang="en-US" sz="1800" i="1" baseline="-25000">
                <a:latin typeface="Arial" charset="0"/>
              </a:rPr>
              <a:t>i</a:t>
            </a:r>
          </a:p>
        </p:txBody>
      </p:sp>
      <p:sp>
        <p:nvSpPr>
          <p:cNvPr id="9241" name="Line 77"/>
          <p:cNvSpPr>
            <a:spLocks noChangeShapeType="1"/>
          </p:cNvSpPr>
          <p:nvPr/>
        </p:nvSpPr>
        <p:spPr bwMode="auto">
          <a:xfrm>
            <a:off x="2265363" y="3232150"/>
            <a:ext cx="0" cy="663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78"/>
          <p:cNvSpPr>
            <a:spLocks noChangeShapeType="1"/>
          </p:cNvSpPr>
          <p:nvPr/>
        </p:nvSpPr>
        <p:spPr bwMode="auto">
          <a:xfrm flipH="1">
            <a:off x="6478588" y="4146550"/>
            <a:ext cx="369887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79"/>
          <p:cNvSpPr>
            <a:spLocks noChangeShapeType="1"/>
          </p:cNvSpPr>
          <p:nvPr/>
        </p:nvSpPr>
        <p:spPr bwMode="auto">
          <a:xfrm flipH="1" flipV="1">
            <a:off x="6508750" y="5092700"/>
            <a:ext cx="369888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44" name="Group 81"/>
          <p:cNvGrpSpPr>
            <a:grpSpLocks/>
          </p:cNvGrpSpPr>
          <p:nvPr/>
        </p:nvGrpSpPr>
        <p:grpSpPr bwMode="auto">
          <a:xfrm>
            <a:off x="1535113" y="3332163"/>
            <a:ext cx="465137" cy="803275"/>
            <a:chOff x="4140" y="429"/>
            <a:chExt cx="1425" cy="2396"/>
          </a:xfrm>
        </p:grpSpPr>
        <p:sp>
          <p:nvSpPr>
            <p:cNvPr id="9257" name="Freeform 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0 w 354"/>
                <a:gd name="T3" fmla="*/ 19 h 2742"/>
                <a:gd name="T4" fmla="*/ 10 w 354"/>
                <a:gd name="T5" fmla="*/ 143 h 2742"/>
                <a:gd name="T6" fmla="*/ 0 w 354"/>
                <a:gd name="T7" fmla="*/ 14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Rectangle 83"/>
            <p:cNvSpPr>
              <a:spLocks noChangeArrowheads="1"/>
            </p:cNvSpPr>
            <p:nvPr/>
          </p:nvSpPr>
          <p:spPr bwMode="auto">
            <a:xfrm>
              <a:off x="4208" y="429"/>
              <a:ext cx="1046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Freeform 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6 w 211"/>
                <a:gd name="T3" fmla="*/ 13 h 2537"/>
                <a:gd name="T4" fmla="*/ 2 w 211"/>
                <a:gd name="T5" fmla="*/ 13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Freeform 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8 h 226"/>
                <a:gd name="T4" fmla="*/ 9 w 328"/>
                <a:gd name="T5" fmla="*/ 13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Rectangle 86"/>
            <p:cNvSpPr>
              <a:spLocks noChangeArrowheads="1"/>
            </p:cNvSpPr>
            <p:nvPr/>
          </p:nvSpPr>
          <p:spPr bwMode="auto">
            <a:xfrm>
              <a:off x="4213" y="694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62" name="Group 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87" name="AutoShape 8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8" name="AutoShape 89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3" name="Rectangle 90"/>
            <p:cNvSpPr>
              <a:spLocks noChangeArrowheads="1"/>
            </p:cNvSpPr>
            <p:nvPr/>
          </p:nvSpPr>
          <p:spPr bwMode="auto">
            <a:xfrm>
              <a:off x="4223" y="1021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64" name="Group 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85" name="AutoShape 92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2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6" name="AutoShape 93"/>
              <p:cNvSpPr>
                <a:spLocks noChangeArrowheads="1"/>
              </p:cNvSpPr>
              <p:nvPr/>
            </p:nvSpPr>
            <p:spPr bwMode="auto">
              <a:xfrm>
                <a:off x="633" y="2581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5" name="Rectangle 94"/>
            <p:cNvSpPr>
              <a:spLocks noChangeArrowheads="1"/>
            </p:cNvSpPr>
            <p:nvPr/>
          </p:nvSpPr>
          <p:spPr bwMode="auto">
            <a:xfrm>
              <a:off x="4218" y="1357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Rectangle 95"/>
            <p:cNvSpPr>
              <a:spLocks noChangeArrowheads="1"/>
            </p:cNvSpPr>
            <p:nvPr/>
          </p:nvSpPr>
          <p:spPr bwMode="auto">
            <a:xfrm>
              <a:off x="4228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67" name="Group 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83" name="AutoShape 97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7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4" name="AutoShape 9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8" name="Freeform 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7 h 226"/>
                <a:gd name="T4" fmla="*/ 9 w 328"/>
                <a:gd name="T5" fmla="*/ 12 h 226"/>
                <a:gd name="T6" fmla="*/ 0 w 328"/>
                <a:gd name="T7" fmla="*/ 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69" name="Group 1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81" name="AutoShape 101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2" name="AutoShape 10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70" name="Rectangle 103"/>
            <p:cNvSpPr>
              <a:spLocks noChangeArrowheads="1"/>
            </p:cNvSpPr>
            <p:nvPr/>
          </p:nvSpPr>
          <p:spPr bwMode="auto">
            <a:xfrm>
              <a:off x="5249" y="429"/>
              <a:ext cx="68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Freeform 1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 w 296"/>
                <a:gd name="T3" fmla="*/ 7 h 256"/>
                <a:gd name="T4" fmla="*/ 9 w 296"/>
                <a:gd name="T5" fmla="*/ 13 h 256"/>
                <a:gd name="T6" fmla="*/ 0 w 296"/>
                <a:gd name="T7" fmla="*/ 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Freeform 1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9 w 304"/>
                <a:gd name="T3" fmla="*/ 9 h 288"/>
                <a:gd name="T4" fmla="*/ 8 w 304"/>
                <a:gd name="T5" fmla="*/ 16 h 288"/>
                <a:gd name="T6" fmla="*/ 2 w 304"/>
                <a:gd name="T7" fmla="*/ 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Oval 106"/>
            <p:cNvSpPr>
              <a:spLocks noChangeArrowheads="1"/>
            </p:cNvSpPr>
            <p:nvPr/>
          </p:nvSpPr>
          <p:spPr bwMode="auto">
            <a:xfrm>
              <a:off x="5516" y="2612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Freeform 1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7 h 240"/>
                <a:gd name="T2" fmla="*/ 2 w 306"/>
                <a:gd name="T3" fmla="*/ 13 h 240"/>
                <a:gd name="T4" fmla="*/ 9 w 306"/>
                <a:gd name="T5" fmla="*/ 7 h 240"/>
                <a:gd name="T6" fmla="*/ 9 w 306"/>
                <a:gd name="T7" fmla="*/ 0 h 240"/>
                <a:gd name="T8" fmla="*/ 0 w 306"/>
                <a:gd name="T9" fmla="*/ 7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AutoShape 10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6" name="AutoShape 109"/>
            <p:cNvSpPr>
              <a:spLocks noChangeArrowheads="1"/>
            </p:cNvSpPr>
            <p:nvPr/>
          </p:nvSpPr>
          <p:spPr bwMode="auto">
            <a:xfrm>
              <a:off x="4208" y="2711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" name="Oval 110"/>
            <p:cNvSpPr>
              <a:spLocks noChangeArrowheads="1"/>
            </p:cNvSpPr>
            <p:nvPr/>
          </p:nvSpPr>
          <p:spPr bwMode="auto">
            <a:xfrm>
              <a:off x="4310" y="2385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8" name="Oval 111"/>
            <p:cNvSpPr>
              <a:spLocks noChangeArrowheads="1"/>
            </p:cNvSpPr>
            <p:nvPr/>
          </p:nvSpPr>
          <p:spPr bwMode="auto">
            <a:xfrm>
              <a:off x="4485" y="2385"/>
              <a:ext cx="160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9279" name="Oval 112"/>
            <p:cNvSpPr>
              <a:spLocks noChangeArrowheads="1"/>
            </p:cNvSpPr>
            <p:nvPr/>
          </p:nvSpPr>
          <p:spPr bwMode="auto">
            <a:xfrm>
              <a:off x="4660" y="2380"/>
              <a:ext cx="160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0" name="Rectangle 113"/>
            <p:cNvSpPr>
              <a:spLocks noChangeArrowheads="1"/>
            </p:cNvSpPr>
            <p:nvPr/>
          </p:nvSpPr>
          <p:spPr bwMode="auto">
            <a:xfrm>
              <a:off x="5064" y="1835"/>
              <a:ext cx="83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5" name="Group 114"/>
          <p:cNvGrpSpPr>
            <a:grpSpLocks/>
          </p:cNvGrpSpPr>
          <p:nvPr/>
        </p:nvGrpSpPr>
        <p:grpSpPr bwMode="auto">
          <a:xfrm>
            <a:off x="444500" y="4635500"/>
            <a:ext cx="925513" cy="795338"/>
            <a:chOff x="-44" y="1473"/>
            <a:chExt cx="981" cy="1105"/>
          </a:xfrm>
        </p:grpSpPr>
        <p:pic>
          <p:nvPicPr>
            <p:cNvPr id="9255" name="Picture 11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56" name="Freeform 1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246" name="Group 117"/>
          <p:cNvGrpSpPr>
            <a:grpSpLocks/>
          </p:cNvGrpSpPr>
          <p:nvPr/>
        </p:nvGrpSpPr>
        <p:grpSpPr bwMode="auto">
          <a:xfrm>
            <a:off x="3665538" y="2816225"/>
            <a:ext cx="925512" cy="795338"/>
            <a:chOff x="-44" y="1473"/>
            <a:chExt cx="981" cy="1105"/>
          </a:xfrm>
        </p:grpSpPr>
        <p:pic>
          <p:nvPicPr>
            <p:cNvPr id="9253" name="Picture 11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54" name="Freeform 11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247" name="Group 120"/>
          <p:cNvGrpSpPr>
            <a:grpSpLocks/>
          </p:cNvGrpSpPr>
          <p:nvPr/>
        </p:nvGrpSpPr>
        <p:grpSpPr bwMode="auto">
          <a:xfrm>
            <a:off x="4710113" y="2957513"/>
            <a:ext cx="925512" cy="795337"/>
            <a:chOff x="-44" y="1473"/>
            <a:chExt cx="981" cy="1105"/>
          </a:xfrm>
        </p:grpSpPr>
        <p:pic>
          <p:nvPicPr>
            <p:cNvPr id="9251" name="Picture 12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52" name="Freeform 12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248" name="Group 123"/>
          <p:cNvGrpSpPr>
            <a:grpSpLocks/>
          </p:cNvGrpSpPr>
          <p:nvPr/>
        </p:nvGrpSpPr>
        <p:grpSpPr bwMode="auto">
          <a:xfrm flipH="1">
            <a:off x="7180263" y="4405313"/>
            <a:ext cx="925512" cy="795337"/>
            <a:chOff x="-44" y="1473"/>
            <a:chExt cx="981" cy="1105"/>
          </a:xfrm>
        </p:grpSpPr>
        <p:pic>
          <p:nvPicPr>
            <p:cNvPr id="9249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50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742B-9033-C946-B3DB-753E319DBEDF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61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61913"/>
            <a:ext cx="8520113" cy="11430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File distribution time: client-server</a:t>
            </a:r>
          </a:p>
        </p:txBody>
      </p:sp>
      <p:sp>
        <p:nvSpPr>
          <p:cNvPr id="179204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322263" y="1252538"/>
            <a:ext cx="4100512" cy="2014537"/>
          </a:xfrm>
        </p:spPr>
        <p:txBody>
          <a:bodyPr/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server transmission: </a:t>
            </a:r>
            <a:r>
              <a:rPr lang="en-US" sz="2400">
                <a:latin typeface="Gill Sans MT" charset="0"/>
              </a:rPr>
              <a:t>must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sequentially send (upload) </a:t>
            </a:r>
            <a:r>
              <a:rPr lang="en-US" sz="2400" i="1">
                <a:latin typeface="Gill Sans MT" charset="0"/>
              </a:rPr>
              <a:t>N </a:t>
            </a:r>
            <a:r>
              <a:rPr lang="en-US" sz="2400">
                <a:latin typeface="Gill Sans MT" charset="0"/>
              </a:rPr>
              <a:t>file</a:t>
            </a:r>
            <a:r>
              <a:rPr lang="en-US" sz="2400" i="1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copies</a:t>
            </a:r>
            <a:r>
              <a:rPr lang="en-US" sz="2600">
                <a:latin typeface="Gill Sans MT" charset="0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sz="2000">
                <a:latin typeface="Gill Sans MT" charset="0"/>
              </a:rPr>
              <a:t>time to send one copy: </a:t>
            </a:r>
            <a:r>
              <a:rPr lang="en-US" sz="2000" i="1">
                <a:latin typeface="Gill Sans MT" charset="0"/>
              </a:rPr>
              <a:t>F/u</a:t>
            </a:r>
            <a:r>
              <a:rPr lang="en-US" sz="2000" i="1" baseline="-25000">
                <a:latin typeface="Gill Sans MT" charset="0"/>
              </a:rPr>
              <a:t>s </a:t>
            </a:r>
            <a:endParaRPr lang="en-US" sz="2000">
              <a:latin typeface="Gill Sans MT" charset="0"/>
            </a:endParaRPr>
          </a:p>
          <a:p>
            <a:pPr lvl="1">
              <a:lnSpc>
                <a:spcPct val="100000"/>
              </a:lnSpc>
            </a:pPr>
            <a:r>
              <a:rPr lang="en-US" sz="2000">
                <a:latin typeface="Gill Sans MT" charset="0"/>
              </a:rPr>
              <a:t>time to send </a:t>
            </a:r>
            <a:r>
              <a:rPr lang="en-US" sz="2000" i="1">
                <a:latin typeface="Gill Sans MT" charset="0"/>
              </a:rPr>
              <a:t>N</a:t>
            </a:r>
            <a:r>
              <a:rPr lang="en-US" sz="2000">
                <a:latin typeface="Gill Sans MT" charset="0"/>
              </a:rPr>
              <a:t> copies: </a:t>
            </a:r>
            <a:r>
              <a:rPr lang="en-US" sz="2000" i="1">
                <a:latin typeface="Gill Sans MT" charset="0"/>
              </a:rPr>
              <a:t>NF/u</a:t>
            </a:r>
            <a:r>
              <a:rPr lang="en-US" sz="2000" i="1" baseline="-25000">
                <a:latin typeface="Gill Sans MT" charset="0"/>
              </a:rPr>
              <a:t>s</a:t>
            </a:r>
            <a:endParaRPr lang="en-US" sz="2000">
              <a:latin typeface="Gill Sans MT" charset="0"/>
            </a:endParaRP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5746750" y="5368925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5484813" y="6022975"/>
            <a:ext cx="2670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/>
              <a:t>increases linearly in N</a:t>
            </a:r>
          </a:p>
        </p:txBody>
      </p:sp>
      <p:sp>
        <p:nvSpPr>
          <p:cNvPr id="179207" name="Text Box 51"/>
          <p:cNvSpPr txBox="1">
            <a:spLocks noChangeArrowheads="1"/>
          </p:cNvSpPr>
          <p:nvPr/>
        </p:nvSpPr>
        <p:spPr bwMode="auto">
          <a:xfrm>
            <a:off x="1249363" y="4662488"/>
            <a:ext cx="27860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i="1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i="1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i="1"/>
              <a:t>client-server approach</a:t>
            </a:r>
            <a:r>
              <a:rPr lang="en-US" sz="2400">
                <a:latin typeface="Comic Sans MS" charset="0"/>
              </a:rPr>
              <a:t> </a:t>
            </a:r>
            <a:endParaRPr lang="en-US" sz="2800">
              <a:latin typeface="Comic Sans MS" charset="0"/>
            </a:endParaRPr>
          </a:p>
        </p:txBody>
      </p:sp>
      <p:sp>
        <p:nvSpPr>
          <p:cNvPr id="179210" name="Text Box 96"/>
          <p:cNvSpPr txBox="1">
            <a:spLocks noChangeArrowheads="1"/>
          </p:cNvSpPr>
          <p:nvPr/>
        </p:nvSpPr>
        <p:spPr bwMode="auto">
          <a:xfrm>
            <a:off x="3946525" y="4905375"/>
            <a:ext cx="4238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/>
              <a:t> D</a:t>
            </a:r>
            <a:r>
              <a:rPr lang="en-US" sz="2800" i="1" baseline="-25000" dirty="0"/>
              <a:t>c-s</a:t>
            </a:r>
            <a:r>
              <a:rPr lang="en-US" sz="2800" i="1" dirty="0"/>
              <a:t> &gt; max{NF/</a:t>
            </a:r>
            <a:r>
              <a:rPr lang="en-US" sz="2800" i="1" dirty="0" err="1"/>
              <a:t>u</a:t>
            </a:r>
            <a:r>
              <a:rPr lang="en-US" sz="2800" i="1" baseline="-25000" dirty="0" err="1"/>
              <a:t>s,</a:t>
            </a:r>
            <a:r>
              <a:rPr lang="en-US" sz="2800" i="1" dirty="0" err="1"/>
              <a:t>,F</a:t>
            </a:r>
            <a:r>
              <a:rPr lang="en-US" sz="2800" i="1" dirty="0"/>
              <a:t>/</a:t>
            </a:r>
            <a:r>
              <a:rPr lang="en-US" sz="2800" i="1" dirty="0" err="1"/>
              <a:t>d</a:t>
            </a:r>
            <a:r>
              <a:rPr lang="en-US" sz="2800" i="1" baseline="-25000" dirty="0" err="1"/>
              <a:t>min</a:t>
            </a:r>
            <a:r>
              <a:rPr lang="en-US" sz="2800" i="1" dirty="0"/>
              <a:t>}</a:t>
            </a:r>
            <a:r>
              <a:rPr lang="en-US" sz="2800" i="1" dirty="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79211" name="Rectangle 47"/>
          <p:cNvSpPr>
            <a:spLocks noChangeArrowheads="1"/>
          </p:cNvSpPr>
          <p:nvPr/>
        </p:nvSpPr>
        <p:spPr bwMode="auto">
          <a:xfrm>
            <a:off x="363538" y="3081338"/>
            <a:ext cx="4316412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client: </a:t>
            </a:r>
            <a:r>
              <a:rPr lang="en-US" sz="2400" dirty="0">
                <a:latin typeface="Gill Sans MT" charset="0"/>
              </a:rPr>
              <a:t>each client must download file copy</a:t>
            </a:r>
          </a:p>
          <a:p>
            <a:pPr marL="800100" lvl="1" indent="-342900">
              <a:lnSpc>
                <a:spcPct val="85000"/>
              </a:lnSpc>
              <a:buClr>
                <a:srgbClr val="000099"/>
              </a:buClr>
              <a:buSzTx/>
              <a:buFont typeface="Arial" charset="0"/>
              <a:buChar char="•"/>
            </a:pPr>
            <a:r>
              <a:rPr lang="en-US" i="1" dirty="0" err="1">
                <a:latin typeface="Gill Sans MT" charset="0"/>
              </a:rPr>
              <a:t>d</a:t>
            </a:r>
            <a:r>
              <a:rPr lang="en-US" i="1" baseline="-25000" dirty="0" err="1">
                <a:latin typeface="Gill Sans MT" charset="0"/>
              </a:rPr>
              <a:t>mi</a:t>
            </a:r>
            <a:r>
              <a:rPr lang="en-US" baseline="-25000" dirty="0" err="1">
                <a:latin typeface="Gill Sans MT" charset="0"/>
              </a:rPr>
              <a:t>n</a:t>
            </a:r>
            <a:r>
              <a:rPr lang="en-US" dirty="0">
                <a:latin typeface="Gill Sans MT" charset="0"/>
              </a:rPr>
              <a:t> = min client download rate</a:t>
            </a:r>
          </a:p>
          <a:p>
            <a:pPr marL="800100" lvl="1" indent="-342900">
              <a:lnSpc>
                <a:spcPct val="85000"/>
              </a:lnSpc>
              <a:buClr>
                <a:srgbClr val="000099"/>
              </a:buClr>
              <a:buSzTx/>
              <a:buFont typeface="Arial" charset="0"/>
              <a:buChar char="•"/>
            </a:pPr>
            <a:r>
              <a:rPr lang="en-US" dirty="0">
                <a:latin typeface="Gill Sans MT" charset="0"/>
              </a:rPr>
              <a:t>min client download time: </a:t>
            </a:r>
            <a:r>
              <a:rPr lang="en-US" i="1" dirty="0">
                <a:latin typeface="Gill Sans MT" charset="0"/>
              </a:rPr>
              <a:t>F/</a:t>
            </a:r>
            <a:r>
              <a:rPr lang="en-US" i="1" dirty="0" err="1">
                <a:latin typeface="Gill Sans MT" charset="0"/>
              </a:rPr>
              <a:t>d</a:t>
            </a:r>
            <a:r>
              <a:rPr lang="en-US" i="1" baseline="-25000" dirty="0" err="1">
                <a:latin typeface="Gill Sans MT" charset="0"/>
              </a:rPr>
              <a:t>min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 </a:t>
            </a:r>
            <a:endParaRPr lang="en-US" i="1" dirty="0">
              <a:latin typeface="Gill Sans MT" charset="0"/>
            </a:endParaRPr>
          </a:p>
        </p:txBody>
      </p:sp>
      <p:sp>
        <p:nvSpPr>
          <p:cNvPr id="179212" name="Line 120"/>
          <p:cNvSpPr>
            <a:spLocks noChangeShapeType="1"/>
          </p:cNvSpPr>
          <p:nvPr/>
        </p:nvSpPr>
        <p:spPr bwMode="auto">
          <a:xfrm>
            <a:off x="4843463" y="533400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3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214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5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s</a:t>
            </a:r>
          </a:p>
        </p:txBody>
      </p:sp>
      <p:sp>
        <p:nvSpPr>
          <p:cNvPr id="179216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7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8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79219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800">
              <a:cs typeface="Arial" charset="0"/>
            </a:endParaRPr>
          </a:p>
        </p:txBody>
      </p:sp>
      <p:sp>
        <p:nvSpPr>
          <p:cNvPr id="179220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1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2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3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4" name="Line 138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5" name="Line 139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6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d</a:t>
            </a:r>
            <a:r>
              <a:rPr lang="en-US" sz="1600" i="1" baseline="-25000"/>
              <a:t>i</a:t>
            </a:r>
          </a:p>
        </p:txBody>
      </p:sp>
      <p:sp>
        <p:nvSpPr>
          <p:cNvPr id="179227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i</a:t>
            </a:r>
          </a:p>
        </p:txBody>
      </p:sp>
      <p:sp>
        <p:nvSpPr>
          <p:cNvPr id="179228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i="1"/>
              <a:t>F</a:t>
            </a:r>
            <a:endParaRPr lang="en-US" sz="1400" i="1" baseline="-25000"/>
          </a:p>
        </p:txBody>
      </p:sp>
      <p:grpSp>
        <p:nvGrpSpPr>
          <p:cNvPr id="179229" name="Group 143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179242" name="Freeform 1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3" name="Rectangle 14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44" name="Freeform 1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5" name="Freeform 1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6" name="Rectangle 148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9247" name="Group 1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9272" name="AutoShape 150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273" name="AutoShape 151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9248" name="Rectangle 152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9249" name="Group 1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9270" name="AutoShape 154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271" name="AutoShape 15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9250" name="Rectangle 156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51" name="Rectangle 157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9252" name="Group 1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9268" name="AutoShape 15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269" name="AutoShape 160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9253" name="Freeform 1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9254" name="Group 1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9266" name="AutoShape 163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267" name="AutoShape 164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9255" name="Rectangle 165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56" name="Freeform 1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57" name="Freeform 1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58" name="Oval 168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59" name="Freeform 1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60" name="AutoShape 170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61" name="AutoShape 171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62" name="Oval 172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63" name="Oval 173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79264" name="Oval 174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265" name="Rectangle 175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9230" name="Group 176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179240" name="Picture 17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41" name="Freeform 1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1" name="Group 179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179238" name="Picture 18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9" name="Freeform 18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2" name="Group 182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179236" name="Picture 18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7" name="Freeform 18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3" name="Group 185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179234" name="Picture 18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5" name="Freeform 18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DADD-9882-F242-91DB-2F741F18A6E7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2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-228600"/>
            <a:ext cx="8520113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File distribution time: P2P</a:t>
            </a:r>
          </a:p>
        </p:txBody>
      </p:sp>
      <p:sp>
        <p:nvSpPr>
          <p:cNvPr id="181252" name="Rectangle 47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762000"/>
            <a:ext cx="4419600" cy="2590800"/>
          </a:xfrm>
        </p:spPr>
        <p:txBody>
          <a:bodyPr/>
          <a:lstStyle/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server transmission: </a:t>
            </a:r>
            <a:r>
              <a:rPr lang="en-US" sz="2400" dirty="0">
                <a:latin typeface="Gill Sans MT" charset="0"/>
              </a:rPr>
              <a:t>must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upload at least one</a:t>
            </a:r>
            <a:r>
              <a:rPr lang="en-US" sz="2400" i="1" dirty="0"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copy</a:t>
            </a:r>
            <a:endParaRPr lang="en-US" sz="2600" dirty="0">
              <a:latin typeface="Gill Sans MT" charset="0"/>
            </a:endParaRPr>
          </a:p>
          <a:p>
            <a:pPr marL="681038" lvl="1" indent="-223838">
              <a:lnSpc>
                <a:spcPct val="100000"/>
              </a:lnSpc>
            </a:pPr>
            <a:r>
              <a:rPr lang="en-US" sz="2000" dirty="0">
                <a:latin typeface="Gill Sans MT" charset="0"/>
              </a:rPr>
              <a:t>time to send one copy: </a:t>
            </a:r>
            <a:r>
              <a:rPr lang="en-US" sz="2000" i="1" dirty="0">
                <a:latin typeface="Gill Sans MT" charset="0"/>
              </a:rPr>
              <a:t>F/u</a:t>
            </a:r>
            <a:r>
              <a:rPr lang="en-US" sz="2000" i="1" baseline="-25000" dirty="0">
                <a:latin typeface="Gill Sans MT" charset="0"/>
              </a:rPr>
              <a:t>s 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181253" name="Text Box 51"/>
          <p:cNvSpPr txBox="1">
            <a:spLocks noChangeArrowheads="1"/>
          </p:cNvSpPr>
          <p:nvPr/>
        </p:nvSpPr>
        <p:spPr bwMode="auto">
          <a:xfrm>
            <a:off x="228600" y="4953000"/>
            <a:ext cx="24098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i="1" dirty="0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i="1" dirty="0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i="1" dirty="0"/>
              <a:t>P2P approach</a:t>
            </a:r>
            <a:r>
              <a:rPr lang="en-US" sz="2400" dirty="0">
                <a:latin typeface="Comic Sans MS" charset="0"/>
              </a:rPr>
              <a:t> </a:t>
            </a:r>
            <a:endParaRPr lang="en-US" sz="2800" dirty="0">
              <a:latin typeface="Comic Sans MS" charset="0"/>
            </a:endParaRPr>
          </a:p>
        </p:txBody>
      </p:sp>
      <p:sp>
        <p:nvSpPr>
          <p:cNvPr id="181256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257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58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s</a:t>
            </a:r>
          </a:p>
        </p:txBody>
      </p:sp>
      <p:sp>
        <p:nvSpPr>
          <p:cNvPr id="181259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0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1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81262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800">
              <a:cs typeface="Arial" charset="0"/>
            </a:endParaRPr>
          </a:p>
        </p:txBody>
      </p:sp>
      <p:sp>
        <p:nvSpPr>
          <p:cNvPr id="181263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4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5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6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7" name="Line 26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8" name="Line 27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9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d</a:t>
            </a:r>
            <a:r>
              <a:rPr lang="en-US" sz="1600" i="1" baseline="-25000"/>
              <a:t>i</a:t>
            </a:r>
          </a:p>
        </p:txBody>
      </p:sp>
      <p:sp>
        <p:nvSpPr>
          <p:cNvPr id="181270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u</a:t>
            </a:r>
            <a:r>
              <a:rPr lang="en-US" sz="1600" i="1" baseline="-25000"/>
              <a:t>i</a:t>
            </a:r>
          </a:p>
        </p:txBody>
      </p:sp>
      <p:sp>
        <p:nvSpPr>
          <p:cNvPr id="181271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i="1"/>
              <a:t>F</a:t>
            </a:r>
            <a:endParaRPr lang="en-US" sz="1400" i="1" baseline="-25000"/>
          </a:p>
        </p:txBody>
      </p:sp>
      <p:sp>
        <p:nvSpPr>
          <p:cNvPr id="181272" name="Text Box 31"/>
          <p:cNvSpPr txBox="1">
            <a:spLocks noChangeArrowheads="1"/>
          </p:cNvSpPr>
          <p:nvPr/>
        </p:nvSpPr>
        <p:spPr bwMode="auto">
          <a:xfrm>
            <a:off x="2667000" y="4876800"/>
            <a:ext cx="6134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/>
              <a:t> D</a:t>
            </a:r>
            <a:r>
              <a:rPr lang="en-US" sz="2800" i="1" baseline="-25000" dirty="0"/>
              <a:t>P2P</a:t>
            </a:r>
            <a:r>
              <a:rPr lang="en-US" sz="2800" i="1" dirty="0"/>
              <a:t> &gt; max{F/</a:t>
            </a:r>
            <a:r>
              <a:rPr lang="en-US" sz="2800" i="1" dirty="0" err="1"/>
              <a:t>u</a:t>
            </a:r>
            <a:r>
              <a:rPr lang="en-US" sz="2800" i="1" baseline="-25000" dirty="0" err="1"/>
              <a:t>s,</a:t>
            </a:r>
            <a:r>
              <a:rPr lang="en-US" sz="2800" i="1" dirty="0" err="1"/>
              <a:t>,F</a:t>
            </a:r>
            <a:r>
              <a:rPr lang="en-US" sz="2800" i="1" dirty="0"/>
              <a:t>/</a:t>
            </a:r>
            <a:r>
              <a:rPr lang="en-US" sz="2800" i="1" dirty="0" err="1"/>
              <a:t>d</a:t>
            </a:r>
            <a:r>
              <a:rPr lang="en-US" sz="2800" i="1" baseline="-25000" dirty="0" err="1"/>
              <a:t>min</a:t>
            </a:r>
            <a:r>
              <a:rPr lang="en-US" sz="2800" i="1" baseline="-25000" dirty="0"/>
              <a:t>,</a:t>
            </a:r>
            <a:r>
              <a:rPr lang="en-US" sz="2800" i="1" dirty="0"/>
              <a:t>,NF/(</a:t>
            </a:r>
            <a:r>
              <a:rPr lang="en-US" sz="2400" i="1" dirty="0"/>
              <a:t>u</a:t>
            </a:r>
            <a:r>
              <a:rPr lang="en-US" sz="2400" i="1" baseline="-25000" dirty="0"/>
              <a:t>s</a:t>
            </a:r>
            <a:r>
              <a:rPr lang="en-US" sz="2400" i="1" dirty="0"/>
              <a:t> + </a:t>
            </a:r>
            <a:r>
              <a:rPr lang="en-US" sz="2800" i="1" dirty="0">
                <a:latin typeface="Symbol" charset="0"/>
              </a:rPr>
              <a:t>S</a:t>
            </a:r>
            <a:r>
              <a:rPr lang="en-US" sz="2400" i="1" dirty="0"/>
              <a:t>u</a:t>
            </a:r>
            <a:r>
              <a:rPr lang="en-US" sz="2400" i="1" baseline="-25000" dirty="0"/>
              <a:t>i</a:t>
            </a:r>
            <a:r>
              <a:rPr lang="en-US" sz="2800" dirty="0"/>
              <a:t>)</a:t>
            </a:r>
            <a:r>
              <a:rPr lang="en-US" sz="2800" i="1" dirty="0"/>
              <a:t>}</a:t>
            </a:r>
            <a:r>
              <a:rPr lang="en-US" sz="2800" i="1" dirty="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81273" name="Rectangle 47"/>
          <p:cNvSpPr>
            <a:spLocks noChangeArrowheads="1"/>
          </p:cNvSpPr>
          <p:nvPr/>
        </p:nvSpPr>
        <p:spPr bwMode="auto">
          <a:xfrm>
            <a:off x="333375" y="2309813"/>
            <a:ext cx="4316413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client: </a:t>
            </a:r>
            <a:r>
              <a:rPr lang="en-US" sz="2400">
                <a:latin typeface="Gill Sans MT" charset="0"/>
              </a:rPr>
              <a:t>each client must download file copy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SzTx/>
              <a:buFont typeface="Arial" charset="0"/>
              <a:buChar char="•"/>
            </a:pPr>
            <a:r>
              <a:rPr lang="en-US">
                <a:latin typeface="Gill Sans MT" charset="0"/>
              </a:rPr>
              <a:t>min client download time: F/d</a:t>
            </a:r>
            <a:r>
              <a:rPr lang="en-US" baseline="-25000">
                <a:latin typeface="Gill Sans MT" charset="0"/>
              </a:rPr>
              <a:t>min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181274" name="Line 33"/>
          <p:cNvSpPr>
            <a:spLocks noChangeShapeType="1"/>
          </p:cNvSpPr>
          <p:nvPr/>
        </p:nvSpPr>
        <p:spPr bwMode="auto">
          <a:xfrm>
            <a:off x="3732213" y="512445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75" name="Rectangle 47"/>
          <p:cNvSpPr>
            <a:spLocks noChangeArrowheads="1"/>
          </p:cNvSpPr>
          <p:nvPr/>
        </p:nvSpPr>
        <p:spPr bwMode="auto">
          <a:xfrm>
            <a:off x="304800" y="3581400"/>
            <a:ext cx="6711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clients: </a:t>
            </a:r>
            <a:r>
              <a:rPr lang="en-US" sz="2400" dirty="0">
                <a:latin typeface="Gill Sans MT" charset="0"/>
              </a:rPr>
              <a:t>as aggregate must download </a:t>
            </a:r>
            <a:r>
              <a:rPr lang="en-US" sz="2400" i="1" dirty="0">
                <a:latin typeface="Gill Sans MT" charset="0"/>
              </a:rPr>
              <a:t>NF</a:t>
            </a:r>
            <a:r>
              <a:rPr lang="en-US" sz="2400" dirty="0">
                <a:latin typeface="Gill Sans MT" charset="0"/>
              </a:rPr>
              <a:t> bits</a:t>
            </a:r>
          </a:p>
          <a:p>
            <a:pPr marL="681038" lvl="1" indent="-223838">
              <a:lnSpc>
                <a:spcPct val="85000"/>
              </a:lnSpc>
              <a:buClr>
                <a:srgbClr val="000099"/>
              </a:buClr>
              <a:buSzTx/>
              <a:buFont typeface="Arial" charset="0"/>
              <a:buChar char="•"/>
            </a:pPr>
            <a:r>
              <a:rPr lang="en-US" dirty="0">
                <a:latin typeface="Gill Sans MT" charset="0"/>
              </a:rPr>
              <a:t>max upload rate (limiting max download rate) is </a:t>
            </a:r>
            <a:r>
              <a:rPr lang="en-US" i="1" dirty="0">
                <a:latin typeface="Gill Sans MT" charset="0"/>
              </a:rPr>
              <a:t>u</a:t>
            </a:r>
            <a:r>
              <a:rPr lang="en-US" i="1" baseline="-25000" dirty="0">
                <a:latin typeface="Gill Sans MT" charset="0"/>
              </a:rPr>
              <a:t>s</a:t>
            </a:r>
            <a:r>
              <a:rPr lang="en-US" i="1" dirty="0">
                <a:latin typeface="Gill Sans MT" charset="0"/>
              </a:rPr>
              <a:t> + </a:t>
            </a:r>
            <a:r>
              <a:rPr lang="en-US" sz="2400" i="1" dirty="0">
                <a:latin typeface="Symbol" charset="0"/>
              </a:rPr>
              <a:t>S</a:t>
            </a:r>
            <a:r>
              <a:rPr lang="en-US" i="1" dirty="0">
                <a:latin typeface="Gill Sans MT" charset="0"/>
              </a:rPr>
              <a:t>u</a:t>
            </a:r>
            <a:r>
              <a:rPr lang="en-US" i="1" baseline="-25000" dirty="0">
                <a:latin typeface="Gill Sans MT" charset="0"/>
              </a:rPr>
              <a:t>i</a:t>
            </a: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7010400" y="5181600"/>
            <a:ext cx="1182687" cy="762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1828800" y="5943600"/>
            <a:ext cx="652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dirty="0"/>
              <a:t>… but so does this, as each peer brings service capacity</a:t>
            </a:r>
          </a:p>
        </p:txBody>
      </p:sp>
      <p:sp>
        <p:nvSpPr>
          <p:cNvPr id="2" name="Line 53"/>
          <p:cNvSpPr>
            <a:spLocks noChangeShapeType="1"/>
          </p:cNvSpPr>
          <p:nvPr/>
        </p:nvSpPr>
        <p:spPr bwMode="auto">
          <a:xfrm flipV="1">
            <a:off x="6365875" y="5092700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3886200" y="5638800"/>
            <a:ext cx="2994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dirty="0"/>
              <a:t>increases linearly in </a:t>
            </a:r>
            <a:r>
              <a:rPr lang="en-US" i="1" dirty="0"/>
              <a:t>N</a:t>
            </a:r>
            <a:r>
              <a:rPr lang="en-US" dirty="0"/>
              <a:t> …</a:t>
            </a:r>
          </a:p>
        </p:txBody>
      </p:sp>
      <p:grpSp>
        <p:nvGrpSpPr>
          <p:cNvPr id="181280" name="Group 41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181293" name="Freeform 4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4" name="Rectangle 43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95" name="Freeform 4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6" name="Freeform 4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7" name="Rectangle 46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1298" name="Group 4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1323" name="AutoShape 48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324" name="AutoShape 49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1299" name="Rectangle 50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1300" name="Group 5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1321" name="AutoShape 52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322" name="AutoShape 53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1301" name="Rectangle 54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02" name="Rectangle 55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1303" name="Group 5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1319" name="AutoShape 5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320" name="AutoShape 58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1304" name="Freeform 5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1305" name="Group 6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317" name="AutoShape 61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318" name="AutoShape 62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1306" name="Rectangle 63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07" name="Freeform 6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8" name="Freeform 6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9" name="Oval 66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0" name="Freeform 6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1" name="AutoShape 68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2" name="AutoShape 69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3" name="Oval 70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4" name="Oval 71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81315" name="Oval 72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316" name="Rectangle 73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1281" name="Group 74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181291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92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2" name="Group 77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181289" name="Picture 7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90" name="Freeform 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3" name="Group 80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181287" name="Picture 8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88" name="Freeform 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4" name="Group 83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181285" name="Picture 8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86" name="Freeform 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9ED8-6516-3043-ABCD-BB12635C916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78CD1C-D268-AB49-9134-DA36DD7A2EA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62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" name="Object 2"/>
          <p:cNvGraphicFramePr>
            <a:graphicFrameLocks noChangeAspect="1"/>
          </p:cNvGraphicFramePr>
          <p:nvPr/>
        </p:nvGraphicFramePr>
        <p:xfrm>
          <a:off x="1431925" y="1939925"/>
          <a:ext cx="6543675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Chart" r:id="rId5" imgW="7734300" imgH="5295900" progId="Excel.Chart.8">
                  <p:embed/>
                </p:oleObj>
              </mc:Choice>
              <mc:Fallback>
                <p:oleObj name="Chart" r:id="rId5" imgW="7734300" imgH="52959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1939925"/>
                        <a:ext cx="6543675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31788" y="152400"/>
            <a:ext cx="85201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>
                <a:solidFill>
                  <a:srgbClr val="000099"/>
                </a:solidFill>
                <a:latin typeface="Gill Sans MT" charset="0"/>
              </a:rPr>
              <a:t>Client-server vs. P2P: example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33388" y="1292225"/>
            <a:ext cx="7754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client upload rate =</a:t>
            </a:r>
            <a:r>
              <a:rPr lang="en-US" sz="2400" i="1">
                <a:latin typeface="Arial" charset="0"/>
              </a:rPr>
              <a:t> u</a:t>
            </a:r>
            <a:r>
              <a:rPr lang="en-US" sz="2400">
                <a:latin typeface="Arial" charset="0"/>
              </a:rPr>
              <a:t>,  </a:t>
            </a:r>
            <a:r>
              <a:rPr lang="en-US" sz="2400" i="1">
                <a:latin typeface="Arial" charset="0"/>
              </a:rPr>
              <a:t>F/u </a:t>
            </a:r>
            <a:r>
              <a:rPr lang="en-US" sz="2400">
                <a:latin typeface="Arial" charset="0"/>
              </a:rPr>
              <a:t>= 1 hour,  </a:t>
            </a:r>
            <a:r>
              <a:rPr lang="en-US" sz="2400" i="1">
                <a:latin typeface="Arial" charset="0"/>
              </a:rPr>
              <a:t>u</a:t>
            </a:r>
            <a:r>
              <a:rPr lang="en-US" sz="2400" i="1" baseline="-25000">
                <a:latin typeface="Arial" charset="0"/>
              </a:rPr>
              <a:t>s</a:t>
            </a:r>
            <a:r>
              <a:rPr lang="en-US" sz="2400" i="1">
                <a:latin typeface="Arial" charset="0"/>
              </a:rPr>
              <a:t> = 10u,  d</a:t>
            </a:r>
            <a:r>
              <a:rPr lang="en-US" sz="2400" i="1" baseline="-25000">
                <a:latin typeface="Arial" charset="0"/>
              </a:rPr>
              <a:t>min</a:t>
            </a:r>
            <a:r>
              <a:rPr lang="en-US" sz="2400" i="1">
                <a:latin typeface="Arial" charset="0"/>
              </a:rPr>
              <a:t> ≥ u</a:t>
            </a:r>
            <a:r>
              <a:rPr lang="en-US" sz="2400" i="1" baseline="-25000">
                <a:latin typeface="Arial" charset="0"/>
              </a:rPr>
              <a:t>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2A54-1B35-1F47-BAB6-EE5AC629628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2E4BA4-6173-F647-ACAD-ED84067922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87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7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latin typeface="Gill Sans MT" charset="0"/>
                <a:cs typeface="+mj-cs"/>
              </a:rPr>
              <a:t>P2P file distribution: BitTorrent </a:t>
            </a:r>
          </a:p>
        </p:txBody>
      </p:sp>
      <p:sp>
        <p:nvSpPr>
          <p:cNvPr id="13316" name="Text Box 37"/>
          <p:cNvSpPr txBox="1">
            <a:spLocks noChangeArrowheads="1"/>
          </p:cNvSpPr>
          <p:nvPr/>
        </p:nvSpPr>
        <p:spPr bwMode="auto">
          <a:xfrm>
            <a:off x="474663" y="233838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tracker:</a:t>
            </a:r>
            <a:r>
              <a:rPr lang="en-US">
                <a:latin typeface="Gill Sans MT" charset="0"/>
              </a:rPr>
              <a:t> tracks peers </a:t>
            </a:r>
          </a:p>
          <a:p>
            <a:pPr eaLnBrk="1" hangingPunct="1">
              <a:lnSpc>
                <a:spcPct val="85000"/>
              </a:lnSpc>
            </a:pPr>
            <a:r>
              <a:rPr lang="en-US">
                <a:latin typeface="Gill Sans MT" charset="0"/>
              </a:rPr>
              <a:t>participating in torrent</a:t>
            </a:r>
          </a:p>
        </p:txBody>
      </p:sp>
      <p:sp>
        <p:nvSpPr>
          <p:cNvPr id="13317" name="Text Box 41"/>
          <p:cNvSpPr txBox="1">
            <a:spLocks noChangeArrowheads="1"/>
          </p:cNvSpPr>
          <p:nvPr/>
        </p:nvSpPr>
        <p:spPr bwMode="auto">
          <a:xfrm>
            <a:off x="5376863" y="2287588"/>
            <a:ext cx="35433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torrent:</a:t>
            </a:r>
            <a:r>
              <a:rPr lang="en-US" sz="2400">
                <a:latin typeface="Gill Sans MT" charset="0"/>
              </a:rPr>
              <a:t> group of peers exchanging  chunks of a file</a:t>
            </a:r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>
            <a:off x="2401888" y="3667125"/>
            <a:ext cx="1587" cy="536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25"/>
          <p:cNvSpPr>
            <a:spLocks noChangeShapeType="1"/>
          </p:cNvSpPr>
          <p:nvPr/>
        </p:nvSpPr>
        <p:spPr bwMode="auto">
          <a:xfrm>
            <a:off x="3748088" y="3395663"/>
            <a:ext cx="2551112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26"/>
          <p:cNvSpPr>
            <a:spLocks noChangeShapeType="1"/>
          </p:cNvSpPr>
          <p:nvPr/>
        </p:nvSpPr>
        <p:spPr bwMode="auto">
          <a:xfrm>
            <a:off x="3544888" y="3546475"/>
            <a:ext cx="247650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27"/>
          <p:cNvSpPr>
            <a:spLocks noChangeShapeType="1"/>
          </p:cNvSpPr>
          <p:nvPr/>
        </p:nvSpPr>
        <p:spPr bwMode="auto">
          <a:xfrm flipH="1" flipV="1">
            <a:off x="5184775" y="3306763"/>
            <a:ext cx="116840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28"/>
          <p:cNvSpPr>
            <a:spLocks noChangeShapeType="1"/>
          </p:cNvSpPr>
          <p:nvPr/>
        </p:nvSpPr>
        <p:spPr bwMode="auto">
          <a:xfrm flipH="1">
            <a:off x="4368800" y="3843338"/>
            <a:ext cx="2039938" cy="198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29"/>
          <p:cNvSpPr>
            <a:spLocks noChangeShapeType="1"/>
          </p:cNvSpPr>
          <p:nvPr/>
        </p:nvSpPr>
        <p:spPr bwMode="auto">
          <a:xfrm flipH="1">
            <a:off x="4456113" y="5808663"/>
            <a:ext cx="73977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30"/>
          <p:cNvSpPr>
            <a:spLocks noChangeShapeType="1"/>
          </p:cNvSpPr>
          <p:nvPr/>
        </p:nvSpPr>
        <p:spPr bwMode="auto">
          <a:xfrm flipH="1">
            <a:off x="3975100" y="3505200"/>
            <a:ext cx="900113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31"/>
          <p:cNvSpPr>
            <a:spLocks noChangeShapeType="1"/>
          </p:cNvSpPr>
          <p:nvPr/>
        </p:nvSpPr>
        <p:spPr bwMode="auto">
          <a:xfrm flipV="1">
            <a:off x="4140200" y="4891088"/>
            <a:ext cx="21209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32"/>
          <p:cNvSpPr>
            <a:spLocks noChangeShapeType="1"/>
          </p:cNvSpPr>
          <p:nvPr/>
        </p:nvSpPr>
        <p:spPr bwMode="auto">
          <a:xfrm>
            <a:off x="5140325" y="3449638"/>
            <a:ext cx="1182688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33"/>
          <p:cNvSpPr>
            <a:spLocks noChangeShapeType="1"/>
          </p:cNvSpPr>
          <p:nvPr/>
        </p:nvSpPr>
        <p:spPr bwMode="auto">
          <a:xfrm>
            <a:off x="5583238" y="5830888"/>
            <a:ext cx="37623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4468813" y="6126163"/>
            <a:ext cx="149066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Text Box 35"/>
          <p:cNvSpPr txBox="1">
            <a:spLocks noChangeArrowheads="1"/>
          </p:cNvSpPr>
          <p:nvPr/>
        </p:nvSpPr>
        <p:spPr bwMode="auto">
          <a:xfrm>
            <a:off x="633413" y="4668838"/>
            <a:ext cx="178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Alice arrives  …</a:t>
            </a:r>
          </a:p>
        </p:txBody>
      </p:sp>
      <p:sp>
        <p:nvSpPr>
          <p:cNvPr id="13330" name="Line 38"/>
          <p:cNvSpPr>
            <a:spLocks noChangeShapeType="1"/>
          </p:cNvSpPr>
          <p:nvPr/>
        </p:nvSpPr>
        <p:spPr bwMode="auto">
          <a:xfrm flipH="1">
            <a:off x="6134100" y="5065713"/>
            <a:ext cx="263525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612" name="Picture 39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3" y="4186238"/>
            <a:ext cx="4746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2" name="Line 42"/>
          <p:cNvSpPr>
            <a:spLocks noChangeShapeType="1"/>
          </p:cNvSpPr>
          <p:nvPr/>
        </p:nvSpPr>
        <p:spPr bwMode="auto">
          <a:xfrm>
            <a:off x="1617663" y="3024188"/>
            <a:ext cx="476250" cy="2587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Rectangle 43"/>
          <p:cNvSpPr>
            <a:spLocks noChangeArrowheads="1"/>
          </p:cNvSpPr>
          <p:nvPr/>
        </p:nvSpPr>
        <p:spPr bwMode="auto">
          <a:xfrm>
            <a:off x="417513" y="1211263"/>
            <a:ext cx="7124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/>
              <a:t>file divided into 256Kb chunks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/>
              <a:t>peers in torrent send/receive file chunks</a:t>
            </a:r>
            <a:endParaRPr lang="en-US" sz="2800"/>
          </a:p>
        </p:txBody>
      </p:sp>
      <p:sp>
        <p:nvSpPr>
          <p:cNvPr id="24629" name="Text Box 35"/>
          <p:cNvSpPr txBox="1">
            <a:spLocks noChangeArrowheads="1"/>
          </p:cNvSpPr>
          <p:nvPr/>
        </p:nvSpPr>
        <p:spPr bwMode="auto">
          <a:xfrm>
            <a:off x="647700" y="4929188"/>
            <a:ext cx="229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… obtains list</a:t>
            </a:r>
          </a:p>
          <a:p>
            <a:pPr eaLnBrk="1" hangingPunct="1"/>
            <a:r>
              <a:rPr lang="en-US" sz="1800">
                <a:latin typeface="Arial" charset="0"/>
              </a:rPr>
              <a:t>of peers from tracker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2781300" y="3473450"/>
            <a:ext cx="3492500" cy="2163763"/>
            <a:chOff x="1752" y="2166"/>
            <a:chExt cx="2200" cy="1363"/>
          </a:xfrm>
        </p:grpSpPr>
        <p:sp>
          <p:nvSpPr>
            <p:cNvPr id="13398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9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0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45" name="Text Box 35"/>
          <p:cNvSpPr txBox="1">
            <a:spLocks noChangeArrowheads="1"/>
          </p:cNvSpPr>
          <p:nvPr/>
        </p:nvSpPr>
        <p:spPr bwMode="auto">
          <a:xfrm>
            <a:off x="608013" y="5470525"/>
            <a:ext cx="3333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… and begins exchanging </a:t>
            </a:r>
          </a:p>
          <a:p>
            <a:pPr eaLnBrk="1" hangingPunct="1"/>
            <a:r>
              <a:rPr lang="en-US" sz="1800">
                <a:latin typeface="Arial" charset="0"/>
              </a:rPr>
              <a:t>file chunks with peers in torrent</a:t>
            </a:r>
          </a:p>
        </p:txBody>
      </p:sp>
      <p:grpSp>
        <p:nvGrpSpPr>
          <p:cNvPr id="13338" name="Group 71"/>
          <p:cNvGrpSpPr>
            <a:grpSpLocks/>
          </p:cNvGrpSpPr>
          <p:nvPr/>
        </p:nvGrpSpPr>
        <p:grpSpPr bwMode="auto">
          <a:xfrm>
            <a:off x="2184400" y="2982913"/>
            <a:ext cx="379413" cy="604837"/>
            <a:chOff x="4140" y="429"/>
            <a:chExt cx="1425" cy="2396"/>
          </a:xfrm>
        </p:grpSpPr>
        <p:sp>
          <p:nvSpPr>
            <p:cNvPr id="13366" name="Freeform 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0 w 354"/>
                <a:gd name="T3" fmla="*/ 19 h 2742"/>
                <a:gd name="T4" fmla="*/ 10 w 354"/>
                <a:gd name="T5" fmla="*/ 143 h 2742"/>
                <a:gd name="T6" fmla="*/ 0 w 354"/>
                <a:gd name="T7" fmla="*/ 14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Rectangle 73"/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Freeform 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6 w 211"/>
                <a:gd name="T3" fmla="*/ 13 h 2537"/>
                <a:gd name="T4" fmla="*/ 2 w 211"/>
                <a:gd name="T5" fmla="*/ 13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Freeform 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8 h 226"/>
                <a:gd name="T4" fmla="*/ 9 w 328"/>
                <a:gd name="T5" fmla="*/ 13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Rectangle 76"/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71" name="Group 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396" name="AutoShape 7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7" name="AutoShape 79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72" name="Rectangle 80"/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73" name="Group 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394" name="AutoShape 82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5" name="AutoShape 83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74" name="Rectangle 84"/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Rectangle 85"/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76" name="Group 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392" name="AutoShape 87"/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3" name="AutoShape 88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77" name="Freeform 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9 w 328"/>
                <a:gd name="T3" fmla="*/ 7 h 226"/>
                <a:gd name="T4" fmla="*/ 9 w 328"/>
                <a:gd name="T5" fmla="*/ 12 h 226"/>
                <a:gd name="T6" fmla="*/ 0 w 328"/>
                <a:gd name="T7" fmla="*/ 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78" name="Group 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390" name="AutoShape 9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1" name="AutoShape 92"/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79" name="Rectangle 93"/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0" name="Freeform 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 w 296"/>
                <a:gd name="T3" fmla="*/ 7 h 256"/>
                <a:gd name="T4" fmla="*/ 9 w 296"/>
                <a:gd name="T5" fmla="*/ 13 h 256"/>
                <a:gd name="T6" fmla="*/ 0 w 296"/>
                <a:gd name="T7" fmla="*/ 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Freeform 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9 w 304"/>
                <a:gd name="T3" fmla="*/ 9 h 288"/>
                <a:gd name="T4" fmla="*/ 8 w 304"/>
                <a:gd name="T5" fmla="*/ 16 h 288"/>
                <a:gd name="T6" fmla="*/ 2 w 304"/>
                <a:gd name="T7" fmla="*/ 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Oval 96"/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3" name="Freeform 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7 h 240"/>
                <a:gd name="T2" fmla="*/ 2 w 306"/>
                <a:gd name="T3" fmla="*/ 13 h 240"/>
                <a:gd name="T4" fmla="*/ 9 w 306"/>
                <a:gd name="T5" fmla="*/ 7 h 240"/>
                <a:gd name="T6" fmla="*/ 9 w 306"/>
                <a:gd name="T7" fmla="*/ 0 h 240"/>
                <a:gd name="T8" fmla="*/ 0 w 306"/>
                <a:gd name="T9" fmla="*/ 7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AutoShape 98"/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5" name="AutoShape 99"/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6" name="Oval 100"/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7" name="Oval 101"/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3388" name="Oval 102"/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9" name="Rectangle 103"/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2078038" y="4222750"/>
            <a:ext cx="685800" cy="588963"/>
            <a:chOff x="-44" y="1473"/>
            <a:chExt cx="981" cy="1105"/>
          </a:xfrm>
        </p:grpSpPr>
        <p:pic>
          <p:nvPicPr>
            <p:cNvPr id="13364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65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0" name="Group 107"/>
          <p:cNvGrpSpPr>
            <a:grpSpLocks/>
          </p:cNvGrpSpPr>
          <p:nvPr/>
        </p:nvGrpSpPr>
        <p:grpSpPr bwMode="auto">
          <a:xfrm>
            <a:off x="3448050" y="5235575"/>
            <a:ext cx="728663" cy="620713"/>
            <a:chOff x="-44" y="1473"/>
            <a:chExt cx="981" cy="1105"/>
          </a:xfrm>
        </p:grpSpPr>
        <p:pic>
          <p:nvPicPr>
            <p:cNvPr id="13362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63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1" name="Group 110"/>
          <p:cNvGrpSpPr>
            <a:grpSpLocks/>
          </p:cNvGrpSpPr>
          <p:nvPr/>
        </p:nvGrpSpPr>
        <p:grpSpPr bwMode="auto">
          <a:xfrm>
            <a:off x="3730625" y="5813425"/>
            <a:ext cx="728663" cy="620713"/>
            <a:chOff x="-44" y="1473"/>
            <a:chExt cx="981" cy="1105"/>
          </a:xfrm>
        </p:grpSpPr>
        <p:pic>
          <p:nvPicPr>
            <p:cNvPr id="13360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61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2" name="Group 113"/>
          <p:cNvGrpSpPr>
            <a:grpSpLocks/>
          </p:cNvGrpSpPr>
          <p:nvPr/>
        </p:nvGrpSpPr>
        <p:grpSpPr bwMode="auto">
          <a:xfrm flipH="1">
            <a:off x="6364288" y="4659313"/>
            <a:ext cx="728662" cy="620712"/>
            <a:chOff x="-44" y="1473"/>
            <a:chExt cx="981" cy="1105"/>
          </a:xfrm>
        </p:grpSpPr>
        <p:pic>
          <p:nvPicPr>
            <p:cNvPr id="13358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59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3" name="Group 116"/>
          <p:cNvGrpSpPr>
            <a:grpSpLocks/>
          </p:cNvGrpSpPr>
          <p:nvPr/>
        </p:nvGrpSpPr>
        <p:grpSpPr bwMode="auto">
          <a:xfrm flipH="1">
            <a:off x="6016625" y="5997575"/>
            <a:ext cx="728663" cy="620713"/>
            <a:chOff x="-44" y="1473"/>
            <a:chExt cx="981" cy="1105"/>
          </a:xfrm>
        </p:grpSpPr>
        <p:pic>
          <p:nvPicPr>
            <p:cNvPr id="13356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57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4" name="Group 119"/>
          <p:cNvGrpSpPr>
            <a:grpSpLocks/>
          </p:cNvGrpSpPr>
          <p:nvPr/>
        </p:nvGrpSpPr>
        <p:grpSpPr bwMode="auto">
          <a:xfrm flipH="1">
            <a:off x="6418263" y="3471863"/>
            <a:ext cx="728662" cy="620712"/>
            <a:chOff x="-44" y="1473"/>
            <a:chExt cx="981" cy="1105"/>
          </a:xfrm>
        </p:grpSpPr>
        <p:pic>
          <p:nvPicPr>
            <p:cNvPr id="13354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55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5" name="Group 122"/>
          <p:cNvGrpSpPr>
            <a:grpSpLocks/>
          </p:cNvGrpSpPr>
          <p:nvPr/>
        </p:nvGrpSpPr>
        <p:grpSpPr bwMode="auto">
          <a:xfrm flipH="1">
            <a:off x="4621213" y="2938463"/>
            <a:ext cx="641350" cy="620712"/>
            <a:chOff x="-44" y="1473"/>
            <a:chExt cx="981" cy="1105"/>
          </a:xfrm>
        </p:grpSpPr>
        <p:pic>
          <p:nvPicPr>
            <p:cNvPr id="13352" name="Picture 12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53" name="Freeform 1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6" name="Group 125"/>
          <p:cNvGrpSpPr>
            <a:grpSpLocks/>
          </p:cNvGrpSpPr>
          <p:nvPr/>
        </p:nvGrpSpPr>
        <p:grpSpPr bwMode="auto">
          <a:xfrm>
            <a:off x="3011488" y="2928938"/>
            <a:ext cx="728662" cy="620712"/>
            <a:chOff x="-44" y="1473"/>
            <a:chExt cx="981" cy="1105"/>
          </a:xfrm>
        </p:grpSpPr>
        <p:pic>
          <p:nvPicPr>
            <p:cNvPr id="13350" name="Picture 12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51" name="Freeform 1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47" name="Group 129"/>
          <p:cNvGrpSpPr>
            <a:grpSpLocks/>
          </p:cNvGrpSpPr>
          <p:nvPr/>
        </p:nvGrpSpPr>
        <p:grpSpPr bwMode="auto">
          <a:xfrm>
            <a:off x="5111750" y="5541963"/>
            <a:ext cx="490538" cy="412750"/>
            <a:chOff x="-44" y="1473"/>
            <a:chExt cx="981" cy="1105"/>
          </a:xfrm>
        </p:grpSpPr>
        <p:pic>
          <p:nvPicPr>
            <p:cNvPr id="13348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49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2377 w 356"/>
                <a:gd name="T3" fmla="*/ 2307 h 368"/>
                <a:gd name="T4" fmla="*/ 38409 w 356"/>
                <a:gd name="T5" fmla="*/ 48069 h 368"/>
                <a:gd name="T6" fmla="*/ 8465 w 356"/>
                <a:gd name="T7" fmla="*/ 601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8C23-407E-DD40-B152-9FF4295480BB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1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5" grpId="0" animBg="1"/>
      <p:bldP spid="24595" grpId="1" animBg="1"/>
      <p:bldP spid="24609" grpId="0"/>
      <p:bldP spid="24629" grpId="0"/>
      <p:bldP spid="2464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2178</TotalTime>
  <Words>1060</Words>
  <Application>Microsoft Macintosh PowerPoint</Application>
  <PresentationFormat>On-screen Show (4:3)</PresentationFormat>
  <Paragraphs>228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Chart</vt:lpstr>
      <vt:lpstr>CS 125 – Applications P2P Reading: K&amp;R C2</vt:lpstr>
      <vt:lpstr>IP Suite In Action:  End Hosts vs. Routers</vt:lpstr>
      <vt:lpstr>Goals of Today’s Lecture</vt:lpstr>
      <vt:lpstr>Pure P2P architecture</vt:lpstr>
      <vt:lpstr>File distribution: client-server vs P2P</vt:lpstr>
      <vt:lpstr>File distribution time: client-server</vt:lpstr>
      <vt:lpstr>File distribution time: P2P</vt:lpstr>
      <vt:lpstr>PowerPoint Presentation</vt:lpstr>
      <vt:lpstr>P2P file distribution: BitTorrent </vt:lpstr>
      <vt:lpstr>PowerPoint Presentation</vt:lpstr>
      <vt:lpstr>BitTorrent: requesting,  sending file chunks</vt:lpstr>
      <vt:lpstr>BitTorrent: tit-for-tat</vt:lpstr>
      <vt:lpstr>Challenges of Peer-to-Peer</vt:lpstr>
      <vt:lpstr>P2P Conclusions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65</cp:revision>
  <cp:lastPrinted>2014-03-12T18:50:53Z</cp:lastPrinted>
  <dcterms:created xsi:type="dcterms:W3CDTF">2000-02-01T02:01:05Z</dcterms:created>
  <dcterms:modified xsi:type="dcterms:W3CDTF">2018-09-10T20:23:35Z</dcterms:modified>
</cp:coreProperties>
</file>