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FF540-6CC0-204C-8C0A-3ECE0FCE26B0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A6A71-8C79-7845-81BE-C33D49FB0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4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3FF02-4CC6-6246-8623-3F63CABB44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04CB3-2EC7-DD4D-8F9D-EA9C3212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3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E4F62-ADE4-D844-A4B8-103BCBEFDA99}" type="slidenum">
              <a:rPr lang="de-DE" sz="1200">
                <a:latin typeface="Times New Roman" charset="0"/>
              </a:rPr>
              <a:pPr/>
              <a:t>13</a:t>
            </a:fld>
            <a:endParaRPr lang="de-DE" sz="1200">
              <a:latin typeface="Times New Roman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6491">
              <a:spcBef>
                <a:spcPct val="0"/>
              </a:spcBef>
            </a:pPr>
            <a:r>
              <a:rPr lang="en-US">
                <a:latin typeface="Times New Roman" charset="0"/>
              </a:rPr>
              <a:t>Now I’ll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83502C-DF0A-5642-98C5-3356D2629233}" type="slidenum">
              <a:rPr lang="en-US" sz="1200">
                <a:latin typeface="Calibri" charset="0"/>
              </a:rPr>
              <a:pPr algn="r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95B38-8A56-5F44-B55D-6B9681074459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8A77-B283-FF4C-ADFA-7ACA5099A1E2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8A3A-2A42-3546-8E2B-6BB06C8FA593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7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7BE-DB2C-484C-A367-09ADFAECF940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ECA-8968-0643-8E79-A54CEB3A652B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F409-3CB1-2948-95BB-CBC6E4FFC1E5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63E-BDA4-634B-8201-9BD881C6A25D}" type="datetime1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D63-4FA9-764F-9375-DA5B9091FF00}" type="datetime1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7800-8E2C-9747-A6D3-DCDFB9ECCAD0}" type="datetime1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19-CDB1-1346-8844-B6DAF19FFBE6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AFB-88B2-404A-9EF9-1DE108822E0F}" type="datetime1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0CC-7100-E344-8CF4-8F53A3D9451D}" type="datetime1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2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0479-DDF0-5746-9E6B-C720E8C50719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myKRsdn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6DDA-62C2-414F-BA1A-91F24CF579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s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12" y="43391"/>
            <a:ext cx="1141541" cy="13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88" y="112035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SDN: Software Defined Networking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574" y="3166147"/>
            <a:ext cx="7148633" cy="257427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3400" dirty="0">
                <a:solidFill>
                  <a:schemeClr val="tx1"/>
                </a:solidFill>
              </a:rPr>
              <a:t>Note to Students: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3400" dirty="0">
                <a:solidFill>
                  <a:schemeClr val="tx1"/>
                </a:solidFill>
              </a:rPr>
              <a:t>The course slides are a combination of slides from: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3400" dirty="0">
                <a:solidFill>
                  <a:schemeClr val="tx1"/>
                </a:solidFill>
              </a:rPr>
              <a:t>Peterson &amp; Davie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3400" dirty="0">
                <a:solidFill>
                  <a:schemeClr val="tx1"/>
                </a:solidFill>
              </a:rPr>
              <a:t>Kurose &amp; Ross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3400" dirty="0">
                <a:solidFill>
                  <a:schemeClr val="tx1"/>
                </a:solidFill>
              </a:rPr>
              <a:t>My previous lectures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3400" dirty="0">
                <a:solidFill>
                  <a:schemeClr val="tx1"/>
                </a:solidFill>
              </a:rPr>
              <a:t>I claim no copyright for any of the material and would recommend either book for a detailed treatment of the material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8403-4A8A-0742-9FFA-C09E4CCC031D}" type="datetime1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 txBox="1">
            <a:spLocks/>
          </p:cNvSpPr>
          <p:nvPr/>
        </p:nvSpPr>
        <p:spPr bwMode="auto">
          <a:xfrm>
            <a:off x="62325" y="58160"/>
            <a:ext cx="8181975" cy="76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000099"/>
                </a:solidFill>
                <a:latin typeface="Gill Sans MT" charset="0"/>
                <a:cs typeface="Arial" charset="0"/>
              </a:rPr>
              <a:t>Generalized Forwarding and SDN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Gill Sans MT" charset="0"/>
                <a:cs typeface="Gill Sans MT" charset="0"/>
              </a:rPr>
              <a:t>Each router contains a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Gill Sans MT" charset="0"/>
              </a:rPr>
              <a:t>flow table </a:t>
            </a:r>
            <a:r>
              <a:rPr lang="en-US">
                <a:latin typeface="Gill Sans MT" charset="0"/>
                <a:cs typeface="Gill Sans MT" charset="0"/>
              </a:rPr>
              <a:t>that is computed and distributed by a </a:t>
            </a:r>
            <a:r>
              <a:rPr lang="en-US" i="1">
                <a:latin typeface="Gill Sans MT" charset="0"/>
                <a:cs typeface="Gill Sans MT" charset="0"/>
              </a:rPr>
              <a:t>logically centralized </a:t>
            </a:r>
            <a:r>
              <a:rPr lang="en-US">
                <a:latin typeface="Gill Sans MT" charset="0"/>
                <a:cs typeface="Gill Sans MT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/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/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4FFA-3E5E-AA43-9990-B4D08554F96A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7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96850" y="165011"/>
            <a:ext cx="8023375" cy="997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SDN Example</a:t>
            </a:r>
            <a:br>
              <a:rPr lang="en-US" dirty="0" smtClean="0">
                <a:latin typeface="Calibri" charset="0"/>
              </a:rPr>
            </a:br>
            <a:r>
              <a:rPr lang="en-US" dirty="0" err="1" smtClean="0">
                <a:latin typeface="Calibri" charset="0"/>
              </a:rPr>
              <a:t>OpenFlow</a:t>
            </a:r>
            <a:r>
              <a:rPr lang="en-US" dirty="0" smtClean="0">
                <a:latin typeface="Calibri" charset="0"/>
              </a:rPr>
              <a:t>:  </a:t>
            </a:r>
            <a:r>
              <a:rPr lang="en-US" dirty="0">
                <a:latin typeface="Calibri" charset="0"/>
              </a:rPr>
              <a:t>data 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i="1" dirty="0">
                <a:solidFill>
                  <a:srgbClr val="000090"/>
                </a:solidFill>
                <a:latin typeface="Calibri" charset="0"/>
              </a:rPr>
              <a:t>flow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: defined by header fields</a:t>
            </a:r>
          </a:p>
          <a:p>
            <a:r>
              <a:rPr lang="en-US" dirty="0">
                <a:solidFill>
                  <a:srgbClr val="000090"/>
                </a:solidFill>
                <a:latin typeface="Calibri" charset="0"/>
              </a:rPr>
              <a:t>generalized forwarding: simple packet-handling rules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Pattern</a:t>
            </a:r>
            <a:r>
              <a:rPr lang="en-US" i="1" dirty="0">
                <a:solidFill>
                  <a:srgbClr val="000090"/>
                </a:solidFill>
                <a:latin typeface="Calibri" charset="0"/>
                <a:cs typeface="Gill Sans MT" charset="0"/>
              </a:rPr>
              <a:t>: </a:t>
            </a:r>
            <a:r>
              <a:rPr lang="en-US" dirty="0">
                <a:solidFill>
                  <a:srgbClr val="000090"/>
                </a:solidFill>
                <a:latin typeface="Calibri" charset="0"/>
                <a:cs typeface="Gill Sans MT" charset="0"/>
              </a:rPr>
              <a:t>match </a:t>
            </a:r>
            <a:r>
              <a:rPr lang="en-US" dirty="0">
                <a:latin typeface="Calibri" charset="0"/>
                <a:cs typeface="Gill Sans MT" charset="0"/>
              </a:rPr>
              <a:t>values in packet header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Gill Sans MT" charset="0"/>
              </a:rPr>
              <a:t>fields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Actions: for matched packet: </a:t>
            </a:r>
            <a:r>
              <a:rPr lang="en-US" dirty="0">
                <a:latin typeface="Calibri" charset="0"/>
                <a:cs typeface="Gill Sans MT" charset="0"/>
              </a:rPr>
              <a:t>drop, forward, modify, matched packet or send matched packet to controller 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Priority</a:t>
            </a:r>
            <a:r>
              <a:rPr lang="en-US" dirty="0">
                <a:latin typeface="Calibri" charset="0"/>
                <a:cs typeface="Gill Sans MT" charset="0"/>
              </a:rPr>
              <a:t>: disambiguate overlapping patterns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Counters: </a:t>
            </a:r>
            <a:r>
              <a:rPr lang="en-US" dirty="0">
                <a:latin typeface="Calibri" charset="0"/>
                <a:cs typeface="Gill Sans MT" charset="0"/>
              </a:rPr>
              <a:t>#bytes and #packets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93950" y="4635500"/>
            <a:ext cx="1127125" cy="1905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84750" y="4635500"/>
            <a:ext cx="1127125" cy="1905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/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4883150" y="4935538"/>
            <a:ext cx="1106488" cy="35560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92688" y="4106863"/>
            <a:ext cx="1357312" cy="30480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Flow table in a router (computed and distributed by controller) define router’s match+action rules</a:t>
            </a:r>
          </a:p>
        </p:txBody>
      </p:sp>
      <p:sp>
        <p:nvSpPr>
          <p:cNvPr id="117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4-</a:t>
            </a:r>
            <a:fld id="{659D9F8E-7CE2-744A-8853-66A1C0AE77D2}" type="slidenum">
              <a:rPr lang="en-US" sz="1200">
                <a:latin typeface="Tahoma" charset="0"/>
              </a:rPr>
              <a:pPr/>
              <a:t>11</a:t>
            </a:fld>
            <a:endParaRPr lang="en-US" sz="1200">
              <a:latin typeface="Tahoma" charset="0"/>
            </a:endParaRPr>
          </a:p>
        </p:txBody>
      </p:sp>
      <p:sp>
        <p:nvSpPr>
          <p:cNvPr id="117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8D56-7C6B-144E-B302-C6B132351FC5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OpenFlow data plane abstraction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22275" y="1002995"/>
            <a:ext cx="8458200" cy="5334000"/>
          </a:xfrm>
        </p:spPr>
        <p:txBody>
          <a:bodyPr/>
          <a:lstStyle/>
          <a:p>
            <a:r>
              <a:rPr lang="en-US" i="1" dirty="0">
                <a:solidFill>
                  <a:srgbClr val="000090"/>
                </a:solidFill>
                <a:latin typeface="Calibri" charset="0"/>
              </a:rPr>
              <a:t>flow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: defined by header fields</a:t>
            </a:r>
          </a:p>
          <a:p>
            <a:r>
              <a:rPr lang="en-US" dirty="0">
                <a:solidFill>
                  <a:srgbClr val="000090"/>
                </a:solidFill>
                <a:latin typeface="Calibri" charset="0"/>
              </a:rPr>
              <a:t>generalized forwarding: simple packet-handling rules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Pattern</a:t>
            </a:r>
            <a:r>
              <a:rPr lang="en-US" i="1" dirty="0">
                <a:solidFill>
                  <a:srgbClr val="000090"/>
                </a:solidFill>
                <a:latin typeface="Calibri" charset="0"/>
                <a:cs typeface="Gill Sans MT" charset="0"/>
              </a:rPr>
              <a:t>: </a:t>
            </a:r>
            <a:r>
              <a:rPr lang="en-US" dirty="0">
                <a:solidFill>
                  <a:srgbClr val="000090"/>
                </a:solidFill>
                <a:latin typeface="Calibri" charset="0"/>
                <a:cs typeface="Gill Sans MT" charset="0"/>
              </a:rPr>
              <a:t>match </a:t>
            </a:r>
            <a:r>
              <a:rPr lang="en-US" dirty="0">
                <a:latin typeface="Calibri" charset="0"/>
                <a:cs typeface="Gill Sans MT" charset="0"/>
              </a:rPr>
              <a:t>values in packet header fields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Actions: for matched packet: </a:t>
            </a:r>
            <a:r>
              <a:rPr lang="en-US" dirty="0">
                <a:latin typeface="Calibri" charset="0"/>
                <a:cs typeface="Gill Sans MT" charset="0"/>
              </a:rPr>
              <a:t>drop, forward, modify, matched packet or send matched packet to controller 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Priority</a:t>
            </a:r>
            <a:r>
              <a:rPr lang="en-US" dirty="0">
                <a:latin typeface="Calibri" charset="0"/>
                <a:cs typeface="Gill Sans MT" charset="0"/>
              </a:rPr>
              <a:t>: disambiguate overlapping patterns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Calibri" charset="0"/>
                <a:cs typeface="Gill Sans MT" charset="0"/>
              </a:rPr>
              <a:t>Counters: </a:t>
            </a:r>
            <a:r>
              <a:rPr lang="en-US" dirty="0">
                <a:latin typeface="Calibri" charset="0"/>
                <a:cs typeface="Gill Sans MT" charset="0"/>
              </a:rPr>
              <a:t>#bytes and #packets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93950" y="4635500"/>
            <a:ext cx="1127125" cy="1905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84750" y="4635500"/>
            <a:ext cx="1127125" cy="1905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/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4883150" y="4935538"/>
            <a:ext cx="1106488" cy="35560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92688" y="4106863"/>
            <a:ext cx="1357312" cy="304800"/>
          </a:xfrm>
          <a:prstGeom prst="line">
            <a:avLst/>
          </a:prstGeom>
          <a:ln w="25400">
            <a:solidFill>
              <a:schemeClr val="accent6">
                <a:lumMod val="50000"/>
                <a:lumOff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33500" y="5468938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* : wildcard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12A3-1F50-534F-BE03-17AC5CA5FB23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Switch</a:t>
            </a:r>
          </a:p>
          <a:p>
            <a:pPr defTabSz="457200"/>
            <a:r>
              <a:rPr lang="en-US" sz="1700">
                <a:latin typeface="Calibri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MAC</a:t>
            </a:r>
          </a:p>
          <a:p>
            <a:pPr defTabSz="457200"/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MAC</a:t>
            </a:r>
          </a:p>
          <a:p>
            <a:pPr defTabSz="457200"/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Eth</a:t>
            </a:r>
          </a:p>
          <a:p>
            <a:pPr defTabSz="457200"/>
            <a:r>
              <a:rPr lang="en-US" sz="1700">
                <a:latin typeface="Calibri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VLAN</a:t>
            </a:r>
          </a:p>
          <a:p>
            <a:pPr defTabSz="457200"/>
            <a:r>
              <a:rPr lang="en-US" sz="1700">
                <a:latin typeface="Calibri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IP</a:t>
            </a:r>
          </a:p>
          <a:p>
            <a:pPr defTabSz="457200"/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IP</a:t>
            </a:r>
          </a:p>
          <a:p>
            <a:pPr defTabSz="457200"/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IP</a:t>
            </a:r>
          </a:p>
          <a:p>
            <a:pPr defTabSz="457200"/>
            <a:r>
              <a:rPr lang="en-US" sz="1700">
                <a:latin typeface="Calibri" charset="0"/>
              </a:rPr>
              <a:t>Prot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TCP</a:t>
            </a:r>
          </a:p>
          <a:p>
            <a:pPr defTabSz="457200"/>
            <a:r>
              <a:rPr lang="en-US" sz="1700">
                <a:latin typeface="Calibri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TCP</a:t>
            </a:r>
          </a:p>
          <a:p>
            <a:pPr defTabSz="457200"/>
            <a:r>
              <a:rPr lang="en-US" sz="1700">
                <a:latin typeface="Calibri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Stats</a:t>
            </a: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Forward packet to port(s)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Encapsulate and forward to controller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Drop packet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Send to normal processing pipeline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200">
                <a:latin typeface="Calibri" charset="0"/>
              </a:rPr>
              <a:t>Packet + 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FEAB-5118-D943-B96C-6D2563950F46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0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400">
                <a:solidFill>
                  <a:srgbClr val="000090"/>
                </a:solidFill>
                <a:latin typeface="Gill Sans MT" charset="0"/>
                <a:cs typeface="Gill Sans MT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Switch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Eth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VLAN</a:t>
              </a:r>
            </a:p>
            <a:p>
              <a:pPr defTabSz="457200"/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400">
                <a:latin typeface="Calibri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port6</a:t>
            </a:r>
          </a:p>
        </p:txBody>
      </p:sp>
      <p:sp>
        <p:nvSpPr>
          <p:cNvPr id="121871" name="Rectangle 1"/>
          <p:cNvSpPr txBox="1">
            <a:spLocks noChangeArrowheads="1"/>
          </p:cNvSpPr>
          <p:nvPr/>
        </p:nvSpPr>
        <p:spPr bwMode="auto">
          <a:xfrm>
            <a:off x="1028647" y="338675"/>
            <a:ext cx="5951544" cy="7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Open Flow Examples</a:t>
            </a:r>
            <a:endParaRPr lang="en-US" sz="39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457200"/>
            <a:r>
              <a:rPr lang="en-US" sz="2000" i="1">
                <a:latin typeface="Gill Sans MT" charset="0"/>
                <a:cs typeface="Gill Sans MT" charset="0"/>
              </a:rPr>
              <a:t>IP datagrams destined to IP address  51.6.0.8 should be forwarded to router output port </a:t>
            </a:r>
            <a:r>
              <a:rPr lang="en-US" sz="2000">
                <a:latin typeface="Gill Sans MT" charset="0"/>
                <a:cs typeface="Gill Sans MT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Switch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Eth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VLAN</a:t>
              </a:r>
            </a:p>
            <a:p>
              <a:pPr defTabSz="457200"/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22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400">
                <a:solidFill>
                  <a:srgbClr val="000090"/>
                </a:solidFill>
                <a:latin typeface="Gill Sans MT" charset="0"/>
                <a:cs typeface="Gill Sans MT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457200"/>
            <a:r>
              <a:rPr lang="en-US" sz="2000" i="1">
                <a:latin typeface="Gill Sans MT" charset="0"/>
                <a:cs typeface="Gill Sans MT" charset="0"/>
              </a:rPr>
              <a:t>do not forward (block) all datagrams destined to TCP  port 22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Switch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Eth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VLAN</a:t>
              </a:r>
            </a:p>
            <a:p>
              <a:pPr defTabSz="457200"/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900">
                <a:latin typeface="Calibri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457200"/>
            <a:r>
              <a:rPr lang="en-US" sz="2000" i="1">
                <a:latin typeface="Gill Sans MT" charset="0"/>
                <a:cs typeface="Gill Sans MT" charset="0"/>
              </a:rPr>
              <a:t>do not forward (block) all datagrams sent by host 128.119.1.1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E7D3-1EC5-0A41-87B2-505DFF758ED1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5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/>
          </p:cNvSpPr>
          <p:nvPr/>
        </p:nvSpPr>
        <p:spPr bwMode="auto">
          <a:xfrm>
            <a:off x="669925" y="119380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400">
                <a:solidFill>
                  <a:srgbClr val="000090"/>
                </a:solidFill>
                <a:latin typeface="Gill Sans MT" charset="0"/>
                <a:cs typeface="Gill Sans MT" charset="0"/>
              </a:rPr>
              <a:t>Destination-based layer 2 (switch) forwarding:</a:t>
            </a:r>
          </a:p>
        </p:txBody>
      </p:sp>
      <p:sp>
        <p:nvSpPr>
          <p:cNvPr id="122882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122883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289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0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Switch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12290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0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290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0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MAC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290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0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Eth</a:t>
              </a:r>
            </a:p>
            <a:p>
              <a:pPr defTabSz="457200"/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12290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0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VLAN</a:t>
              </a:r>
            </a:p>
            <a:p>
              <a:pPr defTabSz="457200"/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12290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1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12291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1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12291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1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IP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12291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1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12291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1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TCP</a:t>
              </a:r>
            </a:p>
            <a:p>
              <a:pPr defTabSz="457200"/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12291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12292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/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122884" name="Rectangle 28"/>
          <p:cNvSpPr>
            <a:spLocks/>
          </p:cNvSpPr>
          <p:nvPr/>
        </p:nvSpPr>
        <p:spPr bwMode="auto">
          <a:xfrm>
            <a:off x="2008188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85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86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87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88" name="Rectangle 32"/>
          <p:cNvSpPr>
            <a:spLocks/>
          </p:cNvSpPr>
          <p:nvPr/>
        </p:nvSpPr>
        <p:spPr bwMode="auto">
          <a:xfrm>
            <a:off x="46497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89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90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91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122892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700">
                <a:latin typeface="Calibri" charset="0"/>
              </a:rPr>
              <a:t>port3</a:t>
            </a:r>
          </a:p>
        </p:txBody>
      </p:sp>
      <p:sp>
        <p:nvSpPr>
          <p:cNvPr id="122894" name="Rectangle 1"/>
          <p:cNvSpPr txBox="1">
            <a:spLocks noChangeArrowheads="1"/>
          </p:cNvSpPr>
          <p:nvPr/>
        </p:nvSpPr>
        <p:spPr bwMode="auto">
          <a:xfrm>
            <a:off x="533399" y="-12701"/>
            <a:ext cx="6586795" cy="10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Open Flow Examples </a:t>
            </a:r>
            <a:endParaRPr lang="en-US" sz="39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2895" name="Rectangle 2"/>
          <p:cNvSpPr>
            <a:spLocks/>
          </p:cNvSpPr>
          <p:nvPr/>
        </p:nvSpPr>
        <p:spPr bwMode="auto">
          <a:xfrm>
            <a:off x="2814638" y="269240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457200"/>
            <a:r>
              <a:rPr lang="en-US" sz="2000" i="1">
                <a:latin typeface="Gill Sans MT" charset="0"/>
                <a:cs typeface="Gill Sans MT" charset="0"/>
              </a:rPr>
              <a:t>layer 2 frames from MAC address 22:A7:23:11:E1:02 should be forwarded to output port </a:t>
            </a:r>
            <a:r>
              <a:rPr lang="en-US" sz="2000">
                <a:latin typeface="Gill Sans MT" charset="0"/>
                <a:cs typeface="Gill Sans MT" charset="0"/>
              </a:rPr>
              <a:t>6 </a:t>
            </a:r>
          </a:p>
        </p:txBody>
      </p:sp>
      <p:sp>
        <p:nvSpPr>
          <p:cNvPr id="122896" name="Rectangle 28"/>
          <p:cNvSpPr>
            <a:spLocks/>
          </p:cNvSpPr>
          <p:nvPr/>
        </p:nvSpPr>
        <p:spPr bwMode="auto">
          <a:xfrm>
            <a:off x="1320800" y="229870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1100">
                <a:latin typeface="Calibri" charset="0"/>
              </a:rPr>
              <a:t>22:A7:23:</a:t>
            </a:r>
          </a:p>
          <a:p>
            <a:pPr defTabSz="457200"/>
            <a:r>
              <a:rPr lang="en-US" sz="1100">
                <a:latin typeface="Calibri" charset="0"/>
              </a:rPr>
              <a:t>11:E1:02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BC3E-8074-2C47-88D2-CA287281E763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0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33400" y="-1587"/>
            <a:ext cx="7316815" cy="71163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alibri" charset="0"/>
              </a:rPr>
              <a:t>OpenFlow</a:t>
            </a:r>
            <a:r>
              <a:rPr lang="en-US" dirty="0">
                <a:latin typeface="Calibri" charset="0"/>
              </a:rPr>
              <a:t>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>
            <a:normAutofit lnSpcReduction="10000"/>
          </a:bodyPr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dirty="0" smtClean="0">
                <a:latin typeface="Calibri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 smtClean="0">
                <a:latin typeface="Calibri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rewrite address and port</a:t>
            </a:r>
          </a:p>
          <a:p>
            <a:pPr marL="0">
              <a:spcBef>
                <a:spcPts val="0"/>
              </a:spcBef>
              <a:defRPr/>
            </a:pPr>
            <a:endParaRPr lang="en-US" sz="3200" dirty="0">
              <a:latin typeface="Calibri" charset="0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Calibri" charset="0"/>
              </a:rPr>
              <a:t>match+action: </a:t>
            </a:r>
            <a:r>
              <a:rPr lang="en-US" sz="2800">
                <a:latin typeface="Calibri" charset="0"/>
              </a:rPr>
              <a:t>unifies different kinds of devices</a:t>
            </a:r>
            <a:endParaRPr lang="en-US" sz="2800"/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4-</a:t>
            </a:r>
            <a:fld id="{823E5FE7-E603-6A49-8DAC-6AD8C8708785}" type="slidenum">
              <a:rPr lang="en-US" sz="1200">
                <a:latin typeface="Tahoma" charset="0"/>
              </a:rPr>
              <a:pPr/>
              <a:t>16</a:t>
            </a:fld>
            <a:endParaRPr lang="en-US" sz="1200">
              <a:latin typeface="Tahoma" charset="0"/>
            </a:endParaRPr>
          </a:p>
        </p:txBody>
      </p:sp>
      <p:sp>
        <p:nvSpPr>
          <p:cNvPr id="1239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C1E-9D91-3648-9397-666F8DDDB0BF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IP Src = 10.3.*.*</a:t>
                </a:r>
              </a:p>
              <a:p>
                <a:r>
                  <a:rPr lang="en-US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ingress port = 2</a:t>
                </a:r>
              </a:p>
              <a:p>
                <a:r>
                  <a:rPr lang="en-US" sz="1600"/>
                  <a:t>IP Dst = 10.2.0.3</a:t>
                </a:r>
              </a:p>
              <a:p>
                <a:r>
                  <a:rPr lang="en-US" sz="1600"/>
                  <a:t>ingress port = 2</a:t>
                </a:r>
              </a:p>
              <a:p>
                <a:r>
                  <a:rPr lang="en-US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ingress port = 1</a:t>
                </a:r>
              </a:p>
              <a:p>
                <a:r>
                  <a:rPr lang="en-US" sz="1600"/>
                  <a:t>IP Src = 10.3.*.*</a:t>
                </a:r>
              </a:p>
              <a:p>
                <a:r>
                  <a:rPr lang="en-US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33400" y="80007"/>
            <a:ext cx="4623405" cy="800058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OpenFlow</a:t>
            </a:r>
            <a:r>
              <a:rPr lang="en-US" dirty="0">
                <a:latin typeface="Calibri" charset="0"/>
              </a:rPr>
              <a:t>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Host h1</a:t>
            </a:r>
          </a:p>
          <a:p>
            <a:pPr algn="ctr"/>
            <a:r>
              <a:rPr lang="en-US" sz="1400">
                <a:cs typeface="Arial" charset="0"/>
              </a:rPr>
              <a:t>10.1.0.1</a:t>
            </a:r>
          </a:p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cs typeface="Arial" charset="0"/>
              </a:rPr>
              <a:t>Host h2</a:t>
            </a:r>
          </a:p>
          <a:p>
            <a:r>
              <a:rPr lang="en-US" sz="1400">
                <a:cs typeface="Arial" charset="0"/>
              </a:rPr>
              <a:t>10.1.0.2</a:t>
            </a:r>
          </a:p>
          <a:p>
            <a:endParaRPr lang="en-US" sz="1800">
              <a:cs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cs typeface="Arial" charset="0"/>
              </a:rPr>
              <a:t>Host h4</a:t>
            </a:r>
          </a:p>
          <a:p>
            <a:r>
              <a:rPr lang="en-US" sz="1400">
                <a:cs typeface="Arial" charset="0"/>
              </a:rPr>
              <a:t>10.2.0.4</a:t>
            </a:r>
          </a:p>
          <a:p>
            <a:endParaRPr lang="en-US" sz="1800">
              <a:cs typeface="Arial" charset="0"/>
            </a:endParaRPr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cs typeface="Arial" charset="0"/>
              </a:rPr>
              <a:t>Host h3</a:t>
            </a:r>
          </a:p>
          <a:p>
            <a:r>
              <a:rPr lang="en-US" sz="1400">
                <a:cs typeface="Arial" charset="0"/>
              </a:rPr>
              <a:t>10.2.0.3</a:t>
            </a:r>
          </a:p>
          <a:p>
            <a:endParaRPr lang="en-US" sz="1800"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Host h5</a:t>
            </a:r>
          </a:p>
          <a:p>
            <a:pPr algn="ctr"/>
            <a:r>
              <a:rPr lang="en-US" sz="1400">
                <a:cs typeface="Arial" charset="0"/>
              </a:rPr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Host h6</a:t>
            </a:r>
          </a:p>
          <a:p>
            <a:pPr algn="ctr"/>
            <a:r>
              <a:rPr lang="en-US" sz="1400">
                <a:cs typeface="Arial" charset="0"/>
              </a:rPr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/>
            <p:cNvSpPr/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/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2" name="Straight Connector 171"/>
            <p:cNvCxnSpPr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/>
            <p:cNvSpPr/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/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2" name="Straight Connector 181"/>
            <p:cNvCxnSpPr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cs typeface="Arial" charset="0"/>
                  </a:rPr>
                  <a:t>controller</a:t>
                </a:r>
              </a:p>
              <a:p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5608638" y="317500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CC0000"/>
                </a:solidFill>
              </a:rPr>
              <a:t>Example: </a:t>
            </a:r>
            <a:r>
              <a:rPr lang="en-US" sz="2000"/>
              <a:t>datagrams from hosts h5 and h6 should be sent to h3 or h4, via s1 and from there to s2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8EF7-C048-A84A-A27C-3E50D1431088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A4DD-D79A-8144-83BF-B3C6A941E74A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7AF4-8E13-E64A-A567-11AEBDC88EA8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018809" cy="48877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</a:t>
            </a:r>
            <a:r>
              <a:rPr lang="en-US" dirty="0" smtClean="0"/>
              <a:t>plane -  </a:t>
            </a:r>
            <a:r>
              <a:rPr lang="en-US" dirty="0" smtClean="0">
                <a:solidFill>
                  <a:srgbClr val="FF0000"/>
                </a:solidFill>
              </a:rPr>
              <a:t>Why?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1AA5-D270-8D46-BA3E-9C2C878314A9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C78C-3BB2-D34E-9462-97477E687CAB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C243-59FE-5646-BC77-4158B026CDB5}" type="datetime1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1144-D77D-1941-A7B6-80A59C19B4FD}" type="datetime1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448E-163E-9443-BEA8-8A099319DEAB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7376065" cy="77872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ED5A-7A5B-DC42-BB2C-E155E15BCE4C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5454-6153-7C41-A470-C92E1267BC8A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7" name="Title 1"/>
          <p:cNvSpPr txBox="1">
            <a:spLocks/>
          </p:cNvSpPr>
          <p:nvPr/>
        </p:nvSpPr>
        <p:spPr>
          <a:xfrm>
            <a:off x="354146" y="177332"/>
            <a:ext cx="6126032" cy="104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myKRsdn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6AF6-993B-374F-95F9-F81EE7F3837E}" type="datetime1">
              <a:rPr lang="en-US" smtClean="0"/>
              <a:t>10/3/18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05E1-8C38-CF4E-A10A-FD7C1F621CCF}" type="datetime1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79381" y="2807"/>
            <a:ext cx="7213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 Routing: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E1C2-B727-1E42-983A-4A5B9C4F23E6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64742" y="126530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8A5B-7B2E-D445-AEE4-DB441725F1FD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6990090" cy="95981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37" y="5857309"/>
            <a:ext cx="740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Historically: Link </a:t>
            </a:r>
            <a:r>
              <a:rPr lang="en-US" sz="2400" i="1" dirty="0" smtClean="0">
                <a:solidFill>
                  <a:srgbClr val="CC0000"/>
                </a:solidFill>
              </a:rPr>
              <a:t>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0CC-3763-7943-AA79-841085FC5C0C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(load balancing)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0265-3E0C-CF46-8CD1-94A3FDF49010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1E27-D33B-AE4A-8C25-04EEACC8FDCA}" type="datetime1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9" y="1034257"/>
            <a:ext cx="2047002" cy="844847"/>
            <a:chOff x="111999" y="1034257"/>
            <a:chExt cx="2047002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9" y="1034257"/>
              <a:ext cx="204700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6A8A-A012-994D-81C5-9A95E04AAAC7}" type="datetime1">
              <a:rPr lang="en-US" smtClean="0"/>
              <a:t>10/3/18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2925" y="1052661"/>
            <a:ext cx="8148587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</a:t>
            </a:r>
            <a:r>
              <a:rPr lang="en-US" dirty="0" smtClean="0"/>
              <a:t>plane</a:t>
            </a:r>
          </a:p>
          <a:p>
            <a:pPr marL="635000" indent="-400050"/>
            <a:r>
              <a:rPr lang="en-US" dirty="0" smtClean="0">
                <a:solidFill>
                  <a:srgbClr val="FF0000"/>
                </a:solidFill>
              </a:rPr>
              <a:t>Why NOW ?</a:t>
            </a:r>
            <a:endParaRPr lang="en-US" dirty="0" smtClean="0">
              <a:solidFill>
                <a:srgbClr val="FF0000"/>
              </a:solidFill>
            </a:endParaRPr>
          </a:p>
          <a:p>
            <a:pPr marL="635000" indent="-40005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FA7-1AC7-0D42-AEFA-6BD216EA8CAC}" type="datetime1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myKRsdn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DDA-62C2-414F-BA1A-91F24CF579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2213</Words>
  <Application>Microsoft Macintosh PowerPoint</Application>
  <PresentationFormat>On-screen Show (4:3)</PresentationFormat>
  <Paragraphs>675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SDN: Software Defined Networking</vt:lpstr>
      <vt:lpstr>PowerPoint Presentation</vt:lpstr>
      <vt:lpstr>PowerPoint Presentation</vt:lpstr>
      <vt:lpstr>PowerPoint Presentation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SDN Example OpenFlow:  data 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erlinger</dc:creator>
  <cp:lastModifiedBy>mike erlinger</cp:lastModifiedBy>
  <cp:revision>6</cp:revision>
  <dcterms:created xsi:type="dcterms:W3CDTF">2018-10-02T20:49:25Z</dcterms:created>
  <dcterms:modified xsi:type="dcterms:W3CDTF">2018-10-03T20:56:00Z</dcterms:modified>
</cp:coreProperties>
</file>