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9" r:id="rId1"/>
  </p:sldMasterIdLst>
  <p:notesMasterIdLst>
    <p:notesMasterId r:id="rId37"/>
  </p:notesMasterIdLst>
  <p:handoutMasterIdLst>
    <p:handoutMasterId r:id="rId38"/>
  </p:handoutMasterIdLst>
  <p:sldIdLst>
    <p:sldId id="343" r:id="rId2"/>
    <p:sldId id="380" r:id="rId3"/>
    <p:sldId id="381" r:id="rId4"/>
    <p:sldId id="388" r:id="rId5"/>
    <p:sldId id="382" r:id="rId6"/>
    <p:sldId id="383" r:id="rId7"/>
    <p:sldId id="384" r:id="rId8"/>
    <p:sldId id="346" r:id="rId9"/>
    <p:sldId id="347" r:id="rId10"/>
    <p:sldId id="348" r:id="rId11"/>
    <p:sldId id="349" r:id="rId12"/>
    <p:sldId id="389" r:id="rId13"/>
    <p:sldId id="353" r:id="rId14"/>
    <p:sldId id="385" r:id="rId15"/>
    <p:sldId id="354" r:id="rId16"/>
    <p:sldId id="390" r:id="rId17"/>
    <p:sldId id="386" r:id="rId18"/>
    <p:sldId id="358" r:id="rId19"/>
    <p:sldId id="359" r:id="rId20"/>
    <p:sldId id="360" r:id="rId21"/>
    <p:sldId id="361" r:id="rId22"/>
    <p:sldId id="362" r:id="rId23"/>
    <p:sldId id="363" r:id="rId24"/>
    <p:sldId id="364" r:id="rId25"/>
    <p:sldId id="365" r:id="rId26"/>
    <p:sldId id="366" r:id="rId27"/>
    <p:sldId id="367" r:id="rId28"/>
    <p:sldId id="368" r:id="rId29"/>
    <p:sldId id="369" r:id="rId30"/>
    <p:sldId id="370" r:id="rId31"/>
    <p:sldId id="371" r:id="rId32"/>
    <p:sldId id="372" r:id="rId33"/>
    <p:sldId id="373" r:id="rId34"/>
    <p:sldId id="391" r:id="rId35"/>
    <p:sldId id="387" r:id="rId36"/>
  </p:sldIdLst>
  <p:sldSz cx="9144000" cy="6858000" type="letter"/>
  <p:notesSz cx="6845300" cy="939641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Courier New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Courier New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Courier New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Courier New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Courier New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1600" b="1" kern="1200">
        <a:solidFill>
          <a:schemeClr val="tx1"/>
        </a:solidFill>
        <a:latin typeface="Courier New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1600" b="1" kern="1200">
        <a:solidFill>
          <a:schemeClr val="tx1"/>
        </a:solidFill>
        <a:latin typeface="Courier New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1600" b="1" kern="1200">
        <a:solidFill>
          <a:schemeClr val="tx1"/>
        </a:solidFill>
        <a:latin typeface="Courier New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1600" b="1" kern="1200">
        <a:solidFill>
          <a:schemeClr val="tx1"/>
        </a:solidFill>
        <a:latin typeface="Courier New" charset="0"/>
        <a:ea typeface="ＭＳ Ｐゴシック" charset="0"/>
        <a:cs typeface="ＭＳ Ｐゴシック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CCFFCC"/>
    <a:srgbClr val="66FFFF"/>
    <a:srgbClr val="FF5050"/>
    <a:srgbClr val="FF99FF"/>
    <a:srgbClr val="FF0000"/>
    <a:srgbClr val="00FFFF"/>
    <a:srgbClr val="9966FF"/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20" d="100"/>
          <a:sy n="120" d="100"/>
        </p:scale>
        <p:origin x="-1448" y="-112"/>
      </p:cViewPr>
      <p:guideLst>
        <p:guide orient="horz" pos="624"/>
        <p:guide pos="24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7" d="100"/>
          <a:sy n="77" d="100"/>
        </p:scale>
        <p:origin x="-1584" y="-104"/>
      </p:cViewPr>
      <p:guideLst>
        <p:guide orient="horz" pos="2959"/>
        <p:guide pos="2156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notesMaster" Target="notesMasters/notesMaster1.xml"/><Relationship Id="rId38" Type="http://schemas.openxmlformats.org/officeDocument/2006/relationships/handoutMaster" Target="handoutMasters/handoutMaster1.xml"/><Relationship Id="rId39" Type="http://schemas.openxmlformats.org/officeDocument/2006/relationships/printerSettings" Target="printerSettings/printerSettings1.bin"/><Relationship Id="rId40" Type="http://schemas.openxmlformats.org/officeDocument/2006/relationships/presProps" Target="presProps.xml"/><Relationship Id="rId41" Type="http://schemas.openxmlformats.org/officeDocument/2006/relationships/viewProps" Target="viewProps.xml"/><Relationship Id="rId42" Type="http://schemas.openxmlformats.org/officeDocument/2006/relationships/theme" Target="theme/theme1.xml"/><Relationship Id="rId43" Type="http://schemas.openxmlformats.org/officeDocument/2006/relationships/tableStyles" Target="tableStyles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3044825" y="8950325"/>
            <a:ext cx="757238" cy="261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87312" tIns="44450" rIns="87312" bIns="44450">
            <a:spAutoFit/>
          </a:bodyPr>
          <a:lstStyle/>
          <a:p>
            <a:pPr algn="ctr" defTabSz="868363">
              <a:lnSpc>
                <a:spcPct val="90000"/>
              </a:lnSpc>
              <a:defRPr/>
            </a:pPr>
            <a:r>
              <a:rPr lang="en-US" sz="1200" b="0">
                <a:latin typeface="Helvetica" charset="0"/>
                <a:cs typeface="+mn-cs"/>
              </a:rPr>
              <a:t>Page </a:t>
            </a:r>
            <a:fld id="{C1FF8C7A-C541-6249-9B93-45E77F14F294}" type="slidenum">
              <a:rPr lang="en-US" sz="1200" b="0">
                <a:latin typeface="Helvetica" charset="0"/>
                <a:cs typeface="+mn-cs"/>
              </a:rPr>
              <a:pPr algn="ctr" defTabSz="868363">
                <a:lnSpc>
                  <a:spcPct val="90000"/>
                </a:lnSpc>
                <a:defRPr/>
              </a:pPr>
              <a:t>‹#›</a:t>
            </a:fld>
            <a:endParaRPr lang="en-US" sz="1200" b="0">
              <a:latin typeface="Helvetica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3174746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2813" y="4464050"/>
            <a:ext cx="5019675" cy="4227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0487" tIns="44450" rIns="90487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Body Text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3022600" y="8950325"/>
            <a:ext cx="800100" cy="265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87312" tIns="44450" rIns="87312" bIns="44450">
            <a:spAutoFit/>
          </a:bodyPr>
          <a:lstStyle/>
          <a:p>
            <a:pPr algn="ctr" defTabSz="868363">
              <a:lnSpc>
                <a:spcPct val="90000"/>
              </a:lnSpc>
              <a:defRPr/>
            </a:pPr>
            <a:r>
              <a:rPr lang="en-US" sz="1200" b="0">
                <a:latin typeface="Century Gothic" charset="0"/>
                <a:cs typeface="+mn-cs"/>
              </a:rPr>
              <a:t>Page </a:t>
            </a:r>
            <a:fld id="{EA9A282B-DC3B-6945-849C-52890ECBDA2A}" type="slidenum">
              <a:rPr lang="en-US" sz="1200" b="0">
                <a:latin typeface="Century Gothic" charset="0"/>
                <a:cs typeface="+mn-cs"/>
              </a:rPr>
              <a:pPr algn="ctr" defTabSz="868363">
                <a:lnSpc>
                  <a:spcPct val="90000"/>
                </a:lnSpc>
                <a:defRPr/>
              </a:pPr>
              <a:t>‹#›</a:t>
            </a:fld>
            <a:endParaRPr lang="en-US" sz="1200" b="0">
              <a:latin typeface="Century Gothic" charset="0"/>
              <a:cs typeface="+mn-cs"/>
            </a:endParaRPr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82675" y="711200"/>
            <a:ext cx="4679950" cy="350996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</p:spTree>
    <p:extLst>
      <p:ext uri="{BB962C8B-B14F-4D97-AF65-F5344CB8AC3E}">
        <p14:creationId xmlns:p14="http://schemas.microsoft.com/office/powerpoint/2010/main" val="253002695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charset="0"/>
        <a:ea typeface="ＭＳ Ｐゴシック" charset="0"/>
        <a:cs typeface="ＭＳ Ｐゴシック" charset="0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charset="0"/>
        <a:ea typeface="ＭＳ Ｐゴシック" charset="0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charset="0"/>
        <a:ea typeface="ＭＳ Ｐゴシック" charset="0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charset="0"/>
        <a:ea typeface="ＭＳ Ｐゴシック" charset="0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2501900"/>
            <a:ext cx="6400800" cy="1752600"/>
          </a:xfrm>
        </p:spPr>
        <p:txBody>
          <a:bodyPr/>
          <a:lstStyle>
            <a:lvl1pPr marL="0" indent="0" algn="ctr"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105475" name="Rectangle 3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365125"/>
            <a:ext cx="7772400" cy="1143000"/>
          </a:xfrm>
          <a:effectLst>
            <a:outerShdw blurRad="63500" dist="71842" dir="2700000" algn="ctr" rotWithShape="0">
              <a:schemeClr val="bg2">
                <a:alpha val="74998"/>
              </a:schemeClr>
            </a:outerShdw>
          </a:effectLst>
        </p:spPr>
        <p:txBody>
          <a:bodyPr lIns="92066" tIns="46033" rIns="92066" bIns="46033"/>
          <a:lstStyle>
            <a:lvl1pPr>
              <a:defRPr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147752235"/>
      </p:ext>
    </p:extLst>
  </p:cSld>
  <p:clrMapOvr>
    <a:masterClrMapping/>
  </p:clrMapOvr>
  <p:transition xmlns:p14="http://schemas.microsoft.com/office/powerpoint/2010/main"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2139383"/>
      </p:ext>
    </p:extLst>
  </p:cSld>
  <p:clrMapOvr>
    <a:masterClrMapping/>
  </p:clrMapOvr>
  <p:transition xmlns:p14="http://schemas.microsoft.com/office/powerpoint/2010/main"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21450" y="247650"/>
            <a:ext cx="2076450" cy="6197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0513" y="247650"/>
            <a:ext cx="6078537" cy="6197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3514612"/>
      </p:ext>
    </p:extLst>
  </p:cSld>
  <p:clrMapOvr>
    <a:masterClrMapping/>
  </p:clrMapOvr>
  <p:transition xmlns:p14="http://schemas.microsoft.com/office/powerpoint/2010/main"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5960215"/>
      </p:ext>
    </p:extLst>
  </p:cSld>
  <p:clrMapOvr>
    <a:masterClrMapping/>
  </p:clrMapOvr>
  <p:transition xmlns:p14="http://schemas.microsoft.com/office/powerpoint/2010/main"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86072010"/>
      </p:ext>
    </p:extLst>
  </p:cSld>
  <p:clrMapOvr>
    <a:masterClrMapping/>
  </p:clrMapOvr>
  <p:transition xmlns:p14="http://schemas.microsoft.com/office/powerpoint/2010/main"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0513" y="1220788"/>
            <a:ext cx="4076700" cy="52244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19613" y="1220788"/>
            <a:ext cx="4078287" cy="52244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7762829"/>
      </p:ext>
    </p:extLst>
  </p:cSld>
  <p:clrMapOvr>
    <a:masterClrMapping/>
  </p:clrMapOvr>
  <p:transition xmlns:p14="http://schemas.microsoft.com/office/powerpoint/2010/main"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9001889"/>
      </p:ext>
    </p:extLst>
  </p:cSld>
  <p:clrMapOvr>
    <a:masterClrMapping/>
  </p:clrMapOvr>
  <p:transition xmlns:p14="http://schemas.microsoft.com/office/powerpoint/2010/main"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3917"/>
      </p:ext>
    </p:extLst>
  </p:cSld>
  <p:clrMapOvr>
    <a:masterClrMapping/>
  </p:clrMapOvr>
  <p:transition xmlns:p14="http://schemas.microsoft.com/office/powerpoint/2010/main"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53109459"/>
      </p:ext>
    </p:extLst>
  </p:cSld>
  <p:clrMapOvr>
    <a:masterClrMapping/>
  </p:clrMapOvr>
  <p:transition xmlns:p14="http://schemas.microsoft.com/office/powerpoint/2010/main"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51368642"/>
      </p:ext>
    </p:extLst>
  </p:cSld>
  <p:clrMapOvr>
    <a:masterClrMapping/>
  </p:clrMapOvr>
  <p:transition xmlns:p14="http://schemas.microsoft.com/office/powerpoint/2010/main"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97833879"/>
      </p:ext>
    </p:extLst>
  </p:cSld>
  <p:clrMapOvr>
    <a:masterClrMapping/>
  </p:clrMapOvr>
  <p:transition xmlns:p14="http://schemas.microsoft.com/office/powerpoint/2010/main" spd="med"/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290513" y="1220788"/>
            <a:ext cx="8307387" cy="5224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0479" tIns="44446" rIns="90479" bIns="4444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4451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04813" y="247650"/>
            <a:ext cx="7138987" cy="819150"/>
          </a:xfrm>
          <a:prstGeom prst="rect">
            <a:avLst/>
          </a:prstGeom>
          <a:noFill/>
          <a:ln>
            <a:noFill/>
          </a:ln>
          <a:effectLst>
            <a:outerShdw blurRad="63500" dist="53882" dir="2700000" algn="ctr" rotWithShape="0">
              <a:srgbClr val="969696">
                <a:alpha val="74998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4452" name="Text Box 4"/>
          <p:cNvSpPr txBox="1">
            <a:spLocks noChangeArrowheads="1"/>
          </p:cNvSpPr>
          <p:nvPr/>
        </p:nvSpPr>
        <p:spPr bwMode="auto">
          <a:xfrm>
            <a:off x="217488" y="6400800"/>
            <a:ext cx="606425" cy="284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17961" dir="2700000" algn="ctr" rotWithShape="0">
                    <a:schemeClr val="tx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45715" tIns="45715" rIns="45715" bIns="45715" anchor="ctr">
            <a:spAutoFit/>
          </a:bodyPr>
          <a:lstStyle/>
          <a:p>
            <a:pPr algn="ctr">
              <a:lnSpc>
                <a:spcPct val="90000"/>
              </a:lnSpc>
              <a:defRPr/>
            </a:pPr>
            <a:r>
              <a:rPr lang="en-US" sz="1400" b="0">
                <a:solidFill>
                  <a:schemeClr val="hlink"/>
                </a:solidFill>
                <a:latin typeface="Helvetica" charset="0"/>
                <a:cs typeface="+mn-cs"/>
              </a:rPr>
              <a:t>– </a:t>
            </a:r>
            <a:fld id="{8421E28C-A9BE-BA4E-A077-E1A263290029}" type="slidenum">
              <a:rPr lang="en-US" sz="1400" b="0">
                <a:solidFill>
                  <a:schemeClr val="hlink"/>
                </a:solidFill>
                <a:latin typeface="Helvetica" charset="0"/>
                <a:cs typeface="+mn-cs"/>
              </a:rPr>
              <a:pPr algn="ctr">
                <a:lnSpc>
                  <a:spcPct val="90000"/>
                </a:lnSpc>
                <a:defRPr/>
              </a:pPr>
              <a:t>‹#›</a:t>
            </a:fld>
            <a:r>
              <a:rPr lang="en-US" sz="1400" b="0">
                <a:solidFill>
                  <a:schemeClr val="hlink"/>
                </a:solidFill>
                <a:latin typeface="Helvetica" charset="0"/>
                <a:cs typeface="+mn-cs"/>
              </a:rPr>
              <a:t> –</a:t>
            </a:r>
            <a:endParaRPr lang="en-US" sz="1400" b="0">
              <a:latin typeface="Helvetica" charset="0"/>
              <a:cs typeface="+mn-cs"/>
            </a:endParaRPr>
          </a:p>
        </p:txBody>
      </p:sp>
      <p:sp>
        <p:nvSpPr>
          <p:cNvPr id="104453" name="Rectangle 5"/>
          <p:cNvSpPr>
            <a:spLocks noChangeArrowheads="1"/>
          </p:cNvSpPr>
          <p:nvPr/>
        </p:nvSpPr>
        <p:spPr bwMode="auto">
          <a:xfrm>
            <a:off x="7759700" y="6391275"/>
            <a:ext cx="685800" cy="284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17961" dir="2700000" algn="ctr" rotWithShape="0">
                    <a:schemeClr val="tx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45715" tIns="45715" rIns="45715" bIns="45715" anchor="ctr">
            <a:spAutoFit/>
          </a:bodyPr>
          <a:lstStyle/>
          <a:p>
            <a:pPr algn="ctr">
              <a:lnSpc>
                <a:spcPct val="90000"/>
              </a:lnSpc>
              <a:defRPr/>
            </a:pPr>
            <a:r>
              <a:rPr lang="en-US" sz="1400" b="0">
                <a:solidFill>
                  <a:schemeClr val="hlink"/>
                </a:solidFill>
                <a:latin typeface="Helvetica" charset="0"/>
                <a:cs typeface="+mn-cs"/>
              </a:rPr>
              <a:t>CS 105</a:t>
            </a:r>
          </a:p>
        </p:txBody>
      </p:sp>
      <p:pic>
        <p:nvPicPr>
          <p:cNvPr id="1030" name="Picture 7" descr="newlogo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1000" y="76200"/>
            <a:ext cx="83185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xmlns:p14="http://schemas.microsoft.com/office/powerpoint/2010/main" spd="med"/>
  <p:hf sldNum="0" hdr="0"/>
  <p:txStyles>
    <p:titleStyle>
      <a:lvl1pPr algn="l" rtl="0" eaLnBrk="0" fontAlgn="base" hangingPunct="0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+mj-lt"/>
          <a:ea typeface="+mj-ea"/>
          <a:cs typeface="ＭＳ Ｐゴシック" charset="0"/>
        </a:defRPr>
      </a:lvl1pPr>
      <a:lvl2pPr algn="l" rtl="0" eaLnBrk="0" fontAlgn="base" hangingPunct="0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charset="0"/>
          <a:ea typeface="ＭＳ Ｐゴシック" charset="0"/>
          <a:cs typeface="ＭＳ Ｐゴシック" charset="0"/>
        </a:defRPr>
      </a:lvl2pPr>
      <a:lvl3pPr algn="l" rtl="0" eaLnBrk="0" fontAlgn="base" hangingPunct="0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charset="0"/>
          <a:ea typeface="ＭＳ Ｐゴシック" charset="0"/>
          <a:cs typeface="ＭＳ Ｐゴシック" charset="0"/>
        </a:defRPr>
      </a:lvl3pPr>
      <a:lvl4pPr algn="l" rtl="0" eaLnBrk="0" fontAlgn="base" hangingPunct="0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charset="0"/>
          <a:ea typeface="ＭＳ Ｐゴシック" charset="0"/>
          <a:cs typeface="ＭＳ Ｐゴシック" charset="0"/>
        </a:defRPr>
      </a:lvl4pPr>
      <a:lvl5pPr algn="l" rtl="0" eaLnBrk="0" fontAlgn="base" hangingPunct="0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charset="0"/>
          <a:ea typeface="ＭＳ Ｐゴシック" charset="0"/>
          <a:cs typeface="ＭＳ Ｐゴシック" charset="0"/>
        </a:defRPr>
      </a:lvl5pPr>
      <a:lvl6pPr marL="457200"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charset="0"/>
          <a:ea typeface="ＭＳ Ｐゴシック" charset="0"/>
        </a:defRPr>
      </a:lvl6pPr>
      <a:lvl7pPr marL="914400"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charset="0"/>
          <a:ea typeface="ＭＳ Ｐゴシック" charset="0"/>
        </a:defRPr>
      </a:lvl7pPr>
      <a:lvl8pPr marL="1371600"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charset="0"/>
          <a:ea typeface="ＭＳ Ｐゴシック" charset="0"/>
        </a:defRPr>
      </a:lvl8pPr>
      <a:lvl9pPr marL="1828800"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charset="0"/>
          <a:ea typeface="ＭＳ Ｐゴシック" charset="0"/>
        </a:defRPr>
      </a:lvl9pPr>
    </p:titleStyle>
    <p:bodyStyle>
      <a:lvl1pPr marL="385763" indent="-385763" algn="l" rtl="0" eaLnBrk="0" fontAlgn="base" hangingPunct="0">
        <a:lnSpc>
          <a:spcPct val="95000"/>
        </a:lnSpc>
        <a:spcBef>
          <a:spcPct val="50000"/>
        </a:spcBef>
        <a:spcAft>
          <a:spcPct val="0"/>
        </a:spcAft>
        <a:buClr>
          <a:schemeClr val="hlink"/>
        </a:buClr>
        <a:buFont typeface="Wingdings" charset="0"/>
        <a:defRPr sz="2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1pPr>
      <a:lvl2pPr marL="744538" indent="-246063" algn="l" rtl="0" eaLnBrk="0" fontAlgn="base" hangingPunct="0">
        <a:spcBef>
          <a:spcPct val="25000"/>
        </a:spcBef>
        <a:spcAft>
          <a:spcPct val="0"/>
        </a:spcAft>
        <a:buClr>
          <a:schemeClr val="hlink"/>
        </a:buClr>
        <a:buSzPct val="75000"/>
        <a:buFont typeface="Wingdings" charset="0"/>
        <a:buChar char="n"/>
        <a:defRPr sz="2000" b="1">
          <a:solidFill>
            <a:schemeClr val="tx1"/>
          </a:solidFill>
          <a:latin typeface="+mn-lt"/>
          <a:ea typeface="+mn-ea"/>
        </a:defRPr>
      </a:lvl2pPr>
      <a:lvl3pPr marL="1146175" indent="-238125" algn="l" rtl="0" eaLnBrk="0" fontAlgn="base" hangingPunct="0">
        <a:lnSpc>
          <a:spcPct val="107000"/>
        </a:lnSpc>
        <a:spcBef>
          <a:spcPct val="10000"/>
        </a:spcBef>
        <a:spcAft>
          <a:spcPct val="0"/>
        </a:spcAft>
        <a:buClr>
          <a:srgbClr val="005400"/>
        </a:buClr>
        <a:buSzPct val="90000"/>
        <a:buFont typeface="Wingdings" charset="0"/>
        <a:buChar char="l"/>
        <a:defRPr b="1">
          <a:solidFill>
            <a:schemeClr val="folHlink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»"/>
        <a:defRPr b="1">
          <a:solidFill>
            <a:schemeClr val="tx1"/>
          </a:solidFill>
          <a:latin typeface="+mn-lt"/>
          <a:ea typeface="+mn-ea"/>
        </a:defRPr>
      </a:lvl4pPr>
      <a:lvl5pPr marL="1998663" indent="-168275" algn="l" rtl="0" eaLnBrk="0" fontAlgn="base" hangingPunct="0">
        <a:spcBef>
          <a:spcPct val="20000"/>
        </a:spcBef>
        <a:spcAft>
          <a:spcPct val="0"/>
        </a:spcAft>
        <a:buChar char="o"/>
        <a:defRPr sz="1600" b="1">
          <a:solidFill>
            <a:schemeClr val="tx1"/>
          </a:solidFill>
          <a:latin typeface="+mn-lt"/>
          <a:ea typeface="+mn-ea"/>
        </a:defRPr>
      </a:lvl5pPr>
      <a:lvl6pPr marL="2455863" indent="-168275" algn="l" rtl="0" fontAlgn="base">
        <a:spcBef>
          <a:spcPct val="20000"/>
        </a:spcBef>
        <a:spcAft>
          <a:spcPct val="0"/>
        </a:spcAft>
        <a:buChar char="o"/>
        <a:defRPr sz="1600" b="1">
          <a:solidFill>
            <a:schemeClr val="tx1"/>
          </a:solidFill>
          <a:latin typeface="+mn-lt"/>
          <a:ea typeface="+mn-ea"/>
        </a:defRPr>
      </a:lvl6pPr>
      <a:lvl7pPr marL="2913063" indent="-168275" algn="l" rtl="0" fontAlgn="base">
        <a:spcBef>
          <a:spcPct val="20000"/>
        </a:spcBef>
        <a:spcAft>
          <a:spcPct val="0"/>
        </a:spcAft>
        <a:buChar char="o"/>
        <a:defRPr sz="1600" b="1">
          <a:solidFill>
            <a:schemeClr val="tx1"/>
          </a:solidFill>
          <a:latin typeface="+mn-lt"/>
          <a:ea typeface="+mn-ea"/>
        </a:defRPr>
      </a:lvl7pPr>
      <a:lvl8pPr marL="3370263" indent="-168275" algn="l" rtl="0" fontAlgn="base">
        <a:spcBef>
          <a:spcPct val="20000"/>
        </a:spcBef>
        <a:spcAft>
          <a:spcPct val="0"/>
        </a:spcAft>
        <a:buChar char="o"/>
        <a:defRPr sz="1600" b="1">
          <a:solidFill>
            <a:schemeClr val="tx1"/>
          </a:solidFill>
          <a:latin typeface="+mn-lt"/>
          <a:ea typeface="+mn-ea"/>
        </a:defRPr>
      </a:lvl8pPr>
      <a:lvl9pPr marL="3827463" indent="-168275" algn="l" rtl="0" fontAlgn="base">
        <a:spcBef>
          <a:spcPct val="20000"/>
        </a:spcBef>
        <a:spcAft>
          <a:spcPct val="0"/>
        </a:spcAft>
        <a:buChar char="o"/>
        <a:defRPr sz="1600" b="1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836738"/>
            <a:ext cx="9144000" cy="1565275"/>
          </a:xfrm>
          <a:effectLst>
            <a:outerShdw blurRad="63500" dist="53882" dir="2700000" algn="ctr" rotWithShape="0">
              <a:srgbClr val="969696"/>
            </a:outerShdw>
          </a:effectLst>
          <a:extLs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 eaLnBrk="1" hangingPunct="1">
              <a:defRPr/>
            </a:pPr>
            <a:r>
              <a:rPr lang="en-US" smtClean="0">
                <a:cs typeface="+mj-cs"/>
              </a:rPr>
              <a:t>Socket Programming</a:t>
            </a:r>
          </a:p>
        </p:txBody>
      </p:sp>
      <p:sp>
        <p:nvSpPr>
          <p:cNvPr id="141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76400" y="3733800"/>
            <a:ext cx="6175375" cy="2514600"/>
          </a:xfrm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7" tIns="44450" rIns="90487" bIns="44450"/>
          <a:lstStyle/>
          <a:p>
            <a:pPr eaLnBrk="1" hangingPunct="1">
              <a:lnSpc>
                <a:spcPct val="80000"/>
              </a:lnSpc>
              <a:defRPr/>
            </a:pPr>
            <a:r>
              <a:rPr lang="en-US" smtClean="0">
                <a:cs typeface="+mn-cs"/>
              </a:rPr>
              <a:t>Topics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mtClean="0"/>
              <a:t>Programmer</a:t>
            </a:r>
            <a:r>
              <a:rPr lang="ja-JP" altLang="en-US" smtClean="0">
                <a:latin typeface="Arial"/>
              </a:rPr>
              <a:t>’</a:t>
            </a:r>
            <a:r>
              <a:rPr lang="en-US" smtClean="0"/>
              <a:t>s view of the Internet (review)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mtClean="0"/>
              <a:t>Sockets interface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mtClean="0"/>
              <a:t>Writing clients and servers</a:t>
            </a:r>
          </a:p>
          <a:p>
            <a:pPr lvl="1" eaLnBrk="1" hangingPunct="1">
              <a:lnSpc>
                <a:spcPct val="80000"/>
              </a:lnSpc>
              <a:defRPr/>
            </a:pPr>
            <a:endParaRPr lang="en-US" smtClean="0"/>
          </a:p>
        </p:txBody>
      </p:sp>
      <p:sp>
        <p:nvSpPr>
          <p:cNvPr id="141316" name="Rectangle 4"/>
          <p:cNvSpPr>
            <a:spLocks noChangeArrowheads="1"/>
          </p:cNvSpPr>
          <p:nvPr/>
        </p:nvSpPr>
        <p:spPr bwMode="auto">
          <a:xfrm>
            <a:off x="747713" y="6500813"/>
            <a:ext cx="1354137" cy="301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pPr>
              <a:defRPr/>
            </a:pPr>
            <a:r>
              <a:rPr lang="en-US" sz="1400">
                <a:cs typeface="+mn-cs"/>
              </a:rPr>
              <a:t>sockets.ppt</a:t>
            </a:r>
          </a:p>
        </p:txBody>
      </p:sp>
      <p:sp>
        <p:nvSpPr>
          <p:cNvPr id="141317" name="Rectangle 5"/>
          <p:cNvSpPr>
            <a:spLocks noChangeArrowheads="1"/>
          </p:cNvSpPr>
          <p:nvPr/>
        </p:nvSpPr>
        <p:spPr bwMode="auto">
          <a:xfrm>
            <a:off x="1571625" y="762000"/>
            <a:ext cx="6246813" cy="887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3500" tIns="25400" rIns="63500" bIns="25400">
            <a:spAutoFit/>
          </a:bodyPr>
          <a:lstStyle/>
          <a:p>
            <a:pPr algn="ctr" eaLnBrk="1" hangingPunct="1">
              <a:lnSpc>
                <a:spcPct val="87000"/>
              </a:lnSpc>
              <a:defRPr/>
            </a:pPr>
            <a:r>
              <a:rPr lang="en-US" sz="3800">
                <a:latin typeface="Helvetica" charset="0"/>
                <a:cs typeface="+mn-cs"/>
              </a:rPr>
              <a:t>CS 125 Version CS 105</a:t>
            </a:r>
            <a:br>
              <a:rPr lang="en-US" sz="3800">
                <a:latin typeface="Helvetica" charset="0"/>
                <a:cs typeface="+mn-cs"/>
              </a:rPr>
            </a:br>
            <a:r>
              <a:rPr lang="ja-JP" altLang="en-US" sz="2500" i="1">
                <a:latin typeface="Arial"/>
                <a:cs typeface="+mn-cs"/>
              </a:rPr>
              <a:t>“</a:t>
            </a:r>
            <a:r>
              <a:rPr lang="en-US" sz="2500" i="1">
                <a:latin typeface="Helvetica" charset="0"/>
                <a:cs typeface="+mn-cs"/>
              </a:rPr>
              <a:t>Tour of the Black Holes of Computing!</a:t>
            </a:r>
            <a:r>
              <a:rPr lang="ja-JP" altLang="en-US" sz="2500" i="1">
                <a:latin typeface="Arial"/>
                <a:cs typeface="+mn-cs"/>
              </a:rPr>
              <a:t>”</a:t>
            </a:r>
            <a:endParaRPr lang="en-US" sz="3800">
              <a:latin typeface="Helvetica" charset="0"/>
              <a:cs typeface="+mn-cs"/>
            </a:endParaRPr>
          </a:p>
        </p:txBody>
      </p:sp>
    </p:spTree>
  </p:cSld>
  <p:clrMapOvr>
    <a:masterClrMapping/>
  </p:clrMapOvr>
  <p:transition xmlns:p14="http://schemas.microsoft.com/office/powerpoint/2010/main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475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>
                <a:cs typeface="+mj-cs"/>
              </a:rPr>
              <a:t>Servers</a:t>
            </a:r>
          </a:p>
        </p:txBody>
      </p:sp>
      <p:sp>
        <p:nvSpPr>
          <p:cNvPr id="714757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624887" cy="5224462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>
                <a:cs typeface="+mn-cs"/>
              </a:rPr>
              <a:t>Servers are long-running processes (daemons).</a:t>
            </a:r>
          </a:p>
          <a:p>
            <a:pPr lvl="1" eaLnBrk="1" hangingPunct="1">
              <a:defRPr/>
            </a:pPr>
            <a:r>
              <a:rPr lang="en-US" smtClean="0"/>
              <a:t>Created at boot-time (typically) by the init process (process 1)</a:t>
            </a:r>
          </a:p>
          <a:p>
            <a:pPr lvl="1" eaLnBrk="1" hangingPunct="1">
              <a:defRPr/>
            </a:pPr>
            <a:r>
              <a:rPr lang="en-US" smtClean="0"/>
              <a:t>Run continuously until the machine is turned off.</a:t>
            </a:r>
          </a:p>
          <a:p>
            <a:pPr eaLnBrk="1" hangingPunct="1">
              <a:defRPr/>
            </a:pPr>
            <a:r>
              <a:rPr lang="en-US" smtClean="0">
                <a:cs typeface="+mn-cs"/>
              </a:rPr>
              <a:t>Each server waits for requests to arrive on a well-known port associated with a particular service.</a:t>
            </a:r>
          </a:p>
          <a:p>
            <a:pPr lvl="1" eaLnBrk="1" hangingPunct="1">
              <a:defRPr/>
            </a:pPr>
            <a:r>
              <a:rPr lang="en-US" smtClean="0"/>
              <a:t>Port 7: echo server</a:t>
            </a:r>
          </a:p>
          <a:p>
            <a:pPr lvl="1" eaLnBrk="1" hangingPunct="1">
              <a:defRPr/>
            </a:pPr>
            <a:r>
              <a:rPr lang="en-US" smtClean="0"/>
              <a:t>Port 23: telnet server</a:t>
            </a:r>
          </a:p>
          <a:p>
            <a:pPr lvl="1" eaLnBrk="1" hangingPunct="1">
              <a:defRPr/>
            </a:pPr>
            <a:r>
              <a:rPr lang="en-US" smtClean="0"/>
              <a:t>Port 25: mail server</a:t>
            </a:r>
          </a:p>
          <a:p>
            <a:pPr lvl="1" eaLnBrk="1" hangingPunct="1">
              <a:defRPr/>
            </a:pPr>
            <a:r>
              <a:rPr lang="en-US" smtClean="0"/>
              <a:t>Port 80: HTTP server</a:t>
            </a:r>
          </a:p>
          <a:p>
            <a:pPr eaLnBrk="1" hangingPunct="1">
              <a:defRPr/>
            </a:pPr>
            <a:r>
              <a:rPr lang="en-US" smtClean="0">
                <a:cs typeface="+mn-cs"/>
              </a:rPr>
              <a:t>A machine that runs a server process is also often  referred to as a </a:t>
            </a:r>
            <a:r>
              <a:rPr lang="ja-JP" altLang="en-US" smtClean="0">
                <a:latin typeface="Arial"/>
                <a:cs typeface="+mn-cs"/>
              </a:rPr>
              <a:t>“</a:t>
            </a:r>
            <a:r>
              <a:rPr lang="en-US" smtClean="0">
                <a:cs typeface="+mn-cs"/>
              </a:rPr>
              <a:t>server.</a:t>
            </a:r>
            <a:r>
              <a:rPr lang="ja-JP" altLang="en-US" smtClean="0">
                <a:latin typeface="Arial"/>
                <a:cs typeface="+mn-cs"/>
              </a:rPr>
              <a:t>”</a:t>
            </a:r>
            <a:endParaRPr lang="en-US" smtClean="0">
              <a:cs typeface="+mn-cs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5781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>
                <a:cs typeface="+mj-cs"/>
              </a:rPr>
              <a:t>Server Examples</a:t>
            </a:r>
          </a:p>
        </p:txBody>
      </p:sp>
      <p:sp>
        <p:nvSpPr>
          <p:cNvPr id="715782" name="Rectangle 6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5000"/>
              </a:lnSpc>
              <a:defRPr/>
            </a:pPr>
            <a:r>
              <a:rPr lang="en-US" smtClean="0">
                <a:cs typeface="+mn-cs"/>
              </a:rPr>
              <a:t>Web server (port 80)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mtClean="0"/>
              <a:t>Resource: files/compute cycles (CGI programs)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mtClean="0"/>
              <a:t>Service: retrieves files and runs CGI programs on behalf of the client</a:t>
            </a:r>
          </a:p>
          <a:p>
            <a:pPr eaLnBrk="1" hangingPunct="1">
              <a:lnSpc>
                <a:spcPct val="85000"/>
              </a:lnSpc>
              <a:defRPr/>
            </a:pPr>
            <a:r>
              <a:rPr lang="en-US" smtClean="0">
                <a:cs typeface="+mn-cs"/>
              </a:rPr>
              <a:t>FTP server (20, 21)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mtClean="0"/>
              <a:t>Resource: files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mtClean="0"/>
              <a:t>Service: stores and retrieve files</a:t>
            </a:r>
          </a:p>
          <a:p>
            <a:pPr eaLnBrk="1" hangingPunct="1">
              <a:lnSpc>
                <a:spcPct val="85000"/>
              </a:lnSpc>
              <a:defRPr/>
            </a:pPr>
            <a:r>
              <a:rPr lang="en-US" smtClean="0">
                <a:cs typeface="+mn-cs"/>
              </a:rPr>
              <a:t>Telnet server (23)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mtClean="0"/>
              <a:t>Resource: terminal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mtClean="0"/>
              <a:t>Service: proxies a terminal on the server machine</a:t>
            </a:r>
          </a:p>
          <a:p>
            <a:pPr eaLnBrk="1" hangingPunct="1">
              <a:lnSpc>
                <a:spcPct val="85000"/>
              </a:lnSpc>
              <a:defRPr/>
            </a:pPr>
            <a:r>
              <a:rPr lang="en-US" smtClean="0">
                <a:cs typeface="+mn-cs"/>
              </a:rPr>
              <a:t>Mail server (25)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mtClean="0"/>
              <a:t>Resource: email </a:t>
            </a:r>
            <a:r>
              <a:rPr lang="ja-JP" altLang="en-US" smtClean="0">
                <a:latin typeface="Arial"/>
              </a:rPr>
              <a:t>“</a:t>
            </a:r>
            <a:r>
              <a:rPr lang="en-US" smtClean="0"/>
              <a:t>spool</a:t>
            </a:r>
            <a:r>
              <a:rPr lang="ja-JP" altLang="en-US" smtClean="0">
                <a:latin typeface="Arial"/>
              </a:rPr>
              <a:t>”</a:t>
            </a:r>
            <a:r>
              <a:rPr lang="en-US" smtClean="0"/>
              <a:t> file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mtClean="0"/>
              <a:t>Service: stores mail messages in spool file </a:t>
            </a:r>
          </a:p>
        </p:txBody>
      </p:sp>
      <p:sp>
        <p:nvSpPr>
          <p:cNvPr id="715780" name="Rectangle 4"/>
          <p:cNvSpPr>
            <a:spLocks noChangeArrowheads="1"/>
          </p:cNvSpPr>
          <p:nvPr/>
        </p:nvSpPr>
        <p:spPr bwMode="auto">
          <a:xfrm>
            <a:off x="5715000" y="2911475"/>
            <a:ext cx="3124200" cy="1203325"/>
          </a:xfrm>
          <a:prstGeom prst="rect">
            <a:avLst/>
          </a:prstGeom>
          <a:solidFill>
            <a:srgbClr val="FFFF99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sz="1800">
                <a:latin typeface="Helvetica" charset="0"/>
                <a:cs typeface="+mn-cs"/>
              </a:rPr>
              <a:t>See </a:t>
            </a:r>
            <a:r>
              <a:rPr lang="en-US" sz="1800">
                <a:cs typeface="+mn-cs"/>
              </a:rPr>
              <a:t>/etc/services</a:t>
            </a:r>
            <a:r>
              <a:rPr lang="en-US" sz="1800">
                <a:latin typeface="Helvetica" charset="0"/>
                <a:cs typeface="+mn-cs"/>
              </a:rPr>
              <a:t> for a comprehensive list of the services available on a Linux machine.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233" name="Rectangle 2"/>
          <p:cNvSpPr>
            <a:spLocks noGrp="1" noChangeArrowheads="1"/>
          </p:cNvSpPr>
          <p:nvPr>
            <p:ph type="title"/>
          </p:nvPr>
        </p:nvSpPr>
        <p:spPr>
          <a:xfrm>
            <a:off x="612775" y="0"/>
            <a:ext cx="77724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sz="4000" smtClean="0">
                <a:latin typeface="Gill Sans MT" charset="0"/>
                <a:cs typeface="+mj-cs"/>
              </a:rPr>
              <a:t>Socket programming </a:t>
            </a:r>
            <a:endParaRPr lang="en-US" smtClean="0">
              <a:latin typeface="Gill Sans MT" charset="0"/>
              <a:cs typeface="+mj-cs"/>
            </a:endParaRPr>
          </a:p>
        </p:txBody>
      </p:sp>
      <p:sp>
        <p:nvSpPr>
          <p:cNvPr id="223234" name="Rectangle 3"/>
          <p:cNvSpPr>
            <a:spLocks noGrp="1" noChangeArrowheads="1"/>
          </p:cNvSpPr>
          <p:nvPr>
            <p:ph idx="1"/>
          </p:nvPr>
        </p:nvSpPr>
        <p:spPr>
          <a:xfrm>
            <a:off x="492125" y="1395413"/>
            <a:ext cx="8021638" cy="1533525"/>
          </a:xfrm>
        </p:spPr>
        <p:txBody>
          <a:bodyPr/>
          <a:lstStyle/>
          <a:p>
            <a:pPr marL="342900" lvl="1" indent="-342900" eaLnBrk="1" hangingPunct="1">
              <a:buSzPct val="65000"/>
              <a:buFont typeface="Wingdings" charset="0"/>
              <a:buNone/>
              <a:defRPr/>
            </a:pPr>
            <a:r>
              <a:rPr lang="en-US" sz="2800" i="1" smtClean="0">
                <a:solidFill>
                  <a:srgbClr val="22228B"/>
                </a:solidFill>
                <a:latin typeface="Gill Sans MT" charset="0"/>
              </a:rPr>
              <a:t>Two socket types for two transport services:</a:t>
            </a:r>
          </a:p>
          <a:p>
            <a:pPr marL="342900" lvl="1" indent="-342900" eaLnBrk="1" hangingPunct="1">
              <a:buSzPct val="65000"/>
              <a:defRPr/>
            </a:pPr>
            <a:r>
              <a:rPr lang="en-US" sz="2800" i="1" smtClean="0">
                <a:solidFill>
                  <a:srgbClr val="CC0000"/>
                </a:solidFill>
                <a:latin typeface="Gill Sans MT" charset="0"/>
              </a:rPr>
              <a:t>UDP:</a:t>
            </a:r>
            <a:r>
              <a:rPr lang="en-US" sz="2800" smtClean="0">
                <a:solidFill>
                  <a:srgbClr val="000000"/>
                </a:solidFill>
                <a:latin typeface="Gill Sans MT" charset="0"/>
              </a:rPr>
              <a:t> </a:t>
            </a:r>
            <a:r>
              <a:rPr lang="en-US" sz="2800" smtClean="0">
                <a:latin typeface="Gill Sans MT" charset="0"/>
              </a:rPr>
              <a:t>unreliable datagram</a:t>
            </a:r>
            <a:endParaRPr lang="en-US" i="1" smtClean="0">
              <a:solidFill>
                <a:srgbClr val="CC0000"/>
              </a:solidFill>
              <a:latin typeface="Gill Sans MT" charset="0"/>
            </a:endParaRPr>
          </a:p>
          <a:p>
            <a:pPr marL="342900" lvl="1" indent="-342900" eaLnBrk="1" hangingPunct="1">
              <a:buSzPct val="65000"/>
              <a:defRPr/>
            </a:pPr>
            <a:r>
              <a:rPr lang="en-US" sz="2800" i="1" smtClean="0">
                <a:solidFill>
                  <a:srgbClr val="CC0000"/>
                </a:solidFill>
                <a:latin typeface="Gill Sans MT" charset="0"/>
              </a:rPr>
              <a:t>TCP:</a:t>
            </a:r>
            <a:r>
              <a:rPr lang="en-US" sz="2800" smtClean="0">
                <a:latin typeface="Gill Sans MT" charset="0"/>
              </a:rPr>
              <a:t> reliable, byte stream-oriented </a:t>
            </a:r>
          </a:p>
          <a:p>
            <a:pPr eaLnBrk="1" hangingPunct="1">
              <a:defRPr/>
            </a:pPr>
            <a:endParaRPr lang="en-US" smtClean="0">
              <a:latin typeface="Gill Sans MT" charset="0"/>
              <a:cs typeface="+mn-cs"/>
            </a:endParaRPr>
          </a:p>
        </p:txBody>
      </p:sp>
      <p:sp>
        <p:nvSpPr>
          <p:cNvPr id="61" name="Rectangle 3"/>
          <p:cNvSpPr txBox="1">
            <a:spLocks noChangeArrowheads="1"/>
          </p:cNvSpPr>
          <p:nvPr/>
        </p:nvSpPr>
        <p:spPr bwMode="auto">
          <a:xfrm>
            <a:off x="285750" y="2981325"/>
            <a:ext cx="8021638" cy="1533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lvl="1" indent="-342900">
              <a:lnSpc>
                <a:spcPct val="85000"/>
              </a:lnSpc>
              <a:buClr>
                <a:srgbClr val="000099"/>
              </a:buClr>
              <a:buSzPct val="65000"/>
              <a:buFont typeface="Wingdings" pitchFamily="2" charset="2"/>
              <a:buNone/>
              <a:defRPr/>
            </a:pPr>
            <a:r>
              <a:rPr lang="en-US" sz="2800" i="1" kern="0" dirty="0">
                <a:solidFill>
                  <a:schemeClr val="accent6">
                    <a:lumMod val="75000"/>
                  </a:schemeClr>
                </a:solidFill>
                <a:latin typeface="Gill Sans MT" pitchFamily="34" charset="0"/>
                <a:cs typeface="+mn-cs"/>
              </a:rPr>
              <a:t>Application Example:</a:t>
            </a:r>
          </a:p>
          <a:p>
            <a:pPr marL="514350" indent="-287338">
              <a:lnSpc>
                <a:spcPct val="85000"/>
              </a:lnSpc>
              <a:buClr>
                <a:srgbClr val="000099"/>
              </a:buClr>
              <a:buSzPct val="65000"/>
              <a:buFont typeface="+mj-lt"/>
              <a:buAutoNum type="arabicPeriod"/>
              <a:defRPr/>
            </a:pPr>
            <a:r>
              <a:rPr lang="en-US" sz="2800" kern="0" dirty="0">
                <a:latin typeface="Gill Sans MT" pitchFamily="34" charset="0"/>
                <a:ea typeface="ＭＳ Ｐゴシック" pitchFamily="34" charset="-128"/>
                <a:cs typeface="+mn-cs"/>
              </a:rPr>
              <a:t>client reads a line of characters (data) from its keyboard and sends data to server</a:t>
            </a:r>
          </a:p>
          <a:p>
            <a:pPr marL="514350" indent="-287338">
              <a:lnSpc>
                <a:spcPct val="85000"/>
              </a:lnSpc>
              <a:buClr>
                <a:srgbClr val="000099"/>
              </a:buClr>
              <a:buSzPct val="65000"/>
              <a:buFont typeface="+mj-lt"/>
              <a:buAutoNum type="arabicPeriod"/>
              <a:defRPr/>
            </a:pPr>
            <a:r>
              <a:rPr lang="en-US" sz="2800" kern="0" dirty="0">
                <a:latin typeface="Gill Sans MT" pitchFamily="34" charset="0"/>
                <a:ea typeface="ＭＳ Ｐゴシック" pitchFamily="34" charset="-128"/>
                <a:cs typeface="+mn-cs"/>
              </a:rPr>
              <a:t>server receives the data and converts characters to uppercase</a:t>
            </a:r>
          </a:p>
          <a:p>
            <a:pPr marL="514350" indent="-287338">
              <a:lnSpc>
                <a:spcPct val="85000"/>
              </a:lnSpc>
              <a:buClr>
                <a:srgbClr val="000099"/>
              </a:buClr>
              <a:buSzPct val="65000"/>
              <a:buFont typeface="+mj-lt"/>
              <a:buAutoNum type="arabicPeriod"/>
              <a:defRPr/>
            </a:pPr>
            <a:r>
              <a:rPr lang="en-US" sz="2800" kern="0" dirty="0">
                <a:latin typeface="Gill Sans MT" pitchFamily="34" charset="0"/>
                <a:ea typeface="ＭＳ Ｐゴシック" pitchFamily="34" charset="-128"/>
                <a:cs typeface="+mn-cs"/>
              </a:rPr>
              <a:t>server sends modified data to client</a:t>
            </a:r>
          </a:p>
          <a:p>
            <a:pPr marL="514350" indent="-287338">
              <a:lnSpc>
                <a:spcPct val="85000"/>
              </a:lnSpc>
              <a:buClr>
                <a:srgbClr val="000099"/>
              </a:buClr>
              <a:buSzPct val="65000"/>
              <a:buFont typeface="+mj-lt"/>
              <a:buAutoNum type="arabicPeriod"/>
              <a:defRPr/>
            </a:pPr>
            <a:r>
              <a:rPr lang="en-US" sz="2800" kern="0" dirty="0">
                <a:latin typeface="Gill Sans MT" pitchFamily="34" charset="0"/>
                <a:ea typeface="ＭＳ Ｐゴシック" pitchFamily="34" charset="-128"/>
                <a:cs typeface="+mn-cs"/>
              </a:rPr>
              <a:t>client receives modified data and displays line on its screen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987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>
                <a:cs typeface="+mj-cs"/>
              </a:rPr>
              <a:t>Sockets Interface</a:t>
            </a:r>
          </a:p>
        </p:txBody>
      </p:sp>
      <p:sp>
        <p:nvSpPr>
          <p:cNvPr id="719877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5000"/>
              </a:lnSpc>
              <a:defRPr/>
            </a:pPr>
            <a:r>
              <a:rPr lang="en-US" dirty="0" smtClean="0">
                <a:cs typeface="+mn-cs"/>
              </a:rPr>
              <a:t>Created in the early 80</a:t>
            </a:r>
            <a:r>
              <a:rPr lang="ja-JP" altLang="en-US" dirty="0" smtClean="0">
                <a:latin typeface="Arial"/>
                <a:cs typeface="+mn-cs"/>
              </a:rPr>
              <a:t>’</a:t>
            </a:r>
            <a:r>
              <a:rPr lang="en-US" dirty="0" smtClean="0">
                <a:cs typeface="+mn-cs"/>
              </a:rPr>
              <a:t>s as part of the original Berkeley distribution of Unix that contained an early version of the Internet protocols.</a:t>
            </a:r>
          </a:p>
          <a:p>
            <a:pPr eaLnBrk="1" hangingPunct="1">
              <a:lnSpc>
                <a:spcPct val="85000"/>
              </a:lnSpc>
              <a:defRPr/>
            </a:pPr>
            <a:r>
              <a:rPr lang="en-US" dirty="0" smtClean="0">
                <a:cs typeface="+mn-cs"/>
              </a:rPr>
              <a:t>Designed for </a:t>
            </a:r>
            <a:r>
              <a:rPr lang="ja-JP" altLang="en-US" dirty="0" smtClean="0">
                <a:solidFill>
                  <a:srgbClr val="FF0000"/>
                </a:solidFill>
                <a:latin typeface="Arial"/>
                <a:cs typeface="+mn-cs"/>
              </a:rPr>
              <a:t>“</a:t>
            </a:r>
            <a:r>
              <a:rPr lang="en-US" dirty="0" smtClean="0">
                <a:solidFill>
                  <a:srgbClr val="FF0000"/>
                </a:solidFill>
                <a:cs typeface="+mn-cs"/>
              </a:rPr>
              <a:t>any</a:t>
            </a:r>
            <a:r>
              <a:rPr lang="ja-JP" altLang="en-US" dirty="0" smtClean="0">
                <a:solidFill>
                  <a:srgbClr val="FF0000"/>
                </a:solidFill>
                <a:latin typeface="Arial"/>
                <a:cs typeface="+mn-cs"/>
              </a:rPr>
              <a:t>”</a:t>
            </a:r>
            <a:r>
              <a:rPr lang="en-US" dirty="0" smtClean="0">
                <a:solidFill>
                  <a:srgbClr val="FF0000"/>
                </a:solidFill>
                <a:cs typeface="+mn-cs"/>
              </a:rPr>
              <a:t> </a:t>
            </a:r>
            <a:r>
              <a:rPr lang="en-US" dirty="0" smtClean="0">
                <a:cs typeface="+mn-cs"/>
              </a:rPr>
              <a:t>network protocol</a:t>
            </a:r>
          </a:p>
          <a:p>
            <a:pPr eaLnBrk="1" hangingPunct="1">
              <a:lnSpc>
                <a:spcPct val="85000"/>
              </a:lnSpc>
              <a:defRPr/>
            </a:pPr>
            <a:endParaRPr lang="en-US" dirty="0" smtClean="0">
              <a:cs typeface="+mn-cs"/>
            </a:endParaRPr>
          </a:p>
          <a:p>
            <a:pPr eaLnBrk="1" hangingPunct="1">
              <a:lnSpc>
                <a:spcPct val="85000"/>
              </a:lnSpc>
              <a:defRPr/>
            </a:pPr>
            <a:r>
              <a:rPr lang="en-US" dirty="0" smtClean="0">
                <a:cs typeface="+mn-cs"/>
              </a:rPr>
              <a:t>Provides a user-level interface to the </a:t>
            </a:r>
            <a:r>
              <a:rPr lang="en-US" dirty="0" smtClean="0">
                <a:cs typeface="+mn-cs"/>
              </a:rPr>
              <a:t>network </a:t>
            </a:r>
            <a:r>
              <a:rPr lang="mr-IN" dirty="0" smtClean="0">
                <a:solidFill>
                  <a:srgbClr val="FF0000"/>
                </a:solidFill>
                <a:cs typeface="+mn-cs"/>
              </a:rPr>
              <a:t>–</a:t>
            </a:r>
            <a:r>
              <a:rPr lang="en-US" dirty="0" smtClean="0">
                <a:solidFill>
                  <a:srgbClr val="FF0000"/>
                </a:solidFill>
                <a:cs typeface="+mn-cs"/>
              </a:rPr>
              <a:t> ignore building packets</a:t>
            </a:r>
            <a:r>
              <a:rPr lang="en-US" dirty="0" smtClean="0">
                <a:cs typeface="+mn-cs"/>
              </a:rPr>
              <a:t>.</a:t>
            </a:r>
            <a:endParaRPr lang="en-US" dirty="0" smtClean="0">
              <a:cs typeface="+mn-cs"/>
            </a:endParaRPr>
          </a:p>
          <a:p>
            <a:pPr eaLnBrk="1" hangingPunct="1">
              <a:lnSpc>
                <a:spcPct val="85000"/>
              </a:lnSpc>
              <a:defRPr/>
            </a:pPr>
            <a:endParaRPr lang="en-US" dirty="0" smtClean="0">
              <a:cs typeface="+mn-cs"/>
            </a:endParaRPr>
          </a:p>
          <a:p>
            <a:pPr eaLnBrk="1" hangingPunct="1">
              <a:lnSpc>
                <a:spcPct val="85000"/>
              </a:lnSpc>
              <a:defRPr/>
            </a:pPr>
            <a:r>
              <a:rPr lang="en-US" dirty="0" smtClean="0">
                <a:cs typeface="+mn-cs"/>
              </a:rPr>
              <a:t>Underlying basis for all Internet </a:t>
            </a:r>
            <a:r>
              <a:rPr lang="en-US" dirty="0" smtClean="0">
                <a:cs typeface="+mn-cs"/>
              </a:rPr>
              <a:t>applications</a:t>
            </a:r>
            <a:r>
              <a:rPr lang="en-US" dirty="0">
                <a:cs typeface="+mn-cs"/>
              </a:rPr>
              <a:t> </a:t>
            </a:r>
            <a:r>
              <a:rPr lang="mr-IN" dirty="0" smtClean="0">
                <a:cs typeface="+mn-cs"/>
              </a:rPr>
              <a:t>–</a:t>
            </a:r>
            <a:r>
              <a:rPr lang="en-US" dirty="0" smtClean="0">
                <a:cs typeface="+mn-cs"/>
              </a:rPr>
              <a:t> </a:t>
            </a:r>
            <a:r>
              <a:rPr lang="en-US" dirty="0" smtClean="0">
                <a:solidFill>
                  <a:srgbClr val="FF0000"/>
                </a:solidFill>
                <a:cs typeface="+mn-cs"/>
              </a:rPr>
              <a:t>nothing better has come along</a:t>
            </a:r>
            <a:endParaRPr lang="en-US" dirty="0" smtClean="0">
              <a:cs typeface="+mn-cs"/>
            </a:endParaRPr>
          </a:p>
          <a:p>
            <a:pPr eaLnBrk="1" hangingPunct="1">
              <a:lnSpc>
                <a:spcPct val="85000"/>
              </a:lnSpc>
              <a:defRPr/>
            </a:pPr>
            <a:r>
              <a:rPr lang="en-US" dirty="0" smtClean="0">
                <a:cs typeface="+mn-cs"/>
              </a:rPr>
              <a:t>Based on client/server programming model.</a:t>
            </a:r>
          </a:p>
          <a:p>
            <a:pPr eaLnBrk="1" hangingPunct="1">
              <a:lnSpc>
                <a:spcPct val="85000"/>
              </a:lnSpc>
              <a:defRPr/>
            </a:pPr>
            <a:endParaRPr lang="en-US" dirty="0" smtClean="0">
              <a:cs typeface="+mn-cs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16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>
                <a:cs typeface="+mj-cs"/>
              </a:rPr>
              <a:t>Overview of the Sockets Interface</a:t>
            </a:r>
          </a:p>
        </p:txBody>
      </p:sp>
      <p:sp>
        <p:nvSpPr>
          <p:cNvPr id="751620" name="Text Box 4"/>
          <p:cNvSpPr txBox="1">
            <a:spLocks noChangeArrowheads="1"/>
          </p:cNvSpPr>
          <p:nvPr/>
        </p:nvSpPr>
        <p:spPr bwMode="auto">
          <a:xfrm>
            <a:off x="2438400" y="1143000"/>
            <a:ext cx="7493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>
              <a:defRPr/>
            </a:pPr>
            <a:r>
              <a:rPr lang="en-US">
                <a:latin typeface="Helvetica" charset="0"/>
                <a:cs typeface="+mn-cs"/>
              </a:rPr>
              <a:t>Client</a:t>
            </a:r>
          </a:p>
        </p:txBody>
      </p:sp>
      <p:sp>
        <p:nvSpPr>
          <p:cNvPr id="751621" name="Text Box 5"/>
          <p:cNvSpPr txBox="1">
            <a:spLocks noChangeArrowheads="1"/>
          </p:cNvSpPr>
          <p:nvPr/>
        </p:nvSpPr>
        <p:spPr bwMode="auto">
          <a:xfrm>
            <a:off x="5257800" y="1158875"/>
            <a:ext cx="81756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>
              <a:defRPr/>
            </a:pPr>
            <a:r>
              <a:rPr lang="en-US">
                <a:latin typeface="Helvetica" charset="0"/>
                <a:cs typeface="+mn-cs"/>
              </a:rPr>
              <a:t>Server</a:t>
            </a:r>
          </a:p>
        </p:txBody>
      </p:sp>
      <p:sp>
        <p:nvSpPr>
          <p:cNvPr id="751622" name="Line 6"/>
          <p:cNvSpPr>
            <a:spLocks noChangeShapeType="1"/>
          </p:cNvSpPr>
          <p:nvPr/>
        </p:nvSpPr>
        <p:spPr bwMode="auto">
          <a:xfrm>
            <a:off x="2819400" y="1981200"/>
            <a:ext cx="0" cy="1676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751623" name="Line 7"/>
          <p:cNvSpPr>
            <a:spLocks noChangeShapeType="1"/>
          </p:cNvSpPr>
          <p:nvPr/>
        </p:nvSpPr>
        <p:spPr bwMode="auto">
          <a:xfrm>
            <a:off x="2819400" y="3978275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751624" name="Line 8"/>
          <p:cNvSpPr>
            <a:spLocks noChangeShapeType="1"/>
          </p:cNvSpPr>
          <p:nvPr/>
        </p:nvSpPr>
        <p:spPr bwMode="auto">
          <a:xfrm>
            <a:off x="2819400" y="4664075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751625" name="Line 9"/>
          <p:cNvSpPr>
            <a:spLocks noChangeShapeType="1"/>
          </p:cNvSpPr>
          <p:nvPr/>
        </p:nvSpPr>
        <p:spPr bwMode="auto">
          <a:xfrm>
            <a:off x="2819400" y="5349875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751626" name="Line 10"/>
          <p:cNvSpPr>
            <a:spLocks noChangeShapeType="1"/>
          </p:cNvSpPr>
          <p:nvPr/>
        </p:nvSpPr>
        <p:spPr bwMode="auto">
          <a:xfrm>
            <a:off x="5638800" y="1920875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751627" name="Line 11"/>
          <p:cNvSpPr>
            <a:spLocks noChangeShapeType="1"/>
          </p:cNvSpPr>
          <p:nvPr/>
        </p:nvSpPr>
        <p:spPr bwMode="auto">
          <a:xfrm>
            <a:off x="5638800" y="2606675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751628" name="Line 12"/>
          <p:cNvSpPr>
            <a:spLocks noChangeShapeType="1"/>
          </p:cNvSpPr>
          <p:nvPr/>
        </p:nvSpPr>
        <p:spPr bwMode="auto">
          <a:xfrm>
            <a:off x="5638800" y="3292475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751629" name="Line 13"/>
          <p:cNvSpPr>
            <a:spLocks noChangeShapeType="1"/>
          </p:cNvSpPr>
          <p:nvPr/>
        </p:nvSpPr>
        <p:spPr bwMode="auto">
          <a:xfrm>
            <a:off x="5638800" y="3978275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751630" name="Line 14"/>
          <p:cNvSpPr>
            <a:spLocks noChangeShapeType="1"/>
          </p:cNvSpPr>
          <p:nvPr/>
        </p:nvSpPr>
        <p:spPr bwMode="auto">
          <a:xfrm>
            <a:off x="5638800" y="4664075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751631" name="Line 15"/>
          <p:cNvSpPr>
            <a:spLocks noChangeShapeType="1"/>
          </p:cNvSpPr>
          <p:nvPr/>
        </p:nvSpPr>
        <p:spPr bwMode="auto">
          <a:xfrm>
            <a:off x="5638800" y="5349875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751632" name="Line 16"/>
          <p:cNvSpPr>
            <a:spLocks noChangeShapeType="1"/>
          </p:cNvSpPr>
          <p:nvPr/>
        </p:nvSpPr>
        <p:spPr bwMode="auto">
          <a:xfrm>
            <a:off x="5638800" y="6035675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751633" name="Line 17"/>
          <p:cNvSpPr>
            <a:spLocks noChangeShapeType="1"/>
          </p:cNvSpPr>
          <p:nvPr/>
        </p:nvSpPr>
        <p:spPr bwMode="auto">
          <a:xfrm>
            <a:off x="3048000" y="3810000"/>
            <a:ext cx="18288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751634" name="Line 18"/>
          <p:cNvSpPr>
            <a:spLocks noChangeShapeType="1"/>
          </p:cNvSpPr>
          <p:nvPr/>
        </p:nvSpPr>
        <p:spPr bwMode="auto">
          <a:xfrm flipV="1">
            <a:off x="3048000" y="5867400"/>
            <a:ext cx="18288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751635" name="Line 19"/>
          <p:cNvSpPr>
            <a:spLocks noChangeShapeType="1"/>
          </p:cNvSpPr>
          <p:nvPr/>
        </p:nvSpPr>
        <p:spPr bwMode="auto">
          <a:xfrm flipV="1">
            <a:off x="3581400" y="4495800"/>
            <a:ext cx="1295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751636" name="Line 20"/>
          <p:cNvSpPr>
            <a:spLocks noChangeShapeType="1"/>
          </p:cNvSpPr>
          <p:nvPr/>
        </p:nvSpPr>
        <p:spPr bwMode="auto">
          <a:xfrm flipH="1">
            <a:off x="3581400" y="5181600"/>
            <a:ext cx="1295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751637" name="Rectangle 21"/>
          <p:cNvSpPr>
            <a:spLocks noChangeArrowheads="1"/>
          </p:cNvSpPr>
          <p:nvPr/>
        </p:nvSpPr>
        <p:spPr bwMode="auto">
          <a:xfrm>
            <a:off x="2057400" y="1582738"/>
            <a:ext cx="1524000" cy="3810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1400">
                <a:cs typeface="+mn-cs"/>
              </a:rPr>
              <a:t>socket</a:t>
            </a:r>
          </a:p>
        </p:txBody>
      </p:sp>
      <p:sp>
        <p:nvSpPr>
          <p:cNvPr id="751638" name="Rectangle 22"/>
          <p:cNvSpPr>
            <a:spLocks noChangeArrowheads="1"/>
          </p:cNvSpPr>
          <p:nvPr/>
        </p:nvSpPr>
        <p:spPr bwMode="auto">
          <a:xfrm>
            <a:off x="4876800" y="1582738"/>
            <a:ext cx="1447800" cy="3810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1400">
                <a:cs typeface="+mn-cs"/>
              </a:rPr>
              <a:t>socket</a:t>
            </a:r>
          </a:p>
        </p:txBody>
      </p:sp>
      <p:sp>
        <p:nvSpPr>
          <p:cNvPr id="751639" name="Rectangle 23"/>
          <p:cNvSpPr>
            <a:spLocks noChangeArrowheads="1"/>
          </p:cNvSpPr>
          <p:nvPr/>
        </p:nvSpPr>
        <p:spPr bwMode="auto">
          <a:xfrm>
            <a:off x="4876800" y="2257425"/>
            <a:ext cx="1447800" cy="3810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1400">
                <a:cs typeface="+mn-cs"/>
              </a:rPr>
              <a:t>bind</a:t>
            </a:r>
          </a:p>
        </p:txBody>
      </p:sp>
      <p:sp>
        <p:nvSpPr>
          <p:cNvPr id="751640" name="Rectangle 24"/>
          <p:cNvSpPr>
            <a:spLocks noChangeArrowheads="1"/>
          </p:cNvSpPr>
          <p:nvPr/>
        </p:nvSpPr>
        <p:spPr bwMode="auto">
          <a:xfrm>
            <a:off x="4876800" y="2932113"/>
            <a:ext cx="1447800" cy="3810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1400">
                <a:cs typeface="+mn-cs"/>
              </a:rPr>
              <a:t>listen</a:t>
            </a:r>
          </a:p>
        </p:txBody>
      </p:sp>
      <p:sp>
        <p:nvSpPr>
          <p:cNvPr id="751641" name="Rectangle 25"/>
          <p:cNvSpPr>
            <a:spLocks noChangeArrowheads="1"/>
          </p:cNvSpPr>
          <p:nvPr/>
        </p:nvSpPr>
        <p:spPr bwMode="auto">
          <a:xfrm>
            <a:off x="4876800" y="3640138"/>
            <a:ext cx="1447800" cy="3810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1400">
                <a:cs typeface="+mn-cs"/>
              </a:rPr>
              <a:t>accept</a:t>
            </a:r>
          </a:p>
        </p:txBody>
      </p:sp>
      <p:sp>
        <p:nvSpPr>
          <p:cNvPr id="751642" name="Rectangle 26"/>
          <p:cNvSpPr>
            <a:spLocks noChangeArrowheads="1"/>
          </p:cNvSpPr>
          <p:nvPr/>
        </p:nvSpPr>
        <p:spPr bwMode="auto">
          <a:xfrm>
            <a:off x="4876800" y="5664200"/>
            <a:ext cx="1447800" cy="3810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1400">
                <a:cs typeface="+mn-cs"/>
              </a:rPr>
              <a:t>rio_readlineb</a:t>
            </a:r>
          </a:p>
        </p:txBody>
      </p:sp>
      <p:sp>
        <p:nvSpPr>
          <p:cNvPr id="751643" name="Rectangle 27"/>
          <p:cNvSpPr>
            <a:spLocks noChangeArrowheads="1"/>
          </p:cNvSpPr>
          <p:nvPr/>
        </p:nvSpPr>
        <p:spPr bwMode="auto">
          <a:xfrm>
            <a:off x="4876800" y="4314825"/>
            <a:ext cx="1447800" cy="3810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1400">
                <a:cs typeface="+mn-cs"/>
              </a:rPr>
              <a:t>rio_readlineb</a:t>
            </a:r>
          </a:p>
        </p:txBody>
      </p:sp>
      <p:sp>
        <p:nvSpPr>
          <p:cNvPr id="751644" name="Rectangle 28"/>
          <p:cNvSpPr>
            <a:spLocks noChangeArrowheads="1"/>
          </p:cNvSpPr>
          <p:nvPr/>
        </p:nvSpPr>
        <p:spPr bwMode="auto">
          <a:xfrm>
            <a:off x="4876800" y="4989513"/>
            <a:ext cx="1447800" cy="3810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1400">
                <a:cs typeface="+mn-cs"/>
              </a:rPr>
              <a:t>rio_writen</a:t>
            </a:r>
          </a:p>
        </p:txBody>
      </p:sp>
      <p:sp>
        <p:nvSpPr>
          <p:cNvPr id="751645" name="Rectangle 29"/>
          <p:cNvSpPr>
            <a:spLocks noChangeArrowheads="1"/>
          </p:cNvSpPr>
          <p:nvPr/>
        </p:nvSpPr>
        <p:spPr bwMode="auto">
          <a:xfrm>
            <a:off x="4876800" y="6340475"/>
            <a:ext cx="1447800" cy="3810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1400">
                <a:cs typeface="+mn-cs"/>
              </a:rPr>
              <a:t>close</a:t>
            </a:r>
          </a:p>
        </p:txBody>
      </p:sp>
      <p:sp>
        <p:nvSpPr>
          <p:cNvPr id="751646" name="Rectangle 30"/>
          <p:cNvSpPr>
            <a:spLocks noChangeArrowheads="1"/>
          </p:cNvSpPr>
          <p:nvPr/>
        </p:nvSpPr>
        <p:spPr bwMode="auto">
          <a:xfrm>
            <a:off x="2057400" y="4989513"/>
            <a:ext cx="1524000" cy="3810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1400">
                <a:cs typeface="+mn-cs"/>
              </a:rPr>
              <a:t>rio_readlineb</a:t>
            </a:r>
          </a:p>
        </p:txBody>
      </p:sp>
      <p:sp>
        <p:nvSpPr>
          <p:cNvPr id="751647" name="Rectangle 31"/>
          <p:cNvSpPr>
            <a:spLocks noChangeArrowheads="1"/>
          </p:cNvSpPr>
          <p:nvPr/>
        </p:nvSpPr>
        <p:spPr bwMode="auto">
          <a:xfrm>
            <a:off x="2057400" y="3640138"/>
            <a:ext cx="1524000" cy="3810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1400">
                <a:cs typeface="+mn-cs"/>
              </a:rPr>
              <a:t>connect</a:t>
            </a:r>
          </a:p>
        </p:txBody>
      </p:sp>
      <p:sp>
        <p:nvSpPr>
          <p:cNvPr id="751648" name="Rectangle 32"/>
          <p:cNvSpPr>
            <a:spLocks noChangeArrowheads="1"/>
          </p:cNvSpPr>
          <p:nvPr/>
        </p:nvSpPr>
        <p:spPr bwMode="auto">
          <a:xfrm>
            <a:off x="2057400" y="4314825"/>
            <a:ext cx="1524000" cy="3810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1400">
                <a:cs typeface="+mn-cs"/>
              </a:rPr>
              <a:t>rio_writen</a:t>
            </a:r>
          </a:p>
        </p:txBody>
      </p:sp>
      <p:sp>
        <p:nvSpPr>
          <p:cNvPr id="751649" name="Rectangle 33"/>
          <p:cNvSpPr>
            <a:spLocks noChangeArrowheads="1"/>
          </p:cNvSpPr>
          <p:nvPr/>
        </p:nvSpPr>
        <p:spPr bwMode="auto">
          <a:xfrm>
            <a:off x="2057400" y="5665788"/>
            <a:ext cx="1524000" cy="3810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1400">
                <a:cs typeface="+mn-cs"/>
              </a:rPr>
              <a:t>close</a:t>
            </a:r>
          </a:p>
        </p:txBody>
      </p:sp>
      <p:sp>
        <p:nvSpPr>
          <p:cNvPr id="751650" name="Text Box 34"/>
          <p:cNvSpPr txBox="1">
            <a:spLocks noChangeArrowheads="1"/>
          </p:cNvSpPr>
          <p:nvPr/>
        </p:nvSpPr>
        <p:spPr bwMode="auto">
          <a:xfrm>
            <a:off x="3514725" y="3292475"/>
            <a:ext cx="130175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>
              <a:defRPr/>
            </a:pPr>
            <a:r>
              <a:rPr lang="en-US">
                <a:latin typeface="Helvetica" charset="0"/>
                <a:cs typeface="+mn-cs"/>
              </a:rPr>
              <a:t>Connection</a:t>
            </a:r>
          </a:p>
          <a:p>
            <a:pPr algn="ctr">
              <a:defRPr/>
            </a:pPr>
            <a:r>
              <a:rPr lang="en-US">
                <a:latin typeface="Helvetica" charset="0"/>
                <a:cs typeface="+mn-cs"/>
              </a:rPr>
              <a:t>request</a:t>
            </a:r>
          </a:p>
        </p:txBody>
      </p:sp>
      <p:sp>
        <p:nvSpPr>
          <p:cNvPr id="751651" name="Text Box 35"/>
          <p:cNvSpPr txBox="1">
            <a:spLocks noChangeArrowheads="1"/>
          </p:cNvSpPr>
          <p:nvPr/>
        </p:nvSpPr>
        <p:spPr bwMode="auto">
          <a:xfrm>
            <a:off x="3962400" y="5594350"/>
            <a:ext cx="5492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>
              <a:defRPr/>
            </a:pPr>
            <a:r>
              <a:rPr lang="en-US" sz="1400">
                <a:latin typeface="Helvetica" charset="0"/>
                <a:cs typeface="+mn-cs"/>
              </a:rPr>
              <a:t>EOF</a:t>
            </a:r>
          </a:p>
        </p:txBody>
      </p:sp>
      <p:sp>
        <p:nvSpPr>
          <p:cNvPr id="751652" name="Line 36"/>
          <p:cNvSpPr>
            <a:spLocks noChangeShapeType="1"/>
          </p:cNvSpPr>
          <p:nvPr/>
        </p:nvSpPr>
        <p:spPr bwMode="auto">
          <a:xfrm>
            <a:off x="6324600" y="6553200"/>
            <a:ext cx="457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751653" name="Line 37"/>
          <p:cNvSpPr>
            <a:spLocks noChangeShapeType="1"/>
          </p:cNvSpPr>
          <p:nvPr/>
        </p:nvSpPr>
        <p:spPr bwMode="auto">
          <a:xfrm flipV="1">
            <a:off x="6781800" y="3810000"/>
            <a:ext cx="0" cy="2743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751654" name="Line 38"/>
          <p:cNvSpPr>
            <a:spLocks noChangeShapeType="1"/>
          </p:cNvSpPr>
          <p:nvPr/>
        </p:nvSpPr>
        <p:spPr bwMode="auto">
          <a:xfrm flipH="1">
            <a:off x="6324600" y="3810000"/>
            <a:ext cx="457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751655" name="Text Box 39"/>
          <p:cNvSpPr txBox="1">
            <a:spLocks noChangeArrowheads="1"/>
          </p:cNvSpPr>
          <p:nvPr/>
        </p:nvSpPr>
        <p:spPr bwMode="auto">
          <a:xfrm>
            <a:off x="6816725" y="4584700"/>
            <a:ext cx="1866900" cy="825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>
              <a:defRPr/>
            </a:pPr>
            <a:r>
              <a:rPr lang="en-US">
                <a:latin typeface="Helvetica" charset="0"/>
                <a:cs typeface="+mn-cs"/>
              </a:rPr>
              <a:t>Await connection</a:t>
            </a:r>
          </a:p>
          <a:p>
            <a:pPr>
              <a:defRPr/>
            </a:pPr>
            <a:r>
              <a:rPr lang="en-US">
                <a:latin typeface="Helvetica" charset="0"/>
                <a:cs typeface="+mn-cs"/>
              </a:rPr>
              <a:t>request from</a:t>
            </a:r>
          </a:p>
          <a:p>
            <a:pPr>
              <a:defRPr/>
            </a:pPr>
            <a:r>
              <a:rPr lang="en-US">
                <a:latin typeface="Helvetica" charset="0"/>
                <a:cs typeface="+mn-cs"/>
              </a:rPr>
              <a:t>next client</a:t>
            </a:r>
          </a:p>
        </p:txBody>
      </p:sp>
      <p:sp>
        <p:nvSpPr>
          <p:cNvPr id="751656" name="AutoShape 40"/>
          <p:cNvSpPr>
            <a:spLocks/>
          </p:cNvSpPr>
          <p:nvPr/>
        </p:nvSpPr>
        <p:spPr bwMode="auto">
          <a:xfrm>
            <a:off x="6477000" y="1600200"/>
            <a:ext cx="152400" cy="1752600"/>
          </a:xfrm>
          <a:prstGeom prst="rightBrace">
            <a:avLst>
              <a:gd name="adj1" fmla="val 95833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751657" name="Text Box 41"/>
          <p:cNvSpPr txBox="1">
            <a:spLocks noChangeArrowheads="1"/>
          </p:cNvSpPr>
          <p:nvPr/>
        </p:nvSpPr>
        <p:spPr bwMode="auto">
          <a:xfrm>
            <a:off x="6630988" y="2286000"/>
            <a:ext cx="17700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>
              <a:defRPr/>
            </a:pPr>
            <a:r>
              <a:rPr lang="en-US">
                <a:cs typeface="+mn-cs"/>
              </a:rPr>
              <a:t>open_listenfd</a:t>
            </a:r>
          </a:p>
        </p:txBody>
      </p:sp>
      <p:sp>
        <p:nvSpPr>
          <p:cNvPr id="751658" name="AutoShape 42"/>
          <p:cNvSpPr>
            <a:spLocks/>
          </p:cNvSpPr>
          <p:nvPr/>
        </p:nvSpPr>
        <p:spPr bwMode="auto">
          <a:xfrm>
            <a:off x="1752600" y="1600200"/>
            <a:ext cx="152400" cy="2438400"/>
          </a:xfrm>
          <a:prstGeom prst="leftBrace">
            <a:avLst>
              <a:gd name="adj1" fmla="val 133333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751659" name="Text Box 43"/>
          <p:cNvSpPr txBox="1">
            <a:spLocks noChangeArrowheads="1"/>
          </p:cNvSpPr>
          <p:nvPr/>
        </p:nvSpPr>
        <p:spPr bwMode="auto">
          <a:xfrm>
            <a:off x="1588" y="2635250"/>
            <a:ext cx="17700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>
              <a:defRPr/>
            </a:pPr>
            <a:r>
              <a:rPr lang="en-US">
                <a:cs typeface="+mn-cs"/>
              </a:rPr>
              <a:t>open_clientfd</a:t>
            </a:r>
          </a:p>
        </p:txBody>
      </p:sp>
    </p:spTree>
  </p:cSld>
  <p:clrMapOvr>
    <a:masterClrMapping/>
  </p:clrMapOvr>
  <p:transition xmlns:p14="http://schemas.microsoft.com/office/powerpoint/2010/main" spd="med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090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>
                <a:cs typeface="+mj-cs"/>
              </a:rPr>
              <a:t>Sockets</a:t>
            </a:r>
          </a:p>
        </p:txBody>
      </p:sp>
      <p:sp>
        <p:nvSpPr>
          <p:cNvPr id="720901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>
                <a:cs typeface="+mn-cs"/>
              </a:rPr>
              <a:t>What is a socket?</a:t>
            </a:r>
          </a:p>
          <a:p>
            <a:pPr lvl="1" eaLnBrk="1" hangingPunct="1">
              <a:defRPr/>
            </a:pPr>
            <a:r>
              <a:rPr lang="en-US" dirty="0" smtClean="0"/>
              <a:t>To the kernel, a socket is an endpoint of communication.</a:t>
            </a:r>
          </a:p>
          <a:p>
            <a:pPr lvl="1" eaLnBrk="1" hangingPunct="1">
              <a:defRPr/>
            </a:pPr>
            <a:r>
              <a:rPr lang="en-US" dirty="0" smtClean="0"/>
              <a:t>To an application, a socket is a file descriptor that lets the application read/write from/to the network.</a:t>
            </a:r>
          </a:p>
          <a:p>
            <a:pPr lvl="2" eaLnBrk="1" hangingPunct="1">
              <a:defRPr/>
            </a:pPr>
            <a:r>
              <a:rPr lang="en-US" dirty="0" smtClean="0"/>
              <a:t>Remember: All Unix I/O devices, including networks, are modeled as files.</a:t>
            </a:r>
          </a:p>
          <a:p>
            <a:pPr eaLnBrk="1" hangingPunct="1">
              <a:defRPr/>
            </a:pPr>
            <a:r>
              <a:rPr lang="en-US" dirty="0" smtClean="0">
                <a:cs typeface="+mn-cs"/>
              </a:rPr>
              <a:t>Clients and servers communicate with each other by reading from and writing to socket descriptors.</a:t>
            </a:r>
          </a:p>
          <a:p>
            <a:pPr eaLnBrk="1" hangingPunct="1">
              <a:defRPr/>
            </a:pPr>
            <a:r>
              <a:rPr lang="en-US" dirty="0" smtClean="0">
                <a:cs typeface="+mn-cs"/>
              </a:rPr>
              <a:t>The main distinction between regular file I/O and socket I/O is how the application </a:t>
            </a:r>
            <a:r>
              <a:rPr lang="ja-JP" altLang="en-US" dirty="0" smtClean="0">
                <a:latin typeface="Arial"/>
                <a:cs typeface="+mn-cs"/>
              </a:rPr>
              <a:t>“</a:t>
            </a:r>
            <a:r>
              <a:rPr lang="en-US" dirty="0" smtClean="0">
                <a:cs typeface="+mn-cs"/>
              </a:rPr>
              <a:t>opens</a:t>
            </a:r>
            <a:r>
              <a:rPr lang="ja-JP" altLang="en-US" dirty="0" smtClean="0">
                <a:latin typeface="Arial"/>
                <a:cs typeface="+mn-cs"/>
              </a:rPr>
              <a:t>”</a:t>
            </a:r>
            <a:r>
              <a:rPr lang="en-US" dirty="0" smtClean="0">
                <a:cs typeface="+mn-cs"/>
              </a:rPr>
              <a:t> the socket descriptors</a:t>
            </a:r>
            <a:r>
              <a:rPr lang="en-US" dirty="0" smtClean="0">
                <a:cs typeface="+mn-cs"/>
              </a:rPr>
              <a:t>. </a:t>
            </a:r>
            <a:r>
              <a:rPr lang="mr-IN" dirty="0" smtClean="0">
                <a:cs typeface="+mn-cs"/>
              </a:rPr>
              <a:t>–</a:t>
            </a:r>
            <a:r>
              <a:rPr lang="en-US" dirty="0" smtClean="0">
                <a:cs typeface="+mn-cs"/>
              </a:rPr>
              <a:t> </a:t>
            </a:r>
            <a:r>
              <a:rPr lang="en-US" dirty="0" smtClean="0">
                <a:solidFill>
                  <a:srgbClr val="FF0000"/>
                </a:solidFill>
                <a:cs typeface="+mn-cs"/>
              </a:rPr>
              <a:t>view ‘socket file descriptor’ as a special file description that says a write to me causes a special function to create a packet and send it out, either as a UDP or TCP packet</a:t>
            </a:r>
            <a:r>
              <a:rPr lang="en-US" dirty="0" smtClean="0">
                <a:cs typeface="+mn-cs"/>
              </a:rPr>
              <a:t>.</a:t>
            </a:r>
            <a:endParaRPr lang="en-US" dirty="0" smtClean="0">
              <a:cs typeface="+mn-cs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257" name="Rectangle 2"/>
          <p:cNvSpPr>
            <a:spLocks noGrp="1" noChangeArrowheads="1"/>
          </p:cNvSpPr>
          <p:nvPr>
            <p:ph type="title"/>
          </p:nvPr>
        </p:nvSpPr>
        <p:spPr>
          <a:xfrm>
            <a:off x="511175" y="0"/>
            <a:ext cx="77724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sz="4000" smtClean="0">
                <a:latin typeface="Gill Sans MT" charset="0"/>
                <a:cs typeface="+mj-cs"/>
              </a:rPr>
              <a:t>Socket programming </a:t>
            </a:r>
            <a:r>
              <a:rPr lang="en-US" sz="4000" i="1" smtClean="0">
                <a:solidFill>
                  <a:srgbClr val="CC0000"/>
                </a:solidFill>
                <a:latin typeface="Gill Sans MT" charset="0"/>
                <a:cs typeface="+mj-cs"/>
              </a:rPr>
              <a:t>with UDP</a:t>
            </a:r>
            <a:endParaRPr lang="en-US" smtClean="0">
              <a:solidFill>
                <a:srgbClr val="CC0000"/>
              </a:solidFill>
              <a:latin typeface="Gill Sans MT" charset="0"/>
              <a:cs typeface="+mj-cs"/>
            </a:endParaRPr>
          </a:p>
        </p:txBody>
      </p:sp>
      <p:sp>
        <p:nvSpPr>
          <p:cNvPr id="224258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228600" y="838200"/>
            <a:ext cx="8153400" cy="5334000"/>
          </a:xfrm>
        </p:spPr>
        <p:txBody>
          <a:bodyPr/>
          <a:lstStyle/>
          <a:p>
            <a:pPr marL="0" indent="0" eaLnBrk="1" hangingPunct="1"/>
            <a:r>
              <a:rPr lang="en-US">
                <a:solidFill>
                  <a:srgbClr val="CC0000"/>
                </a:solidFill>
                <a:latin typeface="Gill Sans MT" charset="0"/>
                <a:ea typeface="ＭＳ Ｐゴシック" charset="0"/>
              </a:rPr>
              <a:t>UDP: no </a:t>
            </a:r>
            <a:r>
              <a:rPr lang="ja-JP" altLang="en-US">
                <a:solidFill>
                  <a:srgbClr val="CC0000"/>
                </a:solidFill>
                <a:latin typeface="Gill Sans MT" charset="0"/>
                <a:ea typeface="ＭＳ Ｐゴシック" charset="0"/>
              </a:rPr>
              <a:t>“</a:t>
            </a:r>
            <a:r>
              <a:rPr lang="en-US" altLang="ja-JP">
                <a:solidFill>
                  <a:srgbClr val="CC0000"/>
                </a:solidFill>
                <a:latin typeface="Gill Sans MT" charset="0"/>
                <a:ea typeface="ＭＳ Ｐゴシック" charset="0"/>
              </a:rPr>
              <a:t>connection</a:t>
            </a:r>
            <a:r>
              <a:rPr lang="ja-JP" altLang="en-US">
                <a:solidFill>
                  <a:srgbClr val="CC0000"/>
                </a:solidFill>
                <a:latin typeface="Gill Sans MT" charset="0"/>
                <a:ea typeface="ＭＳ Ｐゴシック" charset="0"/>
              </a:rPr>
              <a:t>”</a:t>
            </a:r>
            <a:r>
              <a:rPr lang="en-US" altLang="ja-JP">
                <a:solidFill>
                  <a:srgbClr val="CC0000"/>
                </a:solidFill>
                <a:latin typeface="Gill Sans MT" charset="0"/>
                <a:ea typeface="ＭＳ Ｐゴシック" charset="0"/>
              </a:rPr>
              <a:t> between client &amp; server</a:t>
            </a:r>
          </a:p>
          <a:p>
            <a:pPr marL="0" indent="0" eaLnBrk="1" hangingPunct="1"/>
            <a:r>
              <a:rPr lang="en-US" sz="2400">
                <a:latin typeface="Gill Sans MT" charset="0"/>
                <a:ea typeface="ＭＳ Ｐゴシック" charset="0"/>
              </a:rPr>
              <a:t>no handshaking before sending data</a:t>
            </a:r>
          </a:p>
          <a:p>
            <a:pPr marL="0" indent="0" eaLnBrk="1" hangingPunct="1"/>
            <a:r>
              <a:rPr lang="en-US" sz="2400">
                <a:latin typeface="Gill Sans MT" charset="0"/>
                <a:ea typeface="ＭＳ Ｐゴシック" charset="0"/>
              </a:rPr>
              <a:t>sender explicitly attaches IP destination address and port # to each packet</a:t>
            </a:r>
          </a:p>
          <a:p>
            <a:pPr marL="0" indent="0" eaLnBrk="1" hangingPunct="1"/>
            <a:r>
              <a:rPr lang="en-US" sz="2400">
                <a:latin typeface="Gill Sans MT" charset="0"/>
                <a:ea typeface="ＭＳ Ｐゴシック" charset="0"/>
              </a:rPr>
              <a:t>receiver extracts sender IP address and port# from received packet</a:t>
            </a:r>
          </a:p>
          <a:p>
            <a:pPr marL="0" indent="0" eaLnBrk="1" hangingPunct="1"/>
            <a:r>
              <a:rPr lang="en-US">
                <a:solidFill>
                  <a:srgbClr val="CC0000"/>
                </a:solidFill>
                <a:latin typeface="Gill Sans MT" charset="0"/>
                <a:ea typeface="ＭＳ Ｐゴシック" charset="0"/>
              </a:rPr>
              <a:t>UDP: transmitted data may be lost or received out-of-order</a:t>
            </a:r>
          </a:p>
          <a:p>
            <a:pPr marL="0" indent="0" eaLnBrk="1" hangingPunct="1"/>
            <a:r>
              <a:rPr lang="en-US">
                <a:solidFill>
                  <a:srgbClr val="CC0000"/>
                </a:solidFill>
                <a:latin typeface="Gill Sans MT" charset="0"/>
                <a:ea typeface="ＭＳ Ｐゴシック" charset="0"/>
              </a:rPr>
              <a:t>Application viewpoint:</a:t>
            </a:r>
          </a:p>
          <a:p>
            <a:pPr marL="0" indent="0" eaLnBrk="1" hangingPunct="1">
              <a:lnSpc>
                <a:spcPts val="2800"/>
              </a:lnSpc>
              <a:spcBef>
                <a:spcPct val="0"/>
              </a:spcBef>
              <a:buClrTx/>
            </a:pPr>
            <a:r>
              <a:rPr lang="en-US" sz="2400">
                <a:latin typeface="Gill Sans MT" charset="0"/>
                <a:ea typeface="ＭＳ Ｐゴシック" charset="0"/>
              </a:rPr>
              <a:t>UDP provides </a:t>
            </a:r>
            <a:r>
              <a:rPr lang="en-US" sz="2400" i="1">
                <a:latin typeface="Gill Sans MT" charset="0"/>
                <a:ea typeface="ＭＳ Ｐゴシック" charset="0"/>
              </a:rPr>
              <a:t>unreliable</a:t>
            </a:r>
            <a:r>
              <a:rPr lang="en-US" sz="2400">
                <a:latin typeface="Gill Sans MT" charset="0"/>
                <a:ea typeface="ＭＳ Ｐゴシック" charset="0"/>
              </a:rPr>
              <a:t> transfer  of groups of bytes (</a:t>
            </a:r>
            <a:r>
              <a:rPr lang="ja-JP" altLang="en-US" sz="2400">
                <a:latin typeface="Gill Sans MT" charset="0"/>
                <a:ea typeface="ＭＳ Ｐゴシック" charset="0"/>
              </a:rPr>
              <a:t>“</a:t>
            </a:r>
            <a:r>
              <a:rPr lang="en-US" altLang="ja-JP" sz="2400">
                <a:latin typeface="Gill Sans MT" charset="0"/>
                <a:ea typeface="ＭＳ Ｐゴシック" charset="0"/>
              </a:rPr>
              <a:t>datagrams</a:t>
            </a:r>
            <a:r>
              <a:rPr lang="ja-JP" altLang="en-US" sz="2400">
                <a:latin typeface="Gill Sans MT" charset="0"/>
                <a:ea typeface="ＭＳ Ｐゴシック" charset="0"/>
              </a:rPr>
              <a:t>”</a:t>
            </a:r>
            <a:r>
              <a:rPr lang="en-US" altLang="ja-JP" sz="2400">
                <a:latin typeface="Gill Sans MT" charset="0"/>
                <a:ea typeface="ＭＳ Ｐゴシック" charset="0"/>
              </a:rPr>
              <a:t>)  between client and server</a:t>
            </a:r>
          </a:p>
          <a:p>
            <a:pPr marL="0" indent="0" eaLnBrk="1" hangingPunct="1"/>
            <a:endParaRPr lang="en-US">
              <a:solidFill>
                <a:srgbClr val="CC0000"/>
              </a:solidFill>
              <a:latin typeface="Gill Sans MT" charset="0"/>
              <a:ea typeface="ＭＳ Ｐゴシック" charset="0"/>
            </a:endParaRPr>
          </a:p>
          <a:p>
            <a:pPr marL="0" indent="0" eaLnBrk="1" hangingPunct="1"/>
            <a:endParaRPr lang="en-US">
              <a:solidFill>
                <a:srgbClr val="CC0000"/>
              </a:solidFill>
              <a:latin typeface="Gill Sans MT" charset="0"/>
              <a:ea typeface="ＭＳ Ｐゴシック" charset="0"/>
            </a:endParaRPr>
          </a:p>
          <a:p>
            <a:pPr marL="0" indent="0" eaLnBrk="1" hangingPunct="1"/>
            <a:endParaRPr lang="en-US">
              <a:solidFill>
                <a:srgbClr val="CC0000"/>
              </a:solidFill>
              <a:latin typeface="Gill Sans MT" charset="0"/>
              <a:ea typeface="ＭＳ Ｐゴシック" charset="0"/>
            </a:endParaRPr>
          </a:p>
          <a:p>
            <a:pPr marL="0" indent="0" eaLnBrk="1" hangingPunct="1"/>
            <a:endParaRPr lang="en-US">
              <a:solidFill>
                <a:srgbClr val="CC0000"/>
              </a:solidFill>
              <a:latin typeface="Gill Sans MT" charset="0"/>
              <a:ea typeface="ＭＳ Ｐゴシック" charset="0"/>
            </a:endParaRPr>
          </a:p>
          <a:p>
            <a:pPr marL="0" indent="0" eaLnBrk="1" hangingPunct="1"/>
            <a:endParaRPr lang="en-US">
              <a:solidFill>
                <a:srgbClr val="CC0000"/>
              </a:solidFill>
              <a:latin typeface="Gill Sans MT" charset="0"/>
              <a:ea typeface="ＭＳ Ｐゴシック" charset="0"/>
            </a:endParaRPr>
          </a:p>
          <a:p>
            <a:pPr marL="0" indent="0" eaLnBrk="1" hangingPunct="1"/>
            <a:endParaRPr lang="en-US">
              <a:solidFill>
                <a:srgbClr val="CC0000"/>
              </a:solidFill>
              <a:latin typeface="Gill Sans MT" charset="0"/>
              <a:ea typeface="ＭＳ Ｐゴシック" charset="0"/>
            </a:endParaRPr>
          </a:p>
          <a:p>
            <a:pPr marL="0" indent="0" eaLnBrk="1" hangingPunct="1"/>
            <a:endParaRPr lang="en-US">
              <a:solidFill>
                <a:srgbClr val="CC0000"/>
              </a:solidFill>
              <a:latin typeface="Gill Sans MT" charset="0"/>
              <a:ea typeface="ＭＳ Ｐゴシック" charset="0"/>
            </a:endParaRPr>
          </a:p>
          <a:p>
            <a:pPr marL="0" indent="0" eaLnBrk="1" hangingPunct="1"/>
            <a:endParaRPr lang="en-US">
              <a:solidFill>
                <a:srgbClr val="CC0000"/>
              </a:solidFill>
              <a:latin typeface="Gill Sans MT" charset="0"/>
              <a:ea typeface="ＭＳ Ｐゴシック" charset="0"/>
            </a:endParaRPr>
          </a:p>
          <a:p>
            <a:pPr marL="0" indent="0" eaLnBrk="1" hangingPunct="1"/>
            <a:endParaRPr lang="en-US">
              <a:solidFill>
                <a:srgbClr val="CC0000"/>
              </a:solidFill>
              <a:latin typeface="Gill Sans MT" charset="0"/>
              <a:ea typeface="ＭＳ Ｐゴシック" charset="0"/>
            </a:endParaRPr>
          </a:p>
          <a:p>
            <a:pPr marL="0" indent="0" eaLnBrk="1" hangingPunct="1"/>
            <a:endParaRPr lang="en-US">
              <a:solidFill>
                <a:srgbClr val="CC0000"/>
              </a:solidFill>
              <a:latin typeface="Gill Sans MT" charset="0"/>
              <a:ea typeface="ＭＳ Ｐゴシック" charset="0"/>
            </a:endParaRPr>
          </a:p>
          <a:p>
            <a:pPr marL="0" indent="0" eaLnBrk="1" hangingPunct="1"/>
            <a:endParaRPr lang="en-US">
              <a:solidFill>
                <a:srgbClr val="CC0000"/>
              </a:solidFill>
              <a:latin typeface="Gill Sans MT" charset="0"/>
              <a:ea typeface="ＭＳ Ｐゴシック" charset="0"/>
            </a:endParaRPr>
          </a:p>
          <a:p>
            <a:pPr marL="0" indent="0" eaLnBrk="1" hangingPunct="1"/>
            <a:endParaRPr lang="en-US">
              <a:solidFill>
                <a:srgbClr val="CC0000"/>
              </a:solidFill>
              <a:latin typeface="Gill Sans MT" charset="0"/>
              <a:ea typeface="ＭＳ Ｐゴシック" charset="0"/>
            </a:endParaRPr>
          </a:p>
          <a:p>
            <a:pPr marL="0" indent="0" eaLnBrk="1" hangingPunct="1"/>
            <a:endParaRPr lang="en-US">
              <a:solidFill>
                <a:srgbClr val="CC0000"/>
              </a:solidFill>
              <a:latin typeface="Gill Sans MT" charset="0"/>
              <a:ea typeface="ＭＳ Ｐゴシック" charset="0"/>
            </a:endParaRPr>
          </a:p>
          <a:p>
            <a:pPr marL="0" indent="0" eaLnBrk="1" hangingPunct="1"/>
            <a:endParaRPr lang="en-US">
              <a:solidFill>
                <a:srgbClr val="CC0000"/>
              </a:solidFill>
              <a:latin typeface="Gill Sans MT" charset="0"/>
              <a:ea typeface="ＭＳ Ｐゴシック" charset="0"/>
            </a:endParaRPr>
          </a:p>
          <a:p>
            <a:pPr marL="0" indent="0" eaLnBrk="1" hangingPunct="1"/>
            <a:endParaRPr lang="en-US">
              <a:solidFill>
                <a:srgbClr val="CC0000"/>
              </a:solidFill>
              <a:latin typeface="Gill Sans MT" charset="0"/>
              <a:ea typeface="ＭＳ Ｐゴシック" charset="0"/>
            </a:endParaRPr>
          </a:p>
          <a:p>
            <a:pPr marL="0" indent="0" eaLnBrk="1" hangingPunct="1"/>
            <a:endParaRPr lang="en-US">
              <a:solidFill>
                <a:srgbClr val="CC0000"/>
              </a:solidFill>
              <a:latin typeface="Gill Sans MT" charset="0"/>
              <a:ea typeface="ＭＳ Ｐゴシック" charset="0"/>
            </a:endParaRPr>
          </a:p>
          <a:p>
            <a:pPr marL="0" indent="0" eaLnBrk="1" hangingPunct="1"/>
            <a:endParaRPr lang="en-US">
              <a:solidFill>
                <a:srgbClr val="CC0000"/>
              </a:solidFill>
              <a:latin typeface="Gill Sans MT" charset="0"/>
              <a:ea typeface="ＭＳ Ｐゴシック" charset="0"/>
            </a:endParaRPr>
          </a:p>
          <a:p>
            <a:pPr marL="0" indent="0" eaLnBrk="1" hangingPunct="1"/>
            <a:endParaRPr lang="en-US">
              <a:solidFill>
                <a:srgbClr val="CC0000"/>
              </a:solidFill>
              <a:latin typeface="Gill Sans MT" charset="0"/>
              <a:ea typeface="ＭＳ Ｐゴシック" charset="0"/>
            </a:endParaRPr>
          </a:p>
          <a:p>
            <a:pPr marL="0" indent="0" eaLnBrk="1" hangingPunct="1"/>
            <a:endParaRPr lang="en-US">
              <a:solidFill>
                <a:srgbClr val="CC0000"/>
              </a:solidFill>
              <a:latin typeface="Gill Sans MT" charset="0"/>
              <a:ea typeface="ＭＳ Ｐゴシック" charset="0"/>
            </a:endParaRPr>
          </a:p>
          <a:p>
            <a:pPr marL="0" indent="0" eaLnBrk="1" hangingPunct="1"/>
            <a:endParaRPr lang="en-US">
              <a:solidFill>
                <a:srgbClr val="CC0000"/>
              </a:solidFill>
              <a:latin typeface="Gill Sans MT" charset="0"/>
              <a:ea typeface="ＭＳ Ｐゴシック" charset="0"/>
            </a:endParaRPr>
          </a:p>
          <a:p>
            <a:pPr marL="0" indent="0" eaLnBrk="1" hangingPunct="1"/>
            <a:endParaRPr lang="en-US">
              <a:solidFill>
                <a:srgbClr val="CC0000"/>
              </a:solidFill>
              <a:latin typeface="Gill Sans MT" charset="0"/>
              <a:ea typeface="ＭＳ Ｐゴシック" charset="0"/>
            </a:endParaRPr>
          </a:p>
          <a:p>
            <a:pPr marL="0" indent="0" eaLnBrk="1" hangingPunct="1"/>
            <a:endParaRPr lang="en-US">
              <a:solidFill>
                <a:srgbClr val="CC0000"/>
              </a:solidFill>
              <a:latin typeface="Gill Sans MT" charset="0"/>
              <a:ea typeface="ＭＳ Ｐゴシック" charset="0"/>
            </a:endParaRPr>
          </a:p>
        </p:txBody>
      </p:sp>
      <p:sp>
        <p:nvSpPr>
          <p:cNvPr id="20483" name="Rectangle 7"/>
          <p:cNvSpPr>
            <a:spLocks noChangeArrowheads="1"/>
          </p:cNvSpPr>
          <p:nvPr/>
        </p:nvSpPr>
        <p:spPr bwMode="auto">
          <a:xfrm>
            <a:off x="4995863" y="3198813"/>
            <a:ext cx="184150" cy="4572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>
              <a:buClr>
                <a:srgbClr val="3333CC"/>
              </a:buClr>
            </a:pPr>
            <a:endParaRPr lang="en-US" sz="2400">
              <a:solidFill>
                <a:srgbClr val="000000"/>
              </a:solidFill>
              <a:latin typeface="Comic Sans MS" charset="0"/>
            </a:endParaRP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2642" name="Rectangle 2"/>
          <p:cNvSpPr>
            <a:spLocks noGrp="1" noChangeArrowheads="1"/>
          </p:cNvSpPr>
          <p:nvPr>
            <p:ph type="title"/>
          </p:nvPr>
        </p:nvSpPr>
        <p:spPr>
          <a:xfrm>
            <a:off x="404813" y="133350"/>
            <a:ext cx="8716962" cy="781050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>
                <a:cs typeface="+mj-cs"/>
              </a:rPr>
              <a:t>Socket Address Structures</a:t>
            </a:r>
          </a:p>
        </p:txBody>
      </p:sp>
      <p:sp>
        <p:nvSpPr>
          <p:cNvPr id="7526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914400"/>
            <a:ext cx="8307387" cy="5484813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>
                <a:cs typeface="+mn-cs"/>
              </a:rPr>
              <a:t>Generic socket address:</a:t>
            </a:r>
          </a:p>
          <a:p>
            <a:pPr lvl="1" eaLnBrk="1" hangingPunct="1">
              <a:defRPr/>
            </a:pPr>
            <a:r>
              <a:rPr lang="en-US" smtClean="0"/>
              <a:t>For address arguments to </a:t>
            </a:r>
            <a:r>
              <a:rPr lang="en-US" smtClean="0">
                <a:latin typeface="Courier New" charset="0"/>
              </a:rPr>
              <a:t>connect</a:t>
            </a:r>
            <a:r>
              <a:rPr lang="en-US" smtClean="0"/>
              <a:t>, </a:t>
            </a:r>
            <a:r>
              <a:rPr lang="en-US" smtClean="0">
                <a:latin typeface="Courier New" charset="0"/>
              </a:rPr>
              <a:t>bind</a:t>
            </a:r>
            <a:r>
              <a:rPr lang="en-US" smtClean="0"/>
              <a:t>, and </a:t>
            </a:r>
            <a:r>
              <a:rPr lang="en-US" smtClean="0">
                <a:latin typeface="Courier New" charset="0"/>
              </a:rPr>
              <a:t>accept.</a:t>
            </a:r>
          </a:p>
          <a:p>
            <a:pPr lvl="1" eaLnBrk="1" hangingPunct="1">
              <a:defRPr/>
            </a:pPr>
            <a:r>
              <a:rPr lang="en-US" smtClean="0"/>
              <a:t>Necessary only because C did not have generic (</a:t>
            </a:r>
            <a:r>
              <a:rPr lang="en-US" smtClean="0">
                <a:latin typeface="Courier New" charset="0"/>
              </a:rPr>
              <a:t>void *</a:t>
            </a:r>
            <a:r>
              <a:rPr lang="en-US" smtClean="0"/>
              <a:t>) pointers when the sockets interface was designed.</a:t>
            </a:r>
          </a:p>
          <a:p>
            <a:pPr lvl="1" eaLnBrk="1" hangingPunct="1">
              <a:defRPr/>
            </a:pPr>
            <a:endParaRPr lang="en-US" smtClean="0"/>
          </a:p>
          <a:p>
            <a:pPr lvl="1" eaLnBrk="1" hangingPunct="1">
              <a:defRPr/>
            </a:pPr>
            <a:endParaRPr lang="en-US" smtClean="0"/>
          </a:p>
          <a:p>
            <a:pPr lvl="1" eaLnBrk="1" hangingPunct="1">
              <a:defRPr/>
            </a:pPr>
            <a:endParaRPr lang="en-US" smtClean="0"/>
          </a:p>
          <a:p>
            <a:pPr eaLnBrk="1" hangingPunct="1">
              <a:defRPr/>
            </a:pPr>
            <a:r>
              <a:rPr lang="en-US" smtClean="0">
                <a:cs typeface="+mn-cs"/>
              </a:rPr>
              <a:t>Internet-specific socket address:</a:t>
            </a:r>
          </a:p>
          <a:p>
            <a:pPr lvl="1" eaLnBrk="1" hangingPunct="1">
              <a:defRPr/>
            </a:pPr>
            <a:r>
              <a:rPr lang="en-US" smtClean="0"/>
              <a:t>Must cast (</a:t>
            </a:r>
            <a:r>
              <a:rPr lang="en-US" smtClean="0">
                <a:latin typeface="Courier New" charset="0"/>
              </a:rPr>
              <a:t>sockaddr_in *</a:t>
            </a:r>
            <a:r>
              <a:rPr lang="en-US" smtClean="0"/>
              <a:t>) to (</a:t>
            </a:r>
            <a:r>
              <a:rPr lang="en-US" smtClean="0">
                <a:latin typeface="Courier New" charset="0"/>
              </a:rPr>
              <a:t>sockaddr *</a:t>
            </a:r>
            <a:r>
              <a:rPr lang="en-US" smtClean="0"/>
              <a:t>) for </a:t>
            </a:r>
            <a:r>
              <a:rPr lang="en-US" smtClean="0">
                <a:latin typeface="Courier New" charset="0"/>
              </a:rPr>
              <a:t>connect</a:t>
            </a:r>
            <a:r>
              <a:rPr lang="en-US" smtClean="0"/>
              <a:t>, </a:t>
            </a:r>
            <a:r>
              <a:rPr lang="en-US" smtClean="0">
                <a:latin typeface="Courier New" charset="0"/>
              </a:rPr>
              <a:t>bind</a:t>
            </a:r>
            <a:r>
              <a:rPr lang="en-US" smtClean="0"/>
              <a:t>, and </a:t>
            </a:r>
            <a:r>
              <a:rPr lang="en-US" smtClean="0">
                <a:latin typeface="Courier New" charset="0"/>
              </a:rPr>
              <a:t>accept</a:t>
            </a:r>
            <a:r>
              <a:rPr lang="en-US" smtClean="0"/>
              <a:t>.</a:t>
            </a:r>
          </a:p>
        </p:txBody>
      </p:sp>
      <p:sp>
        <p:nvSpPr>
          <p:cNvPr id="752646" name="Rectangle 6"/>
          <p:cNvSpPr>
            <a:spLocks noChangeArrowheads="1"/>
          </p:cNvSpPr>
          <p:nvPr/>
        </p:nvSpPr>
        <p:spPr bwMode="auto">
          <a:xfrm>
            <a:off x="365125" y="2497138"/>
            <a:ext cx="6781800" cy="1082675"/>
          </a:xfrm>
          <a:prstGeom prst="rect">
            <a:avLst/>
          </a:prstGeom>
          <a:solidFill>
            <a:srgbClr val="FFFF99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cs typeface="+mn-cs"/>
              </a:rPr>
              <a:t>struct sockaddr { </a:t>
            </a:r>
          </a:p>
          <a:p>
            <a:pPr>
              <a:defRPr/>
            </a:pPr>
            <a:r>
              <a:rPr lang="en-US">
                <a:cs typeface="+mn-cs"/>
              </a:rPr>
              <a:t>  unsigned short  sa_family;    /* protocol family */ </a:t>
            </a:r>
          </a:p>
          <a:p>
            <a:pPr>
              <a:defRPr/>
            </a:pPr>
            <a:r>
              <a:rPr lang="en-US">
                <a:cs typeface="+mn-cs"/>
              </a:rPr>
              <a:t>  char            sa_data[14];  /* address data.  */ </a:t>
            </a:r>
          </a:p>
          <a:p>
            <a:pPr>
              <a:defRPr/>
            </a:pPr>
            <a:r>
              <a:rPr lang="en-US">
                <a:cs typeface="+mn-cs"/>
              </a:rPr>
              <a:t>};       </a:t>
            </a:r>
          </a:p>
        </p:txBody>
      </p:sp>
      <p:sp>
        <p:nvSpPr>
          <p:cNvPr id="752647" name="Rectangle 7"/>
          <p:cNvSpPr>
            <a:spLocks noChangeArrowheads="1"/>
          </p:cNvSpPr>
          <p:nvPr/>
        </p:nvSpPr>
        <p:spPr bwMode="auto">
          <a:xfrm>
            <a:off x="381000" y="4724400"/>
            <a:ext cx="8534400" cy="1571625"/>
          </a:xfrm>
          <a:prstGeom prst="rect">
            <a:avLst/>
          </a:prstGeom>
          <a:solidFill>
            <a:srgbClr val="FFFF99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>
                <a:cs typeface="+mn-cs"/>
              </a:rPr>
              <a:t>struct sockaddr_in  { </a:t>
            </a:r>
          </a:p>
          <a:p>
            <a:pPr>
              <a:defRPr/>
            </a:pPr>
            <a:r>
              <a:rPr lang="en-US">
                <a:cs typeface="+mn-cs"/>
              </a:rPr>
              <a:t>  unsigned short  sin_family;  /* address family (always AF_INET) */ </a:t>
            </a:r>
          </a:p>
          <a:p>
            <a:pPr>
              <a:defRPr/>
            </a:pPr>
            <a:r>
              <a:rPr lang="en-US">
                <a:cs typeface="+mn-cs"/>
              </a:rPr>
              <a:t>  unsigned short  sin_port;    /* port num in network byte order */ </a:t>
            </a:r>
          </a:p>
          <a:p>
            <a:pPr>
              <a:defRPr/>
            </a:pPr>
            <a:r>
              <a:rPr lang="en-US">
                <a:cs typeface="+mn-cs"/>
              </a:rPr>
              <a:t>  struct in_addr  sin_addr;    /* IP addr in network byte order */ </a:t>
            </a:r>
          </a:p>
          <a:p>
            <a:pPr>
              <a:defRPr/>
            </a:pPr>
            <a:r>
              <a:rPr lang="en-US">
                <a:cs typeface="+mn-cs"/>
              </a:rPr>
              <a:t>  unsigned char   sin_zero[8]; /* pad to sizeof(struct sockaddr) */ </a:t>
            </a:r>
          </a:p>
          <a:p>
            <a:pPr>
              <a:defRPr/>
            </a:pPr>
            <a:r>
              <a:rPr lang="en-US">
                <a:cs typeface="+mn-cs"/>
              </a:rPr>
              <a:t>}; </a:t>
            </a:r>
          </a:p>
        </p:txBody>
      </p:sp>
    </p:spTree>
  </p:cSld>
  <p:clrMapOvr>
    <a:masterClrMapping/>
  </p:clrMapOvr>
  <p:transition xmlns:p14="http://schemas.microsoft.com/office/powerpoint/2010/main" spd="med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499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04800"/>
            <a:ext cx="7772400" cy="573088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>
                <a:cs typeface="+mj-cs"/>
              </a:rPr>
              <a:t>Echo Client Main Routine</a:t>
            </a:r>
          </a:p>
        </p:txBody>
      </p:sp>
      <p:sp>
        <p:nvSpPr>
          <p:cNvPr id="724995" name="Rectangle 3"/>
          <p:cNvSpPr>
            <a:spLocks noChangeArrowheads="1"/>
          </p:cNvSpPr>
          <p:nvPr/>
        </p:nvSpPr>
        <p:spPr bwMode="auto">
          <a:xfrm>
            <a:off x="1204913" y="990600"/>
            <a:ext cx="6172200" cy="5727700"/>
          </a:xfrm>
          <a:prstGeom prst="rect">
            <a:avLst/>
          </a:prstGeom>
          <a:solidFill>
            <a:srgbClr val="FFFF99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cs typeface="+mn-cs"/>
              </a:rPr>
              <a:t>#include "csapp.h"  </a:t>
            </a:r>
          </a:p>
          <a:p>
            <a:pPr>
              <a:defRPr/>
            </a:pPr>
            <a:endParaRPr lang="en-US">
              <a:cs typeface="+mn-cs"/>
            </a:endParaRPr>
          </a:p>
          <a:p>
            <a:pPr>
              <a:defRPr/>
            </a:pPr>
            <a:r>
              <a:rPr lang="en-US">
                <a:cs typeface="+mn-cs"/>
              </a:rPr>
              <a:t>/* usage: ./echoclient host port */</a:t>
            </a:r>
          </a:p>
          <a:p>
            <a:pPr>
              <a:defRPr/>
            </a:pPr>
            <a:r>
              <a:rPr lang="en-US">
                <a:cs typeface="+mn-cs"/>
              </a:rPr>
              <a:t>int main(int argc, char **argv)</a:t>
            </a:r>
          </a:p>
          <a:p>
            <a:pPr>
              <a:defRPr/>
            </a:pPr>
            <a:r>
              <a:rPr lang="en-US">
                <a:cs typeface="+mn-cs"/>
              </a:rPr>
              <a:t>{ </a:t>
            </a:r>
          </a:p>
          <a:p>
            <a:pPr>
              <a:defRPr/>
            </a:pPr>
            <a:r>
              <a:rPr lang="en-US">
                <a:cs typeface="+mn-cs"/>
              </a:rPr>
              <a:t>    int clientfd, port; </a:t>
            </a:r>
          </a:p>
          <a:p>
            <a:pPr>
              <a:defRPr/>
            </a:pPr>
            <a:r>
              <a:rPr lang="en-US">
                <a:cs typeface="+mn-cs"/>
              </a:rPr>
              <a:t>    char *host, buf[MAXLINE]; </a:t>
            </a:r>
          </a:p>
          <a:p>
            <a:pPr>
              <a:defRPr/>
            </a:pPr>
            <a:r>
              <a:rPr lang="en-US">
                <a:cs typeface="+mn-cs"/>
              </a:rPr>
              <a:t>    rio_t rio; </a:t>
            </a:r>
          </a:p>
          <a:p>
            <a:pPr>
              <a:defRPr/>
            </a:pPr>
            <a:r>
              <a:rPr lang="en-US">
                <a:cs typeface="+mn-cs"/>
              </a:rPr>
              <a:t>    </a:t>
            </a:r>
          </a:p>
          <a:p>
            <a:pPr>
              <a:defRPr/>
            </a:pPr>
            <a:r>
              <a:rPr lang="en-US">
                <a:cs typeface="+mn-cs"/>
              </a:rPr>
              <a:t>    host = argv[1]; </a:t>
            </a:r>
          </a:p>
          <a:p>
            <a:pPr>
              <a:defRPr/>
            </a:pPr>
            <a:r>
              <a:rPr lang="en-US">
                <a:cs typeface="+mn-cs"/>
              </a:rPr>
              <a:t>    port = atoi(argv[2]); </a:t>
            </a:r>
          </a:p>
          <a:p>
            <a:pPr>
              <a:defRPr/>
            </a:pPr>
            <a:r>
              <a:rPr lang="en-US">
                <a:cs typeface="+mn-cs"/>
              </a:rPr>
              <a:t> // DESCRIBED ON NEXT SLIDES</a:t>
            </a:r>
          </a:p>
          <a:p>
            <a:pPr>
              <a:defRPr/>
            </a:pPr>
            <a:r>
              <a:rPr lang="en-US">
                <a:cs typeface="+mn-cs"/>
              </a:rPr>
              <a:t>    clientfd = open_clientfd(host, port);</a:t>
            </a:r>
          </a:p>
          <a:p>
            <a:pPr>
              <a:defRPr/>
            </a:pPr>
            <a:r>
              <a:rPr lang="en-US">
                <a:cs typeface="+mn-cs"/>
              </a:rPr>
              <a:t>    Rio_readinitb(&amp;rio, clientfd); </a:t>
            </a:r>
          </a:p>
          <a:p>
            <a:pPr>
              <a:defRPr/>
            </a:pPr>
            <a:r>
              <a:rPr lang="en-US">
                <a:cs typeface="+mn-cs"/>
              </a:rPr>
              <a:t> </a:t>
            </a:r>
          </a:p>
          <a:p>
            <a:pPr>
              <a:defRPr/>
            </a:pPr>
            <a:r>
              <a:rPr lang="en-US">
                <a:cs typeface="+mn-cs"/>
              </a:rPr>
              <a:t>    while (Fgets(buf, MAXLINE, stdin) != NULL) { </a:t>
            </a:r>
          </a:p>
          <a:p>
            <a:pPr>
              <a:defRPr/>
            </a:pPr>
            <a:r>
              <a:rPr lang="en-US">
                <a:cs typeface="+mn-cs"/>
              </a:rPr>
              <a:t>        Rio_writen(clientfd, buf, strlen(buf)); </a:t>
            </a:r>
          </a:p>
          <a:p>
            <a:pPr>
              <a:defRPr/>
            </a:pPr>
            <a:r>
              <a:rPr lang="en-US">
                <a:cs typeface="+mn-cs"/>
              </a:rPr>
              <a:t>        Rio_readlineb(&amp;rio, buf, MAXLINE); </a:t>
            </a:r>
          </a:p>
          <a:p>
            <a:pPr>
              <a:defRPr/>
            </a:pPr>
            <a:r>
              <a:rPr lang="en-US">
                <a:cs typeface="+mn-cs"/>
              </a:rPr>
              <a:t>        Fputs(buf, stdout); </a:t>
            </a:r>
          </a:p>
          <a:p>
            <a:pPr>
              <a:defRPr/>
            </a:pPr>
            <a:r>
              <a:rPr lang="en-US">
                <a:cs typeface="+mn-cs"/>
              </a:rPr>
              <a:t>    } </a:t>
            </a:r>
          </a:p>
          <a:p>
            <a:pPr>
              <a:defRPr/>
            </a:pPr>
            <a:r>
              <a:rPr lang="en-US">
                <a:cs typeface="+mn-cs"/>
              </a:rPr>
              <a:t>    Close(clientfd); </a:t>
            </a:r>
          </a:p>
          <a:p>
            <a:pPr>
              <a:defRPr/>
            </a:pPr>
            <a:r>
              <a:rPr lang="en-US">
                <a:cs typeface="+mn-cs"/>
              </a:rPr>
              <a:t>    exit(0); </a:t>
            </a:r>
          </a:p>
          <a:p>
            <a:pPr>
              <a:defRPr/>
            </a:pPr>
            <a:r>
              <a:rPr lang="en-US">
                <a:cs typeface="+mn-cs"/>
              </a:rPr>
              <a:t>} 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6018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28600"/>
            <a:ext cx="8534400" cy="573088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>
                <a:cs typeface="+mj-cs"/>
              </a:rPr>
              <a:t>Echo Client: </a:t>
            </a:r>
            <a:r>
              <a:rPr lang="en-US" smtClean="0">
                <a:latin typeface="Courier New" charset="0"/>
                <a:cs typeface="+mj-cs"/>
              </a:rPr>
              <a:t>open_clientfd</a:t>
            </a:r>
          </a:p>
        </p:txBody>
      </p:sp>
      <p:sp>
        <p:nvSpPr>
          <p:cNvPr id="726020" name="Text Box 4"/>
          <p:cNvSpPr txBox="1">
            <a:spLocks noChangeArrowheads="1"/>
          </p:cNvSpPr>
          <p:nvPr/>
        </p:nvSpPr>
        <p:spPr bwMode="auto">
          <a:xfrm>
            <a:off x="220663" y="990600"/>
            <a:ext cx="8610600" cy="5727700"/>
          </a:xfrm>
          <a:prstGeom prst="rect">
            <a:avLst/>
          </a:prstGeom>
          <a:solidFill>
            <a:srgbClr val="FFFF99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cs typeface="+mn-cs"/>
              </a:rPr>
              <a:t>int open_clientfd(char *hostname, int port) </a:t>
            </a:r>
          </a:p>
          <a:p>
            <a:pPr>
              <a:defRPr/>
            </a:pPr>
            <a:r>
              <a:rPr lang="en-US">
                <a:cs typeface="+mn-cs"/>
              </a:rPr>
              <a:t>{ </a:t>
            </a:r>
          </a:p>
          <a:p>
            <a:pPr>
              <a:defRPr/>
            </a:pPr>
            <a:r>
              <a:rPr lang="en-US">
                <a:cs typeface="+mn-cs"/>
              </a:rPr>
              <a:t>  int clientfd; </a:t>
            </a:r>
          </a:p>
          <a:p>
            <a:pPr>
              <a:defRPr/>
            </a:pPr>
            <a:r>
              <a:rPr lang="en-US">
                <a:cs typeface="+mn-cs"/>
              </a:rPr>
              <a:t>  struct hostent *hp; </a:t>
            </a:r>
          </a:p>
          <a:p>
            <a:pPr>
              <a:defRPr/>
            </a:pPr>
            <a:r>
              <a:rPr lang="en-US">
                <a:cs typeface="+mn-cs"/>
              </a:rPr>
              <a:t>  struct sockaddr_in serveraddr; </a:t>
            </a:r>
          </a:p>
          <a:p>
            <a:pPr>
              <a:defRPr/>
            </a:pPr>
            <a:r>
              <a:rPr lang="en-US">
                <a:cs typeface="+mn-cs"/>
              </a:rPr>
              <a:t> </a:t>
            </a:r>
          </a:p>
          <a:p>
            <a:pPr>
              <a:defRPr/>
            </a:pPr>
            <a:r>
              <a:rPr lang="en-US">
                <a:cs typeface="+mn-cs"/>
              </a:rPr>
              <a:t>  if ((clientfd = socket(AF_INET, SOCK_STREAM, 0)) &lt; 0) </a:t>
            </a:r>
          </a:p>
          <a:p>
            <a:pPr>
              <a:defRPr/>
            </a:pPr>
            <a:r>
              <a:rPr lang="en-US">
                <a:cs typeface="+mn-cs"/>
              </a:rPr>
              <a:t>    return -1; /* check errno for cause of error */ </a:t>
            </a:r>
          </a:p>
          <a:p>
            <a:pPr>
              <a:defRPr/>
            </a:pPr>
            <a:r>
              <a:rPr lang="en-US">
                <a:cs typeface="+mn-cs"/>
              </a:rPr>
              <a:t> </a:t>
            </a:r>
          </a:p>
          <a:p>
            <a:pPr>
              <a:defRPr/>
            </a:pPr>
            <a:r>
              <a:rPr lang="en-US">
                <a:cs typeface="+mn-cs"/>
              </a:rPr>
              <a:t>  /* Fill in the server's IP address and port */ </a:t>
            </a:r>
          </a:p>
          <a:p>
            <a:pPr>
              <a:defRPr/>
            </a:pPr>
            <a:r>
              <a:rPr lang="en-US">
                <a:cs typeface="+mn-cs"/>
              </a:rPr>
              <a:t>  if ((hp = gethostbyname(hostname)) == NULL) </a:t>
            </a:r>
          </a:p>
          <a:p>
            <a:pPr>
              <a:defRPr/>
            </a:pPr>
            <a:r>
              <a:rPr lang="en-US">
                <a:cs typeface="+mn-cs"/>
              </a:rPr>
              <a:t>    return -2; /* check h_errno for cause of error */ </a:t>
            </a:r>
          </a:p>
          <a:p>
            <a:pPr>
              <a:defRPr/>
            </a:pPr>
            <a:r>
              <a:rPr lang="en-US">
                <a:cs typeface="+mn-cs"/>
              </a:rPr>
              <a:t>  bzero((char *) &amp;serveraddr, sizeof(serveraddr)); </a:t>
            </a:r>
          </a:p>
          <a:p>
            <a:pPr>
              <a:defRPr/>
            </a:pPr>
            <a:r>
              <a:rPr lang="en-US">
                <a:cs typeface="+mn-cs"/>
              </a:rPr>
              <a:t>  serveraddr.sin_family = AF_INET; </a:t>
            </a:r>
          </a:p>
          <a:p>
            <a:pPr>
              <a:defRPr/>
            </a:pPr>
            <a:r>
              <a:rPr lang="en-US">
                <a:cs typeface="+mn-cs"/>
              </a:rPr>
              <a:t>  bcopy((char *)hp-&gt;h_addr,  </a:t>
            </a:r>
          </a:p>
          <a:p>
            <a:pPr>
              <a:defRPr/>
            </a:pPr>
            <a:r>
              <a:rPr lang="en-US">
                <a:cs typeface="+mn-cs"/>
              </a:rPr>
              <a:t>        (char *)&amp;serveraddr.sin_addr.s_addr, hp-&gt;h_length); </a:t>
            </a:r>
          </a:p>
          <a:p>
            <a:pPr>
              <a:defRPr/>
            </a:pPr>
            <a:r>
              <a:rPr lang="en-US">
                <a:cs typeface="+mn-cs"/>
              </a:rPr>
              <a:t>  serveraddr.sin_port = htons(port); </a:t>
            </a:r>
          </a:p>
          <a:p>
            <a:pPr>
              <a:defRPr/>
            </a:pPr>
            <a:r>
              <a:rPr lang="en-US">
                <a:cs typeface="+mn-cs"/>
              </a:rPr>
              <a:t> </a:t>
            </a:r>
          </a:p>
          <a:p>
            <a:pPr>
              <a:defRPr/>
            </a:pPr>
            <a:r>
              <a:rPr lang="en-US">
                <a:cs typeface="+mn-cs"/>
              </a:rPr>
              <a:t>  /* Establish a connection with the server */ </a:t>
            </a:r>
          </a:p>
          <a:p>
            <a:pPr>
              <a:defRPr/>
            </a:pPr>
            <a:r>
              <a:rPr lang="en-US">
                <a:cs typeface="+mn-cs"/>
              </a:rPr>
              <a:t>  if (connect(clientfd, (SA *) &amp;serveraddr, sizeof(serveraddr)) &lt; 0) </a:t>
            </a:r>
          </a:p>
          <a:p>
            <a:pPr>
              <a:defRPr/>
            </a:pPr>
            <a:r>
              <a:rPr lang="en-US">
                <a:cs typeface="+mn-cs"/>
              </a:rPr>
              <a:t>    return -1; </a:t>
            </a:r>
          </a:p>
          <a:p>
            <a:pPr>
              <a:defRPr/>
            </a:pPr>
            <a:r>
              <a:rPr lang="en-US">
                <a:cs typeface="+mn-cs"/>
              </a:rPr>
              <a:t>  return clientfd; </a:t>
            </a:r>
          </a:p>
          <a:p>
            <a:pPr>
              <a:defRPr/>
            </a:pPr>
            <a:r>
              <a:rPr lang="en-US">
                <a:cs typeface="+mn-cs"/>
              </a:rPr>
              <a:t>} </a:t>
            </a:r>
          </a:p>
        </p:txBody>
      </p:sp>
      <p:sp>
        <p:nvSpPr>
          <p:cNvPr id="726021" name="Text Box 5"/>
          <p:cNvSpPr txBox="1">
            <a:spLocks noChangeArrowheads="1"/>
          </p:cNvSpPr>
          <p:nvPr/>
        </p:nvSpPr>
        <p:spPr bwMode="auto">
          <a:xfrm>
            <a:off x="5715000" y="1295400"/>
            <a:ext cx="3276600" cy="132715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dirty="0">
                <a:latin typeface="Helvetica" charset="0"/>
                <a:cs typeface="+mn-cs"/>
              </a:rPr>
              <a:t>This function opens a connection from the client to the server at</a:t>
            </a:r>
            <a:r>
              <a:rPr lang="en-US" dirty="0">
                <a:cs typeface="+mn-cs"/>
              </a:rPr>
              <a:t> </a:t>
            </a:r>
            <a:r>
              <a:rPr lang="en-US" dirty="0" err="1">
                <a:cs typeface="+mn-cs"/>
              </a:rPr>
              <a:t>hostname:port</a:t>
            </a:r>
            <a:endParaRPr lang="en-US" dirty="0">
              <a:cs typeface="+mn-cs"/>
            </a:endParaRPr>
          </a:p>
          <a:p>
            <a:pPr>
              <a:defRPr/>
            </a:pPr>
            <a:r>
              <a:rPr lang="en-US" dirty="0">
                <a:cs typeface="+mn-cs"/>
              </a:rPr>
              <a:t>Details follow on next few slides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17513"/>
            <a:ext cx="7158038" cy="573087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>
                <a:cs typeface="+mj-cs"/>
              </a:rPr>
              <a:t>A Client-Server Transaction</a:t>
            </a:r>
          </a:p>
        </p:txBody>
      </p:sp>
      <p:sp>
        <p:nvSpPr>
          <p:cNvPr id="1027" name="Oval 3"/>
          <p:cNvSpPr>
            <a:spLocks noChangeArrowheads="1"/>
          </p:cNvSpPr>
          <p:nvPr/>
        </p:nvSpPr>
        <p:spPr bwMode="auto">
          <a:xfrm>
            <a:off x="1600200" y="3840163"/>
            <a:ext cx="1203325" cy="796925"/>
          </a:xfrm>
          <a:prstGeom prst="ellipse">
            <a:avLst/>
          </a:prstGeom>
          <a:solidFill>
            <a:srgbClr val="CCFFFF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107763" dir="2700000" algn="ctr" rotWithShape="0">
                    <a:schemeClr val="tx1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1430" tIns="45716" rIns="91430" bIns="45716" anchor="ctr"/>
          <a:lstStyle/>
          <a:p>
            <a:pPr algn="ctr" defTabSz="912813">
              <a:defRPr/>
            </a:pPr>
            <a:r>
              <a:rPr lang="en-US">
                <a:latin typeface="Helvetica" charset="0"/>
                <a:cs typeface="+mn-cs"/>
              </a:rPr>
              <a:t>Client</a:t>
            </a:r>
          </a:p>
          <a:p>
            <a:pPr algn="ctr" defTabSz="912813">
              <a:defRPr/>
            </a:pPr>
            <a:r>
              <a:rPr lang="en-US">
                <a:latin typeface="Helvetica" charset="0"/>
                <a:cs typeface="+mn-cs"/>
              </a:rPr>
              <a:t>process</a:t>
            </a:r>
          </a:p>
        </p:txBody>
      </p:sp>
      <p:sp>
        <p:nvSpPr>
          <p:cNvPr id="1028" name="Line 4"/>
          <p:cNvSpPr>
            <a:spLocks noChangeShapeType="1"/>
          </p:cNvSpPr>
          <p:nvPr/>
        </p:nvSpPr>
        <p:spPr bwMode="auto">
          <a:xfrm flipH="1">
            <a:off x="2697163" y="4025900"/>
            <a:ext cx="2560637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107763" dir="2700000" algn="ctr" rotWithShape="0">
                    <a:schemeClr val="tx1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1577" tIns="45789" rIns="91577" bIns="45789" anchor="ctr">
            <a:spAutoFit/>
          </a:bodyPr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029" name="Oval 5"/>
          <p:cNvSpPr>
            <a:spLocks noChangeArrowheads="1"/>
          </p:cNvSpPr>
          <p:nvPr/>
        </p:nvSpPr>
        <p:spPr bwMode="auto">
          <a:xfrm>
            <a:off x="5181600" y="3840163"/>
            <a:ext cx="1203325" cy="796925"/>
          </a:xfrm>
          <a:prstGeom prst="ellipse">
            <a:avLst/>
          </a:prstGeom>
          <a:solidFill>
            <a:srgbClr val="CCFFFF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107763" dir="2700000" algn="ctr" rotWithShape="0">
                    <a:schemeClr val="tx1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1430" tIns="45716" rIns="91430" bIns="45716" anchor="ctr"/>
          <a:lstStyle/>
          <a:p>
            <a:pPr algn="ctr" defTabSz="912813">
              <a:defRPr/>
            </a:pPr>
            <a:r>
              <a:rPr lang="en-US">
                <a:latin typeface="Helvetica" charset="0"/>
                <a:cs typeface="+mn-cs"/>
              </a:rPr>
              <a:t>Server</a:t>
            </a:r>
          </a:p>
          <a:p>
            <a:pPr algn="ctr" defTabSz="912813">
              <a:defRPr/>
            </a:pPr>
            <a:r>
              <a:rPr lang="en-US">
                <a:latin typeface="Helvetica" charset="0"/>
                <a:cs typeface="+mn-cs"/>
              </a:rPr>
              <a:t>process</a:t>
            </a:r>
          </a:p>
        </p:txBody>
      </p:sp>
      <p:sp>
        <p:nvSpPr>
          <p:cNvPr id="1030" name="Text Box 6"/>
          <p:cNvSpPr txBox="1">
            <a:spLocks noChangeArrowheads="1"/>
          </p:cNvSpPr>
          <p:nvPr/>
        </p:nvSpPr>
        <p:spPr bwMode="auto">
          <a:xfrm>
            <a:off x="2668588" y="3671888"/>
            <a:ext cx="2408237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>
              <a:defRPr/>
            </a:pPr>
            <a:r>
              <a:rPr lang="en-US" i="1">
                <a:latin typeface="Helvetica" charset="0"/>
                <a:cs typeface="+mn-cs"/>
              </a:rPr>
              <a:t>1. Client sends request</a:t>
            </a:r>
          </a:p>
        </p:txBody>
      </p:sp>
      <p:sp>
        <p:nvSpPr>
          <p:cNvPr id="1031" name="Text Box 7"/>
          <p:cNvSpPr txBox="1">
            <a:spLocks noChangeArrowheads="1"/>
          </p:cNvSpPr>
          <p:nvPr/>
        </p:nvSpPr>
        <p:spPr bwMode="auto">
          <a:xfrm>
            <a:off x="6227763" y="4432300"/>
            <a:ext cx="1098550" cy="825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>
              <a:defRPr/>
            </a:pPr>
            <a:r>
              <a:rPr lang="en-US" i="1">
                <a:latin typeface="Helvetica" charset="0"/>
                <a:cs typeface="+mn-cs"/>
              </a:rPr>
              <a:t>2. Server </a:t>
            </a:r>
          </a:p>
          <a:p>
            <a:pPr algn="ctr">
              <a:defRPr/>
            </a:pPr>
            <a:r>
              <a:rPr lang="en-US" i="1">
                <a:latin typeface="Helvetica" charset="0"/>
                <a:cs typeface="+mn-cs"/>
              </a:rPr>
              <a:t>handles</a:t>
            </a:r>
          </a:p>
          <a:p>
            <a:pPr algn="ctr">
              <a:defRPr/>
            </a:pPr>
            <a:r>
              <a:rPr lang="en-US" i="1">
                <a:latin typeface="Helvetica" charset="0"/>
                <a:cs typeface="+mn-cs"/>
              </a:rPr>
              <a:t>request</a:t>
            </a:r>
          </a:p>
        </p:txBody>
      </p:sp>
      <p:sp>
        <p:nvSpPr>
          <p:cNvPr id="1032" name="Line 8"/>
          <p:cNvSpPr>
            <a:spLocks noChangeShapeType="1"/>
          </p:cNvSpPr>
          <p:nvPr/>
        </p:nvSpPr>
        <p:spPr bwMode="auto">
          <a:xfrm flipH="1">
            <a:off x="2709863" y="4470400"/>
            <a:ext cx="2560637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107763" dir="2700000" algn="ctr" rotWithShape="0">
                    <a:schemeClr val="tx1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1577" tIns="45789" rIns="91577" bIns="45789" anchor="ctr">
            <a:spAutoFit/>
          </a:bodyPr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033" name="Text Box 9"/>
          <p:cNvSpPr txBox="1">
            <a:spLocks noChangeArrowheads="1"/>
          </p:cNvSpPr>
          <p:nvPr/>
        </p:nvSpPr>
        <p:spPr bwMode="auto">
          <a:xfrm>
            <a:off x="2662238" y="4483100"/>
            <a:ext cx="26463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>
              <a:defRPr/>
            </a:pPr>
            <a:r>
              <a:rPr lang="en-US" i="1">
                <a:latin typeface="Helvetica" charset="0"/>
                <a:cs typeface="+mn-cs"/>
              </a:rPr>
              <a:t>3. Server sends response</a:t>
            </a:r>
          </a:p>
        </p:txBody>
      </p:sp>
      <p:sp>
        <p:nvSpPr>
          <p:cNvPr id="1034" name="Text Box 10"/>
          <p:cNvSpPr txBox="1">
            <a:spLocks noChangeArrowheads="1"/>
          </p:cNvSpPr>
          <p:nvPr/>
        </p:nvSpPr>
        <p:spPr bwMode="auto">
          <a:xfrm>
            <a:off x="769938" y="4422775"/>
            <a:ext cx="1087437" cy="825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>
              <a:defRPr/>
            </a:pPr>
            <a:r>
              <a:rPr lang="en-US" i="1">
                <a:latin typeface="Helvetica" charset="0"/>
                <a:cs typeface="+mn-cs"/>
              </a:rPr>
              <a:t>4. Client </a:t>
            </a:r>
          </a:p>
          <a:p>
            <a:pPr algn="ctr">
              <a:defRPr/>
            </a:pPr>
            <a:r>
              <a:rPr lang="en-US" i="1">
                <a:latin typeface="Helvetica" charset="0"/>
                <a:cs typeface="+mn-cs"/>
              </a:rPr>
              <a:t>handles</a:t>
            </a:r>
          </a:p>
          <a:p>
            <a:pPr algn="ctr">
              <a:defRPr/>
            </a:pPr>
            <a:r>
              <a:rPr lang="en-US" i="1">
                <a:latin typeface="Helvetica" charset="0"/>
                <a:cs typeface="+mn-cs"/>
              </a:rPr>
              <a:t>response</a:t>
            </a:r>
          </a:p>
        </p:txBody>
      </p:sp>
      <p:sp>
        <p:nvSpPr>
          <p:cNvPr id="1035" name="Line 11"/>
          <p:cNvSpPr>
            <a:spLocks noChangeShapeType="1"/>
          </p:cNvSpPr>
          <p:nvPr/>
        </p:nvSpPr>
        <p:spPr bwMode="auto">
          <a:xfrm>
            <a:off x="6388100" y="4244975"/>
            <a:ext cx="83661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036" name="AutoShape 12"/>
          <p:cNvSpPr>
            <a:spLocks noChangeArrowheads="1"/>
          </p:cNvSpPr>
          <p:nvPr/>
        </p:nvSpPr>
        <p:spPr bwMode="auto">
          <a:xfrm>
            <a:off x="7224713" y="3941763"/>
            <a:ext cx="1089025" cy="569912"/>
          </a:xfrm>
          <a:prstGeom prst="flowChartMagneticDisk">
            <a:avLst/>
          </a:prstGeom>
          <a:solidFill>
            <a:srgbClr val="CCFFFF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>
                <a:latin typeface="Helvetica" charset="0"/>
                <a:cs typeface="+mn-cs"/>
              </a:rPr>
              <a:t>Resource</a:t>
            </a:r>
          </a:p>
        </p:txBody>
      </p:sp>
      <p:sp>
        <p:nvSpPr>
          <p:cNvPr id="1037" name="Rectangle 13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307387" cy="2055812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>
                <a:cs typeface="+mn-cs"/>
              </a:rPr>
              <a:t>Every network application is based on the client-server model:</a:t>
            </a:r>
          </a:p>
          <a:p>
            <a:pPr lvl="1" eaLnBrk="1" hangingPunct="1">
              <a:defRPr/>
            </a:pPr>
            <a:r>
              <a:rPr lang="en-US" smtClean="0"/>
              <a:t>A </a:t>
            </a:r>
            <a:r>
              <a:rPr lang="en-US" i="1" smtClean="0">
                <a:solidFill>
                  <a:srgbClr val="FF0000"/>
                </a:solidFill>
              </a:rPr>
              <a:t>server</a:t>
            </a:r>
            <a:r>
              <a:rPr lang="en-US" smtClean="0"/>
              <a:t> process and one or more </a:t>
            </a:r>
            <a:r>
              <a:rPr lang="en-US" i="1" smtClean="0">
                <a:solidFill>
                  <a:srgbClr val="FF0000"/>
                </a:solidFill>
              </a:rPr>
              <a:t>client</a:t>
            </a:r>
            <a:r>
              <a:rPr lang="en-US" i="1" smtClean="0"/>
              <a:t> </a:t>
            </a:r>
            <a:r>
              <a:rPr lang="en-US" smtClean="0"/>
              <a:t>processes</a:t>
            </a:r>
          </a:p>
          <a:p>
            <a:pPr lvl="1" eaLnBrk="1" hangingPunct="1">
              <a:defRPr/>
            </a:pPr>
            <a:r>
              <a:rPr lang="en-US" smtClean="0"/>
              <a:t>Server manages some </a:t>
            </a:r>
            <a:r>
              <a:rPr lang="en-US" i="1" smtClean="0">
                <a:solidFill>
                  <a:srgbClr val="FF0000"/>
                </a:solidFill>
              </a:rPr>
              <a:t>resource</a:t>
            </a:r>
            <a:r>
              <a:rPr lang="en-US" smtClean="0"/>
              <a:t>.</a:t>
            </a:r>
          </a:p>
          <a:p>
            <a:pPr lvl="1" eaLnBrk="1" hangingPunct="1">
              <a:defRPr/>
            </a:pPr>
            <a:r>
              <a:rPr lang="en-US" smtClean="0"/>
              <a:t>Server provides</a:t>
            </a:r>
            <a:r>
              <a:rPr lang="en-US" i="1" smtClean="0"/>
              <a:t> </a:t>
            </a:r>
            <a:r>
              <a:rPr lang="en-US" i="1" smtClean="0">
                <a:solidFill>
                  <a:srgbClr val="FF0000"/>
                </a:solidFill>
              </a:rPr>
              <a:t>service</a:t>
            </a:r>
            <a:r>
              <a:rPr lang="en-US" smtClean="0"/>
              <a:t> by manipulating resource for clients.</a:t>
            </a:r>
          </a:p>
        </p:txBody>
      </p:sp>
      <p:sp>
        <p:nvSpPr>
          <p:cNvPr id="1038" name="Text Box 14"/>
          <p:cNvSpPr txBox="1">
            <a:spLocks noChangeArrowheads="1"/>
          </p:cNvSpPr>
          <p:nvPr/>
        </p:nvSpPr>
        <p:spPr bwMode="auto">
          <a:xfrm>
            <a:off x="1279525" y="5562600"/>
            <a:ext cx="6497638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800" i="1">
                <a:latin typeface="Helvetica" charset="0"/>
                <a:cs typeface="+mn-cs"/>
              </a:rPr>
              <a:t>Note: clients and servers are processes running on hosts </a:t>
            </a:r>
          </a:p>
          <a:p>
            <a:pPr>
              <a:defRPr/>
            </a:pPr>
            <a:r>
              <a:rPr lang="en-US" sz="1800" i="1">
                <a:latin typeface="Helvetica" charset="0"/>
                <a:cs typeface="+mn-cs"/>
              </a:rPr>
              <a:t>(can be the same or different hosts).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4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52425"/>
            <a:ext cx="8382000" cy="1095375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>
                <a:cs typeface="+mj-cs"/>
              </a:rPr>
              <a:t>Echo Client: </a:t>
            </a:r>
            <a:r>
              <a:rPr lang="en-US" smtClean="0">
                <a:latin typeface="Courier New" charset="0"/>
                <a:cs typeface="+mj-cs"/>
              </a:rPr>
              <a:t>open_clientfd</a:t>
            </a:r>
            <a:r>
              <a:rPr lang="en-US" smtClean="0">
                <a:cs typeface="+mj-cs"/>
              </a:rPr>
              <a:t> </a:t>
            </a:r>
            <a:r>
              <a:rPr lang="en-US" smtClean="0">
                <a:latin typeface="Courier New" charset="0"/>
                <a:cs typeface="+mj-cs"/>
              </a:rPr>
              <a:t>(socket)</a:t>
            </a:r>
            <a:endParaRPr lang="en-US" smtClean="0">
              <a:cs typeface="+mj-cs"/>
            </a:endParaRPr>
          </a:p>
        </p:txBody>
      </p:sp>
      <p:sp>
        <p:nvSpPr>
          <p:cNvPr id="727044" name="Text Box 4"/>
          <p:cNvSpPr txBox="1">
            <a:spLocks noChangeArrowheads="1"/>
          </p:cNvSpPr>
          <p:nvPr/>
        </p:nvSpPr>
        <p:spPr bwMode="auto">
          <a:xfrm>
            <a:off x="381000" y="3810000"/>
            <a:ext cx="6781800" cy="1571625"/>
          </a:xfrm>
          <a:prstGeom prst="rect">
            <a:avLst/>
          </a:prstGeom>
          <a:solidFill>
            <a:srgbClr val="FFFF99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cs typeface="+mn-cs"/>
              </a:rPr>
              <a:t>int clientfd;  /* socket descriptor */</a:t>
            </a:r>
          </a:p>
          <a:p>
            <a:pPr>
              <a:defRPr/>
            </a:pPr>
            <a:endParaRPr lang="en-US">
              <a:cs typeface="+mn-cs"/>
            </a:endParaRPr>
          </a:p>
          <a:p>
            <a:pPr>
              <a:defRPr/>
            </a:pPr>
            <a:r>
              <a:rPr lang="en-US">
                <a:cs typeface="+mn-cs"/>
              </a:rPr>
              <a:t>if ((clientfd = socket(AF_INET, SOCK_STREAM, 0)) &lt; 0) </a:t>
            </a:r>
          </a:p>
          <a:p>
            <a:pPr>
              <a:defRPr/>
            </a:pPr>
            <a:r>
              <a:rPr lang="en-US">
                <a:cs typeface="+mn-cs"/>
              </a:rPr>
              <a:t>    return -1; /* check errno for cause of error */ </a:t>
            </a:r>
          </a:p>
          <a:p>
            <a:pPr>
              <a:defRPr/>
            </a:pPr>
            <a:endParaRPr lang="en-US">
              <a:cs typeface="+mn-cs"/>
            </a:endParaRPr>
          </a:p>
          <a:p>
            <a:pPr>
              <a:defRPr/>
            </a:pPr>
            <a:r>
              <a:rPr lang="en-US">
                <a:cs typeface="+mn-cs"/>
              </a:rPr>
              <a:t>... (more)</a:t>
            </a:r>
          </a:p>
        </p:txBody>
      </p:sp>
      <p:sp>
        <p:nvSpPr>
          <p:cNvPr id="727045" name="Rectangle 5"/>
          <p:cNvSpPr>
            <a:spLocks noChangeArrowheads="1"/>
          </p:cNvSpPr>
          <p:nvPr/>
        </p:nvSpPr>
        <p:spPr bwMode="auto">
          <a:xfrm>
            <a:off x="381000" y="1820863"/>
            <a:ext cx="8763000" cy="14557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0487" tIns="44450" rIns="90487" bIns="44450"/>
          <a:lstStyle/>
          <a:p>
            <a:pPr marL="385763" indent="-385763" eaLnBrk="1" hangingPunct="1">
              <a:lnSpc>
                <a:spcPct val="85000"/>
              </a:lnSpc>
              <a:spcBef>
                <a:spcPct val="50000"/>
              </a:spcBef>
              <a:buClr>
                <a:schemeClr val="hlink"/>
              </a:buClr>
              <a:buFont typeface="Wingdings" charset="0"/>
              <a:buNone/>
              <a:defRPr/>
            </a:pPr>
            <a:r>
              <a:rPr lang="en-US" sz="2400">
                <a:solidFill>
                  <a:schemeClr val="tx2"/>
                </a:solidFill>
                <a:effectLst>
                  <a:outerShdw blurRad="38100" dist="38100" dir="2700000" algn="tl">
                    <a:srgbClr val="DDDDDD"/>
                  </a:outerShdw>
                </a:effectLst>
                <a:cs typeface="+mn-cs"/>
              </a:rPr>
              <a:t>socket</a:t>
            </a:r>
            <a:r>
              <a:rPr lang="en-US" sz="2400">
                <a:solidFill>
                  <a:schemeClr val="tx2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Helvetica" charset="0"/>
                <a:cs typeface="+mn-cs"/>
              </a:rPr>
              <a:t> creates a socket descriptor on the client.</a:t>
            </a:r>
          </a:p>
          <a:p>
            <a:pPr marL="744538" lvl="1" indent="-246063" eaLnBrk="1" hangingPunct="1">
              <a:lnSpc>
                <a:spcPct val="90000"/>
              </a:lnSpc>
              <a:spcBef>
                <a:spcPct val="25000"/>
              </a:spcBef>
              <a:buClr>
                <a:schemeClr val="hlink"/>
              </a:buClr>
              <a:buSzPct val="75000"/>
              <a:buFont typeface="Wingdings" charset="0"/>
              <a:buChar char="n"/>
              <a:defRPr/>
            </a:pPr>
            <a:r>
              <a:rPr lang="en-US" sz="2000">
                <a:cs typeface="+mn-cs"/>
              </a:rPr>
              <a:t>AF_INET</a:t>
            </a:r>
            <a:r>
              <a:rPr lang="en-US" sz="2000">
                <a:latin typeface="Helvetica" charset="0"/>
                <a:cs typeface="+mn-cs"/>
              </a:rPr>
              <a:t>: indicates that the socket is associated with Internet protocols.</a:t>
            </a:r>
          </a:p>
          <a:p>
            <a:pPr marL="744538" lvl="1" indent="-246063" eaLnBrk="1" hangingPunct="1">
              <a:lnSpc>
                <a:spcPct val="90000"/>
              </a:lnSpc>
              <a:spcBef>
                <a:spcPct val="25000"/>
              </a:spcBef>
              <a:buClr>
                <a:schemeClr val="hlink"/>
              </a:buClr>
              <a:buSzPct val="75000"/>
              <a:buFont typeface="Wingdings" charset="0"/>
              <a:buChar char="n"/>
              <a:defRPr/>
            </a:pPr>
            <a:r>
              <a:rPr lang="en-US" sz="2000">
                <a:cs typeface="+mn-cs"/>
              </a:rPr>
              <a:t>SOCK_STREAM</a:t>
            </a:r>
            <a:r>
              <a:rPr lang="en-US" sz="2000">
                <a:latin typeface="Helvetica" charset="0"/>
                <a:cs typeface="+mn-cs"/>
              </a:rPr>
              <a:t>: selects a reliable byte stream connection.</a:t>
            </a:r>
          </a:p>
          <a:p>
            <a:pPr marL="744538" lvl="1" indent="-246063" eaLnBrk="1" hangingPunct="1">
              <a:lnSpc>
                <a:spcPct val="90000"/>
              </a:lnSpc>
              <a:spcBef>
                <a:spcPct val="25000"/>
              </a:spcBef>
              <a:buClr>
                <a:schemeClr val="hlink"/>
              </a:buClr>
              <a:buSzPct val="75000"/>
              <a:buFont typeface="Wingdings" charset="0"/>
              <a:buChar char="n"/>
              <a:defRPr/>
            </a:pPr>
            <a:endParaRPr lang="en-US" sz="2000">
              <a:latin typeface="Helvetica" charset="0"/>
              <a:cs typeface="+mn-cs"/>
            </a:endParaRPr>
          </a:p>
          <a:p>
            <a:pPr marL="744538" lvl="1" indent="-246063" eaLnBrk="1" hangingPunct="1">
              <a:lnSpc>
                <a:spcPct val="90000"/>
              </a:lnSpc>
              <a:spcBef>
                <a:spcPct val="25000"/>
              </a:spcBef>
              <a:buClr>
                <a:schemeClr val="hlink"/>
              </a:buClr>
              <a:buSzPct val="75000"/>
              <a:buFont typeface="Wingdings" charset="0"/>
              <a:buChar char="n"/>
              <a:defRPr/>
            </a:pPr>
            <a:endParaRPr lang="en-US" sz="2000">
              <a:latin typeface="Helvetica" charset="0"/>
              <a:cs typeface="+mn-cs"/>
            </a:endParaRPr>
          </a:p>
          <a:p>
            <a:pPr marL="385763" indent="-385763" eaLnBrk="1" hangingPunct="1">
              <a:lnSpc>
                <a:spcPct val="85000"/>
              </a:lnSpc>
              <a:spcBef>
                <a:spcPct val="50000"/>
              </a:spcBef>
              <a:buClr>
                <a:schemeClr val="hlink"/>
              </a:buClr>
              <a:buFont typeface="Wingdings" charset="0"/>
              <a:buNone/>
              <a:defRPr/>
            </a:pPr>
            <a:endParaRPr lang="en-US" sz="2400">
              <a:solidFill>
                <a:schemeClr val="tx2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Helvetica" charset="0"/>
              <a:cs typeface="+mn-cs"/>
            </a:endParaRPr>
          </a:p>
          <a:p>
            <a:pPr marL="385763" indent="-385763" eaLnBrk="1" hangingPunct="1">
              <a:lnSpc>
                <a:spcPct val="85000"/>
              </a:lnSpc>
              <a:spcBef>
                <a:spcPct val="50000"/>
              </a:spcBef>
              <a:buClr>
                <a:schemeClr val="hlink"/>
              </a:buClr>
              <a:buFont typeface="Wingdings" charset="0"/>
              <a:buNone/>
              <a:defRPr/>
            </a:pPr>
            <a:endParaRPr lang="en-US" sz="2400">
              <a:solidFill>
                <a:schemeClr val="tx2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Helvetica" charset="0"/>
              <a:cs typeface="+mn-cs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806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34963"/>
            <a:ext cx="8153400" cy="1095375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>
                <a:cs typeface="+mj-cs"/>
              </a:rPr>
              <a:t>Echo Client: </a:t>
            </a:r>
            <a:r>
              <a:rPr lang="en-US" smtClean="0">
                <a:latin typeface="Courier New" charset="0"/>
                <a:cs typeface="+mj-cs"/>
              </a:rPr>
              <a:t>open_clientfd</a:t>
            </a:r>
            <a:r>
              <a:rPr lang="en-US" smtClean="0">
                <a:cs typeface="+mj-cs"/>
              </a:rPr>
              <a:t> </a:t>
            </a:r>
            <a:br>
              <a:rPr lang="en-US" smtClean="0">
                <a:cs typeface="+mj-cs"/>
              </a:rPr>
            </a:br>
            <a:r>
              <a:rPr lang="en-US" smtClean="0">
                <a:latin typeface="Courier New" charset="0"/>
                <a:cs typeface="+mj-cs"/>
              </a:rPr>
              <a:t>(gethostbyname)</a:t>
            </a:r>
          </a:p>
        </p:txBody>
      </p:sp>
      <p:sp>
        <p:nvSpPr>
          <p:cNvPr id="7280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44500" y="1600200"/>
            <a:ext cx="8255000" cy="5265738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>
                <a:cs typeface="+mn-cs"/>
              </a:rPr>
              <a:t>The client then builds the server</a:t>
            </a:r>
            <a:r>
              <a:rPr lang="ja-JP" altLang="en-US" smtClean="0">
                <a:latin typeface="Arial"/>
                <a:cs typeface="+mn-cs"/>
              </a:rPr>
              <a:t>’</a:t>
            </a:r>
            <a:r>
              <a:rPr lang="en-US" smtClean="0">
                <a:cs typeface="+mn-cs"/>
              </a:rPr>
              <a:t>s Internet address.</a:t>
            </a:r>
          </a:p>
        </p:txBody>
      </p:sp>
      <p:sp>
        <p:nvSpPr>
          <p:cNvPr id="728068" name="Text Box 4"/>
          <p:cNvSpPr txBox="1">
            <a:spLocks noChangeArrowheads="1"/>
          </p:cNvSpPr>
          <p:nvPr/>
        </p:nvSpPr>
        <p:spPr bwMode="auto">
          <a:xfrm>
            <a:off x="381000" y="2247900"/>
            <a:ext cx="7269163" cy="3771900"/>
          </a:xfrm>
          <a:prstGeom prst="rect">
            <a:avLst/>
          </a:prstGeom>
          <a:solidFill>
            <a:srgbClr val="FFFF99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cs typeface="+mn-cs"/>
              </a:rPr>
              <a:t>int clientfd;                  /* socket descriptor */</a:t>
            </a:r>
          </a:p>
          <a:p>
            <a:pPr>
              <a:defRPr/>
            </a:pPr>
            <a:r>
              <a:rPr lang="en-US">
                <a:cs typeface="+mn-cs"/>
              </a:rPr>
              <a:t>struct hostent *hp;            /* DNS host entry */</a:t>
            </a:r>
          </a:p>
          <a:p>
            <a:pPr>
              <a:defRPr/>
            </a:pPr>
            <a:r>
              <a:rPr lang="en-US">
                <a:cs typeface="+mn-cs"/>
              </a:rPr>
              <a:t>struct sockaddr_in serveraddr; /* server</a:t>
            </a:r>
            <a:r>
              <a:rPr lang="ja-JP" altLang="en-US">
                <a:latin typeface="Arial"/>
                <a:cs typeface="+mn-cs"/>
              </a:rPr>
              <a:t>’</a:t>
            </a:r>
            <a:r>
              <a:rPr lang="en-US">
                <a:cs typeface="+mn-cs"/>
              </a:rPr>
              <a:t>s IP address */</a:t>
            </a:r>
          </a:p>
          <a:p>
            <a:pPr>
              <a:defRPr/>
            </a:pPr>
            <a:endParaRPr lang="en-US">
              <a:cs typeface="+mn-cs"/>
            </a:endParaRPr>
          </a:p>
          <a:p>
            <a:pPr>
              <a:defRPr/>
            </a:pPr>
            <a:r>
              <a:rPr lang="en-US">
                <a:cs typeface="+mn-cs"/>
              </a:rPr>
              <a:t>...</a:t>
            </a:r>
          </a:p>
          <a:p>
            <a:pPr>
              <a:defRPr/>
            </a:pPr>
            <a:r>
              <a:rPr lang="en-US">
                <a:cs typeface="+mn-cs"/>
              </a:rPr>
              <a:t>   </a:t>
            </a:r>
          </a:p>
          <a:p>
            <a:pPr>
              <a:defRPr/>
            </a:pPr>
            <a:r>
              <a:rPr lang="en-US">
                <a:cs typeface="+mn-cs"/>
              </a:rPr>
              <a:t>/* fill in the server's IP address and port */</a:t>
            </a:r>
          </a:p>
          <a:p>
            <a:pPr>
              <a:defRPr/>
            </a:pPr>
            <a:r>
              <a:rPr lang="en-US">
                <a:cs typeface="+mn-cs"/>
              </a:rPr>
              <a:t>if ((hp = gethostbyname(hostname)) == NULL) </a:t>
            </a:r>
          </a:p>
          <a:p>
            <a:pPr>
              <a:defRPr/>
            </a:pPr>
            <a:r>
              <a:rPr lang="en-US">
                <a:cs typeface="+mn-cs"/>
              </a:rPr>
              <a:t>    return -2; /* check h_errno for cause of error */ </a:t>
            </a:r>
          </a:p>
          <a:p>
            <a:pPr>
              <a:defRPr/>
            </a:pPr>
            <a:r>
              <a:rPr lang="en-US">
                <a:cs typeface="+mn-cs"/>
              </a:rPr>
              <a:t>bzero((char *) &amp;serveraddr, sizeof(serveraddr)); </a:t>
            </a:r>
          </a:p>
          <a:p>
            <a:pPr>
              <a:defRPr/>
            </a:pPr>
            <a:r>
              <a:rPr lang="en-US">
                <a:cs typeface="+mn-cs"/>
              </a:rPr>
              <a:t>serveraddr.sin_family = AF_INET; </a:t>
            </a:r>
          </a:p>
          <a:p>
            <a:pPr>
              <a:defRPr/>
            </a:pPr>
            <a:r>
              <a:rPr lang="en-US">
                <a:cs typeface="+mn-cs"/>
              </a:rPr>
              <a:t>bcopy((char *)hp-&gt;h_addr,  </a:t>
            </a:r>
          </a:p>
          <a:p>
            <a:pPr>
              <a:defRPr/>
            </a:pPr>
            <a:r>
              <a:rPr lang="en-US">
                <a:cs typeface="+mn-cs"/>
              </a:rPr>
              <a:t>      (char *)&amp;serveraddr.sin_addr.s_addr, hp-&gt;h_length); </a:t>
            </a:r>
          </a:p>
          <a:p>
            <a:pPr>
              <a:defRPr/>
            </a:pPr>
            <a:r>
              <a:rPr lang="en-US">
                <a:cs typeface="+mn-cs"/>
              </a:rPr>
              <a:t>serveraddr.sin_port = htons(port); </a:t>
            </a:r>
          </a:p>
          <a:p>
            <a:pPr>
              <a:defRPr/>
            </a:pPr>
            <a:endParaRPr lang="en-US">
              <a:cs typeface="+mn-cs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909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34963"/>
            <a:ext cx="7759700" cy="1095375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>
                <a:cs typeface="+mj-cs"/>
              </a:rPr>
              <a:t>Echo Client: </a:t>
            </a:r>
            <a:r>
              <a:rPr lang="en-US" smtClean="0">
                <a:latin typeface="Courier New" charset="0"/>
                <a:cs typeface="+mj-cs"/>
              </a:rPr>
              <a:t>open_clientfd</a:t>
            </a:r>
            <a:r>
              <a:rPr lang="en-US" smtClean="0">
                <a:cs typeface="+mj-cs"/>
              </a:rPr>
              <a:t> </a:t>
            </a:r>
            <a:br>
              <a:rPr lang="en-US" smtClean="0">
                <a:cs typeface="+mj-cs"/>
              </a:rPr>
            </a:br>
            <a:r>
              <a:rPr lang="en-US" smtClean="0">
                <a:latin typeface="Courier New" charset="0"/>
                <a:cs typeface="+mj-cs"/>
              </a:rPr>
              <a:t>(connect)</a:t>
            </a:r>
          </a:p>
        </p:txBody>
      </p:sp>
      <p:sp>
        <p:nvSpPr>
          <p:cNvPr id="7290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600200"/>
            <a:ext cx="8915400" cy="1905000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>
                <a:cs typeface="+mn-cs"/>
              </a:rPr>
              <a:t>Finally the client creates a connection with the server.</a:t>
            </a:r>
          </a:p>
          <a:p>
            <a:pPr lvl="1" eaLnBrk="1" hangingPunct="1">
              <a:defRPr/>
            </a:pPr>
            <a:r>
              <a:rPr lang="en-US" smtClean="0"/>
              <a:t>Client process suspends (blocks) until the connection is created.</a:t>
            </a:r>
          </a:p>
          <a:p>
            <a:pPr lvl="1" eaLnBrk="1" hangingPunct="1">
              <a:defRPr/>
            </a:pPr>
            <a:r>
              <a:rPr lang="en-US" smtClean="0"/>
              <a:t>After resuming, the client is ready to begin exchanging messages with the server via Unix I/O calls on descriptor </a:t>
            </a:r>
            <a:r>
              <a:rPr lang="en-US" smtClean="0">
                <a:latin typeface="Courier New" charset="0"/>
              </a:rPr>
              <a:t>sockfd.</a:t>
            </a:r>
            <a:endParaRPr lang="en-US" smtClean="0"/>
          </a:p>
          <a:p>
            <a:pPr eaLnBrk="1" hangingPunct="1">
              <a:defRPr/>
            </a:pPr>
            <a:endParaRPr lang="en-US" smtClean="0">
              <a:cs typeface="+mn-cs"/>
            </a:endParaRPr>
          </a:p>
          <a:p>
            <a:pPr eaLnBrk="1" hangingPunct="1">
              <a:defRPr/>
            </a:pPr>
            <a:endParaRPr lang="en-US" smtClean="0">
              <a:cs typeface="+mn-cs"/>
            </a:endParaRPr>
          </a:p>
          <a:p>
            <a:pPr eaLnBrk="1" hangingPunct="1">
              <a:defRPr/>
            </a:pPr>
            <a:endParaRPr lang="en-US" smtClean="0">
              <a:cs typeface="+mn-cs"/>
            </a:endParaRPr>
          </a:p>
          <a:p>
            <a:pPr eaLnBrk="1" hangingPunct="1">
              <a:defRPr/>
            </a:pPr>
            <a:endParaRPr lang="en-US" smtClean="0">
              <a:cs typeface="+mn-cs"/>
            </a:endParaRPr>
          </a:p>
          <a:p>
            <a:pPr eaLnBrk="1" hangingPunct="1">
              <a:defRPr/>
            </a:pPr>
            <a:endParaRPr lang="en-US" smtClean="0">
              <a:cs typeface="+mn-cs"/>
            </a:endParaRPr>
          </a:p>
        </p:txBody>
      </p:sp>
      <p:sp>
        <p:nvSpPr>
          <p:cNvPr id="729092" name="Text Box 4"/>
          <p:cNvSpPr txBox="1">
            <a:spLocks noChangeArrowheads="1"/>
          </p:cNvSpPr>
          <p:nvPr/>
        </p:nvSpPr>
        <p:spPr bwMode="auto">
          <a:xfrm>
            <a:off x="455613" y="3429000"/>
            <a:ext cx="8488362" cy="2305050"/>
          </a:xfrm>
          <a:prstGeom prst="rect">
            <a:avLst/>
          </a:prstGeom>
          <a:solidFill>
            <a:srgbClr val="FFFF99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cs typeface="+mn-cs"/>
              </a:rPr>
              <a:t>  int clientfd;                    /* socket descriptor */</a:t>
            </a:r>
          </a:p>
          <a:p>
            <a:pPr>
              <a:defRPr/>
            </a:pPr>
            <a:r>
              <a:rPr lang="en-US">
                <a:cs typeface="+mn-cs"/>
              </a:rPr>
              <a:t>  struct sockaddr_in serveraddr;   /* server address */</a:t>
            </a:r>
          </a:p>
          <a:p>
            <a:pPr>
              <a:defRPr/>
            </a:pPr>
            <a:r>
              <a:rPr lang="en-US">
                <a:cs typeface="+mn-cs"/>
              </a:rPr>
              <a:t>  typedef struct sockaddr SA;      /* generic sockaddr */</a:t>
            </a:r>
            <a:endParaRPr lang="en-US" sz="2400" b="0">
              <a:latin typeface="Times" charset="0"/>
              <a:cs typeface="+mn-cs"/>
            </a:endParaRPr>
          </a:p>
          <a:p>
            <a:pPr>
              <a:defRPr/>
            </a:pPr>
            <a:r>
              <a:rPr lang="en-US">
                <a:cs typeface="+mn-cs"/>
              </a:rPr>
              <a:t>...</a:t>
            </a:r>
          </a:p>
          <a:p>
            <a:pPr>
              <a:defRPr/>
            </a:pPr>
            <a:r>
              <a:rPr lang="en-US">
                <a:cs typeface="+mn-cs"/>
              </a:rPr>
              <a:t>  /* Establish a connection with the server */ </a:t>
            </a:r>
          </a:p>
          <a:p>
            <a:pPr>
              <a:defRPr/>
            </a:pPr>
            <a:r>
              <a:rPr lang="en-US">
                <a:cs typeface="+mn-cs"/>
              </a:rPr>
              <a:t>  if (connect(clientfd, (SA *)&amp;serveraddr, sizeof(serveraddr)) &lt; 0) </a:t>
            </a:r>
          </a:p>
          <a:p>
            <a:pPr>
              <a:defRPr/>
            </a:pPr>
            <a:r>
              <a:rPr lang="en-US">
                <a:cs typeface="+mn-cs"/>
              </a:rPr>
              <a:t>    return -1; </a:t>
            </a:r>
          </a:p>
          <a:p>
            <a:pPr>
              <a:defRPr/>
            </a:pPr>
            <a:r>
              <a:rPr lang="en-US">
                <a:cs typeface="+mn-cs"/>
              </a:rPr>
              <a:t>  return clientfd;</a:t>
            </a:r>
          </a:p>
          <a:p>
            <a:pPr>
              <a:defRPr/>
            </a:pPr>
            <a:r>
              <a:rPr lang="en-US">
                <a:cs typeface="+mn-cs"/>
              </a:rPr>
              <a:t>}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011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>
                <a:cs typeface="+mj-cs"/>
              </a:rPr>
              <a:t>Echo Server: Main Routine</a:t>
            </a:r>
          </a:p>
        </p:txBody>
      </p:sp>
      <p:sp>
        <p:nvSpPr>
          <p:cNvPr id="730115" name="Rectangle 3"/>
          <p:cNvSpPr>
            <a:spLocks noChangeArrowheads="1"/>
          </p:cNvSpPr>
          <p:nvPr/>
        </p:nvSpPr>
        <p:spPr bwMode="auto">
          <a:xfrm>
            <a:off x="304800" y="990600"/>
            <a:ext cx="8610600" cy="5238750"/>
          </a:xfrm>
          <a:prstGeom prst="rect">
            <a:avLst/>
          </a:prstGeom>
          <a:solidFill>
            <a:srgbClr val="FFFF99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cs typeface="+mn-cs"/>
              </a:rPr>
              <a:t>int main(int argc, char **argv) {</a:t>
            </a:r>
          </a:p>
          <a:p>
            <a:pPr>
              <a:defRPr/>
            </a:pPr>
            <a:r>
              <a:rPr lang="en-US">
                <a:cs typeface="+mn-cs"/>
              </a:rPr>
              <a:t>    int listenfd, connfd, port, clientlen;</a:t>
            </a:r>
          </a:p>
          <a:p>
            <a:pPr>
              <a:defRPr/>
            </a:pPr>
            <a:r>
              <a:rPr lang="en-US">
                <a:cs typeface="+mn-cs"/>
              </a:rPr>
              <a:t>    struct sockaddr_in clientaddr;</a:t>
            </a:r>
          </a:p>
          <a:p>
            <a:pPr>
              <a:defRPr/>
            </a:pPr>
            <a:r>
              <a:rPr lang="en-US">
                <a:cs typeface="+mn-cs"/>
              </a:rPr>
              <a:t>    struct hostent *hp;</a:t>
            </a:r>
          </a:p>
          <a:p>
            <a:pPr>
              <a:defRPr/>
            </a:pPr>
            <a:r>
              <a:rPr lang="en-US">
                <a:cs typeface="+mn-cs"/>
              </a:rPr>
              <a:t>    char *haddrp;</a:t>
            </a:r>
          </a:p>
          <a:p>
            <a:pPr>
              <a:defRPr/>
            </a:pPr>
            <a:endParaRPr lang="en-US">
              <a:cs typeface="+mn-cs"/>
            </a:endParaRPr>
          </a:p>
          <a:p>
            <a:pPr>
              <a:defRPr/>
            </a:pPr>
            <a:r>
              <a:rPr lang="en-US">
                <a:cs typeface="+mn-cs"/>
              </a:rPr>
              <a:t>    port = atoi(argv[1]); /* the server listens on a port passed </a:t>
            </a:r>
          </a:p>
          <a:p>
            <a:pPr>
              <a:defRPr/>
            </a:pPr>
            <a:r>
              <a:rPr lang="en-US">
                <a:cs typeface="+mn-cs"/>
              </a:rPr>
              <a:t>                             on the command line */</a:t>
            </a:r>
          </a:p>
          <a:p>
            <a:pPr>
              <a:defRPr/>
            </a:pPr>
            <a:r>
              <a:rPr lang="en-US">
                <a:cs typeface="+mn-cs"/>
              </a:rPr>
              <a:t>    listenfd = open_listenfd(port); </a:t>
            </a:r>
          </a:p>
          <a:p>
            <a:pPr>
              <a:defRPr/>
            </a:pPr>
            <a:endParaRPr lang="en-US">
              <a:cs typeface="+mn-cs"/>
            </a:endParaRPr>
          </a:p>
          <a:p>
            <a:pPr>
              <a:defRPr/>
            </a:pPr>
            <a:r>
              <a:rPr lang="en-US">
                <a:cs typeface="+mn-cs"/>
              </a:rPr>
              <a:t>    while (1) {</a:t>
            </a:r>
          </a:p>
          <a:p>
            <a:pPr>
              <a:defRPr/>
            </a:pPr>
            <a:r>
              <a:rPr lang="en-US">
                <a:cs typeface="+mn-cs"/>
              </a:rPr>
              <a:t>        clientlen = sizeof(clientaddr); </a:t>
            </a:r>
          </a:p>
          <a:p>
            <a:pPr>
              <a:defRPr/>
            </a:pPr>
            <a:r>
              <a:rPr lang="en-US">
                <a:cs typeface="+mn-cs"/>
              </a:rPr>
              <a:t>        connfd = Accept(listenfd, (SA *)&amp;clientaddr, &amp;clientlen);</a:t>
            </a:r>
          </a:p>
          <a:p>
            <a:pPr>
              <a:defRPr/>
            </a:pPr>
            <a:r>
              <a:rPr lang="en-US">
                <a:cs typeface="+mn-cs"/>
              </a:rPr>
              <a:t>        hp = Gethostbyaddr((const char *)&amp;clientaddr.sin_addr.s_addr,</a:t>
            </a:r>
          </a:p>
          <a:p>
            <a:pPr>
              <a:defRPr/>
            </a:pPr>
            <a:r>
              <a:rPr lang="en-US">
                <a:cs typeface="+mn-cs"/>
              </a:rPr>
              <a:t>                        sizeof(clientaddr.sin_addr.s_addr), AF_INET);</a:t>
            </a:r>
          </a:p>
          <a:p>
            <a:pPr>
              <a:defRPr/>
            </a:pPr>
            <a:r>
              <a:rPr lang="en-US">
                <a:cs typeface="+mn-cs"/>
              </a:rPr>
              <a:t>        haddrp = inet_ntoa(clientaddr.sin_addr);</a:t>
            </a:r>
          </a:p>
          <a:p>
            <a:pPr>
              <a:defRPr/>
            </a:pPr>
            <a:r>
              <a:rPr lang="en-US">
                <a:cs typeface="+mn-cs"/>
              </a:rPr>
              <a:t>        printf("server connected to %s (%s)\n", hp-&gt;h_name, haddrp);</a:t>
            </a:r>
          </a:p>
          <a:p>
            <a:pPr>
              <a:defRPr/>
            </a:pPr>
            <a:r>
              <a:rPr lang="en-US">
                <a:cs typeface="+mn-cs"/>
              </a:rPr>
              <a:t>        echo(connfd);</a:t>
            </a:r>
          </a:p>
          <a:p>
            <a:pPr>
              <a:defRPr/>
            </a:pPr>
            <a:r>
              <a:rPr lang="en-US">
                <a:cs typeface="+mn-cs"/>
              </a:rPr>
              <a:t>        Close(connfd);</a:t>
            </a:r>
          </a:p>
          <a:p>
            <a:pPr>
              <a:defRPr/>
            </a:pPr>
            <a:r>
              <a:rPr lang="en-US">
                <a:cs typeface="+mn-cs"/>
              </a:rPr>
              <a:t>    }</a:t>
            </a:r>
          </a:p>
          <a:p>
            <a:pPr>
              <a:defRPr/>
            </a:pPr>
            <a:r>
              <a:rPr lang="en-US">
                <a:cs typeface="+mn-cs"/>
              </a:rPr>
              <a:t>}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114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>
                <a:cs typeface="+mj-cs"/>
              </a:rPr>
              <a:t>Echo Server: </a:t>
            </a:r>
            <a:r>
              <a:rPr lang="en-US" smtClean="0">
                <a:latin typeface="Courier New" charset="0"/>
                <a:cs typeface="+mj-cs"/>
              </a:rPr>
              <a:t>open_listenfd</a:t>
            </a:r>
            <a:endParaRPr lang="en-US" smtClean="0">
              <a:cs typeface="+mj-cs"/>
            </a:endParaRPr>
          </a:p>
        </p:txBody>
      </p:sp>
      <p:sp>
        <p:nvSpPr>
          <p:cNvPr id="731139" name="Rectangle 3"/>
          <p:cNvSpPr>
            <a:spLocks noChangeArrowheads="1"/>
          </p:cNvSpPr>
          <p:nvPr/>
        </p:nvSpPr>
        <p:spPr bwMode="auto">
          <a:xfrm>
            <a:off x="609600" y="1231900"/>
            <a:ext cx="7878763" cy="3771900"/>
          </a:xfrm>
          <a:prstGeom prst="rect">
            <a:avLst/>
          </a:prstGeom>
          <a:solidFill>
            <a:srgbClr val="FFFF99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cs typeface="+mn-cs"/>
              </a:rPr>
              <a:t>int open_listenfd(int port)  </a:t>
            </a:r>
          </a:p>
          <a:p>
            <a:pPr>
              <a:defRPr/>
            </a:pPr>
            <a:r>
              <a:rPr lang="en-US">
                <a:cs typeface="+mn-cs"/>
              </a:rPr>
              <a:t>{ </a:t>
            </a:r>
          </a:p>
          <a:p>
            <a:pPr>
              <a:defRPr/>
            </a:pPr>
            <a:r>
              <a:rPr lang="en-US">
                <a:cs typeface="+mn-cs"/>
              </a:rPr>
              <a:t>    int listenfd, optval=1; </a:t>
            </a:r>
          </a:p>
          <a:p>
            <a:pPr>
              <a:defRPr/>
            </a:pPr>
            <a:r>
              <a:rPr lang="en-US">
                <a:cs typeface="+mn-cs"/>
              </a:rPr>
              <a:t>    struct sockaddr_in serveraddr; </a:t>
            </a:r>
          </a:p>
          <a:p>
            <a:pPr>
              <a:defRPr/>
            </a:pPr>
            <a:r>
              <a:rPr lang="en-US">
                <a:cs typeface="+mn-cs"/>
              </a:rPr>
              <a:t>   </a:t>
            </a:r>
          </a:p>
          <a:p>
            <a:pPr>
              <a:defRPr/>
            </a:pPr>
            <a:r>
              <a:rPr lang="en-US">
                <a:cs typeface="+mn-cs"/>
              </a:rPr>
              <a:t>    /* Create a socket descriptor */ </a:t>
            </a:r>
          </a:p>
          <a:p>
            <a:pPr>
              <a:defRPr/>
            </a:pPr>
            <a:r>
              <a:rPr lang="en-US">
                <a:cs typeface="+mn-cs"/>
              </a:rPr>
              <a:t>    if ((listenfd = socket(AF_INET, SOCK_STREAM, 0)) &lt; 0) </a:t>
            </a:r>
          </a:p>
          <a:p>
            <a:pPr>
              <a:defRPr/>
            </a:pPr>
            <a:r>
              <a:rPr lang="en-US">
                <a:cs typeface="+mn-cs"/>
              </a:rPr>
              <a:t>        return -1; </a:t>
            </a:r>
          </a:p>
          <a:p>
            <a:pPr>
              <a:defRPr/>
            </a:pPr>
            <a:r>
              <a:rPr lang="en-US">
                <a:cs typeface="+mn-cs"/>
              </a:rPr>
              <a:t>  </a:t>
            </a:r>
          </a:p>
          <a:p>
            <a:pPr>
              <a:defRPr/>
            </a:pPr>
            <a:r>
              <a:rPr lang="en-US">
                <a:cs typeface="+mn-cs"/>
              </a:rPr>
              <a:t>    /* Eliminates "Address already in use" error from bind. */ </a:t>
            </a:r>
          </a:p>
          <a:p>
            <a:pPr>
              <a:defRPr/>
            </a:pPr>
            <a:r>
              <a:rPr lang="en-US">
                <a:cs typeface="+mn-cs"/>
              </a:rPr>
              <a:t>    if (setsockopt(listenfd, SOL_SOCKET, SO_REUSEADDR,  </a:t>
            </a:r>
          </a:p>
          <a:p>
            <a:pPr>
              <a:defRPr/>
            </a:pPr>
            <a:r>
              <a:rPr lang="en-US">
                <a:cs typeface="+mn-cs"/>
              </a:rPr>
              <a:t>                   (const void *)&amp;optval , sizeof(int)) &lt; 0) </a:t>
            </a:r>
          </a:p>
          <a:p>
            <a:pPr>
              <a:defRPr/>
            </a:pPr>
            <a:r>
              <a:rPr lang="en-US">
                <a:cs typeface="+mn-cs"/>
              </a:rPr>
              <a:t>        return -1; </a:t>
            </a:r>
          </a:p>
          <a:p>
            <a:pPr>
              <a:defRPr/>
            </a:pPr>
            <a:r>
              <a:rPr lang="en-US">
                <a:cs typeface="+mn-cs"/>
              </a:rPr>
              <a:t> </a:t>
            </a:r>
          </a:p>
          <a:p>
            <a:pPr>
              <a:defRPr/>
            </a:pPr>
            <a:r>
              <a:rPr lang="en-US">
                <a:cs typeface="+mn-cs"/>
              </a:rPr>
              <a:t>... (more)   </a:t>
            </a:r>
          </a:p>
        </p:txBody>
      </p:sp>
      <p:sp>
        <p:nvSpPr>
          <p:cNvPr id="731142" name="Text Box 6"/>
          <p:cNvSpPr txBox="1">
            <a:spLocks noChangeArrowheads="1"/>
          </p:cNvSpPr>
          <p:nvPr/>
        </p:nvSpPr>
        <p:spPr bwMode="auto">
          <a:xfrm>
            <a:off x="5715000" y="1295400"/>
            <a:ext cx="3276600" cy="1082675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>
                <a:latin typeface="Helvetica" charset="0"/>
                <a:cs typeface="+mn-cs"/>
              </a:rPr>
              <a:t>This function opens a connection on the server </a:t>
            </a:r>
            <a:endParaRPr lang="en-US">
              <a:cs typeface="+mn-cs"/>
            </a:endParaRPr>
          </a:p>
          <a:p>
            <a:pPr>
              <a:defRPr/>
            </a:pPr>
            <a:r>
              <a:rPr lang="en-US">
                <a:cs typeface="+mn-cs"/>
              </a:rPr>
              <a:t>Details follow on next few slides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21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534400" cy="960438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>
                <a:cs typeface="+mj-cs"/>
              </a:rPr>
              <a:t>Echo Server: </a:t>
            </a:r>
            <a:r>
              <a:rPr lang="en-US" smtClean="0">
                <a:latin typeface="Courier New" charset="0"/>
                <a:cs typeface="+mj-cs"/>
              </a:rPr>
              <a:t>open_listenfd</a:t>
            </a:r>
            <a:br>
              <a:rPr lang="en-US" smtClean="0">
                <a:latin typeface="Courier New" charset="0"/>
                <a:cs typeface="+mj-cs"/>
              </a:rPr>
            </a:br>
            <a:r>
              <a:rPr lang="en-US" smtClean="0">
                <a:latin typeface="Courier New" charset="0"/>
                <a:cs typeface="+mj-cs"/>
              </a:rPr>
              <a:t> </a:t>
            </a:r>
            <a:r>
              <a:rPr lang="en-US" smtClean="0">
                <a:cs typeface="+mj-cs"/>
              </a:rPr>
              <a:t>(cont)</a:t>
            </a:r>
            <a:endParaRPr lang="en-US" smtClean="0">
              <a:latin typeface="Courier New" charset="0"/>
              <a:cs typeface="+mj-cs"/>
            </a:endParaRPr>
          </a:p>
        </p:txBody>
      </p:sp>
      <p:sp>
        <p:nvSpPr>
          <p:cNvPr id="732163" name="Rectangle 3"/>
          <p:cNvSpPr>
            <a:spLocks noChangeArrowheads="1"/>
          </p:cNvSpPr>
          <p:nvPr/>
        </p:nvSpPr>
        <p:spPr bwMode="auto">
          <a:xfrm>
            <a:off x="381000" y="1524000"/>
            <a:ext cx="8366125" cy="4505325"/>
          </a:xfrm>
          <a:prstGeom prst="rect">
            <a:avLst/>
          </a:prstGeom>
          <a:solidFill>
            <a:srgbClr val="FFFF99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cs typeface="+mn-cs"/>
              </a:rPr>
              <a:t>...</a:t>
            </a:r>
          </a:p>
          <a:p>
            <a:pPr>
              <a:defRPr/>
            </a:pPr>
            <a:endParaRPr lang="en-US">
              <a:cs typeface="+mn-cs"/>
            </a:endParaRPr>
          </a:p>
          <a:p>
            <a:pPr>
              <a:defRPr/>
            </a:pPr>
            <a:r>
              <a:rPr lang="en-US">
                <a:cs typeface="+mn-cs"/>
              </a:rPr>
              <a:t>  /* Listenfd will be an endpoint for all requests to port </a:t>
            </a:r>
          </a:p>
          <a:p>
            <a:pPr>
              <a:defRPr/>
            </a:pPr>
            <a:r>
              <a:rPr lang="en-US">
                <a:cs typeface="+mn-cs"/>
              </a:rPr>
              <a:t>       on any IP address for this host */ </a:t>
            </a:r>
          </a:p>
          <a:p>
            <a:pPr>
              <a:defRPr/>
            </a:pPr>
            <a:r>
              <a:rPr lang="en-US">
                <a:cs typeface="+mn-cs"/>
              </a:rPr>
              <a:t>    bzero((char *) &amp;serveraddr, sizeof(serveraddr)); </a:t>
            </a:r>
          </a:p>
          <a:p>
            <a:pPr>
              <a:defRPr/>
            </a:pPr>
            <a:r>
              <a:rPr lang="en-US">
                <a:cs typeface="+mn-cs"/>
              </a:rPr>
              <a:t>    serveraddr.sin_family = AF_INET;  </a:t>
            </a:r>
          </a:p>
          <a:p>
            <a:pPr>
              <a:defRPr/>
            </a:pPr>
            <a:r>
              <a:rPr lang="en-US">
                <a:cs typeface="+mn-cs"/>
              </a:rPr>
              <a:t>    serveraddr.sin_addr.s_addr = htonl(INADDR_ANY);  </a:t>
            </a:r>
          </a:p>
          <a:p>
            <a:pPr>
              <a:defRPr/>
            </a:pPr>
            <a:r>
              <a:rPr lang="en-US">
                <a:cs typeface="+mn-cs"/>
              </a:rPr>
              <a:t>    serveraddr.sin_port = htons((unsigned short)port);  </a:t>
            </a:r>
          </a:p>
          <a:p>
            <a:pPr>
              <a:defRPr/>
            </a:pPr>
            <a:r>
              <a:rPr lang="en-US">
                <a:cs typeface="+mn-cs"/>
              </a:rPr>
              <a:t>    if (bind(listenfd, (SA *)&amp;serveraddr, sizeof(serveraddr)) &lt; 0) </a:t>
            </a:r>
          </a:p>
          <a:p>
            <a:pPr>
              <a:defRPr/>
            </a:pPr>
            <a:r>
              <a:rPr lang="en-US">
                <a:cs typeface="+mn-cs"/>
              </a:rPr>
              <a:t>        return -1; </a:t>
            </a:r>
          </a:p>
          <a:p>
            <a:pPr>
              <a:defRPr/>
            </a:pPr>
            <a:r>
              <a:rPr lang="en-US">
                <a:cs typeface="+mn-cs"/>
              </a:rPr>
              <a:t> </a:t>
            </a:r>
          </a:p>
          <a:p>
            <a:pPr>
              <a:defRPr/>
            </a:pPr>
            <a:r>
              <a:rPr lang="en-US">
                <a:cs typeface="+mn-cs"/>
              </a:rPr>
              <a:t>    /* Make it a listening socket ready to accept </a:t>
            </a:r>
          </a:p>
          <a:p>
            <a:pPr>
              <a:defRPr/>
            </a:pPr>
            <a:r>
              <a:rPr lang="en-US">
                <a:cs typeface="+mn-cs"/>
              </a:rPr>
              <a:t>       connection requests */ </a:t>
            </a:r>
          </a:p>
          <a:p>
            <a:pPr>
              <a:defRPr/>
            </a:pPr>
            <a:r>
              <a:rPr lang="en-US">
                <a:cs typeface="+mn-cs"/>
              </a:rPr>
              <a:t>    if (listen(listenfd, LISTENQ) &lt; 0) </a:t>
            </a:r>
          </a:p>
          <a:p>
            <a:pPr>
              <a:defRPr/>
            </a:pPr>
            <a:r>
              <a:rPr lang="en-US">
                <a:cs typeface="+mn-cs"/>
              </a:rPr>
              <a:t>        return -1; </a:t>
            </a:r>
          </a:p>
          <a:p>
            <a:pPr>
              <a:defRPr/>
            </a:pPr>
            <a:r>
              <a:rPr lang="en-US">
                <a:cs typeface="+mn-cs"/>
              </a:rPr>
              <a:t> </a:t>
            </a:r>
          </a:p>
          <a:p>
            <a:pPr>
              <a:defRPr/>
            </a:pPr>
            <a:r>
              <a:rPr lang="en-US">
                <a:cs typeface="+mn-cs"/>
              </a:rPr>
              <a:t>   return listenfd; </a:t>
            </a:r>
          </a:p>
          <a:p>
            <a:pPr>
              <a:defRPr/>
            </a:pPr>
            <a:r>
              <a:rPr lang="en-US">
                <a:cs typeface="+mn-cs"/>
              </a:rPr>
              <a:t>} 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318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81000" y="1668463"/>
            <a:ext cx="8763000" cy="1455737"/>
          </a:xfrm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7" tIns="44450" rIns="90487" bIns="44450"/>
          <a:lstStyle/>
          <a:p>
            <a:pPr eaLnBrk="1" hangingPunct="1">
              <a:lnSpc>
                <a:spcPct val="85000"/>
              </a:lnSpc>
              <a:defRPr/>
            </a:pPr>
            <a:r>
              <a:rPr lang="en-US" smtClean="0">
                <a:latin typeface="Courier New" charset="0"/>
                <a:cs typeface="+mn-cs"/>
              </a:rPr>
              <a:t>socket</a:t>
            </a:r>
            <a:r>
              <a:rPr lang="en-US" smtClean="0">
                <a:cs typeface="+mn-cs"/>
              </a:rPr>
              <a:t> creates a socket descriptor on the server.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mtClean="0">
                <a:latin typeface="Courier New" charset="0"/>
              </a:rPr>
              <a:t>AF_INET</a:t>
            </a:r>
            <a:r>
              <a:rPr lang="en-US" smtClean="0"/>
              <a:t>: indicates that the socket is associated with Internet protocols.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mtClean="0">
                <a:latin typeface="Courier New" charset="0"/>
              </a:rPr>
              <a:t>SOCK_STREAM</a:t>
            </a:r>
            <a:r>
              <a:rPr lang="en-US" smtClean="0"/>
              <a:t>: selects a reliable byte stream connection.</a:t>
            </a:r>
          </a:p>
          <a:p>
            <a:pPr lvl="1" eaLnBrk="1" hangingPunct="1">
              <a:lnSpc>
                <a:spcPct val="90000"/>
              </a:lnSpc>
              <a:defRPr/>
            </a:pPr>
            <a:endParaRPr lang="en-US" smtClean="0"/>
          </a:p>
          <a:p>
            <a:pPr lvl="1" eaLnBrk="1" hangingPunct="1">
              <a:lnSpc>
                <a:spcPct val="90000"/>
              </a:lnSpc>
              <a:defRPr/>
            </a:pPr>
            <a:endParaRPr lang="en-US" smtClean="0"/>
          </a:p>
          <a:p>
            <a:pPr eaLnBrk="1" hangingPunct="1">
              <a:lnSpc>
                <a:spcPct val="85000"/>
              </a:lnSpc>
              <a:defRPr/>
            </a:pPr>
            <a:endParaRPr lang="en-US" smtClean="0">
              <a:cs typeface="+mn-cs"/>
            </a:endParaRPr>
          </a:p>
          <a:p>
            <a:pPr eaLnBrk="1" hangingPunct="1">
              <a:lnSpc>
                <a:spcPct val="85000"/>
              </a:lnSpc>
              <a:defRPr/>
            </a:pPr>
            <a:endParaRPr lang="en-US" smtClean="0">
              <a:cs typeface="+mn-cs"/>
            </a:endParaRPr>
          </a:p>
        </p:txBody>
      </p:sp>
      <p:sp>
        <p:nvSpPr>
          <p:cNvPr id="733187" name="Rectangle 3"/>
          <p:cNvSpPr>
            <a:spLocks noGrp="1" noChangeArrowheads="1"/>
          </p:cNvSpPr>
          <p:nvPr>
            <p:ph type="title"/>
          </p:nvPr>
        </p:nvSpPr>
        <p:spPr>
          <a:xfrm>
            <a:off x="381000" y="334963"/>
            <a:ext cx="7785100" cy="1095375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>
                <a:cs typeface="+mj-cs"/>
              </a:rPr>
              <a:t>Echo Server: </a:t>
            </a:r>
            <a:r>
              <a:rPr lang="en-US" smtClean="0">
                <a:latin typeface="Courier New" charset="0"/>
                <a:cs typeface="+mj-cs"/>
              </a:rPr>
              <a:t>open_listenfd</a:t>
            </a:r>
            <a:r>
              <a:rPr lang="en-US" smtClean="0">
                <a:cs typeface="+mj-cs"/>
              </a:rPr>
              <a:t/>
            </a:r>
            <a:br>
              <a:rPr lang="en-US" smtClean="0">
                <a:cs typeface="+mj-cs"/>
              </a:rPr>
            </a:br>
            <a:r>
              <a:rPr lang="en-US" smtClean="0">
                <a:latin typeface="Courier New" charset="0"/>
                <a:cs typeface="+mj-cs"/>
              </a:rPr>
              <a:t>(socket)</a:t>
            </a:r>
          </a:p>
        </p:txBody>
      </p:sp>
      <p:sp>
        <p:nvSpPr>
          <p:cNvPr id="733188" name="Text Box 4"/>
          <p:cNvSpPr txBox="1">
            <a:spLocks noChangeArrowheads="1"/>
          </p:cNvSpPr>
          <p:nvPr/>
        </p:nvSpPr>
        <p:spPr bwMode="auto">
          <a:xfrm>
            <a:off x="522288" y="3263900"/>
            <a:ext cx="6781800" cy="1327150"/>
          </a:xfrm>
          <a:prstGeom prst="rect">
            <a:avLst/>
          </a:prstGeom>
          <a:solidFill>
            <a:srgbClr val="FFFF99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cs typeface="+mn-cs"/>
              </a:rPr>
              <a:t>int listenfd; /* listening socket descriptor */</a:t>
            </a:r>
          </a:p>
          <a:p>
            <a:pPr>
              <a:defRPr/>
            </a:pPr>
            <a:r>
              <a:rPr lang="en-US">
                <a:cs typeface="+mn-cs"/>
              </a:rPr>
              <a:t> </a:t>
            </a:r>
          </a:p>
          <a:p>
            <a:pPr>
              <a:defRPr/>
            </a:pPr>
            <a:r>
              <a:rPr lang="en-US">
                <a:cs typeface="+mn-cs"/>
              </a:rPr>
              <a:t>/* Create a socket descriptor */ </a:t>
            </a:r>
          </a:p>
          <a:p>
            <a:pPr>
              <a:defRPr/>
            </a:pPr>
            <a:r>
              <a:rPr lang="en-US">
                <a:cs typeface="+mn-cs"/>
              </a:rPr>
              <a:t>if ((listenfd = socket(AF_INET, SOCK_STREAM, 0)) &lt; 0) </a:t>
            </a:r>
          </a:p>
          <a:p>
            <a:pPr>
              <a:defRPr/>
            </a:pPr>
            <a:r>
              <a:rPr lang="en-US">
                <a:cs typeface="+mn-cs"/>
              </a:rPr>
              <a:t>    return -1; 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421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34963"/>
            <a:ext cx="7848600" cy="1095375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>
                <a:cs typeface="+mj-cs"/>
              </a:rPr>
              <a:t>Echo Server: </a:t>
            </a:r>
            <a:r>
              <a:rPr lang="en-US" smtClean="0">
                <a:latin typeface="Courier New" charset="0"/>
                <a:cs typeface="+mj-cs"/>
              </a:rPr>
              <a:t>open_listenfd</a:t>
            </a:r>
            <a:r>
              <a:rPr lang="en-US" smtClean="0">
                <a:cs typeface="+mj-cs"/>
              </a:rPr>
              <a:t/>
            </a:r>
            <a:br>
              <a:rPr lang="en-US" smtClean="0">
                <a:cs typeface="+mj-cs"/>
              </a:rPr>
            </a:br>
            <a:r>
              <a:rPr lang="en-US" smtClean="0">
                <a:latin typeface="Courier New" charset="0"/>
                <a:cs typeface="+mj-cs"/>
              </a:rPr>
              <a:t>(setsockopt)</a:t>
            </a:r>
          </a:p>
        </p:txBody>
      </p:sp>
      <p:sp>
        <p:nvSpPr>
          <p:cNvPr id="7342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76400"/>
            <a:ext cx="8307388" cy="4572000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>
                <a:cs typeface="+mn-cs"/>
              </a:rPr>
              <a:t>The socket can be given some attributes.</a:t>
            </a:r>
          </a:p>
          <a:p>
            <a:pPr eaLnBrk="1" hangingPunct="1">
              <a:defRPr/>
            </a:pPr>
            <a:endParaRPr lang="en-US" smtClean="0">
              <a:cs typeface="+mn-cs"/>
            </a:endParaRPr>
          </a:p>
          <a:p>
            <a:pPr eaLnBrk="1" hangingPunct="1">
              <a:defRPr/>
            </a:pPr>
            <a:endParaRPr lang="en-US" smtClean="0">
              <a:cs typeface="+mn-cs"/>
            </a:endParaRPr>
          </a:p>
          <a:p>
            <a:pPr eaLnBrk="1" hangingPunct="1">
              <a:defRPr/>
            </a:pPr>
            <a:endParaRPr lang="en-US" smtClean="0">
              <a:cs typeface="+mn-cs"/>
            </a:endParaRPr>
          </a:p>
          <a:p>
            <a:pPr eaLnBrk="1" hangingPunct="1">
              <a:defRPr/>
            </a:pPr>
            <a:r>
              <a:rPr lang="en-US" smtClean="0">
                <a:cs typeface="+mn-cs"/>
              </a:rPr>
              <a:t>Handy trick that allows us to rerun the server immediately after we kill it.</a:t>
            </a:r>
          </a:p>
          <a:p>
            <a:pPr lvl="1" eaLnBrk="1" hangingPunct="1">
              <a:defRPr/>
            </a:pPr>
            <a:r>
              <a:rPr lang="en-US" smtClean="0"/>
              <a:t>Otherwise we would have to wait about 15 secs.</a:t>
            </a:r>
          </a:p>
          <a:p>
            <a:pPr lvl="1" eaLnBrk="1" hangingPunct="1">
              <a:defRPr/>
            </a:pPr>
            <a:r>
              <a:rPr lang="en-US" smtClean="0"/>
              <a:t>Eliminates </a:t>
            </a:r>
            <a:r>
              <a:rPr lang="ja-JP" altLang="en-US" smtClean="0">
                <a:latin typeface="Arial"/>
              </a:rPr>
              <a:t>“</a:t>
            </a:r>
            <a:r>
              <a:rPr lang="en-US" smtClean="0"/>
              <a:t>Address already in use</a:t>
            </a:r>
            <a:r>
              <a:rPr lang="ja-JP" altLang="en-US" smtClean="0">
                <a:latin typeface="Arial"/>
              </a:rPr>
              <a:t>”</a:t>
            </a:r>
            <a:r>
              <a:rPr lang="en-US" smtClean="0"/>
              <a:t> error from </a:t>
            </a:r>
            <a:r>
              <a:rPr lang="en-US" smtClean="0">
                <a:latin typeface="Courier New" charset="0"/>
              </a:rPr>
              <a:t>bind().</a:t>
            </a:r>
            <a:endParaRPr lang="en-US" smtClean="0"/>
          </a:p>
          <a:p>
            <a:pPr eaLnBrk="1" hangingPunct="1">
              <a:defRPr/>
            </a:pPr>
            <a:r>
              <a:rPr lang="en-US" smtClean="0">
                <a:cs typeface="+mn-cs"/>
              </a:rPr>
              <a:t>Strongly suggest you do this for all your servers to simplify debugging.</a:t>
            </a:r>
          </a:p>
        </p:txBody>
      </p:sp>
      <p:sp>
        <p:nvSpPr>
          <p:cNvPr id="734212" name="Text Box 4"/>
          <p:cNvSpPr txBox="1">
            <a:spLocks noChangeArrowheads="1"/>
          </p:cNvSpPr>
          <p:nvPr/>
        </p:nvSpPr>
        <p:spPr bwMode="auto">
          <a:xfrm>
            <a:off x="457200" y="2254250"/>
            <a:ext cx="7635875" cy="1327150"/>
          </a:xfrm>
          <a:prstGeom prst="rect">
            <a:avLst/>
          </a:prstGeom>
          <a:solidFill>
            <a:srgbClr val="FFFF99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cs typeface="+mn-cs"/>
              </a:rPr>
              <a:t>...</a:t>
            </a:r>
          </a:p>
          <a:p>
            <a:pPr>
              <a:defRPr/>
            </a:pPr>
            <a:r>
              <a:rPr lang="en-US">
                <a:cs typeface="+mn-cs"/>
              </a:rPr>
              <a:t>/* Eliminates "Address already in use" error from bind(). */ </a:t>
            </a:r>
          </a:p>
          <a:p>
            <a:pPr>
              <a:defRPr/>
            </a:pPr>
            <a:r>
              <a:rPr lang="en-US">
                <a:cs typeface="+mn-cs"/>
              </a:rPr>
              <a:t>if (setsockopt(listenfd, SOL_SOCKET, SO_REUSEADDR,  </a:t>
            </a:r>
          </a:p>
          <a:p>
            <a:pPr>
              <a:defRPr/>
            </a:pPr>
            <a:r>
              <a:rPr lang="en-US">
                <a:cs typeface="+mn-cs"/>
              </a:rPr>
              <a:t>              (const void *)&amp;optval , sizeof(int)) &lt; 0) </a:t>
            </a:r>
          </a:p>
          <a:p>
            <a:pPr>
              <a:defRPr/>
            </a:pPr>
            <a:r>
              <a:rPr lang="en-US">
                <a:cs typeface="+mn-cs"/>
              </a:rPr>
              <a:t>    return -1; 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523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28600"/>
            <a:ext cx="7847013" cy="1095375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>
                <a:cs typeface="+mj-cs"/>
              </a:rPr>
              <a:t>Echo Server: </a:t>
            </a:r>
            <a:r>
              <a:rPr lang="en-US" smtClean="0">
                <a:latin typeface="Courier New" charset="0"/>
                <a:cs typeface="+mj-cs"/>
              </a:rPr>
              <a:t>open_listenfd </a:t>
            </a:r>
            <a:r>
              <a:rPr lang="en-US" smtClean="0">
                <a:cs typeface="+mj-cs"/>
              </a:rPr>
              <a:t>(initialize socket address)</a:t>
            </a:r>
          </a:p>
        </p:txBody>
      </p:sp>
      <p:sp>
        <p:nvSpPr>
          <p:cNvPr id="7352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44500" y="1592263"/>
            <a:ext cx="8699500" cy="5037137"/>
          </a:xfrm>
        </p:spPr>
        <p:txBody>
          <a:bodyPr/>
          <a:lstStyle/>
          <a:p>
            <a:pPr eaLnBrk="1" hangingPunct="1">
              <a:lnSpc>
                <a:spcPct val="85000"/>
              </a:lnSpc>
              <a:defRPr/>
            </a:pPr>
            <a:r>
              <a:rPr lang="en-US" smtClean="0">
                <a:cs typeface="+mn-cs"/>
              </a:rPr>
              <a:t>Next, we initialize the socket with the server</a:t>
            </a:r>
            <a:r>
              <a:rPr lang="ja-JP" altLang="en-US" smtClean="0">
                <a:latin typeface="Arial"/>
                <a:cs typeface="+mn-cs"/>
              </a:rPr>
              <a:t>’</a:t>
            </a:r>
            <a:r>
              <a:rPr lang="en-US" smtClean="0">
                <a:cs typeface="+mn-cs"/>
              </a:rPr>
              <a:t>s Internet address (IP address and port)</a:t>
            </a:r>
          </a:p>
          <a:p>
            <a:pPr eaLnBrk="1" hangingPunct="1">
              <a:lnSpc>
                <a:spcPct val="85000"/>
              </a:lnSpc>
              <a:defRPr/>
            </a:pPr>
            <a:endParaRPr lang="en-US" smtClean="0">
              <a:cs typeface="+mn-cs"/>
            </a:endParaRPr>
          </a:p>
          <a:p>
            <a:pPr eaLnBrk="1" hangingPunct="1">
              <a:lnSpc>
                <a:spcPct val="85000"/>
              </a:lnSpc>
              <a:defRPr/>
            </a:pPr>
            <a:endParaRPr lang="en-US" smtClean="0">
              <a:cs typeface="+mn-cs"/>
            </a:endParaRPr>
          </a:p>
          <a:p>
            <a:pPr eaLnBrk="1" hangingPunct="1">
              <a:lnSpc>
                <a:spcPct val="85000"/>
              </a:lnSpc>
              <a:defRPr/>
            </a:pPr>
            <a:endParaRPr lang="en-US" smtClean="0">
              <a:cs typeface="+mn-cs"/>
            </a:endParaRPr>
          </a:p>
          <a:p>
            <a:pPr eaLnBrk="1" hangingPunct="1">
              <a:lnSpc>
                <a:spcPct val="85000"/>
              </a:lnSpc>
              <a:defRPr/>
            </a:pPr>
            <a:endParaRPr lang="en-US" smtClean="0">
              <a:cs typeface="+mn-cs"/>
            </a:endParaRPr>
          </a:p>
          <a:p>
            <a:pPr eaLnBrk="1" hangingPunct="1">
              <a:lnSpc>
                <a:spcPct val="85000"/>
              </a:lnSpc>
              <a:defRPr/>
            </a:pPr>
            <a:endParaRPr lang="en-US" smtClean="0">
              <a:cs typeface="+mn-cs"/>
            </a:endParaRPr>
          </a:p>
          <a:p>
            <a:pPr eaLnBrk="1" hangingPunct="1">
              <a:lnSpc>
                <a:spcPct val="85000"/>
              </a:lnSpc>
              <a:defRPr/>
            </a:pPr>
            <a:r>
              <a:rPr lang="en-US" smtClean="0">
                <a:cs typeface="+mn-cs"/>
              </a:rPr>
              <a:t>IP addr and port stored in network (big-endian) byte order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mtClean="0">
                <a:latin typeface="Courier New" charset="0"/>
              </a:rPr>
              <a:t>htonl()</a:t>
            </a:r>
            <a:r>
              <a:rPr lang="en-US" smtClean="0"/>
              <a:t> converts longs from host byte order to network byte order.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mtClean="0">
                <a:latin typeface="Courier New" charset="0"/>
              </a:rPr>
              <a:t>htons()</a:t>
            </a:r>
            <a:r>
              <a:rPr lang="en-US" smtClean="0"/>
              <a:t> convers shorts from host byte order to network byte order. </a:t>
            </a:r>
          </a:p>
        </p:txBody>
      </p:sp>
      <p:sp>
        <p:nvSpPr>
          <p:cNvPr id="735236" name="Text Box 4"/>
          <p:cNvSpPr txBox="1">
            <a:spLocks noChangeArrowheads="1"/>
          </p:cNvSpPr>
          <p:nvPr/>
        </p:nvSpPr>
        <p:spPr bwMode="auto">
          <a:xfrm>
            <a:off x="669925" y="2511425"/>
            <a:ext cx="7391400" cy="2060575"/>
          </a:xfrm>
          <a:prstGeom prst="rect">
            <a:avLst/>
          </a:prstGeom>
          <a:solidFill>
            <a:srgbClr val="FFFF99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cs typeface="+mn-cs"/>
              </a:rPr>
              <a:t>  struct sockaddr_in serveraddr; /* server's socket addr */</a:t>
            </a:r>
          </a:p>
          <a:p>
            <a:pPr>
              <a:defRPr/>
            </a:pPr>
            <a:r>
              <a:rPr lang="en-US">
                <a:cs typeface="+mn-cs"/>
              </a:rPr>
              <a:t>...</a:t>
            </a:r>
          </a:p>
          <a:p>
            <a:pPr>
              <a:defRPr/>
            </a:pPr>
            <a:r>
              <a:rPr lang="en-US">
                <a:cs typeface="+mn-cs"/>
              </a:rPr>
              <a:t>  /* listenfd will be an endpoint for all requests to port</a:t>
            </a:r>
          </a:p>
          <a:p>
            <a:pPr>
              <a:defRPr/>
            </a:pPr>
            <a:r>
              <a:rPr lang="en-US">
                <a:cs typeface="+mn-cs"/>
              </a:rPr>
              <a:t>     on any IP address for this host */</a:t>
            </a:r>
          </a:p>
          <a:p>
            <a:pPr>
              <a:defRPr/>
            </a:pPr>
            <a:r>
              <a:rPr lang="en-US">
                <a:cs typeface="+mn-cs"/>
              </a:rPr>
              <a:t>  bzero((char *) &amp;serveraddr, sizeof(serveraddr));</a:t>
            </a:r>
          </a:p>
          <a:p>
            <a:pPr>
              <a:defRPr/>
            </a:pPr>
            <a:r>
              <a:rPr lang="en-US">
                <a:cs typeface="+mn-cs"/>
              </a:rPr>
              <a:t>  serveraddr.sin_family = AF_INET;</a:t>
            </a:r>
          </a:p>
          <a:p>
            <a:pPr>
              <a:defRPr/>
            </a:pPr>
            <a:r>
              <a:rPr lang="en-US">
                <a:cs typeface="+mn-cs"/>
              </a:rPr>
              <a:t>  serveraddr.sin_addr.s_addr = htonl(INADDR_ANY);</a:t>
            </a:r>
          </a:p>
          <a:p>
            <a:pPr>
              <a:defRPr/>
            </a:pPr>
            <a:r>
              <a:rPr lang="en-US">
                <a:cs typeface="+mn-cs"/>
              </a:rPr>
              <a:t>  serveraddr.sin_port = htons((unsigned short)port);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6258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34963"/>
            <a:ext cx="7848600" cy="1095375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>
                <a:cs typeface="+mj-cs"/>
              </a:rPr>
              <a:t>Echo Server: </a:t>
            </a:r>
            <a:r>
              <a:rPr lang="en-US" smtClean="0">
                <a:latin typeface="Courier New" charset="0"/>
                <a:cs typeface="+mj-cs"/>
              </a:rPr>
              <a:t>open_listenfd</a:t>
            </a:r>
            <a:r>
              <a:rPr lang="en-US" smtClean="0">
                <a:cs typeface="+mj-cs"/>
              </a:rPr>
              <a:t> </a:t>
            </a:r>
            <a:br>
              <a:rPr lang="en-US" smtClean="0">
                <a:cs typeface="+mj-cs"/>
              </a:rPr>
            </a:br>
            <a:r>
              <a:rPr lang="en-US" smtClean="0">
                <a:latin typeface="Courier New" charset="0"/>
                <a:cs typeface="+mj-cs"/>
              </a:rPr>
              <a:t>(bind)</a:t>
            </a:r>
          </a:p>
        </p:txBody>
      </p:sp>
      <p:sp>
        <p:nvSpPr>
          <p:cNvPr id="7362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817688"/>
            <a:ext cx="8307387" cy="3409950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>
                <a:latin typeface="Courier New" charset="0"/>
                <a:cs typeface="+mn-cs"/>
              </a:rPr>
              <a:t>bind </a:t>
            </a:r>
            <a:r>
              <a:rPr lang="en-US" smtClean="0">
                <a:cs typeface="+mn-cs"/>
              </a:rPr>
              <a:t>associates the socket with the socket address we just created.</a:t>
            </a:r>
          </a:p>
        </p:txBody>
      </p:sp>
      <p:sp>
        <p:nvSpPr>
          <p:cNvPr id="736260" name="Text Box 4"/>
          <p:cNvSpPr txBox="1">
            <a:spLocks noChangeArrowheads="1"/>
          </p:cNvSpPr>
          <p:nvPr/>
        </p:nvSpPr>
        <p:spPr bwMode="auto">
          <a:xfrm>
            <a:off x="381000" y="2759075"/>
            <a:ext cx="8305800" cy="2060575"/>
          </a:xfrm>
          <a:prstGeom prst="rect">
            <a:avLst/>
          </a:prstGeom>
          <a:solidFill>
            <a:srgbClr val="FFFF99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>
                <a:cs typeface="+mn-cs"/>
              </a:rPr>
              <a:t>int listenfd;                  /* listening socket */</a:t>
            </a:r>
          </a:p>
          <a:p>
            <a:pPr>
              <a:defRPr/>
            </a:pPr>
            <a:r>
              <a:rPr lang="en-US">
                <a:cs typeface="+mn-cs"/>
              </a:rPr>
              <a:t>struct sockaddr_in serveraddr; /* server</a:t>
            </a:r>
            <a:r>
              <a:rPr lang="ja-JP" altLang="en-US">
                <a:latin typeface="Arial"/>
                <a:cs typeface="+mn-cs"/>
              </a:rPr>
              <a:t>’</a:t>
            </a:r>
            <a:r>
              <a:rPr lang="en-US">
                <a:cs typeface="+mn-cs"/>
              </a:rPr>
              <a:t>s socket addr */</a:t>
            </a:r>
          </a:p>
          <a:p>
            <a:pPr>
              <a:defRPr/>
            </a:pPr>
            <a:endParaRPr lang="en-US">
              <a:cs typeface="+mn-cs"/>
            </a:endParaRPr>
          </a:p>
          <a:p>
            <a:pPr>
              <a:defRPr/>
            </a:pPr>
            <a:r>
              <a:rPr lang="en-US">
                <a:cs typeface="+mn-cs"/>
              </a:rPr>
              <a:t>...</a:t>
            </a:r>
          </a:p>
          <a:p>
            <a:pPr>
              <a:defRPr/>
            </a:pPr>
            <a:r>
              <a:rPr lang="en-US">
                <a:cs typeface="+mn-cs"/>
              </a:rPr>
              <a:t>  /* listenfd will be an endpoint for all requests to port</a:t>
            </a:r>
          </a:p>
          <a:p>
            <a:pPr>
              <a:defRPr/>
            </a:pPr>
            <a:r>
              <a:rPr lang="en-US">
                <a:cs typeface="+mn-cs"/>
              </a:rPr>
              <a:t>     on any IP address for this host */</a:t>
            </a:r>
          </a:p>
          <a:p>
            <a:pPr>
              <a:defRPr/>
            </a:pPr>
            <a:r>
              <a:rPr lang="en-US">
                <a:cs typeface="+mn-cs"/>
              </a:rPr>
              <a:t>  if (bind(listenfd, (SA *)&amp;serveraddr, sizeof(serveraddr)) &lt; 0) </a:t>
            </a:r>
          </a:p>
          <a:p>
            <a:pPr>
              <a:defRPr/>
            </a:pPr>
            <a:r>
              <a:rPr lang="en-US">
                <a:cs typeface="+mn-cs"/>
              </a:rPr>
              <a:t>      return -1;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2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17513"/>
            <a:ext cx="8382000" cy="573087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>
                <a:cs typeface="+mj-cs"/>
              </a:rPr>
              <a:t>Programmer</a:t>
            </a:r>
            <a:r>
              <a:rPr lang="ja-JP" altLang="en-US" smtClean="0">
                <a:latin typeface="Arial"/>
                <a:cs typeface="+mj-cs"/>
              </a:rPr>
              <a:t>’</a:t>
            </a:r>
            <a:r>
              <a:rPr lang="en-US" smtClean="0">
                <a:cs typeface="+mj-cs"/>
              </a:rPr>
              <a:t>s View of the Internet</a:t>
            </a:r>
          </a:p>
        </p:txBody>
      </p:sp>
      <p:sp>
        <p:nvSpPr>
          <p:cNvPr id="7475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>
                <a:cs typeface="+mn-cs"/>
              </a:rPr>
              <a:t>1. Hosts are mapped to a set of 32-bit </a:t>
            </a:r>
            <a:r>
              <a:rPr lang="en-US" i="1" smtClean="0">
                <a:solidFill>
                  <a:srgbClr val="FF0000"/>
                </a:solidFill>
                <a:cs typeface="+mn-cs"/>
              </a:rPr>
              <a:t>IP addresses</a:t>
            </a:r>
            <a:r>
              <a:rPr lang="en-US" smtClean="0">
                <a:cs typeface="+mn-cs"/>
              </a:rPr>
              <a:t>.</a:t>
            </a:r>
          </a:p>
          <a:p>
            <a:pPr lvl="1" eaLnBrk="1" hangingPunct="1">
              <a:defRPr/>
            </a:pPr>
            <a:r>
              <a:rPr lang="en-US" smtClean="0"/>
              <a:t>134.173.42.2</a:t>
            </a:r>
          </a:p>
          <a:p>
            <a:pPr eaLnBrk="1" hangingPunct="1">
              <a:defRPr/>
            </a:pPr>
            <a:endParaRPr lang="en-US" smtClean="0">
              <a:cs typeface="+mn-cs"/>
            </a:endParaRPr>
          </a:p>
          <a:p>
            <a:pPr eaLnBrk="1" hangingPunct="1">
              <a:defRPr/>
            </a:pPr>
            <a:r>
              <a:rPr lang="en-US" smtClean="0">
                <a:cs typeface="+mn-cs"/>
              </a:rPr>
              <a:t>2. The set of IP addresses is mapped to a set of identifiers called Internet </a:t>
            </a:r>
            <a:r>
              <a:rPr lang="en-US" i="1" smtClean="0">
                <a:solidFill>
                  <a:srgbClr val="FF0000"/>
                </a:solidFill>
                <a:cs typeface="+mn-cs"/>
              </a:rPr>
              <a:t>domain names</a:t>
            </a:r>
            <a:r>
              <a:rPr lang="en-US" smtClean="0">
                <a:cs typeface="+mn-cs"/>
              </a:rPr>
              <a:t>.</a:t>
            </a:r>
          </a:p>
          <a:p>
            <a:pPr lvl="1" eaLnBrk="1" hangingPunct="1">
              <a:defRPr/>
            </a:pPr>
            <a:r>
              <a:rPr lang="en-US" smtClean="0"/>
              <a:t>134.173.42.2  is mapped to  www.cs.hmc.edu </a:t>
            </a:r>
          </a:p>
          <a:p>
            <a:pPr lvl="1" eaLnBrk="1" hangingPunct="1">
              <a:defRPr/>
            </a:pPr>
            <a:endParaRPr lang="en-US" smtClean="0"/>
          </a:p>
          <a:p>
            <a:pPr eaLnBrk="1" hangingPunct="1">
              <a:defRPr/>
            </a:pPr>
            <a:r>
              <a:rPr lang="en-US" smtClean="0">
                <a:cs typeface="+mn-cs"/>
              </a:rPr>
              <a:t>3. A process on one Internet host can communicate with a process on another Internet host over a </a:t>
            </a:r>
            <a:r>
              <a:rPr lang="en-US" i="1" smtClean="0">
                <a:solidFill>
                  <a:srgbClr val="FF0000"/>
                </a:solidFill>
                <a:cs typeface="+mn-cs"/>
              </a:rPr>
              <a:t>connection</a:t>
            </a:r>
            <a:r>
              <a:rPr lang="en-US" i="1" smtClean="0">
                <a:cs typeface="+mn-cs"/>
              </a:rPr>
              <a:t>.</a:t>
            </a:r>
            <a:endParaRPr lang="en-US" smtClean="0">
              <a:cs typeface="+mn-cs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8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34963"/>
            <a:ext cx="7572375" cy="1095375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>
                <a:cs typeface="+mj-cs"/>
              </a:rPr>
              <a:t>Echo Server: </a:t>
            </a:r>
            <a:r>
              <a:rPr lang="en-US" smtClean="0">
                <a:latin typeface="Courier New" charset="0"/>
                <a:cs typeface="+mj-cs"/>
              </a:rPr>
              <a:t>open_listenfd</a:t>
            </a:r>
            <a:r>
              <a:rPr lang="en-US" smtClean="0">
                <a:cs typeface="+mj-cs"/>
              </a:rPr>
              <a:t> </a:t>
            </a:r>
            <a:br>
              <a:rPr lang="en-US" smtClean="0">
                <a:cs typeface="+mj-cs"/>
              </a:rPr>
            </a:br>
            <a:r>
              <a:rPr lang="en-US" smtClean="0">
                <a:latin typeface="Courier New" charset="0"/>
                <a:cs typeface="+mj-cs"/>
              </a:rPr>
              <a:t>(listen)</a:t>
            </a:r>
          </a:p>
        </p:txBody>
      </p:sp>
      <p:sp>
        <p:nvSpPr>
          <p:cNvPr id="7372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44500" y="1676400"/>
            <a:ext cx="8255000" cy="5265738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>
                <a:latin typeface="Courier New" charset="0"/>
                <a:cs typeface="+mn-cs"/>
              </a:rPr>
              <a:t>listen</a:t>
            </a:r>
            <a:r>
              <a:rPr lang="en-US" smtClean="0">
                <a:cs typeface="+mn-cs"/>
              </a:rPr>
              <a:t> indicates that this socket will accept connection (</a:t>
            </a:r>
            <a:r>
              <a:rPr lang="en-US" smtClean="0">
                <a:latin typeface="Courier New" charset="0"/>
                <a:cs typeface="+mn-cs"/>
              </a:rPr>
              <a:t>connect</a:t>
            </a:r>
            <a:r>
              <a:rPr lang="en-US" smtClean="0">
                <a:cs typeface="+mn-cs"/>
              </a:rPr>
              <a:t>) requests from clients.</a:t>
            </a:r>
          </a:p>
          <a:p>
            <a:pPr eaLnBrk="1" hangingPunct="1">
              <a:defRPr/>
            </a:pPr>
            <a:endParaRPr lang="en-US" smtClean="0">
              <a:cs typeface="+mn-cs"/>
            </a:endParaRPr>
          </a:p>
          <a:p>
            <a:pPr eaLnBrk="1" hangingPunct="1">
              <a:defRPr/>
            </a:pPr>
            <a:endParaRPr lang="en-US" smtClean="0">
              <a:cs typeface="+mn-cs"/>
            </a:endParaRPr>
          </a:p>
          <a:p>
            <a:pPr eaLnBrk="1" hangingPunct="1">
              <a:defRPr/>
            </a:pPr>
            <a:endParaRPr lang="en-US" smtClean="0">
              <a:cs typeface="+mn-cs"/>
            </a:endParaRPr>
          </a:p>
          <a:p>
            <a:pPr eaLnBrk="1" hangingPunct="1">
              <a:defRPr/>
            </a:pPr>
            <a:endParaRPr lang="en-US" smtClean="0">
              <a:cs typeface="+mn-cs"/>
            </a:endParaRPr>
          </a:p>
          <a:p>
            <a:pPr eaLnBrk="1" hangingPunct="1">
              <a:defRPr/>
            </a:pPr>
            <a:endParaRPr lang="en-US" smtClean="0">
              <a:cs typeface="+mn-cs"/>
            </a:endParaRPr>
          </a:p>
          <a:p>
            <a:pPr eaLnBrk="1" hangingPunct="1">
              <a:defRPr/>
            </a:pPr>
            <a:r>
              <a:rPr lang="en-US" smtClean="0">
                <a:cs typeface="+mn-cs"/>
              </a:rPr>
              <a:t>We</a:t>
            </a:r>
            <a:r>
              <a:rPr lang="ja-JP" altLang="en-US" smtClean="0">
                <a:latin typeface="Arial"/>
                <a:cs typeface="+mn-cs"/>
              </a:rPr>
              <a:t>’</a:t>
            </a:r>
            <a:r>
              <a:rPr lang="en-US" smtClean="0">
                <a:cs typeface="+mn-cs"/>
              </a:rPr>
              <a:t>re finally ready to enter the main server loop that accepts and processes client connection requests.</a:t>
            </a:r>
          </a:p>
        </p:txBody>
      </p:sp>
      <p:sp>
        <p:nvSpPr>
          <p:cNvPr id="737284" name="Text Box 4"/>
          <p:cNvSpPr txBox="1">
            <a:spLocks noChangeArrowheads="1"/>
          </p:cNvSpPr>
          <p:nvPr/>
        </p:nvSpPr>
        <p:spPr bwMode="auto">
          <a:xfrm>
            <a:off x="228600" y="2855913"/>
            <a:ext cx="8732838" cy="2060575"/>
          </a:xfrm>
          <a:prstGeom prst="rect">
            <a:avLst/>
          </a:prstGeom>
          <a:solidFill>
            <a:srgbClr val="FFFF99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cs typeface="+mn-cs"/>
              </a:rPr>
              <a:t>int listenfd; /* listening socket */</a:t>
            </a:r>
          </a:p>
          <a:p>
            <a:pPr>
              <a:defRPr/>
            </a:pPr>
            <a:endParaRPr lang="en-US">
              <a:cs typeface="+mn-cs"/>
            </a:endParaRPr>
          </a:p>
          <a:p>
            <a:pPr>
              <a:defRPr/>
            </a:pPr>
            <a:r>
              <a:rPr lang="en-US">
                <a:cs typeface="+mn-cs"/>
              </a:rPr>
              <a:t>...</a:t>
            </a:r>
          </a:p>
          <a:p>
            <a:pPr>
              <a:defRPr/>
            </a:pPr>
            <a:r>
              <a:rPr lang="en-US">
                <a:cs typeface="+mn-cs"/>
              </a:rPr>
              <a:t> /* Make it a listening socket ready to accept connection requests */ </a:t>
            </a:r>
          </a:p>
          <a:p>
            <a:pPr>
              <a:defRPr/>
            </a:pPr>
            <a:r>
              <a:rPr lang="en-US">
                <a:cs typeface="+mn-cs"/>
              </a:rPr>
              <a:t>    if (listen(listenfd, LISTENQ) &lt; 0) </a:t>
            </a:r>
          </a:p>
          <a:p>
            <a:pPr>
              <a:defRPr/>
            </a:pPr>
            <a:r>
              <a:rPr lang="en-US">
                <a:cs typeface="+mn-cs"/>
              </a:rPr>
              <a:t>        return -1;</a:t>
            </a:r>
          </a:p>
          <a:p>
            <a:pPr>
              <a:defRPr/>
            </a:pPr>
            <a:r>
              <a:rPr lang="en-US">
                <a:cs typeface="+mn-cs"/>
              </a:rPr>
              <a:t>    return listenfd; </a:t>
            </a:r>
          </a:p>
          <a:p>
            <a:pPr>
              <a:defRPr/>
            </a:pPr>
            <a:r>
              <a:rPr lang="en-US">
                <a:cs typeface="+mn-cs"/>
              </a:rPr>
              <a:t>}  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830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17513"/>
            <a:ext cx="6802438" cy="573087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>
                <a:cs typeface="+mj-cs"/>
              </a:rPr>
              <a:t>Echo Server: Main Loop</a:t>
            </a:r>
          </a:p>
        </p:txBody>
      </p:sp>
      <p:sp>
        <p:nvSpPr>
          <p:cNvPr id="7383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>
                <a:cs typeface="+mn-cs"/>
              </a:rPr>
              <a:t>The server loops endlessly, waiting for connection requests, then reading input from the client, and echoing the input back to the client. </a:t>
            </a:r>
          </a:p>
        </p:txBody>
      </p:sp>
      <p:sp>
        <p:nvSpPr>
          <p:cNvPr id="738308" name="Text Box 4"/>
          <p:cNvSpPr txBox="1">
            <a:spLocks noChangeArrowheads="1"/>
          </p:cNvSpPr>
          <p:nvPr/>
        </p:nvSpPr>
        <p:spPr bwMode="auto">
          <a:xfrm>
            <a:off x="457200" y="2667000"/>
            <a:ext cx="8123238" cy="2549525"/>
          </a:xfrm>
          <a:prstGeom prst="rect">
            <a:avLst/>
          </a:prstGeom>
          <a:solidFill>
            <a:srgbClr val="FFFF99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cs typeface="+mn-cs"/>
              </a:rPr>
              <a:t>main() {</a:t>
            </a:r>
          </a:p>
          <a:p>
            <a:pPr>
              <a:defRPr/>
            </a:pPr>
            <a:endParaRPr lang="en-US">
              <a:cs typeface="+mn-cs"/>
            </a:endParaRPr>
          </a:p>
          <a:p>
            <a:pPr>
              <a:defRPr/>
            </a:pPr>
            <a:r>
              <a:rPr lang="en-US">
                <a:cs typeface="+mn-cs"/>
              </a:rPr>
              <a:t>   /* create and configure the listening socket */</a:t>
            </a:r>
          </a:p>
          <a:p>
            <a:pPr>
              <a:defRPr/>
            </a:pPr>
            <a:endParaRPr lang="en-US">
              <a:cs typeface="+mn-cs"/>
            </a:endParaRPr>
          </a:p>
          <a:p>
            <a:pPr>
              <a:defRPr/>
            </a:pPr>
            <a:r>
              <a:rPr lang="en-US">
                <a:cs typeface="+mn-cs"/>
              </a:rPr>
              <a:t>   while(1) {</a:t>
            </a:r>
          </a:p>
          <a:p>
            <a:pPr>
              <a:defRPr/>
            </a:pPr>
            <a:r>
              <a:rPr lang="en-US">
                <a:cs typeface="+mn-cs"/>
              </a:rPr>
              <a:t>      /* accept(): wait for a connection request */</a:t>
            </a:r>
          </a:p>
          <a:p>
            <a:pPr>
              <a:defRPr/>
            </a:pPr>
            <a:r>
              <a:rPr lang="en-US">
                <a:cs typeface="+mn-cs"/>
              </a:rPr>
              <a:t>      /* echo(): read and echo input lines from client til EOF */</a:t>
            </a:r>
          </a:p>
          <a:p>
            <a:pPr>
              <a:defRPr/>
            </a:pPr>
            <a:r>
              <a:rPr lang="en-US">
                <a:cs typeface="+mn-cs"/>
              </a:rPr>
              <a:t>      /* close(): close the connection */ </a:t>
            </a:r>
          </a:p>
          <a:p>
            <a:pPr>
              <a:defRPr/>
            </a:pPr>
            <a:r>
              <a:rPr lang="en-US">
                <a:cs typeface="+mn-cs"/>
              </a:rPr>
              <a:t>   }</a:t>
            </a:r>
          </a:p>
          <a:p>
            <a:pPr>
              <a:defRPr/>
            </a:pPr>
            <a:r>
              <a:rPr lang="en-US">
                <a:cs typeface="+mn-cs"/>
              </a:rPr>
              <a:t>}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9330" name="Rectangle 2"/>
          <p:cNvSpPr>
            <a:spLocks noChangeArrowheads="1"/>
          </p:cNvSpPr>
          <p:nvPr/>
        </p:nvSpPr>
        <p:spPr bwMode="auto">
          <a:xfrm>
            <a:off x="444500" y="990600"/>
            <a:ext cx="8255000" cy="5638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0487" tIns="44450" rIns="90487" bIns="44450"/>
          <a:lstStyle/>
          <a:p>
            <a:pPr marL="385763" indent="-385763" eaLnBrk="1" hangingPunct="1">
              <a:lnSpc>
                <a:spcPct val="95000"/>
              </a:lnSpc>
              <a:spcBef>
                <a:spcPct val="50000"/>
              </a:spcBef>
              <a:buClr>
                <a:schemeClr val="hlink"/>
              </a:buClr>
              <a:buFont typeface="Wingdings" charset="0"/>
              <a:buNone/>
              <a:defRPr/>
            </a:pPr>
            <a:r>
              <a:rPr lang="en-US" sz="2400">
                <a:solidFill>
                  <a:schemeClr val="tx2"/>
                </a:solidFill>
                <a:effectLst>
                  <a:outerShdw blurRad="38100" dist="38100" dir="2700000" algn="tl">
                    <a:srgbClr val="DDDDDD"/>
                  </a:outerShdw>
                </a:effectLst>
                <a:cs typeface="+mn-cs"/>
              </a:rPr>
              <a:t>accept()</a:t>
            </a:r>
            <a:r>
              <a:rPr lang="en-US" sz="2400">
                <a:solidFill>
                  <a:schemeClr val="tx2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Helvetica" charset="0"/>
                <a:cs typeface="+mn-cs"/>
              </a:rPr>
              <a:t> blocks waiting for a connection request.</a:t>
            </a:r>
          </a:p>
          <a:p>
            <a:pPr marL="385763" indent="-385763" eaLnBrk="1" hangingPunct="1">
              <a:lnSpc>
                <a:spcPct val="95000"/>
              </a:lnSpc>
              <a:spcBef>
                <a:spcPct val="50000"/>
              </a:spcBef>
              <a:buClr>
                <a:schemeClr val="hlink"/>
              </a:buClr>
              <a:buFont typeface="Wingdings" charset="0"/>
              <a:buNone/>
              <a:defRPr/>
            </a:pPr>
            <a:endParaRPr lang="en-US" sz="2400">
              <a:solidFill>
                <a:schemeClr val="tx2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Helvetica" charset="0"/>
              <a:cs typeface="+mn-cs"/>
            </a:endParaRPr>
          </a:p>
          <a:p>
            <a:pPr marL="385763" indent="-385763" eaLnBrk="1" hangingPunct="1">
              <a:lnSpc>
                <a:spcPct val="95000"/>
              </a:lnSpc>
              <a:spcBef>
                <a:spcPct val="50000"/>
              </a:spcBef>
              <a:buClr>
                <a:schemeClr val="hlink"/>
              </a:buClr>
              <a:buFont typeface="Wingdings" charset="0"/>
              <a:buNone/>
              <a:defRPr/>
            </a:pPr>
            <a:endParaRPr lang="en-US" sz="2400">
              <a:solidFill>
                <a:schemeClr val="tx2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Helvetica" charset="0"/>
              <a:cs typeface="+mn-cs"/>
            </a:endParaRPr>
          </a:p>
          <a:p>
            <a:pPr marL="385763" indent="-385763" eaLnBrk="1" hangingPunct="1">
              <a:lnSpc>
                <a:spcPct val="95000"/>
              </a:lnSpc>
              <a:spcBef>
                <a:spcPct val="50000"/>
              </a:spcBef>
              <a:buClr>
                <a:schemeClr val="hlink"/>
              </a:buClr>
              <a:buFont typeface="Wingdings" charset="0"/>
              <a:buNone/>
              <a:defRPr/>
            </a:pPr>
            <a:endParaRPr lang="en-US" sz="2400">
              <a:solidFill>
                <a:schemeClr val="tx2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Helvetica" charset="0"/>
              <a:cs typeface="+mn-cs"/>
            </a:endParaRPr>
          </a:p>
          <a:p>
            <a:pPr marL="385763" indent="-385763" eaLnBrk="1" hangingPunct="1">
              <a:lnSpc>
                <a:spcPct val="95000"/>
              </a:lnSpc>
              <a:spcBef>
                <a:spcPct val="50000"/>
              </a:spcBef>
              <a:buClr>
                <a:schemeClr val="hlink"/>
              </a:buClr>
              <a:buFont typeface="Wingdings" charset="0"/>
              <a:buNone/>
              <a:defRPr/>
            </a:pPr>
            <a:endParaRPr lang="en-US" sz="2400">
              <a:solidFill>
                <a:schemeClr val="tx2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Helvetica" charset="0"/>
              <a:cs typeface="+mn-cs"/>
            </a:endParaRPr>
          </a:p>
          <a:p>
            <a:pPr marL="385763" indent="-385763" eaLnBrk="1" hangingPunct="1">
              <a:lnSpc>
                <a:spcPct val="95000"/>
              </a:lnSpc>
              <a:spcBef>
                <a:spcPct val="50000"/>
              </a:spcBef>
              <a:buClr>
                <a:schemeClr val="hlink"/>
              </a:buClr>
              <a:buFont typeface="Wingdings" charset="0"/>
              <a:buNone/>
              <a:defRPr/>
            </a:pPr>
            <a:r>
              <a:rPr lang="en-US" sz="2400">
                <a:solidFill>
                  <a:schemeClr val="tx2"/>
                </a:solidFill>
                <a:effectLst>
                  <a:outerShdw blurRad="38100" dist="38100" dir="2700000" algn="tl">
                    <a:srgbClr val="DDDDDD"/>
                  </a:outerShdw>
                </a:effectLst>
                <a:cs typeface="+mn-cs"/>
              </a:rPr>
              <a:t>accept</a:t>
            </a:r>
            <a:r>
              <a:rPr lang="en-US" sz="2400">
                <a:solidFill>
                  <a:schemeClr val="tx2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Helvetica" charset="0"/>
                <a:cs typeface="+mn-cs"/>
              </a:rPr>
              <a:t> returns a </a:t>
            </a:r>
            <a:r>
              <a:rPr lang="en-US" sz="2400" i="1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Helvetica" charset="0"/>
                <a:cs typeface="+mn-cs"/>
              </a:rPr>
              <a:t>connected descriptor </a:t>
            </a:r>
            <a:r>
              <a:rPr lang="en-US" sz="2400">
                <a:solidFill>
                  <a:schemeClr val="tx2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Helvetica" charset="0"/>
                <a:cs typeface="+mn-cs"/>
              </a:rPr>
              <a:t>(</a:t>
            </a:r>
            <a:r>
              <a:rPr lang="en-US" sz="2400">
                <a:solidFill>
                  <a:schemeClr val="tx2"/>
                </a:solidFill>
                <a:effectLst>
                  <a:outerShdw blurRad="38100" dist="38100" dir="2700000" algn="tl">
                    <a:srgbClr val="DDDDDD"/>
                  </a:outerShdw>
                </a:effectLst>
                <a:cs typeface="+mn-cs"/>
              </a:rPr>
              <a:t>connfd</a:t>
            </a:r>
            <a:r>
              <a:rPr lang="en-US" sz="2400">
                <a:solidFill>
                  <a:schemeClr val="tx2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Helvetica" charset="0"/>
                <a:cs typeface="+mn-cs"/>
              </a:rPr>
              <a:t>) with the same properties as the </a:t>
            </a:r>
            <a:r>
              <a:rPr lang="en-US" sz="2400" i="1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Helvetica" charset="0"/>
                <a:cs typeface="+mn-cs"/>
              </a:rPr>
              <a:t>listening descriptor</a:t>
            </a:r>
            <a:r>
              <a:rPr lang="en-US" sz="2400">
                <a:solidFill>
                  <a:schemeClr val="tx2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Helvetica" charset="0"/>
                <a:cs typeface="+mn-cs"/>
              </a:rPr>
              <a:t> (</a:t>
            </a:r>
            <a:r>
              <a:rPr lang="en-US" sz="2400">
                <a:solidFill>
                  <a:schemeClr val="tx2"/>
                </a:solidFill>
                <a:effectLst>
                  <a:outerShdw blurRad="38100" dist="38100" dir="2700000" algn="tl">
                    <a:srgbClr val="DDDDDD"/>
                  </a:outerShdw>
                </a:effectLst>
                <a:cs typeface="+mn-cs"/>
              </a:rPr>
              <a:t>listenfd)</a:t>
            </a:r>
          </a:p>
          <a:p>
            <a:pPr marL="744538" lvl="1" indent="-246063" eaLnBrk="1" hangingPunct="1">
              <a:spcBef>
                <a:spcPct val="25000"/>
              </a:spcBef>
              <a:buClr>
                <a:schemeClr val="hlink"/>
              </a:buClr>
              <a:buSzPct val="75000"/>
              <a:buFont typeface="Wingdings" charset="0"/>
              <a:buChar char="n"/>
              <a:defRPr/>
            </a:pPr>
            <a:r>
              <a:rPr lang="en-US" sz="2000">
                <a:latin typeface="Helvetica" charset="0"/>
                <a:cs typeface="+mn-cs"/>
              </a:rPr>
              <a:t>Returns when the connection between client and server is created and ready for I/O transfers.</a:t>
            </a:r>
            <a:endParaRPr lang="en-US" sz="2000">
              <a:cs typeface="+mn-cs"/>
            </a:endParaRPr>
          </a:p>
          <a:p>
            <a:pPr marL="744538" lvl="1" indent="-246063" eaLnBrk="1" hangingPunct="1">
              <a:spcBef>
                <a:spcPct val="25000"/>
              </a:spcBef>
              <a:buClr>
                <a:schemeClr val="hlink"/>
              </a:buClr>
              <a:buSzPct val="75000"/>
              <a:buFont typeface="Wingdings" charset="0"/>
              <a:buChar char="n"/>
              <a:defRPr/>
            </a:pPr>
            <a:r>
              <a:rPr lang="en-US" sz="2000">
                <a:latin typeface="Helvetica" charset="0"/>
                <a:cs typeface="+mn-cs"/>
              </a:rPr>
              <a:t>All I/O with the client will be done via the connected socket.</a:t>
            </a:r>
          </a:p>
          <a:p>
            <a:pPr marL="385763" indent="-385763" eaLnBrk="1" hangingPunct="1">
              <a:lnSpc>
                <a:spcPct val="95000"/>
              </a:lnSpc>
              <a:spcBef>
                <a:spcPct val="50000"/>
              </a:spcBef>
              <a:buClr>
                <a:schemeClr val="hlink"/>
              </a:buClr>
              <a:buFont typeface="Wingdings" charset="0"/>
              <a:buNone/>
              <a:defRPr/>
            </a:pPr>
            <a:r>
              <a:rPr lang="en-US" sz="2400">
                <a:solidFill>
                  <a:schemeClr val="tx2"/>
                </a:solidFill>
                <a:effectLst>
                  <a:outerShdw blurRad="38100" dist="38100" dir="2700000" algn="tl">
                    <a:srgbClr val="DDDDDD"/>
                  </a:outerShdw>
                </a:effectLst>
                <a:cs typeface="+mn-cs"/>
              </a:rPr>
              <a:t>accept </a:t>
            </a:r>
            <a:r>
              <a:rPr lang="en-US" sz="2400">
                <a:solidFill>
                  <a:schemeClr val="tx2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Helvetica" charset="0"/>
                <a:cs typeface="+mn-cs"/>
              </a:rPr>
              <a:t>also fills in client</a:t>
            </a:r>
            <a:r>
              <a:rPr lang="ja-JP" altLang="en-US" sz="2400">
                <a:solidFill>
                  <a:schemeClr val="tx2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/>
                <a:cs typeface="+mn-cs"/>
              </a:rPr>
              <a:t>’</a:t>
            </a:r>
            <a:r>
              <a:rPr lang="en-US" sz="2400">
                <a:solidFill>
                  <a:schemeClr val="tx2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Helvetica" charset="0"/>
                <a:cs typeface="+mn-cs"/>
              </a:rPr>
              <a:t>s IP address. </a:t>
            </a:r>
          </a:p>
        </p:txBody>
      </p:sp>
      <p:sp>
        <p:nvSpPr>
          <p:cNvPr id="739331" name="Rectangle 3"/>
          <p:cNvSpPr>
            <a:spLocks noGrp="1" noChangeArrowheads="1"/>
          </p:cNvSpPr>
          <p:nvPr>
            <p:ph type="title"/>
          </p:nvPr>
        </p:nvSpPr>
        <p:spPr>
          <a:xfrm>
            <a:off x="381000" y="334963"/>
            <a:ext cx="6821488" cy="573087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>
                <a:cs typeface="+mj-cs"/>
              </a:rPr>
              <a:t>Echo Server: </a:t>
            </a:r>
            <a:r>
              <a:rPr lang="en-US" smtClean="0">
                <a:latin typeface="Courier New" charset="0"/>
                <a:cs typeface="+mj-cs"/>
              </a:rPr>
              <a:t>accept</a:t>
            </a:r>
            <a:endParaRPr lang="en-US" smtClean="0">
              <a:cs typeface="+mj-cs"/>
            </a:endParaRPr>
          </a:p>
        </p:txBody>
      </p:sp>
      <p:sp>
        <p:nvSpPr>
          <p:cNvPr id="739332" name="Text Box 4"/>
          <p:cNvSpPr txBox="1">
            <a:spLocks noGrp="1" noChangeArrowheads="1"/>
          </p:cNvSpPr>
          <p:nvPr>
            <p:ph type="body" idx="1"/>
          </p:nvPr>
        </p:nvSpPr>
        <p:spPr>
          <a:xfrm>
            <a:off x="533400" y="990600"/>
            <a:ext cx="8255000" cy="5265738"/>
          </a:xfrm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 lIns="90487" tIns="44450" rIns="90487" bIns="44450"/>
          <a:lstStyle/>
          <a:p>
            <a:pPr eaLnBrk="1" hangingPunct="1">
              <a:defRPr/>
            </a:pPr>
            <a:r>
              <a:rPr lang="en-US" sz="1600" b="0" smtClean="0">
                <a:latin typeface="Courier New" charset="0"/>
                <a:cs typeface="+mn-cs"/>
              </a:rPr>
              <a:t> </a:t>
            </a:r>
          </a:p>
        </p:txBody>
      </p:sp>
      <p:sp>
        <p:nvSpPr>
          <p:cNvPr id="739333" name="Text Box 5"/>
          <p:cNvSpPr txBox="1">
            <a:spLocks noChangeArrowheads="1"/>
          </p:cNvSpPr>
          <p:nvPr/>
        </p:nvSpPr>
        <p:spPr bwMode="auto">
          <a:xfrm>
            <a:off x="381000" y="1600200"/>
            <a:ext cx="8245475" cy="1816100"/>
          </a:xfrm>
          <a:prstGeom prst="rect">
            <a:avLst/>
          </a:prstGeom>
          <a:solidFill>
            <a:srgbClr val="FFFF99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>
                <a:cs typeface="+mn-cs"/>
              </a:rPr>
              <a:t>    int listenfd; /* listening descriptor */</a:t>
            </a:r>
          </a:p>
          <a:p>
            <a:pPr>
              <a:defRPr/>
            </a:pPr>
            <a:r>
              <a:rPr lang="en-US">
                <a:cs typeface="+mn-cs"/>
              </a:rPr>
              <a:t>    int connfd;   /* connected descriptor */</a:t>
            </a:r>
          </a:p>
          <a:p>
            <a:pPr>
              <a:defRPr/>
            </a:pPr>
            <a:r>
              <a:rPr lang="en-US">
                <a:cs typeface="+mn-cs"/>
              </a:rPr>
              <a:t>    struct sockaddr_in clientaddr;</a:t>
            </a:r>
          </a:p>
          <a:p>
            <a:pPr>
              <a:defRPr/>
            </a:pPr>
            <a:r>
              <a:rPr lang="en-US">
                <a:cs typeface="+mn-cs"/>
              </a:rPr>
              <a:t>    int clientlen;    </a:t>
            </a:r>
          </a:p>
          <a:p>
            <a:pPr>
              <a:defRPr/>
            </a:pPr>
            <a:r>
              <a:rPr lang="en-US">
                <a:cs typeface="+mn-cs"/>
              </a:rPr>
              <a:t> </a:t>
            </a:r>
          </a:p>
          <a:p>
            <a:pPr>
              <a:defRPr/>
            </a:pPr>
            <a:r>
              <a:rPr lang="en-US">
                <a:cs typeface="+mn-cs"/>
              </a:rPr>
              <a:t>    clientlen = sizeof(clientaddr); </a:t>
            </a:r>
          </a:p>
          <a:p>
            <a:pPr>
              <a:defRPr/>
            </a:pPr>
            <a:r>
              <a:rPr lang="en-US">
                <a:cs typeface="+mn-cs"/>
              </a:rPr>
              <a:t>    connfd = accept(listenfd, (SA *)&amp;clientaddr, &amp;clientlen);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035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34963"/>
            <a:ext cx="8382000" cy="573087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>
                <a:cs typeface="+mj-cs"/>
              </a:rPr>
              <a:t>Echo Server: </a:t>
            </a:r>
            <a:r>
              <a:rPr lang="en-US" smtClean="0">
                <a:latin typeface="Courier New" charset="0"/>
                <a:cs typeface="+mj-cs"/>
              </a:rPr>
              <a:t>accept</a:t>
            </a:r>
            <a:r>
              <a:rPr lang="en-US" smtClean="0">
                <a:cs typeface="+mj-cs"/>
              </a:rPr>
              <a:t> Illustrated</a:t>
            </a:r>
          </a:p>
        </p:txBody>
      </p:sp>
      <p:sp>
        <p:nvSpPr>
          <p:cNvPr id="740355" name="Oval 3"/>
          <p:cNvSpPr>
            <a:spLocks noChangeAspect="1" noChangeArrowheads="1"/>
          </p:cNvSpPr>
          <p:nvPr/>
        </p:nvSpPr>
        <p:spPr bwMode="auto">
          <a:xfrm>
            <a:off x="3300413" y="1635125"/>
            <a:ext cx="128587" cy="128588"/>
          </a:xfrm>
          <a:prstGeom prst="ellipse">
            <a:avLst/>
          </a:prstGeom>
          <a:solidFill>
            <a:srgbClr val="CCFFFF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740356" name="Text Box 4"/>
          <p:cNvSpPr txBox="1">
            <a:spLocks noChangeArrowheads="1"/>
          </p:cNvSpPr>
          <p:nvPr/>
        </p:nvSpPr>
        <p:spPr bwMode="auto">
          <a:xfrm>
            <a:off x="2968625" y="1239838"/>
            <a:ext cx="1525588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>
              <a:defRPr/>
            </a:pPr>
            <a:r>
              <a:rPr lang="en-US">
                <a:cs typeface="+mn-cs"/>
              </a:rPr>
              <a:t>listenfd(3)</a:t>
            </a:r>
          </a:p>
        </p:txBody>
      </p:sp>
      <p:sp>
        <p:nvSpPr>
          <p:cNvPr id="740357" name="Oval 5"/>
          <p:cNvSpPr>
            <a:spLocks noChangeAspect="1" noChangeArrowheads="1"/>
          </p:cNvSpPr>
          <p:nvPr/>
        </p:nvSpPr>
        <p:spPr bwMode="auto">
          <a:xfrm>
            <a:off x="1524000" y="1952625"/>
            <a:ext cx="128588" cy="128588"/>
          </a:xfrm>
          <a:prstGeom prst="ellipse">
            <a:avLst/>
          </a:prstGeom>
          <a:solidFill>
            <a:srgbClr val="FF0000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740358" name="Rectangle 6"/>
          <p:cNvSpPr>
            <a:spLocks noChangeArrowheads="1"/>
          </p:cNvSpPr>
          <p:nvPr/>
        </p:nvSpPr>
        <p:spPr bwMode="auto">
          <a:xfrm>
            <a:off x="469900" y="1576388"/>
            <a:ext cx="1058863" cy="581025"/>
          </a:xfrm>
          <a:prstGeom prst="rect">
            <a:avLst/>
          </a:prstGeom>
          <a:solidFill>
            <a:srgbClr val="FFFF99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107763" dir="2700000" algn="ctr" rotWithShape="0">
                    <a:schemeClr val="tx1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1430" tIns="45716" rIns="91430" bIns="45716" anchor="ctr"/>
          <a:lstStyle/>
          <a:p>
            <a:pPr algn="ctr" defTabSz="912813">
              <a:defRPr/>
            </a:pPr>
            <a:r>
              <a:rPr lang="en-US">
                <a:latin typeface="Helvetica" charset="0"/>
                <a:cs typeface="+mn-cs"/>
              </a:rPr>
              <a:t>Client</a:t>
            </a:r>
          </a:p>
        </p:txBody>
      </p:sp>
      <p:sp>
        <p:nvSpPr>
          <p:cNvPr id="740359" name="Text Box 7"/>
          <p:cNvSpPr txBox="1">
            <a:spLocks noChangeArrowheads="1"/>
          </p:cNvSpPr>
          <p:nvPr/>
        </p:nvSpPr>
        <p:spPr bwMode="auto">
          <a:xfrm>
            <a:off x="5011738" y="1219200"/>
            <a:ext cx="3294062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>
              <a:defRPr/>
            </a:pPr>
            <a:r>
              <a:rPr lang="en-US" sz="1800" i="1">
                <a:latin typeface="Helvetica" charset="0"/>
                <a:cs typeface="+mn-cs"/>
              </a:rPr>
              <a:t>1. Server blocks in </a:t>
            </a:r>
            <a:r>
              <a:rPr lang="en-US" sz="1800" i="1">
                <a:cs typeface="+mn-cs"/>
              </a:rPr>
              <a:t>accept</a:t>
            </a:r>
            <a:r>
              <a:rPr lang="en-US" sz="1800" i="1">
                <a:latin typeface="Helvetica" charset="0"/>
                <a:cs typeface="+mn-cs"/>
              </a:rPr>
              <a:t>, waiting for connection request on listening descriptor </a:t>
            </a:r>
            <a:r>
              <a:rPr lang="en-US" sz="1800" i="1">
                <a:cs typeface="+mn-cs"/>
              </a:rPr>
              <a:t>listenfd</a:t>
            </a:r>
            <a:r>
              <a:rPr lang="en-US" sz="1800" i="1">
                <a:latin typeface="Helvetica" charset="0"/>
                <a:cs typeface="+mn-cs"/>
              </a:rPr>
              <a:t>.</a:t>
            </a:r>
          </a:p>
        </p:txBody>
      </p:sp>
      <p:sp>
        <p:nvSpPr>
          <p:cNvPr id="740360" name="Text Box 8"/>
          <p:cNvSpPr txBox="1">
            <a:spLocks noChangeArrowheads="1"/>
          </p:cNvSpPr>
          <p:nvPr/>
        </p:nvSpPr>
        <p:spPr bwMode="auto">
          <a:xfrm>
            <a:off x="1006475" y="2106613"/>
            <a:ext cx="116046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>
              <a:defRPr/>
            </a:pPr>
            <a:r>
              <a:rPr lang="en-US">
                <a:cs typeface="+mn-cs"/>
              </a:rPr>
              <a:t>clientfd</a:t>
            </a:r>
          </a:p>
        </p:txBody>
      </p:sp>
      <p:sp>
        <p:nvSpPr>
          <p:cNvPr id="740361" name="Rectangle 9"/>
          <p:cNvSpPr>
            <a:spLocks noChangeArrowheads="1"/>
          </p:cNvSpPr>
          <p:nvPr/>
        </p:nvSpPr>
        <p:spPr bwMode="auto">
          <a:xfrm>
            <a:off x="3449638" y="1563688"/>
            <a:ext cx="1058862" cy="581025"/>
          </a:xfrm>
          <a:prstGeom prst="rect">
            <a:avLst/>
          </a:prstGeom>
          <a:solidFill>
            <a:srgbClr val="FFFF99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107763" dir="2700000" algn="ctr" rotWithShape="0">
                    <a:schemeClr val="tx1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1430" tIns="45716" rIns="91430" bIns="45716" anchor="ctr"/>
          <a:lstStyle/>
          <a:p>
            <a:pPr algn="ctr" defTabSz="912813">
              <a:defRPr/>
            </a:pPr>
            <a:r>
              <a:rPr lang="en-US">
                <a:latin typeface="Helvetica" charset="0"/>
                <a:cs typeface="+mn-cs"/>
              </a:rPr>
              <a:t>Server</a:t>
            </a:r>
          </a:p>
        </p:txBody>
      </p:sp>
      <p:sp>
        <p:nvSpPr>
          <p:cNvPr id="740362" name="Oval 10"/>
          <p:cNvSpPr>
            <a:spLocks noChangeAspect="1" noChangeArrowheads="1"/>
          </p:cNvSpPr>
          <p:nvPr/>
        </p:nvSpPr>
        <p:spPr bwMode="auto">
          <a:xfrm>
            <a:off x="3300413" y="3503613"/>
            <a:ext cx="128587" cy="128587"/>
          </a:xfrm>
          <a:prstGeom prst="ellipse">
            <a:avLst/>
          </a:prstGeom>
          <a:solidFill>
            <a:srgbClr val="CCFFFF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740363" name="Text Box 11"/>
          <p:cNvSpPr txBox="1">
            <a:spLocks noChangeArrowheads="1"/>
          </p:cNvSpPr>
          <p:nvPr/>
        </p:nvSpPr>
        <p:spPr bwMode="auto">
          <a:xfrm>
            <a:off x="2968625" y="3108325"/>
            <a:ext cx="1525588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>
              <a:defRPr/>
            </a:pPr>
            <a:r>
              <a:rPr lang="en-US">
                <a:cs typeface="+mn-cs"/>
              </a:rPr>
              <a:t>listenfd(3)</a:t>
            </a:r>
          </a:p>
        </p:txBody>
      </p:sp>
      <p:sp>
        <p:nvSpPr>
          <p:cNvPr id="740364" name="Oval 12"/>
          <p:cNvSpPr>
            <a:spLocks noChangeAspect="1" noChangeArrowheads="1"/>
          </p:cNvSpPr>
          <p:nvPr/>
        </p:nvSpPr>
        <p:spPr bwMode="auto">
          <a:xfrm>
            <a:off x="1524000" y="3821113"/>
            <a:ext cx="128588" cy="128587"/>
          </a:xfrm>
          <a:prstGeom prst="ellipse">
            <a:avLst/>
          </a:prstGeom>
          <a:solidFill>
            <a:srgbClr val="FF0000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740365" name="Rectangle 13"/>
          <p:cNvSpPr>
            <a:spLocks noChangeArrowheads="1"/>
          </p:cNvSpPr>
          <p:nvPr/>
        </p:nvSpPr>
        <p:spPr bwMode="auto">
          <a:xfrm>
            <a:off x="469900" y="3444875"/>
            <a:ext cx="1058863" cy="581025"/>
          </a:xfrm>
          <a:prstGeom prst="rect">
            <a:avLst/>
          </a:prstGeom>
          <a:solidFill>
            <a:srgbClr val="FFFF99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107763" dir="2700000" algn="ctr" rotWithShape="0">
                    <a:schemeClr val="tx1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1430" tIns="45716" rIns="91430" bIns="45716" anchor="ctr"/>
          <a:lstStyle/>
          <a:p>
            <a:pPr algn="ctr" defTabSz="912813">
              <a:defRPr/>
            </a:pPr>
            <a:r>
              <a:rPr lang="en-US">
                <a:latin typeface="Helvetica" charset="0"/>
                <a:cs typeface="+mn-cs"/>
              </a:rPr>
              <a:t>Client</a:t>
            </a:r>
          </a:p>
        </p:txBody>
      </p:sp>
      <p:sp>
        <p:nvSpPr>
          <p:cNvPr id="740366" name="Text Box 14"/>
          <p:cNvSpPr txBox="1">
            <a:spLocks noChangeArrowheads="1"/>
          </p:cNvSpPr>
          <p:nvPr/>
        </p:nvSpPr>
        <p:spPr bwMode="auto">
          <a:xfrm>
            <a:off x="1006475" y="3975100"/>
            <a:ext cx="116046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>
              <a:defRPr/>
            </a:pPr>
            <a:r>
              <a:rPr lang="en-US">
                <a:cs typeface="+mn-cs"/>
              </a:rPr>
              <a:t>clientfd</a:t>
            </a:r>
          </a:p>
        </p:txBody>
      </p:sp>
      <p:sp>
        <p:nvSpPr>
          <p:cNvPr id="740367" name="Rectangle 15"/>
          <p:cNvSpPr>
            <a:spLocks noChangeArrowheads="1"/>
          </p:cNvSpPr>
          <p:nvPr/>
        </p:nvSpPr>
        <p:spPr bwMode="auto">
          <a:xfrm>
            <a:off x="3449638" y="3432175"/>
            <a:ext cx="1058862" cy="581025"/>
          </a:xfrm>
          <a:prstGeom prst="rect">
            <a:avLst/>
          </a:prstGeom>
          <a:solidFill>
            <a:srgbClr val="FFFF99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107763" dir="2700000" algn="ctr" rotWithShape="0">
                    <a:schemeClr val="tx1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1430" tIns="45716" rIns="91430" bIns="45716" anchor="ctr"/>
          <a:lstStyle/>
          <a:p>
            <a:pPr algn="ctr" defTabSz="912813">
              <a:defRPr/>
            </a:pPr>
            <a:r>
              <a:rPr lang="en-US">
                <a:latin typeface="Helvetica" charset="0"/>
                <a:cs typeface="+mn-cs"/>
              </a:rPr>
              <a:t>Server</a:t>
            </a:r>
          </a:p>
        </p:txBody>
      </p:sp>
      <p:sp>
        <p:nvSpPr>
          <p:cNvPr id="740368" name="Line 16"/>
          <p:cNvSpPr>
            <a:spLocks noChangeShapeType="1"/>
          </p:cNvSpPr>
          <p:nvPr/>
        </p:nvSpPr>
        <p:spPr bwMode="auto">
          <a:xfrm>
            <a:off x="1536700" y="3575050"/>
            <a:ext cx="17526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740369" name="Text Box 17"/>
          <p:cNvSpPr txBox="1">
            <a:spLocks noChangeArrowheads="1"/>
          </p:cNvSpPr>
          <p:nvPr/>
        </p:nvSpPr>
        <p:spPr bwMode="auto">
          <a:xfrm>
            <a:off x="5048250" y="3308350"/>
            <a:ext cx="3867150" cy="915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>
              <a:defRPr/>
            </a:pPr>
            <a:r>
              <a:rPr lang="en-US" sz="1800" i="1">
                <a:latin typeface="Helvetica" charset="0"/>
                <a:cs typeface="+mn-cs"/>
              </a:rPr>
              <a:t>2. Client makes connection request by calling and blocking in </a:t>
            </a:r>
            <a:r>
              <a:rPr lang="en-US" sz="1800" i="1">
                <a:cs typeface="+mn-cs"/>
              </a:rPr>
              <a:t>connect.</a:t>
            </a:r>
          </a:p>
        </p:txBody>
      </p:sp>
      <p:sp>
        <p:nvSpPr>
          <p:cNvPr id="740377" name="Text Box 25"/>
          <p:cNvSpPr txBox="1">
            <a:spLocks noChangeArrowheads="1"/>
          </p:cNvSpPr>
          <p:nvPr/>
        </p:nvSpPr>
        <p:spPr bwMode="auto">
          <a:xfrm>
            <a:off x="1304925" y="2990850"/>
            <a:ext cx="130175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>
              <a:defRPr/>
            </a:pPr>
            <a:r>
              <a:rPr lang="en-US">
                <a:latin typeface="Helvetica" charset="0"/>
                <a:cs typeface="+mn-cs"/>
              </a:rPr>
              <a:t>Connection</a:t>
            </a:r>
          </a:p>
          <a:p>
            <a:pPr algn="ctr">
              <a:defRPr/>
            </a:pPr>
            <a:r>
              <a:rPr lang="en-US">
                <a:latin typeface="Helvetica" charset="0"/>
                <a:cs typeface="+mn-cs"/>
              </a:rPr>
              <a:t>request</a:t>
            </a:r>
          </a:p>
        </p:txBody>
      </p:sp>
      <p:sp>
        <p:nvSpPr>
          <p:cNvPr id="740370" name="Oval 18"/>
          <p:cNvSpPr>
            <a:spLocks noChangeAspect="1" noChangeArrowheads="1"/>
          </p:cNvSpPr>
          <p:nvPr/>
        </p:nvSpPr>
        <p:spPr bwMode="auto">
          <a:xfrm>
            <a:off x="3287713" y="5334000"/>
            <a:ext cx="128587" cy="128588"/>
          </a:xfrm>
          <a:prstGeom prst="ellipse">
            <a:avLst/>
          </a:prstGeom>
          <a:solidFill>
            <a:srgbClr val="CCFFFF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740371" name="Text Box 19"/>
          <p:cNvSpPr txBox="1">
            <a:spLocks noChangeArrowheads="1"/>
          </p:cNvSpPr>
          <p:nvPr/>
        </p:nvSpPr>
        <p:spPr bwMode="auto">
          <a:xfrm>
            <a:off x="2955925" y="4938713"/>
            <a:ext cx="1525588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>
              <a:defRPr/>
            </a:pPr>
            <a:r>
              <a:rPr lang="en-US">
                <a:cs typeface="+mn-cs"/>
              </a:rPr>
              <a:t>listenfd(3)</a:t>
            </a:r>
          </a:p>
        </p:txBody>
      </p:sp>
      <p:sp>
        <p:nvSpPr>
          <p:cNvPr id="740372" name="Oval 20"/>
          <p:cNvSpPr>
            <a:spLocks noChangeAspect="1" noChangeArrowheads="1"/>
          </p:cNvSpPr>
          <p:nvPr/>
        </p:nvSpPr>
        <p:spPr bwMode="auto">
          <a:xfrm>
            <a:off x="1511300" y="5651500"/>
            <a:ext cx="128588" cy="128588"/>
          </a:xfrm>
          <a:prstGeom prst="ellipse">
            <a:avLst/>
          </a:prstGeom>
          <a:solidFill>
            <a:srgbClr val="FF0000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740373" name="Rectangle 21"/>
          <p:cNvSpPr>
            <a:spLocks noChangeArrowheads="1"/>
          </p:cNvSpPr>
          <p:nvPr/>
        </p:nvSpPr>
        <p:spPr bwMode="auto">
          <a:xfrm>
            <a:off x="457200" y="5275263"/>
            <a:ext cx="1058863" cy="581025"/>
          </a:xfrm>
          <a:prstGeom prst="rect">
            <a:avLst/>
          </a:prstGeom>
          <a:solidFill>
            <a:srgbClr val="FFFF99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107763" dir="2700000" algn="ctr" rotWithShape="0">
                    <a:schemeClr val="tx1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1430" tIns="45716" rIns="91430" bIns="45716" anchor="ctr"/>
          <a:lstStyle/>
          <a:p>
            <a:pPr algn="ctr" defTabSz="912813">
              <a:defRPr/>
            </a:pPr>
            <a:r>
              <a:rPr lang="en-US">
                <a:latin typeface="Helvetica" charset="0"/>
                <a:cs typeface="+mn-cs"/>
              </a:rPr>
              <a:t>Client</a:t>
            </a:r>
          </a:p>
        </p:txBody>
      </p:sp>
      <p:sp>
        <p:nvSpPr>
          <p:cNvPr id="740374" name="Text Box 22"/>
          <p:cNvSpPr txBox="1">
            <a:spLocks noChangeArrowheads="1"/>
          </p:cNvSpPr>
          <p:nvPr/>
        </p:nvSpPr>
        <p:spPr bwMode="auto">
          <a:xfrm>
            <a:off x="993775" y="5805488"/>
            <a:ext cx="116046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>
              <a:defRPr/>
            </a:pPr>
            <a:r>
              <a:rPr lang="en-US">
                <a:cs typeface="+mn-cs"/>
              </a:rPr>
              <a:t>clientfd</a:t>
            </a:r>
          </a:p>
        </p:txBody>
      </p:sp>
      <p:sp>
        <p:nvSpPr>
          <p:cNvPr id="740375" name="Rectangle 23"/>
          <p:cNvSpPr>
            <a:spLocks noChangeArrowheads="1"/>
          </p:cNvSpPr>
          <p:nvPr/>
        </p:nvSpPr>
        <p:spPr bwMode="auto">
          <a:xfrm>
            <a:off x="3436938" y="5262563"/>
            <a:ext cx="1058862" cy="581025"/>
          </a:xfrm>
          <a:prstGeom prst="rect">
            <a:avLst/>
          </a:prstGeom>
          <a:solidFill>
            <a:srgbClr val="FFFF99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107763" dir="2700000" algn="ctr" rotWithShape="0">
                    <a:schemeClr val="tx1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1430" tIns="45716" rIns="91430" bIns="45716" anchor="ctr"/>
          <a:lstStyle/>
          <a:p>
            <a:pPr algn="ctr" defTabSz="912813">
              <a:defRPr/>
            </a:pPr>
            <a:r>
              <a:rPr lang="en-US">
                <a:latin typeface="Helvetica" charset="0"/>
                <a:cs typeface="+mn-cs"/>
              </a:rPr>
              <a:t>Server</a:t>
            </a:r>
          </a:p>
        </p:txBody>
      </p:sp>
      <p:sp>
        <p:nvSpPr>
          <p:cNvPr id="740376" name="Text Box 24"/>
          <p:cNvSpPr txBox="1">
            <a:spLocks noChangeArrowheads="1"/>
          </p:cNvSpPr>
          <p:nvPr/>
        </p:nvSpPr>
        <p:spPr bwMode="auto">
          <a:xfrm>
            <a:off x="5057775" y="4859338"/>
            <a:ext cx="4010025" cy="1465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>
              <a:defRPr/>
            </a:pPr>
            <a:r>
              <a:rPr lang="en-US" sz="1800" i="1">
                <a:latin typeface="Helvetica" charset="0"/>
                <a:cs typeface="+mn-cs"/>
              </a:rPr>
              <a:t>3. Server returns </a:t>
            </a:r>
            <a:r>
              <a:rPr lang="en-US" sz="1800" i="1">
                <a:cs typeface="+mn-cs"/>
              </a:rPr>
              <a:t>connfd</a:t>
            </a:r>
            <a:r>
              <a:rPr lang="en-US" sz="1800" i="1">
                <a:latin typeface="Helvetica" charset="0"/>
                <a:cs typeface="+mn-cs"/>
              </a:rPr>
              <a:t> from </a:t>
            </a:r>
            <a:r>
              <a:rPr lang="en-US" sz="1800" i="1">
                <a:cs typeface="+mn-cs"/>
              </a:rPr>
              <a:t>accept</a:t>
            </a:r>
            <a:r>
              <a:rPr lang="en-US" sz="1800" i="1">
                <a:latin typeface="Helvetica" charset="0"/>
                <a:cs typeface="+mn-cs"/>
              </a:rPr>
              <a:t>. Client returns from </a:t>
            </a:r>
            <a:r>
              <a:rPr lang="en-US" sz="1800" i="1">
                <a:cs typeface="+mn-cs"/>
              </a:rPr>
              <a:t>connect</a:t>
            </a:r>
            <a:r>
              <a:rPr lang="en-US" sz="1800" i="1">
                <a:latin typeface="Helvetica" charset="0"/>
                <a:cs typeface="+mn-cs"/>
              </a:rPr>
              <a:t>. Connection is now established between </a:t>
            </a:r>
            <a:r>
              <a:rPr lang="en-US" sz="1800" i="1">
                <a:cs typeface="+mn-cs"/>
              </a:rPr>
              <a:t>clientfd</a:t>
            </a:r>
            <a:r>
              <a:rPr lang="en-US" sz="1800" i="1">
                <a:latin typeface="Helvetica" charset="0"/>
                <a:cs typeface="+mn-cs"/>
              </a:rPr>
              <a:t> and </a:t>
            </a:r>
            <a:r>
              <a:rPr lang="en-US" sz="1800" i="1">
                <a:cs typeface="+mn-cs"/>
              </a:rPr>
              <a:t>connfd</a:t>
            </a:r>
            <a:r>
              <a:rPr lang="en-US" sz="1800" i="1">
                <a:latin typeface="Helvetica" charset="0"/>
                <a:cs typeface="+mn-cs"/>
              </a:rPr>
              <a:t>.</a:t>
            </a:r>
          </a:p>
        </p:txBody>
      </p:sp>
      <p:sp>
        <p:nvSpPr>
          <p:cNvPr id="740378" name="Oval 26"/>
          <p:cNvSpPr>
            <a:spLocks noChangeAspect="1" noChangeArrowheads="1"/>
          </p:cNvSpPr>
          <p:nvPr/>
        </p:nvSpPr>
        <p:spPr bwMode="auto">
          <a:xfrm>
            <a:off x="3314700" y="5664200"/>
            <a:ext cx="128588" cy="128588"/>
          </a:xfrm>
          <a:prstGeom prst="ellipse">
            <a:avLst/>
          </a:prstGeom>
          <a:solidFill>
            <a:srgbClr val="FF0000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740379" name="Text Box 27"/>
          <p:cNvSpPr txBox="1">
            <a:spLocks noChangeArrowheads="1"/>
          </p:cNvSpPr>
          <p:nvPr/>
        </p:nvSpPr>
        <p:spPr bwMode="auto">
          <a:xfrm>
            <a:off x="3068638" y="5818188"/>
            <a:ext cx="128111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>
              <a:defRPr/>
            </a:pPr>
            <a:r>
              <a:rPr lang="en-US">
                <a:cs typeface="+mn-cs"/>
              </a:rPr>
              <a:t>connfd(4)</a:t>
            </a:r>
          </a:p>
        </p:txBody>
      </p:sp>
      <p:sp>
        <p:nvSpPr>
          <p:cNvPr id="740380" name="Line 28"/>
          <p:cNvSpPr>
            <a:spLocks noChangeShapeType="1"/>
          </p:cNvSpPr>
          <p:nvPr/>
        </p:nvSpPr>
        <p:spPr bwMode="auto">
          <a:xfrm>
            <a:off x="1651000" y="5722938"/>
            <a:ext cx="1676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81" name="Rectangle 2"/>
          <p:cNvSpPr>
            <a:spLocks noGrp="1" noChangeArrowheads="1"/>
          </p:cNvSpPr>
          <p:nvPr>
            <p:ph type="title"/>
          </p:nvPr>
        </p:nvSpPr>
        <p:spPr>
          <a:xfrm>
            <a:off x="488950" y="0"/>
            <a:ext cx="77724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smtClean="0">
                <a:latin typeface="Gill Sans MT" charset="0"/>
                <a:cs typeface="+mj-cs"/>
              </a:rPr>
              <a:t>Client/server socket interaction: UDP</a:t>
            </a:r>
            <a:endParaRPr lang="en-US" smtClean="0">
              <a:latin typeface="Gill Sans MT" charset="0"/>
              <a:cs typeface="+mj-cs"/>
            </a:endParaRP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5510213" y="4081463"/>
            <a:ext cx="2211387" cy="2111375"/>
            <a:chOff x="3485" y="2550"/>
            <a:chExt cx="1393" cy="1330"/>
          </a:xfrm>
        </p:grpSpPr>
        <p:grpSp>
          <p:nvGrpSpPr>
            <p:cNvPr id="38936" name="Group 5"/>
            <p:cNvGrpSpPr>
              <a:grpSpLocks/>
            </p:cNvGrpSpPr>
            <p:nvPr/>
          </p:nvGrpSpPr>
          <p:grpSpPr bwMode="auto">
            <a:xfrm>
              <a:off x="3485" y="2964"/>
              <a:ext cx="1393" cy="916"/>
              <a:chOff x="3485" y="2964"/>
              <a:chExt cx="1393" cy="916"/>
            </a:xfrm>
          </p:grpSpPr>
          <p:sp>
            <p:nvSpPr>
              <p:cNvPr id="38938" name="Text Box 6"/>
              <p:cNvSpPr txBox="1">
                <a:spLocks noChangeArrowheads="1"/>
              </p:cNvSpPr>
              <p:nvPr/>
            </p:nvSpPr>
            <p:spPr bwMode="auto">
              <a:xfrm>
                <a:off x="3509" y="3473"/>
                <a:ext cx="900" cy="4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defRPr sz="16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16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2pPr>
                <a:lvl3pPr marL="1143000" indent="-228600">
                  <a:defRPr sz="16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3pPr>
                <a:lvl4pPr marL="1600200" indent="-228600">
                  <a:defRPr sz="16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4pPr>
                <a:lvl5pPr marL="2057400" indent="-228600">
                  <a:defRPr sz="16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9pPr>
              </a:lstStyle>
              <a:p>
                <a:r>
                  <a:rPr lang="en-US" sz="1800">
                    <a:solidFill>
                      <a:srgbClr val="000000"/>
                    </a:solidFill>
                    <a:latin typeface="Arial" charset="0"/>
                  </a:rPr>
                  <a:t>close</a:t>
                </a:r>
              </a:p>
              <a:p>
                <a:r>
                  <a:rPr lang="en-US" sz="1800">
                    <a:solidFill>
                      <a:srgbClr val="CC0000"/>
                    </a:solidFill>
                    <a:latin typeface="Arial" charset="0"/>
                  </a:rPr>
                  <a:t>clientSocke</a:t>
                </a:r>
                <a:r>
                  <a:rPr lang="en-US" sz="1800">
                    <a:solidFill>
                      <a:srgbClr val="FF0000"/>
                    </a:solidFill>
                    <a:latin typeface="Arial" charset="0"/>
                  </a:rPr>
                  <a:t>t</a:t>
                </a:r>
                <a:endParaRPr lang="en-US" sz="1800">
                  <a:solidFill>
                    <a:srgbClr val="000000"/>
                  </a:solidFill>
                  <a:latin typeface="Times New Roman" charset="0"/>
                </a:endParaRPr>
              </a:p>
            </p:txBody>
          </p:sp>
          <p:sp>
            <p:nvSpPr>
              <p:cNvPr id="38939" name="Line 7"/>
              <p:cNvSpPr>
                <a:spLocks noChangeShapeType="1"/>
              </p:cNvSpPr>
              <p:nvPr/>
            </p:nvSpPr>
            <p:spPr bwMode="auto">
              <a:xfrm>
                <a:off x="3936" y="3318"/>
                <a:ext cx="0" cy="204"/>
              </a:xfrm>
              <a:prstGeom prst="line">
                <a:avLst/>
              </a:prstGeom>
              <a:noFill/>
              <a:ln w="28575">
                <a:solidFill>
                  <a:srgbClr val="000099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8940" name="Text Box 8"/>
              <p:cNvSpPr txBox="1">
                <a:spLocks noChangeArrowheads="1"/>
              </p:cNvSpPr>
              <p:nvPr/>
            </p:nvSpPr>
            <p:spPr bwMode="auto">
              <a:xfrm>
                <a:off x="3485" y="2964"/>
                <a:ext cx="1393" cy="4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defRPr sz="16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16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2pPr>
                <a:lvl3pPr marL="1143000" indent="-228600">
                  <a:defRPr sz="16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3pPr>
                <a:lvl4pPr marL="1600200" indent="-228600">
                  <a:defRPr sz="16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4pPr>
                <a:lvl5pPr marL="2057400" indent="-228600">
                  <a:defRPr sz="16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9pPr>
              </a:lstStyle>
              <a:p>
                <a:r>
                  <a:rPr lang="en-US" sz="1800">
                    <a:solidFill>
                      <a:srgbClr val="000000"/>
                    </a:solidFill>
                    <a:latin typeface="Arial" charset="0"/>
                  </a:rPr>
                  <a:t>read datagram from</a:t>
                </a:r>
              </a:p>
              <a:p>
                <a:r>
                  <a:rPr lang="en-US" sz="1800">
                    <a:solidFill>
                      <a:srgbClr val="CC0000"/>
                    </a:solidFill>
                    <a:latin typeface="Arial" charset="0"/>
                  </a:rPr>
                  <a:t>clientSocket</a:t>
                </a:r>
                <a:endParaRPr lang="en-US" sz="1800">
                  <a:solidFill>
                    <a:srgbClr val="CC0000"/>
                  </a:solidFill>
                  <a:latin typeface="Times New Roman" charset="0"/>
                </a:endParaRPr>
              </a:p>
            </p:txBody>
          </p:sp>
        </p:grpSp>
        <p:sp>
          <p:nvSpPr>
            <p:cNvPr id="38937" name="Line 9"/>
            <p:cNvSpPr>
              <a:spLocks noChangeShapeType="1"/>
            </p:cNvSpPr>
            <p:nvPr/>
          </p:nvSpPr>
          <p:spPr bwMode="auto">
            <a:xfrm>
              <a:off x="3864" y="2550"/>
              <a:ext cx="0" cy="522"/>
            </a:xfrm>
            <a:prstGeom prst="line">
              <a:avLst/>
            </a:prstGeom>
            <a:noFill/>
            <a:ln w="28575">
              <a:solidFill>
                <a:srgbClr val="000099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</p:grpSp>
      <p:grpSp>
        <p:nvGrpSpPr>
          <p:cNvPr id="4" name="Group 10"/>
          <p:cNvGrpSpPr>
            <a:grpSpLocks/>
          </p:cNvGrpSpPr>
          <p:nvPr/>
        </p:nvGrpSpPr>
        <p:grpSpPr bwMode="auto">
          <a:xfrm>
            <a:off x="3000375" y="1333500"/>
            <a:ext cx="6027738" cy="2835276"/>
            <a:chOff x="1890" y="840"/>
            <a:chExt cx="3797" cy="1786"/>
          </a:xfrm>
        </p:grpSpPr>
        <p:grpSp>
          <p:nvGrpSpPr>
            <p:cNvPr id="38929" name="Group 11"/>
            <p:cNvGrpSpPr>
              <a:grpSpLocks/>
            </p:cNvGrpSpPr>
            <p:nvPr/>
          </p:nvGrpSpPr>
          <p:grpSpPr bwMode="auto">
            <a:xfrm>
              <a:off x="3397" y="1240"/>
              <a:ext cx="2290" cy="612"/>
              <a:chOff x="3241" y="1750"/>
              <a:chExt cx="2290" cy="612"/>
            </a:xfrm>
          </p:grpSpPr>
          <p:sp>
            <p:nvSpPr>
              <p:cNvPr id="38934" name="Text Box 12"/>
              <p:cNvSpPr txBox="1">
                <a:spLocks noChangeArrowheads="1"/>
              </p:cNvSpPr>
              <p:nvPr/>
            </p:nvSpPr>
            <p:spPr bwMode="auto">
              <a:xfrm>
                <a:off x="3241" y="1750"/>
                <a:ext cx="1021" cy="4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defRPr sz="16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16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2pPr>
                <a:lvl3pPr marL="1143000" indent="-228600">
                  <a:defRPr sz="16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3pPr>
                <a:lvl4pPr marL="1600200" indent="-228600">
                  <a:defRPr sz="16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4pPr>
                <a:lvl5pPr marL="2057400" indent="-228600">
                  <a:defRPr sz="16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9pPr>
              </a:lstStyle>
              <a:p>
                <a:r>
                  <a:rPr lang="en-US" sz="1800">
                    <a:solidFill>
                      <a:srgbClr val="000000"/>
                    </a:solidFill>
                    <a:latin typeface="Arial" charset="0"/>
                  </a:rPr>
                  <a:t>create socket:</a:t>
                </a:r>
              </a:p>
              <a:p>
                <a:endParaRPr lang="en-US" sz="2400">
                  <a:solidFill>
                    <a:srgbClr val="000000"/>
                  </a:solidFill>
                  <a:latin typeface="Times New Roman" charset="0"/>
                </a:endParaRPr>
              </a:p>
            </p:txBody>
          </p:sp>
          <p:sp>
            <p:nvSpPr>
              <p:cNvPr id="38935" name="Text Box 13"/>
              <p:cNvSpPr txBox="1">
                <a:spLocks noChangeArrowheads="1"/>
              </p:cNvSpPr>
              <p:nvPr/>
            </p:nvSpPr>
            <p:spPr bwMode="auto">
              <a:xfrm>
                <a:off x="3241" y="1944"/>
                <a:ext cx="2290" cy="41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defRPr sz="16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16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2pPr>
                <a:lvl3pPr marL="1143000" indent="-228600">
                  <a:defRPr sz="16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3pPr>
                <a:lvl4pPr marL="1600200" indent="-228600">
                  <a:defRPr sz="16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4pPr>
                <a:lvl5pPr marL="2057400" indent="-228600">
                  <a:defRPr sz="16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9pPr>
              </a:lstStyle>
              <a:p>
                <a:pPr>
                  <a:lnSpc>
                    <a:spcPts val="2000"/>
                  </a:lnSpc>
                </a:pPr>
                <a:r>
                  <a:rPr lang="en-US" sz="1800">
                    <a:solidFill>
                      <a:srgbClr val="CC0000"/>
                    </a:solidFill>
                    <a:latin typeface="Arial" charset="0"/>
                  </a:rPr>
                  <a:t>clientSocket =</a:t>
                </a:r>
              </a:p>
              <a:p>
                <a:pPr>
                  <a:lnSpc>
                    <a:spcPts val="2000"/>
                  </a:lnSpc>
                </a:pPr>
                <a:r>
                  <a:rPr lang="en-US" sz="1800">
                    <a:solidFill>
                      <a:srgbClr val="CC0000"/>
                    </a:solidFill>
                    <a:latin typeface="Arial" charset="0"/>
                  </a:rPr>
                  <a:t>socket(AF_INET,SOCK_DGRAM)</a:t>
                </a:r>
                <a:endParaRPr lang="en-US" sz="1800">
                  <a:solidFill>
                    <a:srgbClr val="CC0000"/>
                  </a:solidFill>
                  <a:latin typeface="Times New Roman" charset="0"/>
                </a:endParaRPr>
              </a:p>
            </p:txBody>
          </p:sp>
        </p:grpSp>
        <p:sp>
          <p:nvSpPr>
            <p:cNvPr id="38930" name="Text Box 14"/>
            <p:cNvSpPr txBox="1">
              <a:spLocks noChangeArrowheads="1"/>
            </p:cNvSpPr>
            <p:nvPr/>
          </p:nvSpPr>
          <p:spPr bwMode="auto">
            <a:xfrm>
              <a:off x="3570" y="840"/>
              <a:ext cx="11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sz="16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16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>
                <a:defRPr sz="16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>
                <a:defRPr sz="16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>
                <a:defRPr sz="16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endParaRPr lang="en-US" sz="2400">
                <a:solidFill>
                  <a:srgbClr val="000000"/>
                </a:solidFill>
                <a:latin typeface="Times New Roman" charset="0"/>
              </a:endParaRPr>
            </a:p>
          </p:txBody>
        </p:sp>
        <p:sp>
          <p:nvSpPr>
            <p:cNvPr id="38931" name="Text Box 15"/>
            <p:cNvSpPr txBox="1">
              <a:spLocks noChangeArrowheads="1"/>
            </p:cNvSpPr>
            <p:nvPr/>
          </p:nvSpPr>
          <p:spPr bwMode="auto">
            <a:xfrm>
              <a:off x="3389" y="1870"/>
              <a:ext cx="2275" cy="7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>
                <a:defRPr sz="16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16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>
                <a:defRPr sz="16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>
                <a:defRPr sz="16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>
                <a:defRPr sz="16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r>
                <a:rPr lang="en-US" sz="1800" dirty="0">
                  <a:solidFill>
                    <a:srgbClr val="000000"/>
                  </a:solidFill>
                  <a:latin typeface="Arial" charset="0"/>
                </a:rPr>
                <a:t>Create datagram with server IP and</a:t>
              </a:r>
            </a:p>
            <a:p>
              <a:r>
                <a:rPr lang="en-US" sz="1800" dirty="0">
                  <a:solidFill>
                    <a:srgbClr val="000000"/>
                  </a:solidFill>
                  <a:latin typeface="Arial" charset="0"/>
                </a:rPr>
                <a:t>port=x; send datagram via</a:t>
              </a:r>
              <a:r>
                <a:rPr lang="en-US" sz="1800" dirty="0">
                  <a:solidFill>
                    <a:srgbClr val="CC0000"/>
                  </a:solidFill>
                  <a:latin typeface="Arial" charset="0"/>
                </a:rPr>
                <a:t/>
              </a:r>
              <a:br>
                <a:rPr lang="en-US" sz="1800" dirty="0">
                  <a:solidFill>
                    <a:srgbClr val="CC0000"/>
                  </a:solidFill>
                  <a:latin typeface="Arial" charset="0"/>
                </a:rPr>
              </a:br>
              <a:r>
                <a:rPr lang="en-US" sz="1800" dirty="0" err="1">
                  <a:solidFill>
                    <a:srgbClr val="CC0000"/>
                  </a:solidFill>
                  <a:latin typeface="Arial" charset="0"/>
                </a:rPr>
                <a:t>clientSocket</a:t>
              </a:r>
              <a:endParaRPr lang="en-US" sz="1800" dirty="0">
                <a:solidFill>
                  <a:srgbClr val="CC0000"/>
                </a:solidFill>
                <a:latin typeface="Times New Roman" charset="0"/>
              </a:endParaRPr>
            </a:p>
          </p:txBody>
        </p:sp>
        <p:sp>
          <p:nvSpPr>
            <p:cNvPr id="38932" name="Line 16"/>
            <p:cNvSpPr>
              <a:spLocks noChangeShapeType="1"/>
            </p:cNvSpPr>
            <p:nvPr/>
          </p:nvSpPr>
          <p:spPr bwMode="auto">
            <a:xfrm>
              <a:off x="3828" y="1830"/>
              <a:ext cx="0" cy="204"/>
            </a:xfrm>
            <a:prstGeom prst="line">
              <a:avLst/>
            </a:prstGeom>
            <a:noFill/>
            <a:ln w="28575">
              <a:solidFill>
                <a:srgbClr val="000099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38933" name="Line 17"/>
            <p:cNvSpPr>
              <a:spLocks noChangeShapeType="1"/>
            </p:cNvSpPr>
            <p:nvPr/>
          </p:nvSpPr>
          <p:spPr bwMode="auto">
            <a:xfrm flipH="1">
              <a:off x="1890" y="2208"/>
              <a:ext cx="1518" cy="252"/>
            </a:xfrm>
            <a:prstGeom prst="line">
              <a:avLst/>
            </a:prstGeom>
            <a:noFill/>
            <a:ln w="28575">
              <a:solidFill>
                <a:srgbClr val="CC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</p:grpSp>
      <p:sp>
        <p:nvSpPr>
          <p:cNvPr id="38916" name="Text Box 18"/>
          <p:cNvSpPr txBox="1">
            <a:spLocks noChangeArrowheads="1"/>
          </p:cNvSpPr>
          <p:nvPr/>
        </p:nvSpPr>
        <p:spPr bwMode="auto">
          <a:xfrm>
            <a:off x="820738" y="2187575"/>
            <a:ext cx="2462212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r>
              <a:rPr lang="en-US" sz="1800">
                <a:solidFill>
                  <a:srgbClr val="000000"/>
                </a:solidFill>
                <a:latin typeface="Arial" charset="0"/>
              </a:rPr>
              <a:t>create socket, port= x:</a:t>
            </a:r>
            <a:endParaRPr lang="en-US" sz="1800">
              <a:solidFill>
                <a:srgbClr val="000000"/>
              </a:solidFill>
              <a:latin typeface="Times New Roman" charset="0"/>
            </a:endParaRPr>
          </a:p>
        </p:txBody>
      </p:sp>
      <p:sp>
        <p:nvSpPr>
          <p:cNvPr id="38917" name="Text Box 19"/>
          <p:cNvSpPr txBox="1">
            <a:spLocks noChangeArrowheads="1"/>
          </p:cNvSpPr>
          <p:nvPr/>
        </p:nvSpPr>
        <p:spPr bwMode="auto">
          <a:xfrm>
            <a:off x="833438" y="2482850"/>
            <a:ext cx="3635375" cy="663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>
              <a:lnSpc>
                <a:spcPts val="2000"/>
              </a:lnSpc>
            </a:pPr>
            <a:r>
              <a:rPr lang="en-US" sz="1800">
                <a:solidFill>
                  <a:srgbClr val="CC0000"/>
                </a:solidFill>
                <a:latin typeface="Arial" charset="0"/>
              </a:rPr>
              <a:t>serverSocket =</a:t>
            </a:r>
          </a:p>
          <a:p>
            <a:pPr>
              <a:lnSpc>
                <a:spcPts val="2000"/>
              </a:lnSpc>
            </a:pPr>
            <a:r>
              <a:rPr lang="en-US" sz="1800">
                <a:solidFill>
                  <a:srgbClr val="CC0000"/>
                </a:solidFill>
                <a:latin typeface="Arial" charset="0"/>
              </a:rPr>
              <a:t>socket(AF_INET,SOCK_DGRAM)</a:t>
            </a:r>
            <a:endParaRPr lang="en-US" sz="1800">
              <a:solidFill>
                <a:srgbClr val="CC0000"/>
              </a:solidFill>
              <a:latin typeface="Times New Roman" charset="0"/>
            </a:endParaRPr>
          </a:p>
        </p:txBody>
      </p:sp>
      <p:grpSp>
        <p:nvGrpSpPr>
          <p:cNvPr id="6" name="Group 20"/>
          <p:cNvGrpSpPr>
            <a:grpSpLocks/>
          </p:cNvGrpSpPr>
          <p:nvPr/>
        </p:nvGrpSpPr>
        <p:grpSpPr bwMode="auto">
          <a:xfrm>
            <a:off x="1316038" y="3146425"/>
            <a:ext cx="2211387" cy="1122363"/>
            <a:chOff x="885" y="1982"/>
            <a:chExt cx="1393" cy="707"/>
          </a:xfrm>
        </p:grpSpPr>
        <p:sp>
          <p:nvSpPr>
            <p:cNvPr id="38927" name="Line 21"/>
            <p:cNvSpPr>
              <a:spLocks noChangeShapeType="1"/>
            </p:cNvSpPr>
            <p:nvPr/>
          </p:nvSpPr>
          <p:spPr bwMode="auto">
            <a:xfrm>
              <a:off x="1276" y="1982"/>
              <a:ext cx="0" cy="366"/>
            </a:xfrm>
            <a:prstGeom prst="line">
              <a:avLst/>
            </a:prstGeom>
            <a:noFill/>
            <a:ln w="28575">
              <a:solidFill>
                <a:srgbClr val="000099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38928" name="Text Box 22"/>
            <p:cNvSpPr txBox="1">
              <a:spLocks noChangeArrowheads="1"/>
            </p:cNvSpPr>
            <p:nvPr/>
          </p:nvSpPr>
          <p:spPr bwMode="auto">
            <a:xfrm>
              <a:off x="885" y="2282"/>
              <a:ext cx="1393" cy="4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sz="16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16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>
                <a:defRPr sz="16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>
                <a:defRPr sz="16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>
                <a:defRPr sz="16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r>
                <a:rPr lang="en-US" sz="1800">
                  <a:solidFill>
                    <a:srgbClr val="000000"/>
                  </a:solidFill>
                  <a:latin typeface="Arial" charset="0"/>
                </a:rPr>
                <a:t>read datagram from</a:t>
              </a:r>
            </a:p>
            <a:p>
              <a:r>
                <a:rPr lang="en-US" sz="1800">
                  <a:solidFill>
                    <a:srgbClr val="CC0000"/>
                  </a:solidFill>
                  <a:latin typeface="Arial" charset="0"/>
                </a:rPr>
                <a:t>serverSocke</a:t>
              </a:r>
              <a:r>
                <a:rPr lang="en-US" sz="1800">
                  <a:solidFill>
                    <a:srgbClr val="FF0000"/>
                  </a:solidFill>
                  <a:latin typeface="Arial" charset="0"/>
                </a:rPr>
                <a:t>t</a:t>
              </a:r>
              <a:endParaRPr lang="en-US" sz="1800">
                <a:solidFill>
                  <a:srgbClr val="000000"/>
                </a:solidFill>
                <a:latin typeface="Times New Roman" charset="0"/>
              </a:endParaRPr>
            </a:p>
          </p:txBody>
        </p:sp>
      </p:grpSp>
      <p:grpSp>
        <p:nvGrpSpPr>
          <p:cNvPr id="7" name="Group 23"/>
          <p:cNvGrpSpPr>
            <a:grpSpLocks/>
          </p:cNvGrpSpPr>
          <p:nvPr/>
        </p:nvGrpSpPr>
        <p:grpSpPr bwMode="auto">
          <a:xfrm>
            <a:off x="1338263" y="4295775"/>
            <a:ext cx="3973512" cy="1660525"/>
            <a:chOff x="899" y="2720"/>
            <a:chExt cx="2503" cy="1046"/>
          </a:xfrm>
        </p:grpSpPr>
        <p:sp>
          <p:nvSpPr>
            <p:cNvPr id="38924" name="Text Box 24"/>
            <p:cNvSpPr txBox="1">
              <a:spLocks noChangeArrowheads="1"/>
            </p:cNvSpPr>
            <p:nvPr/>
          </p:nvSpPr>
          <p:spPr bwMode="auto">
            <a:xfrm>
              <a:off x="899" y="2835"/>
              <a:ext cx="1062" cy="9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sz="16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16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>
                <a:defRPr sz="16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>
                <a:defRPr sz="16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>
                <a:defRPr sz="16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r>
                <a:rPr lang="en-US" sz="1800">
                  <a:solidFill>
                    <a:srgbClr val="000000"/>
                  </a:solidFill>
                  <a:latin typeface="Arial" charset="0"/>
                </a:rPr>
                <a:t>write reply to</a:t>
              </a:r>
            </a:p>
            <a:p>
              <a:r>
                <a:rPr lang="en-US" sz="1800">
                  <a:solidFill>
                    <a:srgbClr val="CC0000"/>
                  </a:solidFill>
                  <a:latin typeface="Arial" charset="0"/>
                </a:rPr>
                <a:t>serverSocket</a:t>
              </a:r>
            </a:p>
            <a:p>
              <a:r>
                <a:rPr lang="en-US" sz="1800">
                  <a:solidFill>
                    <a:srgbClr val="000000"/>
                  </a:solidFill>
                  <a:latin typeface="Arial" charset="0"/>
                </a:rPr>
                <a:t>specifying </a:t>
              </a:r>
              <a:br>
                <a:rPr lang="en-US" sz="1800">
                  <a:solidFill>
                    <a:srgbClr val="000000"/>
                  </a:solidFill>
                  <a:latin typeface="Arial" charset="0"/>
                </a:rPr>
              </a:br>
              <a:r>
                <a:rPr lang="en-US" sz="1800">
                  <a:solidFill>
                    <a:srgbClr val="000000"/>
                  </a:solidFill>
                  <a:latin typeface="Arial" charset="0"/>
                </a:rPr>
                <a:t>client address,</a:t>
              </a:r>
            </a:p>
            <a:p>
              <a:r>
                <a:rPr lang="en-US" sz="1800">
                  <a:solidFill>
                    <a:srgbClr val="000000"/>
                  </a:solidFill>
                  <a:latin typeface="Arial" charset="0"/>
                </a:rPr>
                <a:t>port number</a:t>
              </a:r>
              <a:endParaRPr lang="en-US" sz="1800">
                <a:solidFill>
                  <a:srgbClr val="000000"/>
                </a:solidFill>
                <a:latin typeface="Times New Roman" charset="0"/>
              </a:endParaRPr>
            </a:p>
          </p:txBody>
        </p:sp>
        <p:sp>
          <p:nvSpPr>
            <p:cNvPr id="38925" name="Line 25"/>
            <p:cNvSpPr>
              <a:spLocks noChangeShapeType="1"/>
            </p:cNvSpPr>
            <p:nvPr/>
          </p:nvSpPr>
          <p:spPr bwMode="auto">
            <a:xfrm>
              <a:off x="1302" y="2720"/>
              <a:ext cx="0" cy="198"/>
            </a:xfrm>
            <a:prstGeom prst="line">
              <a:avLst/>
            </a:prstGeom>
            <a:noFill/>
            <a:ln w="28575">
              <a:solidFill>
                <a:srgbClr val="000099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38926" name="Line 26"/>
            <p:cNvSpPr>
              <a:spLocks noChangeShapeType="1"/>
            </p:cNvSpPr>
            <p:nvPr/>
          </p:nvSpPr>
          <p:spPr bwMode="auto">
            <a:xfrm>
              <a:off x="1866" y="2970"/>
              <a:ext cx="1536" cy="180"/>
            </a:xfrm>
            <a:prstGeom prst="line">
              <a:avLst/>
            </a:prstGeom>
            <a:noFill/>
            <a:ln w="28575">
              <a:solidFill>
                <a:srgbClr val="CC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</p:grpSp>
      <p:sp>
        <p:nvSpPr>
          <p:cNvPr id="38920" name="Text Box 22"/>
          <p:cNvSpPr txBox="1">
            <a:spLocks noChangeArrowheads="1"/>
          </p:cNvSpPr>
          <p:nvPr/>
        </p:nvSpPr>
        <p:spPr bwMode="auto">
          <a:xfrm>
            <a:off x="647700" y="1304925"/>
            <a:ext cx="3686175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800">
                <a:solidFill>
                  <a:srgbClr val="000000"/>
                </a:solidFill>
                <a:latin typeface="Gill Sans MT" charset="0"/>
              </a:rPr>
              <a:t>server</a:t>
            </a:r>
            <a:r>
              <a:rPr lang="en-US" sz="2400">
                <a:solidFill>
                  <a:srgbClr val="000000"/>
                </a:solidFill>
                <a:latin typeface="Gill Sans MT" charset="0"/>
              </a:rPr>
              <a:t> (running</a:t>
            </a:r>
            <a:r>
              <a:rPr lang="en-US" sz="2000">
                <a:solidFill>
                  <a:srgbClr val="000000"/>
                </a:solidFill>
                <a:latin typeface="Gill Sans MT" charset="0"/>
              </a:rPr>
              <a:t> on</a:t>
            </a:r>
            <a:r>
              <a:rPr lang="en-US" sz="1800">
                <a:solidFill>
                  <a:srgbClr val="000000"/>
                </a:solidFill>
                <a:latin typeface="Comic Sans MS" charset="0"/>
              </a:rPr>
              <a:t> serverIP</a:t>
            </a:r>
            <a:r>
              <a:rPr lang="en-US" sz="2400">
                <a:solidFill>
                  <a:srgbClr val="000000"/>
                </a:solidFill>
                <a:latin typeface="Gill Sans MT" charset="0"/>
              </a:rPr>
              <a:t>)</a:t>
            </a:r>
          </a:p>
        </p:txBody>
      </p:sp>
      <p:sp>
        <p:nvSpPr>
          <p:cNvPr id="38921" name="Text Box 23"/>
          <p:cNvSpPr txBox="1">
            <a:spLocks noChangeArrowheads="1"/>
          </p:cNvSpPr>
          <p:nvPr/>
        </p:nvSpPr>
        <p:spPr bwMode="auto">
          <a:xfrm>
            <a:off x="5411788" y="1301750"/>
            <a:ext cx="9620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800">
                <a:solidFill>
                  <a:srgbClr val="000000"/>
                </a:solidFill>
                <a:latin typeface="Gill Sans MT" charset="0"/>
              </a:rPr>
              <a:t>client</a:t>
            </a:r>
          </a:p>
        </p:txBody>
      </p:sp>
      <p:sp>
        <p:nvSpPr>
          <p:cNvPr id="38922" name="Line 35"/>
          <p:cNvSpPr>
            <a:spLocks noChangeShapeType="1"/>
          </p:cNvSpPr>
          <p:nvPr/>
        </p:nvSpPr>
        <p:spPr bwMode="auto">
          <a:xfrm>
            <a:off x="804863" y="1755775"/>
            <a:ext cx="3341687" cy="0"/>
          </a:xfrm>
          <a:prstGeom prst="line">
            <a:avLst/>
          </a:prstGeom>
          <a:noFill/>
          <a:ln w="19050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23" name="Line 36"/>
          <p:cNvSpPr>
            <a:spLocks noChangeShapeType="1"/>
          </p:cNvSpPr>
          <p:nvPr/>
        </p:nvSpPr>
        <p:spPr bwMode="auto">
          <a:xfrm>
            <a:off x="5545138" y="1766888"/>
            <a:ext cx="676275" cy="0"/>
          </a:xfrm>
          <a:prstGeom prst="line">
            <a:avLst/>
          </a:prstGeom>
          <a:noFill/>
          <a:ln w="19050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36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>
                <a:cs typeface="+mj-cs"/>
              </a:rPr>
              <a:t>Connected vs. Listening Descriptors</a:t>
            </a:r>
          </a:p>
        </p:txBody>
      </p:sp>
      <p:sp>
        <p:nvSpPr>
          <p:cNvPr id="7536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5000"/>
              </a:lnSpc>
              <a:defRPr/>
            </a:pPr>
            <a:r>
              <a:rPr lang="en-US" smtClean="0">
                <a:cs typeface="+mn-cs"/>
              </a:rPr>
              <a:t>Listening descriptor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mtClean="0"/>
              <a:t>End point for client connection requests.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mtClean="0"/>
              <a:t>Created once and exists for lifetime of the server. </a:t>
            </a:r>
          </a:p>
          <a:p>
            <a:pPr eaLnBrk="1" hangingPunct="1">
              <a:lnSpc>
                <a:spcPct val="85000"/>
              </a:lnSpc>
              <a:defRPr/>
            </a:pPr>
            <a:r>
              <a:rPr lang="en-US" smtClean="0">
                <a:cs typeface="+mn-cs"/>
              </a:rPr>
              <a:t>Connected descriptor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mtClean="0"/>
              <a:t>End point of the connection between client and server.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mtClean="0"/>
              <a:t>A new descriptor is created each time the server accepts a connection request from a client.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mtClean="0"/>
              <a:t>Exists only as long as it takes to service client.</a:t>
            </a:r>
          </a:p>
          <a:p>
            <a:pPr eaLnBrk="1" hangingPunct="1">
              <a:lnSpc>
                <a:spcPct val="85000"/>
              </a:lnSpc>
              <a:defRPr/>
            </a:pPr>
            <a:r>
              <a:rPr lang="en-US" smtClean="0">
                <a:cs typeface="+mn-cs"/>
              </a:rPr>
              <a:t>Why the distinction?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mtClean="0"/>
              <a:t>Allows for concurrent servers that can communicate over many client connections simultaneously.</a:t>
            </a:r>
          </a:p>
          <a:p>
            <a:pPr lvl="2" eaLnBrk="1" hangingPunct="1">
              <a:lnSpc>
                <a:spcPct val="97000"/>
              </a:lnSpc>
              <a:defRPr/>
            </a:pPr>
            <a:r>
              <a:rPr lang="en-US" smtClean="0"/>
              <a:t>E.g., Each time we receive a new request, we fork a child to handle the request.</a:t>
            </a:r>
          </a:p>
          <a:p>
            <a:pPr eaLnBrk="1" hangingPunct="1">
              <a:lnSpc>
                <a:spcPct val="85000"/>
              </a:lnSpc>
              <a:defRPr/>
            </a:pPr>
            <a:r>
              <a:rPr lang="en-US" smtClean="0">
                <a:cs typeface="+mn-cs"/>
              </a:rPr>
              <a:t> </a:t>
            </a:r>
          </a:p>
          <a:p>
            <a:pPr eaLnBrk="1" hangingPunct="1">
              <a:lnSpc>
                <a:spcPct val="85000"/>
              </a:lnSpc>
              <a:defRPr/>
            </a:pPr>
            <a:endParaRPr lang="en-US" smtClean="0">
              <a:cs typeface="+mn-cs"/>
            </a:endParaRPr>
          </a:p>
        </p:txBody>
      </p:sp>
    </p:spTree>
  </p:cSld>
  <p:clrMapOvr>
    <a:masterClrMapping/>
  </p:clrMapOvr>
  <p:transition xmlns:p14="http://schemas.microsoft.com/office/powerpoint/2010/main"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209" name="Rectangle 2"/>
          <p:cNvSpPr>
            <a:spLocks noGrp="1" noChangeArrowheads="1"/>
          </p:cNvSpPr>
          <p:nvPr>
            <p:ph type="title"/>
          </p:nvPr>
        </p:nvSpPr>
        <p:spPr>
          <a:xfrm>
            <a:off x="612775" y="0"/>
            <a:ext cx="77724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sz="4000" smtClean="0">
                <a:latin typeface="Gill Sans MT" charset="0"/>
                <a:cs typeface="+mj-cs"/>
              </a:rPr>
              <a:t>Socket programming </a:t>
            </a:r>
            <a:endParaRPr lang="en-US" smtClean="0">
              <a:latin typeface="Gill Sans MT" charset="0"/>
              <a:cs typeface="+mj-cs"/>
            </a:endParaRPr>
          </a:p>
        </p:txBody>
      </p:sp>
      <p:sp>
        <p:nvSpPr>
          <p:cNvPr id="222210" name="Rectangle 3"/>
          <p:cNvSpPr>
            <a:spLocks noGrp="1" noChangeArrowheads="1"/>
          </p:cNvSpPr>
          <p:nvPr>
            <p:ph idx="1"/>
          </p:nvPr>
        </p:nvSpPr>
        <p:spPr>
          <a:xfrm>
            <a:off x="492125" y="1395413"/>
            <a:ext cx="8021638" cy="1533525"/>
          </a:xfrm>
        </p:spPr>
        <p:txBody>
          <a:bodyPr/>
          <a:lstStyle/>
          <a:p>
            <a:pPr eaLnBrk="1" hangingPunct="1">
              <a:defRPr/>
            </a:pPr>
            <a:r>
              <a:rPr lang="en-US" i="1" smtClean="0">
                <a:solidFill>
                  <a:srgbClr val="CC0000"/>
                </a:solidFill>
                <a:latin typeface="Gill Sans MT" charset="0"/>
                <a:cs typeface="+mn-cs"/>
              </a:rPr>
              <a:t>goal:</a:t>
            </a:r>
            <a:r>
              <a:rPr lang="en-US" smtClean="0">
                <a:solidFill>
                  <a:srgbClr val="000000"/>
                </a:solidFill>
                <a:latin typeface="Gill Sans MT" charset="0"/>
                <a:cs typeface="+mn-cs"/>
              </a:rPr>
              <a:t> learn how to build client/server applications that communicate using sockets</a:t>
            </a:r>
            <a:endParaRPr lang="en-US" i="1" smtClean="0">
              <a:solidFill>
                <a:srgbClr val="CC0000"/>
              </a:solidFill>
              <a:latin typeface="Gill Sans MT" charset="0"/>
              <a:cs typeface="+mn-cs"/>
            </a:endParaRPr>
          </a:p>
          <a:p>
            <a:pPr eaLnBrk="1" hangingPunct="1">
              <a:defRPr/>
            </a:pPr>
            <a:r>
              <a:rPr lang="en-US" i="1" smtClean="0">
                <a:solidFill>
                  <a:srgbClr val="CC0000"/>
                </a:solidFill>
                <a:latin typeface="Gill Sans MT" charset="0"/>
                <a:cs typeface="+mn-cs"/>
              </a:rPr>
              <a:t>socket:</a:t>
            </a:r>
            <a:r>
              <a:rPr lang="en-US" smtClean="0">
                <a:latin typeface="Gill Sans MT" charset="0"/>
                <a:cs typeface="+mn-cs"/>
              </a:rPr>
              <a:t> door between application process and end-end-transport protocol </a:t>
            </a:r>
          </a:p>
        </p:txBody>
      </p:sp>
      <p:grpSp>
        <p:nvGrpSpPr>
          <p:cNvPr id="8195" name="Group 60"/>
          <p:cNvGrpSpPr>
            <a:grpSpLocks/>
          </p:cNvGrpSpPr>
          <p:nvPr/>
        </p:nvGrpSpPr>
        <p:grpSpPr bwMode="auto">
          <a:xfrm>
            <a:off x="296863" y="3335338"/>
            <a:ext cx="8208962" cy="2536825"/>
            <a:chOff x="358775" y="3459163"/>
            <a:chExt cx="8208963" cy="2536825"/>
          </a:xfrm>
        </p:grpSpPr>
        <p:sp>
          <p:nvSpPr>
            <p:cNvPr id="8196" name="Freeform 44"/>
            <p:cNvSpPr>
              <a:spLocks/>
            </p:cNvSpPr>
            <p:nvPr/>
          </p:nvSpPr>
          <p:spPr bwMode="auto">
            <a:xfrm>
              <a:off x="6654800" y="3468688"/>
              <a:ext cx="736600" cy="1998662"/>
            </a:xfrm>
            <a:custGeom>
              <a:avLst/>
              <a:gdLst>
                <a:gd name="T0" fmla="*/ 2147483647 w 464"/>
                <a:gd name="T1" fmla="*/ 2147483647 h 1259"/>
                <a:gd name="T2" fmla="*/ 0 w 464"/>
                <a:gd name="T3" fmla="*/ 0 h 1259"/>
                <a:gd name="T4" fmla="*/ 2147483647 w 464"/>
                <a:gd name="T5" fmla="*/ 2147483647 h 1259"/>
                <a:gd name="T6" fmla="*/ 2147483647 w 464"/>
                <a:gd name="T7" fmla="*/ 2147483647 h 1259"/>
                <a:gd name="T8" fmla="*/ 2147483647 w 464"/>
                <a:gd name="T9" fmla="*/ 2147483647 h 125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64"/>
                <a:gd name="T16" fmla="*/ 0 h 1259"/>
                <a:gd name="T17" fmla="*/ 464 w 464"/>
                <a:gd name="T18" fmla="*/ 1259 h 125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64" h="1259">
                  <a:moveTo>
                    <a:pt x="464" y="1060"/>
                  </a:moveTo>
                  <a:lnTo>
                    <a:pt x="0" y="0"/>
                  </a:lnTo>
                  <a:lnTo>
                    <a:pt x="6" y="1258"/>
                  </a:lnTo>
                  <a:lnTo>
                    <a:pt x="382" y="1259"/>
                  </a:lnTo>
                  <a:lnTo>
                    <a:pt x="464" y="1060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0" scaled="1"/>
            </a:gradFill>
            <a:ln w="9525">
              <a:solidFill>
                <a:srgbClr val="DDDDDD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197" name="Freeform 7"/>
            <p:cNvSpPr>
              <a:spLocks/>
            </p:cNvSpPr>
            <p:nvPr/>
          </p:nvSpPr>
          <p:spPr bwMode="auto">
            <a:xfrm>
              <a:off x="3340100" y="4765675"/>
              <a:ext cx="1808163" cy="1031875"/>
            </a:xfrm>
            <a:custGeom>
              <a:avLst/>
              <a:gdLst>
                <a:gd name="T0" fmla="*/ 2147483647 w 2135"/>
                <a:gd name="T1" fmla="*/ 2147483647 h 1662"/>
                <a:gd name="T2" fmla="*/ 2147483647 w 2135"/>
                <a:gd name="T3" fmla="*/ 2147483647 h 1662"/>
                <a:gd name="T4" fmla="*/ 2147483647 w 2135"/>
                <a:gd name="T5" fmla="*/ 2147483647 h 1662"/>
                <a:gd name="T6" fmla="*/ 2147483647 w 2135"/>
                <a:gd name="T7" fmla="*/ 2147483647 h 1662"/>
                <a:gd name="T8" fmla="*/ 2147483647 w 2135"/>
                <a:gd name="T9" fmla="*/ 2147483647 h 1662"/>
                <a:gd name="T10" fmla="*/ 2147483647 w 2135"/>
                <a:gd name="T11" fmla="*/ 2147483647 h 1662"/>
                <a:gd name="T12" fmla="*/ 2147483647 w 2135"/>
                <a:gd name="T13" fmla="*/ 2147483647 h 1662"/>
                <a:gd name="T14" fmla="*/ 2147483647 w 2135"/>
                <a:gd name="T15" fmla="*/ 2147483647 h 1662"/>
                <a:gd name="T16" fmla="*/ 2147483647 w 2135"/>
                <a:gd name="T17" fmla="*/ 2147483647 h 1662"/>
                <a:gd name="T18" fmla="*/ 2147483647 w 2135"/>
                <a:gd name="T19" fmla="*/ 2147483647 h 1662"/>
                <a:gd name="T20" fmla="*/ 2147483647 w 2135"/>
                <a:gd name="T21" fmla="*/ 2147483647 h 166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2135"/>
                <a:gd name="T34" fmla="*/ 0 h 1662"/>
                <a:gd name="T35" fmla="*/ 2135 w 2135"/>
                <a:gd name="T36" fmla="*/ 1662 h 1662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2135" h="1662">
                  <a:moveTo>
                    <a:pt x="27" y="652"/>
                  </a:moveTo>
                  <a:cubicBezTo>
                    <a:pt x="14" y="487"/>
                    <a:pt x="0" y="152"/>
                    <a:pt x="105" y="76"/>
                  </a:cubicBezTo>
                  <a:cubicBezTo>
                    <a:pt x="210" y="0"/>
                    <a:pt x="473" y="192"/>
                    <a:pt x="657" y="196"/>
                  </a:cubicBezTo>
                  <a:cubicBezTo>
                    <a:pt x="841" y="200"/>
                    <a:pt x="985" y="65"/>
                    <a:pt x="1209" y="100"/>
                  </a:cubicBezTo>
                  <a:cubicBezTo>
                    <a:pt x="1433" y="135"/>
                    <a:pt x="1867" y="232"/>
                    <a:pt x="2001" y="406"/>
                  </a:cubicBezTo>
                  <a:cubicBezTo>
                    <a:pt x="2135" y="580"/>
                    <a:pt x="2083" y="945"/>
                    <a:pt x="2013" y="1144"/>
                  </a:cubicBezTo>
                  <a:cubicBezTo>
                    <a:pt x="1943" y="1343"/>
                    <a:pt x="1781" y="1538"/>
                    <a:pt x="1581" y="1600"/>
                  </a:cubicBezTo>
                  <a:cubicBezTo>
                    <a:pt x="1381" y="1662"/>
                    <a:pt x="993" y="1571"/>
                    <a:pt x="813" y="1516"/>
                  </a:cubicBezTo>
                  <a:cubicBezTo>
                    <a:pt x="633" y="1461"/>
                    <a:pt x="606" y="1345"/>
                    <a:pt x="501" y="1270"/>
                  </a:cubicBezTo>
                  <a:cubicBezTo>
                    <a:pt x="396" y="1195"/>
                    <a:pt x="262" y="1169"/>
                    <a:pt x="183" y="1066"/>
                  </a:cubicBezTo>
                  <a:cubicBezTo>
                    <a:pt x="104" y="963"/>
                    <a:pt x="25" y="819"/>
                    <a:pt x="27" y="652"/>
                  </a:cubicBezTo>
                  <a:close/>
                </a:path>
              </a:pathLst>
            </a:custGeom>
            <a:solidFill>
              <a:srgbClr val="33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98" name="Text Box 51"/>
            <p:cNvSpPr txBox="1">
              <a:spLocks noChangeArrowheads="1"/>
            </p:cNvSpPr>
            <p:nvPr/>
          </p:nvSpPr>
          <p:spPr bwMode="auto">
            <a:xfrm>
              <a:off x="3778250" y="4897438"/>
              <a:ext cx="874713" cy="336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16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16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>
                <a:defRPr sz="16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>
                <a:defRPr sz="16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>
                <a:defRPr sz="16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algn="ctr"/>
              <a:r>
                <a:rPr lang="en-US">
                  <a:solidFill>
                    <a:srgbClr val="000000"/>
                  </a:solidFill>
                  <a:latin typeface="Arial" charset="0"/>
                </a:rPr>
                <a:t>Internet</a:t>
              </a:r>
            </a:p>
          </p:txBody>
        </p:sp>
        <p:sp>
          <p:nvSpPr>
            <p:cNvPr id="8199" name="Line 52"/>
            <p:cNvSpPr>
              <a:spLocks noChangeShapeType="1"/>
            </p:cNvSpPr>
            <p:nvPr/>
          </p:nvSpPr>
          <p:spPr bwMode="auto">
            <a:xfrm>
              <a:off x="3098800" y="5308600"/>
              <a:ext cx="221138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00" name="Text Box 53"/>
            <p:cNvSpPr txBox="1">
              <a:spLocks noChangeArrowheads="1"/>
            </p:cNvSpPr>
            <p:nvPr/>
          </p:nvSpPr>
          <p:spPr bwMode="auto">
            <a:xfrm>
              <a:off x="7119938" y="4533900"/>
              <a:ext cx="1063625" cy="8255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16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16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>
                <a:defRPr sz="16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>
                <a:defRPr sz="16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>
                <a:defRPr sz="16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r>
                <a:rPr lang="en-US">
                  <a:solidFill>
                    <a:srgbClr val="CC0000"/>
                  </a:solidFill>
                  <a:latin typeface="Arial" charset="0"/>
                </a:rPr>
                <a:t>controlled</a:t>
              </a:r>
            </a:p>
            <a:p>
              <a:r>
                <a:rPr lang="en-US">
                  <a:solidFill>
                    <a:srgbClr val="CC0000"/>
                  </a:solidFill>
                  <a:latin typeface="Arial" charset="0"/>
                </a:rPr>
                <a:t>by OS</a:t>
              </a:r>
            </a:p>
            <a:p>
              <a:endParaRPr lang="en-US">
                <a:solidFill>
                  <a:srgbClr val="CC0000"/>
                </a:solidFill>
                <a:latin typeface="Times New Roman" charset="0"/>
              </a:endParaRPr>
            </a:p>
          </p:txBody>
        </p:sp>
        <p:sp>
          <p:nvSpPr>
            <p:cNvPr id="8201" name="Text Box 56"/>
            <p:cNvSpPr txBox="1">
              <a:spLocks noChangeArrowheads="1"/>
            </p:cNvSpPr>
            <p:nvPr/>
          </p:nvSpPr>
          <p:spPr bwMode="auto">
            <a:xfrm>
              <a:off x="7097713" y="3633788"/>
              <a:ext cx="1470025" cy="5334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16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16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>
                <a:defRPr sz="16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>
                <a:defRPr sz="16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>
                <a:defRPr sz="16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>
                <a:lnSpc>
                  <a:spcPct val="90000"/>
                </a:lnSpc>
              </a:pPr>
              <a:r>
                <a:rPr lang="en-US">
                  <a:solidFill>
                    <a:srgbClr val="CC0000"/>
                  </a:solidFill>
                  <a:latin typeface="Arial" charset="0"/>
                </a:rPr>
                <a:t>controlled by</a:t>
              </a:r>
            </a:p>
            <a:p>
              <a:pPr>
                <a:lnSpc>
                  <a:spcPct val="90000"/>
                </a:lnSpc>
              </a:pPr>
              <a:r>
                <a:rPr lang="en-US">
                  <a:solidFill>
                    <a:srgbClr val="CC0000"/>
                  </a:solidFill>
                  <a:latin typeface="Arial" charset="0"/>
                </a:rPr>
                <a:t>app developer</a:t>
              </a:r>
            </a:p>
          </p:txBody>
        </p:sp>
        <p:sp>
          <p:nvSpPr>
            <p:cNvPr id="8202" name="Freeform 50"/>
            <p:cNvSpPr>
              <a:spLocks/>
            </p:cNvSpPr>
            <p:nvPr/>
          </p:nvSpPr>
          <p:spPr bwMode="auto">
            <a:xfrm>
              <a:off x="914400" y="3532188"/>
              <a:ext cx="758825" cy="1997075"/>
            </a:xfrm>
            <a:custGeom>
              <a:avLst/>
              <a:gdLst>
                <a:gd name="T0" fmla="*/ 0 w 478"/>
                <a:gd name="T1" fmla="*/ 2147483647 h 1258"/>
                <a:gd name="T2" fmla="*/ 2147483647 w 478"/>
                <a:gd name="T3" fmla="*/ 0 h 1258"/>
                <a:gd name="T4" fmla="*/ 2147483647 w 478"/>
                <a:gd name="T5" fmla="*/ 2147483647 h 1258"/>
                <a:gd name="T6" fmla="*/ 2147483647 w 478"/>
                <a:gd name="T7" fmla="*/ 2147483647 h 1258"/>
                <a:gd name="T8" fmla="*/ 0 w 478"/>
                <a:gd name="T9" fmla="*/ 2147483647 h 125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78"/>
                <a:gd name="T16" fmla="*/ 0 h 1258"/>
                <a:gd name="T17" fmla="*/ 478 w 478"/>
                <a:gd name="T18" fmla="*/ 1258 h 125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78" h="1258">
                  <a:moveTo>
                    <a:pt x="0" y="1040"/>
                  </a:moveTo>
                  <a:lnTo>
                    <a:pt x="478" y="0"/>
                  </a:lnTo>
                  <a:lnTo>
                    <a:pt x="472" y="1258"/>
                  </a:lnTo>
                  <a:lnTo>
                    <a:pt x="41" y="1246"/>
                  </a:lnTo>
                  <a:lnTo>
                    <a:pt x="0" y="1040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0" scaled="1"/>
            </a:gradFill>
            <a:ln w="9525">
              <a:solidFill>
                <a:srgbClr val="DDDDDD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03" name="Rectangle 23"/>
            <p:cNvSpPr>
              <a:spLocks noChangeArrowheads="1"/>
            </p:cNvSpPr>
            <p:nvPr/>
          </p:nvSpPr>
          <p:spPr bwMode="auto">
            <a:xfrm>
              <a:off x="1717675" y="3487738"/>
              <a:ext cx="1296988" cy="1981200"/>
            </a:xfrm>
            <a:prstGeom prst="rect">
              <a:avLst/>
            </a:prstGeom>
            <a:solidFill>
              <a:srgbClr val="0000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 sz="2400">
                <a:solidFill>
                  <a:srgbClr val="000000"/>
                </a:solidFill>
                <a:latin typeface="Times New Roman" charset="0"/>
              </a:endParaRPr>
            </a:p>
          </p:txBody>
        </p:sp>
        <p:sp>
          <p:nvSpPr>
            <p:cNvPr id="8204" name="Rectangle 24"/>
            <p:cNvSpPr>
              <a:spLocks noChangeArrowheads="1"/>
            </p:cNvSpPr>
            <p:nvPr/>
          </p:nvSpPr>
          <p:spPr bwMode="auto">
            <a:xfrm>
              <a:off x="1679575" y="3541713"/>
              <a:ext cx="1273175" cy="1979612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solidFill>
                  <a:srgbClr val="000000"/>
                </a:solidFill>
                <a:latin typeface="Times New Roman" charset="0"/>
              </a:endParaRPr>
            </a:p>
          </p:txBody>
        </p:sp>
        <p:sp>
          <p:nvSpPr>
            <p:cNvPr id="8205" name="Line 25"/>
            <p:cNvSpPr>
              <a:spLocks noChangeShapeType="1"/>
            </p:cNvSpPr>
            <p:nvPr/>
          </p:nvSpPr>
          <p:spPr bwMode="auto">
            <a:xfrm>
              <a:off x="1689100" y="4302125"/>
              <a:ext cx="1263650" cy="317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06" name="Text Box 26"/>
            <p:cNvSpPr txBox="1">
              <a:spLocks noChangeArrowheads="1"/>
            </p:cNvSpPr>
            <p:nvPr/>
          </p:nvSpPr>
          <p:spPr bwMode="auto">
            <a:xfrm>
              <a:off x="1646238" y="4284663"/>
              <a:ext cx="1317625" cy="3254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6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16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>
                <a:defRPr sz="16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>
                <a:defRPr sz="16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>
                <a:defRPr sz="16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algn="ctr">
                <a:lnSpc>
                  <a:spcPct val="110000"/>
                </a:lnSpc>
              </a:pPr>
              <a:r>
                <a:rPr lang="en-US" sz="1400">
                  <a:solidFill>
                    <a:srgbClr val="969696"/>
                  </a:solidFill>
                  <a:latin typeface="Tahoma" charset="0"/>
                </a:rPr>
                <a:t>transport</a:t>
              </a:r>
            </a:p>
          </p:txBody>
        </p:sp>
        <p:sp>
          <p:nvSpPr>
            <p:cNvPr id="8207" name="Line 27"/>
            <p:cNvSpPr>
              <a:spLocks noChangeShapeType="1"/>
            </p:cNvSpPr>
            <p:nvPr/>
          </p:nvSpPr>
          <p:spPr bwMode="auto">
            <a:xfrm>
              <a:off x="1697038" y="4622800"/>
              <a:ext cx="1263650" cy="317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08" name="Line 28"/>
            <p:cNvSpPr>
              <a:spLocks noChangeShapeType="1"/>
            </p:cNvSpPr>
            <p:nvPr/>
          </p:nvSpPr>
          <p:spPr bwMode="auto">
            <a:xfrm>
              <a:off x="1682750" y="4932363"/>
              <a:ext cx="1263650" cy="317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09" name="Line 29"/>
            <p:cNvSpPr>
              <a:spLocks noChangeShapeType="1"/>
            </p:cNvSpPr>
            <p:nvPr/>
          </p:nvSpPr>
          <p:spPr bwMode="auto">
            <a:xfrm>
              <a:off x="1682750" y="5218113"/>
              <a:ext cx="1263650" cy="317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10" name="Text Box 26"/>
            <p:cNvSpPr txBox="1">
              <a:spLocks noChangeArrowheads="1"/>
            </p:cNvSpPr>
            <p:nvPr/>
          </p:nvSpPr>
          <p:spPr bwMode="auto">
            <a:xfrm>
              <a:off x="1681163" y="3532188"/>
              <a:ext cx="1317625" cy="3254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6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16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>
                <a:defRPr sz="16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>
                <a:defRPr sz="16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>
                <a:defRPr sz="16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algn="ctr">
                <a:lnSpc>
                  <a:spcPct val="110000"/>
                </a:lnSpc>
              </a:pPr>
              <a:r>
                <a:rPr lang="en-US" sz="1400">
                  <a:solidFill>
                    <a:srgbClr val="000000"/>
                  </a:solidFill>
                  <a:latin typeface="Tahoma" charset="0"/>
                </a:rPr>
                <a:t>application</a:t>
              </a:r>
            </a:p>
          </p:txBody>
        </p:sp>
        <p:sp>
          <p:nvSpPr>
            <p:cNvPr id="8211" name="Text Box 26"/>
            <p:cNvSpPr txBox="1">
              <a:spLocks noChangeArrowheads="1"/>
            </p:cNvSpPr>
            <p:nvPr/>
          </p:nvSpPr>
          <p:spPr bwMode="auto">
            <a:xfrm>
              <a:off x="1636713" y="5189538"/>
              <a:ext cx="1317625" cy="3254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6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16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>
                <a:defRPr sz="16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>
                <a:defRPr sz="16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>
                <a:defRPr sz="16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algn="ctr">
                <a:lnSpc>
                  <a:spcPct val="110000"/>
                </a:lnSpc>
              </a:pPr>
              <a:r>
                <a:rPr lang="en-US" sz="1400">
                  <a:solidFill>
                    <a:srgbClr val="969696"/>
                  </a:solidFill>
                  <a:latin typeface="Tahoma" charset="0"/>
                </a:rPr>
                <a:t>physical</a:t>
              </a:r>
            </a:p>
          </p:txBody>
        </p:sp>
        <p:sp>
          <p:nvSpPr>
            <p:cNvPr id="8212" name="Text Box 26"/>
            <p:cNvSpPr txBox="1">
              <a:spLocks noChangeArrowheads="1"/>
            </p:cNvSpPr>
            <p:nvPr/>
          </p:nvSpPr>
          <p:spPr bwMode="auto">
            <a:xfrm>
              <a:off x="1655763" y="4903788"/>
              <a:ext cx="1317625" cy="3254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6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16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>
                <a:defRPr sz="16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>
                <a:defRPr sz="16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>
                <a:defRPr sz="16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algn="ctr">
                <a:lnSpc>
                  <a:spcPct val="110000"/>
                </a:lnSpc>
              </a:pPr>
              <a:r>
                <a:rPr lang="en-US" sz="1400">
                  <a:solidFill>
                    <a:srgbClr val="969696"/>
                  </a:solidFill>
                  <a:latin typeface="Tahoma" charset="0"/>
                </a:rPr>
                <a:t>link</a:t>
              </a:r>
            </a:p>
          </p:txBody>
        </p:sp>
        <p:sp>
          <p:nvSpPr>
            <p:cNvPr id="8213" name="Text Box 26"/>
            <p:cNvSpPr txBox="1">
              <a:spLocks noChangeArrowheads="1"/>
            </p:cNvSpPr>
            <p:nvPr/>
          </p:nvSpPr>
          <p:spPr bwMode="auto">
            <a:xfrm>
              <a:off x="1646238" y="4608513"/>
              <a:ext cx="1317625" cy="3254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6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16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>
                <a:defRPr sz="16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>
                <a:defRPr sz="16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>
                <a:defRPr sz="16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algn="ctr">
                <a:lnSpc>
                  <a:spcPct val="110000"/>
                </a:lnSpc>
              </a:pPr>
              <a:r>
                <a:rPr lang="en-US" sz="1400">
                  <a:solidFill>
                    <a:srgbClr val="969696"/>
                  </a:solidFill>
                  <a:latin typeface="Tahoma" charset="0"/>
                </a:rPr>
                <a:t>network</a:t>
              </a:r>
            </a:p>
          </p:txBody>
        </p:sp>
        <p:sp>
          <p:nvSpPr>
            <p:cNvPr id="8214" name="Oval 62"/>
            <p:cNvSpPr>
              <a:spLocks noChangeArrowheads="1"/>
            </p:cNvSpPr>
            <p:nvPr/>
          </p:nvSpPr>
          <p:spPr bwMode="auto">
            <a:xfrm>
              <a:off x="1814513" y="3806825"/>
              <a:ext cx="990600" cy="304800"/>
            </a:xfrm>
            <a:prstGeom prst="ellipse">
              <a:avLst/>
            </a:prstGeom>
            <a:solidFill>
              <a:srgbClr val="CCFF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>
                  <a:solidFill>
                    <a:srgbClr val="000000"/>
                  </a:solidFill>
                </a:rPr>
                <a:t>process</a:t>
              </a:r>
            </a:p>
          </p:txBody>
        </p:sp>
        <p:grpSp>
          <p:nvGrpSpPr>
            <p:cNvPr id="8215" name="Group 63"/>
            <p:cNvGrpSpPr>
              <a:grpSpLocks/>
            </p:cNvGrpSpPr>
            <p:nvPr/>
          </p:nvGrpSpPr>
          <p:grpSpPr bwMode="auto">
            <a:xfrm>
              <a:off x="2062163" y="4167188"/>
              <a:ext cx="546100" cy="225425"/>
              <a:chOff x="1287" y="2524"/>
              <a:chExt cx="260" cy="100"/>
            </a:xfrm>
          </p:grpSpPr>
          <p:sp>
            <p:nvSpPr>
              <p:cNvPr id="8245" name="Rectangle 64"/>
              <p:cNvSpPr>
                <a:spLocks noChangeArrowheads="1"/>
              </p:cNvSpPr>
              <p:nvPr/>
            </p:nvSpPr>
            <p:spPr bwMode="auto">
              <a:xfrm>
                <a:off x="1287" y="2524"/>
                <a:ext cx="260" cy="100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>
                  <a:buClr>
                    <a:srgbClr val="3333CC"/>
                  </a:buClr>
                </a:pPr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8246" name="Rectangle 65"/>
              <p:cNvSpPr>
                <a:spLocks noChangeArrowheads="1"/>
              </p:cNvSpPr>
              <p:nvPr/>
            </p:nvSpPr>
            <p:spPr bwMode="auto">
              <a:xfrm>
                <a:off x="1338" y="2537"/>
                <a:ext cx="156" cy="76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rgbClr val="CC99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>
                  <a:buClr>
                    <a:srgbClr val="3333CC"/>
                  </a:buClr>
                </a:pPr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8247" name="Rectangle 66"/>
              <p:cNvSpPr>
                <a:spLocks noChangeArrowheads="1"/>
              </p:cNvSpPr>
              <p:nvPr/>
            </p:nvSpPr>
            <p:spPr bwMode="auto">
              <a:xfrm>
                <a:off x="1503" y="2582"/>
                <a:ext cx="27" cy="27"/>
              </a:xfrm>
              <a:prstGeom prst="rect">
                <a:avLst/>
              </a:prstGeom>
              <a:solidFill>
                <a:srgbClr val="CC9900"/>
              </a:solidFill>
              <a:ln w="9525">
                <a:solidFill>
                  <a:srgbClr val="CC99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>
                  <a:buClr>
                    <a:srgbClr val="3333CC"/>
                  </a:buClr>
                </a:pPr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8248" name="Rectangle 67"/>
              <p:cNvSpPr>
                <a:spLocks noChangeArrowheads="1"/>
              </p:cNvSpPr>
              <p:nvPr/>
            </p:nvSpPr>
            <p:spPr bwMode="auto">
              <a:xfrm>
                <a:off x="1298" y="2583"/>
                <a:ext cx="26" cy="27"/>
              </a:xfrm>
              <a:prstGeom prst="rect">
                <a:avLst/>
              </a:prstGeom>
              <a:solidFill>
                <a:srgbClr val="CC9900"/>
              </a:solidFill>
              <a:ln w="9525">
                <a:solidFill>
                  <a:srgbClr val="CC99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>
                  <a:buClr>
                    <a:srgbClr val="3333CC"/>
                  </a:buClr>
                </a:pPr>
                <a:endParaRPr lang="en-US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8216" name="Rectangle 23"/>
            <p:cNvSpPr>
              <a:spLocks noChangeArrowheads="1"/>
            </p:cNvSpPr>
            <p:nvPr/>
          </p:nvSpPr>
          <p:spPr bwMode="auto">
            <a:xfrm>
              <a:off x="5380038" y="3459163"/>
              <a:ext cx="1296987" cy="1981200"/>
            </a:xfrm>
            <a:prstGeom prst="rect">
              <a:avLst/>
            </a:prstGeom>
            <a:solidFill>
              <a:srgbClr val="0000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 sz="2400">
                <a:solidFill>
                  <a:srgbClr val="000000"/>
                </a:solidFill>
                <a:latin typeface="Times New Roman" charset="0"/>
              </a:endParaRPr>
            </a:p>
          </p:txBody>
        </p:sp>
        <p:sp>
          <p:nvSpPr>
            <p:cNvPr id="8217" name="Rectangle 24"/>
            <p:cNvSpPr>
              <a:spLocks noChangeArrowheads="1"/>
            </p:cNvSpPr>
            <p:nvPr/>
          </p:nvSpPr>
          <p:spPr bwMode="auto">
            <a:xfrm>
              <a:off x="5341938" y="3513138"/>
              <a:ext cx="1273175" cy="1979612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solidFill>
                  <a:srgbClr val="000000"/>
                </a:solidFill>
                <a:latin typeface="Times New Roman" charset="0"/>
              </a:endParaRPr>
            </a:p>
          </p:txBody>
        </p:sp>
        <p:sp>
          <p:nvSpPr>
            <p:cNvPr id="8218" name="Line 25"/>
            <p:cNvSpPr>
              <a:spLocks noChangeShapeType="1"/>
            </p:cNvSpPr>
            <p:nvPr/>
          </p:nvSpPr>
          <p:spPr bwMode="auto">
            <a:xfrm>
              <a:off x="5351463" y="4273550"/>
              <a:ext cx="1263650" cy="317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19" name="Text Box 26"/>
            <p:cNvSpPr txBox="1">
              <a:spLocks noChangeArrowheads="1"/>
            </p:cNvSpPr>
            <p:nvPr/>
          </p:nvSpPr>
          <p:spPr bwMode="auto">
            <a:xfrm>
              <a:off x="5308600" y="4256088"/>
              <a:ext cx="1317625" cy="3254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6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16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>
                <a:defRPr sz="16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>
                <a:defRPr sz="16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>
                <a:defRPr sz="16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algn="ctr">
                <a:lnSpc>
                  <a:spcPct val="110000"/>
                </a:lnSpc>
              </a:pPr>
              <a:r>
                <a:rPr lang="en-US" sz="1400">
                  <a:solidFill>
                    <a:srgbClr val="969696"/>
                  </a:solidFill>
                  <a:latin typeface="Tahoma" charset="0"/>
                </a:rPr>
                <a:t>transport</a:t>
              </a:r>
            </a:p>
          </p:txBody>
        </p:sp>
        <p:sp>
          <p:nvSpPr>
            <p:cNvPr id="8220" name="Line 27"/>
            <p:cNvSpPr>
              <a:spLocks noChangeShapeType="1"/>
            </p:cNvSpPr>
            <p:nvPr/>
          </p:nvSpPr>
          <p:spPr bwMode="auto">
            <a:xfrm>
              <a:off x="5359400" y="4594225"/>
              <a:ext cx="1263650" cy="317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21" name="Line 28"/>
            <p:cNvSpPr>
              <a:spLocks noChangeShapeType="1"/>
            </p:cNvSpPr>
            <p:nvPr/>
          </p:nvSpPr>
          <p:spPr bwMode="auto">
            <a:xfrm>
              <a:off x="5345113" y="4903788"/>
              <a:ext cx="1263650" cy="317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22" name="Line 29"/>
            <p:cNvSpPr>
              <a:spLocks noChangeShapeType="1"/>
            </p:cNvSpPr>
            <p:nvPr/>
          </p:nvSpPr>
          <p:spPr bwMode="auto">
            <a:xfrm>
              <a:off x="5345113" y="5189538"/>
              <a:ext cx="1263650" cy="317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23" name="Text Box 26"/>
            <p:cNvSpPr txBox="1">
              <a:spLocks noChangeArrowheads="1"/>
            </p:cNvSpPr>
            <p:nvPr/>
          </p:nvSpPr>
          <p:spPr bwMode="auto">
            <a:xfrm>
              <a:off x="5343525" y="3503613"/>
              <a:ext cx="1317625" cy="3254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6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16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>
                <a:defRPr sz="16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>
                <a:defRPr sz="16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>
                <a:defRPr sz="16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algn="ctr">
                <a:lnSpc>
                  <a:spcPct val="110000"/>
                </a:lnSpc>
              </a:pPr>
              <a:r>
                <a:rPr lang="en-US" sz="1400">
                  <a:solidFill>
                    <a:srgbClr val="000000"/>
                  </a:solidFill>
                  <a:latin typeface="Tahoma" charset="0"/>
                </a:rPr>
                <a:t>application</a:t>
              </a:r>
            </a:p>
          </p:txBody>
        </p:sp>
        <p:sp>
          <p:nvSpPr>
            <p:cNvPr id="8224" name="Text Box 26"/>
            <p:cNvSpPr txBox="1">
              <a:spLocks noChangeArrowheads="1"/>
            </p:cNvSpPr>
            <p:nvPr/>
          </p:nvSpPr>
          <p:spPr bwMode="auto">
            <a:xfrm>
              <a:off x="5299075" y="5160963"/>
              <a:ext cx="1317625" cy="3254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6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16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>
                <a:defRPr sz="16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>
                <a:defRPr sz="16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>
                <a:defRPr sz="16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algn="ctr">
                <a:lnSpc>
                  <a:spcPct val="110000"/>
                </a:lnSpc>
              </a:pPr>
              <a:r>
                <a:rPr lang="en-US" sz="1400">
                  <a:solidFill>
                    <a:srgbClr val="969696"/>
                  </a:solidFill>
                  <a:latin typeface="Tahoma" charset="0"/>
                </a:rPr>
                <a:t>physical</a:t>
              </a:r>
            </a:p>
          </p:txBody>
        </p:sp>
        <p:sp>
          <p:nvSpPr>
            <p:cNvPr id="8225" name="Text Box 26"/>
            <p:cNvSpPr txBox="1">
              <a:spLocks noChangeArrowheads="1"/>
            </p:cNvSpPr>
            <p:nvPr/>
          </p:nvSpPr>
          <p:spPr bwMode="auto">
            <a:xfrm>
              <a:off x="5318125" y="4875213"/>
              <a:ext cx="1317625" cy="3254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6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16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>
                <a:defRPr sz="16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>
                <a:defRPr sz="16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>
                <a:defRPr sz="16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algn="ctr">
                <a:lnSpc>
                  <a:spcPct val="110000"/>
                </a:lnSpc>
              </a:pPr>
              <a:r>
                <a:rPr lang="en-US" sz="1400">
                  <a:solidFill>
                    <a:srgbClr val="969696"/>
                  </a:solidFill>
                  <a:latin typeface="Tahoma" charset="0"/>
                </a:rPr>
                <a:t>link</a:t>
              </a:r>
            </a:p>
          </p:txBody>
        </p:sp>
        <p:sp>
          <p:nvSpPr>
            <p:cNvPr id="8226" name="Text Box 26"/>
            <p:cNvSpPr txBox="1">
              <a:spLocks noChangeArrowheads="1"/>
            </p:cNvSpPr>
            <p:nvPr/>
          </p:nvSpPr>
          <p:spPr bwMode="auto">
            <a:xfrm>
              <a:off x="5308600" y="4579938"/>
              <a:ext cx="1317625" cy="3254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6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16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>
                <a:defRPr sz="16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>
                <a:defRPr sz="16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>
                <a:defRPr sz="16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algn="ctr">
                <a:lnSpc>
                  <a:spcPct val="110000"/>
                </a:lnSpc>
              </a:pPr>
              <a:r>
                <a:rPr lang="en-US" sz="1400">
                  <a:solidFill>
                    <a:srgbClr val="969696"/>
                  </a:solidFill>
                  <a:latin typeface="Tahoma" charset="0"/>
                </a:rPr>
                <a:t>network</a:t>
              </a:r>
            </a:p>
          </p:txBody>
        </p:sp>
        <p:sp>
          <p:nvSpPr>
            <p:cNvPr id="8227" name="Oval 80"/>
            <p:cNvSpPr>
              <a:spLocks noChangeArrowheads="1"/>
            </p:cNvSpPr>
            <p:nvPr/>
          </p:nvSpPr>
          <p:spPr bwMode="auto">
            <a:xfrm>
              <a:off x="5476875" y="3778250"/>
              <a:ext cx="990600" cy="304800"/>
            </a:xfrm>
            <a:prstGeom prst="ellipse">
              <a:avLst/>
            </a:prstGeom>
            <a:solidFill>
              <a:srgbClr val="CCFF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>
                  <a:solidFill>
                    <a:srgbClr val="000000"/>
                  </a:solidFill>
                </a:rPr>
                <a:t>process</a:t>
              </a:r>
            </a:p>
          </p:txBody>
        </p:sp>
        <p:grpSp>
          <p:nvGrpSpPr>
            <p:cNvPr id="8228" name="Group 81"/>
            <p:cNvGrpSpPr>
              <a:grpSpLocks/>
            </p:cNvGrpSpPr>
            <p:nvPr/>
          </p:nvGrpSpPr>
          <p:grpSpPr bwMode="auto">
            <a:xfrm>
              <a:off x="5724525" y="4138613"/>
              <a:ext cx="546100" cy="225425"/>
              <a:chOff x="1287" y="2524"/>
              <a:chExt cx="260" cy="100"/>
            </a:xfrm>
          </p:grpSpPr>
          <p:sp>
            <p:nvSpPr>
              <p:cNvPr id="8241" name="Rectangle 82"/>
              <p:cNvSpPr>
                <a:spLocks noChangeArrowheads="1"/>
              </p:cNvSpPr>
              <p:nvPr/>
            </p:nvSpPr>
            <p:spPr bwMode="auto">
              <a:xfrm>
                <a:off x="1287" y="2524"/>
                <a:ext cx="260" cy="100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>
                  <a:buClr>
                    <a:srgbClr val="3333CC"/>
                  </a:buClr>
                </a:pPr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8242" name="Rectangle 83"/>
              <p:cNvSpPr>
                <a:spLocks noChangeArrowheads="1"/>
              </p:cNvSpPr>
              <p:nvPr/>
            </p:nvSpPr>
            <p:spPr bwMode="auto">
              <a:xfrm>
                <a:off x="1338" y="2537"/>
                <a:ext cx="156" cy="76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rgbClr val="CC99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>
                  <a:buClr>
                    <a:srgbClr val="3333CC"/>
                  </a:buClr>
                </a:pPr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8243" name="Rectangle 84"/>
              <p:cNvSpPr>
                <a:spLocks noChangeArrowheads="1"/>
              </p:cNvSpPr>
              <p:nvPr/>
            </p:nvSpPr>
            <p:spPr bwMode="auto">
              <a:xfrm>
                <a:off x="1503" y="2582"/>
                <a:ext cx="27" cy="27"/>
              </a:xfrm>
              <a:prstGeom prst="rect">
                <a:avLst/>
              </a:prstGeom>
              <a:solidFill>
                <a:srgbClr val="CC9900"/>
              </a:solidFill>
              <a:ln w="9525">
                <a:solidFill>
                  <a:srgbClr val="CC99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>
                  <a:buClr>
                    <a:srgbClr val="3333CC"/>
                  </a:buClr>
                </a:pPr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8244" name="Rectangle 85"/>
              <p:cNvSpPr>
                <a:spLocks noChangeArrowheads="1"/>
              </p:cNvSpPr>
              <p:nvPr/>
            </p:nvSpPr>
            <p:spPr bwMode="auto">
              <a:xfrm>
                <a:off x="1298" y="2583"/>
                <a:ext cx="26" cy="27"/>
              </a:xfrm>
              <a:prstGeom prst="rect">
                <a:avLst/>
              </a:prstGeom>
              <a:solidFill>
                <a:srgbClr val="CC9900"/>
              </a:solidFill>
              <a:ln w="9525">
                <a:solidFill>
                  <a:srgbClr val="CC99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>
                  <a:buClr>
                    <a:srgbClr val="3333CC"/>
                  </a:buClr>
                </a:pPr>
                <a:endParaRPr lang="en-US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8229" name="Line 87"/>
            <p:cNvSpPr>
              <a:spLocks noChangeShapeType="1"/>
            </p:cNvSpPr>
            <p:nvPr/>
          </p:nvSpPr>
          <p:spPr bwMode="auto">
            <a:xfrm flipH="1">
              <a:off x="6534150" y="3910013"/>
              <a:ext cx="609600" cy="0"/>
            </a:xfrm>
            <a:prstGeom prst="line">
              <a:avLst/>
            </a:prstGeom>
            <a:noFill/>
            <a:ln w="19050">
              <a:solidFill>
                <a:srgbClr val="CC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30" name="Line 88"/>
            <p:cNvSpPr>
              <a:spLocks noChangeShapeType="1"/>
            </p:cNvSpPr>
            <p:nvPr/>
          </p:nvSpPr>
          <p:spPr bwMode="auto">
            <a:xfrm>
              <a:off x="6759575" y="4335463"/>
              <a:ext cx="0" cy="1022350"/>
            </a:xfrm>
            <a:prstGeom prst="line">
              <a:avLst/>
            </a:prstGeom>
            <a:noFill/>
            <a:ln w="19050">
              <a:solidFill>
                <a:srgbClr val="CC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31" name="Line 89"/>
            <p:cNvSpPr>
              <a:spLocks noChangeShapeType="1"/>
            </p:cNvSpPr>
            <p:nvPr/>
          </p:nvSpPr>
          <p:spPr bwMode="auto">
            <a:xfrm flipH="1">
              <a:off x="6783388" y="4835525"/>
              <a:ext cx="609600" cy="0"/>
            </a:xfrm>
            <a:prstGeom prst="line">
              <a:avLst/>
            </a:prstGeom>
            <a:noFill/>
            <a:ln w="19050">
              <a:solidFill>
                <a:srgbClr val="CC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32" name="Text Box 56"/>
            <p:cNvSpPr txBox="1">
              <a:spLocks noChangeArrowheads="1"/>
            </p:cNvSpPr>
            <p:nvPr/>
          </p:nvSpPr>
          <p:spPr bwMode="auto">
            <a:xfrm>
              <a:off x="3697288" y="3590925"/>
              <a:ext cx="917575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16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16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>
                <a:defRPr sz="16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>
                <a:defRPr sz="16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>
                <a:defRPr sz="16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>
                <a:lnSpc>
                  <a:spcPct val="90000"/>
                </a:lnSpc>
              </a:pPr>
              <a:r>
                <a:rPr lang="en-US" sz="2000" i="1">
                  <a:solidFill>
                    <a:srgbClr val="CC0000"/>
                  </a:solidFill>
                  <a:latin typeface="Arial" charset="0"/>
                </a:rPr>
                <a:t>socket</a:t>
              </a:r>
            </a:p>
          </p:txBody>
        </p:sp>
        <p:sp>
          <p:nvSpPr>
            <p:cNvPr id="8233" name="Line 91"/>
            <p:cNvSpPr>
              <a:spLocks noChangeShapeType="1"/>
            </p:cNvSpPr>
            <p:nvPr/>
          </p:nvSpPr>
          <p:spPr bwMode="auto">
            <a:xfrm flipV="1">
              <a:off x="2700338" y="3790950"/>
              <a:ext cx="968375" cy="434975"/>
            </a:xfrm>
            <a:prstGeom prst="line">
              <a:avLst/>
            </a:prstGeom>
            <a:noFill/>
            <a:ln w="19050">
              <a:solidFill>
                <a:srgbClr val="CC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34" name="Line 92"/>
            <p:cNvSpPr>
              <a:spLocks noChangeShapeType="1"/>
            </p:cNvSpPr>
            <p:nvPr/>
          </p:nvSpPr>
          <p:spPr bwMode="auto">
            <a:xfrm flipH="1" flipV="1">
              <a:off x="4635500" y="3779838"/>
              <a:ext cx="968375" cy="434975"/>
            </a:xfrm>
            <a:prstGeom prst="line">
              <a:avLst/>
            </a:prstGeom>
            <a:noFill/>
            <a:ln w="19050">
              <a:solidFill>
                <a:srgbClr val="CC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8235" name="Group 93"/>
            <p:cNvGrpSpPr>
              <a:grpSpLocks/>
            </p:cNvGrpSpPr>
            <p:nvPr/>
          </p:nvGrpSpPr>
          <p:grpSpPr bwMode="auto">
            <a:xfrm>
              <a:off x="358775" y="4808538"/>
              <a:ext cx="1035050" cy="904875"/>
              <a:chOff x="-44" y="1473"/>
              <a:chExt cx="981" cy="1105"/>
            </a:xfrm>
          </p:grpSpPr>
          <p:pic>
            <p:nvPicPr>
              <p:cNvPr id="8239" name="Picture 94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8240" name="Freeform 95"/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18034 w 356"/>
                  <a:gd name="T3" fmla="*/ 1220 h 368"/>
                  <a:gd name="T4" fmla="*/ 21394 w 356"/>
                  <a:gd name="T5" fmla="*/ 25425 h 368"/>
                  <a:gd name="T6" fmla="*/ 4715 w 356"/>
                  <a:gd name="T7" fmla="*/ 31797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6"/>
                  <a:gd name="T16" fmla="*/ 0 h 368"/>
                  <a:gd name="T17" fmla="*/ 356 w 356"/>
                  <a:gd name="T18" fmla="*/ 368 h 36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grpSp>
          <p:nvGrpSpPr>
            <p:cNvPr id="8236" name="Group 96"/>
            <p:cNvGrpSpPr>
              <a:grpSpLocks/>
            </p:cNvGrpSpPr>
            <p:nvPr/>
          </p:nvGrpSpPr>
          <p:grpSpPr bwMode="auto">
            <a:xfrm flipH="1">
              <a:off x="7075488" y="5091113"/>
              <a:ext cx="1035050" cy="904875"/>
              <a:chOff x="-44" y="1473"/>
              <a:chExt cx="981" cy="1105"/>
            </a:xfrm>
          </p:grpSpPr>
          <p:pic>
            <p:nvPicPr>
              <p:cNvPr id="8237" name="Picture 97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8238" name="Freeform 98"/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18034 w 356"/>
                  <a:gd name="T3" fmla="*/ 1220 h 368"/>
                  <a:gd name="T4" fmla="*/ 21394 w 356"/>
                  <a:gd name="T5" fmla="*/ 25425 h 368"/>
                  <a:gd name="T6" fmla="*/ 4715 w 356"/>
                  <a:gd name="T7" fmla="*/ 31797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6"/>
                  <a:gd name="T16" fmla="*/ 0 h 368"/>
                  <a:gd name="T17" fmla="*/ 356 w 356"/>
                  <a:gd name="T18" fmla="*/ 368 h 36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</p:grpSp>
      <p:sp>
        <p:nvSpPr>
          <p:cNvPr id="2" name="TextBox 1"/>
          <p:cNvSpPr txBox="1"/>
          <p:nvPr/>
        </p:nvSpPr>
        <p:spPr>
          <a:xfrm>
            <a:off x="1600200" y="5638800"/>
            <a:ext cx="23622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</a:rPr>
              <a:t>WHY </a:t>
            </a:r>
            <a:br>
              <a:rPr lang="en-US" sz="3200" dirty="0" smtClean="0">
                <a:solidFill>
                  <a:srgbClr val="FF0000"/>
                </a:solidFill>
              </a:rPr>
            </a:br>
            <a:r>
              <a:rPr lang="en-US" sz="3200" dirty="0" smtClean="0">
                <a:solidFill>
                  <a:srgbClr val="FF0000"/>
                </a:solidFill>
              </a:rPr>
              <a:t>Socket</a:t>
            </a:r>
            <a:r>
              <a:rPr lang="en-US" sz="3200" dirty="0" smtClean="0"/>
              <a:t>?</a:t>
            </a:r>
            <a:endParaRPr lang="en-US" sz="3200" dirty="0"/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854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17513"/>
            <a:ext cx="5976938" cy="573087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>
                <a:cs typeface="+mj-cs"/>
              </a:rPr>
              <a:t>1. IP Addresses</a:t>
            </a:r>
          </a:p>
        </p:txBody>
      </p:sp>
      <p:sp>
        <p:nvSpPr>
          <p:cNvPr id="7485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3213" y="1219200"/>
            <a:ext cx="8281987" cy="21336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>
                <a:cs typeface="+mn-cs"/>
              </a:rPr>
              <a:t>32-bit IP addresses are stored in an </a:t>
            </a:r>
            <a:r>
              <a:rPr lang="en-US" i="1" dirty="0" smtClean="0">
                <a:solidFill>
                  <a:srgbClr val="FF0000"/>
                </a:solidFill>
                <a:cs typeface="+mn-cs"/>
              </a:rPr>
              <a:t>IP address </a:t>
            </a:r>
            <a:r>
              <a:rPr lang="en-US" i="1" dirty="0" err="1" smtClean="0">
                <a:solidFill>
                  <a:srgbClr val="FF0000"/>
                </a:solidFill>
                <a:cs typeface="+mn-cs"/>
              </a:rPr>
              <a:t>struct</a:t>
            </a:r>
            <a:endParaRPr lang="en-US" i="1" dirty="0" smtClean="0">
              <a:solidFill>
                <a:srgbClr val="FF0000"/>
              </a:solidFill>
              <a:cs typeface="+mn-cs"/>
            </a:endParaRPr>
          </a:p>
          <a:p>
            <a:pPr lvl="1" eaLnBrk="1" hangingPunct="1">
              <a:defRPr/>
            </a:pPr>
            <a:r>
              <a:rPr lang="en-US" dirty="0" smtClean="0"/>
              <a:t>IP addresses are always stored in memory in network byte order (big-endian byte order</a:t>
            </a:r>
            <a:r>
              <a:rPr lang="en-US" dirty="0" smtClean="0"/>
              <a:t>) </a:t>
            </a:r>
            <a:r>
              <a:rPr lang="mr-IN" dirty="0" smtClean="0">
                <a:solidFill>
                  <a:srgbClr val="FF0000"/>
                </a:solidFill>
              </a:rPr>
              <a:t>–</a:t>
            </a:r>
            <a:r>
              <a:rPr lang="en-US" dirty="0" smtClean="0">
                <a:solidFill>
                  <a:srgbClr val="FF0000"/>
                </a:solidFill>
              </a:rPr>
              <a:t> Big Win for TCP/IP</a:t>
            </a:r>
            <a:endParaRPr lang="en-US" dirty="0" smtClean="0">
              <a:solidFill>
                <a:srgbClr val="FF0000"/>
              </a:solidFill>
            </a:endParaRPr>
          </a:p>
          <a:p>
            <a:pPr lvl="1" eaLnBrk="1" hangingPunct="1">
              <a:defRPr/>
            </a:pPr>
            <a:r>
              <a:rPr lang="en-US" dirty="0" smtClean="0"/>
              <a:t>True in general for any integer transferred in a packet header from one machine to another.</a:t>
            </a:r>
          </a:p>
          <a:p>
            <a:pPr lvl="2" eaLnBrk="1" hangingPunct="1">
              <a:defRPr/>
            </a:pPr>
            <a:r>
              <a:rPr lang="en-US" dirty="0" smtClean="0"/>
              <a:t>E.g., the port number used to identify an Internet connection.</a:t>
            </a:r>
          </a:p>
        </p:txBody>
      </p:sp>
      <p:sp>
        <p:nvSpPr>
          <p:cNvPr id="748548" name="Rectangle 4"/>
          <p:cNvSpPr>
            <a:spLocks noChangeArrowheads="1"/>
          </p:cNvSpPr>
          <p:nvPr/>
        </p:nvSpPr>
        <p:spPr bwMode="auto">
          <a:xfrm>
            <a:off x="454025" y="3541713"/>
            <a:ext cx="7756525" cy="1082675"/>
          </a:xfrm>
          <a:prstGeom prst="rect">
            <a:avLst/>
          </a:prstGeom>
          <a:solidFill>
            <a:srgbClr val="FFFF99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cs typeface="+mn-cs"/>
              </a:rPr>
              <a:t>/* Internet address structure */</a:t>
            </a:r>
          </a:p>
          <a:p>
            <a:pPr>
              <a:defRPr/>
            </a:pPr>
            <a:r>
              <a:rPr lang="en-US">
                <a:cs typeface="+mn-cs"/>
              </a:rPr>
              <a:t>struct in_addr {</a:t>
            </a:r>
          </a:p>
          <a:p>
            <a:pPr>
              <a:defRPr/>
            </a:pPr>
            <a:r>
              <a:rPr lang="en-US">
                <a:cs typeface="+mn-cs"/>
              </a:rPr>
              <a:t>    unsigned int s_addr; /* network byte order (big-endian) */</a:t>
            </a:r>
          </a:p>
          <a:p>
            <a:pPr>
              <a:defRPr/>
            </a:pPr>
            <a:r>
              <a:rPr lang="en-US">
                <a:cs typeface="+mn-cs"/>
              </a:rPr>
              <a:t>};</a:t>
            </a:r>
          </a:p>
        </p:txBody>
      </p:sp>
      <p:sp>
        <p:nvSpPr>
          <p:cNvPr id="748549" name="Text Box 5"/>
          <p:cNvSpPr txBox="1">
            <a:spLocks noChangeArrowheads="1"/>
          </p:cNvSpPr>
          <p:nvPr/>
        </p:nvSpPr>
        <p:spPr bwMode="auto">
          <a:xfrm>
            <a:off x="381000" y="4859338"/>
            <a:ext cx="7924800" cy="1465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sz="1800">
                <a:latin typeface="Helvetica" charset="0"/>
                <a:cs typeface="+mn-cs"/>
              </a:rPr>
              <a:t>Handy network byte-order conversion functions:</a:t>
            </a:r>
          </a:p>
          <a:p>
            <a:pPr lvl="1">
              <a:defRPr/>
            </a:pPr>
            <a:r>
              <a:rPr lang="en-US" sz="1800">
                <a:cs typeface="+mn-cs"/>
              </a:rPr>
              <a:t>htonl: </a:t>
            </a:r>
            <a:r>
              <a:rPr lang="en-US" sz="1800">
                <a:latin typeface="Helvetica" charset="0"/>
                <a:cs typeface="+mn-cs"/>
              </a:rPr>
              <a:t>convert </a:t>
            </a:r>
            <a:r>
              <a:rPr lang="en-US" sz="1800">
                <a:cs typeface="+mn-cs"/>
              </a:rPr>
              <a:t>long int</a:t>
            </a:r>
            <a:r>
              <a:rPr lang="en-US" sz="1800">
                <a:latin typeface="Helvetica" charset="0"/>
                <a:cs typeface="+mn-cs"/>
              </a:rPr>
              <a:t> from host to network byte order.</a:t>
            </a:r>
          </a:p>
          <a:p>
            <a:pPr lvl="1">
              <a:defRPr/>
            </a:pPr>
            <a:r>
              <a:rPr lang="en-US" sz="1800">
                <a:cs typeface="+mn-cs"/>
              </a:rPr>
              <a:t>htons: </a:t>
            </a:r>
            <a:r>
              <a:rPr lang="en-US" sz="1800">
                <a:latin typeface="Helvetica" charset="0"/>
                <a:cs typeface="+mn-cs"/>
              </a:rPr>
              <a:t>convert </a:t>
            </a:r>
            <a:r>
              <a:rPr lang="en-US" sz="1800">
                <a:cs typeface="+mn-cs"/>
              </a:rPr>
              <a:t>short int</a:t>
            </a:r>
            <a:r>
              <a:rPr lang="en-US" sz="1800">
                <a:latin typeface="Helvetica" charset="0"/>
                <a:cs typeface="+mn-cs"/>
              </a:rPr>
              <a:t> from host to network byte order.</a:t>
            </a:r>
            <a:endParaRPr lang="en-US" sz="1800">
              <a:cs typeface="+mn-cs"/>
            </a:endParaRPr>
          </a:p>
          <a:p>
            <a:pPr lvl="1">
              <a:defRPr/>
            </a:pPr>
            <a:r>
              <a:rPr lang="en-US" sz="1800">
                <a:cs typeface="+mn-cs"/>
              </a:rPr>
              <a:t>ntohl: </a:t>
            </a:r>
            <a:r>
              <a:rPr lang="en-US" sz="1800">
                <a:latin typeface="Helvetica" charset="0"/>
                <a:cs typeface="+mn-cs"/>
              </a:rPr>
              <a:t>convert </a:t>
            </a:r>
            <a:r>
              <a:rPr lang="en-US" sz="1800">
                <a:cs typeface="+mn-cs"/>
              </a:rPr>
              <a:t>long int</a:t>
            </a:r>
            <a:r>
              <a:rPr lang="en-US" sz="1800">
                <a:latin typeface="Helvetica" charset="0"/>
                <a:cs typeface="+mn-cs"/>
              </a:rPr>
              <a:t> from network to host byte order.</a:t>
            </a:r>
          </a:p>
          <a:p>
            <a:pPr lvl="1">
              <a:defRPr/>
            </a:pPr>
            <a:r>
              <a:rPr lang="en-US" sz="1800">
                <a:cs typeface="+mn-cs"/>
              </a:rPr>
              <a:t>ntohs: </a:t>
            </a:r>
            <a:r>
              <a:rPr lang="en-US" sz="1800">
                <a:latin typeface="Helvetica" charset="0"/>
                <a:cs typeface="+mn-cs"/>
              </a:rPr>
              <a:t>convert </a:t>
            </a:r>
            <a:r>
              <a:rPr lang="en-US" sz="1800">
                <a:cs typeface="+mn-cs"/>
              </a:rPr>
              <a:t>short int</a:t>
            </a:r>
            <a:r>
              <a:rPr lang="en-US" sz="1800">
                <a:latin typeface="Helvetica" charset="0"/>
                <a:cs typeface="+mn-cs"/>
              </a:rPr>
              <a:t> from network to host byte order.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957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34963"/>
            <a:ext cx="7589838" cy="573087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>
                <a:cs typeface="+mj-cs"/>
              </a:rPr>
              <a:t>2. Domain Naming System (DNS)</a:t>
            </a:r>
          </a:p>
        </p:txBody>
      </p:sp>
      <p:sp>
        <p:nvSpPr>
          <p:cNvPr id="7495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066800"/>
            <a:ext cx="8699500" cy="5638800"/>
          </a:xfrm>
        </p:spPr>
        <p:txBody>
          <a:bodyPr/>
          <a:lstStyle/>
          <a:p>
            <a:pPr marL="223838" indent="-223838" defTabSz="895350" eaLnBrk="1" hangingPunct="1">
              <a:defRPr/>
            </a:pPr>
            <a:r>
              <a:rPr lang="en-US" dirty="0" smtClean="0">
                <a:cs typeface="+mn-cs"/>
              </a:rPr>
              <a:t>The Internet maintains a mapping between IP addresses and domain names in a huge worldwide distributed database called </a:t>
            </a:r>
            <a:r>
              <a:rPr lang="en-US" i="1" dirty="0" smtClean="0">
                <a:cs typeface="+mn-cs"/>
              </a:rPr>
              <a:t>DNS</a:t>
            </a:r>
            <a:r>
              <a:rPr lang="en-US" dirty="0" smtClean="0">
                <a:cs typeface="+mn-cs"/>
              </a:rPr>
              <a:t>.</a:t>
            </a:r>
          </a:p>
          <a:p>
            <a:pPr marL="560388" lvl="1" indent="-222250" defTabSz="895350" eaLnBrk="1" hangingPunct="1">
              <a:defRPr/>
            </a:pPr>
            <a:r>
              <a:rPr lang="en-US" dirty="0" smtClean="0"/>
              <a:t>Conceptually, programmers can view the DNS database as a collection of millions of </a:t>
            </a:r>
            <a:r>
              <a:rPr lang="en-US" i="1" dirty="0" smtClean="0"/>
              <a:t>host entry structures</a:t>
            </a:r>
            <a:r>
              <a:rPr lang="en-US" dirty="0" smtClean="0"/>
              <a:t>:</a:t>
            </a:r>
          </a:p>
          <a:p>
            <a:pPr marL="223838" indent="-223838" defTabSz="895350" eaLnBrk="1" hangingPunct="1">
              <a:defRPr/>
            </a:pPr>
            <a:endParaRPr lang="en-US" sz="1600" dirty="0" smtClean="0">
              <a:latin typeface="Courier New" charset="0"/>
              <a:cs typeface="+mn-cs"/>
            </a:endParaRPr>
          </a:p>
          <a:p>
            <a:pPr marL="223838" indent="-223838" defTabSz="895350" eaLnBrk="1" hangingPunct="1">
              <a:defRPr/>
            </a:pPr>
            <a:endParaRPr lang="en-US" dirty="0" smtClean="0">
              <a:cs typeface="+mn-cs"/>
            </a:endParaRPr>
          </a:p>
          <a:p>
            <a:pPr marL="223838" indent="-223838" defTabSz="895350" eaLnBrk="1" hangingPunct="1">
              <a:defRPr/>
            </a:pPr>
            <a:endParaRPr lang="en-US" dirty="0" smtClean="0">
              <a:cs typeface="+mn-cs"/>
            </a:endParaRPr>
          </a:p>
          <a:p>
            <a:pPr marL="223838" indent="-223838" defTabSz="895350" eaLnBrk="1" hangingPunct="1">
              <a:defRPr/>
            </a:pPr>
            <a:endParaRPr lang="en-US" dirty="0" smtClean="0">
              <a:cs typeface="+mn-cs"/>
            </a:endParaRPr>
          </a:p>
          <a:p>
            <a:pPr marL="223838" indent="-223838" defTabSz="895350" eaLnBrk="1" hangingPunct="1">
              <a:defRPr/>
            </a:pPr>
            <a:endParaRPr lang="en-US" dirty="0" smtClean="0">
              <a:cs typeface="+mn-cs"/>
            </a:endParaRPr>
          </a:p>
          <a:p>
            <a:pPr marL="223838" indent="-223838" defTabSz="895350" eaLnBrk="1" hangingPunct="1">
              <a:defRPr/>
            </a:pPr>
            <a:r>
              <a:rPr lang="en-US" dirty="0" smtClean="0">
                <a:cs typeface="+mn-cs"/>
              </a:rPr>
              <a:t>Functions for retrieving host entries from DNS:</a:t>
            </a:r>
          </a:p>
          <a:p>
            <a:pPr marL="560388" lvl="1" indent="-222250" defTabSz="895350" eaLnBrk="1" hangingPunct="1">
              <a:defRPr/>
            </a:pPr>
            <a:r>
              <a:rPr lang="en-US" dirty="0" err="1" smtClean="0">
                <a:latin typeface="Courier New" charset="0"/>
              </a:rPr>
              <a:t>gethostbyname</a:t>
            </a:r>
            <a:r>
              <a:rPr lang="en-US" dirty="0" smtClean="0"/>
              <a:t>: query key is a DNS domain name.</a:t>
            </a:r>
          </a:p>
          <a:p>
            <a:pPr marL="560388" lvl="1" indent="-222250" defTabSz="895350" eaLnBrk="1" hangingPunct="1">
              <a:defRPr/>
            </a:pPr>
            <a:r>
              <a:rPr lang="en-US" dirty="0" err="1" smtClean="0">
                <a:latin typeface="Courier New" charset="0"/>
              </a:rPr>
              <a:t>gethostbyaddr</a:t>
            </a:r>
            <a:r>
              <a:rPr lang="en-US" dirty="0" smtClean="0">
                <a:latin typeface="Courier New" charset="0"/>
              </a:rPr>
              <a:t>:</a:t>
            </a:r>
            <a:r>
              <a:rPr lang="en-US" dirty="0" smtClean="0"/>
              <a:t> query key is an IP address</a:t>
            </a:r>
            <a:r>
              <a:rPr lang="en-US" dirty="0" smtClean="0"/>
              <a:t>. </a:t>
            </a:r>
            <a:r>
              <a:rPr lang="en-US" dirty="0" smtClean="0">
                <a:solidFill>
                  <a:srgbClr val="FF0000"/>
                </a:solidFill>
              </a:rPr>
              <a:t>- </a:t>
            </a:r>
            <a:r>
              <a:rPr lang="en-US" dirty="0" err="1" smtClean="0">
                <a:solidFill>
                  <a:srgbClr val="FF0000"/>
                </a:solidFill>
              </a:rPr>
              <a:t>getaddrinfo</a:t>
            </a:r>
            <a:endParaRPr lang="en-US" sz="1400" dirty="0" smtClean="0">
              <a:solidFill>
                <a:srgbClr val="FF0000"/>
              </a:solidFill>
              <a:latin typeface="Courier New" charset="0"/>
            </a:endParaRPr>
          </a:p>
        </p:txBody>
      </p:sp>
      <p:sp>
        <p:nvSpPr>
          <p:cNvPr id="749572" name="Rectangle 4"/>
          <p:cNvSpPr>
            <a:spLocks noChangeArrowheads="1"/>
          </p:cNvSpPr>
          <p:nvPr/>
        </p:nvSpPr>
        <p:spPr bwMode="auto">
          <a:xfrm>
            <a:off x="152400" y="3121025"/>
            <a:ext cx="8915400" cy="2060575"/>
          </a:xfrm>
          <a:prstGeom prst="rect">
            <a:avLst/>
          </a:prstGeom>
          <a:solidFill>
            <a:srgbClr val="FFFF99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>
                <a:cs typeface="+mn-cs"/>
              </a:rPr>
              <a:t>/* DNS host entry structure */ </a:t>
            </a:r>
          </a:p>
          <a:p>
            <a:pPr>
              <a:defRPr/>
            </a:pPr>
            <a:r>
              <a:rPr lang="en-US">
                <a:cs typeface="+mn-cs"/>
              </a:rPr>
              <a:t>struct hostent { </a:t>
            </a:r>
          </a:p>
          <a:p>
            <a:pPr>
              <a:defRPr/>
            </a:pPr>
            <a:r>
              <a:rPr lang="en-US">
                <a:cs typeface="+mn-cs"/>
              </a:rPr>
              <a:t>   char   *h_name;       /* official domain name of host */ </a:t>
            </a:r>
          </a:p>
          <a:p>
            <a:pPr>
              <a:defRPr/>
            </a:pPr>
            <a:r>
              <a:rPr lang="en-US">
                <a:cs typeface="+mn-cs"/>
              </a:rPr>
              <a:t>   char   **h_aliases;   /* null-terminated array of domain names */ </a:t>
            </a:r>
          </a:p>
          <a:p>
            <a:pPr>
              <a:defRPr/>
            </a:pPr>
            <a:r>
              <a:rPr lang="en-US">
                <a:cs typeface="+mn-cs"/>
              </a:rPr>
              <a:t>   int    h_addrtype;    /* host address type (AF_INET) */ </a:t>
            </a:r>
          </a:p>
          <a:p>
            <a:pPr>
              <a:defRPr/>
            </a:pPr>
            <a:r>
              <a:rPr lang="en-US">
                <a:cs typeface="+mn-cs"/>
              </a:rPr>
              <a:t>   int    h_length;      /* length of an address, in bytes */ </a:t>
            </a:r>
          </a:p>
          <a:p>
            <a:pPr>
              <a:defRPr/>
            </a:pPr>
            <a:r>
              <a:rPr lang="en-US">
                <a:cs typeface="+mn-cs"/>
              </a:rPr>
              <a:t>   char   **h_addr_list; /* null-terminated array of in_addr structs */ </a:t>
            </a:r>
          </a:p>
          <a:p>
            <a:pPr>
              <a:defRPr/>
            </a:pPr>
            <a:r>
              <a:rPr lang="en-US">
                <a:cs typeface="+mn-cs"/>
              </a:rPr>
              <a:t>};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0594" name="Rectangle 2"/>
          <p:cNvSpPr>
            <a:spLocks noChangeArrowheads="1"/>
          </p:cNvSpPr>
          <p:nvPr/>
        </p:nvSpPr>
        <p:spPr bwMode="auto">
          <a:xfrm>
            <a:off x="6740525" y="3990975"/>
            <a:ext cx="1465263" cy="1035050"/>
          </a:xfrm>
          <a:prstGeom prst="rect">
            <a:avLst/>
          </a:prstGeom>
          <a:solidFill>
            <a:srgbClr val="FFFF99"/>
          </a:solidFill>
          <a:ln w="12700">
            <a:solidFill>
              <a:schemeClr val="tx1"/>
            </a:solidFill>
            <a:prstDash val="dash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750595" name="Rectangle 3"/>
          <p:cNvSpPr>
            <a:spLocks noChangeArrowheads="1"/>
          </p:cNvSpPr>
          <p:nvPr/>
        </p:nvSpPr>
        <p:spPr bwMode="auto">
          <a:xfrm>
            <a:off x="796925" y="3990975"/>
            <a:ext cx="1465263" cy="1035050"/>
          </a:xfrm>
          <a:prstGeom prst="rect">
            <a:avLst/>
          </a:prstGeom>
          <a:solidFill>
            <a:srgbClr val="FFFF99"/>
          </a:solidFill>
          <a:ln w="12700">
            <a:solidFill>
              <a:schemeClr val="tx1"/>
            </a:solidFill>
            <a:prstDash val="dash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750610" name="Rectangle 1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>
                <a:cs typeface="+mj-cs"/>
              </a:rPr>
              <a:t>3. Internet </a:t>
            </a:r>
            <a:r>
              <a:rPr lang="en-US" dirty="0" smtClean="0">
                <a:cs typeface="+mj-cs"/>
              </a:rPr>
              <a:t>Connections </a:t>
            </a:r>
            <a:endParaRPr lang="en-US" dirty="0" smtClean="0">
              <a:cs typeface="+mj-cs"/>
            </a:endParaRPr>
          </a:p>
        </p:txBody>
      </p:sp>
      <p:sp>
        <p:nvSpPr>
          <p:cNvPr id="750597" name="Text Box 5"/>
          <p:cNvSpPr txBox="1">
            <a:spLocks noChangeArrowheads="1"/>
          </p:cNvSpPr>
          <p:nvPr/>
        </p:nvSpPr>
        <p:spPr bwMode="auto">
          <a:xfrm>
            <a:off x="2622550" y="4470400"/>
            <a:ext cx="3844925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>
              <a:defRPr/>
            </a:pPr>
            <a:r>
              <a:rPr lang="en-US">
                <a:latin typeface="Helvetica" charset="0"/>
                <a:cs typeface="+mn-cs"/>
              </a:rPr>
              <a:t>Connection socket pair</a:t>
            </a:r>
          </a:p>
          <a:p>
            <a:pPr algn="ctr">
              <a:defRPr/>
            </a:pPr>
            <a:r>
              <a:rPr lang="en-US">
                <a:latin typeface="Helvetica" charset="0"/>
                <a:cs typeface="+mn-cs"/>
              </a:rPr>
              <a:t>(</a:t>
            </a:r>
            <a:r>
              <a:rPr lang="en-US">
                <a:solidFill>
                  <a:srgbClr val="FF0000"/>
                </a:solidFill>
                <a:latin typeface="Helvetica" charset="0"/>
                <a:cs typeface="+mn-cs"/>
              </a:rPr>
              <a:t>128.2.194.242</a:t>
            </a:r>
            <a:r>
              <a:rPr lang="en-US">
                <a:latin typeface="Helvetica" charset="0"/>
                <a:cs typeface="+mn-cs"/>
              </a:rPr>
              <a:t>:</a:t>
            </a:r>
            <a:r>
              <a:rPr lang="en-US">
                <a:solidFill>
                  <a:srgbClr val="00FF00"/>
                </a:solidFill>
                <a:latin typeface="Helvetica" charset="0"/>
                <a:cs typeface="+mn-cs"/>
              </a:rPr>
              <a:t>51213</a:t>
            </a:r>
            <a:r>
              <a:rPr lang="en-US">
                <a:latin typeface="Helvetica" charset="0"/>
                <a:cs typeface="+mn-cs"/>
              </a:rPr>
              <a:t>, </a:t>
            </a:r>
            <a:r>
              <a:rPr lang="en-US">
                <a:solidFill>
                  <a:srgbClr val="9966FF"/>
                </a:solidFill>
                <a:latin typeface="Helvetica" charset="0"/>
                <a:cs typeface="+mn-cs"/>
              </a:rPr>
              <a:t>134.173.42.2</a:t>
            </a:r>
            <a:r>
              <a:rPr lang="en-US">
                <a:latin typeface="Helvetica" charset="0"/>
                <a:cs typeface="+mn-cs"/>
              </a:rPr>
              <a:t>:</a:t>
            </a:r>
            <a:r>
              <a:rPr lang="en-US">
                <a:solidFill>
                  <a:srgbClr val="00FFFF"/>
                </a:solidFill>
                <a:latin typeface="Helvetica" charset="0"/>
                <a:cs typeface="+mn-cs"/>
              </a:rPr>
              <a:t>80</a:t>
            </a:r>
            <a:r>
              <a:rPr lang="en-US">
                <a:latin typeface="Helvetica" charset="0"/>
                <a:cs typeface="+mn-cs"/>
              </a:rPr>
              <a:t>)</a:t>
            </a:r>
          </a:p>
        </p:txBody>
      </p:sp>
      <p:sp>
        <p:nvSpPr>
          <p:cNvPr id="750598" name="Oval 6"/>
          <p:cNvSpPr>
            <a:spLocks noChangeArrowheads="1"/>
          </p:cNvSpPr>
          <p:nvPr/>
        </p:nvSpPr>
        <p:spPr bwMode="auto">
          <a:xfrm>
            <a:off x="6788150" y="4098925"/>
            <a:ext cx="1287463" cy="796925"/>
          </a:xfrm>
          <a:prstGeom prst="ellipse">
            <a:avLst/>
          </a:prstGeom>
          <a:solidFill>
            <a:srgbClr val="FFFFFF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107763" dir="2700000" algn="ctr" rotWithShape="0">
                    <a:schemeClr val="tx1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1430" tIns="45716" rIns="91430" bIns="45716" anchor="ctr"/>
          <a:lstStyle/>
          <a:p>
            <a:pPr algn="ctr" defTabSz="912813">
              <a:defRPr/>
            </a:pPr>
            <a:r>
              <a:rPr lang="en-US">
                <a:latin typeface="Helvetica" charset="0"/>
                <a:cs typeface="+mn-cs"/>
              </a:rPr>
              <a:t>Server</a:t>
            </a:r>
          </a:p>
          <a:p>
            <a:pPr algn="ctr" defTabSz="912813">
              <a:defRPr/>
            </a:pPr>
            <a:r>
              <a:rPr lang="en-US">
                <a:latin typeface="Helvetica" charset="0"/>
                <a:cs typeface="+mn-cs"/>
              </a:rPr>
              <a:t>(port 80)</a:t>
            </a:r>
          </a:p>
        </p:txBody>
      </p:sp>
      <p:sp>
        <p:nvSpPr>
          <p:cNvPr id="750599" name="Oval 7"/>
          <p:cNvSpPr>
            <a:spLocks noChangeArrowheads="1"/>
          </p:cNvSpPr>
          <p:nvPr/>
        </p:nvSpPr>
        <p:spPr bwMode="auto">
          <a:xfrm>
            <a:off x="933450" y="4098925"/>
            <a:ext cx="1287463" cy="796925"/>
          </a:xfrm>
          <a:prstGeom prst="ellipse">
            <a:avLst/>
          </a:prstGeom>
          <a:solidFill>
            <a:srgbClr val="FFFFFF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107763" dir="2700000" algn="ctr" rotWithShape="0">
                    <a:schemeClr val="tx1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1430" tIns="45716" rIns="91430" bIns="45716" anchor="ctr"/>
          <a:lstStyle/>
          <a:p>
            <a:pPr algn="ctr" defTabSz="912813">
              <a:defRPr/>
            </a:pPr>
            <a:r>
              <a:rPr lang="en-US">
                <a:latin typeface="Helvetica" charset="0"/>
                <a:cs typeface="+mn-cs"/>
              </a:rPr>
              <a:t>Client</a:t>
            </a:r>
          </a:p>
        </p:txBody>
      </p:sp>
      <p:sp>
        <p:nvSpPr>
          <p:cNvPr id="750600" name="Line 8"/>
          <p:cNvSpPr>
            <a:spLocks noChangeShapeType="1"/>
          </p:cNvSpPr>
          <p:nvPr/>
        </p:nvSpPr>
        <p:spPr bwMode="auto">
          <a:xfrm>
            <a:off x="2278063" y="4502150"/>
            <a:ext cx="44513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750601" name="Oval 9"/>
          <p:cNvSpPr>
            <a:spLocks noChangeAspect="1" noChangeArrowheads="1"/>
          </p:cNvSpPr>
          <p:nvPr/>
        </p:nvSpPr>
        <p:spPr bwMode="auto">
          <a:xfrm>
            <a:off x="2149475" y="4437063"/>
            <a:ext cx="128588" cy="128587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750602" name="Oval 10"/>
          <p:cNvSpPr>
            <a:spLocks noChangeAspect="1" noChangeArrowheads="1"/>
          </p:cNvSpPr>
          <p:nvPr/>
        </p:nvSpPr>
        <p:spPr bwMode="auto">
          <a:xfrm>
            <a:off x="6729413" y="4437063"/>
            <a:ext cx="128587" cy="128587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750603" name="Text Box 11"/>
          <p:cNvSpPr txBox="1">
            <a:spLocks noChangeArrowheads="1"/>
          </p:cNvSpPr>
          <p:nvPr/>
        </p:nvSpPr>
        <p:spPr bwMode="auto">
          <a:xfrm>
            <a:off x="1473200" y="3228975"/>
            <a:ext cx="2284413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>
              <a:defRPr/>
            </a:pPr>
            <a:r>
              <a:rPr lang="en-US" i="1">
                <a:latin typeface="Helvetica" charset="0"/>
                <a:cs typeface="+mn-cs"/>
              </a:rPr>
              <a:t>Client socket address</a:t>
            </a:r>
          </a:p>
          <a:p>
            <a:pPr algn="ctr">
              <a:defRPr/>
            </a:pPr>
            <a:r>
              <a:rPr lang="en-US">
                <a:solidFill>
                  <a:srgbClr val="FF0000"/>
                </a:solidFill>
                <a:latin typeface="Helvetica" charset="0"/>
                <a:cs typeface="+mn-cs"/>
              </a:rPr>
              <a:t>128.2.194.242</a:t>
            </a:r>
            <a:r>
              <a:rPr lang="en-US">
                <a:latin typeface="Helvetica" charset="0"/>
                <a:cs typeface="+mn-cs"/>
              </a:rPr>
              <a:t>:</a:t>
            </a:r>
            <a:r>
              <a:rPr lang="en-US">
                <a:solidFill>
                  <a:srgbClr val="00FF00"/>
                </a:solidFill>
                <a:latin typeface="Helvetica" charset="0"/>
                <a:cs typeface="+mn-cs"/>
              </a:rPr>
              <a:t>51213</a:t>
            </a:r>
          </a:p>
        </p:txBody>
      </p:sp>
      <p:sp>
        <p:nvSpPr>
          <p:cNvPr id="750604" name="Text Box 12"/>
          <p:cNvSpPr txBox="1">
            <a:spLocks noChangeArrowheads="1"/>
          </p:cNvSpPr>
          <p:nvPr/>
        </p:nvSpPr>
        <p:spPr bwMode="auto">
          <a:xfrm>
            <a:off x="5157788" y="3228975"/>
            <a:ext cx="2589212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en-US" i="1">
                <a:latin typeface="Helvetica" charset="0"/>
                <a:cs typeface="+mn-cs"/>
              </a:rPr>
              <a:t>Server socket address</a:t>
            </a:r>
          </a:p>
          <a:p>
            <a:pPr algn="ctr">
              <a:defRPr/>
            </a:pPr>
            <a:r>
              <a:rPr lang="en-US">
                <a:solidFill>
                  <a:srgbClr val="9966FF"/>
                </a:solidFill>
                <a:latin typeface="Helvetica" charset="0"/>
                <a:cs typeface="+mn-cs"/>
              </a:rPr>
              <a:t>134.173.42.2</a:t>
            </a:r>
            <a:r>
              <a:rPr lang="en-US">
                <a:latin typeface="Helvetica" charset="0"/>
                <a:cs typeface="+mn-cs"/>
              </a:rPr>
              <a:t>:</a:t>
            </a:r>
            <a:r>
              <a:rPr lang="en-US">
                <a:solidFill>
                  <a:srgbClr val="00FFFF"/>
                </a:solidFill>
                <a:latin typeface="Helvetica" charset="0"/>
                <a:cs typeface="+mn-cs"/>
              </a:rPr>
              <a:t>80</a:t>
            </a:r>
          </a:p>
        </p:txBody>
      </p:sp>
      <p:sp>
        <p:nvSpPr>
          <p:cNvPr id="750605" name="Line 13"/>
          <p:cNvSpPr>
            <a:spLocks noChangeShapeType="1"/>
          </p:cNvSpPr>
          <p:nvPr/>
        </p:nvSpPr>
        <p:spPr bwMode="auto">
          <a:xfrm flipH="1">
            <a:off x="2278063" y="3810000"/>
            <a:ext cx="303212" cy="627063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750606" name="Line 14"/>
          <p:cNvSpPr>
            <a:spLocks noChangeShapeType="1"/>
          </p:cNvSpPr>
          <p:nvPr/>
        </p:nvSpPr>
        <p:spPr bwMode="auto">
          <a:xfrm>
            <a:off x="6445250" y="3810000"/>
            <a:ext cx="303213" cy="627063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750607" name="Text Box 15"/>
          <p:cNvSpPr txBox="1">
            <a:spLocks noChangeArrowheads="1"/>
          </p:cNvSpPr>
          <p:nvPr/>
        </p:nvSpPr>
        <p:spPr bwMode="auto">
          <a:xfrm>
            <a:off x="593725" y="5133975"/>
            <a:ext cx="207010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>
              <a:defRPr/>
            </a:pPr>
            <a:r>
              <a:rPr lang="en-US">
                <a:latin typeface="Helvetica" charset="0"/>
                <a:cs typeface="+mn-cs"/>
              </a:rPr>
              <a:t>Client host address</a:t>
            </a:r>
          </a:p>
          <a:p>
            <a:pPr algn="ctr">
              <a:defRPr/>
            </a:pPr>
            <a:r>
              <a:rPr lang="en-US">
                <a:solidFill>
                  <a:srgbClr val="FF0000"/>
                </a:solidFill>
                <a:latin typeface="Helvetica" charset="0"/>
                <a:cs typeface="+mn-cs"/>
              </a:rPr>
              <a:t>128.2.194.242</a:t>
            </a:r>
            <a:r>
              <a:rPr lang="en-US">
                <a:latin typeface="Helvetica" charset="0"/>
                <a:cs typeface="+mn-cs"/>
              </a:rPr>
              <a:t> </a:t>
            </a:r>
            <a:endParaRPr lang="en-US" sz="2400">
              <a:latin typeface="Times" charset="0"/>
              <a:cs typeface="+mn-cs"/>
            </a:endParaRPr>
          </a:p>
        </p:txBody>
      </p:sp>
      <p:sp>
        <p:nvSpPr>
          <p:cNvPr id="750608" name="Text Box 16"/>
          <p:cNvSpPr txBox="1">
            <a:spLocks noChangeArrowheads="1"/>
          </p:cNvSpPr>
          <p:nvPr/>
        </p:nvSpPr>
        <p:spPr bwMode="auto">
          <a:xfrm>
            <a:off x="6451600" y="5133975"/>
            <a:ext cx="2138363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>
              <a:defRPr/>
            </a:pPr>
            <a:r>
              <a:rPr lang="en-US">
                <a:latin typeface="Helvetica" charset="0"/>
                <a:cs typeface="+mn-cs"/>
              </a:rPr>
              <a:t>Server host address</a:t>
            </a:r>
          </a:p>
          <a:p>
            <a:pPr algn="ctr">
              <a:defRPr/>
            </a:pPr>
            <a:r>
              <a:rPr lang="en-US">
                <a:solidFill>
                  <a:srgbClr val="9966FF"/>
                </a:solidFill>
                <a:latin typeface="Helvetica" charset="0"/>
                <a:cs typeface="+mn-cs"/>
              </a:rPr>
              <a:t>134.173.42.2</a:t>
            </a:r>
          </a:p>
        </p:txBody>
      </p:sp>
      <p:sp>
        <p:nvSpPr>
          <p:cNvPr id="750612" name="Rectangle 20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307387" cy="1751012"/>
          </a:xfrm>
          <a:extLs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lnSpc>
                <a:spcPct val="85000"/>
              </a:lnSpc>
              <a:defRPr/>
            </a:pPr>
            <a:r>
              <a:rPr lang="en-US" dirty="0" smtClean="0">
                <a:cs typeface="+mn-cs"/>
              </a:rPr>
              <a:t>Clients and servers communicate by sending streams of bytes over </a:t>
            </a:r>
            <a:r>
              <a:rPr lang="en-US" i="1" dirty="0" smtClean="0">
                <a:solidFill>
                  <a:srgbClr val="FF0000"/>
                </a:solidFill>
                <a:cs typeface="+mn-cs"/>
              </a:rPr>
              <a:t>connections</a:t>
            </a:r>
            <a:r>
              <a:rPr lang="en-US" dirty="0" smtClean="0">
                <a:cs typeface="+mn-cs"/>
              </a:rPr>
              <a:t>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dirty="0" smtClean="0">
                <a:cs typeface="+mn-cs"/>
              </a:rPr>
              <a:t>Connections are point-to-point, full-duplex (2-way communication), and reliable</a:t>
            </a:r>
            <a:r>
              <a:rPr lang="en-US" dirty="0" smtClean="0">
                <a:cs typeface="+mn-cs"/>
              </a:rPr>
              <a:t>. </a:t>
            </a:r>
            <a:r>
              <a:rPr lang="mr-IN" dirty="0" smtClean="0">
                <a:cs typeface="+mn-cs"/>
              </a:rPr>
              <a:t>–</a:t>
            </a:r>
            <a:r>
              <a:rPr lang="en-US" dirty="0" smtClean="0">
                <a:cs typeface="+mn-cs"/>
              </a:rPr>
              <a:t> </a:t>
            </a:r>
            <a:r>
              <a:rPr lang="en-US" dirty="0" smtClean="0">
                <a:solidFill>
                  <a:srgbClr val="FF0000"/>
                </a:solidFill>
                <a:cs typeface="+mn-cs"/>
              </a:rPr>
              <a:t>Ignores Cloud</a:t>
            </a:r>
            <a:endParaRPr lang="en-US" dirty="0" smtClean="0">
              <a:solidFill>
                <a:srgbClr val="FF0000"/>
              </a:solidFill>
              <a:cs typeface="+mn-cs"/>
            </a:endParaRPr>
          </a:p>
        </p:txBody>
      </p:sp>
      <p:sp>
        <p:nvSpPr>
          <p:cNvPr id="750613" name="Text Box 21"/>
          <p:cNvSpPr txBox="1">
            <a:spLocks noChangeArrowheads="1"/>
          </p:cNvSpPr>
          <p:nvPr/>
        </p:nvSpPr>
        <p:spPr bwMode="auto">
          <a:xfrm>
            <a:off x="530225" y="5951538"/>
            <a:ext cx="2589213" cy="7540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lnSpc>
                <a:spcPct val="90000"/>
              </a:lnSpc>
              <a:defRPr/>
            </a:pPr>
            <a:r>
              <a:rPr lang="en-US" i="1">
                <a:latin typeface="Helvetica" charset="0"/>
                <a:cs typeface="+mn-cs"/>
              </a:rPr>
              <a:t>Note: </a:t>
            </a:r>
            <a:r>
              <a:rPr lang="en-US" i="1">
                <a:solidFill>
                  <a:srgbClr val="00FF00"/>
                </a:solidFill>
                <a:latin typeface="Helvetica" charset="0"/>
                <a:cs typeface="+mn-cs"/>
              </a:rPr>
              <a:t>51213</a:t>
            </a:r>
            <a:r>
              <a:rPr lang="en-US" i="1">
                <a:latin typeface="Helvetica" charset="0"/>
                <a:cs typeface="+mn-cs"/>
              </a:rPr>
              <a:t> is an</a:t>
            </a:r>
          </a:p>
          <a:p>
            <a:pPr algn="ctr">
              <a:lnSpc>
                <a:spcPct val="90000"/>
              </a:lnSpc>
              <a:defRPr/>
            </a:pPr>
            <a:r>
              <a:rPr lang="en-US" i="1">
                <a:latin typeface="Helvetica" charset="0"/>
                <a:cs typeface="+mn-cs"/>
              </a:rPr>
              <a:t>ephemeral port allocated</a:t>
            </a:r>
          </a:p>
          <a:p>
            <a:pPr algn="ctr">
              <a:lnSpc>
                <a:spcPct val="90000"/>
              </a:lnSpc>
              <a:defRPr/>
            </a:pPr>
            <a:r>
              <a:rPr lang="en-US" i="1">
                <a:latin typeface="Helvetica" charset="0"/>
                <a:cs typeface="+mn-cs"/>
              </a:rPr>
              <a:t>by the kernel </a:t>
            </a:r>
          </a:p>
        </p:txBody>
      </p:sp>
      <p:sp>
        <p:nvSpPr>
          <p:cNvPr id="750615" name="Text Box 23"/>
          <p:cNvSpPr txBox="1">
            <a:spLocks noChangeArrowheads="1"/>
          </p:cNvSpPr>
          <p:nvPr/>
        </p:nvSpPr>
        <p:spPr bwMode="auto">
          <a:xfrm>
            <a:off x="5978525" y="5943600"/>
            <a:ext cx="29845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lnSpc>
                <a:spcPct val="90000"/>
              </a:lnSpc>
              <a:defRPr/>
            </a:pPr>
            <a:r>
              <a:rPr lang="en-US" i="1">
                <a:latin typeface="Helvetica" charset="0"/>
                <a:cs typeface="+mn-cs"/>
              </a:rPr>
              <a:t>Note: </a:t>
            </a:r>
            <a:r>
              <a:rPr lang="en-US" i="1">
                <a:solidFill>
                  <a:srgbClr val="00FFFF"/>
                </a:solidFill>
                <a:latin typeface="Helvetica" charset="0"/>
                <a:cs typeface="+mn-cs"/>
              </a:rPr>
              <a:t>80</a:t>
            </a:r>
            <a:r>
              <a:rPr lang="en-US" i="1">
                <a:latin typeface="Helvetica" charset="0"/>
                <a:cs typeface="+mn-cs"/>
              </a:rPr>
              <a:t> is a well-known port</a:t>
            </a:r>
          </a:p>
          <a:p>
            <a:pPr algn="ctr">
              <a:lnSpc>
                <a:spcPct val="90000"/>
              </a:lnSpc>
              <a:defRPr/>
            </a:pPr>
            <a:r>
              <a:rPr lang="en-US" i="1">
                <a:latin typeface="Helvetica" charset="0"/>
                <a:cs typeface="+mn-cs"/>
              </a:rPr>
              <a:t>associated with Web servers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2710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>
                <a:cs typeface="+mj-cs"/>
              </a:rPr>
              <a:t>Clients</a:t>
            </a:r>
          </a:p>
        </p:txBody>
      </p:sp>
      <p:sp>
        <p:nvSpPr>
          <p:cNvPr id="712711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307387" cy="5408612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>
                <a:cs typeface="+mn-cs"/>
              </a:rPr>
              <a:t>Examples of client programs</a:t>
            </a:r>
          </a:p>
          <a:p>
            <a:pPr lvl="1" eaLnBrk="1" hangingPunct="1">
              <a:defRPr/>
            </a:pPr>
            <a:r>
              <a:rPr lang="en-US" smtClean="0"/>
              <a:t>Web browsers, </a:t>
            </a:r>
            <a:r>
              <a:rPr lang="en-US" smtClean="0">
                <a:latin typeface="Courier New" charset="0"/>
              </a:rPr>
              <a:t>ftp</a:t>
            </a:r>
            <a:r>
              <a:rPr lang="en-US" smtClean="0"/>
              <a:t>, </a:t>
            </a:r>
            <a:r>
              <a:rPr lang="en-US" smtClean="0">
                <a:latin typeface="Courier New" charset="0"/>
              </a:rPr>
              <a:t>telnet</a:t>
            </a:r>
            <a:r>
              <a:rPr lang="en-US" smtClean="0"/>
              <a:t>, </a:t>
            </a:r>
            <a:r>
              <a:rPr lang="en-US" smtClean="0">
                <a:latin typeface="Courier New" charset="0"/>
              </a:rPr>
              <a:t>ssh</a:t>
            </a:r>
          </a:p>
          <a:p>
            <a:pPr eaLnBrk="1" hangingPunct="1">
              <a:defRPr/>
            </a:pPr>
            <a:r>
              <a:rPr lang="en-US" smtClean="0">
                <a:cs typeface="+mn-cs"/>
              </a:rPr>
              <a:t>How does a client find the server?</a:t>
            </a:r>
          </a:p>
          <a:p>
            <a:pPr lvl="1" eaLnBrk="1" hangingPunct="1">
              <a:defRPr/>
            </a:pPr>
            <a:r>
              <a:rPr lang="en-US" smtClean="0"/>
              <a:t>The IP address in the server socket address identifies the host</a:t>
            </a:r>
            <a:r>
              <a:rPr lang="en-US" i="1" smtClean="0"/>
              <a:t>  (more precisely, an adapter on the host)</a:t>
            </a:r>
            <a:endParaRPr lang="en-US" smtClean="0"/>
          </a:p>
          <a:p>
            <a:pPr lvl="1" eaLnBrk="1" hangingPunct="1">
              <a:defRPr/>
            </a:pPr>
            <a:r>
              <a:rPr lang="en-US" smtClean="0"/>
              <a:t>The (well-known) port in the server socket address identifies the service, and thus implicitly identifies the server process that performs that service.</a:t>
            </a:r>
          </a:p>
          <a:p>
            <a:pPr lvl="1" eaLnBrk="1" hangingPunct="1">
              <a:defRPr/>
            </a:pPr>
            <a:r>
              <a:rPr lang="en-US" smtClean="0"/>
              <a:t>Examples of well know ports</a:t>
            </a:r>
          </a:p>
          <a:p>
            <a:pPr lvl="2" eaLnBrk="1" hangingPunct="1">
              <a:defRPr/>
            </a:pPr>
            <a:r>
              <a:rPr lang="en-US" smtClean="0"/>
              <a:t>Port 7: Echo server</a:t>
            </a:r>
          </a:p>
          <a:p>
            <a:pPr lvl="2" eaLnBrk="1" hangingPunct="1">
              <a:defRPr/>
            </a:pPr>
            <a:r>
              <a:rPr lang="en-US" smtClean="0"/>
              <a:t>Port 23: Telnet server</a:t>
            </a:r>
          </a:p>
          <a:p>
            <a:pPr lvl="2" eaLnBrk="1" hangingPunct="1">
              <a:defRPr/>
            </a:pPr>
            <a:r>
              <a:rPr lang="en-US" smtClean="0"/>
              <a:t>Port 25: Mail server</a:t>
            </a:r>
          </a:p>
          <a:p>
            <a:pPr lvl="2" eaLnBrk="1" hangingPunct="1">
              <a:defRPr/>
            </a:pPr>
            <a:r>
              <a:rPr lang="en-US" smtClean="0"/>
              <a:t>Port 80: Web server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3733" name="Rectangle 5"/>
          <p:cNvSpPr>
            <a:spLocks noChangeArrowheads="1"/>
          </p:cNvSpPr>
          <p:nvPr/>
        </p:nvSpPr>
        <p:spPr bwMode="auto">
          <a:xfrm>
            <a:off x="381000" y="1968500"/>
            <a:ext cx="1295400" cy="11430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prstDash val="sysDot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713735" name="Rectangle 7"/>
          <p:cNvSpPr>
            <a:spLocks noChangeArrowheads="1"/>
          </p:cNvSpPr>
          <p:nvPr/>
        </p:nvSpPr>
        <p:spPr bwMode="auto">
          <a:xfrm>
            <a:off x="4800600" y="1492250"/>
            <a:ext cx="3505200" cy="19812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prstDash val="sysDot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713744" name="Rectangle 16"/>
          <p:cNvSpPr>
            <a:spLocks noChangeArrowheads="1"/>
          </p:cNvSpPr>
          <p:nvPr/>
        </p:nvSpPr>
        <p:spPr bwMode="auto">
          <a:xfrm>
            <a:off x="381000" y="4895850"/>
            <a:ext cx="1295400" cy="11430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prstDash val="sysDot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713745" name="Rectangle 17"/>
          <p:cNvSpPr>
            <a:spLocks noChangeArrowheads="1"/>
          </p:cNvSpPr>
          <p:nvPr/>
        </p:nvSpPr>
        <p:spPr bwMode="auto">
          <a:xfrm>
            <a:off x="4800600" y="4419600"/>
            <a:ext cx="3505200" cy="19812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prstDash val="sysDot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713751" name="Rectangle 2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>
                <a:cs typeface="+mj-cs"/>
              </a:rPr>
              <a:t>Using Ports to Identify Services</a:t>
            </a:r>
          </a:p>
        </p:txBody>
      </p:sp>
      <p:sp>
        <p:nvSpPr>
          <p:cNvPr id="713732" name="Oval 4"/>
          <p:cNvSpPr>
            <a:spLocks noChangeArrowheads="1"/>
          </p:cNvSpPr>
          <p:nvPr/>
        </p:nvSpPr>
        <p:spPr bwMode="auto">
          <a:xfrm>
            <a:off x="6310313" y="1611313"/>
            <a:ext cx="1746250" cy="796925"/>
          </a:xfrm>
          <a:prstGeom prst="ellipse">
            <a:avLst/>
          </a:prstGeom>
          <a:solidFill>
            <a:srgbClr val="FFFFFF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107763" dir="2700000" algn="ctr" rotWithShape="0">
                    <a:schemeClr val="tx1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1430" tIns="45716" rIns="91430" bIns="45716" anchor="ctr"/>
          <a:lstStyle/>
          <a:p>
            <a:pPr algn="ctr" defTabSz="912813">
              <a:defRPr/>
            </a:pPr>
            <a:r>
              <a:rPr lang="en-US">
                <a:latin typeface="Helvetica" charset="0"/>
                <a:cs typeface="+mn-cs"/>
              </a:rPr>
              <a:t>Web server</a:t>
            </a:r>
          </a:p>
          <a:p>
            <a:pPr algn="ctr" defTabSz="912813">
              <a:defRPr/>
            </a:pPr>
            <a:r>
              <a:rPr lang="en-US">
                <a:latin typeface="Helvetica" charset="0"/>
                <a:cs typeface="+mn-cs"/>
              </a:rPr>
              <a:t>(port 80)</a:t>
            </a:r>
          </a:p>
        </p:txBody>
      </p:sp>
      <p:sp>
        <p:nvSpPr>
          <p:cNvPr id="713734" name="Text Box 6"/>
          <p:cNvSpPr txBox="1">
            <a:spLocks noChangeArrowheads="1"/>
          </p:cNvSpPr>
          <p:nvPr/>
        </p:nvSpPr>
        <p:spPr bwMode="auto">
          <a:xfrm>
            <a:off x="365125" y="1600200"/>
            <a:ext cx="1233488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Helvetica" charset="0"/>
                <a:cs typeface="+mn-cs"/>
              </a:rPr>
              <a:t>Client host</a:t>
            </a:r>
          </a:p>
        </p:txBody>
      </p:sp>
      <p:sp>
        <p:nvSpPr>
          <p:cNvPr id="713736" name="Text Box 8"/>
          <p:cNvSpPr txBox="1">
            <a:spLocks noChangeArrowheads="1"/>
          </p:cNvSpPr>
          <p:nvPr/>
        </p:nvSpPr>
        <p:spPr bwMode="auto">
          <a:xfrm>
            <a:off x="5029200" y="1143000"/>
            <a:ext cx="254476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Helvetica" charset="0"/>
                <a:cs typeface="+mn-cs"/>
              </a:rPr>
              <a:t>Server host 134.173.42.2</a:t>
            </a:r>
          </a:p>
        </p:txBody>
      </p:sp>
      <p:sp>
        <p:nvSpPr>
          <p:cNvPr id="713737" name="Line 9"/>
          <p:cNvSpPr>
            <a:spLocks noChangeShapeType="1"/>
          </p:cNvSpPr>
          <p:nvPr/>
        </p:nvSpPr>
        <p:spPr bwMode="auto">
          <a:xfrm flipV="1">
            <a:off x="1524000" y="2482850"/>
            <a:ext cx="3429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713739" name="Oval 11"/>
          <p:cNvSpPr>
            <a:spLocks noChangeArrowheads="1"/>
          </p:cNvSpPr>
          <p:nvPr/>
        </p:nvSpPr>
        <p:spPr bwMode="auto">
          <a:xfrm>
            <a:off x="6324600" y="2559050"/>
            <a:ext cx="1746250" cy="796925"/>
          </a:xfrm>
          <a:prstGeom prst="ellipse">
            <a:avLst/>
          </a:prstGeom>
          <a:solidFill>
            <a:srgbClr val="FFFFFF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107763" dir="2700000" algn="ctr" rotWithShape="0">
                    <a:schemeClr val="tx1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1430" tIns="45716" rIns="91430" bIns="45716" anchor="ctr"/>
          <a:lstStyle/>
          <a:p>
            <a:pPr algn="ctr" defTabSz="912813">
              <a:defRPr/>
            </a:pPr>
            <a:r>
              <a:rPr lang="en-US">
                <a:latin typeface="Helvetica" charset="0"/>
                <a:cs typeface="+mn-cs"/>
              </a:rPr>
              <a:t>Echo server</a:t>
            </a:r>
          </a:p>
          <a:p>
            <a:pPr algn="ctr" defTabSz="912813">
              <a:defRPr/>
            </a:pPr>
            <a:r>
              <a:rPr lang="en-US">
                <a:latin typeface="Helvetica" charset="0"/>
                <a:cs typeface="+mn-cs"/>
              </a:rPr>
              <a:t>(port 7)</a:t>
            </a:r>
          </a:p>
        </p:txBody>
      </p:sp>
      <p:sp>
        <p:nvSpPr>
          <p:cNvPr id="713740" name="Text Box 12"/>
          <p:cNvSpPr txBox="1">
            <a:spLocks noChangeArrowheads="1"/>
          </p:cNvSpPr>
          <p:nvPr/>
        </p:nvSpPr>
        <p:spPr bwMode="auto">
          <a:xfrm>
            <a:off x="1981200" y="1657350"/>
            <a:ext cx="2654300" cy="825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defRPr/>
            </a:pPr>
            <a:r>
              <a:rPr lang="en-US">
                <a:latin typeface="Helvetica" charset="0"/>
                <a:cs typeface="+mn-cs"/>
              </a:rPr>
              <a:t>Service request for</a:t>
            </a:r>
          </a:p>
          <a:p>
            <a:pPr algn="ctr">
              <a:defRPr/>
            </a:pPr>
            <a:r>
              <a:rPr lang="en-US">
                <a:latin typeface="Helvetica" charset="0"/>
                <a:cs typeface="+mn-cs"/>
              </a:rPr>
              <a:t>134.173.42.2:80</a:t>
            </a:r>
          </a:p>
          <a:p>
            <a:pPr algn="ctr">
              <a:defRPr/>
            </a:pPr>
            <a:r>
              <a:rPr lang="en-US">
                <a:latin typeface="Helvetica" charset="0"/>
                <a:cs typeface="+mn-cs"/>
              </a:rPr>
              <a:t>(i.e., the Web server)</a:t>
            </a:r>
          </a:p>
        </p:txBody>
      </p:sp>
      <p:sp>
        <p:nvSpPr>
          <p:cNvPr id="713741" name="Line 13"/>
          <p:cNvSpPr>
            <a:spLocks noChangeShapeType="1"/>
          </p:cNvSpPr>
          <p:nvPr/>
        </p:nvSpPr>
        <p:spPr bwMode="auto">
          <a:xfrm flipV="1">
            <a:off x="5943600" y="2178050"/>
            <a:ext cx="45720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713743" name="Oval 15"/>
          <p:cNvSpPr>
            <a:spLocks noChangeArrowheads="1"/>
          </p:cNvSpPr>
          <p:nvPr/>
        </p:nvSpPr>
        <p:spPr bwMode="auto">
          <a:xfrm>
            <a:off x="6310313" y="4538663"/>
            <a:ext cx="1746250" cy="796925"/>
          </a:xfrm>
          <a:prstGeom prst="ellipse">
            <a:avLst/>
          </a:prstGeom>
          <a:solidFill>
            <a:srgbClr val="FFFFFF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107763" dir="2700000" algn="ctr" rotWithShape="0">
                    <a:schemeClr val="tx1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1430" tIns="45716" rIns="91430" bIns="45716" anchor="ctr"/>
          <a:lstStyle/>
          <a:p>
            <a:pPr algn="ctr" defTabSz="912813">
              <a:defRPr/>
            </a:pPr>
            <a:r>
              <a:rPr lang="en-US">
                <a:latin typeface="Helvetica" charset="0"/>
                <a:cs typeface="+mn-cs"/>
              </a:rPr>
              <a:t>Web server</a:t>
            </a:r>
          </a:p>
          <a:p>
            <a:pPr algn="ctr" defTabSz="912813">
              <a:defRPr/>
            </a:pPr>
            <a:r>
              <a:rPr lang="en-US">
                <a:latin typeface="Helvetica" charset="0"/>
                <a:cs typeface="+mn-cs"/>
              </a:rPr>
              <a:t>(port 80)</a:t>
            </a:r>
          </a:p>
        </p:txBody>
      </p:sp>
      <p:sp>
        <p:nvSpPr>
          <p:cNvPr id="713746" name="Line 18"/>
          <p:cNvSpPr>
            <a:spLocks noChangeShapeType="1"/>
          </p:cNvSpPr>
          <p:nvPr/>
        </p:nvSpPr>
        <p:spPr bwMode="auto">
          <a:xfrm flipV="1">
            <a:off x="1524000" y="5410200"/>
            <a:ext cx="3429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713748" name="Oval 20"/>
          <p:cNvSpPr>
            <a:spLocks noChangeArrowheads="1"/>
          </p:cNvSpPr>
          <p:nvPr/>
        </p:nvSpPr>
        <p:spPr bwMode="auto">
          <a:xfrm>
            <a:off x="6324600" y="5486400"/>
            <a:ext cx="1746250" cy="796925"/>
          </a:xfrm>
          <a:prstGeom prst="ellipse">
            <a:avLst/>
          </a:prstGeom>
          <a:solidFill>
            <a:srgbClr val="FFFFFF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107763" dir="2700000" algn="ctr" rotWithShape="0">
                    <a:schemeClr val="tx1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1430" tIns="45716" rIns="91430" bIns="45716" anchor="ctr"/>
          <a:lstStyle/>
          <a:p>
            <a:pPr algn="ctr" defTabSz="912813">
              <a:defRPr/>
            </a:pPr>
            <a:r>
              <a:rPr lang="en-US">
                <a:latin typeface="Helvetica" charset="0"/>
                <a:cs typeface="+mn-cs"/>
              </a:rPr>
              <a:t>Echo server</a:t>
            </a:r>
          </a:p>
          <a:p>
            <a:pPr algn="ctr" defTabSz="912813">
              <a:defRPr/>
            </a:pPr>
            <a:r>
              <a:rPr lang="en-US">
                <a:latin typeface="Helvetica" charset="0"/>
                <a:cs typeface="+mn-cs"/>
              </a:rPr>
              <a:t>(port 7)</a:t>
            </a:r>
          </a:p>
        </p:txBody>
      </p:sp>
      <p:sp>
        <p:nvSpPr>
          <p:cNvPr id="713749" name="Text Box 21"/>
          <p:cNvSpPr txBox="1">
            <a:spLocks noChangeArrowheads="1"/>
          </p:cNvSpPr>
          <p:nvPr/>
        </p:nvSpPr>
        <p:spPr bwMode="auto">
          <a:xfrm>
            <a:off x="2160588" y="4603750"/>
            <a:ext cx="2217737" cy="825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>
                <a:latin typeface="Helvetica" charset="0"/>
                <a:cs typeface="+mn-cs"/>
              </a:rPr>
              <a:t>Service request for</a:t>
            </a:r>
          </a:p>
          <a:p>
            <a:pPr algn="ctr">
              <a:defRPr/>
            </a:pPr>
            <a:r>
              <a:rPr lang="en-US">
                <a:latin typeface="Helvetica" charset="0"/>
                <a:cs typeface="+mn-cs"/>
              </a:rPr>
              <a:t>134.173.42.2:7</a:t>
            </a:r>
          </a:p>
          <a:p>
            <a:pPr algn="ctr">
              <a:defRPr/>
            </a:pPr>
            <a:r>
              <a:rPr lang="en-US">
                <a:latin typeface="Helvetica" charset="0"/>
                <a:cs typeface="+mn-cs"/>
              </a:rPr>
              <a:t>(i.e., the echo server)</a:t>
            </a:r>
          </a:p>
        </p:txBody>
      </p:sp>
      <p:sp>
        <p:nvSpPr>
          <p:cNvPr id="713750" name="Line 22"/>
          <p:cNvSpPr>
            <a:spLocks noChangeShapeType="1"/>
          </p:cNvSpPr>
          <p:nvPr/>
        </p:nvSpPr>
        <p:spPr bwMode="auto">
          <a:xfrm>
            <a:off x="5943600" y="5486400"/>
            <a:ext cx="45720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713753" name="AutoShape 25"/>
          <p:cNvSpPr>
            <a:spLocks noChangeArrowheads="1"/>
          </p:cNvSpPr>
          <p:nvPr/>
        </p:nvSpPr>
        <p:spPr bwMode="auto">
          <a:xfrm>
            <a:off x="2895600" y="3124200"/>
            <a:ext cx="485775" cy="976313"/>
          </a:xfrm>
          <a:prstGeom prst="downArrow">
            <a:avLst>
              <a:gd name="adj1" fmla="val 50000"/>
              <a:gd name="adj2" fmla="val 50245"/>
            </a:avLst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713738" name="Oval 10"/>
          <p:cNvSpPr>
            <a:spLocks noChangeArrowheads="1"/>
          </p:cNvSpPr>
          <p:nvPr/>
        </p:nvSpPr>
        <p:spPr bwMode="auto">
          <a:xfrm>
            <a:off x="4953000" y="2254250"/>
            <a:ext cx="1066800" cy="457200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>
                <a:latin typeface="Helvetica" charset="0"/>
                <a:cs typeface="+mn-cs"/>
              </a:rPr>
              <a:t>Kernel</a:t>
            </a:r>
          </a:p>
        </p:txBody>
      </p:sp>
      <p:sp>
        <p:nvSpPr>
          <p:cNvPr id="713747" name="Oval 19"/>
          <p:cNvSpPr>
            <a:spLocks noChangeArrowheads="1"/>
          </p:cNvSpPr>
          <p:nvPr/>
        </p:nvSpPr>
        <p:spPr bwMode="auto">
          <a:xfrm>
            <a:off x="4953000" y="5181600"/>
            <a:ext cx="1066800" cy="457200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>
                <a:latin typeface="Helvetica" charset="0"/>
                <a:cs typeface="+mn-cs"/>
              </a:rPr>
              <a:t>Kernel</a:t>
            </a:r>
          </a:p>
        </p:txBody>
      </p:sp>
      <p:sp>
        <p:nvSpPr>
          <p:cNvPr id="713731" name="Oval 3"/>
          <p:cNvSpPr>
            <a:spLocks noChangeArrowheads="1"/>
          </p:cNvSpPr>
          <p:nvPr/>
        </p:nvSpPr>
        <p:spPr bwMode="auto">
          <a:xfrm>
            <a:off x="555625" y="2293938"/>
            <a:ext cx="996950" cy="450850"/>
          </a:xfrm>
          <a:prstGeom prst="ellipse">
            <a:avLst/>
          </a:prstGeom>
          <a:solidFill>
            <a:srgbClr val="FFFFFF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107763" dir="2700000" algn="ctr" rotWithShape="0">
                    <a:schemeClr val="tx1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1430" tIns="45716" rIns="91430" bIns="45716" anchor="ctr">
            <a:spAutoFit/>
          </a:bodyPr>
          <a:lstStyle/>
          <a:p>
            <a:pPr algn="ctr" defTabSz="912813">
              <a:defRPr/>
            </a:pPr>
            <a:r>
              <a:rPr lang="en-US">
                <a:latin typeface="Helvetica" charset="0"/>
                <a:cs typeface="+mn-cs"/>
              </a:rPr>
              <a:t>Client</a:t>
            </a:r>
          </a:p>
        </p:txBody>
      </p:sp>
      <p:sp>
        <p:nvSpPr>
          <p:cNvPr id="713742" name="Oval 14"/>
          <p:cNvSpPr>
            <a:spLocks noChangeArrowheads="1"/>
          </p:cNvSpPr>
          <p:nvPr/>
        </p:nvSpPr>
        <p:spPr bwMode="auto">
          <a:xfrm>
            <a:off x="555625" y="5221288"/>
            <a:ext cx="996950" cy="450850"/>
          </a:xfrm>
          <a:prstGeom prst="ellipse">
            <a:avLst/>
          </a:prstGeom>
          <a:solidFill>
            <a:srgbClr val="FFFFFF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107763" dir="2700000" algn="ctr" rotWithShape="0">
                    <a:schemeClr val="tx1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1430" tIns="45716" rIns="91430" bIns="45716" anchor="ctr">
            <a:spAutoFit/>
          </a:bodyPr>
          <a:lstStyle/>
          <a:p>
            <a:pPr algn="ctr" defTabSz="912813">
              <a:defRPr/>
            </a:pPr>
            <a:r>
              <a:rPr lang="en-US">
                <a:latin typeface="Helvetica" charset="0"/>
                <a:cs typeface="+mn-cs"/>
              </a:rPr>
              <a:t>Client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lass02">
  <a:themeElements>
    <a:clrScheme name="">
      <a:dk1>
        <a:srgbClr val="000066"/>
      </a:dk1>
      <a:lt1>
        <a:srgbClr val="FFFFFF"/>
      </a:lt1>
      <a:dk2>
        <a:srgbClr val="003300"/>
      </a:dk2>
      <a:lt2>
        <a:srgbClr val="00FF99"/>
      </a:lt2>
      <a:accent1>
        <a:srgbClr val="800000"/>
      </a:accent1>
      <a:accent2>
        <a:srgbClr val="33CCCC"/>
      </a:accent2>
      <a:accent3>
        <a:srgbClr val="FFFFFF"/>
      </a:accent3>
      <a:accent4>
        <a:srgbClr val="000056"/>
      </a:accent4>
      <a:accent5>
        <a:srgbClr val="C0AAAA"/>
      </a:accent5>
      <a:accent6>
        <a:srgbClr val="2DB9B9"/>
      </a:accent6>
      <a:hlink>
        <a:srgbClr val="660033"/>
      </a:hlink>
      <a:folHlink>
        <a:srgbClr val="000099"/>
      </a:folHlink>
    </a:clrScheme>
    <a:fontScheme name="class02">
      <a:majorFont>
        <a:latin typeface="Helvetica"/>
        <a:ea typeface="ＭＳ Ｐゴシック"/>
        <a:cs typeface=""/>
      </a:majorFont>
      <a:minorFont>
        <a:latin typeface="Helvetica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99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Courier New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99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Courier New" charset="0"/>
            <a:ea typeface="ＭＳ Ｐゴシック" charset="0"/>
          </a:defRPr>
        </a:defPPr>
      </a:lstStyle>
    </a:lnDef>
  </a:objectDefaults>
  <a:extraClrSchemeLst>
    <a:extraClrScheme>
      <a:clrScheme name="class0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02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02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02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02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02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02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02 8">
        <a:dk1>
          <a:srgbClr val="000000"/>
        </a:dk1>
        <a:lt1>
          <a:srgbClr val="FFFFFF"/>
        </a:lt1>
        <a:dk2>
          <a:srgbClr val="002396"/>
        </a:dk2>
        <a:lt2>
          <a:srgbClr val="00FF64"/>
        </a:lt2>
        <a:accent1>
          <a:srgbClr val="DC0A00"/>
        </a:accent1>
        <a:accent2>
          <a:srgbClr val="00FFFF"/>
        </a:accent2>
        <a:accent3>
          <a:srgbClr val="AAACC9"/>
        </a:accent3>
        <a:accent4>
          <a:srgbClr val="DADADA"/>
        </a:accent4>
        <a:accent5>
          <a:srgbClr val="EBAAAA"/>
        </a:accent5>
        <a:accent6>
          <a:srgbClr val="00E7E7"/>
        </a:accent6>
        <a:hlink>
          <a:srgbClr val="E1E100"/>
        </a:hlink>
        <a:folHlink>
          <a:srgbClr val="FF9632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C:\Shared Files\Classes\CS 213 F'02\Lectures\class02.ppt</Template>
  <TotalTime>28239</TotalTime>
  <Pages>35</Pages>
  <Words>3730</Words>
  <Application>Microsoft Macintosh PowerPoint</Application>
  <PresentationFormat>Letter Paper (8.5x11 in)</PresentationFormat>
  <Paragraphs>566</Paragraphs>
  <Slides>35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36" baseType="lpstr">
      <vt:lpstr>class02</vt:lpstr>
      <vt:lpstr>Socket Programming</vt:lpstr>
      <vt:lpstr>A Client-Server Transaction</vt:lpstr>
      <vt:lpstr>Programmer’s View of the Internet</vt:lpstr>
      <vt:lpstr>Socket programming </vt:lpstr>
      <vt:lpstr>1. IP Addresses</vt:lpstr>
      <vt:lpstr>2. Domain Naming System (DNS)</vt:lpstr>
      <vt:lpstr>3. Internet Connections </vt:lpstr>
      <vt:lpstr>Clients</vt:lpstr>
      <vt:lpstr>Using Ports to Identify Services</vt:lpstr>
      <vt:lpstr>Servers</vt:lpstr>
      <vt:lpstr>Server Examples</vt:lpstr>
      <vt:lpstr>Socket programming </vt:lpstr>
      <vt:lpstr>Sockets Interface</vt:lpstr>
      <vt:lpstr>Overview of the Sockets Interface</vt:lpstr>
      <vt:lpstr>Sockets</vt:lpstr>
      <vt:lpstr>Socket programming with UDP</vt:lpstr>
      <vt:lpstr>Socket Address Structures</vt:lpstr>
      <vt:lpstr>Echo Client Main Routine</vt:lpstr>
      <vt:lpstr>Echo Client: open_clientfd</vt:lpstr>
      <vt:lpstr>Echo Client: open_clientfd (socket)</vt:lpstr>
      <vt:lpstr>Echo Client: open_clientfd  (gethostbyname)</vt:lpstr>
      <vt:lpstr>Echo Client: open_clientfd  (connect)</vt:lpstr>
      <vt:lpstr>Echo Server: Main Routine</vt:lpstr>
      <vt:lpstr>Echo Server: open_listenfd</vt:lpstr>
      <vt:lpstr>Echo Server: open_listenfd  (cont)</vt:lpstr>
      <vt:lpstr>Echo Server: open_listenfd (socket)</vt:lpstr>
      <vt:lpstr>Echo Server: open_listenfd (setsockopt)</vt:lpstr>
      <vt:lpstr>Echo Server: open_listenfd (initialize socket address)</vt:lpstr>
      <vt:lpstr>Echo Server: open_listenfd  (bind)</vt:lpstr>
      <vt:lpstr>Echo Server: open_listenfd  (listen)</vt:lpstr>
      <vt:lpstr>Echo Server: Main Loop</vt:lpstr>
      <vt:lpstr>Echo Server: accept</vt:lpstr>
      <vt:lpstr>Echo Server: accept Illustrated</vt:lpstr>
      <vt:lpstr>Client/server socket interaction: UDP</vt:lpstr>
      <vt:lpstr>Connected vs. Listening Descriptors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Network Programming</dc:title>
  <dc:subject/>
  <dc:creator>Randal E. Bryant and David R. O'Hallaron</dc:creator>
  <cp:keywords/>
  <dc:description/>
  <cp:lastModifiedBy>mike erlinger</cp:lastModifiedBy>
  <cp:revision>472</cp:revision>
  <cp:lastPrinted>2008-09-15T19:42:37Z</cp:lastPrinted>
  <dcterms:created xsi:type="dcterms:W3CDTF">1998-08-11T09:19:24Z</dcterms:created>
  <dcterms:modified xsi:type="dcterms:W3CDTF">2018-10-26T19:44:15Z</dcterms:modified>
</cp:coreProperties>
</file>