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84" r:id="rId3"/>
    <p:sldId id="353" r:id="rId4"/>
    <p:sldId id="354" r:id="rId5"/>
    <p:sldId id="355" r:id="rId6"/>
    <p:sldId id="292" r:id="rId7"/>
    <p:sldId id="349" r:id="rId8"/>
    <p:sldId id="286" r:id="rId9"/>
    <p:sldId id="293" r:id="rId10"/>
    <p:sldId id="287" r:id="rId11"/>
    <p:sldId id="288" r:id="rId12"/>
    <p:sldId id="356" r:id="rId13"/>
    <p:sldId id="357" r:id="rId14"/>
    <p:sldId id="289" r:id="rId15"/>
    <p:sldId id="294" r:id="rId16"/>
    <p:sldId id="290" r:id="rId17"/>
    <p:sldId id="291" r:id="rId18"/>
    <p:sldId id="281" r:id="rId19"/>
    <p:sldId id="295" r:id="rId20"/>
    <p:sldId id="296" r:id="rId21"/>
    <p:sldId id="341" r:id="rId22"/>
    <p:sldId id="342" r:id="rId23"/>
    <p:sldId id="298" r:id="rId24"/>
    <p:sldId id="340" r:id="rId25"/>
    <p:sldId id="324" r:id="rId26"/>
    <p:sldId id="325" r:id="rId27"/>
    <p:sldId id="299" r:id="rId28"/>
    <p:sldId id="300" r:id="rId29"/>
    <p:sldId id="344" r:id="rId30"/>
    <p:sldId id="345" r:id="rId31"/>
    <p:sldId id="316" r:id="rId32"/>
    <p:sldId id="346" r:id="rId33"/>
    <p:sldId id="343" r:id="rId34"/>
    <p:sldId id="318" r:id="rId35"/>
    <p:sldId id="319" r:id="rId36"/>
    <p:sldId id="320" r:id="rId37"/>
    <p:sldId id="321" r:id="rId38"/>
    <p:sldId id="322" r:id="rId39"/>
    <p:sldId id="323" r:id="rId40"/>
    <p:sldId id="334" r:id="rId41"/>
    <p:sldId id="335" r:id="rId42"/>
    <p:sldId id="350" r:id="rId43"/>
    <p:sldId id="336" r:id="rId44"/>
    <p:sldId id="337" r:id="rId45"/>
    <p:sldId id="338" r:id="rId46"/>
    <p:sldId id="304" r:id="rId47"/>
    <p:sldId id="305" r:id="rId48"/>
    <p:sldId id="306" r:id="rId49"/>
    <p:sldId id="351" r:id="rId50"/>
    <p:sldId id="308" r:id="rId51"/>
    <p:sldId id="309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11" r:id="rId60"/>
    <p:sldId id="312" r:id="rId61"/>
    <p:sldId id="313" r:id="rId62"/>
    <p:sldId id="347" r:id="rId63"/>
    <p:sldId id="314" r:id="rId64"/>
    <p:sldId id="315" r:id="rId65"/>
    <p:sldId id="348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4CD53F-1172-BD4E-BF30-6A12435C0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2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856C8B-AB58-5A41-AAA8-8EE0A84DC1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7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B71F336-28FC-774E-938A-9B006C544514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BB6D30-24DD-EF47-93EC-BAFA831420F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C89142-8FE9-F741-BFF6-81BD16BB1C3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446206-AAE8-A04E-9FF8-59874F3D8CC9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5642D4-1BC9-3C43-A801-67972D108A5B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r>
              <a:rPr lang="en-US"/>
              <a:t>Application may get duplicates in the case of early timeouts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F776C-0CF9-EA47-801D-C7848BD6A7EA}" type="datetime1">
              <a:rPr lang="en-US" smtClean="0"/>
              <a:t>10/16/18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E71BE-9620-8840-923E-D618D6A98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27DF0-435B-A34F-97FD-9B0B9093B76F}" type="datetime1">
              <a:rPr lang="en-US" smtClean="0"/>
              <a:t>10/16/18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ECB20-9E07-6F4A-A774-8A2B9579D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346075"/>
            <a:ext cx="2008187" cy="5749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346075"/>
            <a:ext cx="5873750" cy="5749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364ED-FEE8-D042-8F02-1468BE2E9A97}" type="datetime1">
              <a:rPr lang="en-US" smtClean="0"/>
              <a:t>10/16/18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37180-9921-FD4C-B8C4-FAEE31A16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3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346075"/>
            <a:ext cx="6721475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3B38D-C209-7F43-93C0-AEFE689228E8}" type="datetime1">
              <a:rPr lang="en-US" smtClean="0"/>
              <a:t>10/16/18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95F9F-8029-BA42-8BCD-3992D927C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346075"/>
            <a:ext cx="6721475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5B7D-4A93-604F-B901-E5CEE9A2F872}" type="datetime1">
              <a:rPr lang="en-US" smtClean="0"/>
              <a:t>10/16/18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B8FD7-98B4-D34E-BE6D-62379F0EE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2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43F67-645C-5948-BFCB-BC29B03D370B}" type="datetime1">
              <a:rPr lang="en-US" smtClean="0"/>
              <a:t>10/16/18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5AD7E-1F14-5649-9A4C-B8EBF1C3A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C793F-946E-7449-806E-090C19DB3B3D}" type="datetime1">
              <a:rPr lang="en-US" smtClean="0"/>
              <a:t>10/16/18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A1811-5DD5-094D-A4AA-44BC4D7E6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4C421-2C82-094A-8176-DE734EB6EC7A}" type="datetime1">
              <a:rPr lang="en-US" smtClean="0"/>
              <a:t>10/16/18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93C2C-2A5F-2E4B-BFB4-81CFADD6F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739DB-E0BB-FE44-B74D-CEA0E532343A}" type="datetime1">
              <a:rPr lang="en-US" smtClean="0"/>
              <a:t>10/16/18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A01E9-0F3D-1E49-ADED-510F9FF2D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91AD0-9816-1741-A909-EFA5A4A5E71F}" type="datetime1">
              <a:rPr lang="en-US" smtClean="0"/>
              <a:t>10/16/18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BAFB4-D31B-CB4C-82BC-84F384BF5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C469-A0EA-174D-9B3C-D1F8DAF1DF46}" type="datetime1">
              <a:rPr lang="en-US" smtClean="0"/>
              <a:t>10/16/18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6630E-F433-AC48-ABE8-C11D2010D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CA49A-0C3B-2E4C-A2B5-31093A70E9BB}" type="datetime1">
              <a:rPr lang="en-US" smtClean="0"/>
              <a:t>10/16/18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F9546-D1CF-2643-B3C5-6A7B11AFD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FC672-BC9C-754B-B687-654CF0876085}" type="datetime1">
              <a:rPr lang="en-US" smtClean="0"/>
              <a:t>10/16/18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41ECA-C154-6F42-817D-6B5ABE53F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346075"/>
            <a:ext cx="67214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81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CDDEAC-4099-C640-8D61-B8A7A5E429CE}" type="datetime1">
              <a:rPr lang="en-US" smtClean="0"/>
              <a:t>10/16/18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500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13D7EA-A02B-B94E-8104-BE0EAC522C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679345" y="6426375"/>
            <a:ext cx="1454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myKRtransport</a:t>
            </a:r>
            <a:endParaRPr lang="en-US" sz="1600" dirty="0"/>
          </a:p>
        </p:txBody>
      </p:sp>
      <p:pic>
        <p:nvPicPr>
          <p:cNvPr id="4" name="Picture 3" descr="cslogocolo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60" y="173424"/>
            <a:ext cx="964955" cy="1161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33CC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3.bin"/><Relationship Id="rId21" Type="http://schemas.openxmlformats.org/officeDocument/2006/relationships/oleObject" Target="../embeddings/oleObject14.bin"/><Relationship Id="rId22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10.bin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7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23B499-781D-F14D-8E50-19A4675B744D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57A87-275B-2749-A7A6-2C26F054685E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812" y="626024"/>
            <a:ext cx="5022063" cy="403517"/>
          </a:xfrm>
        </p:spPr>
        <p:txBody>
          <a:bodyPr/>
          <a:lstStyle/>
          <a:p>
            <a:r>
              <a:rPr lang="en-US" sz="4400" dirty="0">
                <a:latin typeface="Times New Roman" charset="0"/>
              </a:rPr>
              <a:t>Transport Protocols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57407"/>
            <a:ext cx="7156075" cy="390590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charset="0"/>
              </a:rPr>
              <a:t>Readings:  </a:t>
            </a:r>
            <a:r>
              <a:rPr lang="en-US" sz="2400" dirty="0" smtClean="0">
                <a:latin typeface="Times New Roman" charset="0"/>
              </a:rPr>
              <a:t>KR Chapter 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    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UDP </a:t>
            </a:r>
            <a:r>
              <a:rPr lang="en-US" sz="2000" dirty="0">
                <a:latin typeface="Times New Roman" charset="0"/>
                <a:ea typeface="ＭＳ Ｐゴシック" charset="0"/>
              </a:rPr>
              <a:t>- User Datagram Protocol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TCP - Transmission Control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Protocol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Note to Students: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/>
              <a:t>The course slides are a combination of slides from: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Peterson &amp; Davie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Kurose &amp; Ross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000" dirty="0"/>
              <a:t>My previous lectures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/>
              <a:t>I claim no copyright for any of the material and would recommend either book for a detailed treatment of the material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17414" name="Picture 5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5" y="126834"/>
            <a:ext cx="2737394" cy="17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CA873D-5D98-074D-8A39-75979A91992C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2E9983-B036-AC40-B10B-FC1B478988C3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Internet Transport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" y="1171515"/>
            <a:ext cx="8177727" cy="49095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Datagram messaging service (UDP)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No-frills extension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best-effort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 IP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Reliable, in-order delivery (TCP)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Connection set-up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Discarding of corrupted packets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Retransmission of lost packets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Flow control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Congestion control (next lecture)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Other services not available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Delay guarantees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Bandwidth guarantees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Security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C578FD-9F61-8D48-8C87-C5CB7C39C507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515FE-D6E4-1947-B0CF-2B6D518EDFC2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charset="0"/>
              </a:rPr>
              <a:t>Multiplexing and Demultiplexing</a:t>
            </a:r>
            <a:endParaRPr lang="en-US">
              <a:latin typeface="Times New Roman" charset="0"/>
            </a:endParaRPr>
          </a:p>
        </p:txBody>
      </p:sp>
      <p:sp>
        <p:nvSpPr>
          <p:cNvPr id="245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3" y="1355725"/>
            <a:ext cx="4646612" cy="5030788"/>
          </a:xfrm>
        </p:spPr>
        <p:txBody>
          <a:bodyPr/>
          <a:lstStyle/>
          <a:p>
            <a:r>
              <a:rPr lang="en-US" sz="2400">
                <a:latin typeface="Times New Roman" charset="0"/>
              </a:rPr>
              <a:t>Host receives IP datagrams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datagram has source and destination IP address, 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datagram carries one transport-layer segment</a:t>
            </a:r>
            <a:endParaRPr lang="en-US" sz="2000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Each segment has source and destination port number </a:t>
            </a:r>
          </a:p>
          <a:p>
            <a:r>
              <a:rPr lang="en-US" sz="2400">
                <a:latin typeface="Times New Roman" charset="0"/>
              </a:rPr>
              <a:t>Host uses IP addresses and port numbers to direct the segment to appropriate socket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  <a:latin typeface="Comic Sans MS" charset="0"/>
              </a:rPr>
              <a:t>source port #</a:t>
            </a:r>
            <a:endParaRPr lang="en-US"/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  <a:latin typeface="Comic Sans MS" charset="0"/>
              </a:rPr>
              <a:t>dest port #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6407150" y="1665288"/>
            <a:ext cx="950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Comic Sans MS" charset="0"/>
              </a:rPr>
              <a:t>32 bits</a:t>
            </a:r>
            <a:endParaRPr lang="en-US"/>
          </a:p>
        </p:txBody>
      </p:sp>
      <p:sp>
        <p:nvSpPr>
          <p:cNvPr id="24590" name="Line 12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3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6153150" y="3951288"/>
            <a:ext cx="1444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omic Sans MS" charset="0"/>
              </a:rPr>
              <a:t>application</a:t>
            </a:r>
          </a:p>
          <a:p>
            <a:pPr algn="ctr"/>
            <a:r>
              <a:rPr lang="en-US" sz="2000">
                <a:latin typeface="Comic Sans MS" charset="0"/>
              </a:rPr>
              <a:t>data </a:t>
            </a:r>
          </a:p>
          <a:p>
            <a:pPr algn="ctr"/>
            <a:r>
              <a:rPr lang="en-US" sz="2000">
                <a:latin typeface="Comic Sans MS" charset="0"/>
              </a:rPr>
              <a:t>(message)</a:t>
            </a:r>
            <a:endParaRPr lang="en-US"/>
          </a:p>
        </p:txBody>
      </p:sp>
      <p:sp>
        <p:nvSpPr>
          <p:cNvPr id="24593" name="Text Box 15"/>
          <p:cNvSpPr txBox="1">
            <a:spLocks noChangeArrowheads="1"/>
          </p:cNvSpPr>
          <p:nvPr/>
        </p:nvSpPr>
        <p:spPr bwMode="auto">
          <a:xfrm>
            <a:off x="5670550" y="2860675"/>
            <a:ext cx="2505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omic Sans MS" charset="0"/>
              </a:rPr>
              <a:t>other header fields</a:t>
            </a:r>
            <a:endParaRPr lang="en-US"/>
          </a:p>
        </p:txBody>
      </p:sp>
      <p:sp>
        <p:nvSpPr>
          <p:cNvPr id="24594" name="Text Box 16"/>
          <p:cNvSpPr txBox="1">
            <a:spLocks noChangeArrowheads="1"/>
          </p:cNvSpPr>
          <p:nvPr/>
        </p:nvSpPr>
        <p:spPr bwMode="auto">
          <a:xfrm>
            <a:off x="5402263" y="5518150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Comic Sans MS" charset="0"/>
              </a:rPr>
              <a:t>TCP/UDP segment format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324725" cy="681038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Connection-oriented </a:t>
            </a:r>
            <a:r>
              <a:rPr lang="en-US" sz="4000" dirty="0" err="1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example</a:t>
            </a:r>
          </a:p>
        </p:txBody>
      </p:sp>
      <p:sp>
        <p:nvSpPr>
          <p:cNvPr id="16390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6394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transport</a:t>
            </a:r>
          </a:p>
        </p:txBody>
      </p:sp>
      <p:sp>
        <p:nvSpPr>
          <p:cNvPr id="16396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16400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physical</a:t>
            </a:r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link</a:t>
            </a:r>
          </a:p>
        </p:txBody>
      </p:sp>
      <p:sp>
        <p:nvSpPr>
          <p:cNvPr id="16402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network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P3</a:t>
            </a:r>
          </a:p>
        </p:txBody>
      </p: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6523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24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25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26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6407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transport</a:t>
            </a:r>
          </a:p>
        </p:txBody>
      </p:sp>
      <p:sp>
        <p:nvSpPr>
          <p:cNvPr id="16408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physical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link</a:t>
            </a:r>
          </a:p>
        </p:txBody>
      </p:sp>
      <p:sp>
        <p:nvSpPr>
          <p:cNvPr id="16411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P4</a:t>
            </a:r>
          </a:p>
        </p:txBody>
      </p:sp>
      <p:sp>
        <p:nvSpPr>
          <p:cNvPr id="16412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6413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6414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transport</a:t>
            </a:r>
          </a:p>
        </p:txBody>
      </p:sp>
      <p:sp>
        <p:nvSpPr>
          <p:cNvPr id="16415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16416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physical</a:t>
            </a:r>
          </a:p>
        </p:txBody>
      </p:sp>
      <p:sp>
        <p:nvSpPr>
          <p:cNvPr id="16417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link</a:t>
            </a:r>
          </a:p>
        </p:txBody>
      </p:sp>
      <p:sp>
        <p:nvSpPr>
          <p:cNvPr id="16418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network</a:t>
            </a:r>
          </a:p>
        </p:txBody>
      </p:sp>
      <p:sp>
        <p:nvSpPr>
          <p:cNvPr id="16419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P2</a:t>
            </a:r>
          </a:p>
        </p:txBody>
      </p:sp>
      <p:sp>
        <p:nvSpPr>
          <p:cNvPr id="16420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21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6520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21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522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A,9157</a:t>
              </a:r>
            </a:p>
            <a:p>
              <a:pPr algn="r"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 port: B,80</a:t>
              </a:r>
            </a:p>
          </p:txBody>
        </p:sp>
      </p:grpSp>
      <p:grpSp>
        <p:nvGrpSpPr>
          <p:cNvPr id="16422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6517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8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519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B,80</a:t>
              </a:r>
            </a:p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IP,port: A,9157</a:t>
              </a:r>
            </a:p>
          </p:txBody>
        </p:sp>
      </p:grpSp>
      <p:sp>
        <p:nvSpPr>
          <p:cNvPr id="16423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/>
              <a:t>host: IP address A</a:t>
            </a:r>
          </a:p>
        </p:txBody>
      </p:sp>
      <p:sp>
        <p:nvSpPr>
          <p:cNvPr id="16424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/>
              <a:t>host: IP address C</a:t>
            </a:r>
          </a:p>
        </p:txBody>
      </p:sp>
      <p:sp>
        <p:nvSpPr>
          <p:cNvPr id="16425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6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7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network</a:t>
            </a:r>
          </a:p>
        </p:txBody>
      </p:sp>
      <p:sp>
        <p:nvSpPr>
          <p:cNvPr id="16428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9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430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6513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4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5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6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6431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P6</a:t>
            </a:r>
          </a:p>
        </p:txBody>
      </p:sp>
      <p:sp>
        <p:nvSpPr>
          <p:cNvPr id="16432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P5</a:t>
            </a:r>
          </a:p>
        </p:txBody>
      </p:sp>
      <p:grpSp>
        <p:nvGrpSpPr>
          <p:cNvPr id="16433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6509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0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1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12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434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6505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6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7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8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6435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6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7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8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43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6501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2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3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4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440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6497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98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99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00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6441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P3</a:t>
            </a:r>
          </a:p>
        </p:txBody>
      </p:sp>
      <p:sp>
        <p:nvSpPr>
          <p:cNvPr id="16442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43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44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445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6494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95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6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C,5775</a:t>
              </a:r>
            </a:p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IP,port: B,80</a:t>
              </a:r>
            </a:p>
          </p:txBody>
        </p:sp>
      </p:grpSp>
      <p:grpSp>
        <p:nvGrpSpPr>
          <p:cNvPr id="16446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6491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92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93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C,9157</a:t>
              </a:r>
            </a:p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IP,port: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429155" y="5941903"/>
            <a:ext cx="4859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600" dirty="0">
                <a:solidFill>
                  <a:srgbClr val="CC0000"/>
                </a:solidFill>
                <a:latin typeface="Tahoma" charset="0"/>
              </a:rPr>
              <a:t>three segments, all destined to IP address: B,</a:t>
            </a:r>
          </a:p>
          <a:p>
            <a:pPr algn="ctr"/>
            <a:r>
              <a:rPr lang="en-US" sz="1600" dirty="0">
                <a:solidFill>
                  <a:srgbClr val="CC0000"/>
                </a:solidFill>
                <a:latin typeface="Tahoma" charset="0"/>
              </a:rPr>
              <a:t> </a:t>
            </a:r>
            <a:r>
              <a:rPr lang="en-US" sz="1600" dirty="0" err="1">
                <a:solidFill>
                  <a:srgbClr val="CC0000"/>
                </a:solidFill>
                <a:latin typeface="Tahoma" charset="0"/>
              </a:rPr>
              <a:t>dest</a:t>
            </a:r>
            <a:r>
              <a:rPr lang="en-US" sz="1600" dirty="0">
                <a:solidFill>
                  <a:srgbClr val="CC0000"/>
                </a:solidFill>
                <a:latin typeface="Tahoma" charset="0"/>
              </a:rPr>
              <a:t> port: 80 are </a:t>
            </a:r>
            <a:r>
              <a:rPr lang="en-US" sz="1600" dirty="0" err="1">
                <a:solidFill>
                  <a:srgbClr val="CC0000"/>
                </a:solidFill>
                <a:latin typeface="Tahoma" charset="0"/>
              </a:rPr>
              <a:t>demultiplexed</a:t>
            </a:r>
            <a:r>
              <a:rPr lang="en-US" sz="1600" dirty="0">
                <a:solidFill>
                  <a:srgbClr val="CC0000"/>
                </a:solidFill>
                <a:latin typeface="Tahoma" charset="0"/>
              </a:rPr>
              <a:t> to </a:t>
            </a:r>
            <a:r>
              <a:rPr lang="en-US" sz="1600" i="1" dirty="0">
                <a:solidFill>
                  <a:srgbClr val="CC0000"/>
                </a:solidFill>
                <a:latin typeface="Tahoma" charset="0"/>
              </a:rPr>
              <a:t>different </a:t>
            </a:r>
            <a:r>
              <a:rPr lang="en-US" sz="1600" dirty="0">
                <a:solidFill>
                  <a:srgbClr val="CC0000"/>
                </a:solidFill>
                <a:latin typeface="Tahoma" charset="0"/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51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/>
              <a:t>server: IP address B</a:t>
            </a:r>
          </a:p>
        </p:txBody>
      </p:sp>
      <p:grpSp>
        <p:nvGrpSpPr>
          <p:cNvPr id="16452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6459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61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6464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489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490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65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6466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487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8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67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68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6469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485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6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70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71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483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4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72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3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6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8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79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0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1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2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6453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6457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8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454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6455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6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4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  <p:bldP spid="364700" grpId="0" animBg="1"/>
      <p:bldP spid="364701" grpId="0" animBg="1"/>
      <p:bldP spid="3647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324725" cy="82525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Connection-oriented </a:t>
            </a:r>
            <a:r>
              <a:rPr lang="en-US" sz="4000" dirty="0" err="1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example</a:t>
            </a:r>
          </a:p>
        </p:txBody>
      </p:sp>
      <p:sp>
        <p:nvSpPr>
          <p:cNvPr id="17413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741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741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transport</a:t>
            </a:r>
          </a:p>
        </p:txBody>
      </p:sp>
      <p:sp>
        <p:nvSpPr>
          <p:cNvPr id="1741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1742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physical</a:t>
            </a:r>
          </a:p>
        </p:txBody>
      </p:sp>
      <p:sp>
        <p:nvSpPr>
          <p:cNvPr id="1742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link</a:t>
            </a:r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network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P3</a:t>
            </a:r>
          </a:p>
        </p:txBody>
      </p:sp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7543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44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45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46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42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742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transport</a:t>
            </a:r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1743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physical</a:t>
            </a:r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link</a:t>
            </a:r>
          </a:p>
        </p:txBody>
      </p:sp>
      <p:sp>
        <p:nvSpPr>
          <p:cNvPr id="1743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743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1743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transport</a:t>
            </a:r>
          </a:p>
        </p:txBody>
      </p:sp>
      <p:sp>
        <p:nvSpPr>
          <p:cNvPr id="1743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application</a:t>
            </a:r>
          </a:p>
        </p:txBody>
      </p:sp>
      <p:sp>
        <p:nvSpPr>
          <p:cNvPr id="1743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physical</a:t>
            </a:r>
          </a:p>
        </p:txBody>
      </p:sp>
      <p:sp>
        <p:nvSpPr>
          <p:cNvPr id="1743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link</a:t>
            </a:r>
          </a:p>
        </p:txBody>
      </p:sp>
      <p:sp>
        <p:nvSpPr>
          <p:cNvPr id="1744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network</a:t>
            </a: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P2</a:t>
            </a:r>
          </a:p>
        </p:txBody>
      </p:sp>
      <p:sp>
        <p:nvSpPr>
          <p:cNvPr id="17442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43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7540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41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42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A,9157</a:t>
              </a:r>
            </a:p>
            <a:p>
              <a:pPr algn="r"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 port: B,80</a:t>
              </a:r>
            </a:p>
          </p:txBody>
        </p:sp>
      </p:grpSp>
      <p:grpSp>
        <p:nvGrpSpPr>
          <p:cNvPr id="17444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7537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8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39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B,80</a:t>
              </a:r>
            </a:p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IP,port: A,9157</a:t>
              </a:r>
            </a:p>
          </p:txBody>
        </p:sp>
      </p:grpSp>
      <p:sp>
        <p:nvSpPr>
          <p:cNvPr id="17445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/>
              <a:t>host: IP address A</a:t>
            </a:r>
          </a:p>
        </p:txBody>
      </p:sp>
      <p:sp>
        <p:nvSpPr>
          <p:cNvPr id="17446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/>
              <a:t>host: IP address C</a:t>
            </a:r>
          </a:p>
        </p:txBody>
      </p:sp>
      <p:sp>
        <p:nvSpPr>
          <p:cNvPr id="17447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800"/>
              <a:t>server: IP address B</a:t>
            </a:r>
          </a:p>
        </p:txBody>
      </p:sp>
      <p:sp>
        <p:nvSpPr>
          <p:cNvPr id="17448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49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5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400">
                <a:latin typeface="Tahoma" charset="0"/>
              </a:rPr>
              <a:t>network</a:t>
            </a:r>
          </a:p>
        </p:txBody>
      </p:sp>
      <p:sp>
        <p:nvSpPr>
          <p:cNvPr id="17451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52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453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7533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4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5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6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454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7529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0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1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32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455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7525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6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7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8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456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57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58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59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460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7521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2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3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4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7461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7517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8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9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20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462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P3</a:t>
            </a:r>
          </a:p>
        </p:txBody>
      </p:sp>
      <p:sp>
        <p:nvSpPr>
          <p:cNvPr id="17463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64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65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466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7514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5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6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C,5775</a:t>
              </a:r>
            </a:p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IP,port: B,80</a:t>
              </a:r>
            </a:p>
          </p:txBody>
        </p:sp>
      </p:grpSp>
      <p:grpSp>
        <p:nvGrpSpPr>
          <p:cNvPr id="17467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7511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2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source IP,port: C,9157</a:t>
              </a:r>
            </a:p>
            <a:p>
              <a:pPr>
                <a:lnSpc>
                  <a:spcPct val="85000"/>
                </a:lnSpc>
              </a:pPr>
              <a:r>
                <a:rPr lang="en-US" sz="1400">
                  <a:latin typeface="Tahoma" charset="0"/>
                </a:rPr>
                <a:t>dest IP,port: B,80</a:t>
              </a:r>
            </a:p>
          </p:txBody>
        </p:sp>
      </p:grpSp>
      <p:sp>
        <p:nvSpPr>
          <p:cNvPr id="17468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P4</a:t>
            </a:r>
          </a:p>
        </p:txBody>
      </p:sp>
      <p:sp>
        <p:nvSpPr>
          <p:cNvPr id="17469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>
                <a:solidFill>
                  <a:srgbClr val="CC0000"/>
                </a:solidFill>
                <a:latin typeface="Tahoma" charset="0"/>
              </a:rPr>
              <a:t>threaded server</a:t>
            </a:r>
          </a:p>
        </p:txBody>
      </p:sp>
      <p:sp>
        <p:nvSpPr>
          <p:cNvPr id="17470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472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7509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0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73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750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0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74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7475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77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7480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505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506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81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7482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503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504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83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4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7485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501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502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8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499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7500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88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89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2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4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5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6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97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98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99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8E3C08-B65F-B645-A5C2-913618BB483C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047CEC-A7EB-EA45-BDED-FAB25E232E3E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47" y="185415"/>
            <a:ext cx="7397909" cy="1149674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</a:rPr>
              <a:t>UDP - Unreliable </a:t>
            </a:r>
            <a:r>
              <a:rPr lang="en-US" sz="3600" dirty="0">
                <a:latin typeface="Times New Roman" charset="0"/>
              </a:rPr>
              <a:t>Message Delivery Service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447" y="1667066"/>
            <a:ext cx="7772400" cy="4114800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Lightweight communication between processes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Avoid overhead and delays of ordered, reliable delivery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Send messages to and receive them from a socket</a:t>
            </a:r>
          </a:p>
          <a:p>
            <a:r>
              <a:rPr lang="en-US" sz="2400" dirty="0">
                <a:latin typeface="Times New Roman" charset="0"/>
              </a:rPr>
              <a:t>User Datagram Protocol (UDP)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IP plus port numbers to support (de)multiplexing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Optional error checking on the packet contents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4291013" y="57753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SzPct val="150000"/>
            </a:pP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FE9785-8DA8-CD40-AB8D-9E1119E1B72D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12BA8F-1D82-2E47-A9D7-5DAAB586C440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34303" y="112713"/>
            <a:ext cx="7772400" cy="990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Simple </a:t>
            </a:r>
            <a:r>
              <a:rPr lang="en-US" dirty="0" err="1">
                <a:latin typeface="Times New Roman" charset="0"/>
              </a:rPr>
              <a:t>Demultiplexor</a:t>
            </a:r>
            <a:r>
              <a:rPr lang="en-US" dirty="0">
                <a:latin typeface="Times New Roman" charset="0"/>
              </a:rPr>
              <a:t> (UDP)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3313"/>
            <a:ext cx="7772400" cy="5124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Unreliable and unordered datagram service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No flow control, No </a:t>
            </a:r>
            <a:r>
              <a:rPr lang="en-US" sz="2400" dirty="0" err="1">
                <a:latin typeface="Times New Roman" charset="0"/>
              </a:rPr>
              <a:t>Acks</a:t>
            </a:r>
            <a:r>
              <a:rPr lang="en-US" sz="2400" dirty="0">
                <a:latin typeface="Times New Roman" charset="0"/>
              </a:rPr>
              <a:t>, No </a:t>
            </a:r>
            <a:r>
              <a:rPr lang="en-US" sz="2400" dirty="0" err="1">
                <a:latin typeface="Times New Roman" charset="0"/>
              </a:rPr>
              <a:t>msg</a:t>
            </a:r>
            <a:r>
              <a:rPr lang="en-US" sz="2400" dirty="0">
                <a:latin typeface="Times New Roman" charset="0"/>
              </a:rPr>
              <a:t> ordering, No feedback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Endpoints identified by ports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servers have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well-known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ports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see </a:t>
            </a:r>
            <a:r>
              <a:rPr lang="en-US" sz="2000" b="1" dirty="0">
                <a:latin typeface="Courier New" charset="0"/>
                <a:ea typeface="ＭＳ Ｐゴシック" charset="0"/>
              </a:rPr>
              <a:t>/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etc</a:t>
            </a:r>
            <a:r>
              <a:rPr lang="en-US" sz="2000" b="1" dirty="0">
                <a:latin typeface="Courier New" charset="0"/>
                <a:ea typeface="ＭＳ Ｐゴシック" charset="0"/>
              </a:rPr>
              <a:t>/services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Unix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Header format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>
              <a:lnSpc>
                <a:spcPct val="170000"/>
              </a:lnSpc>
            </a:pPr>
            <a:r>
              <a:rPr lang="en-US" sz="2400" dirty="0" smtClean="0">
                <a:latin typeface="Times New Roman" charset="0"/>
              </a:rPr>
              <a:t>                                </a:t>
            </a:r>
            <a:r>
              <a:rPr lang="en-US" sz="1800" dirty="0" smtClean="0">
                <a:latin typeface="Times New Roman" charset="0"/>
              </a:rPr>
              <a:t>length in bytes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charset="0"/>
              </a:rPr>
              <a:t>Optional checksum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pseudo header (Source,  Destination, Protocol) + UDP header + data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Times New Roman" charset="0"/>
              </a:rPr>
              <a:t>Application - 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accepts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full responsibility for all other issues</a:t>
            </a:r>
          </a:p>
        </p:txBody>
      </p:sp>
      <p:pic>
        <p:nvPicPr>
          <p:cNvPr id="26630" name="Picture 4" descr="05x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560763"/>
            <a:ext cx="24511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294E69-B296-D840-AF49-F2895D95C70E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12E96B-2768-9540-9B17-628A4D5C2D5A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Why Would Anyone Use UDP?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335088"/>
            <a:ext cx="8408642" cy="46593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Finer control over what data is sent and when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As soon as an application process writes into the socket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UDP will package the data and send the packet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No delay for connection establishment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UDP just blasts away without any formal preliminaries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which avoids introducing any unnecessary delays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No connection state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 allocation of buffers, parameters, sequence #s, etc.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making it easier to handle many active clients at once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Small packet header overhead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UDP header is only eight-bytes long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DFBE77-B961-7E46-8A98-EEF9D605BDC3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B18D40-7F02-CE4B-BB0E-7F8253C028E0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346075"/>
            <a:ext cx="7712075" cy="83026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Popular Applications That Use UDP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4" y="1176338"/>
            <a:ext cx="8277225" cy="37789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Multimedia streaming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Retransmitting lost/corrupted packets is not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worthwhile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??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By the time the packet is retransmitted, it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dirty="0">
                <a:latin typeface="Times New Roman" charset="0"/>
                <a:ea typeface="ＭＳ Ｐゴシック" charset="0"/>
              </a:rPr>
              <a:t>s too late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E.g., telephone calls, video conferencing, gaming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Simple query protocols like Domain Name System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Overhead of connection establishment is overkill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Easier to have application retransmit if needed</a:t>
            </a:r>
          </a:p>
        </p:txBody>
      </p:sp>
      <p:pic>
        <p:nvPicPr>
          <p:cNvPr id="28678" name="Picture 4" descr="j029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102225"/>
            <a:ext cx="16367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524500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Freeform 6"/>
          <p:cNvSpPr>
            <a:spLocks/>
          </p:cNvSpPr>
          <p:nvPr/>
        </p:nvSpPr>
        <p:spPr bwMode="auto">
          <a:xfrm>
            <a:off x="3035300" y="5210175"/>
            <a:ext cx="3687763" cy="430213"/>
          </a:xfrm>
          <a:custGeom>
            <a:avLst/>
            <a:gdLst>
              <a:gd name="T0" fmla="*/ 0 w 2323"/>
              <a:gd name="T1" fmla="*/ 271 h 271"/>
              <a:gd name="T2" fmla="*/ 992 w 2323"/>
              <a:gd name="T3" fmla="*/ 4 h 271"/>
              <a:gd name="T4" fmla="*/ 2323 w 2323"/>
              <a:gd name="T5" fmla="*/ 246 h 271"/>
              <a:gd name="T6" fmla="*/ 0 60000 65536"/>
              <a:gd name="T7" fmla="*/ 0 60000 65536"/>
              <a:gd name="T8" fmla="*/ 0 60000 65536"/>
              <a:gd name="T9" fmla="*/ 0 w 2323"/>
              <a:gd name="T10" fmla="*/ 0 h 271"/>
              <a:gd name="T11" fmla="*/ 2323 w 2323"/>
              <a:gd name="T12" fmla="*/ 271 h 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3" h="271">
                <a:moveTo>
                  <a:pt x="0" y="271"/>
                </a:moveTo>
                <a:cubicBezTo>
                  <a:pt x="302" y="139"/>
                  <a:pt x="605" y="8"/>
                  <a:pt x="992" y="4"/>
                </a:cubicBezTo>
                <a:cubicBezTo>
                  <a:pt x="1379" y="0"/>
                  <a:pt x="1851" y="123"/>
                  <a:pt x="2323" y="2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Freeform 7"/>
          <p:cNvSpPr>
            <a:spLocks/>
          </p:cNvSpPr>
          <p:nvPr/>
        </p:nvSpPr>
        <p:spPr bwMode="auto">
          <a:xfrm>
            <a:off x="3073400" y="6292850"/>
            <a:ext cx="3725863" cy="358775"/>
          </a:xfrm>
          <a:custGeom>
            <a:avLst/>
            <a:gdLst>
              <a:gd name="T0" fmla="*/ 2347 w 2347"/>
              <a:gd name="T1" fmla="*/ 48 h 226"/>
              <a:gd name="T2" fmla="*/ 1113 w 2347"/>
              <a:gd name="T3" fmla="*/ 218 h 226"/>
              <a:gd name="T4" fmla="*/ 0 w 2347"/>
              <a:gd name="T5" fmla="*/ 0 h 226"/>
              <a:gd name="T6" fmla="*/ 0 60000 65536"/>
              <a:gd name="T7" fmla="*/ 0 60000 65536"/>
              <a:gd name="T8" fmla="*/ 0 60000 65536"/>
              <a:gd name="T9" fmla="*/ 0 w 2347"/>
              <a:gd name="T10" fmla="*/ 0 h 226"/>
              <a:gd name="T11" fmla="*/ 2347 w 234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7" h="226">
                <a:moveTo>
                  <a:pt x="2347" y="48"/>
                </a:moveTo>
                <a:cubicBezTo>
                  <a:pt x="1925" y="137"/>
                  <a:pt x="1504" y="226"/>
                  <a:pt x="1113" y="218"/>
                </a:cubicBezTo>
                <a:cubicBezTo>
                  <a:pt x="722" y="210"/>
                  <a:pt x="361" y="10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2805113" y="4872038"/>
            <a:ext cx="414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2000" b="1">
                <a:latin typeface="Courier New" charset="0"/>
              </a:rPr>
              <a:t>“</a:t>
            </a:r>
            <a:r>
              <a:rPr lang="en-US" sz="2000" b="1">
                <a:latin typeface="Courier New" charset="0"/>
              </a:rPr>
              <a:t>Address for www.cnn.com?</a:t>
            </a:r>
            <a:r>
              <a:rPr lang="ja-JP" altLang="en-US" sz="2000" b="1">
                <a:latin typeface="Courier New" charset="0"/>
              </a:rPr>
              <a:t>”</a:t>
            </a:r>
            <a:endParaRPr lang="en-US" sz="2000" b="1">
              <a:latin typeface="Courier New" charset="0"/>
            </a:endParaRP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3919538" y="6138863"/>
            <a:ext cx="186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2000" b="1">
                <a:latin typeface="Courier New" charset="0"/>
              </a:rPr>
              <a:t>“</a:t>
            </a:r>
            <a:r>
              <a:rPr lang="en-US" sz="2000" b="1">
                <a:latin typeface="Courier New" charset="0"/>
              </a:rPr>
              <a:t>12.3.4.15</a:t>
            </a:r>
            <a:r>
              <a:rPr lang="ja-JP" altLang="en-US" sz="2000" b="1">
                <a:latin typeface="Courier New" charset="0"/>
              </a:rPr>
              <a:t>”</a:t>
            </a:r>
            <a:endParaRPr lang="en-US" sz="2000" b="1">
              <a:latin typeface="Courier New" charset="0"/>
            </a:endParaRPr>
          </a:p>
        </p:txBody>
      </p:sp>
      <p:pic>
        <p:nvPicPr>
          <p:cNvPr id="28684" name="Picture 10" descr="Click To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2276475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596D87-75A7-0744-B879-AE72FC8E0427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77CDEC-AACD-A248-95A1-31E45FD774E2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56" y="45784"/>
            <a:ext cx="8195744" cy="858935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UDP </a:t>
            </a:r>
            <a:r>
              <a:rPr lang="en-US" dirty="0" err="1">
                <a:latin typeface="Times New Roman" charset="0"/>
              </a:rPr>
              <a:t>PseudoHeader</a:t>
            </a:r>
            <a:endParaRPr lang="en-US" dirty="0">
              <a:latin typeface="Times New Roman" charset="0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88" y="722166"/>
            <a:ext cx="8764110" cy="5235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Issue - Message Correctness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Only have ports in the UDP header, yet the message is directed to an IP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UDP wants to make sure that the message is directed to this host and this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port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Times New Roman" charset="0"/>
              </a:rPr>
              <a:t>PseudoHeader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Used in calculation of the checksum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Includes Source and Destination IP addresses (from IP header)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Also the type field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Without reading the RFC, not sure if it is prepended or appended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lso </a:t>
            </a:r>
            <a:r>
              <a:rPr lang="en-US" dirty="0">
                <a:latin typeface="Times New Roman" charset="0"/>
                <a:ea typeface="ＭＳ Ｐゴシック" charset="0"/>
              </a:rPr>
              <a:t>some books say UDP length field is used twice in the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pseudoheader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– read RFC if want to know truth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UDP checksum, optional in v4, required in v6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EB6DBE-70CF-BA44-AF8D-BAFA25C6022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1F7361-AC89-EC41-94AF-C7A51861E3FF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371" y="1301146"/>
            <a:ext cx="7772400" cy="1143000"/>
          </a:xfrm>
        </p:spPr>
        <p:txBody>
          <a:bodyPr/>
          <a:lstStyle/>
          <a:p>
            <a:r>
              <a:rPr lang="en-US" sz="4400" dirty="0">
                <a:latin typeface="Times New Roman" charset="0"/>
              </a:rPr>
              <a:t>Reliable Byte-Stream (TCP)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910192"/>
            <a:ext cx="6090798" cy="252617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charset="0"/>
              </a:rPr>
              <a:t>Outline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Connection Establishment/Termination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Sliding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Window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Flow Control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Adaptive Timeout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Extensions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517D44-F657-854A-B307-1BCEB9EAFC1D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1A2EA4-5709-0B4B-A0C7-5CA5BB93BAC0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Goals for Today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Lecture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480582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Principles underlying transport-layer services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(De)multiplexing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Detecting corruption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Reliable delivery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Flow control</a:t>
            </a:r>
          </a:p>
          <a:p>
            <a:r>
              <a:rPr lang="en-US" dirty="0" smtClean="0">
                <a:latin typeface="Times New Roman" charset="0"/>
              </a:rPr>
              <a:t>(Primary) Transport</a:t>
            </a:r>
            <a:r>
              <a:rPr lang="en-US" dirty="0">
                <a:latin typeface="Times New Roman" charset="0"/>
              </a:rPr>
              <a:t>-layer protocols in the Internet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User Datagram Protocol (UDP)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Transmission Control Protocol (TCP)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89DC21-A808-8E4F-AA45-CCD3D757E286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7CD792-2BC0-2842-91FF-1612DA59A5CE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TCP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74" y="1364171"/>
            <a:ext cx="3200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Connection-oriented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Byte-stream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app writes bytes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TCP sends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segments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app reads bytes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4419600" y="1331563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Full duplex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Flow control: keep sender from overrunning receiver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Congestion control: keep sender from overrunning network</a:t>
            </a:r>
          </a:p>
        </p:txBody>
      </p:sp>
      <p:grpSp>
        <p:nvGrpSpPr>
          <p:cNvPr id="31751" name="Group 5"/>
          <p:cNvGrpSpPr>
            <a:grpSpLocks/>
          </p:cNvGrpSpPr>
          <p:nvPr/>
        </p:nvGrpSpPr>
        <p:grpSpPr bwMode="auto">
          <a:xfrm>
            <a:off x="2368550" y="3794125"/>
            <a:ext cx="4094163" cy="2432050"/>
            <a:chOff x="1492" y="2390"/>
            <a:chExt cx="2579" cy="1532"/>
          </a:xfrm>
        </p:grpSpPr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1607" y="3104"/>
              <a:ext cx="607" cy="307"/>
            </a:xfrm>
            <a:custGeom>
              <a:avLst/>
              <a:gdLst>
                <a:gd name="T0" fmla="*/ 607 w 607"/>
                <a:gd name="T1" fmla="*/ 22 h 307"/>
                <a:gd name="T2" fmla="*/ 607 w 607"/>
                <a:gd name="T3" fmla="*/ 0 h 307"/>
                <a:gd name="T4" fmla="*/ 0 w 607"/>
                <a:gd name="T5" fmla="*/ 0 h 307"/>
                <a:gd name="T6" fmla="*/ 0 w 607"/>
                <a:gd name="T7" fmla="*/ 307 h 307"/>
                <a:gd name="T8" fmla="*/ 21 w 607"/>
                <a:gd name="T9" fmla="*/ 307 h 307"/>
                <a:gd name="T10" fmla="*/ 607 w 607"/>
                <a:gd name="T11" fmla="*/ 307 h 307"/>
                <a:gd name="T12" fmla="*/ 607 w 607"/>
                <a:gd name="T13" fmla="*/ 22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7"/>
                <a:gd name="T22" fmla="*/ 0 h 307"/>
                <a:gd name="T23" fmla="*/ 607 w 607"/>
                <a:gd name="T24" fmla="*/ 307 h 3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7" h="307">
                  <a:moveTo>
                    <a:pt x="607" y="22"/>
                  </a:moveTo>
                  <a:lnTo>
                    <a:pt x="607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21" y="307"/>
                  </a:lnTo>
                  <a:lnTo>
                    <a:pt x="607" y="307"/>
                  </a:lnTo>
                  <a:lnTo>
                    <a:pt x="607" y="2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3296" y="3104"/>
              <a:ext cx="672" cy="307"/>
            </a:xfrm>
            <a:custGeom>
              <a:avLst/>
              <a:gdLst>
                <a:gd name="T0" fmla="*/ 672 w 672"/>
                <a:gd name="T1" fmla="*/ 22 h 307"/>
                <a:gd name="T2" fmla="*/ 672 w 672"/>
                <a:gd name="T3" fmla="*/ 0 h 307"/>
                <a:gd name="T4" fmla="*/ 0 w 672"/>
                <a:gd name="T5" fmla="*/ 0 h 307"/>
                <a:gd name="T6" fmla="*/ 0 w 672"/>
                <a:gd name="T7" fmla="*/ 307 h 307"/>
                <a:gd name="T8" fmla="*/ 21 w 672"/>
                <a:gd name="T9" fmla="*/ 307 h 307"/>
                <a:gd name="T10" fmla="*/ 672 w 672"/>
                <a:gd name="T11" fmla="*/ 307 h 307"/>
                <a:gd name="T12" fmla="*/ 672 w 672"/>
                <a:gd name="T13" fmla="*/ 22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307"/>
                <a:gd name="T23" fmla="*/ 672 w 672"/>
                <a:gd name="T24" fmla="*/ 307 h 3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307">
                  <a:moveTo>
                    <a:pt x="672" y="22"/>
                  </a:moveTo>
                  <a:lnTo>
                    <a:pt x="672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21" y="307"/>
                  </a:lnTo>
                  <a:lnTo>
                    <a:pt x="672" y="307"/>
                  </a:lnTo>
                  <a:lnTo>
                    <a:pt x="672" y="2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1492" y="2390"/>
              <a:ext cx="810" cy="261"/>
            </a:xfrm>
            <a:custGeom>
              <a:avLst/>
              <a:gdLst>
                <a:gd name="T0" fmla="*/ 810 w 810"/>
                <a:gd name="T1" fmla="*/ 133 h 261"/>
                <a:gd name="T2" fmla="*/ 810 w 810"/>
                <a:gd name="T3" fmla="*/ 133 h 261"/>
                <a:gd name="T4" fmla="*/ 807 w 810"/>
                <a:gd name="T5" fmla="*/ 117 h 261"/>
                <a:gd name="T6" fmla="*/ 799 w 810"/>
                <a:gd name="T7" fmla="*/ 104 h 261"/>
                <a:gd name="T8" fmla="*/ 799 w 810"/>
                <a:gd name="T9" fmla="*/ 104 h 261"/>
                <a:gd name="T10" fmla="*/ 789 w 810"/>
                <a:gd name="T11" fmla="*/ 93 h 261"/>
                <a:gd name="T12" fmla="*/ 775 w 810"/>
                <a:gd name="T13" fmla="*/ 83 h 261"/>
                <a:gd name="T14" fmla="*/ 757 w 810"/>
                <a:gd name="T15" fmla="*/ 72 h 261"/>
                <a:gd name="T16" fmla="*/ 738 w 810"/>
                <a:gd name="T17" fmla="*/ 61 h 261"/>
                <a:gd name="T18" fmla="*/ 693 w 810"/>
                <a:gd name="T19" fmla="*/ 43 h 261"/>
                <a:gd name="T20" fmla="*/ 640 w 810"/>
                <a:gd name="T21" fmla="*/ 29 h 261"/>
                <a:gd name="T22" fmla="*/ 584 w 810"/>
                <a:gd name="T23" fmla="*/ 16 h 261"/>
                <a:gd name="T24" fmla="*/ 522 w 810"/>
                <a:gd name="T25" fmla="*/ 8 h 261"/>
                <a:gd name="T26" fmla="*/ 464 w 810"/>
                <a:gd name="T27" fmla="*/ 3 h 261"/>
                <a:gd name="T28" fmla="*/ 405 w 810"/>
                <a:gd name="T29" fmla="*/ 0 h 261"/>
                <a:gd name="T30" fmla="*/ 405 w 810"/>
                <a:gd name="T31" fmla="*/ 0 h 261"/>
                <a:gd name="T32" fmla="*/ 338 w 810"/>
                <a:gd name="T33" fmla="*/ 3 h 261"/>
                <a:gd name="T34" fmla="*/ 269 w 810"/>
                <a:gd name="T35" fmla="*/ 11 h 261"/>
                <a:gd name="T36" fmla="*/ 200 w 810"/>
                <a:gd name="T37" fmla="*/ 21 h 261"/>
                <a:gd name="T38" fmla="*/ 139 w 810"/>
                <a:gd name="T39" fmla="*/ 37 h 261"/>
                <a:gd name="T40" fmla="*/ 109 w 810"/>
                <a:gd name="T41" fmla="*/ 45 h 261"/>
                <a:gd name="T42" fmla="*/ 83 w 810"/>
                <a:gd name="T43" fmla="*/ 56 h 261"/>
                <a:gd name="T44" fmla="*/ 59 w 810"/>
                <a:gd name="T45" fmla="*/ 67 h 261"/>
                <a:gd name="T46" fmla="*/ 40 w 810"/>
                <a:gd name="T47" fmla="*/ 80 h 261"/>
                <a:gd name="T48" fmla="*/ 21 w 810"/>
                <a:gd name="T49" fmla="*/ 91 h 261"/>
                <a:gd name="T50" fmla="*/ 11 w 810"/>
                <a:gd name="T51" fmla="*/ 104 h 261"/>
                <a:gd name="T52" fmla="*/ 3 w 810"/>
                <a:gd name="T53" fmla="*/ 120 h 261"/>
                <a:gd name="T54" fmla="*/ 0 w 810"/>
                <a:gd name="T55" fmla="*/ 133 h 261"/>
                <a:gd name="T56" fmla="*/ 0 w 810"/>
                <a:gd name="T57" fmla="*/ 133 h 261"/>
                <a:gd name="T58" fmla="*/ 3 w 810"/>
                <a:gd name="T59" fmla="*/ 144 h 261"/>
                <a:gd name="T60" fmla="*/ 8 w 810"/>
                <a:gd name="T61" fmla="*/ 157 h 261"/>
                <a:gd name="T62" fmla="*/ 16 w 810"/>
                <a:gd name="T63" fmla="*/ 168 h 261"/>
                <a:gd name="T64" fmla="*/ 27 w 810"/>
                <a:gd name="T65" fmla="*/ 179 h 261"/>
                <a:gd name="T66" fmla="*/ 27 w 810"/>
                <a:gd name="T67" fmla="*/ 179 h 261"/>
                <a:gd name="T68" fmla="*/ 40 w 810"/>
                <a:gd name="T69" fmla="*/ 187 h 261"/>
                <a:gd name="T70" fmla="*/ 56 w 810"/>
                <a:gd name="T71" fmla="*/ 197 h 261"/>
                <a:gd name="T72" fmla="*/ 93 w 810"/>
                <a:gd name="T73" fmla="*/ 213 h 261"/>
                <a:gd name="T74" fmla="*/ 139 w 810"/>
                <a:gd name="T75" fmla="*/ 227 h 261"/>
                <a:gd name="T76" fmla="*/ 189 w 810"/>
                <a:gd name="T77" fmla="*/ 240 h 261"/>
                <a:gd name="T78" fmla="*/ 243 w 810"/>
                <a:gd name="T79" fmla="*/ 250 h 261"/>
                <a:gd name="T80" fmla="*/ 296 w 810"/>
                <a:gd name="T81" fmla="*/ 256 h 261"/>
                <a:gd name="T82" fmla="*/ 352 w 810"/>
                <a:gd name="T83" fmla="*/ 261 h 261"/>
                <a:gd name="T84" fmla="*/ 405 w 810"/>
                <a:gd name="T85" fmla="*/ 261 h 261"/>
                <a:gd name="T86" fmla="*/ 405 w 810"/>
                <a:gd name="T87" fmla="*/ 261 h 261"/>
                <a:gd name="T88" fmla="*/ 472 w 810"/>
                <a:gd name="T89" fmla="*/ 258 h 261"/>
                <a:gd name="T90" fmla="*/ 541 w 810"/>
                <a:gd name="T91" fmla="*/ 253 h 261"/>
                <a:gd name="T92" fmla="*/ 610 w 810"/>
                <a:gd name="T93" fmla="*/ 243 h 261"/>
                <a:gd name="T94" fmla="*/ 672 w 810"/>
                <a:gd name="T95" fmla="*/ 227 h 261"/>
                <a:gd name="T96" fmla="*/ 701 w 810"/>
                <a:gd name="T97" fmla="*/ 219 h 261"/>
                <a:gd name="T98" fmla="*/ 728 w 810"/>
                <a:gd name="T99" fmla="*/ 208 h 261"/>
                <a:gd name="T100" fmla="*/ 752 w 810"/>
                <a:gd name="T101" fmla="*/ 197 h 261"/>
                <a:gd name="T102" fmla="*/ 770 w 810"/>
                <a:gd name="T103" fmla="*/ 187 h 261"/>
                <a:gd name="T104" fmla="*/ 786 w 810"/>
                <a:gd name="T105" fmla="*/ 173 h 261"/>
                <a:gd name="T106" fmla="*/ 799 w 810"/>
                <a:gd name="T107" fmla="*/ 163 h 261"/>
                <a:gd name="T108" fmla="*/ 807 w 810"/>
                <a:gd name="T109" fmla="*/ 147 h 261"/>
                <a:gd name="T110" fmla="*/ 810 w 810"/>
                <a:gd name="T111" fmla="*/ 133 h 261"/>
                <a:gd name="T112" fmla="*/ 810 w 810"/>
                <a:gd name="T113" fmla="*/ 133 h 2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10"/>
                <a:gd name="T172" fmla="*/ 0 h 261"/>
                <a:gd name="T173" fmla="*/ 810 w 810"/>
                <a:gd name="T174" fmla="*/ 261 h 2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10" h="261">
                  <a:moveTo>
                    <a:pt x="810" y="133"/>
                  </a:moveTo>
                  <a:lnTo>
                    <a:pt x="810" y="133"/>
                  </a:lnTo>
                  <a:lnTo>
                    <a:pt x="807" y="117"/>
                  </a:lnTo>
                  <a:lnTo>
                    <a:pt x="799" y="104"/>
                  </a:lnTo>
                  <a:lnTo>
                    <a:pt x="789" y="93"/>
                  </a:lnTo>
                  <a:lnTo>
                    <a:pt x="775" y="83"/>
                  </a:lnTo>
                  <a:lnTo>
                    <a:pt x="757" y="72"/>
                  </a:lnTo>
                  <a:lnTo>
                    <a:pt x="738" y="61"/>
                  </a:lnTo>
                  <a:lnTo>
                    <a:pt x="693" y="43"/>
                  </a:lnTo>
                  <a:lnTo>
                    <a:pt x="640" y="29"/>
                  </a:lnTo>
                  <a:lnTo>
                    <a:pt x="584" y="16"/>
                  </a:lnTo>
                  <a:lnTo>
                    <a:pt x="522" y="8"/>
                  </a:lnTo>
                  <a:lnTo>
                    <a:pt x="464" y="3"/>
                  </a:lnTo>
                  <a:lnTo>
                    <a:pt x="405" y="0"/>
                  </a:lnTo>
                  <a:lnTo>
                    <a:pt x="338" y="3"/>
                  </a:lnTo>
                  <a:lnTo>
                    <a:pt x="269" y="11"/>
                  </a:lnTo>
                  <a:lnTo>
                    <a:pt x="200" y="21"/>
                  </a:lnTo>
                  <a:lnTo>
                    <a:pt x="139" y="37"/>
                  </a:lnTo>
                  <a:lnTo>
                    <a:pt x="109" y="45"/>
                  </a:lnTo>
                  <a:lnTo>
                    <a:pt x="83" y="56"/>
                  </a:lnTo>
                  <a:lnTo>
                    <a:pt x="59" y="67"/>
                  </a:lnTo>
                  <a:lnTo>
                    <a:pt x="40" y="80"/>
                  </a:lnTo>
                  <a:lnTo>
                    <a:pt x="21" y="91"/>
                  </a:lnTo>
                  <a:lnTo>
                    <a:pt x="11" y="104"/>
                  </a:lnTo>
                  <a:lnTo>
                    <a:pt x="3" y="120"/>
                  </a:lnTo>
                  <a:lnTo>
                    <a:pt x="0" y="133"/>
                  </a:lnTo>
                  <a:lnTo>
                    <a:pt x="3" y="144"/>
                  </a:lnTo>
                  <a:lnTo>
                    <a:pt x="8" y="157"/>
                  </a:lnTo>
                  <a:lnTo>
                    <a:pt x="16" y="168"/>
                  </a:lnTo>
                  <a:lnTo>
                    <a:pt x="27" y="179"/>
                  </a:lnTo>
                  <a:lnTo>
                    <a:pt x="40" y="187"/>
                  </a:lnTo>
                  <a:lnTo>
                    <a:pt x="56" y="197"/>
                  </a:lnTo>
                  <a:lnTo>
                    <a:pt x="93" y="213"/>
                  </a:lnTo>
                  <a:lnTo>
                    <a:pt x="139" y="227"/>
                  </a:lnTo>
                  <a:lnTo>
                    <a:pt x="189" y="240"/>
                  </a:lnTo>
                  <a:lnTo>
                    <a:pt x="243" y="250"/>
                  </a:lnTo>
                  <a:lnTo>
                    <a:pt x="296" y="256"/>
                  </a:lnTo>
                  <a:lnTo>
                    <a:pt x="352" y="261"/>
                  </a:lnTo>
                  <a:lnTo>
                    <a:pt x="405" y="261"/>
                  </a:lnTo>
                  <a:lnTo>
                    <a:pt x="472" y="258"/>
                  </a:lnTo>
                  <a:lnTo>
                    <a:pt x="541" y="253"/>
                  </a:lnTo>
                  <a:lnTo>
                    <a:pt x="610" y="243"/>
                  </a:lnTo>
                  <a:lnTo>
                    <a:pt x="672" y="227"/>
                  </a:lnTo>
                  <a:lnTo>
                    <a:pt x="701" y="219"/>
                  </a:lnTo>
                  <a:lnTo>
                    <a:pt x="728" y="208"/>
                  </a:lnTo>
                  <a:lnTo>
                    <a:pt x="752" y="197"/>
                  </a:lnTo>
                  <a:lnTo>
                    <a:pt x="770" y="187"/>
                  </a:lnTo>
                  <a:lnTo>
                    <a:pt x="786" y="173"/>
                  </a:lnTo>
                  <a:lnTo>
                    <a:pt x="799" y="163"/>
                  </a:lnTo>
                  <a:lnTo>
                    <a:pt x="807" y="147"/>
                  </a:lnTo>
                  <a:lnTo>
                    <a:pt x="810" y="13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3214" y="2390"/>
              <a:ext cx="810" cy="261"/>
            </a:xfrm>
            <a:custGeom>
              <a:avLst/>
              <a:gdLst>
                <a:gd name="T0" fmla="*/ 810 w 810"/>
                <a:gd name="T1" fmla="*/ 133 h 261"/>
                <a:gd name="T2" fmla="*/ 810 w 810"/>
                <a:gd name="T3" fmla="*/ 133 h 261"/>
                <a:gd name="T4" fmla="*/ 807 w 810"/>
                <a:gd name="T5" fmla="*/ 117 h 261"/>
                <a:gd name="T6" fmla="*/ 799 w 810"/>
                <a:gd name="T7" fmla="*/ 104 h 261"/>
                <a:gd name="T8" fmla="*/ 799 w 810"/>
                <a:gd name="T9" fmla="*/ 104 h 261"/>
                <a:gd name="T10" fmla="*/ 788 w 810"/>
                <a:gd name="T11" fmla="*/ 93 h 261"/>
                <a:gd name="T12" fmla="*/ 775 w 810"/>
                <a:gd name="T13" fmla="*/ 83 h 261"/>
                <a:gd name="T14" fmla="*/ 756 w 810"/>
                <a:gd name="T15" fmla="*/ 72 h 261"/>
                <a:gd name="T16" fmla="*/ 738 w 810"/>
                <a:gd name="T17" fmla="*/ 61 h 261"/>
                <a:gd name="T18" fmla="*/ 692 w 810"/>
                <a:gd name="T19" fmla="*/ 43 h 261"/>
                <a:gd name="T20" fmla="*/ 639 w 810"/>
                <a:gd name="T21" fmla="*/ 29 h 261"/>
                <a:gd name="T22" fmla="*/ 583 w 810"/>
                <a:gd name="T23" fmla="*/ 16 h 261"/>
                <a:gd name="T24" fmla="*/ 522 w 810"/>
                <a:gd name="T25" fmla="*/ 8 h 261"/>
                <a:gd name="T26" fmla="*/ 463 w 810"/>
                <a:gd name="T27" fmla="*/ 3 h 261"/>
                <a:gd name="T28" fmla="*/ 405 w 810"/>
                <a:gd name="T29" fmla="*/ 0 h 261"/>
                <a:gd name="T30" fmla="*/ 405 w 810"/>
                <a:gd name="T31" fmla="*/ 0 h 261"/>
                <a:gd name="T32" fmla="*/ 338 w 810"/>
                <a:gd name="T33" fmla="*/ 3 h 261"/>
                <a:gd name="T34" fmla="*/ 269 w 810"/>
                <a:gd name="T35" fmla="*/ 11 h 261"/>
                <a:gd name="T36" fmla="*/ 199 w 810"/>
                <a:gd name="T37" fmla="*/ 21 h 261"/>
                <a:gd name="T38" fmla="*/ 138 w 810"/>
                <a:gd name="T39" fmla="*/ 37 h 261"/>
                <a:gd name="T40" fmla="*/ 109 w 810"/>
                <a:gd name="T41" fmla="*/ 45 h 261"/>
                <a:gd name="T42" fmla="*/ 82 w 810"/>
                <a:gd name="T43" fmla="*/ 56 h 261"/>
                <a:gd name="T44" fmla="*/ 58 w 810"/>
                <a:gd name="T45" fmla="*/ 67 h 261"/>
                <a:gd name="T46" fmla="*/ 40 w 810"/>
                <a:gd name="T47" fmla="*/ 80 h 261"/>
                <a:gd name="T48" fmla="*/ 21 w 810"/>
                <a:gd name="T49" fmla="*/ 91 h 261"/>
                <a:gd name="T50" fmla="*/ 10 w 810"/>
                <a:gd name="T51" fmla="*/ 104 h 261"/>
                <a:gd name="T52" fmla="*/ 2 w 810"/>
                <a:gd name="T53" fmla="*/ 120 h 261"/>
                <a:gd name="T54" fmla="*/ 0 w 810"/>
                <a:gd name="T55" fmla="*/ 133 h 261"/>
                <a:gd name="T56" fmla="*/ 0 w 810"/>
                <a:gd name="T57" fmla="*/ 133 h 261"/>
                <a:gd name="T58" fmla="*/ 2 w 810"/>
                <a:gd name="T59" fmla="*/ 144 h 261"/>
                <a:gd name="T60" fmla="*/ 8 w 810"/>
                <a:gd name="T61" fmla="*/ 157 h 261"/>
                <a:gd name="T62" fmla="*/ 16 w 810"/>
                <a:gd name="T63" fmla="*/ 168 h 261"/>
                <a:gd name="T64" fmla="*/ 26 w 810"/>
                <a:gd name="T65" fmla="*/ 179 h 261"/>
                <a:gd name="T66" fmla="*/ 26 w 810"/>
                <a:gd name="T67" fmla="*/ 179 h 261"/>
                <a:gd name="T68" fmla="*/ 40 w 810"/>
                <a:gd name="T69" fmla="*/ 187 h 261"/>
                <a:gd name="T70" fmla="*/ 56 w 810"/>
                <a:gd name="T71" fmla="*/ 197 h 261"/>
                <a:gd name="T72" fmla="*/ 93 w 810"/>
                <a:gd name="T73" fmla="*/ 213 h 261"/>
                <a:gd name="T74" fmla="*/ 138 w 810"/>
                <a:gd name="T75" fmla="*/ 227 h 261"/>
                <a:gd name="T76" fmla="*/ 189 w 810"/>
                <a:gd name="T77" fmla="*/ 240 h 261"/>
                <a:gd name="T78" fmla="*/ 242 w 810"/>
                <a:gd name="T79" fmla="*/ 250 h 261"/>
                <a:gd name="T80" fmla="*/ 295 w 810"/>
                <a:gd name="T81" fmla="*/ 256 h 261"/>
                <a:gd name="T82" fmla="*/ 351 w 810"/>
                <a:gd name="T83" fmla="*/ 261 h 261"/>
                <a:gd name="T84" fmla="*/ 405 w 810"/>
                <a:gd name="T85" fmla="*/ 261 h 261"/>
                <a:gd name="T86" fmla="*/ 405 w 810"/>
                <a:gd name="T87" fmla="*/ 261 h 261"/>
                <a:gd name="T88" fmla="*/ 471 w 810"/>
                <a:gd name="T89" fmla="*/ 258 h 261"/>
                <a:gd name="T90" fmla="*/ 541 w 810"/>
                <a:gd name="T91" fmla="*/ 253 h 261"/>
                <a:gd name="T92" fmla="*/ 610 w 810"/>
                <a:gd name="T93" fmla="*/ 243 h 261"/>
                <a:gd name="T94" fmla="*/ 671 w 810"/>
                <a:gd name="T95" fmla="*/ 227 h 261"/>
                <a:gd name="T96" fmla="*/ 700 w 810"/>
                <a:gd name="T97" fmla="*/ 219 h 261"/>
                <a:gd name="T98" fmla="*/ 727 w 810"/>
                <a:gd name="T99" fmla="*/ 208 h 261"/>
                <a:gd name="T100" fmla="*/ 751 w 810"/>
                <a:gd name="T101" fmla="*/ 197 h 261"/>
                <a:gd name="T102" fmla="*/ 770 w 810"/>
                <a:gd name="T103" fmla="*/ 187 h 261"/>
                <a:gd name="T104" fmla="*/ 786 w 810"/>
                <a:gd name="T105" fmla="*/ 173 h 261"/>
                <a:gd name="T106" fmla="*/ 799 w 810"/>
                <a:gd name="T107" fmla="*/ 163 h 261"/>
                <a:gd name="T108" fmla="*/ 807 w 810"/>
                <a:gd name="T109" fmla="*/ 147 h 261"/>
                <a:gd name="T110" fmla="*/ 810 w 810"/>
                <a:gd name="T111" fmla="*/ 133 h 261"/>
                <a:gd name="T112" fmla="*/ 810 w 810"/>
                <a:gd name="T113" fmla="*/ 133 h 2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10"/>
                <a:gd name="T172" fmla="*/ 0 h 261"/>
                <a:gd name="T173" fmla="*/ 810 w 810"/>
                <a:gd name="T174" fmla="*/ 261 h 2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10" h="261">
                  <a:moveTo>
                    <a:pt x="810" y="133"/>
                  </a:moveTo>
                  <a:lnTo>
                    <a:pt x="810" y="133"/>
                  </a:lnTo>
                  <a:lnTo>
                    <a:pt x="807" y="117"/>
                  </a:lnTo>
                  <a:lnTo>
                    <a:pt x="799" y="104"/>
                  </a:lnTo>
                  <a:lnTo>
                    <a:pt x="788" y="93"/>
                  </a:lnTo>
                  <a:lnTo>
                    <a:pt x="775" y="83"/>
                  </a:lnTo>
                  <a:lnTo>
                    <a:pt x="756" y="72"/>
                  </a:lnTo>
                  <a:lnTo>
                    <a:pt x="738" y="61"/>
                  </a:lnTo>
                  <a:lnTo>
                    <a:pt x="692" y="43"/>
                  </a:lnTo>
                  <a:lnTo>
                    <a:pt x="639" y="29"/>
                  </a:lnTo>
                  <a:lnTo>
                    <a:pt x="583" y="16"/>
                  </a:lnTo>
                  <a:lnTo>
                    <a:pt x="522" y="8"/>
                  </a:lnTo>
                  <a:lnTo>
                    <a:pt x="463" y="3"/>
                  </a:lnTo>
                  <a:lnTo>
                    <a:pt x="405" y="0"/>
                  </a:lnTo>
                  <a:lnTo>
                    <a:pt x="338" y="3"/>
                  </a:lnTo>
                  <a:lnTo>
                    <a:pt x="269" y="11"/>
                  </a:lnTo>
                  <a:lnTo>
                    <a:pt x="199" y="21"/>
                  </a:lnTo>
                  <a:lnTo>
                    <a:pt x="138" y="37"/>
                  </a:lnTo>
                  <a:lnTo>
                    <a:pt x="109" y="45"/>
                  </a:lnTo>
                  <a:lnTo>
                    <a:pt x="82" y="56"/>
                  </a:lnTo>
                  <a:lnTo>
                    <a:pt x="58" y="67"/>
                  </a:lnTo>
                  <a:lnTo>
                    <a:pt x="40" y="80"/>
                  </a:lnTo>
                  <a:lnTo>
                    <a:pt x="21" y="91"/>
                  </a:lnTo>
                  <a:lnTo>
                    <a:pt x="10" y="104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4"/>
                  </a:lnTo>
                  <a:lnTo>
                    <a:pt x="8" y="157"/>
                  </a:lnTo>
                  <a:lnTo>
                    <a:pt x="16" y="168"/>
                  </a:lnTo>
                  <a:lnTo>
                    <a:pt x="26" y="179"/>
                  </a:lnTo>
                  <a:lnTo>
                    <a:pt x="40" y="187"/>
                  </a:lnTo>
                  <a:lnTo>
                    <a:pt x="56" y="197"/>
                  </a:lnTo>
                  <a:lnTo>
                    <a:pt x="93" y="213"/>
                  </a:lnTo>
                  <a:lnTo>
                    <a:pt x="138" y="227"/>
                  </a:lnTo>
                  <a:lnTo>
                    <a:pt x="189" y="240"/>
                  </a:lnTo>
                  <a:lnTo>
                    <a:pt x="242" y="250"/>
                  </a:lnTo>
                  <a:lnTo>
                    <a:pt x="295" y="256"/>
                  </a:lnTo>
                  <a:lnTo>
                    <a:pt x="351" y="261"/>
                  </a:lnTo>
                  <a:lnTo>
                    <a:pt x="405" y="261"/>
                  </a:lnTo>
                  <a:lnTo>
                    <a:pt x="471" y="258"/>
                  </a:lnTo>
                  <a:lnTo>
                    <a:pt x="541" y="253"/>
                  </a:lnTo>
                  <a:lnTo>
                    <a:pt x="610" y="243"/>
                  </a:lnTo>
                  <a:lnTo>
                    <a:pt x="671" y="227"/>
                  </a:lnTo>
                  <a:lnTo>
                    <a:pt x="700" y="219"/>
                  </a:lnTo>
                  <a:lnTo>
                    <a:pt x="727" y="208"/>
                  </a:lnTo>
                  <a:lnTo>
                    <a:pt x="751" y="197"/>
                  </a:lnTo>
                  <a:lnTo>
                    <a:pt x="770" y="187"/>
                  </a:lnTo>
                  <a:lnTo>
                    <a:pt x="786" y="173"/>
                  </a:lnTo>
                  <a:lnTo>
                    <a:pt x="799" y="163"/>
                  </a:lnTo>
                  <a:lnTo>
                    <a:pt x="807" y="147"/>
                  </a:lnTo>
                  <a:lnTo>
                    <a:pt x="810" y="13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Rectangle 10"/>
            <p:cNvSpPr>
              <a:spLocks noChangeArrowheads="1"/>
            </p:cNvSpPr>
            <p:nvPr/>
          </p:nvSpPr>
          <p:spPr bwMode="auto">
            <a:xfrm>
              <a:off x="2057" y="3645"/>
              <a:ext cx="394" cy="99"/>
            </a:xfrm>
            <a:prstGeom prst="rect">
              <a:avLst/>
            </a:prstGeom>
            <a:solidFill>
              <a:srgbClr val="CCECF4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Rectangle 11"/>
            <p:cNvSpPr>
              <a:spLocks noChangeArrowheads="1"/>
            </p:cNvSpPr>
            <p:nvPr/>
          </p:nvSpPr>
          <p:spPr bwMode="auto">
            <a:xfrm>
              <a:off x="2534" y="3645"/>
              <a:ext cx="394" cy="99"/>
            </a:xfrm>
            <a:prstGeom prst="rect">
              <a:avLst/>
            </a:prstGeom>
            <a:solidFill>
              <a:srgbClr val="CCECF4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Rectangle 12"/>
            <p:cNvSpPr>
              <a:spLocks noChangeArrowheads="1"/>
            </p:cNvSpPr>
            <p:nvPr/>
          </p:nvSpPr>
          <p:spPr bwMode="auto">
            <a:xfrm>
              <a:off x="3070" y="3645"/>
              <a:ext cx="394" cy="99"/>
            </a:xfrm>
            <a:prstGeom prst="rect">
              <a:avLst/>
            </a:prstGeom>
            <a:solidFill>
              <a:srgbClr val="CCECF4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Rectangle 13"/>
            <p:cNvSpPr>
              <a:spLocks noChangeArrowheads="1"/>
            </p:cNvSpPr>
            <p:nvPr/>
          </p:nvSpPr>
          <p:spPr bwMode="auto">
            <a:xfrm>
              <a:off x="1521" y="2468"/>
              <a:ext cx="7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 process</a:t>
              </a:r>
              <a:endParaRPr lang="en-GB"/>
            </a:p>
          </p:txBody>
        </p:sp>
        <p:sp>
          <p:nvSpPr>
            <p:cNvPr id="31760" name="Rectangle 14"/>
            <p:cNvSpPr>
              <a:spLocks noChangeArrowheads="1"/>
            </p:cNvSpPr>
            <p:nvPr/>
          </p:nvSpPr>
          <p:spPr bwMode="auto">
            <a:xfrm>
              <a:off x="2273" y="2766"/>
              <a:ext cx="20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Write</a:t>
              </a:r>
              <a:endParaRPr lang="en-GB"/>
            </a:p>
          </p:txBody>
        </p:sp>
        <p:sp>
          <p:nvSpPr>
            <p:cNvPr id="31761" name="Rectangle 15"/>
            <p:cNvSpPr>
              <a:spLocks noChangeArrowheads="1"/>
            </p:cNvSpPr>
            <p:nvPr/>
          </p:nvSpPr>
          <p:spPr bwMode="auto">
            <a:xfrm>
              <a:off x="2273" y="2867"/>
              <a:ext cx="21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bytes</a:t>
              </a:r>
              <a:endParaRPr lang="en-GB"/>
            </a:p>
          </p:txBody>
        </p:sp>
        <p:sp>
          <p:nvSpPr>
            <p:cNvPr id="31762" name="Rectangle 16"/>
            <p:cNvSpPr>
              <a:spLocks noChangeArrowheads="1"/>
            </p:cNvSpPr>
            <p:nvPr/>
          </p:nvSpPr>
          <p:spPr bwMode="auto">
            <a:xfrm>
              <a:off x="1828" y="3142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TCP</a:t>
              </a:r>
              <a:endParaRPr lang="en-GB"/>
            </a:p>
          </p:txBody>
        </p:sp>
        <p:sp>
          <p:nvSpPr>
            <p:cNvPr id="31763" name="Rectangle 17"/>
            <p:cNvSpPr>
              <a:spLocks noChangeArrowheads="1"/>
            </p:cNvSpPr>
            <p:nvPr/>
          </p:nvSpPr>
          <p:spPr bwMode="auto">
            <a:xfrm>
              <a:off x="1708" y="3278"/>
              <a:ext cx="45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Send buffer</a:t>
              </a:r>
              <a:endParaRPr lang="en-GB"/>
            </a:p>
          </p:txBody>
        </p:sp>
        <p:sp>
          <p:nvSpPr>
            <p:cNvPr id="31764" name="Rectangle 18"/>
            <p:cNvSpPr>
              <a:spLocks noChangeArrowheads="1"/>
            </p:cNvSpPr>
            <p:nvPr/>
          </p:nvSpPr>
          <p:spPr bwMode="auto">
            <a:xfrm>
              <a:off x="2094" y="3640"/>
              <a:ext cx="3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Segment</a:t>
              </a:r>
              <a:endParaRPr lang="en-GB"/>
            </a:p>
          </p:txBody>
        </p:sp>
        <p:sp>
          <p:nvSpPr>
            <p:cNvPr id="31765" name="Rectangle 19"/>
            <p:cNvSpPr>
              <a:spLocks noChangeArrowheads="1"/>
            </p:cNvSpPr>
            <p:nvPr/>
          </p:nvSpPr>
          <p:spPr bwMode="auto">
            <a:xfrm>
              <a:off x="1950" y="2688"/>
              <a:ext cx="174" cy="6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Rectangle 20"/>
            <p:cNvSpPr>
              <a:spLocks noChangeArrowheads="1"/>
            </p:cNvSpPr>
            <p:nvPr/>
          </p:nvSpPr>
          <p:spPr bwMode="auto">
            <a:xfrm>
              <a:off x="1950" y="3006"/>
              <a:ext cx="120" cy="6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Rectangle 21"/>
            <p:cNvSpPr>
              <a:spLocks noChangeArrowheads="1"/>
            </p:cNvSpPr>
            <p:nvPr/>
          </p:nvSpPr>
          <p:spPr bwMode="auto">
            <a:xfrm>
              <a:off x="3672" y="3006"/>
              <a:ext cx="120" cy="6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22"/>
            <p:cNvSpPr>
              <a:spLocks noChangeArrowheads="1"/>
            </p:cNvSpPr>
            <p:nvPr/>
          </p:nvSpPr>
          <p:spPr bwMode="auto">
            <a:xfrm>
              <a:off x="3672" y="2691"/>
              <a:ext cx="120" cy="6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3"/>
            <p:cNvSpPr>
              <a:spLocks noChangeArrowheads="1"/>
            </p:cNvSpPr>
            <p:nvPr/>
          </p:nvSpPr>
          <p:spPr bwMode="auto">
            <a:xfrm>
              <a:off x="3672" y="2776"/>
              <a:ext cx="120" cy="6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1950" y="2774"/>
              <a:ext cx="267" cy="6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Rectangle 25"/>
            <p:cNvSpPr>
              <a:spLocks noChangeArrowheads="1"/>
            </p:cNvSpPr>
            <p:nvPr/>
          </p:nvSpPr>
          <p:spPr bwMode="auto">
            <a:xfrm>
              <a:off x="2571" y="3640"/>
              <a:ext cx="3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Segment</a:t>
              </a:r>
              <a:endParaRPr lang="en-GB"/>
            </a:p>
          </p:txBody>
        </p:sp>
        <p:sp>
          <p:nvSpPr>
            <p:cNvPr id="31772" name="Rectangle 26"/>
            <p:cNvSpPr>
              <a:spLocks noChangeArrowheads="1"/>
            </p:cNvSpPr>
            <p:nvPr/>
          </p:nvSpPr>
          <p:spPr bwMode="auto">
            <a:xfrm>
              <a:off x="3107" y="3640"/>
              <a:ext cx="3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Segment</a:t>
              </a:r>
              <a:endParaRPr lang="en-GB"/>
            </a:p>
          </p:txBody>
        </p:sp>
        <p:sp>
          <p:nvSpPr>
            <p:cNvPr id="31773" name="Rectangle 27"/>
            <p:cNvSpPr>
              <a:spLocks noChangeArrowheads="1"/>
            </p:cNvSpPr>
            <p:nvPr/>
          </p:nvSpPr>
          <p:spPr bwMode="auto">
            <a:xfrm>
              <a:off x="2435" y="3816"/>
              <a:ext cx="7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Transmit segments</a:t>
              </a:r>
              <a:endParaRPr lang="en-GB"/>
            </a:p>
          </p:txBody>
        </p:sp>
        <p:sp>
          <p:nvSpPr>
            <p:cNvPr id="31774" name="Freeform 28"/>
            <p:cNvSpPr>
              <a:spLocks/>
            </p:cNvSpPr>
            <p:nvPr/>
          </p:nvSpPr>
          <p:spPr bwMode="auto">
            <a:xfrm>
              <a:off x="1908" y="3411"/>
              <a:ext cx="1719" cy="378"/>
            </a:xfrm>
            <a:custGeom>
              <a:avLst/>
              <a:gdLst>
                <a:gd name="T0" fmla="*/ 0 w 1719"/>
                <a:gd name="T1" fmla="*/ 0 h 378"/>
                <a:gd name="T2" fmla="*/ 0 w 1719"/>
                <a:gd name="T3" fmla="*/ 378 h 378"/>
                <a:gd name="T4" fmla="*/ 1719 w 1719"/>
                <a:gd name="T5" fmla="*/ 378 h 378"/>
                <a:gd name="T6" fmla="*/ 1719 w 1719"/>
                <a:gd name="T7" fmla="*/ 5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9"/>
                <a:gd name="T13" fmla="*/ 0 h 378"/>
                <a:gd name="T14" fmla="*/ 1719 w 1719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9" h="378">
                  <a:moveTo>
                    <a:pt x="0" y="0"/>
                  </a:moveTo>
                  <a:lnTo>
                    <a:pt x="0" y="378"/>
                  </a:lnTo>
                  <a:lnTo>
                    <a:pt x="1719" y="378"/>
                  </a:lnTo>
                  <a:lnTo>
                    <a:pt x="1719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29"/>
            <p:cNvSpPr>
              <a:spLocks/>
            </p:cNvSpPr>
            <p:nvPr/>
          </p:nvSpPr>
          <p:spPr bwMode="auto">
            <a:xfrm>
              <a:off x="3611" y="3411"/>
              <a:ext cx="29" cy="56"/>
            </a:xfrm>
            <a:custGeom>
              <a:avLst/>
              <a:gdLst>
                <a:gd name="T0" fmla="*/ 29 w 29"/>
                <a:gd name="T1" fmla="*/ 56 h 56"/>
                <a:gd name="T2" fmla="*/ 16 w 29"/>
                <a:gd name="T3" fmla="*/ 0 h 56"/>
                <a:gd name="T4" fmla="*/ 0 w 29"/>
                <a:gd name="T5" fmla="*/ 56 h 56"/>
                <a:gd name="T6" fmla="*/ 29 w 2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56"/>
                <a:gd name="T14" fmla="*/ 29 w 2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56">
                  <a:moveTo>
                    <a:pt x="29" y="56"/>
                  </a:moveTo>
                  <a:lnTo>
                    <a:pt x="16" y="0"/>
                  </a:lnTo>
                  <a:lnTo>
                    <a:pt x="0" y="56"/>
                  </a:lnTo>
                  <a:lnTo>
                    <a:pt x="29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30"/>
            <p:cNvSpPr>
              <a:spLocks noChangeShapeType="1"/>
            </p:cNvSpPr>
            <p:nvPr/>
          </p:nvSpPr>
          <p:spPr bwMode="auto">
            <a:xfrm>
              <a:off x="1908" y="2654"/>
              <a:ext cx="1" cy="3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1"/>
            <p:cNvSpPr>
              <a:spLocks/>
            </p:cNvSpPr>
            <p:nvPr/>
          </p:nvSpPr>
          <p:spPr bwMode="auto">
            <a:xfrm>
              <a:off x="1892" y="3040"/>
              <a:ext cx="32" cy="59"/>
            </a:xfrm>
            <a:custGeom>
              <a:avLst/>
              <a:gdLst>
                <a:gd name="T0" fmla="*/ 0 w 32"/>
                <a:gd name="T1" fmla="*/ 0 h 59"/>
                <a:gd name="T2" fmla="*/ 16 w 32"/>
                <a:gd name="T3" fmla="*/ 59 h 59"/>
                <a:gd name="T4" fmla="*/ 32 w 32"/>
                <a:gd name="T5" fmla="*/ 0 h 59"/>
                <a:gd name="T6" fmla="*/ 0 w 32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59"/>
                <a:gd name="T14" fmla="*/ 32 w 32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59">
                  <a:moveTo>
                    <a:pt x="0" y="0"/>
                  </a:moveTo>
                  <a:lnTo>
                    <a:pt x="16" y="59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Rectangle 32"/>
            <p:cNvSpPr>
              <a:spLocks noChangeArrowheads="1"/>
            </p:cNvSpPr>
            <p:nvPr/>
          </p:nvSpPr>
          <p:spPr bwMode="auto">
            <a:xfrm>
              <a:off x="3246" y="2468"/>
              <a:ext cx="7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 process</a:t>
              </a:r>
              <a:endParaRPr lang="en-GB"/>
            </a:p>
          </p:txBody>
        </p:sp>
        <p:sp>
          <p:nvSpPr>
            <p:cNvPr id="31779" name="Rectangle 33"/>
            <p:cNvSpPr>
              <a:spLocks noChangeArrowheads="1"/>
            </p:cNvSpPr>
            <p:nvPr/>
          </p:nvSpPr>
          <p:spPr bwMode="auto">
            <a:xfrm>
              <a:off x="3861" y="2766"/>
              <a:ext cx="21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Read</a:t>
              </a:r>
              <a:endParaRPr lang="en-GB"/>
            </a:p>
          </p:txBody>
        </p:sp>
        <p:sp>
          <p:nvSpPr>
            <p:cNvPr id="31780" name="Rectangle 34"/>
            <p:cNvSpPr>
              <a:spLocks noChangeArrowheads="1"/>
            </p:cNvSpPr>
            <p:nvPr/>
          </p:nvSpPr>
          <p:spPr bwMode="auto">
            <a:xfrm>
              <a:off x="3861" y="2867"/>
              <a:ext cx="21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bytes</a:t>
              </a:r>
              <a:endParaRPr lang="en-GB"/>
            </a:p>
          </p:txBody>
        </p:sp>
        <p:sp>
          <p:nvSpPr>
            <p:cNvPr id="31781" name="Rectangle 35"/>
            <p:cNvSpPr>
              <a:spLocks noChangeArrowheads="1"/>
            </p:cNvSpPr>
            <p:nvPr/>
          </p:nvSpPr>
          <p:spPr bwMode="auto">
            <a:xfrm>
              <a:off x="3549" y="3142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TCP</a:t>
              </a:r>
              <a:endParaRPr lang="en-GB"/>
            </a:p>
          </p:txBody>
        </p:sp>
        <p:sp>
          <p:nvSpPr>
            <p:cNvPr id="31782" name="Rectangle 36"/>
            <p:cNvSpPr>
              <a:spLocks noChangeArrowheads="1"/>
            </p:cNvSpPr>
            <p:nvPr/>
          </p:nvSpPr>
          <p:spPr bwMode="auto">
            <a:xfrm>
              <a:off x="3379" y="3278"/>
              <a:ext cx="5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Receive buffer</a:t>
              </a:r>
              <a:endParaRPr lang="en-GB"/>
            </a:p>
          </p:txBody>
        </p:sp>
        <p:sp>
          <p:nvSpPr>
            <p:cNvPr id="31783" name="Rectangle 37"/>
            <p:cNvSpPr>
              <a:spLocks noChangeArrowheads="1"/>
            </p:cNvSpPr>
            <p:nvPr/>
          </p:nvSpPr>
          <p:spPr bwMode="auto">
            <a:xfrm>
              <a:off x="3339" y="3272"/>
              <a:ext cx="589" cy="9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Rectangle 38"/>
            <p:cNvSpPr>
              <a:spLocks noChangeArrowheads="1"/>
            </p:cNvSpPr>
            <p:nvPr/>
          </p:nvSpPr>
          <p:spPr bwMode="auto">
            <a:xfrm>
              <a:off x="1647" y="3272"/>
              <a:ext cx="525" cy="9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39"/>
            <p:cNvSpPr>
              <a:spLocks noChangeShapeType="1"/>
            </p:cNvSpPr>
            <p:nvPr/>
          </p:nvSpPr>
          <p:spPr bwMode="auto">
            <a:xfrm flipV="1">
              <a:off x="3627" y="2702"/>
              <a:ext cx="1" cy="4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40"/>
            <p:cNvSpPr>
              <a:spLocks/>
            </p:cNvSpPr>
            <p:nvPr/>
          </p:nvSpPr>
          <p:spPr bwMode="auto">
            <a:xfrm>
              <a:off x="3611" y="2651"/>
              <a:ext cx="29" cy="59"/>
            </a:xfrm>
            <a:custGeom>
              <a:avLst/>
              <a:gdLst>
                <a:gd name="T0" fmla="*/ 29 w 29"/>
                <a:gd name="T1" fmla="*/ 59 h 59"/>
                <a:gd name="T2" fmla="*/ 16 w 29"/>
                <a:gd name="T3" fmla="*/ 0 h 59"/>
                <a:gd name="T4" fmla="*/ 0 w 29"/>
                <a:gd name="T5" fmla="*/ 59 h 59"/>
                <a:gd name="T6" fmla="*/ 29 w 29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59"/>
                <a:gd name="T14" fmla="*/ 29 w 29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59">
                  <a:moveTo>
                    <a:pt x="29" y="59"/>
                  </a:moveTo>
                  <a:lnTo>
                    <a:pt x="16" y="0"/>
                  </a:lnTo>
                  <a:lnTo>
                    <a:pt x="0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41"/>
            <p:cNvSpPr>
              <a:spLocks noChangeArrowheads="1"/>
            </p:cNvSpPr>
            <p:nvPr/>
          </p:nvSpPr>
          <p:spPr bwMode="auto">
            <a:xfrm>
              <a:off x="2939" y="3584"/>
              <a:ext cx="1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■ ■ ■</a:t>
              </a:r>
              <a:r>
                <a:rPr lang="en-US" sz="1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 </a:t>
              </a:r>
              <a:endParaRPr lang="en-GB" sz="1600">
                <a:solidFill>
                  <a:srgbClr val="000000"/>
                </a:solidFill>
                <a:latin typeface="Myriad Roman" charset="0"/>
                <a:cs typeface="Times New Roman" charset="0"/>
              </a:endParaRPr>
            </a:p>
          </p:txBody>
        </p:sp>
        <p:sp>
          <p:nvSpPr>
            <p:cNvPr id="31788" name="Freeform 42"/>
            <p:cNvSpPr>
              <a:spLocks noEditPoints="1"/>
            </p:cNvSpPr>
            <p:nvPr/>
          </p:nvSpPr>
          <p:spPr bwMode="auto">
            <a:xfrm>
              <a:off x="2006" y="2867"/>
              <a:ext cx="16" cy="99"/>
            </a:xfrm>
            <a:custGeom>
              <a:avLst/>
              <a:gdLst>
                <a:gd name="T0" fmla="*/ 16 w 16"/>
                <a:gd name="T1" fmla="*/ 91 h 99"/>
                <a:gd name="T2" fmla="*/ 16 w 16"/>
                <a:gd name="T3" fmla="*/ 91 h 99"/>
                <a:gd name="T4" fmla="*/ 14 w 16"/>
                <a:gd name="T5" fmla="*/ 85 h 99"/>
                <a:gd name="T6" fmla="*/ 8 w 16"/>
                <a:gd name="T7" fmla="*/ 83 h 99"/>
                <a:gd name="T8" fmla="*/ 8 w 16"/>
                <a:gd name="T9" fmla="*/ 83 h 99"/>
                <a:gd name="T10" fmla="*/ 3 w 16"/>
                <a:gd name="T11" fmla="*/ 85 h 99"/>
                <a:gd name="T12" fmla="*/ 0 w 16"/>
                <a:gd name="T13" fmla="*/ 91 h 99"/>
                <a:gd name="T14" fmla="*/ 0 w 16"/>
                <a:gd name="T15" fmla="*/ 91 h 99"/>
                <a:gd name="T16" fmla="*/ 3 w 16"/>
                <a:gd name="T17" fmla="*/ 96 h 99"/>
                <a:gd name="T18" fmla="*/ 8 w 16"/>
                <a:gd name="T19" fmla="*/ 99 h 99"/>
                <a:gd name="T20" fmla="*/ 8 w 16"/>
                <a:gd name="T21" fmla="*/ 99 h 99"/>
                <a:gd name="T22" fmla="*/ 14 w 16"/>
                <a:gd name="T23" fmla="*/ 96 h 99"/>
                <a:gd name="T24" fmla="*/ 16 w 16"/>
                <a:gd name="T25" fmla="*/ 91 h 99"/>
                <a:gd name="T26" fmla="*/ 16 w 16"/>
                <a:gd name="T27" fmla="*/ 91 h 99"/>
                <a:gd name="T28" fmla="*/ 16 w 16"/>
                <a:gd name="T29" fmla="*/ 48 h 99"/>
                <a:gd name="T30" fmla="*/ 16 w 16"/>
                <a:gd name="T31" fmla="*/ 48 h 99"/>
                <a:gd name="T32" fmla="*/ 14 w 16"/>
                <a:gd name="T33" fmla="*/ 43 h 99"/>
                <a:gd name="T34" fmla="*/ 8 w 16"/>
                <a:gd name="T35" fmla="*/ 40 h 99"/>
                <a:gd name="T36" fmla="*/ 8 w 16"/>
                <a:gd name="T37" fmla="*/ 40 h 99"/>
                <a:gd name="T38" fmla="*/ 3 w 16"/>
                <a:gd name="T39" fmla="*/ 43 h 99"/>
                <a:gd name="T40" fmla="*/ 0 w 16"/>
                <a:gd name="T41" fmla="*/ 48 h 99"/>
                <a:gd name="T42" fmla="*/ 0 w 16"/>
                <a:gd name="T43" fmla="*/ 48 h 99"/>
                <a:gd name="T44" fmla="*/ 3 w 16"/>
                <a:gd name="T45" fmla="*/ 53 h 99"/>
                <a:gd name="T46" fmla="*/ 8 w 16"/>
                <a:gd name="T47" fmla="*/ 56 h 99"/>
                <a:gd name="T48" fmla="*/ 8 w 16"/>
                <a:gd name="T49" fmla="*/ 56 h 99"/>
                <a:gd name="T50" fmla="*/ 14 w 16"/>
                <a:gd name="T51" fmla="*/ 53 h 99"/>
                <a:gd name="T52" fmla="*/ 16 w 16"/>
                <a:gd name="T53" fmla="*/ 48 h 99"/>
                <a:gd name="T54" fmla="*/ 16 w 16"/>
                <a:gd name="T55" fmla="*/ 48 h 99"/>
                <a:gd name="T56" fmla="*/ 16 w 16"/>
                <a:gd name="T57" fmla="*/ 5 h 99"/>
                <a:gd name="T58" fmla="*/ 16 w 16"/>
                <a:gd name="T59" fmla="*/ 5 h 99"/>
                <a:gd name="T60" fmla="*/ 14 w 16"/>
                <a:gd name="T61" fmla="*/ 0 h 99"/>
                <a:gd name="T62" fmla="*/ 8 w 16"/>
                <a:gd name="T63" fmla="*/ 0 h 99"/>
                <a:gd name="T64" fmla="*/ 8 w 16"/>
                <a:gd name="T65" fmla="*/ 0 h 99"/>
                <a:gd name="T66" fmla="*/ 3 w 16"/>
                <a:gd name="T67" fmla="*/ 0 h 99"/>
                <a:gd name="T68" fmla="*/ 0 w 16"/>
                <a:gd name="T69" fmla="*/ 5 h 99"/>
                <a:gd name="T70" fmla="*/ 0 w 16"/>
                <a:gd name="T71" fmla="*/ 5 h 99"/>
                <a:gd name="T72" fmla="*/ 3 w 16"/>
                <a:gd name="T73" fmla="*/ 11 h 99"/>
                <a:gd name="T74" fmla="*/ 8 w 16"/>
                <a:gd name="T75" fmla="*/ 13 h 99"/>
                <a:gd name="T76" fmla="*/ 8 w 16"/>
                <a:gd name="T77" fmla="*/ 13 h 99"/>
                <a:gd name="T78" fmla="*/ 14 w 16"/>
                <a:gd name="T79" fmla="*/ 11 h 99"/>
                <a:gd name="T80" fmla="*/ 16 w 16"/>
                <a:gd name="T81" fmla="*/ 5 h 99"/>
                <a:gd name="T82" fmla="*/ 16 w 16"/>
                <a:gd name="T83" fmla="*/ 5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99"/>
                <a:gd name="T128" fmla="*/ 16 w 16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99">
                  <a:moveTo>
                    <a:pt x="16" y="91"/>
                  </a:moveTo>
                  <a:lnTo>
                    <a:pt x="16" y="91"/>
                  </a:lnTo>
                  <a:lnTo>
                    <a:pt x="14" y="85"/>
                  </a:lnTo>
                  <a:lnTo>
                    <a:pt x="8" y="83"/>
                  </a:lnTo>
                  <a:lnTo>
                    <a:pt x="3" y="85"/>
                  </a:lnTo>
                  <a:lnTo>
                    <a:pt x="0" y="91"/>
                  </a:lnTo>
                  <a:lnTo>
                    <a:pt x="3" y="96"/>
                  </a:lnTo>
                  <a:lnTo>
                    <a:pt x="8" y="99"/>
                  </a:lnTo>
                  <a:lnTo>
                    <a:pt x="14" y="96"/>
                  </a:lnTo>
                  <a:lnTo>
                    <a:pt x="16" y="91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4" y="43"/>
                  </a:lnTo>
                  <a:lnTo>
                    <a:pt x="8" y="40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8" y="56"/>
                  </a:lnTo>
                  <a:lnTo>
                    <a:pt x="14" y="53"/>
                  </a:lnTo>
                  <a:lnTo>
                    <a:pt x="16" y="48"/>
                  </a:lnTo>
                  <a:close/>
                  <a:moveTo>
                    <a:pt x="16" y="5"/>
                  </a:moveTo>
                  <a:lnTo>
                    <a:pt x="16" y="5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43"/>
            <p:cNvSpPr>
              <a:spLocks noEditPoints="1"/>
            </p:cNvSpPr>
            <p:nvPr/>
          </p:nvSpPr>
          <p:spPr bwMode="auto">
            <a:xfrm>
              <a:off x="3725" y="2867"/>
              <a:ext cx="16" cy="99"/>
            </a:xfrm>
            <a:custGeom>
              <a:avLst/>
              <a:gdLst>
                <a:gd name="T0" fmla="*/ 16 w 16"/>
                <a:gd name="T1" fmla="*/ 93 h 99"/>
                <a:gd name="T2" fmla="*/ 16 w 16"/>
                <a:gd name="T3" fmla="*/ 93 h 99"/>
                <a:gd name="T4" fmla="*/ 16 w 16"/>
                <a:gd name="T5" fmla="*/ 85 h 99"/>
                <a:gd name="T6" fmla="*/ 8 w 16"/>
                <a:gd name="T7" fmla="*/ 85 h 99"/>
                <a:gd name="T8" fmla="*/ 8 w 16"/>
                <a:gd name="T9" fmla="*/ 85 h 99"/>
                <a:gd name="T10" fmla="*/ 3 w 16"/>
                <a:gd name="T11" fmla="*/ 85 h 99"/>
                <a:gd name="T12" fmla="*/ 0 w 16"/>
                <a:gd name="T13" fmla="*/ 91 h 99"/>
                <a:gd name="T14" fmla="*/ 0 w 16"/>
                <a:gd name="T15" fmla="*/ 91 h 99"/>
                <a:gd name="T16" fmla="*/ 3 w 16"/>
                <a:gd name="T17" fmla="*/ 99 h 99"/>
                <a:gd name="T18" fmla="*/ 8 w 16"/>
                <a:gd name="T19" fmla="*/ 99 h 99"/>
                <a:gd name="T20" fmla="*/ 8 w 16"/>
                <a:gd name="T21" fmla="*/ 99 h 99"/>
                <a:gd name="T22" fmla="*/ 16 w 16"/>
                <a:gd name="T23" fmla="*/ 99 h 99"/>
                <a:gd name="T24" fmla="*/ 16 w 16"/>
                <a:gd name="T25" fmla="*/ 93 h 99"/>
                <a:gd name="T26" fmla="*/ 16 w 16"/>
                <a:gd name="T27" fmla="*/ 93 h 99"/>
                <a:gd name="T28" fmla="*/ 16 w 16"/>
                <a:gd name="T29" fmla="*/ 51 h 99"/>
                <a:gd name="T30" fmla="*/ 16 w 16"/>
                <a:gd name="T31" fmla="*/ 51 h 99"/>
                <a:gd name="T32" fmla="*/ 16 w 16"/>
                <a:gd name="T33" fmla="*/ 45 h 99"/>
                <a:gd name="T34" fmla="*/ 8 w 16"/>
                <a:gd name="T35" fmla="*/ 43 h 99"/>
                <a:gd name="T36" fmla="*/ 8 w 16"/>
                <a:gd name="T37" fmla="*/ 43 h 99"/>
                <a:gd name="T38" fmla="*/ 3 w 16"/>
                <a:gd name="T39" fmla="*/ 45 h 99"/>
                <a:gd name="T40" fmla="*/ 0 w 16"/>
                <a:gd name="T41" fmla="*/ 51 h 99"/>
                <a:gd name="T42" fmla="*/ 0 w 16"/>
                <a:gd name="T43" fmla="*/ 51 h 99"/>
                <a:gd name="T44" fmla="*/ 3 w 16"/>
                <a:gd name="T45" fmla="*/ 56 h 99"/>
                <a:gd name="T46" fmla="*/ 8 w 16"/>
                <a:gd name="T47" fmla="*/ 56 h 99"/>
                <a:gd name="T48" fmla="*/ 8 w 16"/>
                <a:gd name="T49" fmla="*/ 56 h 99"/>
                <a:gd name="T50" fmla="*/ 16 w 16"/>
                <a:gd name="T51" fmla="*/ 56 h 99"/>
                <a:gd name="T52" fmla="*/ 16 w 16"/>
                <a:gd name="T53" fmla="*/ 51 h 99"/>
                <a:gd name="T54" fmla="*/ 16 w 16"/>
                <a:gd name="T55" fmla="*/ 51 h 99"/>
                <a:gd name="T56" fmla="*/ 16 w 16"/>
                <a:gd name="T57" fmla="*/ 8 h 99"/>
                <a:gd name="T58" fmla="*/ 16 w 16"/>
                <a:gd name="T59" fmla="*/ 8 h 99"/>
                <a:gd name="T60" fmla="*/ 16 w 16"/>
                <a:gd name="T61" fmla="*/ 3 h 99"/>
                <a:gd name="T62" fmla="*/ 8 w 16"/>
                <a:gd name="T63" fmla="*/ 0 h 99"/>
                <a:gd name="T64" fmla="*/ 8 w 16"/>
                <a:gd name="T65" fmla="*/ 0 h 99"/>
                <a:gd name="T66" fmla="*/ 3 w 16"/>
                <a:gd name="T67" fmla="*/ 3 h 99"/>
                <a:gd name="T68" fmla="*/ 0 w 16"/>
                <a:gd name="T69" fmla="*/ 8 h 99"/>
                <a:gd name="T70" fmla="*/ 0 w 16"/>
                <a:gd name="T71" fmla="*/ 8 h 99"/>
                <a:gd name="T72" fmla="*/ 3 w 16"/>
                <a:gd name="T73" fmla="*/ 13 h 99"/>
                <a:gd name="T74" fmla="*/ 8 w 16"/>
                <a:gd name="T75" fmla="*/ 16 h 99"/>
                <a:gd name="T76" fmla="*/ 8 w 16"/>
                <a:gd name="T77" fmla="*/ 16 h 99"/>
                <a:gd name="T78" fmla="*/ 16 w 16"/>
                <a:gd name="T79" fmla="*/ 13 h 99"/>
                <a:gd name="T80" fmla="*/ 16 w 16"/>
                <a:gd name="T81" fmla="*/ 8 h 99"/>
                <a:gd name="T82" fmla="*/ 16 w 16"/>
                <a:gd name="T83" fmla="*/ 8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"/>
                <a:gd name="T127" fmla="*/ 0 h 99"/>
                <a:gd name="T128" fmla="*/ 16 w 16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" h="99">
                  <a:moveTo>
                    <a:pt x="16" y="93"/>
                  </a:moveTo>
                  <a:lnTo>
                    <a:pt x="16" y="93"/>
                  </a:lnTo>
                  <a:lnTo>
                    <a:pt x="16" y="85"/>
                  </a:lnTo>
                  <a:lnTo>
                    <a:pt x="8" y="85"/>
                  </a:lnTo>
                  <a:lnTo>
                    <a:pt x="3" y="85"/>
                  </a:lnTo>
                  <a:lnTo>
                    <a:pt x="0" y="91"/>
                  </a:lnTo>
                  <a:lnTo>
                    <a:pt x="3" y="99"/>
                  </a:lnTo>
                  <a:lnTo>
                    <a:pt x="8" y="99"/>
                  </a:lnTo>
                  <a:lnTo>
                    <a:pt x="16" y="99"/>
                  </a:lnTo>
                  <a:lnTo>
                    <a:pt x="16" y="93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45"/>
                  </a:lnTo>
                  <a:lnTo>
                    <a:pt x="8" y="43"/>
                  </a:lnTo>
                  <a:lnTo>
                    <a:pt x="3" y="45"/>
                  </a:lnTo>
                  <a:lnTo>
                    <a:pt x="0" y="51"/>
                  </a:lnTo>
                  <a:lnTo>
                    <a:pt x="3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51"/>
                  </a:lnTo>
                  <a:close/>
                  <a:moveTo>
                    <a:pt x="16" y="8"/>
                  </a:moveTo>
                  <a:lnTo>
                    <a:pt x="16" y="8"/>
                  </a:lnTo>
                  <a:lnTo>
                    <a:pt x="16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3" y="13"/>
                  </a:lnTo>
                  <a:lnTo>
                    <a:pt x="8" y="16"/>
                  </a:lnTo>
                  <a:lnTo>
                    <a:pt x="16" y="1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79082" y="49634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reliable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338" y="58049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unreliable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1EC004-7106-2640-8372-E009FD447DD9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D9DB7C-F317-3D4A-982C-D43FFCDFB1DD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701" y="221303"/>
            <a:ext cx="7764522" cy="1113785"/>
          </a:xfrm>
        </p:spPr>
        <p:txBody>
          <a:bodyPr/>
          <a:lstStyle/>
          <a:p>
            <a:r>
              <a:rPr lang="en-US" sz="3600" dirty="0">
                <a:latin typeface="Times New Roman" charset="0"/>
              </a:rPr>
              <a:t>Challenges of Reliable Data Transfer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426" y="1134473"/>
            <a:ext cx="8627779" cy="48792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Over a perfectly reliable channel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All of the data arrives in order, just as it was sent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Simple: sender sends data, and receiver receives data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Over a channel with bit errors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All of the data arrives in order, but some bits corrupted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Receiver detects errors and says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please repeat that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Sender retransmits the data that were corrupted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Over a </a:t>
            </a:r>
            <a:r>
              <a:rPr lang="en-US" sz="2400" dirty="0" err="1">
                <a:latin typeface="Times New Roman" charset="0"/>
              </a:rPr>
              <a:t>lossy</a:t>
            </a:r>
            <a:r>
              <a:rPr lang="en-US" sz="2400" dirty="0">
                <a:latin typeface="Times New Roman" charset="0"/>
              </a:rPr>
              <a:t> channel with bit errors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Some data are missing, and some bits are corrupted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Receiver detects errors but cannot always detect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Sender must wait for acknowledgment (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ACK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 or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OK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retransmit data after some time if no ACK arrives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B943D8-FD1A-ED4E-8EB5-66226C0832D0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4BD2A2-448D-B743-96A0-E525903FC371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Segment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7044"/>
            <a:ext cx="8327198" cy="37196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 bigger than Maximum Transmission Unit (MTU)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E.g., up to 1500 bytes on an Ethernet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TCP header is typically 20 bytes long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TCP segment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No more than Maximum Segment Size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E.g., up to 1460 consecutive bytes from the stream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905000" y="1360488"/>
            <a:ext cx="5029200" cy="6858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6019800" y="1360488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omic Sans MS" charset="0"/>
              </a:rPr>
              <a:t>IP </a:t>
            </a:r>
            <a:r>
              <a:rPr lang="en-US" sz="1600" dirty="0" err="1">
                <a:latin typeface="Comic Sans MS" charset="0"/>
              </a:rPr>
              <a:t>Hdr</a:t>
            </a:r>
            <a:endParaRPr lang="en-US" sz="1600" dirty="0">
              <a:latin typeface="Comic Sans MS" charset="0"/>
            </a:endParaRPr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3581400" y="1436688"/>
            <a:ext cx="762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3505200" y="1328738"/>
            <a:ext cx="912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latin typeface="Comic Sans MS" charset="0"/>
              </a:rPr>
              <a:t>IP Data</a:t>
            </a:r>
          </a:p>
        </p:txBody>
      </p:sp>
      <p:grpSp>
        <p:nvGrpSpPr>
          <p:cNvPr id="33804" name="Group 10"/>
          <p:cNvGrpSpPr>
            <a:grpSpLocks/>
          </p:cNvGrpSpPr>
          <p:nvPr/>
        </p:nvGrpSpPr>
        <p:grpSpPr bwMode="auto">
          <a:xfrm>
            <a:off x="1981200" y="1589088"/>
            <a:ext cx="3962400" cy="381000"/>
            <a:chOff x="1200" y="1296"/>
            <a:chExt cx="3168" cy="336"/>
          </a:xfrm>
        </p:grpSpPr>
        <p:sp>
          <p:nvSpPr>
            <p:cNvPr id="33807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TCP Hdr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TCP Data (segment)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8A7DD1-7F8F-DE40-9BDE-A4F9A1369B58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4DC2FB-CB96-C54E-94C1-864FED5C091D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Segment Format</a:t>
            </a:r>
          </a:p>
        </p:txBody>
      </p:sp>
      <p:pic>
        <p:nvPicPr>
          <p:cNvPr id="34821" name="Picture 3" descr="05x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0825"/>
            <a:ext cx="534035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C4A6FD-7661-EF4C-82FA-BD624FDCDE49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1F3DCB-3196-B442-878C-75FD4DD34D12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55" y="134394"/>
            <a:ext cx="8119998" cy="1183805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TCP Support for Reliable Delivery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952" y="1096196"/>
            <a:ext cx="8513253" cy="5032945"/>
          </a:xfrm>
        </p:spPr>
        <p:txBody>
          <a:bodyPr/>
          <a:lstStyle/>
          <a:p>
            <a:pPr>
              <a:buSzPct val="75000"/>
            </a:pPr>
            <a:r>
              <a:rPr lang="en-US" sz="2400" dirty="0">
                <a:latin typeface="Times New Roman" charset="0"/>
              </a:rPr>
              <a:t>Checksum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Used to detect corrupted data at the receiver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…leading the receiver to drop the packet</a:t>
            </a:r>
          </a:p>
          <a:p>
            <a:pPr>
              <a:buSzPct val="75000"/>
            </a:pPr>
            <a:r>
              <a:rPr lang="en-US" sz="2400" dirty="0">
                <a:latin typeface="Times New Roman" charset="0"/>
              </a:rPr>
              <a:t>Sequence numbers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Used to detect missing data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... and for putting the data back in order</a:t>
            </a:r>
          </a:p>
          <a:p>
            <a:pPr>
              <a:buSzPct val="75000"/>
            </a:pPr>
            <a:r>
              <a:rPr lang="en-US" sz="2400" dirty="0">
                <a:latin typeface="Times New Roman" charset="0"/>
              </a:rPr>
              <a:t>Retransmission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Sender retransmits lost or corrupted data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Timeout based on estimates of round-trip time</a:t>
            </a:r>
          </a:p>
          <a:p>
            <a:pPr lvl="1">
              <a:buSzPct val="75000"/>
            </a:pPr>
            <a:r>
              <a:rPr lang="en-US" dirty="0">
                <a:latin typeface="Times New Roman" charset="0"/>
                <a:ea typeface="ＭＳ Ｐゴシック" charset="0"/>
              </a:rPr>
              <a:t>Fast retransmit algorithm for rapid retransmission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EF869A-EFEA-C049-9BC2-62A9DC8F9AD3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714D90-7F38-D248-A446-E641B1C7F080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Stream of Bytes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 Service</a:t>
            </a:r>
          </a:p>
        </p:txBody>
      </p:sp>
      <p:grpSp>
        <p:nvGrpSpPr>
          <p:cNvPr id="36869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36966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7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8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9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3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0</a:t>
            </a:r>
          </a:p>
        </p:txBody>
      </p:sp>
      <p:sp>
        <p:nvSpPr>
          <p:cNvPr id="36904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1</a:t>
            </a:r>
          </a:p>
        </p:txBody>
      </p:sp>
      <p:sp>
        <p:nvSpPr>
          <p:cNvPr id="36905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2</a:t>
            </a:r>
          </a:p>
        </p:txBody>
      </p:sp>
      <p:sp>
        <p:nvSpPr>
          <p:cNvPr id="36906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3</a:t>
            </a:r>
          </a:p>
        </p:txBody>
      </p:sp>
      <p:sp>
        <p:nvSpPr>
          <p:cNvPr id="36907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908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36962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5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9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0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1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2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3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4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5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6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7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8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19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0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1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2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3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4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5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6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7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8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29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0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1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2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3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4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5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6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7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8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9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0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1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2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0</a:t>
            </a:r>
          </a:p>
        </p:txBody>
      </p:sp>
      <p:sp>
        <p:nvSpPr>
          <p:cNvPr id="36943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1</a:t>
            </a:r>
          </a:p>
        </p:txBody>
      </p:sp>
      <p:sp>
        <p:nvSpPr>
          <p:cNvPr id="36944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2</a:t>
            </a:r>
          </a:p>
        </p:txBody>
      </p:sp>
      <p:sp>
        <p:nvSpPr>
          <p:cNvPr id="36945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3</a:t>
            </a:r>
          </a:p>
        </p:txBody>
      </p:sp>
      <p:sp>
        <p:nvSpPr>
          <p:cNvPr id="36946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7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8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Host A</a:t>
            </a:r>
          </a:p>
        </p:txBody>
      </p:sp>
      <p:sp>
        <p:nvSpPr>
          <p:cNvPr id="36949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Host B</a:t>
            </a:r>
          </a:p>
        </p:txBody>
      </p:sp>
      <p:sp>
        <p:nvSpPr>
          <p:cNvPr id="36950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80</a:t>
            </a:r>
          </a:p>
        </p:txBody>
      </p:sp>
      <p:sp>
        <p:nvSpPr>
          <p:cNvPr id="36951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2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80</a:t>
            </a:r>
          </a:p>
        </p:txBody>
      </p:sp>
      <p:sp>
        <p:nvSpPr>
          <p:cNvPr id="36953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4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5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6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7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8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59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0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1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56575-696B-5847-9D89-921864C5C52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2EDA30-7973-CF49-A8ED-8F4DEF94605E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…Emulated Using TCP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Segments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</p:txBody>
      </p:sp>
      <p:grpSp>
        <p:nvGrpSpPr>
          <p:cNvPr id="38917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39024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5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6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7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5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6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7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8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9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0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1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0</a:t>
            </a:r>
          </a:p>
        </p:txBody>
      </p:sp>
      <p:sp>
        <p:nvSpPr>
          <p:cNvPr id="38952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1</a:t>
            </a:r>
          </a:p>
        </p:txBody>
      </p:sp>
      <p:sp>
        <p:nvSpPr>
          <p:cNvPr id="38953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2</a:t>
            </a:r>
          </a:p>
        </p:txBody>
      </p:sp>
      <p:sp>
        <p:nvSpPr>
          <p:cNvPr id="38954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3</a:t>
            </a:r>
          </a:p>
        </p:txBody>
      </p:sp>
      <p:sp>
        <p:nvSpPr>
          <p:cNvPr id="38955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56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39020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1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2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23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7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8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9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0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1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2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3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4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5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6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7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8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9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0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1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2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3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4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5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6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7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8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9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0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1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2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3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4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5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6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7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8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9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0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0</a:t>
            </a:r>
          </a:p>
        </p:txBody>
      </p:sp>
      <p:sp>
        <p:nvSpPr>
          <p:cNvPr id="38991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1</a:t>
            </a:r>
          </a:p>
        </p:txBody>
      </p:sp>
      <p:sp>
        <p:nvSpPr>
          <p:cNvPr id="38992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2</a:t>
            </a:r>
          </a:p>
        </p:txBody>
      </p:sp>
      <p:sp>
        <p:nvSpPr>
          <p:cNvPr id="38993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3</a:t>
            </a:r>
          </a:p>
        </p:txBody>
      </p:sp>
      <p:sp>
        <p:nvSpPr>
          <p:cNvPr id="38994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5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96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Host A</a:t>
            </a:r>
          </a:p>
        </p:txBody>
      </p:sp>
      <p:sp>
        <p:nvSpPr>
          <p:cNvPr id="38997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54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Host B</a:t>
            </a:r>
          </a:p>
        </p:txBody>
      </p:sp>
      <p:sp>
        <p:nvSpPr>
          <p:cNvPr id="38998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99" name="Text Box 93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80</a:t>
            </a:r>
          </a:p>
        </p:txBody>
      </p:sp>
      <p:sp>
        <p:nvSpPr>
          <p:cNvPr id="39000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1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002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3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4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5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6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7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8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09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0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1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2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3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4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6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39017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7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39018" name="Text Box 112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Byte 80</a:t>
            </a:r>
          </a:p>
        </p:txBody>
      </p:sp>
      <p:sp>
        <p:nvSpPr>
          <p:cNvPr id="157809" name="AutoShape 113"/>
          <p:cNvSpPr>
            <a:spLocks noChangeArrowheads="1"/>
          </p:cNvSpPr>
          <p:nvPr/>
        </p:nvSpPr>
        <p:spPr bwMode="auto">
          <a:xfrm>
            <a:off x="3727450" y="2890838"/>
            <a:ext cx="4992688" cy="1293812"/>
          </a:xfrm>
          <a:prstGeom prst="wedgeRectCallout">
            <a:avLst>
              <a:gd name="adj1" fmla="val -72481"/>
              <a:gd name="adj2" fmla="val -98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en-US">
                <a:latin typeface="Comic Sans MS" charset="0"/>
              </a:rPr>
              <a:t>Segment sent when: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Comic Sans MS" charset="0"/>
              </a:rPr>
              <a:t>Segment full (Max Segment Size),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Comic Sans MS" charset="0"/>
              </a:rPr>
              <a:t>Not full, but times out, or</a:t>
            </a:r>
          </a:p>
          <a:p>
            <a:pPr marL="457200" indent="-457200">
              <a:buFontTx/>
              <a:buAutoNum type="arabicPeriod"/>
            </a:pPr>
            <a:r>
              <a:rPr lang="ja-JP" altLang="en-US" sz="2000">
                <a:latin typeface="Comic Sans MS" charset="0"/>
              </a:rPr>
              <a:t>“</a:t>
            </a:r>
            <a:r>
              <a:rPr lang="en-US" sz="2000">
                <a:latin typeface="Comic Sans MS" charset="0"/>
              </a:rPr>
              <a:t>Pushed</a:t>
            </a:r>
            <a:r>
              <a:rPr lang="ja-JP" altLang="en-US" sz="2000">
                <a:latin typeface="Comic Sans MS" charset="0"/>
              </a:rPr>
              <a:t>”</a:t>
            </a:r>
            <a:r>
              <a:rPr lang="en-US" sz="2000">
                <a:latin typeface="Comic Sans MS" charset="0"/>
              </a:rPr>
              <a:t> by application.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C5F8F3-4A50-F448-ACDE-68861B3B8980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ABD10-11CC-D04C-B7EB-8F7327129004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Segment Format (cont)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915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Each connection identified with 4-tuple: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Courier New" charset="0"/>
                <a:ea typeface="ＭＳ Ｐゴシック" charset="0"/>
              </a:rPr>
              <a:t>(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SrcPort</a:t>
            </a:r>
            <a:r>
              <a:rPr lang="en-US" sz="1800" b="1" dirty="0">
                <a:latin typeface="Courier New" charset="0"/>
                <a:ea typeface="ＭＳ Ｐゴシック" charset="0"/>
              </a:rPr>
              <a:t>,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SrcIPAddr</a:t>
            </a:r>
            <a:r>
              <a:rPr lang="en-US" sz="1800" b="1" dirty="0">
                <a:latin typeface="Courier New" charset="0"/>
                <a:ea typeface="ＭＳ Ｐゴシック" charset="0"/>
              </a:rPr>
              <a:t>,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DsrPort</a:t>
            </a:r>
            <a:r>
              <a:rPr lang="en-US" sz="1800" b="1" dirty="0">
                <a:latin typeface="Courier New" charset="0"/>
                <a:ea typeface="ＭＳ Ｐゴシック" charset="0"/>
              </a:rPr>
              <a:t>,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DstIPAddr</a:t>
            </a:r>
            <a:r>
              <a:rPr lang="en-US" sz="1800" b="1" dirty="0">
                <a:latin typeface="Courier New" charset="0"/>
                <a:ea typeface="ＭＳ Ｐゴシック" charset="0"/>
              </a:rPr>
              <a:t>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Sliding window + flow control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Courier New" charset="0"/>
                <a:ea typeface="ＭＳ Ｐゴシック" charset="0"/>
              </a:rPr>
              <a:t>acknowledgment,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SequenceNum</a:t>
            </a:r>
            <a:r>
              <a:rPr lang="en-US" sz="1800" b="1" dirty="0">
                <a:latin typeface="Courier New" charset="0"/>
                <a:ea typeface="ＭＳ Ｐゴシック" charset="0"/>
              </a:rPr>
              <a:t>,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AdvertisedWindow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Flags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Courier New" charset="0"/>
                <a:ea typeface="ＭＳ Ｐゴシック" charset="0"/>
              </a:rPr>
              <a:t>SYN, FIN, RESET, PUSH, URG, ACK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Checksum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pseudo header + TCP header + data</a:t>
            </a:r>
          </a:p>
        </p:txBody>
      </p:sp>
      <p:pic>
        <p:nvPicPr>
          <p:cNvPr id="40966" name="Picture 4" descr="05x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657545"/>
            <a:ext cx="48228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AFEC06-0AB2-2440-98C6-94D554FC53AE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41AAED-74F2-A34A-BAC0-30B0AE3D5CF0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Segment Transmission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519349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MSS - Maximum Segment Size, ~  MTU  (-IP </a:t>
            </a:r>
            <a:r>
              <a:rPr lang="en-US" dirty="0" err="1">
                <a:latin typeface="Times New Roman" charset="0"/>
              </a:rPr>
              <a:t>Hdrs</a:t>
            </a:r>
            <a:r>
              <a:rPr lang="en-US" dirty="0">
                <a:latin typeface="Times New Roman" charset="0"/>
              </a:rPr>
              <a:t>)</a:t>
            </a:r>
          </a:p>
          <a:p>
            <a:r>
              <a:rPr lang="en-US" dirty="0">
                <a:latin typeface="Times New Roman" charset="0"/>
              </a:rPr>
              <a:t>Push  - Sending application/process 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dirty="0">
                <a:latin typeface="Times New Roman" charset="0"/>
              </a:rPr>
              <a:t>pushes</a:t>
            </a:r>
            <a:r>
              <a:rPr lang="ja-JP" altLang="en-US" dirty="0">
                <a:latin typeface="Times New Roman" charset="0"/>
              </a:rPr>
              <a:t>”</a:t>
            </a:r>
            <a:r>
              <a:rPr lang="en-US" dirty="0">
                <a:latin typeface="Times New Roman" charset="0"/>
              </a:rPr>
              <a:t> segment, do not wait for full segment, e.g. telnet</a:t>
            </a:r>
          </a:p>
          <a:p>
            <a:r>
              <a:rPr lang="en-US" dirty="0">
                <a:latin typeface="Times New Roman" charset="0"/>
              </a:rPr>
              <a:t>Timer - periodically fires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dirty="0">
                <a:latin typeface="Times New Roman" charset="0"/>
              </a:rPr>
              <a:t>keep alive</a:t>
            </a:r>
            <a:r>
              <a:rPr lang="ja-JP" altLang="en-US" dirty="0">
                <a:latin typeface="Times New Roman" charset="0"/>
              </a:rPr>
              <a:t>”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1B181D-FCEF-4C47-8C41-0BB39440A42D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7CB3E3-EEC2-F04C-875A-ADA3F5ADDAD3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Sequence Numbers</a:t>
            </a:r>
          </a:p>
        </p:txBody>
      </p:sp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43116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48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43112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49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3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9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0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1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2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3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4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5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7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8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9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0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2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5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6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8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9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0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1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2" name="Text Box 80"/>
          <p:cNvSpPr txBox="1">
            <a:spLocks noChangeArrowheads="1"/>
          </p:cNvSpPr>
          <p:nvPr/>
        </p:nvSpPr>
        <p:spPr bwMode="auto">
          <a:xfrm>
            <a:off x="560388" y="1295400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Host A</a:t>
            </a:r>
          </a:p>
        </p:txBody>
      </p:sp>
      <p:sp>
        <p:nvSpPr>
          <p:cNvPr id="43083" name="Text Box 81"/>
          <p:cNvSpPr txBox="1">
            <a:spLocks noChangeArrowheads="1"/>
          </p:cNvSpPr>
          <p:nvPr/>
        </p:nvSpPr>
        <p:spPr bwMode="auto">
          <a:xfrm>
            <a:off x="560388" y="5056188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Host B</a:t>
            </a:r>
          </a:p>
        </p:txBody>
      </p:sp>
      <p:sp>
        <p:nvSpPr>
          <p:cNvPr id="43084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86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7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8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89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0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1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2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3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4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5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6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7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8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99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0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43101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71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43102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03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99"/>
                </a:solidFill>
                <a:latin typeface="Comic Sans MS" charset="0"/>
              </a:rPr>
              <a:t>TCP </a:t>
            </a:r>
          </a:p>
          <a:p>
            <a:r>
              <a:rPr lang="en-US" sz="1200">
                <a:solidFill>
                  <a:srgbClr val="000099"/>
                </a:solidFill>
                <a:latin typeface="Comic Sans MS" charset="0"/>
              </a:rPr>
              <a:t>HDR</a:t>
            </a:r>
          </a:p>
        </p:txBody>
      </p:sp>
      <p:sp>
        <p:nvSpPr>
          <p:cNvPr id="43104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05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99"/>
                </a:solidFill>
                <a:latin typeface="Comic Sans MS" charset="0"/>
              </a:rPr>
              <a:t>TCP </a:t>
            </a:r>
          </a:p>
          <a:p>
            <a:r>
              <a:rPr lang="en-US" sz="1200">
                <a:solidFill>
                  <a:srgbClr val="000099"/>
                </a:solidFill>
                <a:latin typeface="Comic Sans MS" charset="0"/>
              </a:rPr>
              <a:t>HDR</a:t>
            </a:r>
          </a:p>
        </p:txBody>
      </p:sp>
      <p:sp>
        <p:nvSpPr>
          <p:cNvPr id="43106" name="Text Box 104"/>
          <p:cNvSpPr txBox="1">
            <a:spLocks noChangeArrowheads="1"/>
          </p:cNvSpPr>
          <p:nvPr/>
        </p:nvSpPr>
        <p:spPr bwMode="auto">
          <a:xfrm>
            <a:off x="1398588" y="1851025"/>
            <a:ext cx="3370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9"/>
                </a:solidFill>
                <a:latin typeface="Comic Sans MS" charset="0"/>
              </a:rPr>
              <a:t>ISN (initial sequence number)</a:t>
            </a:r>
          </a:p>
        </p:txBody>
      </p:sp>
      <p:sp>
        <p:nvSpPr>
          <p:cNvPr id="43107" name="Line 105"/>
          <p:cNvSpPr>
            <a:spLocks noChangeShapeType="1"/>
          </p:cNvSpPr>
          <p:nvPr/>
        </p:nvSpPr>
        <p:spPr bwMode="auto">
          <a:xfrm>
            <a:off x="1703388" y="21558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08" name="AutoShape 106"/>
          <p:cNvSpPr>
            <a:spLocks noChangeArrowheads="1"/>
          </p:cNvSpPr>
          <p:nvPr/>
        </p:nvSpPr>
        <p:spPr bwMode="auto">
          <a:xfrm>
            <a:off x="560388" y="3298825"/>
            <a:ext cx="1905000" cy="914400"/>
          </a:xfrm>
          <a:prstGeom prst="wedgeRectCallout">
            <a:avLst>
              <a:gd name="adj1" fmla="val 58583"/>
              <a:gd name="adj2" fmla="val -8316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Comic Sans MS" charset="0"/>
              </a:rPr>
              <a:t>Sequence number = 1</a:t>
            </a:r>
            <a:r>
              <a:rPr lang="en-US" sz="1800" baseline="30000">
                <a:latin typeface="Comic Sans MS" charset="0"/>
              </a:rPr>
              <a:t>st</a:t>
            </a:r>
            <a:r>
              <a:rPr lang="en-US" sz="1800">
                <a:latin typeface="Comic Sans MS" charset="0"/>
              </a:rPr>
              <a:t> byte</a:t>
            </a:r>
          </a:p>
        </p:txBody>
      </p:sp>
      <p:sp>
        <p:nvSpPr>
          <p:cNvPr id="43109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32" name="AutoShape 108"/>
          <p:cNvSpPr>
            <a:spLocks noChangeArrowheads="1"/>
          </p:cNvSpPr>
          <p:nvPr/>
        </p:nvSpPr>
        <p:spPr bwMode="auto">
          <a:xfrm>
            <a:off x="5741988" y="3756025"/>
            <a:ext cx="1905000" cy="914400"/>
          </a:xfrm>
          <a:prstGeom prst="wedgeRectCallout">
            <a:avLst>
              <a:gd name="adj1" fmla="val -76667"/>
              <a:gd name="adj2" fmla="val 15052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Comic Sans MS" charset="0"/>
              </a:rPr>
              <a:t>ACK sequence number = next expected byte</a:t>
            </a:r>
          </a:p>
        </p:txBody>
      </p:sp>
      <p:sp>
        <p:nvSpPr>
          <p:cNvPr id="43111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3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Layer Encapsulation in 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45288" y="6356350"/>
            <a:ext cx="19415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41E61E0-9955-CB41-AFB9-ABFFDF6FFB19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1730375" y="4267200"/>
            <a:ext cx="13176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1730375" y="4724400"/>
            <a:ext cx="131762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16"/>
          <p:cNvSpPr>
            <a:spLocks noChangeArrowheads="1"/>
          </p:cNvSpPr>
          <p:nvPr/>
        </p:nvSpPr>
        <p:spPr bwMode="auto">
          <a:xfrm>
            <a:off x="6988175" y="4267200"/>
            <a:ext cx="1317625" cy="457200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17"/>
          <p:cNvSpPr>
            <a:spLocks noChangeArrowheads="1"/>
          </p:cNvSpPr>
          <p:nvPr/>
        </p:nvSpPr>
        <p:spPr bwMode="auto">
          <a:xfrm>
            <a:off x="6988175" y="4724400"/>
            <a:ext cx="131762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8"/>
          <p:cNvSpPr>
            <a:spLocks noChangeArrowheads="1"/>
          </p:cNvSpPr>
          <p:nvPr/>
        </p:nvSpPr>
        <p:spPr bwMode="auto">
          <a:xfrm>
            <a:off x="1730375" y="3429000"/>
            <a:ext cx="1317625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9"/>
          <p:cNvSpPr>
            <a:spLocks noChangeArrowheads="1"/>
          </p:cNvSpPr>
          <p:nvPr/>
        </p:nvSpPr>
        <p:spPr bwMode="auto">
          <a:xfrm>
            <a:off x="1730375" y="2743200"/>
            <a:ext cx="1317625" cy="685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0"/>
          <p:cNvSpPr>
            <a:spLocks noChangeArrowheads="1"/>
          </p:cNvSpPr>
          <p:nvPr/>
        </p:nvSpPr>
        <p:spPr bwMode="auto">
          <a:xfrm>
            <a:off x="6988175" y="3429000"/>
            <a:ext cx="1317625" cy="838200"/>
          </a:xfrm>
          <a:prstGeom prst="rect">
            <a:avLst/>
          </a:prstGeom>
          <a:solidFill>
            <a:srgbClr val="D64A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21"/>
          <p:cNvSpPr>
            <a:spLocks noChangeArrowheads="1"/>
          </p:cNvSpPr>
          <p:nvPr/>
        </p:nvSpPr>
        <p:spPr bwMode="auto">
          <a:xfrm>
            <a:off x="6988175" y="2743200"/>
            <a:ext cx="1317625" cy="685800"/>
          </a:xfrm>
          <a:prstGeom prst="rect">
            <a:avLst/>
          </a:prstGeom>
          <a:solidFill>
            <a:srgbClr val="00D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22"/>
          <p:cNvSpPr>
            <a:spLocks noChangeShapeType="1"/>
          </p:cNvSpPr>
          <p:nvPr/>
        </p:nvSpPr>
        <p:spPr bwMode="auto">
          <a:xfrm>
            <a:off x="2286000" y="24384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 flipV="1">
            <a:off x="7620000" y="24384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2286000" y="5562600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2286000" y="5181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7620000" y="5181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214688" y="2895600"/>
            <a:ext cx="3643312" cy="2212975"/>
            <a:chOff x="3214131" y="2895600"/>
            <a:chExt cx="3643869" cy="2212760"/>
          </a:xfrm>
        </p:grpSpPr>
        <p:sp>
          <p:nvSpPr>
            <p:cNvPr id="40984" name="Rectangle 4"/>
            <p:cNvSpPr>
              <a:spLocks noChangeArrowheads="1"/>
            </p:cNvSpPr>
            <p:nvPr/>
          </p:nvSpPr>
          <p:spPr bwMode="auto">
            <a:xfrm>
              <a:off x="3255319" y="2971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Rectangle 5"/>
            <p:cNvSpPr>
              <a:spLocks noChangeArrowheads="1"/>
            </p:cNvSpPr>
            <p:nvPr/>
          </p:nvSpPr>
          <p:spPr bwMode="auto">
            <a:xfrm rot="10800000">
              <a:off x="3406132" y="3733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Rectangle 6"/>
            <p:cNvSpPr>
              <a:spLocks noChangeArrowheads="1"/>
            </p:cNvSpPr>
            <p:nvPr/>
          </p:nvSpPr>
          <p:spPr bwMode="auto">
            <a:xfrm rot="10800000">
              <a:off x="3219408" y="3733800"/>
              <a:ext cx="208005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 rot="10800000">
              <a:off x="3560119" y="43434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Rectangle 8"/>
            <p:cNvSpPr>
              <a:spLocks noChangeArrowheads="1"/>
            </p:cNvSpPr>
            <p:nvPr/>
          </p:nvSpPr>
          <p:spPr bwMode="auto">
            <a:xfrm rot="10800000">
              <a:off x="3304059" y="43434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Rectangle 9"/>
            <p:cNvSpPr>
              <a:spLocks noChangeArrowheads="1"/>
            </p:cNvSpPr>
            <p:nvPr/>
          </p:nvSpPr>
          <p:spPr bwMode="auto">
            <a:xfrm rot="10800000">
              <a:off x="3214131" y="4343400"/>
              <a:ext cx="13867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Rectangle 10"/>
            <p:cNvSpPr>
              <a:spLocks noChangeArrowheads="1"/>
            </p:cNvSpPr>
            <p:nvPr/>
          </p:nvSpPr>
          <p:spPr bwMode="auto">
            <a:xfrm rot="10800000">
              <a:off x="3788719" y="48006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Rectangle 11"/>
            <p:cNvSpPr>
              <a:spLocks noChangeArrowheads="1"/>
            </p:cNvSpPr>
            <p:nvPr/>
          </p:nvSpPr>
          <p:spPr bwMode="auto">
            <a:xfrm rot="10800000">
              <a:off x="3532659" y="48006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Rectangle 12"/>
            <p:cNvSpPr>
              <a:spLocks noChangeArrowheads="1"/>
            </p:cNvSpPr>
            <p:nvPr/>
          </p:nvSpPr>
          <p:spPr bwMode="auto">
            <a:xfrm rot="10800000">
              <a:off x="3304059" y="4800600"/>
              <a:ext cx="277341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Rectangle 13"/>
            <p:cNvSpPr>
              <a:spLocks noChangeArrowheads="1"/>
            </p:cNvSpPr>
            <p:nvPr/>
          </p:nvSpPr>
          <p:spPr bwMode="auto">
            <a:xfrm rot="10800000">
              <a:off x="3220995" y="4800600"/>
              <a:ext cx="208005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Rectangle 27"/>
            <p:cNvSpPr>
              <a:spLocks noChangeArrowheads="1"/>
            </p:cNvSpPr>
            <p:nvPr/>
          </p:nvSpPr>
          <p:spPr bwMode="auto">
            <a:xfrm>
              <a:off x="6228706" y="2971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Rectangle 28"/>
            <p:cNvSpPr>
              <a:spLocks noChangeArrowheads="1"/>
            </p:cNvSpPr>
            <p:nvPr/>
          </p:nvSpPr>
          <p:spPr bwMode="auto">
            <a:xfrm rot="10800000">
              <a:off x="6303319" y="3733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Rectangle 29"/>
            <p:cNvSpPr>
              <a:spLocks noChangeArrowheads="1"/>
            </p:cNvSpPr>
            <p:nvPr/>
          </p:nvSpPr>
          <p:spPr bwMode="auto">
            <a:xfrm rot="10800000">
              <a:off x="6116595" y="3733800"/>
              <a:ext cx="208005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Rectangle 30"/>
            <p:cNvSpPr>
              <a:spLocks noChangeArrowheads="1"/>
            </p:cNvSpPr>
            <p:nvPr/>
          </p:nvSpPr>
          <p:spPr bwMode="auto">
            <a:xfrm rot="10800000">
              <a:off x="6303319" y="43434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Rectangle 31"/>
            <p:cNvSpPr>
              <a:spLocks noChangeArrowheads="1"/>
            </p:cNvSpPr>
            <p:nvPr/>
          </p:nvSpPr>
          <p:spPr bwMode="auto">
            <a:xfrm rot="10800000">
              <a:off x="6047259" y="43434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Rectangle 32"/>
            <p:cNvSpPr>
              <a:spLocks noChangeArrowheads="1"/>
            </p:cNvSpPr>
            <p:nvPr/>
          </p:nvSpPr>
          <p:spPr bwMode="auto">
            <a:xfrm rot="10800000">
              <a:off x="5957331" y="4343400"/>
              <a:ext cx="13867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Rectangle 33"/>
            <p:cNvSpPr>
              <a:spLocks noChangeArrowheads="1"/>
            </p:cNvSpPr>
            <p:nvPr/>
          </p:nvSpPr>
          <p:spPr bwMode="auto">
            <a:xfrm rot="10800000">
              <a:off x="6303319" y="48006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Rectangle 34"/>
            <p:cNvSpPr>
              <a:spLocks noChangeArrowheads="1"/>
            </p:cNvSpPr>
            <p:nvPr/>
          </p:nvSpPr>
          <p:spPr bwMode="auto">
            <a:xfrm rot="10800000">
              <a:off x="6047259" y="48006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35"/>
            <p:cNvSpPr>
              <a:spLocks noChangeArrowheads="1"/>
            </p:cNvSpPr>
            <p:nvPr/>
          </p:nvSpPr>
          <p:spPr bwMode="auto">
            <a:xfrm rot="10800000">
              <a:off x="5818659" y="4800600"/>
              <a:ext cx="277341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36"/>
            <p:cNvSpPr>
              <a:spLocks noChangeArrowheads="1"/>
            </p:cNvSpPr>
            <p:nvPr/>
          </p:nvSpPr>
          <p:spPr bwMode="auto">
            <a:xfrm rot="10800000">
              <a:off x="5735595" y="4800600"/>
              <a:ext cx="208005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37"/>
            <p:cNvSpPr txBox="1">
              <a:spLocks noChangeArrowheads="1"/>
            </p:cNvSpPr>
            <p:nvPr/>
          </p:nvSpPr>
          <p:spPr bwMode="auto">
            <a:xfrm>
              <a:off x="4250463" y="2895600"/>
              <a:ext cx="1560084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Get index.html</a:t>
              </a:r>
            </a:p>
          </p:txBody>
        </p:sp>
        <p:sp>
          <p:nvSpPr>
            <p:cNvPr id="41005" name="Text Box 38"/>
            <p:cNvSpPr txBox="1">
              <a:spLocks noChangeArrowheads="1"/>
            </p:cNvSpPr>
            <p:nvPr/>
          </p:nvSpPr>
          <p:spPr bwMode="auto">
            <a:xfrm>
              <a:off x="4114800" y="3669320"/>
              <a:ext cx="1932458" cy="36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Connection ID</a:t>
              </a:r>
            </a:p>
          </p:txBody>
        </p:sp>
        <p:sp>
          <p:nvSpPr>
            <p:cNvPr id="41006" name="Text Box 39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9838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Source/Destination</a:t>
              </a:r>
            </a:p>
          </p:txBody>
        </p:sp>
        <p:sp>
          <p:nvSpPr>
            <p:cNvPr id="41007" name="Text Box 40"/>
            <p:cNvSpPr txBox="1">
              <a:spLocks noChangeArrowheads="1"/>
            </p:cNvSpPr>
            <p:nvPr/>
          </p:nvSpPr>
          <p:spPr bwMode="auto">
            <a:xfrm>
              <a:off x="4309995" y="4800600"/>
              <a:ext cx="144102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Link Address</a:t>
              </a:r>
            </a:p>
          </p:txBody>
        </p:sp>
      </p:grpSp>
      <p:sp>
        <p:nvSpPr>
          <p:cNvPr id="40977" name="Text Box 41"/>
          <p:cNvSpPr txBox="1">
            <a:spLocks noChangeArrowheads="1"/>
          </p:cNvSpPr>
          <p:nvPr/>
        </p:nvSpPr>
        <p:spPr bwMode="auto">
          <a:xfrm>
            <a:off x="1779588" y="2057400"/>
            <a:ext cx="134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User A</a:t>
            </a:r>
          </a:p>
        </p:txBody>
      </p:sp>
      <p:sp>
        <p:nvSpPr>
          <p:cNvPr id="40978" name="Text Box 42"/>
          <p:cNvSpPr txBox="1">
            <a:spLocks noChangeArrowheads="1"/>
          </p:cNvSpPr>
          <p:nvPr/>
        </p:nvSpPr>
        <p:spPr bwMode="auto">
          <a:xfrm>
            <a:off x="7086600" y="2057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User B</a:t>
            </a:r>
          </a:p>
        </p:txBody>
      </p:sp>
      <p:pic>
        <p:nvPicPr>
          <p:cNvPr id="40979" name="Picture 43" descr="MCj03040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41300"/>
            <a:ext cx="18430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76200" y="47244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Link hardware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0" y="4192588"/>
            <a:ext cx="1676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Host-to-host </a:t>
            </a:r>
          </a:p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connectivity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0" y="3505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App-to-app </a:t>
            </a:r>
          </a:p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channels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0" y="2817813"/>
            <a:ext cx="1676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FEB-A077-734A-AFD0-F6926113B60F}" type="datetime1">
              <a:rPr lang="en-US" smtClean="0"/>
              <a:t>10/16/18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5" grpId="0" animBg="1"/>
      <p:bldP spid="74776" grpId="0" animBg="1"/>
      <p:bldP spid="74777" grpId="0" animBg="1"/>
      <p:bldP spid="74778" grpId="0" animBg="1"/>
      <p:bldP spid="74779" grpId="0" animBg="1"/>
      <p:bldP spid="49" grpId="0"/>
      <p:bldP spid="50" grpId="0"/>
      <p:bldP spid="51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BC0F62-4EB9-8B4A-91B5-8D23B024190C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C6DCAF-A952-A04F-9351-C8C2F4C8D6A1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24772"/>
            <a:ext cx="6721475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Initial Sequence Number (ISN)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369440"/>
            <a:ext cx="7772400" cy="43042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Sequence number for the very first byte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E.g., Why not a de facto ISN of 0?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Practical issue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IP addresses and port #s uniquely identify a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Eventually, though, these port #s do get used again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… and there is a chance an old packet is still in flight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… and might be associated with the new connection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So, TCP requires changing the ISN over time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Set from a 32-bit clock that ticks every 4 microseconds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… which only wraps around once every 4.55 hours!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But, this means the hosts need to exchange ISNs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E39167-CAA9-3E45-8CF6-525D9F843D9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67C028-260C-EB42-BEC7-B20E6CE70C3B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TCP Three-Way Handshake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2EEB76-EC0D-224A-953A-77601C507653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F066E4-8074-BB41-8F47-7F120F926EAA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State Transition Diagram</a:t>
            </a:r>
          </a:p>
        </p:txBody>
      </p:sp>
      <p:pic>
        <p:nvPicPr>
          <p:cNvPr id="47109" name="Picture 3" descr="05x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281113"/>
            <a:ext cx="5297488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B25AF1-1FF7-4C4B-9F89-E9E6D64D5C77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95F3DF-BF6B-F247-AAA9-19E6EA43FBB0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Connection Establishment and Termination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1754188" y="1952625"/>
            <a:ext cx="21320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A: Active participant</a:t>
            </a:r>
            <a:endParaRPr lang="en-GB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2374900" y="2244725"/>
            <a:ext cx="72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(client)</a:t>
            </a:r>
            <a:endParaRPr lang="en-GB"/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5570538" y="1952625"/>
            <a:ext cx="2320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B: Passive participant</a:t>
            </a:r>
            <a:endParaRPr lang="en-GB"/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6205538" y="2244725"/>
            <a:ext cx="8318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(server)</a:t>
            </a:r>
            <a:endParaRPr lang="en-GB"/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 rot="780000">
            <a:off x="3303588" y="2855913"/>
            <a:ext cx="2435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SYN, SequenceNum =</a:t>
            </a:r>
            <a:endParaRPr lang="en-GB"/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 rot="780000">
            <a:off x="5570538" y="3119438"/>
            <a:ext cx="120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x</a:t>
            </a:r>
            <a:endParaRPr lang="en-GB"/>
          </a:p>
        </p:txBody>
      </p:sp>
      <p:sp>
        <p:nvSpPr>
          <p:cNvPr id="48139" name="Line 9"/>
          <p:cNvSpPr>
            <a:spLocks noChangeShapeType="1"/>
          </p:cNvSpPr>
          <p:nvPr/>
        </p:nvSpPr>
        <p:spPr bwMode="auto">
          <a:xfrm>
            <a:off x="2743200" y="2551113"/>
            <a:ext cx="1588" cy="3233737"/>
          </a:xfrm>
          <a:prstGeom prst="line">
            <a:avLst/>
          </a:prstGeom>
          <a:noFill/>
          <a:ln w="30163">
            <a:solidFill>
              <a:srgbClr val="00A0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0"/>
          <p:cNvSpPr>
            <a:spLocks noChangeShapeType="1"/>
          </p:cNvSpPr>
          <p:nvPr/>
        </p:nvSpPr>
        <p:spPr bwMode="auto">
          <a:xfrm>
            <a:off x="6604000" y="2559050"/>
            <a:ext cx="1588" cy="3241675"/>
          </a:xfrm>
          <a:prstGeom prst="line">
            <a:avLst/>
          </a:prstGeom>
          <a:noFill/>
          <a:ln w="30163">
            <a:solidFill>
              <a:srgbClr val="00A0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1"/>
          <p:cNvSpPr>
            <a:spLocks noChangeShapeType="1"/>
          </p:cNvSpPr>
          <p:nvPr/>
        </p:nvSpPr>
        <p:spPr bwMode="auto">
          <a:xfrm>
            <a:off x="2743200" y="2841625"/>
            <a:ext cx="3716338" cy="828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Freeform 12"/>
          <p:cNvSpPr>
            <a:spLocks/>
          </p:cNvSpPr>
          <p:nvPr/>
        </p:nvSpPr>
        <p:spPr bwMode="auto">
          <a:xfrm>
            <a:off x="6419850" y="3624263"/>
            <a:ext cx="176213" cy="84137"/>
          </a:xfrm>
          <a:custGeom>
            <a:avLst/>
            <a:gdLst>
              <a:gd name="T0" fmla="*/ 0 w 111"/>
              <a:gd name="T1" fmla="*/ 53 h 53"/>
              <a:gd name="T2" fmla="*/ 111 w 111"/>
              <a:gd name="T3" fmla="*/ 53 h 53"/>
              <a:gd name="T4" fmla="*/ 20 w 111"/>
              <a:gd name="T5" fmla="*/ 0 h 53"/>
              <a:gd name="T6" fmla="*/ 0 w 111"/>
              <a:gd name="T7" fmla="*/ 53 h 53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53"/>
              <a:gd name="T14" fmla="*/ 111 w 111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53">
                <a:moveTo>
                  <a:pt x="0" y="53"/>
                </a:moveTo>
                <a:lnTo>
                  <a:pt x="111" y="53"/>
                </a:lnTo>
                <a:lnTo>
                  <a:pt x="20" y="0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Rectangle 13"/>
          <p:cNvSpPr>
            <a:spLocks noChangeArrowheads="1"/>
          </p:cNvSpPr>
          <p:nvPr/>
        </p:nvSpPr>
        <p:spPr bwMode="auto">
          <a:xfrm rot="720000">
            <a:off x="2962275" y="5056188"/>
            <a:ext cx="30718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ACK, Acknowledgment =</a:t>
            </a:r>
            <a:r>
              <a:rPr lang="en-US" sz="1900">
                <a:solidFill>
                  <a:srgbClr val="000000"/>
                </a:solidFill>
                <a:latin typeface="Myriad Roman" charset="0"/>
              </a:rPr>
              <a:t>y+1</a:t>
            </a:r>
            <a:endParaRPr lang="en-GB"/>
          </a:p>
        </p:txBody>
      </p:sp>
      <p:sp>
        <p:nvSpPr>
          <p:cNvPr id="48144" name="Line 14"/>
          <p:cNvSpPr>
            <a:spLocks noChangeShapeType="1"/>
          </p:cNvSpPr>
          <p:nvPr/>
        </p:nvSpPr>
        <p:spPr bwMode="auto">
          <a:xfrm>
            <a:off x="2749550" y="4673600"/>
            <a:ext cx="3716338" cy="8270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5"/>
          <p:cNvSpPr>
            <a:spLocks noChangeShapeType="1"/>
          </p:cNvSpPr>
          <p:nvPr/>
        </p:nvSpPr>
        <p:spPr bwMode="auto">
          <a:xfrm flipH="1">
            <a:off x="2895600" y="3716338"/>
            <a:ext cx="3708400" cy="9191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Freeform 16"/>
          <p:cNvSpPr>
            <a:spLocks/>
          </p:cNvSpPr>
          <p:nvPr/>
        </p:nvSpPr>
        <p:spPr bwMode="auto">
          <a:xfrm>
            <a:off x="2743200" y="4581525"/>
            <a:ext cx="176213" cy="92075"/>
          </a:xfrm>
          <a:custGeom>
            <a:avLst/>
            <a:gdLst>
              <a:gd name="T0" fmla="*/ 96 w 111"/>
              <a:gd name="T1" fmla="*/ 0 h 58"/>
              <a:gd name="T2" fmla="*/ 0 w 111"/>
              <a:gd name="T3" fmla="*/ 53 h 58"/>
              <a:gd name="T4" fmla="*/ 111 w 111"/>
              <a:gd name="T5" fmla="*/ 58 h 58"/>
              <a:gd name="T6" fmla="*/ 96 w 111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58"/>
              <a:gd name="T14" fmla="*/ 111 w 111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58">
                <a:moveTo>
                  <a:pt x="96" y="0"/>
                </a:moveTo>
                <a:lnTo>
                  <a:pt x="0" y="53"/>
                </a:lnTo>
                <a:lnTo>
                  <a:pt x="111" y="58"/>
                </a:lnTo>
                <a:lnTo>
                  <a:pt x="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Rectangle 17"/>
          <p:cNvSpPr>
            <a:spLocks noChangeArrowheads="1"/>
          </p:cNvSpPr>
          <p:nvPr/>
        </p:nvSpPr>
        <p:spPr bwMode="auto">
          <a:xfrm rot="-840000">
            <a:off x="3673475" y="4135438"/>
            <a:ext cx="2441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900">
                <a:solidFill>
                  <a:srgbClr val="000000"/>
                </a:solidFill>
                <a:latin typeface="Myriad Roman" charset="0"/>
              </a:rPr>
              <a:t>Acknowledgment =</a:t>
            </a:r>
            <a:r>
              <a:rPr lang="en-US" sz="1900">
                <a:solidFill>
                  <a:srgbClr val="000000"/>
                </a:solidFill>
                <a:latin typeface="Myriad Roman" charset="0"/>
              </a:rPr>
              <a:t>x+1</a:t>
            </a:r>
            <a:endParaRPr lang="en-GB"/>
          </a:p>
        </p:txBody>
      </p:sp>
      <p:sp>
        <p:nvSpPr>
          <p:cNvPr id="48148" name="Freeform 18"/>
          <p:cNvSpPr>
            <a:spLocks/>
          </p:cNvSpPr>
          <p:nvPr/>
        </p:nvSpPr>
        <p:spPr bwMode="auto">
          <a:xfrm>
            <a:off x="6419850" y="5448300"/>
            <a:ext cx="176213" cy="90488"/>
          </a:xfrm>
          <a:custGeom>
            <a:avLst/>
            <a:gdLst>
              <a:gd name="T0" fmla="*/ 0 w 111"/>
              <a:gd name="T1" fmla="*/ 57 h 57"/>
              <a:gd name="T2" fmla="*/ 111 w 111"/>
              <a:gd name="T3" fmla="*/ 57 h 57"/>
              <a:gd name="T4" fmla="*/ 20 w 111"/>
              <a:gd name="T5" fmla="*/ 0 h 57"/>
              <a:gd name="T6" fmla="*/ 0 w 111"/>
              <a:gd name="T7" fmla="*/ 5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57"/>
              <a:gd name="T14" fmla="*/ 111 w 111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57">
                <a:moveTo>
                  <a:pt x="0" y="57"/>
                </a:moveTo>
                <a:lnTo>
                  <a:pt x="111" y="57"/>
                </a:lnTo>
                <a:lnTo>
                  <a:pt x="20" y="0"/>
                </a:lnTo>
                <a:lnTo>
                  <a:pt x="0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Rectangle 19"/>
          <p:cNvSpPr>
            <a:spLocks noChangeArrowheads="1"/>
          </p:cNvSpPr>
          <p:nvPr/>
        </p:nvSpPr>
        <p:spPr bwMode="auto">
          <a:xfrm rot="-840000">
            <a:off x="2933700" y="3829050"/>
            <a:ext cx="33861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Myriad Roman" charset="0"/>
              </a:rPr>
              <a:t>SYN+ACK, SequenceNum=y,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0BE3F1-5D31-1147-A483-39392F98CD91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25AA21-FB8A-334C-A86F-375FB293E730}" type="slidenum">
              <a:rPr lang="en-US" sz="1400"/>
              <a:pPr/>
              <a:t>34</a:t>
            </a:fld>
            <a:endParaRPr lang="en-US" sz="14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Header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9162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9164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9166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9169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9170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9173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9174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49177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9178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9180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9181" name="Text Box 27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49182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SYN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0B438C-11EF-F641-AA0F-D3EF59AF789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F5D0B2-7787-3947-8A61-69B69B8BB485}" type="slidenum">
              <a:rPr lang="en-US" sz="1400"/>
              <a:pPr/>
              <a:t>35</a:t>
            </a:fld>
            <a:endParaRPr 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Step 1: A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Initial SYN Packet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Courier New" charset="0"/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50193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20</a:t>
            </a:r>
          </a:p>
        </p:txBody>
      </p:sp>
      <p:sp>
        <p:nvSpPr>
          <p:cNvPr id="50194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50197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50201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50202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50204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50205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ACK</a:t>
            </a:r>
          </a:p>
        </p:txBody>
      </p:sp>
      <p:sp>
        <p:nvSpPr>
          <p:cNvPr id="50206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2716BF-7899-7C49-8E7B-2F6FEE24F4E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6FD3DB-5B8E-0D47-9CE2-1F8B086A8CD5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Step 2: B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SYN-ACK Packet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86520" y="1335088"/>
            <a:ext cx="8115069" cy="4913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51212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11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51214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51217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20</a:t>
            </a:r>
          </a:p>
        </p:txBody>
      </p:sp>
      <p:sp>
        <p:nvSpPr>
          <p:cNvPr id="51218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51221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51222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51225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51226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51228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51229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</a:t>
            </a:r>
          </a:p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ACK</a:t>
            </a:r>
          </a:p>
        </p:txBody>
      </p:sp>
      <p:sp>
        <p:nvSpPr>
          <p:cNvPr id="51230" name="Text Box 28"/>
          <p:cNvSpPr txBox="1">
            <a:spLocks noChangeArrowheads="1"/>
          </p:cNvSpPr>
          <p:nvPr/>
        </p:nvSpPr>
        <p:spPr bwMode="auto">
          <a:xfrm>
            <a:off x="1079500" y="5151437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51231" name="Text Box 29"/>
          <p:cNvSpPr txBox="1">
            <a:spLocks noChangeArrowheads="1"/>
          </p:cNvSpPr>
          <p:nvPr/>
        </p:nvSpPr>
        <p:spPr bwMode="auto">
          <a:xfrm>
            <a:off x="1238250" y="5598518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559409-0EF1-AB4C-BD63-2B0E92F23E63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9453F2-1E86-724D-8229-D4842781D604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Step 3: A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ACK of the SYN-ACK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Courier New" charset="0"/>
            </a:endParaRPr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52234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sz="200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200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52237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52240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20</a:t>
            </a:r>
          </a:p>
        </p:txBody>
      </p:sp>
      <p:sp>
        <p:nvSpPr>
          <p:cNvPr id="52241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52244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52245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52248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52249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52251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52252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SYN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</a:t>
            </a:r>
          </a:p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ACK</a:t>
            </a:r>
          </a:p>
        </p:txBody>
      </p:sp>
      <p:sp>
        <p:nvSpPr>
          <p:cNvPr id="52253" name="Text Box 27"/>
          <p:cNvSpPr txBox="1">
            <a:spLocks noChangeArrowheads="1"/>
          </p:cNvSpPr>
          <p:nvPr/>
        </p:nvSpPr>
        <p:spPr bwMode="auto">
          <a:xfrm>
            <a:off x="1951038" y="4962728"/>
            <a:ext cx="5124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3300"/>
                </a:solidFill>
                <a:latin typeface="Helvetica" charset="0"/>
              </a:rPr>
              <a:t>A tells B it wants is okay to start sending</a:t>
            </a:r>
          </a:p>
        </p:txBody>
      </p:sp>
      <p:sp>
        <p:nvSpPr>
          <p:cNvPr id="52254" name="Text Box 28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52255" name="Text Box 29"/>
          <p:cNvSpPr txBox="1">
            <a:spLocks noChangeArrowheads="1"/>
          </p:cNvSpPr>
          <p:nvPr/>
        </p:nvSpPr>
        <p:spPr bwMode="auto">
          <a:xfrm>
            <a:off x="1228725" y="575660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8E16A0-CB5D-4A48-B8D6-E683D0E11A6B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01CF60-1259-F947-B750-A81BBF76104F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46" y="253368"/>
            <a:ext cx="7465169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What if the SYN Packet Gets Lost?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367" y="1341521"/>
            <a:ext cx="7772400" cy="4443395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Suppose the SYN packet gets lost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Packet is lost inside the network, or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Server rejects the packet (e.g., listen queue is full)</a:t>
            </a:r>
          </a:p>
          <a:p>
            <a:r>
              <a:rPr lang="en-US" sz="2400" dirty="0">
                <a:latin typeface="Times New Roman" charset="0"/>
              </a:rPr>
              <a:t>Eventually, no SYN-ACK arrives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Sender sets a timer and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waits </a:t>
            </a:r>
            <a:r>
              <a:rPr lang="en-US" dirty="0">
                <a:latin typeface="Times New Roman" charset="0"/>
                <a:ea typeface="ＭＳ Ｐゴシック" charset="0"/>
              </a:rPr>
              <a:t>for the SYN-ACK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and retransmits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SYN </a:t>
            </a:r>
            <a:r>
              <a:rPr lang="en-US" dirty="0">
                <a:latin typeface="Times New Roman" charset="0"/>
                <a:ea typeface="ＭＳ Ｐゴシック" charset="0"/>
              </a:rPr>
              <a:t>if needed</a:t>
            </a:r>
          </a:p>
          <a:p>
            <a:r>
              <a:rPr lang="en-US" sz="2400" dirty="0">
                <a:latin typeface="Times New Roman" charset="0"/>
              </a:rPr>
              <a:t>How should the TCP </a:t>
            </a:r>
            <a:r>
              <a:rPr lang="en-US" sz="2400" dirty="0" smtClean="0">
                <a:latin typeface="Times New Roman" charset="0"/>
              </a:rPr>
              <a:t>Sender </a:t>
            </a:r>
            <a:r>
              <a:rPr lang="en-US" sz="2400" dirty="0">
                <a:latin typeface="Times New Roman" charset="0"/>
              </a:rPr>
              <a:t>set the timer?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Sender has no idea how far away the receiver is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Hard to guess a reasonable length of time to wait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Some TCPs use a default of 3 or 6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seconds - ATTACK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FD8560-90EE-6246-AF51-D9B77F9D79D8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4AF6B-4266-2E4F-8AD7-35645FBADA3F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50243"/>
            <a:ext cx="6721475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SYN Loss and Web Downloads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" y="1129947"/>
            <a:ext cx="8197523" cy="47584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User clicks on a hypertext link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Browser creates a socket and does a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connect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The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connect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 triggers the OS to transmit a SYN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If the SYN is lost…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The 3-6 seconds of delay may be very long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The user may get impatient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click the hyperlink again, or click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reload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User triggers an </a:t>
            </a:r>
            <a:r>
              <a:rPr lang="ja-JP" altLang="en-US" sz="2400" dirty="0">
                <a:latin typeface="Times New Roman" charset="0"/>
              </a:rPr>
              <a:t>“</a:t>
            </a:r>
            <a:r>
              <a:rPr lang="en-US" sz="2400" dirty="0">
                <a:latin typeface="Times New Roman" charset="0"/>
              </a:rPr>
              <a:t>abort</a:t>
            </a:r>
            <a:r>
              <a:rPr lang="ja-JP" altLang="en-US" sz="2400" dirty="0">
                <a:latin typeface="Times New Roman" charset="0"/>
              </a:rPr>
              <a:t>”</a:t>
            </a:r>
            <a:r>
              <a:rPr lang="en-US" sz="2400" dirty="0">
                <a:latin typeface="Times New Roman" charset="0"/>
              </a:rPr>
              <a:t> of the </a:t>
            </a:r>
            <a:r>
              <a:rPr lang="ja-JP" altLang="en-US" sz="2400" dirty="0">
                <a:latin typeface="Times New Roman" charset="0"/>
              </a:rPr>
              <a:t>“</a:t>
            </a:r>
            <a:r>
              <a:rPr lang="en-US" sz="2400" dirty="0">
                <a:latin typeface="Times New Roman" charset="0"/>
              </a:rPr>
              <a:t>connect</a:t>
            </a:r>
            <a:r>
              <a:rPr lang="ja-JP" altLang="en-US" sz="2400" dirty="0">
                <a:latin typeface="Times New Roman" charset="0"/>
              </a:rPr>
              <a:t>”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Browser creates a new socket and does  a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connect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Essentially, forces a faster send of a new SYN packet!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Sometimes very effective, and the page comes fast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Where We Are!!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E40790-15D6-2A48-AE3E-2EF1E4EF90B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983137" y="152901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5302615" y="6270624"/>
            <a:ext cx="3247659" cy="149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698297" y="1129222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668827" y="4087605"/>
            <a:ext cx="1197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Network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IP, ICMP</a:t>
            </a:r>
            <a:endParaRPr lang="en-US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5510015" y="1590928"/>
            <a:ext cx="1576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Application</a:t>
            </a:r>
          </a:p>
          <a:p>
            <a:r>
              <a:rPr lang="en-US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SNMP, DNS</a:t>
            </a:r>
            <a:endParaRPr lang="en-US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3935108" y="2960504"/>
            <a:ext cx="1604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Transport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185" y="5182321"/>
            <a:ext cx="1566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Media</a:t>
            </a:r>
          </a:p>
          <a:p>
            <a:r>
              <a:rPr lang="en-US" sz="2000" b="1" dirty="0" err="1" smtClean="0">
                <a:solidFill>
                  <a:srgbClr val="800000"/>
                </a:solidFill>
              </a:rPr>
              <a:t>Ethernet,TRDHCP</a:t>
            </a:r>
            <a:r>
              <a:rPr lang="en-US" sz="2000" b="1" dirty="0" smtClean="0">
                <a:solidFill>
                  <a:srgbClr val="800000"/>
                </a:solidFill>
              </a:rPr>
              <a:t>, ARP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1AA50-4FD1-4F49-BFB6-54FD2BFD3A83}" type="datetime1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0652C6-ADD1-374D-AE68-39E5E6F6544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0D6FFF-0EE8-834C-ACED-AC2884527AAA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TCP Sliding Window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9E8C3C-A2F5-964E-89A7-764C475CA5A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664850-BCA3-8B47-8AD5-2C818A080026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2" y="21602"/>
            <a:ext cx="7391517" cy="78495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Motivation for Sliding Window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51" y="679451"/>
            <a:ext cx="8774776" cy="4900612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Stop-and-wait is inefficient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Only one TCP segment is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in flight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 at a time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Especially bad when delay-bandwidth product is high</a:t>
            </a:r>
          </a:p>
          <a:p>
            <a:r>
              <a:rPr lang="en-US" sz="2400" dirty="0">
                <a:latin typeface="Times New Roman" charset="0"/>
              </a:rPr>
              <a:t>Numerical example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1.5 Mbps link with a 45 </a:t>
            </a:r>
            <a:r>
              <a:rPr lang="en-US" dirty="0" err="1">
                <a:latin typeface="Times New Roman" charset="0"/>
                <a:ea typeface="ＭＳ Ｐゴシック" charset="0"/>
              </a:rPr>
              <a:t>msec</a:t>
            </a:r>
            <a:r>
              <a:rPr lang="en-US" dirty="0">
                <a:latin typeface="Times New Roman" charset="0"/>
                <a:ea typeface="ＭＳ Ｐゴシック" charset="0"/>
              </a:rPr>
              <a:t> round-trip time (RTT)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Delay-bandwidth product is 67.5 Kbits (or 8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KBytes</a:t>
            </a:r>
            <a:r>
              <a:rPr lang="en-US" sz="24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But, sender can send at most one packet per RTT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Assuming a segment size of 1 KB (8 Kbits)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… leads to 8 Kbits/segment / 45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msec</a:t>
            </a:r>
            <a:r>
              <a:rPr lang="en-US" sz="2400" dirty="0">
                <a:latin typeface="Times New Roman" charset="0"/>
                <a:ea typeface="ＭＳ Ｐゴシック" charset="0"/>
              </a:rPr>
              <a:t>/segment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182 Kbps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That</a:t>
            </a:r>
            <a:r>
              <a:rPr lang="ja-JP" altLang="en-US" sz="2400" dirty="0">
                <a:latin typeface="Times New Roman" charset="0"/>
                <a:ea typeface="ＭＳ Ｐゴシック" charset="0"/>
                <a:sym typeface="Wingdings" charset="0"/>
              </a:rPr>
              <a:t>’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s just one-eighth of the 1.5 Mbps link capacity</a:t>
            </a:r>
            <a:endParaRPr lang="en-US" sz="2400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56326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5349875"/>
            <a:ext cx="1476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580063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1922463" y="6272213"/>
            <a:ext cx="4722812" cy="2682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3765550" y="6308725"/>
            <a:ext cx="1268413" cy="19208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4725988" y="6308725"/>
            <a:ext cx="306387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AE236-A54E-DA45-B2E6-1166654FC59F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576C34-CE94-BF4C-A706-9F16351F1CA1}" type="slidenum">
              <a:rPr lang="en-US" sz="1400"/>
              <a:pPr/>
              <a:t>42</a:t>
            </a:fld>
            <a:endParaRPr 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44" y="15646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TCP Sliding </a:t>
            </a:r>
            <a:r>
              <a:rPr lang="en-US" dirty="0">
                <a:latin typeface="Times New Roman" charset="0"/>
              </a:rPr>
              <a:t>Window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Data Link Versus Transport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069" y="1434090"/>
            <a:ext cx="8538156" cy="46382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Potentially connects many different hosts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need explicit connection establishment and termination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Potentially different RTT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need adaptive timeout mechanism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Potentially long delay in network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need to be prepared for arrival of very old packets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Potentially different capacity at destination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need to accommodate different node capacity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Potentially different network capacity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need to be prepared for network congestion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7F7DD8-770B-4C44-AB00-EBFDFF48387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597530-BC2A-4C4D-A41A-DCC71DF24503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70" y="151390"/>
            <a:ext cx="6721475" cy="98901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Sliding Window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1066237"/>
            <a:ext cx="7642225" cy="1362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Allow a larger amount of data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dirty="0">
                <a:latin typeface="Times New Roman" charset="0"/>
              </a:rPr>
              <a:t>in flight</a:t>
            </a:r>
            <a:r>
              <a:rPr lang="ja-JP" altLang="en-US" dirty="0">
                <a:latin typeface="Times New Roman" charset="0"/>
              </a:rPr>
              <a:t>”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Allow sender to get ahead of the receiver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though not 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too far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ahead</a:t>
            </a:r>
          </a:p>
        </p:txBody>
      </p:sp>
      <p:sp>
        <p:nvSpPr>
          <p:cNvPr id="58374" name="Oval 4"/>
          <p:cNvSpPr>
            <a:spLocks noChangeArrowheads="1"/>
          </p:cNvSpPr>
          <p:nvPr/>
        </p:nvSpPr>
        <p:spPr bwMode="auto">
          <a:xfrm>
            <a:off x="1116013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463675" y="3044825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Sending process</a:t>
            </a:r>
          </a:p>
        </p:txBody>
      </p:sp>
      <p:sp>
        <p:nvSpPr>
          <p:cNvPr id="58376" name="Oval 6"/>
          <p:cNvSpPr>
            <a:spLocks noChangeArrowheads="1"/>
          </p:cNvSpPr>
          <p:nvPr/>
        </p:nvSpPr>
        <p:spPr bwMode="auto">
          <a:xfrm>
            <a:off x="5187950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7"/>
          <p:cNvSpPr txBox="1">
            <a:spLocks noChangeArrowheads="1"/>
          </p:cNvSpPr>
          <p:nvPr/>
        </p:nvSpPr>
        <p:spPr bwMode="auto">
          <a:xfrm>
            <a:off x="5438775" y="3044825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Receiving process</a:t>
            </a:r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654050" y="38639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4916488" y="38893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808038" y="4581525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1768475" y="4581525"/>
            <a:ext cx="95885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2728913" y="4581525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Rectangle 13"/>
          <p:cNvSpPr>
            <a:spLocks noChangeArrowheads="1"/>
          </p:cNvSpPr>
          <p:nvPr/>
        </p:nvSpPr>
        <p:spPr bwMode="auto">
          <a:xfrm>
            <a:off x="3687763" y="4583113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Freeform 14"/>
          <p:cNvSpPr>
            <a:spLocks/>
          </p:cNvSpPr>
          <p:nvPr/>
        </p:nvSpPr>
        <p:spPr bwMode="auto">
          <a:xfrm>
            <a:off x="2420938" y="3659188"/>
            <a:ext cx="1268412" cy="844550"/>
          </a:xfrm>
          <a:custGeom>
            <a:avLst/>
            <a:gdLst>
              <a:gd name="T0" fmla="*/ 0 w 799"/>
              <a:gd name="T1" fmla="*/ 0 h 460"/>
              <a:gd name="T2" fmla="*/ 387 w 799"/>
              <a:gd name="T3" fmla="*/ 121 h 460"/>
              <a:gd name="T4" fmla="*/ 799 w 799"/>
              <a:gd name="T5" fmla="*/ 460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V="1">
            <a:off x="1768475" y="5157788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H="1" flipV="1">
            <a:off x="2728913" y="5157788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463550" y="5657850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Last byte ACKed</a:t>
            </a:r>
          </a:p>
        </p:txBody>
      </p:sp>
      <p:sp>
        <p:nvSpPr>
          <p:cNvPr id="171026" name="Text Box 18"/>
          <p:cNvSpPr txBox="1">
            <a:spLocks noChangeArrowheads="1"/>
          </p:cNvSpPr>
          <p:nvPr/>
        </p:nvSpPr>
        <p:spPr bwMode="auto">
          <a:xfrm>
            <a:off x="1357313" y="6335713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Last byte sent</a:t>
            </a:r>
          </a:p>
        </p:txBody>
      </p:sp>
      <p:sp>
        <p:nvSpPr>
          <p:cNvPr id="58389" name="Text Box 19"/>
          <p:cNvSpPr txBox="1">
            <a:spLocks noChangeArrowheads="1"/>
          </p:cNvSpPr>
          <p:nvPr/>
        </p:nvSpPr>
        <p:spPr bwMode="auto">
          <a:xfrm>
            <a:off x="463550" y="38131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TCP</a:t>
            </a:r>
          </a:p>
        </p:txBody>
      </p:sp>
      <p:sp>
        <p:nvSpPr>
          <p:cNvPr id="58390" name="Rectangle 20"/>
          <p:cNvSpPr>
            <a:spLocks noChangeArrowheads="1"/>
          </p:cNvSpPr>
          <p:nvPr/>
        </p:nvSpPr>
        <p:spPr bwMode="auto">
          <a:xfrm>
            <a:off x="5072063" y="4478338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Rectangle 21"/>
          <p:cNvSpPr>
            <a:spLocks noChangeArrowheads="1"/>
          </p:cNvSpPr>
          <p:nvPr/>
        </p:nvSpPr>
        <p:spPr bwMode="auto">
          <a:xfrm>
            <a:off x="5686425" y="4478338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6953250" y="4478338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7643813" y="4479925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Text Box 24"/>
          <p:cNvSpPr txBox="1">
            <a:spLocks noChangeArrowheads="1"/>
          </p:cNvSpPr>
          <p:nvPr/>
        </p:nvSpPr>
        <p:spPr bwMode="auto">
          <a:xfrm>
            <a:off x="4727575" y="38512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TCP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5646738" y="3582988"/>
            <a:ext cx="1382712" cy="882650"/>
          </a:xfrm>
          <a:custGeom>
            <a:avLst/>
            <a:gdLst>
              <a:gd name="T0" fmla="*/ 0 w 871"/>
              <a:gd name="T1" fmla="*/ 556 h 556"/>
              <a:gd name="T2" fmla="*/ 701 w 871"/>
              <a:gd name="T3" fmla="*/ 193 h 556"/>
              <a:gd name="T4" fmla="*/ 871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 flipV="1">
            <a:off x="6953250" y="4965700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4840288" y="550227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Next byte expected</a:t>
            </a:r>
          </a:p>
        </p:txBody>
      </p:sp>
      <p:sp>
        <p:nvSpPr>
          <p:cNvPr id="171036" name="Text Box 28"/>
          <p:cNvSpPr txBox="1">
            <a:spLocks noChangeArrowheads="1"/>
          </p:cNvSpPr>
          <p:nvPr/>
        </p:nvSpPr>
        <p:spPr bwMode="auto">
          <a:xfrm>
            <a:off x="1228725" y="3967163"/>
            <a:ext cx="220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Last byte written</a:t>
            </a:r>
          </a:p>
        </p:txBody>
      </p:sp>
      <p:sp>
        <p:nvSpPr>
          <p:cNvPr id="171037" name="Text Box 29"/>
          <p:cNvSpPr txBox="1">
            <a:spLocks noChangeArrowheads="1"/>
          </p:cNvSpPr>
          <p:nvPr/>
        </p:nvSpPr>
        <p:spPr bwMode="auto">
          <a:xfrm>
            <a:off x="6453188" y="3954463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Last byte read</a:t>
            </a:r>
          </a:p>
        </p:txBody>
      </p:sp>
      <p:sp>
        <p:nvSpPr>
          <p:cNvPr id="58400" name="Rectangle 30"/>
          <p:cNvSpPr>
            <a:spLocks noChangeArrowheads="1"/>
          </p:cNvSpPr>
          <p:nvPr/>
        </p:nvSpPr>
        <p:spPr bwMode="auto">
          <a:xfrm>
            <a:off x="7299325" y="4465638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Line 31"/>
          <p:cNvSpPr>
            <a:spLocks noChangeShapeType="1"/>
          </p:cNvSpPr>
          <p:nvPr/>
        </p:nvSpPr>
        <p:spPr bwMode="auto">
          <a:xfrm flipH="1" flipV="1">
            <a:off x="7624763" y="5003800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0" name="Text Box 32"/>
          <p:cNvSpPr txBox="1">
            <a:spLocks noChangeArrowheads="1"/>
          </p:cNvSpPr>
          <p:nvPr/>
        </p:nvSpPr>
        <p:spPr bwMode="auto">
          <a:xfrm>
            <a:off x="5762625" y="6181725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latin typeface="Helvetica" charset="0"/>
              </a:rPr>
              <a:t>Last byte received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 animBg="1"/>
      <p:bldP spid="171023" grpId="0" animBg="1"/>
      <p:bldP spid="171024" grpId="0" animBg="1"/>
      <p:bldP spid="171025" grpId="0"/>
      <p:bldP spid="171026" grpId="0"/>
      <p:bldP spid="171033" grpId="0" animBg="1"/>
      <p:bldP spid="171034" grpId="0" animBg="1"/>
      <p:bldP spid="171035" grpId="0"/>
      <p:bldP spid="171036" grpId="0"/>
      <p:bldP spid="171037" grpId="0"/>
      <p:bldP spid="171039" grpId="0" animBg="1"/>
      <p:bldP spid="1710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0A1BC-9906-A24A-AD49-29CDDC82E6C7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E272A1-7491-C046-90E4-5B55F47E67E5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97744"/>
            <a:ext cx="6721475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Receiver Buffering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353" y="1075508"/>
            <a:ext cx="7953924" cy="30392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Window size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Amount that can be sent without acknowledgment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Receiver needs to be able to store this amount of data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Receiver advertises the window to the S</a:t>
            </a:r>
            <a:r>
              <a:rPr lang="en-US" sz="2400" dirty="0" smtClean="0">
                <a:latin typeface="Times New Roman" charset="0"/>
              </a:rPr>
              <a:t>ender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charset="0"/>
              </a:rPr>
              <a:t>Receiver tells </a:t>
            </a:r>
            <a:r>
              <a:rPr lang="en-US" sz="2400" dirty="0">
                <a:latin typeface="Times New Roman" charset="0"/>
              </a:rPr>
              <a:t>the S</a:t>
            </a:r>
            <a:r>
              <a:rPr lang="en-US" sz="2400" dirty="0" smtClean="0">
                <a:latin typeface="Times New Roman" charset="0"/>
              </a:rPr>
              <a:t>ender the </a:t>
            </a:r>
            <a:r>
              <a:rPr lang="en-US" sz="2400" dirty="0">
                <a:latin typeface="Times New Roman" charset="0"/>
              </a:rPr>
              <a:t>amount of free space left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and the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Sender </a:t>
            </a:r>
            <a:r>
              <a:rPr lang="en-US" dirty="0">
                <a:latin typeface="Times New Roman" charset="0"/>
                <a:ea typeface="ＭＳ Ｐゴシック" charset="0"/>
              </a:rPr>
              <a:t>agrees not to exceed this amount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2079625" y="5024438"/>
            <a:ext cx="456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2079625" y="5634038"/>
            <a:ext cx="456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 flipH="1">
            <a:off x="6645275" y="502443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 flipH="1">
            <a:off x="6645275" y="563403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079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22320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23844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>
            <a:off x="25368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26892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2841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>
            <a:off x="29940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>
            <a:off x="31464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>
            <a:off x="32988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34512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>
            <a:off x="3603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>
            <a:off x="37560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>
            <a:off x="39084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>
            <a:off x="40608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42132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3"/>
          <p:cNvSpPr>
            <a:spLocks noChangeShapeType="1"/>
          </p:cNvSpPr>
          <p:nvPr/>
        </p:nvSpPr>
        <p:spPr bwMode="auto">
          <a:xfrm>
            <a:off x="4365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4"/>
          <p:cNvSpPr>
            <a:spLocks noChangeShapeType="1"/>
          </p:cNvSpPr>
          <p:nvPr/>
        </p:nvSpPr>
        <p:spPr bwMode="auto">
          <a:xfrm>
            <a:off x="45180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5"/>
          <p:cNvSpPr>
            <a:spLocks noChangeShapeType="1"/>
          </p:cNvSpPr>
          <p:nvPr/>
        </p:nvSpPr>
        <p:spPr bwMode="auto">
          <a:xfrm>
            <a:off x="46704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>
            <a:off x="48228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>
            <a:off x="49752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>
            <a:off x="5127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>
            <a:off x="52800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>
            <a:off x="54324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>
            <a:off x="55848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2"/>
          <p:cNvSpPr>
            <a:spLocks noChangeShapeType="1"/>
          </p:cNvSpPr>
          <p:nvPr/>
        </p:nvSpPr>
        <p:spPr bwMode="auto">
          <a:xfrm>
            <a:off x="57372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Line 33"/>
          <p:cNvSpPr>
            <a:spLocks noChangeShapeType="1"/>
          </p:cNvSpPr>
          <p:nvPr/>
        </p:nvSpPr>
        <p:spPr bwMode="auto">
          <a:xfrm>
            <a:off x="5889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8" name="Line 34"/>
          <p:cNvSpPr>
            <a:spLocks noChangeShapeType="1"/>
          </p:cNvSpPr>
          <p:nvPr/>
        </p:nvSpPr>
        <p:spPr bwMode="auto">
          <a:xfrm>
            <a:off x="60420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Line 35"/>
          <p:cNvSpPr>
            <a:spLocks noChangeShapeType="1"/>
          </p:cNvSpPr>
          <p:nvPr/>
        </p:nvSpPr>
        <p:spPr bwMode="auto">
          <a:xfrm>
            <a:off x="61944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0" name="Line 36"/>
          <p:cNvSpPr>
            <a:spLocks noChangeShapeType="1"/>
          </p:cNvSpPr>
          <p:nvPr/>
        </p:nvSpPr>
        <p:spPr bwMode="auto">
          <a:xfrm>
            <a:off x="63468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1" name="Line 37"/>
          <p:cNvSpPr>
            <a:spLocks noChangeShapeType="1"/>
          </p:cNvSpPr>
          <p:nvPr/>
        </p:nvSpPr>
        <p:spPr bwMode="auto">
          <a:xfrm>
            <a:off x="64992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2" name="Line 38"/>
          <p:cNvSpPr>
            <a:spLocks noChangeShapeType="1"/>
          </p:cNvSpPr>
          <p:nvPr/>
        </p:nvSpPr>
        <p:spPr bwMode="auto">
          <a:xfrm>
            <a:off x="6651625" y="5024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>
            <a:off x="6804025" y="50244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4" name="Line 40"/>
          <p:cNvSpPr>
            <a:spLocks noChangeShapeType="1"/>
          </p:cNvSpPr>
          <p:nvPr/>
        </p:nvSpPr>
        <p:spPr bwMode="auto">
          <a:xfrm>
            <a:off x="6956425" y="50244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5" name="Rectangle 41"/>
          <p:cNvSpPr>
            <a:spLocks noChangeArrowheads="1"/>
          </p:cNvSpPr>
          <p:nvPr/>
        </p:nvSpPr>
        <p:spPr bwMode="auto">
          <a:xfrm>
            <a:off x="2994025" y="4648200"/>
            <a:ext cx="28956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6" name="Line 42"/>
          <p:cNvSpPr>
            <a:spLocks noChangeShapeType="1"/>
          </p:cNvSpPr>
          <p:nvPr/>
        </p:nvSpPr>
        <p:spPr bwMode="auto">
          <a:xfrm flipH="1">
            <a:off x="1616075" y="502443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7" name="Line 43"/>
          <p:cNvSpPr>
            <a:spLocks noChangeShapeType="1"/>
          </p:cNvSpPr>
          <p:nvPr/>
        </p:nvSpPr>
        <p:spPr bwMode="auto">
          <a:xfrm flipH="1">
            <a:off x="1616075" y="563403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8" name="Line 44"/>
          <p:cNvSpPr>
            <a:spLocks noChangeShapeType="1"/>
          </p:cNvSpPr>
          <p:nvPr/>
        </p:nvSpPr>
        <p:spPr bwMode="auto">
          <a:xfrm>
            <a:off x="1781175" y="50292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9" name="Line 45"/>
          <p:cNvSpPr>
            <a:spLocks noChangeShapeType="1"/>
          </p:cNvSpPr>
          <p:nvPr/>
        </p:nvSpPr>
        <p:spPr bwMode="auto">
          <a:xfrm>
            <a:off x="1933575" y="50292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0" name="Line 46"/>
          <p:cNvSpPr>
            <a:spLocks noChangeShapeType="1"/>
          </p:cNvSpPr>
          <p:nvPr/>
        </p:nvSpPr>
        <p:spPr bwMode="auto">
          <a:xfrm>
            <a:off x="4365625" y="4648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1" name="Line 47"/>
          <p:cNvSpPr>
            <a:spLocks noChangeShapeType="1"/>
          </p:cNvSpPr>
          <p:nvPr/>
        </p:nvSpPr>
        <p:spPr bwMode="auto">
          <a:xfrm>
            <a:off x="2994025" y="4495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2" name="Text Box 48"/>
          <p:cNvSpPr txBox="1">
            <a:spLocks noChangeArrowheads="1"/>
          </p:cNvSpPr>
          <p:nvPr/>
        </p:nvSpPr>
        <p:spPr bwMode="auto">
          <a:xfrm>
            <a:off x="3451225" y="41148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Comic Sans MS" charset="0"/>
              </a:rPr>
              <a:t>Window Size</a:t>
            </a:r>
          </a:p>
        </p:txBody>
      </p:sp>
      <p:sp>
        <p:nvSpPr>
          <p:cNvPr id="59443" name="Line 49"/>
          <p:cNvSpPr>
            <a:spLocks noChangeShapeType="1"/>
          </p:cNvSpPr>
          <p:nvPr/>
        </p:nvSpPr>
        <p:spPr bwMode="auto">
          <a:xfrm flipH="1">
            <a:off x="1470025" y="609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4" name="Line 50"/>
          <p:cNvSpPr>
            <a:spLocks noChangeShapeType="1"/>
          </p:cNvSpPr>
          <p:nvPr/>
        </p:nvSpPr>
        <p:spPr bwMode="auto">
          <a:xfrm>
            <a:off x="5889625" y="6096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5" name="Line 51"/>
          <p:cNvSpPr>
            <a:spLocks noChangeShapeType="1"/>
          </p:cNvSpPr>
          <p:nvPr/>
        </p:nvSpPr>
        <p:spPr bwMode="auto">
          <a:xfrm>
            <a:off x="2994025" y="6096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>
            <a:off x="4365625" y="609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7" name="Line 53"/>
          <p:cNvSpPr>
            <a:spLocks noChangeShapeType="1"/>
          </p:cNvSpPr>
          <p:nvPr/>
        </p:nvSpPr>
        <p:spPr bwMode="auto">
          <a:xfrm>
            <a:off x="2994025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8" name="Line 54"/>
          <p:cNvSpPr>
            <a:spLocks noChangeShapeType="1"/>
          </p:cNvSpPr>
          <p:nvPr/>
        </p:nvSpPr>
        <p:spPr bwMode="auto">
          <a:xfrm>
            <a:off x="4365625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>
            <a:off x="5889625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0" name="Text Box 56"/>
          <p:cNvSpPr txBox="1">
            <a:spLocks noChangeArrowheads="1"/>
          </p:cNvSpPr>
          <p:nvPr/>
        </p:nvSpPr>
        <p:spPr bwMode="auto">
          <a:xfrm>
            <a:off x="2911475" y="6099175"/>
            <a:ext cx="1409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Outstanding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Un-ack</a:t>
            </a:r>
            <a:r>
              <a:rPr lang="ja-JP" altLang="en-US" sz="1400" b="1">
                <a:solidFill>
                  <a:srgbClr val="0000FF"/>
                </a:solidFill>
                <a:latin typeface="Comic Sans MS" charset="0"/>
              </a:rPr>
              <a:t>’</a:t>
            </a:r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d data</a:t>
            </a:r>
          </a:p>
        </p:txBody>
      </p:sp>
      <p:sp>
        <p:nvSpPr>
          <p:cNvPr id="59451" name="Text Box 57"/>
          <p:cNvSpPr txBox="1">
            <a:spLocks noChangeArrowheads="1"/>
          </p:cNvSpPr>
          <p:nvPr/>
        </p:nvSpPr>
        <p:spPr bwMode="auto">
          <a:xfrm>
            <a:off x="4565650" y="6099175"/>
            <a:ext cx="998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Data OK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to send</a:t>
            </a:r>
          </a:p>
        </p:txBody>
      </p:sp>
      <p:sp>
        <p:nvSpPr>
          <p:cNvPr id="59452" name="Text Box 58"/>
          <p:cNvSpPr txBox="1">
            <a:spLocks noChangeArrowheads="1"/>
          </p:cNvSpPr>
          <p:nvPr/>
        </p:nvSpPr>
        <p:spPr bwMode="auto">
          <a:xfrm>
            <a:off x="5827713" y="6099175"/>
            <a:ext cx="134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Comic Sans MS" charset="0"/>
              </a:rPr>
              <a:t>Data not OK </a:t>
            </a:r>
          </a:p>
          <a:p>
            <a:pPr algn="ctr"/>
            <a:r>
              <a:rPr lang="en-US" sz="1400" b="1">
                <a:latin typeface="Comic Sans MS" charset="0"/>
              </a:rPr>
              <a:t>to send yet</a:t>
            </a:r>
          </a:p>
        </p:txBody>
      </p:sp>
      <p:sp>
        <p:nvSpPr>
          <p:cNvPr id="59453" name="Text Box 59"/>
          <p:cNvSpPr txBox="1">
            <a:spLocks noChangeArrowheads="1"/>
          </p:cNvSpPr>
          <p:nvPr/>
        </p:nvSpPr>
        <p:spPr bwMode="auto">
          <a:xfrm>
            <a:off x="1597025" y="6099175"/>
            <a:ext cx="1241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Comic Sans MS" charset="0"/>
              </a:rPr>
              <a:t>Data ACK</a:t>
            </a:r>
            <a:r>
              <a:rPr lang="ja-JP" altLang="en-US" sz="1400" b="1">
                <a:latin typeface="Comic Sans MS" charset="0"/>
              </a:rPr>
              <a:t>’</a:t>
            </a:r>
            <a:r>
              <a:rPr lang="en-US" sz="1400" b="1">
                <a:latin typeface="Comic Sans MS" charset="0"/>
              </a:rPr>
              <a:t>d </a:t>
            </a:r>
          </a:p>
          <a:p>
            <a:pPr algn="ctr"/>
            <a:endParaRPr lang="en-US" sz="1400" b="1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B5B17F-AAA1-D847-BC8A-0ABB12D47B7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0A3D28-4ACD-2547-A2C4-89EE8B8EB266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Header for Receiver Buffering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60424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60426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60428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60430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5762625" y="334962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33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60433" name="Text Box 15"/>
          <p:cNvSpPr txBox="1">
            <a:spLocks noChangeArrowheads="1"/>
          </p:cNvSpPr>
          <p:nvPr/>
        </p:nvSpPr>
        <p:spPr bwMode="auto">
          <a:xfrm>
            <a:off x="3276600" y="334962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60434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60437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0438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60441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60442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60444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60445" name="Text Box 27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60446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SYN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URG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4BFDEE-92F1-5C40-AA0D-D22A09331606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CD20BC-7223-6B49-BF02-4F61EBEE189A}" type="slidenum">
              <a:rPr lang="en-US" sz="1400"/>
              <a:pPr/>
              <a:t>46</a:t>
            </a:fld>
            <a:endParaRPr 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Sliding Window Revisited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454400"/>
            <a:ext cx="41148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Sending side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LastByteAcked</a:t>
            </a:r>
            <a:r>
              <a:rPr lang="en-US" sz="2000" b="1" dirty="0">
                <a:latin typeface="Courier New" charset="0"/>
                <a:ea typeface="ＭＳ Ｐゴシック" charset="0"/>
              </a:rPr>
              <a:t> 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&lt; =</a:t>
            </a:r>
            <a:r>
              <a:rPr lang="en-US" sz="2000" b="1" dirty="0">
                <a:latin typeface="Courier New" charset="0"/>
                <a:ea typeface="ＭＳ Ｐゴシック" charset="0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LastByteSent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LastByteSent</a:t>
            </a:r>
            <a:r>
              <a:rPr lang="en-US" sz="2000" b="1" dirty="0">
                <a:latin typeface="Courier New" charset="0"/>
                <a:ea typeface="ＭＳ Ｐゴシック" charset="0"/>
              </a:rPr>
              <a:t> </a:t>
            </a:r>
            <a:r>
              <a:rPr lang="en-US" sz="2000" b="1" dirty="0">
                <a:latin typeface="Times New Roman" charset="0"/>
                <a:ea typeface="ＭＳ Ｐゴシック" charset="0"/>
              </a:rPr>
              <a:t>&lt; =</a:t>
            </a:r>
            <a:r>
              <a:rPr lang="en-US" sz="2000" b="1" dirty="0">
                <a:latin typeface="Courier New" charset="0"/>
                <a:ea typeface="ＭＳ Ｐゴシック" charset="0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LastByteWritten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buffer bytes between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LastByteAcked</a:t>
            </a:r>
            <a:r>
              <a:rPr lang="en-US" sz="2000" dirty="0">
                <a:latin typeface="Times New Roman" charset="0"/>
                <a:ea typeface="ＭＳ Ｐゴシック" charset="0"/>
              </a:rPr>
              <a:t> and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LastByteWritten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/>
        </p:nvSpPr>
        <p:spPr bwMode="auto">
          <a:xfrm>
            <a:off x="4724400" y="34544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Receiving side</a:t>
            </a:r>
            <a:endParaRPr lang="en-US" sz="28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>
                <a:latin typeface="Courier New" charset="0"/>
              </a:rPr>
              <a:t>LastByteRead </a:t>
            </a:r>
            <a:r>
              <a:rPr lang="en-US" sz="2000" b="1"/>
              <a:t>&lt; </a:t>
            </a:r>
            <a:r>
              <a:rPr lang="en-US" sz="2000" b="1">
                <a:latin typeface="Courier New" charset="0"/>
              </a:rPr>
              <a:t> NextByteExpected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>
                <a:latin typeface="Courier New" charset="0"/>
              </a:rPr>
              <a:t>NextByteExpected </a:t>
            </a:r>
            <a:r>
              <a:rPr lang="en-US" sz="2000" b="1"/>
              <a:t>&lt; =</a:t>
            </a:r>
            <a:r>
              <a:rPr lang="en-US" sz="2000" b="1">
                <a:latin typeface="Courier New" charset="0"/>
              </a:rPr>
              <a:t> LastByteRcvd +1</a:t>
            </a: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buffer bytes between </a:t>
            </a:r>
            <a:r>
              <a:rPr lang="en-US" sz="2000" b="1">
                <a:latin typeface="Courier New" charset="0"/>
              </a:rPr>
              <a:t>LastByteRead</a:t>
            </a:r>
            <a:r>
              <a:rPr lang="en-US" sz="2000"/>
              <a:t> and </a:t>
            </a:r>
            <a:r>
              <a:rPr lang="en-US" sz="2000" b="1">
                <a:latin typeface="Courier New" charset="0"/>
              </a:rPr>
              <a:t>LastByteRcvd</a:t>
            </a:r>
            <a:endParaRPr lang="en-US"/>
          </a:p>
        </p:txBody>
      </p:sp>
      <p:pic>
        <p:nvPicPr>
          <p:cNvPr id="61447" name="Picture 5" descr="05x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143000"/>
            <a:ext cx="50688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B395F9-FC65-5545-86AA-E189C009610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B8DC24-7D4E-EB4B-B490-D7F7668FB728}" type="slidenum">
              <a:rPr lang="en-US" sz="1400"/>
              <a:pPr/>
              <a:t>47</a:t>
            </a:fld>
            <a:endParaRPr 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Flow Control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199"/>
            <a:ext cx="8686800" cy="49238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Send buffer size: </a:t>
            </a:r>
            <a:r>
              <a:rPr lang="en-US" sz="2000" b="1" dirty="0" err="1">
                <a:latin typeface="Courier New" charset="0"/>
              </a:rPr>
              <a:t>MaxSendBuffer</a:t>
            </a: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Receive buffer size: </a:t>
            </a:r>
            <a:r>
              <a:rPr lang="en-US" sz="2000" b="1" dirty="0" err="1">
                <a:latin typeface="Courier New" charset="0"/>
              </a:rPr>
              <a:t>MaxRcvBuffer</a:t>
            </a: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Receiving side</a:t>
            </a:r>
          </a:p>
          <a:p>
            <a:pPr lvl="1">
              <a:lnSpc>
                <a:spcPct val="8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LastByteRcvd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LastByteRead</a:t>
            </a:r>
            <a:r>
              <a:rPr lang="en-US" sz="2000" dirty="0">
                <a:latin typeface="Times New Roman" charset="0"/>
                <a:ea typeface="ＭＳ Ｐゴシック" charset="0"/>
              </a:rPr>
              <a:t> &lt; =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MaxRcvBuffer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AdvertisedWindow</a:t>
            </a:r>
            <a:r>
              <a:rPr lang="en-US" sz="2000" dirty="0">
                <a:latin typeface="Times New Roman" charset="0"/>
                <a:ea typeface="ＭＳ Ｐゴシック" charset="0"/>
              </a:rPr>
              <a:t> =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MaxRcvBuffer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(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NextByteExpected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   </a:t>
            </a:r>
            <a:r>
              <a:rPr lang="en-US" sz="2000" b="1" dirty="0">
                <a:latin typeface="Courier New" charset="0"/>
                <a:ea typeface="ＭＳ Ｐゴシック" charset="0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NextByteRead</a:t>
            </a:r>
            <a:r>
              <a:rPr lang="en-US" sz="20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Sending side</a:t>
            </a:r>
          </a:p>
          <a:p>
            <a:pPr lvl="1">
              <a:lnSpc>
                <a:spcPct val="8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LastByteSent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LastByteAcked</a:t>
            </a:r>
            <a:r>
              <a:rPr lang="en-US" sz="2000" dirty="0">
                <a:latin typeface="Times New Roman" charset="0"/>
                <a:ea typeface="ＭＳ Ｐゴシック" charset="0"/>
              </a:rPr>
              <a:t> &lt; =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AdvertisedWindow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EffectiveWindow</a:t>
            </a:r>
            <a:r>
              <a:rPr lang="en-US" sz="2000" dirty="0">
                <a:latin typeface="Times New Roman" charset="0"/>
                <a:ea typeface="ＭＳ Ｐゴシック" charset="0"/>
              </a:rPr>
              <a:t> =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AdvertisedWindow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(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LastByteSent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   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LastByteAcked</a:t>
            </a:r>
            <a:r>
              <a:rPr lang="en-US" sz="20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LastByteWritten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LastByteAcked</a:t>
            </a:r>
            <a:r>
              <a:rPr lang="en-US" sz="2000" dirty="0">
                <a:latin typeface="Times New Roman" charset="0"/>
                <a:ea typeface="ＭＳ Ｐゴシック" charset="0"/>
              </a:rPr>
              <a:t> &lt; =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MaxSendBuffer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block sender if (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LastByteWritten</a:t>
            </a:r>
            <a:r>
              <a:rPr lang="en-US" sz="2000" dirty="0">
                <a:latin typeface="Times New Roman" charset="0"/>
                <a:ea typeface="ＭＳ Ｐゴシック" charset="0"/>
              </a:rPr>
              <a:t> -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LastByteAcked</a:t>
            </a:r>
            <a:r>
              <a:rPr lang="en-US" sz="2000" dirty="0">
                <a:latin typeface="Times New Roman" charset="0"/>
                <a:ea typeface="ＭＳ Ｐゴシック" charset="0"/>
              </a:rPr>
              <a:t>) +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y</a:t>
            </a:r>
            <a:r>
              <a:rPr lang="en-US" sz="2000" dirty="0">
                <a:latin typeface="Times New Roman" charset="0"/>
                <a:ea typeface="ＭＳ Ｐゴシック" charset="0"/>
              </a:rPr>
              <a:t> &gt;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MaxSenderBuffer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Always send ACK in response to arriving data segment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Persist when </a:t>
            </a:r>
            <a:r>
              <a:rPr lang="en-US" sz="2000" b="1" dirty="0" err="1">
                <a:latin typeface="Courier New" charset="0"/>
              </a:rPr>
              <a:t>AdvertisedWindow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b="1" dirty="0">
                <a:latin typeface="Courier New" charset="0"/>
              </a:rPr>
              <a:t>= 0</a:t>
            </a:r>
            <a:endParaRPr lang="en-US" sz="20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5C495A-1979-E644-A9D1-3B796813882B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DF7D2-225C-D841-A795-E5E07F7AE8C9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36525"/>
            <a:ext cx="6721475" cy="6953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Silly Window Syndrome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4" y="759619"/>
            <a:ext cx="8107362" cy="5418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How aggressively does sender exploit open window?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Because </a:t>
            </a:r>
            <a:r>
              <a:rPr lang="en-US" sz="2400" dirty="0" err="1">
                <a:latin typeface="Times New Roman" charset="0"/>
              </a:rPr>
              <a:t>Ack</a:t>
            </a:r>
            <a:r>
              <a:rPr lang="en-US" sz="2400" dirty="0">
                <a:latin typeface="Times New Roman" charset="0"/>
              </a:rPr>
              <a:t> indicates message size, a short message continues to always be short, </a:t>
            </a:r>
            <a:r>
              <a:rPr lang="en-US" sz="2400" dirty="0" err="1">
                <a:latin typeface="Times New Roman" charset="0"/>
              </a:rPr>
              <a:t>Ack</a:t>
            </a:r>
            <a:r>
              <a:rPr lang="en-US" sz="2400" dirty="0">
                <a:latin typeface="Times New Roman" charset="0"/>
              </a:rPr>
              <a:t> tells sender there is that much space available.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Receiver-side solutions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after advertising zero window, wait for space equal to a maximum segment size (MSS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 otherwise many small packets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delayed acknowledgements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492250" y="3005138"/>
            <a:ext cx="1130300" cy="668337"/>
          </a:xfrm>
          <a:prstGeom prst="rect">
            <a:avLst/>
          </a:prstGeom>
          <a:solidFill>
            <a:srgbClr val="CC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Freeform 5"/>
          <p:cNvSpPr>
            <a:spLocks/>
          </p:cNvSpPr>
          <p:nvPr/>
        </p:nvSpPr>
        <p:spPr bwMode="auto">
          <a:xfrm>
            <a:off x="1492250" y="2897188"/>
            <a:ext cx="1268413" cy="107950"/>
          </a:xfrm>
          <a:custGeom>
            <a:avLst/>
            <a:gdLst>
              <a:gd name="T0" fmla="*/ 0 w 799"/>
              <a:gd name="T1" fmla="*/ 68 h 68"/>
              <a:gd name="T2" fmla="*/ 712 w 799"/>
              <a:gd name="T3" fmla="*/ 68 h 68"/>
              <a:gd name="T4" fmla="*/ 799 w 799"/>
              <a:gd name="T5" fmla="*/ 0 h 68"/>
              <a:gd name="T6" fmla="*/ 83 w 799"/>
              <a:gd name="T7" fmla="*/ 0 h 68"/>
              <a:gd name="T8" fmla="*/ 0 w 799"/>
              <a:gd name="T9" fmla="*/ 68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9"/>
              <a:gd name="T16" fmla="*/ 0 h 68"/>
              <a:gd name="T17" fmla="*/ 799 w 799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9" h="68">
                <a:moveTo>
                  <a:pt x="0" y="68"/>
                </a:moveTo>
                <a:lnTo>
                  <a:pt x="712" y="68"/>
                </a:lnTo>
                <a:lnTo>
                  <a:pt x="799" y="0"/>
                </a:lnTo>
                <a:lnTo>
                  <a:pt x="83" y="0"/>
                </a:lnTo>
                <a:lnTo>
                  <a:pt x="0" y="68"/>
                </a:lnTo>
                <a:close/>
              </a:path>
            </a:pathLst>
          </a:custGeom>
          <a:solidFill>
            <a:srgbClr val="199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Freeform 6"/>
          <p:cNvSpPr>
            <a:spLocks/>
          </p:cNvSpPr>
          <p:nvPr/>
        </p:nvSpPr>
        <p:spPr bwMode="auto">
          <a:xfrm>
            <a:off x="2622550" y="2897188"/>
            <a:ext cx="138113" cy="776287"/>
          </a:xfrm>
          <a:custGeom>
            <a:avLst/>
            <a:gdLst>
              <a:gd name="T0" fmla="*/ 87 w 87"/>
              <a:gd name="T1" fmla="*/ 0 h 489"/>
              <a:gd name="T2" fmla="*/ 0 w 87"/>
              <a:gd name="T3" fmla="*/ 68 h 489"/>
              <a:gd name="T4" fmla="*/ 0 w 87"/>
              <a:gd name="T5" fmla="*/ 489 h 489"/>
              <a:gd name="T6" fmla="*/ 87 w 87"/>
              <a:gd name="T7" fmla="*/ 421 h 489"/>
              <a:gd name="T8" fmla="*/ 87 w 87"/>
              <a:gd name="T9" fmla="*/ 0 h 4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489"/>
              <a:gd name="T17" fmla="*/ 87 w 87"/>
              <a:gd name="T18" fmla="*/ 489 h 4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489">
                <a:moveTo>
                  <a:pt x="87" y="0"/>
                </a:moveTo>
                <a:lnTo>
                  <a:pt x="0" y="68"/>
                </a:lnTo>
                <a:lnTo>
                  <a:pt x="0" y="489"/>
                </a:lnTo>
                <a:lnTo>
                  <a:pt x="87" y="421"/>
                </a:lnTo>
                <a:lnTo>
                  <a:pt x="87" y="0"/>
                </a:lnTo>
                <a:close/>
              </a:path>
            </a:pathLst>
          </a:custGeom>
          <a:solidFill>
            <a:srgbClr val="80C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6796088" y="3005138"/>
            <a:ext cx="1136650" cy="668337"/>
          </a:xfrm>
          <a:prstGeom prst="rect">
            <a:avLst/>
          </a:prstGeom>
          <a:solidFill>
            <a:srgbClr val="CC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Freeform 8"/>
          <p:cNvSpPr>
            <a:spLocks/>
          </p:cNvSpPr>
          <p:nvPr/>
        </p:nvSpPr>
        <p:spPr bwMode="auto">
          <a:xfrm>
            <a:off x="6796088" y="2897188"/>
            <a:ext cx="1274762" cy="107950"/>
          </a:xfrm>
          <a:custGeom>
            <a:avLst/>
            <a:gdLst>
              <a:gd name="T0" fmla="*/ 0 w 803"/>
              <a:gd name="T1" fmla="*/ 68 h 68"/>
              <a:gd name="T2" fmla="*/ 716 w 803"/>
              <a:gd name="T3" fmla="*/ 68 h 68"/>
              <a:gd name="T4" fmla="*/ 803 w 803"/>
              <a:gd name="T5" fmla="*/ 0 h 68"/>
              <a:gd name="T6" fmla="*/ 87 w 803"/>
              <a:gd name="T7" fmla="*/ 0 h 68"/>
              <a:gd name="T8" fmla="*/ 0 w 803"/>
              <a:gd name="T9" fmla="*/ 68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3"/>
              <a:gd name="T16" fmla="*/ 0 h 68"/>
              <a:gd name="T17" fmla="*/ 803 w 80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3" h="68">
                <a:moveTo>
                  <a:pt x="0" y="68"/>
                </a:moveTo>
                <a:lnTo>
                  <a:pt x="716" y="68"/>
                </a:lnTo>
                <a:lnTo>
                  <a:pt x="803" y="0"/>
                </a:lnTo>
                <a:lnTo>
                  <a:pt x="87" y="0"/>
                </a:lnTo>
                <a:lnTo>
                  <a:pt x="0" y="68"/>
                </a:lnTo>
                <a:close/>
              </a:path>
            </a:pathLst>
          </a:custGeom>
          <a:solidFill>
            <a:srgbClr val="199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Freeform 9"/>
          <p:cNvSpPr>
            <a:spLocks/>
          </p:cNvSpPr>
          <p:nvPr/>
        </p:nvSpPr>
        <p:spPr bwMode="auto">
          <a:xfrm>
            <a:off x="7932738" y="2897188"/>
            <a:ext cx="138112" cy="776287"/>
          </a:xfrm>
          <a:custGeom>
            <a:avLst/>
            <a:gdLst>
              <a:gd name="T0" fmla="*/ 87 w 87"/>
              <a:gd name="T1" fmla="*/ 0 h 489"/>
              <a:gd name="T2" fmla="*/ 0 w 87"/>
              <a:gd name="T3" fmla="*/ 68 h 489"/>
              <a:gd name="T4" fmla="*/ 0 w 87"/>
              <a:gd name="T5" fmla="*/ 489 h 489"/>
              <a:gd name="T6" fmla="*/ 87 w 87"/>
              <a:gd name="T7" fmla="*/ 421 h 489"/>
              <a:gd name="T8" fmla="*/ 87 w 87"/>
              <a:gd name="T9" fmla="*/ 0 h 4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489"/>
              <a:gd name="T17" fmla="*/ 87 w 87"/>
              <a:gd name="T18" fmla="*/ 489 h 4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489">
                <a:moveTo>
                  <a:pt x="87" y="0"/>
                </a:moveTo>
                <a:lnTo>
                  <a:pt x="0" y="68"/>
                </a:lnTo>
                <a:lnTo>
                  <a:pt x="0" y="489"/>
                </a:lnTo>
                <a:lnTo>
                  <a:pt x="87" y="421"/>
                </a:lnTo>
                <a:lnTo>
                  <a:pt x="87" y="0"/>
                </a:lnTo>
                <a:close/>
              </a:path>
            </a:pathLst>
          </a:custGeom>
          <a:solidFill>
            <a:srgbClr val="80C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Rectangle 10"/>
          <p:cNvSpPr>
            <a:spLocks noChangeArrowheads="1"/>
          </p:cNvSpPr>
          <p:nvPr/>
        </p:nvSpPr>
        <p:spPr bwMode="auto">
          <a:xfrm>
            <a:off x="1725613" y="3240088"/>
            <a:ext cx="614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Myriad Roman" charset="0"/>
              </a:rPr>
              <a:t>Sender</a:t>
            </a:r>
            <a:endParaRPr lang="en-GB"/>
          </a:p>
        </p:txBody>
      </p:sp>
      <p:sp>
        <p:nvSpPr>
          <p:cNvPr id="63501" name="Rectangle 11"/>
          <p:cNvSpPr>
            <a:spLocks noChangeArrowheads="1"/>
          </p:cNvSpPr>
          <p:nvPr/>
        </p:nvSpPr>
        <p:spPr bwMode="auto">
          <a:xfrm>
            <a:off x="6970713" y="3240088"/>
            <a:ext cx="750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Myriad Roman" charset="0"/>
              </a:rPr>
              <a:t>Receiver</a:t>
            </a:r>
            <a:endParaRPr lang="en-GB"/>
          </a:p>
        </p:txBody>
      </p:sp>
      <p:sp>
        <p:nvSpPr>
          <p:cNvPr id="63502" name="Freeform 12"/>
          <p:cNvSpPr>
            <a:spLocks/>
          </p:cNvSpPr>
          <p:nvPr/>
        </p:nvSpPr>
        <p:spPr bwMode="auto">
          <a:xfrm>
            <a:off x="2706688" y="2879725"/>
            <a:ext cx="3957637" cy="258763"/>
          </a:xfrm>
          <a:custGeom>
            <a:avLst/>
            <a:gdLst>
              <a:gd name="T0" fmla="*/ 0 w 2493"/>
              <a:gd name="T1" fmla="*/ 163 h 163"/>
              <a:gd name="T2" fmla="*/ 53 w 2493"/>
              <a:gd name="T3" fmla="*/ 144 h 163"/>
              <a:gd name="T4" fmla="*/ 106 w 2493"/>
              <a:gd name="T5" fmla="*/ 132 h 163"/>
              <a:gd name="T6" fmla="*/ 186 w 2493"/>
              <a:gd name="T7" fmla="*/ 117 h 163"/>
              <a:gd name="T8" fmla="*/ 299 w 2493"/>
              <a:gd name="T9" fmla="*/ 94 h 163"/>
              <a:gd name="T10" fmla="*/ 428 w 2493"/>
              <a:gd name="T11" fmla="*/ 75 h 163"/>
              <a:gd name="T12" fmla="*/ 580 w 2493"/>
              <a:gd name="T13" fmla="*/ 53 h 163"/>
              <a:gd name="T14" fmla="*/ 754 w 2493"/>
              <a:gd name="T15" fmla="*/ 30 h 163"/>
              <a:gd name="T16" fmla="*/ 936 w 2493"/>
              <a:gd name="T17" fmla="*/ 11 h 163"/>
              <a:gd name="T18" fmla="*/ 1133 w 2493"/>
              <a:gd name="T19" fmla="*/ 0 h 163"/>
              <a:gd name="T20" fmla="*/ 1334 w 2493"/>
              <a:gd name="T21" fmla="*/ 0 h 163"/>
              <a:gd name="T22" fmla="*/ 1527 w 2493"/>
              <a:gd name="T23" fmla="*/ 0 h 163"/>
              <a:gd name="T24" fmla="*/ 1701 w 2493"/>
              <a:gd name="T25" fmla="*/ 7 h 163"/>
              <a:gd name="T26" fmla="*/ 1864 w 2493"/>
              <a:gd name="T27" fmla="*/ 19 h 163"/>
              <a:gd name="T28" fmla="*/ 2019 w 2493"/>
              <a:gd name="T29" fmla="*/ 38 h 163"/>
              <a:gd name="T30" fmla="*/ 2152 w 2493"/>
              <a:gd name="T31" fmla="*/ 53 h 163"/>
              <a:gd name="T32" fmla="*/ 2269 w 2493"/>
              <a:gd name="T33" fmla="*/ 68 h 163"/>
              <a:gd name="T34" fmla="*/ 2364 w 2493"/>
              <a:gd name="T35" fmla="*/ 83 h 163"/>
              <a:gd name="T36" fmla="*/ 2436 w 2493"/>
              <a:gd name="T37" fmla="*/ 98 h 163"/>
              <a:gd name="T38" fmla="*/ 2478 w 2493"/>
              <a:gd name="T39" fmla="*/ 106 h 163"/>
              <a:gd name="T40" fmla="*/ 2493 w 2493"/>
              <a:gd name="T41" fmla="*/ 110 h 1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93"/>
              <a:gd name="T64" fmla="*/ 0 h 163"/>
              <a:gd name="T65" fmla="*/ 2493 w 2493"/>
              <a:gd name="T66" fmla="*/ 163 h 1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93" h="163">
                <a:moveTo>
                  <a:pt x="0" y="163"/>
                </a:moveTo>
                <a:lnTo>
                  <a:pt x="53" y="144"/>
                </a:lnTo>
                <a:lnTo>
                  <a:pt x="106" y="132"/>
                </a:lnTo>
                <a:lnTo>
                  <a:pt x="186" y="117"/>
                </a:lnTo>
                <a:lnTo>
                  <a:pt x="299" y="94"/>
                </a:lnTo>
                <a:lnTo>
                  <a:pt x="428" y="75"/>
                </a:lnTo>
                <a:lnTo>
                  <a:pt x="580" y="53"/>
                </a:lnTo>
                <a:lnTo>
                  <a:pt x="754" y="30"/>
                </a:lnTo>
                <a:lnTo>
                  <a:pt x="936" y="11"/>
                </a:lnTo>
                <a:lnTo>
                  <a:pt x="1133" y="0"/>
                </a:lnTo>
                <a:lnTo>
                  <a:pt x="1334" y="0"/>
                </a:lnTo>
                <a:lnTo>
                  <a:pt x="1527" y="0"/>
                </a:lnTo>
                <a:lnTo>
                  <a:pt x="1701" y="7"/>
                </a:lnTo>
                <a:lnTo>
                  <a:pt x="1864" y="19"/>
                </a:lnTo>
                <a:lnTo>
                  <a:pt x="2019" y="38"/>
                </a:lnTo>
                <a:lnTo>
                  <a:pt x="2152" y="53"/>
                </a:lnTo>
                <a:lnTo>
                  <a:pt x="2269" y="68"/>
                </a:lnTo>
                <a:lnTo>
                  <a:pt x="2364" y="83"/>
                </a:lnTo>
                <a:lnTo>
                  <a:pt x="2436" y="98"/>
                </a:lnTo>
                <a:lnTo>
                  <a:pt x="2478" y="106"/>
                </a:lnTo>
                <a:lnTo>
                  <a:pt x="2493" y="110"/>
                </a:lnTo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Freeform 13"/>
          <p:cNvSpPr>
            <a:spLocks/>
          </p:cNvSpPr>
          <p:nvPr/>
        </p:nvSpPr>
        <p:spPr bwMode="auto">
          <a:xfrm>
            <a:off x="6621463" y="3005138"/>
            <a:ext cx="180975" cy="84137"/>
          </a:xfrm>
          <a:custGeom>
            <a:avLst/>
            <a:gdLst>
              <a:gd name="T0" fmla="*/ 0 w 114"/>
              <a:gd name="T1" fmla="*/ 49 h 53"/>
              <a:gd name="T2" fmla="*/ 114 w 114"/>
              <a:gd name="T3" fmla="*/ 49 h 53"/>
              <a:gd name="T4" fmla="*/ 12 w 114"/>
              <a:gd name="T5" fmla="*/ 0 h 53"/>
              <a:gd name="T6" fmla="*/ 4 w 114"/>
              <a:gd name="T7" fmla="*/ 53 h 53"/>
              <a:gd name="T8" fmla="*/ 0 w 114"/>
              <a:gd name="T9" fmla="*/ 49 h 53"/>
              <a:gd name="T10" fmla="*/ 0 w 114"/>
              <a:gd name="T11" fmla="*/ 49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"/>
              <a:gd name="T19" fmla="*/ 0 h 53"/>
              <a:gd name="T20" fmla="*/ 114 w 114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" h="53">
                <a:moveTo>
                  <a:pt x="0" y="49"/>
                </a:moveTo>
                <a:lnTo>
                  <a:pt x="114" y="49"/>
                </a:lnTo>
                <a:lnTo>
                  <a:pt x="12" y="0"/>
                </a:lnTo>
                <a:lnTo>
                  <a:pt x="4" y="5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Freeform 14"/>
          <p:cNvSpPr>
            <a:spLocks/>
          </p:cNvSpPr>
          <p:nvPr/>
        </p:nvSpPr>
        <p:spPr bwMode="auto">
          <a:xfrm>
            <a:off x="2844800" y="3468688"/>
            <a:ext cx="3951288" cy="239712"/>
          </a:xfrm>
          <a:custGeom>
            <a:avLst/>
            <a:gdLst>
              <a:gd name="T0" fmla="*/ 2489 w 2489"/>
              <a:gd name="T1" fmla="*/ 0 h 151"/>
              <a:gd name="T2" fmla="*/ 2474 w 2489"/>
              <a:gd name="T3" fmla="*/ 7 h 151"/>
              <a:gd name="T4" fmla="*/ 2421 w 2489"/>
              <a:gd name="T5" fmla="*/ 19 h 151"/>
              <a:gd name="T6" fmla="*/ 2341 w 2489"/>
              <a:gd name="T7" fmla="*/ 34 h 151"/>
              <a:gd name="T8" fmla="*/ 2235 w 2489"/>
              <a:gd name="T9" fmla="*/ 57 h 151"/>
              <a:gd name="T10" fmla="*/ 2099 w 2489"/>
              <a:gd name="T11" fmla="*/ 79 h 151"/>
              <a:gd name="T12" fmla="*/ 1947 w 2489"/>
              <a:gd name="T13" fmla="*/ 98 h 151"/>
              <a:gd name="T14" fmla="*/ 1777 w 2489"/>
              <a:gd name="T15" fmla="*/ 117 h 151"/>
              <a:gd name="T16" fmla="*/ 1591 w 2489"/>
              <a:gd name="T17" fmla="*/ 136 h 151"/>
              <a:gd name="T18" fmla="*/ 1394 w 2489"/>
              <a:gd name="T19" fmla="*/ 151 h 151"/>
              <a:gd name="T20" fmla="*/ 1193 w 2489"/>
              <a:gd name="T21" fmla="*/ 151 h 151"/>
              <a:gd name="T22" fmla="*/ 1008 w 2489"/>
              <a:gd name="T23" fmla="*/ 151 h 151"/>
              <a:gd name="T24" fmla="*/ 830 w 2489"/>
              <a:gd name="T25" fmla="*/ 140 h 151"/>
              <a:gd name="T26" fmla="*/ 663 w 2489"/>
              <a:gd name="T27" fmla="*/ 129 h 151"/>
              <a:gd name="T28" fmla="*/ 508 w 2489"/>
              <a:gd name="T29" fmla="*/ 114 h 151"/>
              <a:gd name="T30" fmla="*/ 375 w 2489"/>
              <a:gd name="T31" fmla="*/ 95 h 151"/>
              <a:gd name="T32" fmla="*/ 258 w 2489"/>
              <a:gd name="T33" fmla="*/ 79 h 151"/>
              <a:gd name="T34" fmla="*/ 163 w 2489"/>
              <a:gd name="T35" fmla="*/ 64 h 151"/>
              <a:gd name="T36" fmla="*/ 95 w 2489"/>
              <a:gd name="T37" fmla="*/ 49 h 151"/>
              <a:gd name="T38" fmla="*/ 49 w 2489"/>
              <a:gd name="T39" fmla="*/ 42 h 151"/>
              <a:gd name="T40" fmla="*/ 0 w 2489"/>
              <a:gd name="T41" fmla="*/ 30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89"/>
              <a:gd name="T64" fmla="*/ 0 h 151"/>
              <a:gd name="T65" fmla="*/ 2489 w 2489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89" h="151">
                <a:moveTo>
                  <a:pt x="2489" y="0"/>
                </a:moveTo>
                <a:lnTo>
                  <a:pt x="2474" y="7"/>
                </a:lnTo>
                <a:lnTo>
                  <a:pt x="2421" y="19"/>
                </a:lnTo>
                <a:lnTo>
                  <a:pt x="2341" y="34"/>
                </a:lnTo>
                <a:lnTo>
                  <a:pt x="2235" y="57"/>
                </a:lnTo>
                <a:lnTo>
                  <a:pt x="2099" y="79"/>
                </a:lnTo>
                <a:lnTo>
                  <a:pt x="1947" y="98"/>
                </a:lnTo>
                <a:lnTo>
                  <a:pt x="1777" y="117"/>
                </a:lnTo>
                <a:lnTo>
                  <a:pt x="1591" y="136"/>
                </a:lnTo>
                <a:lnTo>
                  <a:pt x="1394" y="151"/>
                </a:lnTo>
                <a:lnTo>
                  <a:pt x="1193" y="151"/>
                </a:lnTo>
                <a:lnTo>
                  <a:pt x="1008" y="151"/>
                </a:lnTo>
                <a:lnTo>
                  <a:pt x="830" y="140"/>
                </a:lnTo>
                <a:lnTo>
                  <a:pt x="663" y="129"/>
                </a:lnTo>
                <a:lnTo>
                  <a:pt x="508" y="114"/>
                </a:lnTo>
                <a:lnTo>
                  <a:pt x="375" y="95"/>
                </a:lnTo>
                <a:lnTo>
                  <a:pt x="258" y="79"/>
                </a:lnTo>
                <a:lnTo>
                  <a:pt x="163" y="64"/>
                </a:lnTo>
                <a:lnTo>
                  <a:pt x="95" y="49"/>
                </a:lnTo>
                <a:lnTo>
                  <a:pt x="49" y="42"/>
                </a:lnTo>
                <a:lnTo>
                  <a:pt x="0" y="30"/>
                </a:lnTo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Freeform 15"/>
          <p:cNvSpPr>
            <a:spLocks/>
          </p:cNvSpPr>
          <p:nvPr/>
        </p:nvSpPr>
        <p:spPr bwMode="auto">
          <a:xfrm>
            <a:off x="2689225" y="3468688"/>
            <a:ext cx="179388" cy="84137"/>
          </a:xfrm>
          <a:custGeom>
            <a:avLst/>
            <a:gdLst>
              <a:gd name="T0" fmla="*/ 109 w 113"/>
              <a:gd name="T1" fmla="*/ 0 h 53"/>
              <a:gd name="T2" fmla="*/ 0 w 113"/>
              <a:gd name="T3" fmla="*/ 4 h 53"/>
              <a:gd name="T4" fmla="*/ 98 w 113"/>
              <a:gd name="T5" fmla="*/ 53 h 53"/>
              <a:gd name="T6" fmla="*/ 113 w 113"/>
              <a:gd name="T7" fmla="*/ 4 h 53"/>
              <a:gd name="T8" fmla="*/ 109 w 113"/>
              <a:gd name="T9" fmla="*/ 0 h 53"/>
              <a:gd name="T10" fmla="*/ 109 w 113"/>
              <a:gd name="T11" fmla="*/ 0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"/>
              <a:gd name="T19" fmla="*/ 0 h 53"/>
              <a:gd name="T20" fmla="*/ 113 w 113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" h="53">
                <a:moveTo>
                  <a:pt x="109" y="0"/>
                </a:moveTo>
                <a:lnTo>
                  <a:pt x="0" y="4"/>
                </a:lnTo>
                <a:lnTo>
                  <a:pt x="98" y="53"/>
                </a:lnTo>
                <a:lnTo>
                  <a:pt x="113" y="4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Rectangle 16"/>
          <p:cNvSpPr>
            <a:spLocks noChangeArrowheads="1"/>
          </p:cNvSpPr>
          <p:nvPr/>
        </p:nvSpPr>
        <p:spPr bwMode="auto">
          <a:xfrm>
            <a:off x="3825875" y="2433638"/>
            <a:ext cx="198438" cy="277812"/>
          </a:xfrm>
          <a:prstGeom prst="rect">
            <a:avLst/>
          </a:prstGeom>
          <a:solidFill>
            <a:srgbClr val="199D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7" name="Rectangle 17"/>
          <p:cNvSpPr>
            <a:spLocks noChangeArrowheads="1"/>
          </p:cNvSpPr>
          <p:nvPr/>
        </p:nvSpPr>
        <p:spPr bwMode="auto">
          <a:xfrm>
            <a:off x="4168775" y="2433638"/>
            <a:ext cx="835025" cy="277812"/>
          </a:xfrm>
          <a:prstGeom prst="rect">
            <a:avLst/>
          </a:prstGeom>
          <a:solidFill>
            <a:srgbClr val="199D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8" name="Rectangle 18"/>
          <p:cNvSpPr>
            <a:spLocks noChangeArrowheads="1"/>
          </p:cNvSpPr>
          <p:nvPr/>
        </p:nvSpPr>
        <p:spPr bwMode="auto">
          <a:xfrm>
            <a:off x="5141913" y="2433638"/>
            <a:ext cx="842962" cy="277812"/>
          </a:xfrm>
          <a:prstGeom prst="rect">
            <a:avLst/>
          </a:prstGeom>
          <a:solidFill>
            <a:srgbClr val="199D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9" name="Rectangle 19"/>
          <p:cNvSpPr>
            <a:spLocks noChangeArrowheads="1"/>
          </p:cNvSpPr>
          <p:nvPr/>
        </p:nvSpPr>
        <p:spPr bwMode="auto">
          <a:xfrm>
            <a:off x="3265488" y="3829050"/>
            <a:ext cx="836612" cy="271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0" name="Rectangle 20"/>
          <p:cNvSpPr>
            <a:spLocks noChangeArrowheads="1"/>
          </p:cNvSpPr>
          <p:nvPr/>
        </p:nvSpPr>
        <p:spPr bwMode="auto">
          <a:xfrm>
            <a:off x="4227513" y="3829050"/>
            <a:ext cx="836612" cy="271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5208588" y="3829050"/>
            <a:ext cx="192087" cy="271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3512" name="Rectangle 22"/>
          <p:cNvSpPr>
            <a:spLocks noChangeArrowheads="1"/>
          </p:cNvSpPr>
          <p:nvPr/>
        </p:nvSpPr>
        <p:spPr bwMode="auto">
          <a:xfrm>
            <a:off x="5400675" y="3829050"/>
            <a:ext cx="836613" cy="271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3" name="Rectangle 23"/>
          <p:cNvSpPr>
            <a:spLocks noChangeArrowheads="1"/>
          </p:cNvSpPr>
          <p:nvPr/>
        </p:nvSpPr>
        <p:spPr bwMode="auto">
          <a:xfrm>
            <a:off x="2989263" y="2439988"/>
            <a:ext cx="836612" cy="27146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4" name="Rectangle 16"/>
          <p:cNvSpPr>
            <a:spLocks noChangeArrowheads="1"/>
          </p:cNvSpPr>
          <p:nvPr/>
        </p:nvSpPr>
        <p:spPr bwMode="auto">
          <a:xfrm>
            <a:off x="5208588" y="3829050"/>
            <a:ext cx="198437" cy="277813"/>
          </a:xfrm>
          <a:prstGeom prst="rect">
            <a:avLst/>
          </a:prstGeom>
          <a:solidFill>
            <a:srgbClr val="199D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6F633B-4CCE-F144-83B8-E4BBC39EDC9D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507C91-16AC-D24F-9485-B11907A2B4E5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1048"/>
            <a:ext cx="6721475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Nagle</a:t>
            </a:r>
            <a:r>
              <a:rPr lang="ja-JP" altLang="en-US" dirty="0">
                <a:latin typeface="Times New Roman" charset="0"/>
              </a:rPr>
              <a:t>’</a:t>
            </a:r>
            <a:r>
              <a:rPr lang="en-US" dirty="0">
                <a:latin typeface="Times New Roman" charset="0"/>
              </a:rPr>
              <a:t>s Algorithm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07" y="1020061"/>
            <a:ext cx="8299497" cy="4982323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How long does sender delay sending data?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too long: hurts interactive applications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too short: poor network utilization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strategies: timer-based </a:t>
            </a:r>
            <a:r>
              <a:rPr lang="en-US" dirty="0" err="1">
                <a:latin typeface="Times New Roman" charset="0"/>
                <a:ea typeface="ＭＳ Ｐゴシック" charset="0"/>
              </a:rPr>
              <a:t>vs</a:t>
            </a:r>
            <a:r>
              <a:rPr lang="en-US" dirty="0">
                <a:latin typeface="Times New Roman" charset="0"/>
                <a:ea typeface="ＭＳ Ｐゴシック" charset="0"/>
              </a:rPr>
              <a:t> self-clocking</a:t>
            </a:r>
          </a:p>
          <a:p>
            <a:r>
              <a:rPr lang="en-US" sz="2400" dirty="0">
                <a:latin typeface="Times New Roman" charset="0"/>
              </a:rPr>
              <a:t>When application generates additional data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if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new data fills </a:t>
            </a:r>
            <a:r>
              <a:rPr lang="en-US" dirty="0">
                <a:latin typeface="Times New Roman" charset="0"/>
                <a:ea typeface="ＭＳ Ｐゴシック" charset="0"/>
              </a:rPr>
              <a:t>a max segment (and window open): send it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Else //partially filled buffer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 if there is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unack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ed</a:t>
            </a:r>
            <a:r>
              <a:rPr lang="en-US" sz="2400" dirty="0">
                <a:latin typeface="Times New Roman" charset="0"/>
                <a:ea typeface="ＭＳ Ｐゴシック" charset="0"/>
              </a:rPr>
              <a:t> data in transit: buffer it until ACK arrives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else: send 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End </a:t>
            </a:r>
            <a:r>
              <a:rPr lang="en-US" dirty="0">
                <a:latin typeface="Calibri" charset="0"/>
                <a:ea typeface="ＭＳ Ｐゴシック" charset="0"/>
              </a:rPr>
              <a:t>Hosts vs. Routers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E40790-15D6-2A48-AE3E-2EF1E4EF90B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28892" y="1547559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44061" name="Group 34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44098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44064" name="Group 40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44096" name="Rectangle 41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Text Box 42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0" name="Rectangle 48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9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2" name="Line 50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53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54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6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58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716838" y="1147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548313" y="3559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6" name="Line 64"/>
          <p:cNvSpPr>
            <a:spLocks noChangeShapeType="1"/>
          </p:cNvSpPr>
          <p:nvPr/>
        </p:nvSpPr>
        <p:spPr bwMode="auto">
          <a:xfrm>
            <a:off x="1619250" y="2036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65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3711575" y="1600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HTTP message</a:t>
            </a: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3810000" y="2805113"/>
            <a:ext cx="3116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9900"/>
                </a:solidFill>
                <a:latin typeface="Arial" charset="0"/>
                <a:cs typeface="Arial" charset="0"/>
              </a:rPr>
              <a:t>TCP </a:t>
            </a:r>
            <a:r>
              <a:rPr lang="en-US" sz="20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segment/data gram</a:t>
            </a:r>
            <a:endParaRPr lang="en-US" sz="20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2" name="Line 70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4" name="Text Box 72"/>
          <p:cNvSpPr txBox="1">
            <a:spLocks noChangeArrowheads="1"/>
          </p:cNvSpPr>
          <p:nvPr/>
        </p:nvSpPr>
        <p:spPr bwMode="auto">
          <a:xfrm>
            <a:off x="645477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1B9C8-AD07-E540-84B3-708066254FD6}" type="datetime1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CS125 - myrouting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B3DAEB-2E8A-024C-8744-6A92DDAD2A71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E7119E-D45F-8847-89D5-DF15F5351124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126" y="238062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Protection Against Wrap Around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204" y="1480581"/>
            <a:ext cx="8009749" cy="4573185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32-bit </a:t>
            </a:r>
            <a:r>
              <a:rPr lang="en-US" sz="2400" b="1" dirty="0" err="1">
                <a:latin typeface="Courier New" charset="0"/>
              </a:rPr>
              <a:t>SequenceNum</a:t>
            </a:r>
            <a:endParaRPr lang="en-US" sz="2400" b="1" dirty="0">
              <a:latin typeface="Courier New" charset="0"/>
            </a:endParaRPr>
          </a:p>
          <a:p>
            <a:pPr>
              <a:lnSpc>
                <a:spcPct val="70000"/>
              </a:lnSpc>
            </a:pPr>
            <a:endParaRPr lang="en-US" sz="24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Bandwidth		Time Until Wrap </a:t>
            </a:r>
            <a:r>
              <a:rPr lang="en-US" sz="2000" dirty="0" smtClean="0">
                <a:latin typeface="Times New Roman" charset="0"/>
              </a:rPr>
              <a:t>Around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T1 (1.5 Mbps)		6.4 hours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Ethernet (10 Mbps)	57 minutes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T3 (45 Mbps)		13 minutes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FDDI (100 Mbps)	6 minutes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STS-3 (155 Mbps)	4 minutes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STS-12 (622 Mbps)	55 seconds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STS-24 (1.2 </a:t>
            </a:r>
            <a:r>
              <a:rPr lang="en-US" sz="2000" dirty="0" err="1">
                <a:latin typeface="Times New Roman" charset="0"/>
              </a:rPr>
              <a:t>Gbps</a:t>
            </a:r>
            <a:r>
              <a:rPr lang="en-US" sz="2000" dirty="0">
                <a:latin typeface="Times New Roman" charset="0"/>
              </a:rPr>
              <a:t>)	28 seconds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		OC48 (2.4Gbps)		14 </a:t>
            </a:r>
            <a:r>
              <a:rPr lang="en-US" sz="2000" dirty="0" smtClean="0">
                <a:latin typeface="Times New Roman" charset="0"/>
              </a:rPr>
              <a:t>seconds  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</a:rPr>
              <a:t>Solution?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5542" name="Line 4"/>
          <p:cNvSpPr>
            <a:spLocks noChangeShapeType="1"/>
          </p:cNvSpPr>
          <p:nvPr/>
        </p:nvSpPr>
        <p:spPr bwMode="auto">
          <a:xfrm>
            <a:off x="1865891" y="5873024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Line 5"/>
          <p:cNvSpPr>
            <a:spLocks noChangeShapeType="1"/>
          </p:cNvSpPr>
          <p:nvPr/>
        </p:nvSpPr>
        <p:spPr bwMode="auto">
          <a:xfrm>
            <a:off x="1638300" y="2603006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6"/>
          <p:cNvSpPr>
            <a:spLocks noChangeShapeType="1"/>
          </p:cNvSpPr>
          <p:nvPr/>
        </p:nvSpPr>
        <p:spPr bwMode="auto">
          <a:xfrm>
            <a:off x="1676400" y="5865813"/>
            <a:ext cx="556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7"/>
          <p:cNvSpPr>
            <a:spLocks noChangeShapeType="1"/>
          </p:cNvSpPr>
          <p:nvPr/>
        </p:nvSpPr>
        <p:spPr bwMode="auto">
          <a:xfrm>
            <a:off x="4056020" y="2678305"/>
            <a:ext cx="0" cy="312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92AA3C-B620-F940-B669-D274A327101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7CA091-063A-C84B-B53E-CF46EBD26F36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Keeping the Pipe Full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968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16-bit </a:t>
            </a:r>
            <a:r>
              <a:rPr lang="en-US" sz="2000" b="1" dirty="0" err="1">
                <a:latin typeface="Courier New" charset="0"/>
              </a:rPr>
              <a:t>AdvertisedWindow</a:t>
            </a:r>
            <a:endParaRPr lang="en-US" sz="2000" b="1" dirty="0">
              <a:latin typeface="Courier New" charset="0"/>
            </a:endParaRPr>
          </a:p>
          <a:p>
            <a:pPr>
              <a:lnSpc>
                <a:spcPct val="60000"/>
              </a:lnSpc>
            </a:pPr>
            <a:endParaRPr lang="en-US" sz="2000" b="1" dirty="0">
              <a:latin typeface="Courier New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Bandwidth		Delay x Bandwidth </a:t>
            </a:r>
            <a:r>
              <a:rPr lang="en-US" sz="1800" dirty="0" smtClean="0">
                <a:latin typeface="Times New Roman" charset="0"/>
              </a:rPr>
              <a:t>Product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</a:t>
            </a:r>
            <a:endParaRPr lang="en-US" sz="1800" dirty="0" smtClean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 </a:t>
            </a:r>
            <a:r>
              <a:rPr lang="en-US" sz="1800" dirty="0" smtClean="0">
                <a:latin typeface="Times New Roman" charset="0"/>
              </a:rPr>
              <a:t>               T1 </a:t>
            </a:r>
            <a:r>
              <a:rPr lang="en-US" sz="1800" dirty="0">
                <a:latin typeface="Times New Roman" charset="0"/>
              </a:rPr>
              <a:t>(1.5 Mbps)		</a:t>
            </a:r>
            <a:r>
              <a:rPr lang="en-US" sz="1800" dirty="0" smtClean="0">
                <a:latin typeface="Times New Roman" charset="0"/>
              </a:rPr>
              <a:t> 18KB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Ethernet (10 Mbps)	</a:t>
            </a:r>
            <a:r>
              <a:rPr lang="en-US" sz="1800" dirty="0" smtClean="0">
                <a:latin typeface="Times New Roman" charset="0"/>
              </a:rPr>
              <a:t>               122KB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T3 (45 Mbps)	</a:t>
            </a:r>
            <a:r>
              <a:rPr lang="en-US" sz="1800" dirty="0" smtClean="0">
                <a:latin typeface="Times New Roman" charset="0"/>
              </a:rPr>
              <a:t>               549KB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FDDI (100 Mbps)	</a:t>
            </a:r>
            <a:r>
              <a:rPr lang="en-US" sz="1800" dirty="0" smtClean="0">
                <a:latin typeface="Times New Roman" charset="0"/>
              </a:rPr>
              <a:t>                  1.2MB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STS-3 (155 Mbps)	</a:t>
            </a:r>
            <a:r>
              <a:rPr lang="en-US" sz="1800" dirty="0" smtClean="0">
                <a:latin typeface="Times New Roman" charset="0"/>
              </a:rPr>
              <a:t>                  1.8MB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STS-12 (622 Mbps)	</a:t>
            </a:r>
            <a:r>
              <a:rPr lang="en-US" sz="1800" dirty="0" smtClean="0">
                <a:latin typeface="Times New Roman" charset="0"/>
              </a:rPr>
              <a:t>  7.4MB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		STS-24 (1.2 </a:t>
            </a:r>
            <a:r>
              <a:rPr lang="en-US" sz="1800" dirty="0" err="1">
                <a:latin typeface="Times New Roman" charset="0"/>
              </a:rPr>
              <a:t>Gbps</a:t>
            </a:r>
            <a:r>
              <a:rPr lang="en-US" sz="1800" dirty="0">
                <a:latin typeface="Times New Roman" charset="0"/>
              </a:rPr>
              <a:t>)	</a:t>
            </a:r>
            <a:r>
              <a:rPr lang="en-US" sz="1800" dirty="0" smtClean="0">
                <a:latin typeface="Times New Roman" charset="0"/>
              </a:rPr>
              <a:t>                14.8MB</a:t>
            </a:r>
            <a:endParaRPr lang="en-US" sz="1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</a:rPr>
              <a:t>               OC48 (2.4Gbps)		29.6MB</a:t>
            </a:r>
            <a:endParaRPr lang="en-US" sz="2000" dirty="0">
              <a:latin typeface="Times New Roman" charset="0"/>
            </a:endParaRPr>
          </a:p>
          <a:p>
            <a:pPr>
              <a:lnSpc>
                <a:spcPct val="50000"/>
              </a:lnSpc>
            </a:pP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       assuming 100ms RTT</a:t>
            </a:r>
            <a:endParaRPr lang="en-US" sz="2000" b="1" dirty="0">
              <a:latin typeface="Courier New" charset="0"/>
            </a:endParaRPr>
          </a:p>
        </p:txBody>
      </p:sp>
      <p:sp>
        <p:nvSpPr>
          <p:cNvPr id="66566" name="Line 4"/>
          <p:cNvSpPr>
            <a:spLocks noChangeShapeType="1"/>
          </p:cNvSpPr>
          <p:nvPr/>
        </p:nvSpPr>
        <p:spPr bwMode="auto">
          <a:xfrm>
            <a:off x="1676400" y="218739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5"/>
          <p:cNvSpPr>
            <a:spLocks noChangeShapeType="1"/>
          </p:cNvSpPr>
          <p:nvPr/>
        </p:nvSpPr>
        <p:spPr bwMode="auto">
          <a:xfrm>
            <a:off x="1676400" y="265747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6"/>
          <p:cNvSpPr>
            <a:spLocks noChangeShapeType="1"/>
          </p:cNvSpPr>
          <p:nvPr/>
        </p:nvSpPr>
        <p:spPr bwMode="auto">
          <a:xfrm>
            <a:off x="1676400" y="5483471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7"/>
          <p:cNvSpPr>
            <a:spLocks noChangeShapeType="1"/>
          </p:cNvSpPr>
          <p:nvPr/>
        </p:nvSpPr>
        <p:spPr bwMode="auto">
          <a:xfrm>
            <a:off x="4339026" y="2165350"/>
            <a:ext cx="0" cy="33181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C0E32C-08C0-8F49-9665-82BDFE86656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D3F24C-C419-DF4C-AC7D-1A257F6B60AF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TCP Retransmissions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0FCD4F-3C1D-5E4A-8F02-159747E41C5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CEBD13-9201-C84A-98FA-E146F1BE399D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334000" y="2057400"/>
            <a:ext cx="34290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title"/>
          </p:nvPr>
        </p:nvSpPr>
        <p:spPr>
          <a:xfrm>
            <a:off x="276180" y="168872"/>
            <a:ext cx="6721475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Automatic Repeat </a:t>
            </a:r>
            <a:r>
              <a:rPr lang="en-US" dirty="0" err="1">
                <a:latin typeface="Times New Roman" charset="0"/>
              </a:rPr>
              <a:t>reQuest</a:t>
            </a:r>
            <a:r>
              <a:rPr lang="en-US" dirty="0">
                <a:latin typeface="Times New Roman" charset="0"/>
              </a:rPr>
              <a:t> (ARQ)</a:t>
            </a: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5410200" y="495300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8062913" y="3074988"/>
            <a:ext cx="3175" cy="18653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0" name="Group 6"/>
          <p:cNvGrpSpPr>
            <a:grpSpLocks/>
          </p:cNvGrpSpPr>
          <p:nvPr/>
        </p:nvGrpSpPr>
        <p:grpSpPr bwMode="auto">
          <a:xfrm rot="688582">
            <a:off x="6686550" y="3254375"/>
            <a:ext cx="1385888" cy="396875"/>
            <a:chOff x="1105" y="1277"/>
            <a:chExt cx="912" cy="224"/>
          </a:xfrm>
        </p:grpSpPr>
        <p:sp>
          <p:nvSpPr>
            <p:cNvPr id="69651" name="Line 7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Text Box 8"/>
            <p:cNvSpPr txBox="1">
              <a:spLocks noChangeArrowheads="1"/>
            </p:cNvSpPr>
            <p:nvPr/>
          </p:nvSpPr>
          <p:spPr bwMode="auto">
            <a:xfrm>
              <a:off x="1189" y="1277"/>
              <a:ext cx="63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Packet</a:t>
              </a:r>
            </a:p>
          </p:txBody>
        </p:sp>
      </p:grpSp>
      <p:grpSp>
        <p:nvGrpSpPr>
          <p:cNvPr id="69641" name="Group 9"/>
          <p:cNvGrpSpPr>
            <a:grpSpLocks/>
          </p:cNvGrpSpPr>
          <p:nvPr/>
        </p:nvGrpSpPr>
        <p:grpSpPr bwMode="auto">
          <a:xfrm rot="-1217168">
            <a:off x="6540500" y="4005263"/>
            <a:ext cx="1447800" cy="396875"/>
            <a:chOff x="1133" y="1733"/>
            <a:chExt cx="912" cy="250"/>
          </a:xfrm>
        </p:grpSpPr>
        <p:sp>
          <p:nvSpPr>
            <p:cNvPr id="69649" name="Line 10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11"/>
            <p:cNvSpPr txBox="1">
              <a:spLocks noChangeArrowheads="1"/>
            </p:cNvSpPr>
            <p:nvPr/>
          </p:nvSpPr>
          <p:spPr bwMode="auto">
            <a:xfrm rot="688582">
              <a:off x="1329" y="1733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ACK</a:t>
              </a:r>
            </a:p>
          </p:txBody>
        </p:sp>
      </p:grpSp>
      <p:cxnSp>
        <p:nvCxnSpPr>
          <p:cNvPr id="69642" name="AutoShape 12"/>
          <p:cNvCxnSpPr>
            <a:cxnSpLocks noChangeShapeType="1"/>
          </p:cNvCxnSpPr>
          <p:nvPr/>
        </p:nvCxnSpPr>
        <p:spPr bwMode="auto">
          <a:xfrm rot="5400000" flipV="1">
            <a:off x="5682457" y="40060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8463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3" name="Text Box 13"/>
          <p:cNvSpPr txBox="1">
            <a:spLocks noChangeArrowheads="1"/>
          </p:cNvSpPr>
          <p:nvPr/>
        </p:nvSpPr>
        <p:spPr bwMode="auto">
          <a:xfrm rot="-5400000">
            <a:off x="5625307" y="3761581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276180" y="1401794"/>
            <a:ext cx="48069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Automatic Repeat Request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Receiver sends acknowledgment (ACK) when it receives packet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Sender waits for ACK and timeouts if it does not arrive within some time period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Simplest ARQ protocol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Stop and wait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/>
              <a:t>Send a packet, stop and wait until ACK arrives </a:t>
            </a:r>
          </a:p>
        </p:txBody>
      </p:sp>
      <p:sp>
        <p:nvSpPr>
          <p:cNvPr id="69645" name="Text Box 15"/>
          <p:cNvSpPr txBox="1">
            <a:spLocks noChangeArrowheads="1"/>
          </p:cNvSpPr>
          <p:nvPr/>
        </p:nvSpPr>
        <p:spPr bwMode="auto">
          <a:xfrm>
            <a:off x="6096000" y="25908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Sender</a:t>
            </a:r>
          </a:p>
        </p:txBody>
      </p:sp>
      <p:sp>
        <p:nvSpPr>
          <p:cNvPr id="69646" name="Text Box 16"/>
          <p:cNvSpPr txBox="1">
            <a:spLocks noChangeArrowheads="1"/>
          </p:cNvSpPr>
          <p:nvPr/>
        </p:nvSpPr>
        <p:spPr bwMode="auto">
          <a:xfrm>
            <a:off x="7453313" y="2590800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Receiver</a:t>
            </a:r>
          </a:p>
        </p:txBody>
      </p:sp>
      <p:sp>
        <p:nvSpPr>
          <p:cNvPr id="69647" name="Line 17"/>
          <p:cNvSpPr>
            <a:spLocks noChangeShapeType="1"/>
          </p:cNvSpPr>
          <p:nvPr/>
        </p:nvSpPr>
        <p:spPr bwMode="auto">
          <a:xfrm>
            <a:off x="5791200" y="3048000"/>
            <a:ext cx="0" cy="1905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8"/>
          <p:cNvSpPr>
            <a:spLocks noChangeShapeType="1"/>
          </p:cNvSpPr>
          <p:nvPr/>
        </p:nvSpPr>
        <p:spPr bwMode="auto">
          <a:xfrm>
            <a:off x="6629400" y="3074988"/>
            <a:ext cx="3175" cy="18653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5C42BD-4194-1F42-8555-68A4F8E4C1F3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4092F2-F085-E042-AE5F-6348159F4017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Reasons for Retransmission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688582">
            <a:off x="7142163" y="2128838"/>
            <a:ext cx="1447800" cy="396875"/>
            <a:chOff x="1105" y="1265"/>
            <a:chExt cx="912" cy="250"/>
          </a:xfrm>
        </p:grpSpPr>
        <p:sp>
          <p:nvSpPr>
            <p:cNvPr id="70714" name="Line 4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5" name="Text Box 5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Packet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-673732">
            <a:off x="6829425" y="2862263"/>
            <a:ext cx="1752600" cy="504825"/>
            <a:chOff x="4061" y="1662"/>
            <a:chExt cx="951" cy="318"/>
          </a:xfrm>
        </p:grpSpPr>
        <p:sp>
          <p:nvSpPr>
            <p:cNvPr id="70712" name="Line 7"/>
            <p:cNvSpPr>
              <a:spLocks noChangeShapeType="1"/>
            </p:cNvSpPr>
            <p:nvPr/>
          </p:nvSpPr>
          <p:spPr bwMode="auto">
            <a:xfrm rot="-1520557">
              <a:off x="4061" y="1979"/>
              <a:ext cx="95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Text Box 8"/>
            <p:cNvSpPr txBox="1">
              <a:spLocks noChangeArrowheads="1"/>
            </p:cNvSpPr>
            <p:nvPr/>
          </p:nvSpPr>
          <p:spPr bwMode="auto">
            <a:xfrm rot="-1520557">
              <a:off x="4453" y="1662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ACK</a:t>
              </a:r>
            </a:p>
          </p:txBody>
        </p:sp>
      </p:grpSp>
      <p:cxnSp>
        <p:nvCxnSpPr>
          <p:cNvPr id="162825" name="AutoShape 9"/>
          <p:cNvCxnSpPr>
            <a:cxnSpLocks noChangeShapeType="1"/>
          </p:cNvCxnSpPr>
          <p:nvPr/>
        </p:nvCxnSpPr>
        <p:spPr bwMode="auto">
          <a:xfrm rot="5400000" flipV="1">
            <a:off x="6120606" y="28360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85472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26" name="Text Box 10"/>
          <p:cNvSpPr txBox="1">
            <a:spLocks noChangeArrowheads="1"/>
          </p:cNvSpPr>
          <p:nvPr/>
        </p:nvSpPr>
        <p:spPr bwMode="auto">
          <a:xfrm rot="-5400000">
            <a:off x="6074569" y="2736056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 rot="688582">
            <a:off x="7034213" y="3721100"/>
            <a:ext cx="15176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 rot="688582">
            <a:off x="7539038" y="33829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Packet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 rot="-1217168">
            <a:off x="6988175" y="4038600"/>
            <a:ext cx="1447800" cy="396875"/>
            <a:chOff x="1133" y="1733"/>
            <a:chExt cx="912" cy="250"/>
          </a:xfrm>
        </p:grpSpPr>
        <p:sp>
          <p:nvSpPr>
            <p:cNvPr id="70710" name="Line 14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1" name="Text Box 15"/>
            <p:cNvSpPr txBox="1">
              <a:spLocks noChangeArrowheads="1"/>
            </p:cNvSpPr>
            <p:nvPr/>
          </p:nvSpPr>
          <p:spPr bwMode="auto">
            <a:xfrm rot="688582">
              <a:off x="1329" y="1733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ACK</a:t>
              </a:r>
            </a:p>
          </p:txBody>
        </p:sp>
      </p:grpSp>
      <p:cxnSp>
        <p:nvCxnSpPr>
          <p:cNvPr id="162832" name="AutoShape 16"/>
          <p:cNvCxnSpPr>
            <a:cxnSpLocks noChangeShapeType="1"/>
          </p:cNvCxnSpPr>
          <p:nvPr/>
        </p:nvCxnSpPr>
        <p:spPr bwMode="auto">
          <a:xfrm rot="5400000" flipV="1">
            <a:off x="6120607" y="4310856"/>
            <a:ext cx="1890712" cy="3175"/>
          </a:xfrm>
          <a:prstGeom prst="bentConnector5">
            <a:avLst>
              <a:gd name="adj1" fmla="val 10662"/>
              <a:gd name="adj2" fmla="val -6800005"/>
              <a:gd name="adj3" fmla="val 77329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33" name="Text Box 17"/>
          <p:cNvSpPr txBox="1">
            <a:spLocks noChangeArrowheads="1"/>
          </p:cNvSpPr>
          <p:nvPr/>
        </p:nvSpPr>
        <p:spPr bwMode="auto">
          <a:xfrm rot="-5400000">
            <a:off x="6072982" y="4210844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grpSp>
        <p:nvGrpSpPr>
          <p:cNvPr id="70670" name="Group 18"/>
          <p:cNvGrpSpPr>
            <a:grpSpLocks/>
          </p:cNvGrpSpPr>
          <p:nvPr/>
        </p:nvGrpSpPr>
        <p:grpSpPr bwMode="auto">
          <a:xfrm rot="688582">
            <a:off x="1274763" y="2124075"/>
            <a:ext cx="1081087" cy="396875"/>
            <a:chOff x="1093" y="1281"/>
            <a:chExt cx="924" cy="215"/>
          </a:xfrm>
        </p:grpSpPr>
        <p:sp>
          <p:nvSpPr>
            <p:cNvPr id="70708" name="Line 19"/>
            <p:cNvSpPr>
              <a:spLocks noChangeShapeType="1"/>
            </p:cNvSpPr>
            <p:nvPr/>
          </p:nvSpPr>
          <p:spPr bwMode="auto">
            <a:xfrm>
              <a:off x="1105" y="1483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9" name="Text Box 20"/>
            <p:cNvSpPr txBox="1">
              <a:spLocks noChangeArrowheads="1"/>
            </p:cNvSpPr>
            <p:nvPr/>
          </p:nvSpPr>
          <p:spPr bwMode="auto">
            <a:xfrm>
              <a:off x="1093" y="1281"/>
              <a:ext cx="82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Packet</a:t>
              </a:r>
            </a:p>
          </p:txBody>
        </p:sp>
      </p:grpSp>
      <p:cxnSp>
        <p:nvCxnSpPr>
          <p:cNvPr id="162837" name="AutoShape 21"/>
          <p:cNvCxnSpPr>
            <a:cxnSpLocks noChangeShapeType="1"/>
          </p:cNvCxnSpPr>
          <p:nvPr/>
        </p:nvCxnSpPr>
        <p:spPr bwMode="auto">
          <a:xfrm rot="5400000" flipV="1">
            <a:off x="272256" y="28360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100671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38" name="Text Box 22"/>
          <p:cNvSpPr txBox="1">
            <a:spLocks noChangeArrowheads="1"/>
          </p:cNvSpPr>
          <p:nvPr/>
        </p:nvSpPr>
        <p:spPr bwMode="auto">
          <a:xfrm rot="-5400000">
            <a:off x="227807" y="2734469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 rot="688582">
            <a:off x="1292225" y="3603625"/>
            <a:ext cx="1447800" cy="396875"/>
            <a:chOff x="1105" y="1265"/>
            <a:chExt cx="912" cy="250"/>
          </a:xfrm>
        </p:grpSpPr>
        <p:sp>
          <p:nvSpPr>
            <p:cNvPr id="70706" name="Line 24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7" name="Text Box 25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Packet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rot="-1217168">
            <a:off x="1139825" y="4367213"/>
            <a:ext cx="1447800" cy="396875"/>
            <a:chOff x="1133" y="1733"/>
            <a:chExt cx="912" cy="250"/>
          </a:xfrm>
        </p:grpSpPr>
        <p:sp>
          <p:nvSpPr>
            <p:cNvPr id="70704" name="Line 27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5" name="Text Box 28"/>
            <p:cNvSpPr txBox="1">
              <a:spLocks noChangeArrowheads="1"/>
            </p:cNvSpPr>
            <p:nvPr/>
          </p:nvSpPr>
          <p:spPr bwMode="auto">
            <a:xfrm rot="688582">
              <a:off x="1329" y="1733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ACK</a:t>
              </a:r>
            </a:p>
          </p:txBody>
        </p:sp>
      </p:grpSp>
      <p:cxnSp>
        <p:nvCxnSpPr>
          <p:cNvPr id="162845" name="AutoShape 29"/>
          <p:cNvCxnSpPr>
            <a:cxnSpLocks noChangeShapeType="1"/>
          </p:cNvCxnSpPr>
          <p:nvPr/>
        </p:nvCxnSpPr>
        <p:spPr bwMode="auto">
          <a:xfrm rot="5400000" flipV="1">
            <a:off x="270670" y="43108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9714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46" name="Text Box 30"/>
          <p:cNvSpPr txBox="1">
            <a:spLocks noChangeArrowheads="1"/>
          </p:cNvSpPr>
          <p:nvPr/>
        </p:nvSpPr>
        <p:spPr bwMode="auto">
          <a:xfrm rot="-5400000">
            <a:off x="226219" y="4210844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sp>
        <p:nvSpPr>
          <p:cNvPr id="70677" name="AutoShape 31"/>
          <p:cNvSpPr>
            <a:spLocks noChangeArrowheads="1"/>
          </p:cNvSpPr>
          <p:nvPr/>
        </p:nvSpPr>
        <p:spPr bwMode="auto">
          <a:xfrm flipH="1">
            <a:off x="2130425" y="2362200"/>
            <a:ext cx="381000" cy="457200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 rot="688582">
            <a:off x="4252913" y="2128838"/>
            <a:ext cx="1447800" cy="396875"/>
            <a:chOff x="1105" y="1265"/>
            <a:chExt cx="912" cy="250"/>
          </a:xfrm>
        </p:grpSpPr>
        <p:sp>
          <p:nvSpPr>
            <p:cNvPr id="70702" name="Line 33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3" name="Text Box 34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Packet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-1217168">
            <a:off x="4549775" y="2809875"/>
            <a:ext cx="982663" cy="396875"/>
            <a:chOff x="1133" y="1733"/>
            <a:chExt cx="912" cy="250"/>
          </a:xfrm>
        </p:grpSpPr>
        <p:sp>
          <p:nvSpPr>
            <p:cNvPr id="70700" name="Line 36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37"/>
            <p:cNvSpPr txBox="1">
              <a:spLocks noChangeArrowheads="1"/>
            </p:cNvSpPr>
            <p:nvPr/>
          </p:nvSpPr>
          <p:spPr bwMode="auto">
            <a:xfrm rot="688582">
              <a:off x="1218" y="1733"/>
              <a:ext cx="6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ACK</a:t>
              </a:r>
            </a:p>
          </p:txBody>
        </p:sp>
      </p:grpSp>
      <p:cxnSp>
        <p:nvCxnSpPr>
          <p:cNvPr id="162854" name="AutoShape 38"/>
          <p:cNvCxnSpPr>
            <a:cxnSpLocks noChangeShapeType="1"/>
          </p:cNvCxnSpPr>
          <p:nvPr/>
        </p:nvCxnSpPr>
        <p:spPr bwMode="auto">
          <a:xfrm rot="5400000" flipV="1">
            <a:off x="3231356" y="2836069"/>
            <a:ext cx="1890713" cy="3175"/>
          </a:xfrm>
          <a:prstGeom prst="bentConnector5">
            <a:avLst>
              <a:gd name="adj1" fmla="val 22833"/>
              <a:gd name="adj2" fmla="val -6800005"/>
              <a:gd name="adj3" fmla="val 100671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55" name="Text Box 39"/>
          <p:cNvSpPr txBox="1">
            <a:spLocks noChangeArrowheads="1"/>
          </p:cNvSpPr>
          <p:nvPr/>
        </p:nvSpPr>
        <p:spPr bwMode="auto">
          <a:xfrm rot="-5400000">
            <a:off x="3185319" y="2736056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 rot="688582">
            <a:off x="4251325" y="3603625"/>
            <a:ext cx="1447800" cy="396875"/>
            <a:chOff x="1105" y="1265"/>
            <a:chExt cx="912" cy="250"/>
          </a:xfrm>
        </p:grpSpPr>
        <p:sp>
          <p:nvSpPr>
            <p:cNvPr id="70698" name="Line 41"/>
            <p:cNvSpPr>
              <a:spLocks noChangeShapeType="1"/>
            </p:cNvSpPr>
            <p:nvPr/>
          </p:nvSpPr>
          <p:spPr bwMode="auto">
            <a:xfrm>
              <a:off x="1105" y="1487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Text Box 42"/>
            <p:cNvSpPr txBox="1">
              <a:spLocks noChangeArrowheads="1"/>
            </p:cNvSpPr>
            <p:nvPr/>
          </p:nvSpPr>
          <p:spPr bwMode="auto">
            <a:xfrm>
              <a:off x="1202" y="1265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Packet</a:t>
              </a: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 rot="-1217168">
            <a:off x="4098925" y="4367213"/>
            <a:ext cx="1447800" cy="396875"/>
            <a:chOff x="1133" y="1733"/>
            <a:chExt cx="912" cy="250"/>
          </a:xfrm>
        </p:grpSpPr>
        <p:sp>
          <p:nvSpPr>
            <p:cNvPr id="70696" name="Line 44"/>
            <p:cNvSpPr>
              <a:spLocks noChangeShapeType="1"/>
            </p:cNvSpPr>
            <p:nvPr/>
          </p:nvSpPr>
          <p:spPr bwMode="auto">
            <a:xfrm rot="688582">
              <a:off x="1133" y="1965"/>
              <a:ext cx="91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" name="Text Box 45"/>
            <p:cNvSpPr txBox="1">
              <a:spLocks noChangeArrowheads="1"/>
            </p:cNvSpPr>
            <p:nvPr/>
          </p:nvSpPr>
          <p:spPr bwMode="auto">
            <a:xfrm rot="688582">
              <a:off x="1329" y="1733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ACK</a:t>
              </a:r>
            </a:p>
          </p:txBody>
        </p:sp>
      </p:grpSp>
      <p:cxnSp>
        <p:nvCxnSpPr>
          <p:cNvPr id="162862" name="AutoShape 46"/>
          <p:cNvCxnSpPr>
            <a:cxnSpLocks noChangeShapeType="1"/>
          </p:cNvCxnSpPr>
          <p:nvPr/>
        </p:nvCxnSpPr>
        <p:spPr bwMode="auto">
          <a:xfrm rot="5400000" flipV="1">
            <a:off x="3229770" y="4310856"/>
            <a:ext cx="1890712" cy="3175"/>
          </a:xfrm>
          <a:prstGeom prst="bentConnector5">
            <a:avLst>
              <a:gd name="adj1" fmla="val 22833"/>
              <a:gd name="adj2" fmla="val -6800005"/>
              <a:gd name="adj3" fmla="val 97144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863" name="Text Box 47"/>
          <p:cNvSpPr txBox="1">
            <a:spLocks noChangeArrowheads="1"/>
          </p:cNvSpPr>
          <p:nvPr/>
        </p:nvSpPr>
        <p:spPr bwMode="auto">
          <a:xfrm rot="-5400000">
            <a:off x="3183732" y="4210844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000000"/>
                </a:solidFill>
                <a:latin typeface="Arial" charset="0"/>
              </a:rPr>
              <a:t>Timeout</a:t>
            </a:r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>
            <a:off x="4175125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AutoShape 49"/>
          <p:cNvSpPr>
            <a:spLocks noChangeArrowheads="1"/>
          </p:cNvSpPr>
          <p:nvPr/>
        </p:nvSpPr>
        <p:spPr bwMode="auto">
          <a:xfrm>
            <a:off x="4327525" y="3048000"/>
            <a:ext cx="381000" cy="457200"/>
          </a:xfrm>
          <a:prstGeom prst="lightningBol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Text Box 50"/>
          <p:cNvSpPr txBox="1">
            <a:spLocks noChangeArrowheads="1"/>
          </p:cNvSpPr>
          <p:nvPr/>
        </p:nvSpPr>
        <p:spPr bwMode="auto">
          <a:xfrm>
            <a:off x="4157663" y="5456238"/>
            <a:ext cx="167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ACK lost</a:t>
            </a:r>
          </a:p>
          <a:p>
            <a:pPr algn="ctr"/>
            <a:r>
              <a:rPr lang="en-US" sz="2000">
                <a:solidFill>
                  <a:srgbClr val="FF3300"/>
                </a:solidFill>
                <a:latin typeface="Arial" charset="0"/>
              </a:rPr>
              <a:t>DUPLICATE </a:t>
            </a:r>
            <a:br>
              <a:rPr lang="en-US" sz="2000">
                <a:solidFill>
                  <a:srgbClr val="FF3300"/>
                </a:solidFill>
                <a:latin typeface="Arial" charset="0"/>
              </a:rPr>
            </a:br>
            <a:r>
              <a:rPr lang="en-US" sz="2000">
                <a:solidFill>
                  <a:srgbClr val="FF3300"/>
                </a:solidFill>
                <a:latin typeface="Arial" charset="0"/>
              </a:rPr>
              <a:t>PACKET</a:t>
            </a:r>
          </a:p>
        </p:txBody>
      </p:sp>
      <p:sp>
        <p:nvSpPr>
          <p:cNvPr id="70689" name="Text Box 51"/>
          <p:cNvSpPr txBox="1">
            <a:spLocks noChangeArrowheads="1"/>
          </p:cNvSpPr>
          <p:nvPr/>
        </p:nvSpPr>
        <p:spPr bwMode="auto">
          <a:xfrm>
            <a:off x="1239838" y="5592763"/>
            <a:ext cx="1525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Packet lost</a:t>
            </a:r>
          </a:p>
        </p:txBody>
      </p:sp>
      <p:sp>
        <p:nvSpPr>
          <p:cNvPr id="162868" name="Text Box 52"/>
          <p:cNvSpPr txBox="1">
            <a:spLocks noChangeArrowheads="1"/>
          </p:cNvSpPr>
          <p:nvPr/>
        </p:nvSpPr>
        <p:spPr bwMode="auto">
          <a:xfrm>
            <a:off x="6889750" y="5486400"/>
            <a:ext cx="1793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Early timeout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Arial" charset="0"/>
              </a:rPr>
              <a:t>DUPLICATE</a:t>
            </a:r>
            <a:br>
              <a:rPr lang="en-US" sz="2000">
                <a:solidFill>
                  <a:srgbClr val="FF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PACKETS</a:t>
            </a:r>
          </a:p>
        </p:txBody>
      </p:sp>
      <p:sp>
        <p:nvSpPr>
          <p:cNvPr id="162869" name="Line 53"/>
          <p:cNvSpPr>
            <a:spLocks noChangeShapeType="1"/>
          </p:cNvSpPr>
          <p:nvPr/>
        </p:nvSpPr>
        <p:spPr bwMode="auto">
          <a:xfrm>
            <a:off x="5662613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2" name="Line 54"/>
          <p:cNvSpPr>
            <a:spLocks noChangeShapeType="1"/>
          </p:cNvSpPr>
          <p:nvPr/>
        </p:nvSpPr>
        <p:spPr bwMode="auto">
          <a:xfrm>
            <a:off x="1214438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93" name="Line 55"/>
          <p:cNvSpPr>
            <a:spLocks noChangeShapeType="1"/>
          </p:cNvSpPr>
          <p:nvPr/>
        </p:nvSpPr>
        <p:spPr bwMode="auto">
          <a:xfrm>
            <a:off x="2701925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Line 56"/>
          <p:cNvSpPr>
            <a:spLocks noChangeShapeType="1"/>
          </p:cNvSpPr>
          <p:nvPr/>
        </p:nvSpPr>
        <p:spPr bwMode="auto">
          <a:xfrm>
            <a:off x="7062788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Line 57"/>
          <p:cNvSpPr>
            <a:spLocks noChangeShapeType="1"/>
          </p:cNvSpPr>
          <p:nvPr/>
        </p:nvSpPr>
        <p:spPr bwMode="auto">
          <a:xfrm>
            <a:off x="8550275" y="1752600"/>
            <a:ext cx="0" cy="3810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 animBg="1"/>
      <p:bldP spid="162828" grpId="0"/>
      <p:bldP spid="162833" grpId="0"/>
      <p:bldP spid="162838" grpId="0"/>
      <p:bldP spid="162846" grpId="0"/>
      <p:bldP spid="162855" grpId="0"/>
      <p:bldP spid="162863" grpId="0"/>
      <p:bldP spid="162864" grpId="0" animBg="1"/>
      <p:bldP spid="162865" grpId="0" animBg="1"/>
      <p:bldP spid="162866" grpId="0"/>
      <p:bldP spid="162868" grpId="0"/>
      <p:bldP spid="162869" grpId="0" animBg="1"/>
      <p:bldP spid="162872" grpId="0" animBg="1"/>
      <p:bldP spid="16287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BD961D-1134-1843-B8BE-CE419B643C66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F6DD62-1981-4D41-9853-00ABBF66C854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91" y="204284"/>
            <a:ext cx="7700149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How Long Should Sender Wait?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1" y="1193297"/>
            <a:ext cx="8334209" cy="47492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Sender sets a timeout to wait for an ACK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Too short: wasted retransmissions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Too long: excessive delays when packet lost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TCP sets timeout as a function of the </a:t>
            </a:r>
            <a:r>
              <a:rPr lang="en-US" sz="2400" dirty="0" smtClean="0">
                <a:latin typeface="Times New Roman" charset="0"/>
              </a:rPr>
              <a:t>RTT 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dirty="0" smtClean="0">
                <a:latin typeface="Times New Roman" charset="0"/>
              </a:rPr>
              <a:t>Dynamic)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Expect ACK to arrive after an RTT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plus a fudge factor to account for queuing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But, how does the sender know the RTT?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Can estimate the RTT by watching the ACKs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Smooth estimate: keep a running average of the RTT</a:t>
            </a:r>
          </a:p>
          <a:p>
            <a:pPr lvl="2">
              <a:lnSpc>
                <a:spcPct val="90000"/>
              </a:lnSpc>
            </a:pPr>
            <a:r>
              <a:rPr lang="en-US" sz="2400" dirty="0" err="1">
                <a:latin typeface="Times New Roman" charset="0"/>
                <a:ea typeface="ＭＳ Ｐゴシック" charset="0"/>
              </a:rPr>
              <a:t>EstimatedRTT</a:t>
            </a:r>
            <a:r>
              <a:rPr lang="en-US" sz="2400" dirty="0">
                <a:latin typeface="Times New Roman" charset="0"/>
                <a:ea typeface="ＭＳ Ｐゴシック" charset="0"/>
              </a:rPr>
              <a:t> = a *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EstimatedRTT</a:t>
            </a:r>
            <a:r>
              <a:rPr lang="en-US" sz="2400" dirty="0">
                <a:latin typeface="Times New Roman" charset="0"/>
                <a:ea typeface="ＭＳ Ｐゴシック" charset="0"/>
              </a:rPr>
              <a:t> + (1 –a ) *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SampleRTT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Compute timeout: </a:t>
            </a:r>
            <a:r>
              <a:rPr lang="en-US" dirty="0" err="1">
                <a:latin typeface="Times New Roman" charset="0"/>
                <a:ea typeface="ＭＳ Ｐゴシック" charset="0"/>
              </a:rPr>
              <a:t>TimeOut</a:t>
            </a:r>
            <a:r>
              <a:rPr lang="en-US" dirty="0">
                <a:latin typeface="Times New Roman" charset="0"/>
                <a:ea typeface="ＭＳ Ｐゴシック" charset="0"/>
              </a:rPr>
              <a:t> = 2 * </a:t>
            </a:r>
            <a:r>
              <a:rPr lang="en-US" dirty="0" err="1">
                <a:latin typeface="Times New Roman" charset="0"/>
                <a:ea typeface="ＭＳ Ｐゴシック" charset="0"/>
              </a:rPr>
              <a:t>EstimatedRTT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06D936-35C9-6E41-B16F-FE43D699FD57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C11863-4580-8F40-8737-D46C89E596DF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</a:rPr>
              <a:t>Example RTT Estimation</a:t>
            </a:r>
          </a:p>
        </p:txBody>
      </p:sp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4994E2-AE89-2F47-8E40-F609337EAC6B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CCC834-58BE-EE44-9044-78379CC4E922}" type="slidenum">
              <a:rPr lang="en-US" sz="1400"/>
              <a:pPr/>
              <a:t>57</a:t>
            </a:fld>
            <a:endParaRPr 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 Flaw in This Approach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" y="1335087"/>
            <a:ext cx="8123361" cy="4635243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An ACK </a:t>
            </a:r>
            <a:r>
              <a:rPr lang="en-US" sz="2400" dirty="0" err="1">
                <a:latin typeface="Times New Roman" charset="0"/>
              </a:rPr>
              <a:t>doesn</a:t>
            </a:r>
            <a:r>
              <a:rPr lang="ja-JP" altLang="en-US" sz="2400" dirty="0">
                <a:latin typeface="Times New Roman" charset="0"/>
              </a:rPr>
              <a:t>’</a:t>
            </a:r>
            <a:r>
              <a:rPr lang="en-US" sz="2400" dirty="0">
                <a:latin typeface="Times New Roman" charset="0"/>
              </a:rPr>
              <a:t>t really acknowledge a transmission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Rather, it acknowledges receipt of the data</a:t>
            </a:r>
          </a:p>
          <a:p>
            <a:r>
              <a:rPr lang="en-US" sz="2400" dirty="0">
                <a:latin typeface="Times New Roman" charset="0"/>
              </a:rPr>
              <a:t>Consider a retransmission of a lost packet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If you assume the ACK goes with the 1st transmission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the </a:t>
            </a:r>
            <a:r>
              <a:rPr lang="en-US" dirty="0" err="1">
                <a:latin typeface="Times New Roman" charset="0"/>
                <a:ea typeface="ＭＳ Ｐゴシック" charset="0"/>
              </a:rPr>
              <a:t>SampleRTT</a:t>
            </a:r>
            <a:r>
              <a:rPr lang="en-US" dirty="0">
                <a:latin typeface="Times New Roman" charset="0"/>
                <a:ea typeface="ＭＳ Ｐゴシック" charset="0"/>
              </a:rPr>
              <a:t> comes out way too large</a:t>
            </a:r>
          </a:p>
          <a:p>
            <a:r>
              <a:rPr lang="en-US" sz="2400" dirty="0">
                <a:latin typeface="Times New Roman" charset="0"/>
              </a:rPr>
              <a:t>Consider a duplicate packet 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If you assume the ACK goes with the 2nd transmission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… the Sample RTT comes out way too small</a:t>
            </a:r>
          </a:p>
          <a:p>
            <a:r>
              <a:rPr lang="en-US" sz="2400" dirty="0">
                <a:latin typeface="Times New Roman" charset="0"/>
              </a:rPr>
              <a:t>Simple solution in the </a:t>
            </a:r>
            <a:r>
              <a:rPr lang="en-US" sz="2400" dirty="0" err="1">
                <a:latin typeface="Times New Roman" charset="0"/>
              </a:rPr>
              <a:t>Karn</a:t>
            </a:r>
            <a:r>
              <a:rPr lang="en-US" sz="2400" dirty="0">
                <a:latin typeface="Times New Roman" charset="0"/>
              </a:rPr>
              <a:t>/Partridge algorithm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Only collect samples for segments sent one single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F1F2CD-9C79-BF43-9651-3828086CCE88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67EF6B-C3A8-4F4F-96D1-5E58BEC7F1FD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Yet Another Limitation…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258085"/>
            <a:ext cx="8216064" cy="45917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charset="0"/>
              </a:rPr>
              <a:t>Does NOT </a:t>
            </a:r>
            <a:r>
              <a:rPr lang="en-US" sz="2400" dirty="0">
                <a:latin typeface="Times New Roman" charset="0"/>
              </a:rPr>
              <a:t>consider variance in the RTT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If variance is small, the </a:t>
            </a:r>
            <a:r>
              <a:rPr lang="en-US" dirty="0" err="1">
                <a:latin typeface="Times New Roman" charset="0"/>
                <a:ea typeface="ＭＳ Ｐゴシック" charset="0"/>
              </a:rPr>
              <a:t>EstimatedRTT</a:t>
            </a:r>
            <a:r>
              <a:rPr lang="en-US" dirty="0">
                <a:latin typeface="Times New Roman" charset="0"/>
                <a:ea typeface="ＭＳ Ｐゴシック" charset="0"/>
              </a:rPr>
              <a:t> is pretty accurate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… but, if variance is large, the estimate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is NOT </a:t>
            </a:r>
            <a:r>
              <a:rPr lang="en-US" dirty="0">
                <a:latin typeface="Times New Roman" charset="0"/>
                <a:ea typeface="ＭＳ Ｐゴシック" charset="0"/>
              </a:rPr>
              <a:t>good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Better to directly consider the variance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Consider difference: </a:t>
            </a:r>
            <a:r>
              <a:rPr lang="en-US" dirty="0" err="1">
                <a:latin typeface="Times New Roman" charset="0"/>
                <a:ea typeface="ＭＳ Ｐゴシック" charset="0"/>
              </a:rPr>
              <a:t>SampleRTT</a:t>
            </a:r>
            <a:r>
              <a:rPr lang="en-US" dirty="0">
                <a:latin typeface="Times New Roman" charset="0"/>
                <a:ea typeface="ＭＳ Ｐゴシック" charset="0"/>
              </a:rPr>
              <a:t> – </a:t>
            </a:r>
            <a:r>
              <a:rPr lang="en-US" dirty="0" err="1">
                <a:latin typeface="Times New Roman" charset="0"/>
                <a:ea typeface="ＭＳ Ｐゴシック" charset="0"/>
              </a:rPr>
              <a:t>EstimatedRTT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Boost the estimate based on the difference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Jacobson/</a:t>
            </a:r>
            <a:r>
              <a:rPr lang="en-US" sz="2400" dirty="0" err="1">
                <a:latin typeface="Times New Roman" charset="0"/>
              </a:rPr>
              <a:t>Karels</a:t>
            </a:r>
            <a:r>
              <a:rPr lang="en-US" sz="2400" dirty="0">
                <a:latin typeface="Times New Roman" charset="0"/>
              </a:rPr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Peterson</a:t>
            </a:r>
            <a:r>
              <a:rPr lang="en-US" dirty="0">
                <a:latin typeface="Times New Roman" charset="0"/>
                <a:ea typeface="ＭＳ Ｐゴシック" charset="0"/>
              </a:rPr>
              <a:t>/Davie book for details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8947BA-2B03-7F44-9ECD-6295D097C960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36AC9-6368-AC44-94C1-D6A3DB7C7C83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74613"/>
            <a:ext cx="7485062" cy="126047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History:Adaptive Retransmission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(Original Algorithm)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414" y="1684536"/>
            <a:ext cx="8636973" cy="441558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Measure </a:t>
            </a:r>
            <a:r>
              <a:rPr lang="en-US" sz="2400" b="1" dirty="0" err="1">
                <a:latin typeface="Courier New" charset="0"/>
              </a:rPr>
              <a:t>SampleRTT</a:t>
            </a:r>
            <a:r>
              <a:rPr lang="en-US" dirty="0">
                <a:latin typeface="Times New Roman" charset="0"/>
              </a:rPr>
              <a:t> for each segment / ACK pair</a:t>
            </a:r>
          </a:p>
          <a:p>
            <a:r>
              <a:rPr lang="en-US" dirty="0">
                <a:latin typeface="Times New Roman" charset="0"/>
              </a:rPr>
              <a:t>Compute weighted average of RTT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charset="0"/>
                <a:ea typeface="ＭＳ Ｐゴシック" charset="0"/>
              </a:rPr>
              <a:t>EstRTT</a:t>
            </a:r>
            <a:r>
              <a:rPr lang="en-US" dirty="0">
                <a:latin typeface="Times New Roman" charset="0"/>
                <a:ea typeface="ＭＳ Ｐゴシック" charset="0"/>
              </a:rPr>
              <a:t> = </a:t>
            </a:r>
            <a:r>
              <a:rPr lang="en-US" i="1" dirty="0">
                <a:latin typeface="Symbol" charset="0"/>
                <a:ea typeface="ＭＳ Ｐゴシック" charset="0"/>
              </a:rPr>
              <a:t>a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x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 err="1">
                <a:latin typeface="Courier New" charset="0"/>
                <a:ea typeface="ＭＳ Ｐゴシック" charset="0"/>
              </a:rPr>
              <a:t>EstRTT</a:t>
            </a:r>
            <a:r>
              <a:rPr lang="en-US" dirty="0">
                <a:latin typeface="Times New Roman" charset="0"/>
                <a:ea typeface="ＭＳ Ｐゴシック" charset="0"/>
              </a:rPr>
              <a:t> + </a:t>
            </a:r>
            <a:r>
              <a:rPr lang="en-US" i="1" dirty="0">
                <a:latin typeface="Symbol" charset="0"/>
                <a:ea typeface="ＭＳ Ｐゴシック" charset="0"/>
              </a:rPr>
              <a:t>b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x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 err="1">
                <a:latin typeface="Courier New" charset="0"/>
                <a:ea typeface="ＭＳ Ｐゴシック" charset="0"/>
              </a:rPr>
              <a:t>SampleRTT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where 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Symbol" charset="0"/>
                <a:ea typeface="ＭＳ Ｐゴシック" charset="0"/>
              </a:rPr>
              <a:t>a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>
                <a:latin typeface="Courier New" charset="0"/>
                <a:ea typeface="ＭＳ Ｐゴシック" charset="0"/>
              </a:rPr>
              <a:t>+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latin typeface="Symbol" charset="0"/>
                <a:ea typeface="ＭＳ Ｐゴシック" charset="0"/>
              </a:rPr>
              <a:t>b </a:t>
            </a:r>
            <a:r>
              <a:rPr lang="en-US" i="1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>
                <a:latin typeface="Courier New" charset="0"/>
                <a:ea typeface="ＭＳ Ｐゴシック" charset="0"/>
              </a:rPr>
              <a:t>= 1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i="1" dirty="0">
                <a:latin typeface="Symbol" charset="0"/>
                <a:ea typeface="ＭＳ Ｐゴシック" charset="0"/>
              </a:rPr>
              <a:t>a</a:t>
            </a:r>
            <a:r>
              <a:rPr lang="en-US" dirty="0">
                <a:latin typeface="Times New Roman" charset="0"/>
                <a:ea typeface="ＭＳ Ｐゴシック" charset="0"/>
              </a:rPr>
              <a:t> between 0.8 and 0.9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i="1" dirty="0">
                <a:latin typeface="Symbol" charset="0"/>
                <a:ea typeface="ＭＳ Ｐゴシック" charset="0"/>
              </a:rPr>
              <a:t>b</a:t>
            </a:r>
            <a:r>
              <a:rPr lang="en-US" dirty="0">
                <a:latin typeface="Times New Roman" charset="0"/>
                <a:ea typeface="ＭＳ Ｐゴシック" charset="0"/>
              </a:rPr>
              <a:t> between 0.1 and 0.2</a:t>
            </a:r>
          </a:p>
          <a:p>
            <a:r>
              <a:rPr lang="en-US" dirty="0">
                <a:latin typeface="Times New Roman" charset="0"/>
              </a:rPr>
              <a:t>Set timeout based on </a:t>
            </a:r>
            <a:r>
              <a:rPr lang="en-US" sz="2400" b="1" dirty="0" err="1">
                <a:latin typeface="Courier New" charset="0"/>
              </a:rPr>
              <a:t>EstRTT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b="1" dirty="0" err="1">
                <a:latin typeface="Courier New" charset="0"/>
                <a:ea typeface="ＭＳ Ｐゴシック" charset="0"/>
              </a:rPr>
              <a:t>TimeOut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>
                <a:latin typeface="Times New Roman" charset="0"/>
                <a:ea typeface="ＭＳ Ｐゴシック" charset="0"/>
              </a:rPr>
              <a:t>=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>
                <a:latin typeface="Courier New" charset="0"/>
                <a:ea typeface="ＭＳ Ｐゴシック" charset="0"/>
              </a:rPr>
              <a:t>2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x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b="1" dirty="0" err="1">
                <a:latin typeface="Courier New" charset="0"/>
                <a:ea typeface="ＭＳ Ｐゴシック" charset="0"/>
              </a:rPr>
              <a:t>EstRTT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4250A1-DA09-0241-89DB-7E279C0BF44B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6E4BE7-D9C1-6D4E-9121-D578C5A1D84A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End-to-End Protocols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563375"/>
            <a:ext cx="8090608" cy="3959588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Working our way up and down Protocol Stack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Directly connected networks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Switching, Routing and Forwarding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Internetworking:  IP, Bridges, End-to-End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Move from  host-to-host</a:t>
            </a:r>
          </a:p>
          <a:p>
            <a:pPr lvl="2"/>
            <a:r>
              <a:rPr lang="en-US" sz="2400" dirty="0">
                <a:latin typeface="Times New Roman" charset="0"/>
                <a:ea typeface="ＭＳ Ｐゴシック" charset="0"/>
              </a:rPr>
              <a:t>To  Process-to-process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Applications:  SNMP,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DNS (Top down)</a:t>
            </a:r>
          </a:p>
          <a:p>
            <a:r>
              <a:rPr lang="en-US" sz="2400" dirty="0" smtClean="0">
                <a:latin typeface="Times New Roman" charset="0"/>
              </a:rPr>
              <a:t>Transport next layer</a:t>
            </a:r>
            <a:endParaRPr lang="en-US" sz="2400" dirty="0">
              <a:latin typeface="Times New Roman" charset="0"/>
            </a:endParaRP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96BE3A-0A2A-3943-AAA1-8FEC77389AE6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83FD96-EE2C-8243-855F-F3FAE86CEB32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381000"/>
            <a:ext cx="7767637" cy="94456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History: Karn/Partridge Algorithm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724400"/>
            <a:ext cx="7772400" cy="1066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Do not sample RTT when retransmitting </a:t>
            </a:r>
          </a:p>
          <a:p>
            <a:r>
              <a:rPr lang="en-US">
                <a:latin typeface="Times New Roman" charset="0"/>
              </a:rPr>
              <a:t>Double timeout after each retransmission </a:t>
            </a:r>
          </a:p>
        </p:txBody>
      </p:sp>
      <p:pic>
        <p:nvPicPr>
          <p:cNvPr id="77830" name="Picture 4" descr="05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566863"/>
            <a:ext cx="68294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BF19DF-1DEF-6C4D-B72F-2A4037CB60CE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848533-A391-FC40-8065-44462385CAB0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228600"/>
            <a:ext cx="790575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History</a:t>
            </a:r>
            <a:r>
              <a:rPr lang="en-US" dirty="0" smtClean="0">
                <a:latin typeface="Times New Roman" charset="0"/>
              </a:rPr>
              <a:t>: Jacobson</a:t>
            </a:r>
            <a:r>
              <a:rPr lang="en-US" dirty="0">
                <a:latin typeface="Times New Roman" charset="0"/>
              </a:rPr>
              <a:t>/ </a:t>
            </a:r>
            <a:r>
              <a:rPr lang="en-US" dirty="0" err="1">
                <a:latin typeface="Times New Roman" charset="0"/>
              </a:rPr>
              <a:t>Karels</a:t>
            </a:r>
            <a:r>
              <a:rPr lang="en-US" dirty="0">
                <a:latin typeface="Times New Roman" charset="0"/>
              </a:rPr>
              <a:t> Algorithm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New Calculations for average RTT</a:t>
            </a:r>
          </a:p>
          <a:p>
            <a:pPr>
              <a:lnSpc>
                <a:spcPct val="90000"/>
              </a:lnSpc>
            </a:pPr>
            <a:r>
              <a:rPr lang="en-US" sz="2400" b="1">
                <a:latin typeface="Courier New" charset="0"/>
              </a:rPr>
              <a:t>Diff</a:t>
            </a:r>
            <a:r>
              <a:rPr lang="en-US" sz="2400">
                <a:latin typeface="Times New Roman" charset="0"/>
              </a:rPr>
              <a:t> = </a:t>
            </a:r>
            <a:r>
              <a:rPr lang="en-US" sz="2400" b="1">
                <a:latin typeface="Courier New" charset="0"/>
              </a:rPr>
              <a:t>SampleRTT</a:t>
            </a:r>
            <a:r>
              <a:rPr lang="en-US" sz="2400">
                <a:latin typeface="Times New Roman" charset="0"/>
              </a:rPr>
              <a:t> - </a:t>
            </a:r>
            <a:r>
              <a:rPr lang="en-US" sz="2400" b="1">
                <a:latin typeface="Courier New" charset="0"/>
              </a:rPr>
              <a:t>EstRTT</a:t>
            </a:r>
            <a:endParaRPr lang="en-US" sz="240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latin typeface="Courier New" charset="0"/>
              </a:rPr>
              <a:t>EstRTT = EstRTT + (</a:t>
            </a:r>
            <a:r>
              <a:rPr lang="en-US" sz="2400" b="1">
                <a:latin typeface="Symbol" charset="0"/>
              </a:rPr>
              <a:t>d</a:t>
            </a:r>
            <a:r>
              <a:rPr lang="en-US" sz="2400" b="1" i="1">
                <a:latin typeface="Courier New" charset="0"/>
              </a:rPr>
              <a:t> </a:t>
            </a:r>
            <a:r>
              <a:rPr lang="en-US" sz="2400">
                <a:latin typeface="Arial" charset="0"/>
              </a:rPr>
              <a:t>x</a:t>
            </a:r>
            <a:r>
              <a:rPr lang="en-US" sz="2400" b="1">
                <a:latin typeface="Courier New" charset="0"/>
              </a:rPr>
              <a:t> Diff)</a:t>
            </a:r>
          </a:p>
          <a:p>
            <a:pPr>
              <a:lnSpc>
                <a:spcPct val="90000"/>
              </a:lnSpc>
            </a:pPr>
            <a:r>
              <a:rPr lang="en-US" sz="2400" b="1">
                <a:latin typeface="Courier New" charset="0"/>
              </a:rPr>
              <a:t>Dev = Dev + </a:t>
            </a:r>
            <a:r>
              <a:rPr lang="en-US" sz="2400" b="1">
                <a:latin typeface="Symbol" charset="0"/>
              </a:rPr>
              <a:t>d</a:t>
            </a:r>
            <a:r>
              <a:rPr lang="en-US" sz="2400" b="1">
                <a:latin typeface="Courier New" charset="0"/>
              </a:rPr>
              <a:t>( |Diff| - Dev)</a:t>
            </a:r>
            <a:endParaRPr lang="en-US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where </a:t>
            </a:r>
            <a:r>
              <a:rPr lang="en-US" sz="2000">
                <a:latin typeface="Symbol" charset="0"/>
                <a:ea typeface="ＭＳ Ｐゴシック" charset="0"/>
              </a:rPr>
              <a:t>d</a:t>
            </a:r>
            <a:r>
              <a:rPr lang="en-US" sz="2000">
                <a:latin typeface="Times New Roman" charset="0"/>
                <a:ea typeface="ＭＳ Ｐゴシック" charset="0"/>
              </a:rPr>
              <a:t> is a factor between 0 and 1</a:t>
            </a:r>
            <a:endParaRPr lang="en-US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Consider variance when setting timeout value</a:t>
            </a:r>
          </a:p>
          <a:p>
            <a:pPr>
              <a:lnSpc>
                <a:spcPct val="90000"/>
              </a:lnSpc>
            </a:pPr>
            <a:r>
              <a:rPr lang="en-US" sz="2400" b="1">
                <a:latin typeface="Courier New" charset="0"/>
              </a:rPr>
              <a:t>TimeOut</a:t>
            </a:r>
            <a:r>
              <a:rPr lang="en-US" sz="2400">
                <a:latin typeface="Times New Roman" charset="0"/>
              </a:rPr>
              <a:t> = </a:t>
            </a:r>
            <a:r>
              <a:rPr lang="en-US" sz="2400" i="1">
                <a:latin typeface="Symbol" charset="0"/>
              </a:rPr>
              <a:t>m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latin typeface="Arial" charset="0"/>
              </a:rPr>
              <a:t>x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>
                <a:latin typeface="Courier New" charset="0"/>
              </a:rPr>
              <a:t>EstRTT</a:t>
            </a:r>
            <a:r>
              <a:rPr lang="en-US" sz="2400">
                <a:latin typeface="Times New Roman" charset="0"/>
              </a:rPr>
              <a:t> + </a:t>
            </a:r>
            <a:r>
              <a:rPr lang="en-US" sz="2400" i="1">
                <a:latin typeface="Symbol" charset="0"/>
              </a:rPr>
              <a:t>f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latin typeface="Arial" charset="0"/>
              </a:rPr>
              <a:t>x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>
                <a:latin typeface="Courier New" charset="0"/>
              </a:rPr>
              <a:t>Dev</a:t>
            </a:r>
            <a:endParaRPr lang="en-US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where </a:t>
            </a:r>
            <a:r>
              <a:rPr lang="en-US" sz="2000" i="1">
                <a:latin typeface="Symbol" charset="0"/>
                <a:ea typeface="ＭＳ Ｐゴシック" charset="0"/>
              </a:rPr>
              <a:t>m</a:t>
            </a:r>
            <a:r>
              <a:rPr lang="en-US" sz="2000">
                <a:latin typeface="Times New Roman" charset="0"/>
                <a:ea typeface="ＭＳ Ｐゴシック" charset="0"/>
              </a:rPr>
              <a:t> = 1 and </a:t>
            </a:r>
            <a:r>
              <a:rPr lang="en-US" sz="2000" i="1">
                <a:latin typeface="Symbol" charset="0"/>
                <a:ea typeface="ＭＳ Ｐゴシック" charset="0"/>
              </a:rPr>
              <a:t>f</a:t>
            </a:r>
            <a:r>
              <a:rPr lang="en-US" sz="2000">
                <a:latin typeface="Times New Roman" charset="0"/>
                <a:ea typeface="ＭＳ Ｐゴシック" charset="0"/>
              </a:rPr>
              <a:t> = 4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Notes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algorithm only as good as granularity of clock (500ms on Unix)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accurate timeout mechanism important to congestion control (later)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18DB3-F7EC-B24E-81A7-85D7D81DED82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534B9A-D2C0-EC44-A6D0-82A70C3A2B5B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Extensions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3769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Implemented as header options</a:t>
            </a:r>
          </a:p>
          <a:p>
            <a:r>
              <a:rPr lang="en-US" dirty="0">
                <a:latin typeface="Times New Roman" charset="0"/>
              </a:rPr>
              <a:t>Store timestamp in outgoing segments</a:t>
            </a:r>
          </a:p>
          <a:p>
            <a:r>
              <a:rPr lang="en-US" dirty="0">
                <a:latin typeface="Times New Roman" charset="0"/>
              </a:rPr>
              <a:t>Extend sequence space with  32-bit timestamp (PAWS)</a:t>
            </a:r>
          </a:p>
          <a:p>
            <a:r>
              <a:rPr lang="en-US" dirty="0">
                <a:latin typeface="Times New Roman" charset="0"/>
              </a:rPr>
              <a:t>Shift (scale) advertised window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C1DF05-D596-5041-86CB-29B6F5903EA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D39801-8AF5-E640-A74D-B846E8DBAC46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Issues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475" y="1564018"/>
            <a:ext cx="7772400" cy="4114800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Messages </a:t>
            </a:r>
            <a:r>
              <a:rPr lang="en-US" sz="2400" dirty="0" err="1">
                <a:latin typeface="Times New Roman" charset="0"/>
              </a:rPr>
              <a:t>vs</a:t>
            </a:r>
            <a:r>
              <a:rPr lang="en-US" sz="2400" dirty="0">
                <a:latin typeface="Times New Roman" charset="0"/>
              </a:rPr>
              <a:t> Byte Stream</a:t>
            </a:r>
          </a:p>
          <a:p>
            <a:r>
              <a:rPr lang="en-US" sz="2400" dirty="0">
                <a:latin typeface="Times New Roman" charset="0"/>
              </a:rPr>
              <a:t>Record Boundaries…Database Records</a:t>
            </a:r>
          </a:p>
          <a:p>
            <a:r>
              <a:rPr lang="en-US" sz="2400" dirty="0">
                <a:latin typeface="Times New Roman" charset="0"/>
              </a:rPr>
              <a:t>Solution</a:t>
            </a:r>
          </a:p>
          <a:p>
            <a:pPr lvl="1"/>
            <a:r>
              <a:rPr lang="en-US" dirty="0" err="1">
                <a:latin typeface="Times New Roman" charset="0"/>
                <a:ea typeface="ＭＳ Ｐゴシック" charset="0"/>
              </a:rPr>
              <a:t>UrgPtr</a:t>
            </a:r>
            <a:r>
              <a:rPr lang="en-US" dirty="0">
                <a:latin typeface="Times New Roman" charset="0"/>
                <a:ea typeface="ＭＳ Ｐゴシック" charset="0"/>
              </a:rPr>
              <a:t> -- Sending  app/process can tell receiver that there is urgent data, I.e., record boundary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Push -- app/process can tell TCP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dirty="0">
                <a:latin typeface="Times New Roman" charset="0"/>
                <a:ea typeface="ＭＳ Ｐゴシック" charset="0"/>
              </a:rPr>
              <a:t>send now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dirty="0">
                <a:latin typeface="Times New Roman" charset="0"/>
                <a:ea typeface="ＭＳ Ｐゴシック" charset="0"/>
              </a:rPr>
              <a:t>…TCP receiver must inform  receiving app…force records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924335-E395-4647-9768-8FC08818CD38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769300-473C-DB44-B401-D8B354CE0112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TCP Issues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2" y="1350900"/>
            <a:ext cx="8299497" cy="4897500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TCP is reliable byte  stream…what about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Reliable, Ordered, </a:t>
            </a:r>
            <a:r>
              <a:rPr lang="en-US" dirty="0" err="1">
                <a:latin typeface="Times New Roman" charset="0"/>
                <a:ea typeface="ＭＳ Ｐゴシック" charset="0"/>
              </a:rPr>
              <a:t>etc</a:t>
            </a:r>
            <a:r>
              <a:rPr lang="en-US" dirty="0">
                <a:latin typeface="Times New Roman" charset="0"/>
                <a:ea typeface="ＭＳ Ｐゴシック" charset="0"/>
              </a:rPr>
              <a:t>:  Request/Reply protocol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Unreliable  byte stream: video</a:t>
            </a:r>
          </a:p>
          <a:p>
            <a:r>
              <a:rPr lang="en-US" sz="2400" dirty="0">
                <a:latin typeface="Times New Roman" charset="0"/>
              </a:rPr>
              <a:t>TCP - High overhead to setup/close connection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Web experience</a:t>
            </a:r>
          </a:p>
          <a:p>
            <a:r>
              <a:rPr lang="en-US" sz="2400" dirty="0">
                <a:latin typeface="Times New Roman" charset="0"/>
              </a:rPr>
              <a:t>TCP - Window Based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How about Rate based…</a:t>
            </a:r>
          </a:p>
          <a:p>
            <a:r>
              <a:rPr lang="en-US" sz="2400" dirty="0">
                <a:latin typeface="Times New Roman" charset="0"/>
              </a:rPr>
              <a:t>TCP - Byte based…not  message based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D486DF-1712-BF48-A0EE-10AFAD1FAD5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5B132E-C6EA-2B47-BB09-A96F401C1BB2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State Transition Diagram</a:t>
            </a:r>
          </a:p>
        </p:txBody>
      </p:sp>
      <p:pic>
        <p:nvPicPr>
          <p:cNvPr id="82949" name="Picture 3" descr="05x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143000"/>
            <a:ext cx="5297488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7E248C-AF05-2845-9366-5E9D2A934FDC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F83837-3CD1-254A-94F0-789911114C66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37270" y="0"/>
            <a:ext cx="6721475" cy="98901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Roles of Layers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84" y="727746"/>
            <a:ext cx="8003315" cy="5103117"/>
          </a:xfrm>
        </p:spPr>
        <p:txBody>
          <a:bodyPr/>
          <a:lstStyle/>
          <a:p>
            <a:r>
              <a:rPr lang="en-US" sz="2400" dirty="0">
                <a:latin typeface="Times New Roman" charset="0"/>
              </a:rPr>
              <a:t>Application layer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Communication for specific applications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E.g., </a:t>
            </a:r>
            <a:r>
              <a:rPr lang="en-US" dirty="0" err="1">
                <a:latin typeface="Times New Roman" charset="0"/>
                <a:ea typeface="ＭＳ Ｐゴシック" charset="0"/>
              </a:rPr>
              <a:t>HyperText</a:t>
            </a:r>
            <a:r>
              <a:rPr lang="en-US" dirty="0">
                <a:latin typeface="Times New Roman" charset="0"/>
                <a:ea typeface="ＭＳ Ｐゴシック" charset="0"/>
              </a:rPr>
              <a:t> Transfer Protocol (HTTP), File Transfer Protocol (FTP), Network News Transfer Protocol (NNTP), DNS, SNMP</a:t>
            </a:r>
          </a:p>
          <a:p>
            <a:r>
              <a:rPr lang="en-US" sz="2400" dirty="0">
                <a:latin typeface="Times New Roman" charset="0"/>
              </a:rPr>
              <a:t>Transport layer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Communication between processes (e.g., socket)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Relies on network layer and serves the application layer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E.g., TCP and UDP</a:t>
            </a:r>
          </a:p>
          <a:p>
            <a:r>
              <a:rPr lang="en-US" sz="2400" dirty="0">
                <a:latin typeface="Times New Roman" charset="0"/>
              </a:rPr>
              <a:t>Network layer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Logical communication between nodes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Hides details of the link technology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E.g., 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868E4F0-D799-5241-821A-646AB91EBDB4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25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143CCD-82AA-F343-8302-C36D73F32DA9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Transport Protocols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163639"/>
            <a:ext cx="4668837" cy="50847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</a:rPr>
              <a:t> logical communication</a:t>
            </a:r>
            <a:r>
              <a:rPr lang="en-US" sz="2400" dirty="0">
                <a:latin typeface="Times New Roman" charset="0"/>
              </a:rPr>
              <a:t> between application processes running on different hosts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Run on end hosts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Sender: breaks application messages into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segments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and passes to network layer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Receiver: reassembles segments into messages, passes to application layer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Multiple transport protocol available to applications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Internet: TCP and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UDP – best known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227763" y="4008438"/>
          <a:ext cx="11985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8" name="Clip" r:id="rId3" imgW="1307948" imgH="1084823" progId="MS_ClipArt_Gallery.2">
                  <p:embed/>
                </p:oleObj>
              </mc:Choice>
              <mc:Fallback>
                <p:oleObj name="Clip" r:id="rId3" imgW="1307948" imgH="108482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008438"/>
                        <a:ext cx="1198562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Freeform 5"/>
          <p:cNvSpPr>
            <a:spLocks/>
          </p:cNvSpPr>
          <p:nvPr/>
        </p:nvSpPr>
        <p:spPr bwMode="auto">
          <a:xfrm>
            <a:off x="7089775" y="2522538"/>
            <a:ext cx="1798638" cy="1674812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Freeform 6"/>
          <p:cNvSpPr>
            <a:spLocks/>
          </p:cNvSpPr>
          <p:nvPr/>
        </p:nvSpPr>
        <p:spPr bwMode="auto">
          <a:xfrm>
            <a:off x="5210175" y="2379663"/>
            <a:ext cx="1866900" cy="1589087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Freeform 7"/>
          <p:cNvSpPr>
            <a:spLocks/>
          </p:cNvSpPr>
          <p:nvPr/>
        </p:nvSpPr>
        <p:spPr bwMode="auto">
          <a:xfrm>
            <a:off x="5578475" y="3830638"/>
            <a:ext cx="2974975" cy="221932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52" name="Group 8"/>
          <p:cNvGrpSpPr>
            <a:grpSpLocks/>
          </p:cNvGrpSpPr>
          <p:nvPr/>
        </p:nvGrpSpPr>
        <p:grpSpPr bwMode="auto">
          <a:xfrm>
            <a:off x="5327650" y="2514600"/>
            <a:ext cx="733425" cy="319088"/>
            <a:chOff x="3552" y="246"/>
            <a:chExt cx="527" cy="248"/>
          </a:xfrm>
        </p:grpSpPr>
        <p:graphicFrame>
          <p:nvGraphicFramePr>
            <p:cNvPr id="22543" name="Object 15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89" name="Clip" r:id="rId5" imgW="1307948" imgH="1084823" progId="MS_ClipArt_Gallery.2">
                    <p:embed/>
                  </p:oleObj>
                </mc:Choice>
                <mc:Fallback>
                  <p:oleObj name="Clip" r:id="rId5" imgW="1307948" imgH="1084823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4" name="Object 16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0" name="Clip" r:id="rId6" imgW="682388" imgH="481084" progId="MS_ClipArt_Gallery.2">
                    <p:embed/>
                  </p:oleObj>
                </mc:Choice>
                <mc:Fallback>
                  <p:oleObj name="Clip" r:id="rId6" imgW="682388" imgH="481084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03" name="Line 11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3" name="Group 12"/>
          <p:cNvGrpSpPr>
            <a:grpSpLocks/>
          </p:cNvGrpSpPr>
          <p:nvPr/>
        </p:nvGrpSpPr>
        <p:grpSpPr bwMode="auto">
          <a:xfrm>
            <a:off x="5327650" y="3109913"/>
            <a:ext cx="733425" cy="319087"/>
            <a:chOff x="3552" y="246"/>
            <a:chExt cx="527" cy="248"/>
          </a:xfrm>
        </p:grpSpPr>
        <p:graphicFrame>
          <p:nvGraphicFramePr>
            <p:cNvPr id="22541" name="Object 13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1" name="Clip" r:id="rId8" imgW="1307948" imgH="1084823" progId="MS_ClipArt_Gallery.2">
                    <p:embed/>
                  </p:oleObj>
                </mc:Choice>
                <mc:Fallback>
                  <p:oleObj name="Clip" r:id="rId8" imgW="1307948" imgH="1084823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2" name="Object 14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2" name="Clip" r:id="rId9" imgW="682388" imgH="481084" progId="MS_ClipArt_Gallery.2">
                    <p:embed/>
                  </p:oleObj>
                </mc:Choice>
                <mc:Fallback>
                  <p:oleObj name="Clip" r:id="rId9" imgW="682388" imgH="481084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02" name="Line 15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4" name="Group 16"/>
          <p:cNvGrpSpPr>
            <a:grpSpLocks/>
          </p:cNvGrpSpPr>
          <p:nvPr/>
        </p:nvGrpSpPr>
        <p:grpSpPr bwMode="auto">
          <a:xfrm>
            <a:off x="5703888" y="2897188"/>
            <a:ext cx="69850" cy="214312"/>
            <a:chOff x="3842" y="406"/>
            <a:chExt cx="51" cy="167"/>
          </a:xfrm>
        </p:grpSpPr>
        <p:sp>
          <p:nvSpPr>
            <p:cNvPr id="22799" name="Oval 1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0" name="Oval 1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1" name="Oval 1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5" name="Group 20"/>
          <p:cNvGrpSpPr>
            <a:grpSpLocks/>
          </p:cNvGrpSpPr>
          <p:nvPr/>
        </p:nvGrpSpPr>
        <p:grpSpPr bwMode="auto">
          <a:xfrm>
            <a:off x="6173788" y="3400425"/>
            <a:ext cx="209550" cy="395288"/>
            <a:chOff x="4180" y="783"/>
            <a:chExt cx="150" cy="307"/>
          </a:xfrm>
        </p:grpSpPr>
        <p:sp>
          <p:nvSpPr>
            <p:cNvPr id="2279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6" name="Group 29"/>
          <p:cNvGrpSpPr>
            <a:grpSpLocks/>
          </p:cNvGrpSpPr>
          <p:nvPr/>
        </p:nvGrpSpPr>
        <p:grpSpPr bwMode="auto">
          <a:xfrm rot="-5400000">
            <a:off x="6486526" y="3478212"/>
            <a:ext cx="80962" cy="233363"/>
            <a:chOff x="3842" y="406"/>
            <a:chExt cx="51" cy="167"/>
          </a:xfrm>
        </p:grpSpPr>
        <p:sp>
          <p:nvSpPr>
            <p:cNvPr id="22788" name="Oval 3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9" name="Oval 3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0" name="Oval 3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7" name="Line 33"/>
          <p:cNvSpPr>
            <a:spLocks noChangeShapeType="1"/>
          </p:cNvSpPr>
          <p:nvPr/>
        </p:nvSpPr>
        <p:spPr bwMode="auto">
          <a:xfrm>
            <a:off x="6310313" y="3308350"/>
            <a:ext cx="495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34"/>
          <p:cNvSpPr>
            <a:spLocks noChangeShapeType="1"/>
          </p:cNvSpPr>
          <p:nvPr/>
        </p:nvSpPr>
        <p:spPr bwMode="auto">
          <a:xfrm>
            <a:off x="6313488" y="3305175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35"/>
          <p:cNvSpPr>
            <a:spLocks noChangeShapeType="1"/>
          </p:cNvSpPr>
          <p:nvPr/>
        </p:nvSpPr>
        <p:spPr bwMode="auto">
          <a:xfrm>
            <a:off x="6808788" y="3303588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Line 36"/>
          <p:cNvSpPr>
            <a:spLocks noChangeShapeType="1"/>
          </p:cNvSpPr>
          <p:nvPr/>
        </p:nvSpPr>
        <p:spPr bwMode="auto">
          <a:xfrm>
            <a:off x="6010275" y="276860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37"/>
          <p:cNvSpPr>
            <a:spLocks noChangeShapeType="1"/>
          </p:cNvSpPr>
          <p:nvPr/>
        </p:nvSpPr>
        <p:spPr bwMode="auto">
          <a:xfrm flipV="1">
            <a:off x="6022975" y="3054350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38"/>
          <p:cNvSpPr>
            <a:spLocks noChangeShapeType="1"/>
          </p:cNvSpPr>
          <p:nvPr/>
        </p:nvSpPr>
        <p:spPr bwMode="auto">
          <a:xfrm flipV="1">
            <a:off x="6550025" y="3140075"/>
            <a:ext cx="1588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63" name="Group 39"/>
          <p:cNvGrpSpPr>
            <a:grpSpLocks/>
          </p:cNvGrpSpPr>
          <p:nvPr/>
        </p:nvGrpSpPr>
        <p:grpSpPr bwMode="auto">
          <a:xfrm>
            <a:off x="6669088" y="3378200"/>
            <a:ext cx="209550" cy="395288"/>
            <a:chOff x="4180" y="783"/>
            <a:chExt cx="150" cy="307"/>
          </a:xfrm>
        </p:grpSpPr>
        <p:sp>
          <p:nvSpPr>
            <p:cNvPr id="22780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1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2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3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4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5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6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7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4" name="Group 48"/>
          <p:cNvGrpSpPr>
            <a:grpSpLocks/>
          </p:cNvGrpSpPr>
          <p:nvPr/>
        </p:nvGrpSpPr>
        <p:grpSpPr bwMode="auto">
          <a:xfrm>
            <a:off x="5711825" y="3997325"/>
            <a:ext cx="479425" cy="925513"/>
            <a:chOff x="3314" y="1248"/>
            <a:chExt cx="344" cy="694"/>
          </a:xfrm>
        </p:grpSpPr>
        <p:graphicFrame>
          <p:nvGraphicFramePr>
            <p:cNvPr id="22539" name="Object 11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3" name="Clip" r:id="rId10" imgW="1307948" imgH="1084823" progId="MS_ClipArt_Gallery.2">
                    <p:embed/>
                  </p:oleObj>
                </mc:Choice>
                <mc:Fallback>
                  <p:oleObj name="Clip" r:id="rId10" imgW="1307948" imgH="1084823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73" name="Line 50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40" name="Object 12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4" name="Clip" r:id="rId11" imgW="1307948" imgH="1084823" progId="MS_ClipArt_Gallery.2">
                    <p:embed/>
                  </p:oleObj>
                </mc:Choice>
                <mc:Fallback>
                  <p:oleObj name="Clip" r:id="rId11" imgW="1307948" imgH="1084823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74" name="Line 52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75" name="Group 53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2777" name="Oval 5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8" name="Oval 5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9" name="Oval 5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776" name="Line 57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965825" y="499586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5" name="Clip" r:id="rId12" imgW="1307948" imgH="1084823" progId="MS_ClipArt_Gallery.2">
                  <p:embed/>
                </p:oleObj>
              </mc:Choice>
              <mc:Fallback>
                <p:oleObj name="Clip" r:id="rId12" imgW="1307948" imgH="108482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99586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5" name="Oval 59"/>
          <p:cNvSpPr>
            <a:spLocks noChangeArrowheads="1"/>
          </p:cNvSpPr>
          <p:nvPr/>
        </p:nvSpPr>
        <p:spPr bwMode="auto">
          <a:xfrm rot="-5400000">
            <a:off x="6382544" y="5099844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60"/>
          <p:cNvSpPr>
            <a:spLocks noChangeArrowheads="1"/>
          </p:cNvSpPr>
          <p:nvPr/>
        </p:nvSpPr>
        <p:spPr bwMode="auto">
          <a:xfrm rot="-5400000">
            <a:off x="6467476" y="5097462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Oval 61"/>
          <p:cNvSpPr>
            <a:spLocks noChangeArrowheads="1"/>
          </p:cNvSpPr>
          <p:nvPr/>
        </p:nvSpPr>
        <p:spPr bwMode="auto">
          <a:xfrm rot="-5400000">
            <a:off x="6545263" y="5102225"/>
            <a:ext cx="61912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62"/>
          <p:cNvSpPr>
            <a:spLocks noChangeShapeType="1"/>
          </p:cNvSpPr>
          <p:nvPr/>
        </p:nvSpPr>
        <p:spPr bwMode="auto">
          <a:xfrm rot="-5400000">
            <a:off x="6804819" y="4982369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63"/>
          <p:cNvSpPr>
            <a:spLocks noChangeShapeType="1"/>
          </p:cNvSpPr>
          <p:nvPr/>
        </p:nvSpPr>
        <p:spPr bwMode="auto">
          <a:xfrm rot="5400000" flipH="1">
            <a:off x="6178550" y="4973638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64"/>
          <p:cNvSpPr>
            <a:spLocks noChangeShapeType="1"/>
          </p:cNvSpPr>
          <p:nvPr/>
        </p:nvSpPr>
        <p:spPr bwMode="auto">
          <a:xfrm rot="16200000" flipV="1">
            <a:off x="6525419" y="4634707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65"/>
          <p:cNvSpPr>
            <a:spLocks noChangeShapeType="1"/>
          </p:cNvSpPr>
          <p:nvPr/>
        </p:nvSpPr>
        <p:spPr bwMode="auto">
          <a:xfrm flipV="1">
            <a:off x="6191250" y="4573588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66"/>
          <p:cNvSpPr>
            <a:spLocks noChangeShapeType="1"/>
          </p:cNvSpPr>
          <p:nvPr/>
        </p:nvSpPr>
        <p:spPr bwMode="auto">
          <a:xfrm>
            <a:off x="6792913" y="4619625"/>
            <a:ext cx="303212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67"/>
          <p:cNvSpPr>
            <a:spLocks noChangeShapeType="1"/>
          </p:cNvSpPr>
          <p:nvPr/>
        </p:nvSpPr>
        <p:spPr bwMode="auto">
          <a:xfrm flipH="1">
            <a:off x="7588250" y="4616450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7766050" y="4168775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6" name="Clip" r:id="rId13" imgW="983488" imgH="1209040" progId="MS_ClipArt_Gallery.2">
                  <p:embed/>
                </p:oleObj>
              </mc:Choice>
              <mc:Fallback>
                <p:oleObj name="Clip" r:id="rId13" imgW="983488" imgH="12090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168775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429375" y="4249738"/>
          <a:ext cx="2032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97" name="Clip" r:id="rId15" imgW="983488" imgH="1209040" progId="MS_ClipArt_Gallery.2">
                  <p:embed/>
                </p:oleObj>
              </mc:Choice>
              <mc:Fallback>
                <p:oleObj name="Clip" r:id="rId15" imgW="983488" imgH="12090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249738"/>
                        <a:ext cx="2032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74" name="Group 70"/>
          <p:cNvGrpSpPr>
            <a:grpSpLocks/>
          </p:cNvGrpSpPr>
          <p:nvPr/>
        </p:nvGrpSpPr>
        <p:grpSpPr bwMode="auto">
          <a:xfrm>
            <a:off x="6777038" y="5446713"/>
            <a:ext cx="406400" cy="427037"/>
            <a:chOff x="2870" y="1518"/>
            <a:chExt cx="292" cy="320"/>
          </a:xfrm>
        </p:grpSpPr>
        <p:graphicFrame>
          <p:nvGraphicFramePr>
            <p:cNvPr id="22537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8" name="Clip" r:id="rId16" imgW="827508" imgH="841085" progId="MS_ClipArt_Gallery.2">
                    <p:embed/>
                  </p:oleObj>
                </mc:Choice>
                <mc:Fallback>
                  <p:oleObj name="Clip" r:id="rId16" imgW="827508" imgH="841085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8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99" name="Clip" r:id="rId18" imgW="1268977" imgH="1200107" progId="MS_ClipArt_Gallery.2">
                    <p:embed/>
                  </p:oleObj>
                </mc:Choice>
                <mc:Fallback>
                  <p:oleObj name="Clip" r:id="rId18" imgW="1268977" imgH="1200107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75" name="Group 73"/>
          <p:cNvGrpSpPr>
            <a:grpSpLocks/>
          </p:cNvGrpSpPr>
          <p:nvPr/>
        </p:nvGrpSpPr>
        <p:grpSpPr bwMode="auto">
          <a:xfrm>
            <a:off x="7554913" y="5478463"/>
            <a:ext cx="406400" cy="427037"/>
            <a:chOff x="2870" y="1518"/>
            <a:chExt cx="292" cy="320"/>
          </a:xfrm>
        </p:grpSpPr>
        <p:graphicFrame>
          <p:nvGraphicFramePr>
            <p:cNvPr id="22535" name="Object 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0" name="Clip" r:id="rId20" imgW="827508" imgH="841085" progId="MS_ClipArt_Gallery.2">
                    <p:embed/>
                  </p:oleObj>
                </mc:Choice>
                <mc:Fallback>
                  <p:oleObj name="Clip" r:id="rId20" imgW="827508" imgH="841085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6" name="Object 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1" name="Clip" r:id="rId21" imgW="1268977" imgH="1200107" progId="MS_ClipArt_Gallery.2">
                    <p:embed/>
                  </p:oleObj>
                </mc:Choice>
                <mc:Fallback>
                  <p:oleObj name="Clip" r:id="rId21" imgW="1268977" imgH="1200107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76" name="Group 76"/>
          <p:cNvGrpSpPr>
            <a:grpSpLocks/>
          </p:cNvGrpSpPr>
          <p:nvPr/>
        </p:nvGrpSpPr>
        <p:grpSpPr bwMode="auto">
          <a:xfrm>
            <a:off x="7140575" y="5194300"/>
            <a:ext cx="379413" cy="376238"/>
            <a:chOff x="4733" y="2082"/>
            <a:chExt cx="272" cy="282"/>
          </a:xfrm>
        </p:grpSpPr>
        <p:graphicFrame>
          <p:nvGraphicFramePr>
            <p:cNvPr id="22534" name="Object 6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2" name="Clip" r:id="rId22" imgW="827508" imgH="841085" progId="MS_ClipArt_Gallery.2">
                    <p:embed/>
                  </p:oleObj>
                </mc:Choice>
                <mc:Fallback>
                  <p:oleObj name="Clip" r:id="rId22" imgW="827508" imgH="841085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72" name="Rectangle 78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77" name="Line 79"/>
          <p:cNvSpPr>
            <a:spLocks noChangeShapeType="1"/>
          </p:cNvSpPr>
          <p:nvPr/>
        </p:nvSpPr>
        <p:spPr bwMode="auto">
          <a:xfrm>
            <a:off x="7446963" y="50974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78" name="Group 80"/>
          <p:cNvGrpSpPr>
            <a:grpSpLocks/>
          </p:cNvGrpSpPr>
          <p:nvPr/>
        </p:nvGrpSpPr>
        <p:grpSpPr bwMode="auto">
          <a:xfrm>
            <a:off x="8167688" y="4521200"/>
            <a:ext cx="207962" cy="409575"/>
            <a:chOff x="4180" y="783"/>
            <a:chExt cx="150" cy="307"/>
          </a:xfrm>
        </p:grpSpPr>
        <p:sp>
          <p:nvSpPr>
            <p:cNvPr id="22764" name="AutoShape 8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5" name="Rectangle 8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6" name="Rectangle 8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7" name="AutoShape 8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8" name="Line 8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9" name="Line 8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0" name="Rectangle 8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1" name="Rectangle 8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79" name="Group 89"/>
          <p:cNvGrpSpPr>
            <a:grpSpLocks/>
          </p:cNvGrpSpPr>
          <p:nvPr/>
        </p:nvGrpSpPr>
        <p:grpSpPr bwMode="auto">
          <a:xfrm>
            <a:off x="8154988" y="4965700"/>
            <a:ext cx="207962" cy="409575"/>
            <a:chOff x="4180" y="783"/>
            <a:chExt cx="150" cy="307"/>
          </a:xfrm>
        </p:grpSpPr>
        <p:sp>
          <p:nvSpPr>
            <p:cNvPr id="22756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7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8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9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0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1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2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3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80" name="Line 98"/>
          <p:cNvSpPr>
            <a:spLocks noChangeShapeType="1"/>
          </p:cNvSpPr>
          <p:nvPr/>
        </p:nvSpPr>
        <p:spPr bwMode="auto">
          <a:xfrm rot="5400000" flipH="1">
            <a:off x="7781131" y="48950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99"/>
          <p:cNvSpPr>
            <a:spLocks noChangeShapeType="1"/>
          </p:cNvSpPr>
          <p:nvPr/>
        </p:nvSpPr>
        <p:spPr bwMode="auto">
          <a:xfrm rot="-5400000">
            <a:off x="8135144" y="5147469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Line 100"/>
          <p:cNvSpPr>
            <a:spLocks noChangeShapeType="1"/>
          </p:cNvSpPr>
          <p:nvPr/>
        </p:nvSpPr>
        <p:spPr bwMode="auto">
          <a:xfrm rot="-5400000">
            <a:off x="8124825" y="4678363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Line 101"/>
          <p:cNvSpPr>
            <a:spLocks noChangeShapeType="1"/>
          </p:cNvSpPr>
          <p:nvPr/>
        </p:nvSpPr>
        <p:spPr bwMode="auto">
          <a:xfrm flipV="1">
            <a:off x="6804025" y="281940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102"/>
          <p:cNvSpPr>
            <a:spLocks noChangeShapeType="1"/>
          </p:cNvSpPr>
          <p:nvPr/>
        </p:nvSpPr>
        <p:spPr bwMode="auto">
          <a:xfrm>
            <a:off x="7739063" y="28035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Line 103"/>
          <p:cNvSpPr>
            <a:spLocks noChangeShapeType="1"/>
          </p:cNvSpPr>
          <p:nvPr/>
        </p:nvSpPr>
        <p:spPr bwMode="auto">
          <a:xfrm flipH="1">
            <a:off x="8258175" y="31400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6" name="Line 104"/>
          <p:cNvSpPr>
            <a:spLocks noChangeShapeType="1"/>
          </p:cNvSpPr>
          <p:nvPr/>
        </p:nvSpPr>
        <p:spPr bwMode="auto">
          <a:xfrm>
            <a:off x="7488238" y="29162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7" name="Line 105"/>
          <p:cNvSpPr>
            <a:spLocks noChangeShapeType="1"/>
          </p:cNvSpPr>
          <p:nvPr/>
        </p:nvSpPr>
        <p:spPr bwMode="auto">
          <a:xfrm>
            <a:off x="7513638" y="3563938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8" name="Line 106"/>
          <p:cNvSpPr>
            <a:spLocks noChangeShapeType="1"/>
          </p:cNvSpPr>
          <p:nvPr/>
        </p:nvSpPr>
        <p:spPr bwMode="auto">
          <a:xfrm flipH="1">
            <a:off x="7974013" y="4029075"/>
            <a:ext cx="26670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9" name="Line 107"/>
          <p:cNvSpPr>
            <a:spLocks noChangeShapeType="1"/>
          </p:cNvSpPr>
          <p:nvPr/>
        </p:nvSpPr>
        <p:spPr bwMode="auto">
          <a:xfrm flipH="1">
            <a:off x="7747000" y="3108325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0" name="Line 108"/>
          <p:cNvSpPr>
            <a:spLocks noChangeShapeType="1"/>
          </p:cNvSpPr>
          <p:nvPr/>
        </p:nvSpPr>
        <p:spPr bwMode="auto">
          <a:xfrm flipH="1">
            <a:off x="7756525" y="254793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1" name="Line 109"/>
          <p:cNvSpPr>
            <a:spLocks noChangeShapeType="1"/>
          </p:cNvSpPr>
          <p:nvPr/>
        </p:nvSpPr>
        <p:spPr bwMode="auto">
          <a:xfrm flipH="1">
            <a:off x="8474075" y="2724150"/>
            <a:ext cx="201613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92" name="Group 110"/>
          <p:cNvGrpSpPr>
            <a:grpSpLocks/>
          </p:cNvGrpSpPr>
          <p:nvPr/>
        </p:nvGrpSpPr>
        <p:grpSpPr bwMode="auto">
          <a:xfrm>
            <a:off x="6284913" y="2916238"/>
            <a:ext cx="501650" cy="233362"/>
            <a:chOff x="3600" y="219"/>
            <a:chExt cx="360" cy="175"/>
          </a:xfrm>
        </p:grpSpPr>
        <p:sp>
          <p:nvSpPr>
            <p:cNvPr id="22743" name="Oval 1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4" name="Line 1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5" name="Line 1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6" name="Rectangle 1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47" name="Oval 1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48" name="Group 1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753" name="Line 1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4" name="Line 1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5" name="Line 1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49" name="Group 1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750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1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2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3" name="Group 124"/>
          <p:cNvGrpSpPr>
            <a:grpSpLocks/>
          </p:cNvGrpSpPr>
          <p:nvPr/>
        </p:nvGrpSpPr>
        <p:grpSpPr bwMode="auto">
          <a:xfrm>
            <a:off x="7237413" y="2687638"/>
            <a:ext cx="501650" cy="233362"/>
            <a:chOff x="3600" y="219"/>
            <a:chExt cx="360" cy="175"/>
          </a:xfrm>
        </p:grpSpPr>
        <p:sp>
          <p:nvSpPr>
            <p:cNvPr id="22730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1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2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" name="Rectangle 1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34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35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740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1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2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36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737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8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9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4" name="Group 138"/>
          <p:cNvGrpSpPr>
            <a:grpSpLocks/>
          </p:cNvGrpSpPr>
          <p:nvPr/>
        </p:nvGrpSpPr>
        <p:grpSpPr bwMode="auto">
          <a:xfrm>
            <a:off x="7254875" y="3344863"/>
            <a:ext cx="501650" cy="233362"/>
            <a:chOff x="3600" y="219"/>
            <a:chExt cx="360" cy="175"/>
          </a:xfrm>
        </p:grpSpPr>
        <p:sp>
          <p:nvSpPr>
            <p:cNvPr id="22717" name="Oval 1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8" name="Line 1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9" name="Line 1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0" name="Rectangle 1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21" name="Oval 1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22" name="Group 1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727" name="Line 1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8" name="Line 1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9" name="Line 1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23" name="Group 1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724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5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6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5" name="Group 152"/>
          <p:cNvGrpSpPr>
            <a:grpSpLocks/>
          </p:cNvGrpSpPr>
          <p:nvPr/>
        </p:nvGrpSpPr>
        <p:grpSpPr bwMode="auto">
          <a:xfrm>
            <a:off x="8224838" y="2895600"/>
            <a:ext cx="500062" cy="233363"/>
            <a:chOff x="3600" y="219"/>
            <a:chExt cx="360" cy="175"/>
          </a:xfrm>
        </p:grpSpPr>
        <p:sp>
          <p:nvSpPr>
            <p:cNvPr id="22704" name="Oval 1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5" name="Line 1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6" name="Line 1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7" name="Rectangle 1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708" name="Oval 1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09" name="Group 1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714" name="Line 1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5" name="Line 1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6" name="Line 1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10" name="Group 1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711" name="Line 1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2" name="Line 1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3" name="Line 1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6" name="Group 166"/>
          <p:cNvGrpSpPr>
            <a:grpSpLocks/>
          </p:cNvGrpSpPr>
          <p:nvPr/>
        </p:nvGrpSpPr>
        <p:grpSpPr bwMode="auto">
          <a:xfrm>
            <a:off x="8031163" y="3792538"/>
            <a:ext cx="501650" cy="233362"/>
            <a:chOff x="3600" y="219"/>
            <a:chExt cx="360" cy="175"/>
          </a:xfrm>
        </p:grpSpPr>
        <p:sp>
          <p:nvSpPr>
            <p:cNvPr id="22691" name="Oval 1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Line 1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3" name="Line 1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4" name="Rectangle 1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95" name="Oval 1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96" name="Group 1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701" name="Line 1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2" name="Line 1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3" name="Line 1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97" name="Group 1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98" name="Line 1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9" name="Line 1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0" name="Line 1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7" name="Group 180"/>
          <p:cNvGrpSpPr>
            <a:grpSpLocks/>
          </p:cNvGrpSpPr>
          <p:nvPr/>
        </p:nvGrpSpPr>
        <p:grpSpPr bwMode="auto">
          <a:xfrm>
            <a:off x="7697788" y="4376738"/>
            <a:ext cx="501650" cy="234950"/>
            <a:chOff x="3600" y="219"/>
            <a:chExt cx="360" cy="175"/>
          </a:xfrm>
        </p:grpSpPr>
        <p:sp>
          <p:nvSpPr>
            <p:cNvPr id="22678" name="Oval 18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9" name="Line 18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0" name="Line 18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1" name="Rectangle 18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82" name="Oval 18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83" name="Group 18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88" name="Line 1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9" name="Line 1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0" name="Line 1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84" name="Group 19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85" name="Line 1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6" name="Line 1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7" name="Line 1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8" name="Group 194"/>
          <p:cNvGrpSpPr>
            <a:grpSpLocks/>
          </p:cNvGrpSpPr>
          <p:nvPr/>
        </p:nvGrpSpPr>
        <p:grpSpPr bwMode="auto">
          <a:xfrm>
            <a:off x="7088188" y="4865688"/>
            <a:ext cx="500062" cy="233362"/>
            <a:chOff x="3600" y="219"/>
            <a:chExt cx="360" cy="175"/>
          </a:xfrm>
        </p:grpSpPr>
        <p:sp>
          <p:nvSpPr>
            <p:cNvPr id="22665" name="Oval 1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6" name="Line 1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7" name="Line 1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8" name="Rectangle 19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69" name="Oval 1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70" name="Group 2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75" name="Line 2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6" name="Line 2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7" name="Line 2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71" name="Group 2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72" name="Line 2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Line 2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Line 2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99" name="Group 208"/>
          <p:cNvGrpSpPr>
            <a:grpSpLocks/>
          </p:cNvGrpSpPr>
          <p:nvPr/>
        </p:nvGrpSpPr>
        <p:grpSpPr bwMode="auto">
          <a:xfrm>
            <a:off x="6284913" y="4489450"/>
            <a:ext cx="501650" cy="233363"/>
            <a:chOff x="3600" y="219"/>
            <a:chExt cx="360" cy="175"/>
          </a:xfrm>
        </p:grpSpPr>
        <p:sp>
          <p:nvSpPr>
            <p:cNvPr id="22652" name="Oval 20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3" name="Line 2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4" name="Line 2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5" name="Rectangle 2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56" name="Oval 2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57" name="Group 2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62" name="Line 2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2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2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58" name="Group 2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59" name="Line 2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0" name="Line 2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Line 2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00" name="Line 222"/>
          <p:cNvSpPr>
            <a:spLocks noChangeShapeType="1"/>
          </p:cNvSpPr>
          <p:nvPr/>
        </p:nvSpPr>
        <p:spPr bwMode="auto">
          <a:xfrm flipV="1">
            <a:off x="6540500" y="4702175"/>
            <a:ext cx="1588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01" name="Group 223"/>
          <p:cNvGrpSpPr>
            <a:grpSpLocks/>
          </p:cNvGrpSpPr>
          <p:nvPr/>
        </p:nvGrpSpPr>
        <p:grpSpPr bwMode="auto">
          <a:xfrm>
            <a:off x="4994275" y="2036763"/>
            <a:ext cx="814388" cy="854075"/>
            <a:chOff x="4180" y="744"/>
            <a:chExt cx="513" cy="538"/>
          </a:xfrm>
        </p:grpSpPr>
        <p:sp>
          <p:nvSpPr>
            <p:cNvPr id="22645" name="Rectangle 2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6" name="Rectangle 2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" name="Rectangle 2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8" name="Text Box 2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>
                  <a:latin typeface="Comic Sans MS" charset="0"/>
                </a:rPr>
                <a:t>application</a:t>
              </a:r>
            </a:p>
            <a:p>
              <a:pPr algn="ctr"/>
              <a:r>
                <a:rPr lang="en-US" sz="100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49" name="Line 2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0" name="Line 2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1" name="Line 2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2" name="Group 231"/>
          <p:cNvGrpSpPr>
            <a:grpSpLocks/>
          </p:cNvGrpSpPr>
          <p:nvPr/>
        </p:nvGrpSpPr>
        <p:grpSpPr bwMode="auto">
          <a:xfrm>
            <a:off x="8118475" y="4922838"/>
            <a:ext cx="814388" cy="854075"/>
            <a:chOff x="4180" y="744"/>
            <a:chExt cx="513" cy="538"/>
          </a:xfrm>
        </p:grpSpPr>
        <p:sp>
          <p:nvSpPr>
            <p:cNvPr id="22638" name="Rectangle 232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" name="Rectangle 233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0" name="Rectangle 234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1" name="Text Box 235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000">
                  <a:latin typeface="Comic Sans MS" charset="0"/>
                </a:rPr>
                <a:t>application</a:t>
              </a:r>
            </a:p>
            <a:p>
              <a:pPr algn="ctr"/>
              <a:r>
                <a:rPr lang="en-US" sz="100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42" name="Line 236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3" name="Line 237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4" name="Line 238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3" name="Group 239"/>
          <p:cNvGrpSpPr>
            <a:grpSpLocks/>
          </p:cNvGrpSpPr>
          <p:nvPr/>
        </p:nvGrpSpPr>
        <p:grpSpPr bwMode="auto">
          <a:xfrm>
            <a:off x="7456488" y="4041775"/>
            <a:ext cx="814387" cy="701675"/>
            <a:chOff x="2923" y="3345"/>
            <a:chExt cx="513" cy="442"/>
          </a:xfrm>
        </p:grpSpPr>
        <p:sp>
          <p:nvSpPr>
            <p:cNvPr id="22633" name="Rectangle 24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" name="Rectangle 24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" name="Text Box 24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36" name="Line 24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" name="Line 24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4" name="Group 245"/>
          <p:cNvGrpSpPr>
            <a:grpSpLocks/>
          </p:cNvGrpSpPr>
          <p:nvPr/>
        </p:nvGrpSpPr>
        <p:grpSpPr bwMode="auto">
          <a:xfrm>
            <a:off x="7989888" y="3460750"/>
            <a:ext cx="814387" cy="701675"/>
            <a:chOff x="2923" y="3345"/>
            <a:chExt cx="513" cy="442"/>
          </a:xfrm>
        </p:grpSpPr>
        <p:sp>
          <p:nvSpPr>
            <p:cNvPr id="22628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31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5" name="Group 251"/>
          <p:cNvGrpSpPr>
            <a:grpSpLocks/>
          </p:cNvGrpSpPr>
          <p:nvPr/>
        </p:nvGrpSpPr>
        <p:grpSpPr bwMode="auto">
          <a:xfrm>
            <a:off x="7104063" y="3155950"/>
            <a:ext cx="814387" cy="701675"/>
            <a:chOff x="2923" y="3345"/>
            <a:chExt cx="513" cy="442"/>
          </a:xfrm>
        </p:grpSpPr>
        <p:sp>
          <p:nvSpPr>
            <p:cNvPr id="22623" name="Rectangle 25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Rectangle 25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Text Box 25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26" name="Line 25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7" name="Line 25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6" name="Group 257"/>
          <p:cNvGrpSpPr>
            <a:grpSpLocks/>
          </p:cNvGrpSpPr>
          <p:nvPr/>
        </p:nvGrpSpPr>
        <p:grpSpPr bwMode="auto">
          <a:xfrm>
            <a:off x="7037388" y="2384425"/>
            <a:ext cx="814387" cy="701675"/>
            <a:chOff x="2923" y="3345"/>
            <a:chExt cx="513" cy="442"/>
          </a:xfrm>
        </p:grpSpPr>
        <p:sp>
          <p:nvSpPr>
            <p:cNvPr id="22618" name="Rectangle 25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Rectangle 25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Text Box 26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21" name="Line 26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Line 26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7" name="Group 263"/>
          <p:cNvGrpSpPr>
            <a:grpSpLocks/>
          </p:cNvGrpSpPr>
          <p:nvPr/>
        </p:nvGrpSpPr>
        <p:grpSpPr bwMode="auto">
          <a:xfrm>
            <a:off x="6103938" y="2670175"/>
            <a:ext cx="814387" cy="701675"/>
            <a:chOff x="2923" y="3345"/>
            <a:chExt cx="513" cy="442"/>
          </a:xfrm>
        </p:grpSpPr>
        <p:sp>
          <p:nvSpPr>
            <p:cNvPr id="22613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000">
                <a:latin typeface="Comic Sans MS" charset="0"/>
              </a:endParaRPr>
            </a:p>
            <a:p>
              <a:pPr algn="ctr"/>
              <a:r>
                <a:rPr lang="en-US" sz="1000">
                  <a:latin typeface="Comic Sans MS" charset="0"/>
                </a:rPr>
                <a:t>network</a:t>
              </a:r>
            </a:p>
            <a:p>
              <a:pPr algn="ctr"/>
              <a:r>
                <a:rPr lang="en-US" sz="1000">
                  <a:latin typeface="Comic Sans MS" charset="0"/>
                </a:rPr>
                <a:t>data link</a:t>
              </a:r>
            </a:p>
            <a:p>
              <a:pPr algn="ctr"/>
              <a:r>
                <a:rPr lang="en-US" sz="1000">
                  <a:latin typeface="Comic Sans MS" charset="0"/>
                </a:rPr>
                <a:t>physical</a:t>
              </a:r>
              <a:endParaRPr lang="en-US"/>
            </a:p>
          </p:txBody>
        </p:sp>
        <p:sp>
          <p:nvSpPr>
            <p:cNvPr id="22616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08" name="Group 269"/>
          <p:cNvGrpSpPr>
            <a:grpSpLocks/>
          </p:cNvGrpSpPr>
          <p:nvPr/>
        </p:nvGrpSpPr>
        <p:grpSpPr bwMode="auto">
          <a:xfrm rot="2937887">
            <a:off x="5049838" y="3489325"/>
            <a:ext cx="3781425" cy="434975"/>
            <a:chOff x="2937" y="3579"/>
            <a:chExt cx="2382" cy="274"/>
          </a:xfrm>
        </p:grpSpPr>
        <p:sp>
          <p:nvSpPr>
            <p:cNvPr id="22609" name="Rectangle 270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Text Box 271"/>
            <p:cNvSpPr txBox="1">
              <a:spLocks noChangeArrowheads="1"/>
            </p:cNvSpPr>
            <p:nvPr/>
          </p:nvSpPr>
          <p:spPr bwMode="auto">
            <a:xfrm>
              <a:off x="3339" y="3621"/>
              <a:ext cx="16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  <a:latin typeface="Comic Sans MS" charset="0"/>
                </a:rPr>
                <a:t>logical end-end transport</a:t>
              </a:r>
              <a:endParaRPr lang="en-US" sz="1600">
                <a:latin typeface="Comic Sans MS" charset="0"/>
              </a:endParaRPr>
            </a:p>
          </p:txBody>
        </p:sp>
        <p:sp>
          <p:nvSpPr>
            <p:cNvPr id="22611" name="Freeform 272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Freeform 273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2C1CCB-F435-8246-910A-8BC821B61D21}" type="datetime1">
              <a:rPr lang="en-US" sz="1400" smtClean="0"/>
              <a:t>10/16/18</a:t>
            </a:fld>
            <a:endParaRPr lang="en-US" sz="140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6F005C-5669-5949-ADE4-4B373E7556E4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516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End-to-End Protocols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688" y="1012825"/>
            <a:ext cx="7927975" cy="5235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Underlying best-effort </a:t>
            </a:r>
            <a:r>
              <a:rPr lang="en-US" sz="2400" dirty="0" smtClean="0">
                <a:latin typeface="Times New Roman" charset="0"/>
              </a:rPr>
              <a:t>network (IP)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Drops messages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re-orders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messages … different </a:t>
            </a:r>
            <a:r>
              <a:rPr lang="en-US" sz="2000" dirty="0">
                <a:latin typeface="Times New Roman" charset="0"/>
                <a:ea typeface="ＭＳ Ｐゴシック" charset="0"/>
              </a:rPr>
              <a:t>routes, costs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delivers duplicate copies of a given message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limits messages to some finite size - MTU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delivers messages after an arbitrarily long delay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Common end-to-end </a:t>
            </a:r>
            <a:r>
              <a:rPr lang="en-US" sz="2400" dirty="0" smtClean="0">
                <a:latin typeface="Times New Roman" charset="0"/>
              </a:rPr>
              <a:t>services (desired by application)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guarantee message delivery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deliver messages in the same order they are sent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deliver at most one copy of each message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support arbitrarily large messages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support synchronization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allow the receiver to flow control the sender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support multiple application processes on each host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SECURITY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3779</Words>
  <Application>Microsoft Macintosh PowerPoint</Application>
  <PresentationFormat>On-screen Show (4:3)</PresentationFormat>
  <Paragraphs>970</Paragraphs>
  <Slides>65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 Design</vt:lpstr>
      <vt:lpstr>Clip</vt:lpstr>
      <vt:lpstr>Transport Protocols</vt:lpstr>
      <vt:lpstr>Goals for Today’s Lecture</vt:lpstr>
      <vt:lpstr>Layer Encapsulation in </vt:lpstr>
      <vt:lpstr>IP Suite In Action:  Where We Are!!</vt:lpstr>
      <vt:lpstr>IP Suite In Action:  End Hosts vs. Routers</vt:lpstr>
      <vt:lpstr>End-to-End Protocols</vt:lpstr>
      <vt:lpstr>Roles of Layers</vt:lpstr>
      <vt:lpstr>Transport Protocols</vt:lpstr>
      <vt:lpstr>End-to-End Protocols</vt:lpstr>
      <vt:lpstr>Internet Transport Protocols</vt:lpstr>
      <vt:lpstr>Multiplexing and Demultiplexing</vt:lpstr>
      <vt:lpstr>Connection-oriented demux: example</vt:lpstr>
      <vt:lpstr>Connection-oriented demux: example</vt:lpstr>
      <vt:lpstr>UDP - Unreliable Message Delivery Service</vt:lpstr>
      <vt:lpstr>Simple Demultiplexor (UDP)</vt:lpstr>
      <vt:lpstr>Why Would Anyone Use UDP?</vt:lpstr>
      <vt:lpstr>Popular Applications That Use UDP</vt:lpstr>
      <vt:lpstr>UDP PseudoHeader</vt:lpstr>
      <vt:lpstr>Reliable Byte-Stream (TCP)</vt:lpstr>
      <vt:lpstr>TCP Overview</vt:lpstr>
      <vt:lpstr>Challenges of Reliable Data Transfer</vt:lpstr>
      <vt:lpstr>TCP Segment</vt:lpstr>
      <vt:lpstr>Segment Format</vt:lpstr>
      <vt:lpstr>TCP Support for Reliable Delivery</vt:lpstr>
      <vt:lpstr>TCP “Stream of Bytes” Service</vt:lpstr>
      <vt:lpstr>…Emulated Using TCP “Segments”</vt:lpstr>
      <vt:lpstr>Segment Format (cont)</vt:lpstr>
      <vt:lpstr>Segment Transmission</vt:lpstr>
      <vt:lpstr>Sequence Numbers</vt:lpstr>
      <vt:lpstr>Initial Sequence Number (ISN)</vt:lpstr>
      <vt:lpstr>TCP Three-Way Handshake</vt:lpstr>
      <vt:lpstr>State Transition Diagram</vt:lpstr>
      <vt:lpstr>Connection Establishment and Termination</vt:lpstr>
      <vt:lpstr>TCP Header</vt:lpstr>
      <vt:lpstr>Step 1: A’s Initial SYN Packet</vt:lpstr>
      <vt:lpstr>Step 2: B’s SYN-ACK Packet</vt:lpstr>
      <vt:lpstr>Step 3: A’s ACK of the SYN-ACK</vt:lpstr>
      <vt:lpstr>What if the SYN Packet Gets Lost?</vt:lpstr>
      <vt:lpstr>SYN Loss and Web Downloads</vt:lpstr>
      <vt:lpstr>TCP Sliding Window</vt:lpstr>
      <vt:lpstr>Motivation for Sliding Window</vt:lpstr>
      <vt:lpstr>TCP Sliding Window Data Link Versus Transport</vt:lpstr>
      <vt:lpstr>Sliding Window</vt:lpstr>
      <vt:lpstr>Receiver Buffering</vt:lpstr>
      <vt:lpstr>TCP Header for Receiver Buffering</vt:lpstr>
      <vt:lpstr>Sliding Window Revisited</vt:lpstr>
      <vt:lpstr>Flow Control</vt:lpstr>
      <vt:lpstr>Silly Window Syndrome</vt:lpstr>
      <vt:lpstr>Nagle’s Algorithm</vt:lpstr>
      <vt:lpstr>Protection Against Wrap Around</vt:lpstr>
      <vt:lpstr>Keeping the Pipe Full</vt:lpstr>
      <vt:lpstr>TCP Retransmissions</vt:lpstr>
      <vt:lpstr>Automatic Repeat reQuest (ARQ)</vt:lpstr>
      <vt:lpstr>Reasons for Retransmission</vt:lpstr>
      <vt:lpstr>How Long Should Sender Wait?</vt:lpstr>
      <vt:lpstr>Example RTT Estimation</vt:lpstr>
      <vt:lpstr>A Flaw in This Approach</vt:lpstr>
      <vt:lpstr>Yet Another Limitation…</vt:lpstr>
      <vt:lpstr>History:Adaptive Retransmission (Original Algorithm)</vt:lpstr>
      <vt:lpstr>History: Karn/Partridge Algorithm</vt:lpstr>
      <vt:lpstr>History: Jacobson/ Karels Algorithm</vt:lpstr>
      <vt:lpstr>TCP Extensions</vt:lpstr>
      <vt:lpstr>TCP Issues</vt:lpstr>
      <vt:lpstr>TCP Issues</vt:lpstr>
      <vt:lpstr>State Transition Diagram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klp</dc:creator>
  <cp:lastModifiedBy>mike erlinger</cp:lastModifiedBy>
  <cp:revision>80</cp:revision>
  <cp:lastPrinted>2014-02-16T16:46:11Z</cp:lastPrinted>
  <dcterms:created xsi:type="dcterms:W3CDTF">1999-12-28T06:00:28Z</dcterms:created>
  <dcterms:modified xsi:type="dcterms:W3CDTF">2018-10-16T19:49:57Z</dcterms:modified>
</cp:coreProperties>
</file>