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311" r:id="rId12"/>
    <p:sldId id="297" r:id="rId13"/>
    <p:sldId id="298" r:id="rId14"/>
    <p:sldId id="299" r:id="rId15"/>
    <p:sldId id="301" r:id="rId16"/>
    <p:sldId id="302" r:id="rId17"/>
    <p:sldId id="303" r:id="rId18"/>
    <p:sldId id="304" r:id="rId19"/>
    <p:sldId id="307" r:id="rId20"/>
    <p:sldId id="305" r:id="rId21"/>
    <p:sldId id="306" r:id="rId22"/>
    <p:sldId id="308" r:id="rId23"/>
    <p:sldId id="309" r:id="rId24"/>
    <p:sldId id="310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-14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8.xml"/><Relationship Id="rId4" Type="http://schemas.openxmlformats.org/officeDocument/2006/relationships/slide" Target="slides/slide22.xml"/><Relationship Id="rId1" Type="http://schemas.openxmlformats.org/officeDocument/2006/relationships/slide" Target="slides/slide16.xml"/><Relationship Id="rId2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B598DD4-1272-E043-ACE2-DC3B7F230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3428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D5F82DA-A90D-DE49-A4B8-1603246BC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363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A847A5-5745-1243-9B06-C95B04D76800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7712" cy="3417888"/>
          </a:xfrm>
          <a:solidFill>
            <a:srgbClr val="FFFFFF"/>
          </a:solidFill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9950" tIns="44975" rIns="89950" bIns="44975"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114232-DCB4-1347-B9EA-2B890B901723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0473" tIns="44443" rIns="90473" bIns="44443"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Rectangle 3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50938" y="692150"/>
            <a:ext cx="4557712" cy="3417888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47C45-2D95-BA4C-B61F-C750B91C0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32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E9152-78FA-CB42-9530-5CAFFBF11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0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2875" y="549275"/>
            <a:ext cx="1965325" cy="5546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138" y="549275"/>
            <a:ext cx="5748337" cy="5546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A97B4-6DA7-B54E-B86D-66895A271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2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0678A-B72F-3945-8995-6B0884E0C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6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C61A5-55E1-2849-9E12-11A27E8BB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082AB-8F56-6448-B69E-25E2DC6F2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4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5A6EB-DE68-EA4E-A117-C2F5C2F1B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1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102E3-84A3-4C4D-B332-C8C00A5E7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19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D8176-ADEA-8A48-B263-F693036AE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A49DC-E34A-8B47-8365-04F82DB50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6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myietf18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94762-EE36-8948-86C0-442E429BD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3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2138" y="549275"/>
            <a:ext cx="716915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i-FI" dirty="0" smtClean="0"/>
              <a:t>myietf18 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E0F7217-278F-F341-9F86-592538300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" name="Picture 2" descr="cslogocolor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78" y="119630"/>
            <a:ext cx="1284922" cy="15468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Times New Roman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Times New Roman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Times New Roman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Times New Roman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2"/>
          </a:solidFill>
          <a:latin typeface="Times New Roman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70123A2-50C3-2440-8F26-2CF161464C8E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784225" y="2195513"/>
            <a:ext cx="7694613" cy="3330575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 dirty="0">
                <a:solidFill>
                  <a:srgbClr val="80008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IETF Structure and Internet Standards Process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Suppose you wanted to build </a:t>
            </a: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an open 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organization to control and management a large network…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1841500" y="5459413"/>
            <a:ext cx="5549900" cy="788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en-US" b="1" i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Orignally: Scott Bradner</a:t>
            </a:r>
          </a:p>
          <a:p>
            <a:pPr algn="ctr">
              <a:defRPr/>
            </a:pPr>
            <a:endParaRPr lang="en-US" sz="2200" b="1">
              <a:latin typeface="Arial" charset="0"/>
            </a:endParaRPr>
          </a:p>
        </p:txBody>
      </p:sp>
      <p:pic>
        <p:nvPicPr>
          <p:cNvPr id="15365" name="Picture 6" descr="arp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25" y="85725"/>
            <a:ext cx="3968750" cy="222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40924C-9825-DA48-A936-D5991AD7E3D5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112713"/>
            <a:ext cx="7169150" cy="1039812"/>
          </a:xfrm>
        </p:spPr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RFC Editor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661" y="1235075"/>
            <a:ext cx="8779939" cy="5132904"/>
          </a:xfrm>
        </p:spPr>
        <p:txBody>
          <a:bodyPr/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Historically Jon </a:t>
            </a:r>
            <a:r>
              <a:rPr lang="en-US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Postel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and helpers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Now a small group funded by the ISOC</a:t>
            </a:r>
          </a:p>
          <a:p>
            <a:pPr lvl="1">
              <a:defRPr/>
            </a:pP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rfc-editor@rfc-editor.org</a:t>
            </a:r>
            <a:endParaRPr lang="en-US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Semi-independent</a:t>
            </a:r>
          </a:p>
          <a:p>
            <a:pPr lvl="1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Gets requests to publish IETF IDs from IESG</a:t>
            </a:r>
          </a:p>
          <a:p>
            <a:pPr lvl="1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Gets requests to publish independent </a:t>
            </a: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informational 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and </a:t>
            </a: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experimental 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RFCs</a:t>
            </a:r>
          </a:p>
          <a:p>
            <a:pPr lvl="1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	</a:t>
            </a: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asks 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IESG for advice on publishing independent </a:t>
            </a: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RFCs but 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can exercise own discretion</a:t>
            </a:r>
          </a:p>
          <a:p>
            <a:pPr lvl="1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	</a:t>
            </a: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presumption 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is to publish technically competent </a:t>
            </a: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IDs which 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sometimes is a conflict with IESG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FB8C9E2-AE1B-3B4A-9423-57F8061BB636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26627" name="Freeform 2"/>
          <p:cNvSpPr>
            <a:spLocks/>
          </p:cNvSpPr>
          <p:nvPr/>
        </p:nvSpPr>
        <p:spPr bwMode="auto">
          <a:xfrm>
            <a:off x="1371600" y="2590800"/>
            <a:ext cx="7239000" cy="3429000"/>
          </a:xfrm>
          <a:custGeom>
            <a:avLst/>
            <a:gdLst>
              <a:gd name="T0" fmla="*/ 0 w 4560"/>
              <a:gd name="T1" fmla="*/ 2147483647 h 2160"/>
              <a:gd name="T2" fmla="*/ 0 w 4560"/>
              <a:gd name="T3" fmla="*/ 2147483647 h 2160"/>
              <a:gd name="T4" fmla="*/ 2147483647 w 4560"/>
              <a:gd name="T5" fmla="*/ 2147483647 h 2160"/>
              <a:gd name="T6" fmla="*/ 2147483647 w 4560"/>
              <a:gd name="T7" fmla="*/ 2147483647 h 2160"/>
              <a:gd name="T8" fmla="*/ 2147483647 w 4560"/>
              <a:gd name="T9" fmla="*/ 2147483647 h 2160"/>
              <a:gd name="T10" fmla="*/ 2147483647 w 4560"/>
              <a:gd name="T11" fmla="*/ 0 h 2160"/>
              <a:gd name="T12" fmla="*/ 2147483647 w 4560"/>
              <a:gd name="T13" fmla="*/ 0 h 2160"/>
              <a:gd name="T14" fmla="*/ 0 w 4560"/>
              <a:gd name="T15" fmla="*/ 0 h 2160"/>
              <a:gd name="T16" fmla="*/ 0 w 4560"/>
              <a:gd name="T17" fmla="*/ 2147483647 h 216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560"/>
              <a:gd name="T28" fmla="*/ 0 h 2160"/>
              <a:gd name="T29" fmla="*/ 4560 w 4560"/>
              <a:gd name="T30" fmla="*/ 2160 h 216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560" h="2160">
                <a:moveTo>
                  <a:pt x="0" y="48"/>
                </a:moveTo>
                <a:lnTo>
                  <a:pt x="0" y="672"/>
                </a:lnTo>
                <a:lnTo>
                  <a:pt x="2016" y="672"/>
                </a:lnTo>
                <a:lnTo>
                  <a:pt x="2016" y="2160"/>
                </a:lnTo>
                <a:lnTo>
                  <a:pt x="4560" y="2160"/>
                </a:lnTo>
                <a:lnTo>
                  <a:pt x="4560" y="0"/>
                </a:lnTo>
                <a:lnTo>
                  <a:pt x="2736" y="0"/>
                </a:lnTo>
                <a:lnTo>
                  <a:pt x="0" y="0"/>
                </a:lnTo>
                <a:lnTo>
                  <a:pt x="0" y="384"/>
                </a:lnTo>
              </a:path>
            </a:pathLst>
          </a:custGeom>
          <a:solidFill>
            <a:srgbClr val="0AFF0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2209800" y="5791200"/>
            <a:ext cx="231933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3400" b="1" i="1" smtClean="0">
                <a:solidFill>
                  <a:srgbClr val="0AFF04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“</a:t>
            </a:r>
            <a:r>
              <a:rPr lang="en-US" sz="3400" b="1" i="1" smtClean="0">
                <a:solidFill>
                  <a:srgbClr val="0AFF04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the IETF</a:t>
            </a:r>
            <a:r>
              <a:rPr lang="ja-JP" altLang="en-US" sz="3400" b="1" i="1" smtClean="0">
                <a:solidFill>
                  <a:srgbClr val="0AFF04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”</a:t>
            </a:r>
            <a:endParaRPr lang="en-US" sz="3400" b="1" i="1" smtClean="0">
              <a:solidFill>
                <a:srgbClr val="0AFF04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239000" cy="9906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Organization of the IETF</a:t>
            </a: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162800" cy="42672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26631" name="Line 6"/>
          <p:cNvSpPr>
            <a:spLocks noChangeShapeType="1"/>
          </p:cNvSpPr>
          <p:nvPr/>
        </p:nvSpPr>
        <p:spPr bwMode="auto">
          <a:xfrm flipV="1">
            <a:off x="1600200" y="3429000"/>
            <a:ext cx="304800" cy="5334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 flipH="1" flipV="1">
            <a:off x="2362200" y="3581400"/>
            <a:ext cx="152400" cy="12192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 flipH="1" flipV="1">
            <a:off x="2819400" y="3429000"/>
            <a:ext cx="457200" cy="5334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 flipH="1" flipV="1">
            <a:off x="7010400" y="3429000"/>
            <a:ext cx="304800" cy="4572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 flipH="1" flipV="1">
            <a:off x="6629400" y="3581400"/>
            <a:ext cx="0" cy="12192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Line 11"/>
          <p:cNvSpPr>
            <a:spLocks noChangeShapeType="1"/>
          </p:cNvSpPr>
          <p:nvPr/>
        </p:nvSpPr>
        <p:spPr bwMode="auto">
          <a:xfrm flipV="1">
            <a:off x="6019800" y="3429000"/>
            <a:ext cx="228600" cy="3810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37" name="Group 12"/>
          <p:cNvGrpSpPr>
            <a:grpSpLocks/>
          </p:cNvGrpSpPr>
          <p:nvPr/>
        </p:nvGrpSpPr>
        <p:grpSpPr bwMode="auto">
          <a:xfrm>
            <a:off x="457200" y="3886200"/>
            <a:ext cx="1757363" cy="911225"/>
            <a:chOff x="0" y="3168"/>
            <a:chExt cx="1107" cy="574"/>
          </a:xfrm>
        </p:grpSpPr>
        <p:sp>
          <p:nvSpPr>
            <p:cNvPr id="26674" name="Oval 13"/>
            <p:cNvSpPr>
              <a:spLocks noChangeArrowheads="1"/>
            </p:cNvSpPr>
            <p:nvPr/>
          </p:nvSpPr>
          <p:spPr bwMode="auto">
            <a:xfrm>
              <a:off x="36" y="3206"/>
              <a:ext cx="1071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Oval 14"/>
            <p:cNvSpPr>
              <a:spLocks noChangeArrowheads="1"/>
            </p:cNvSpPr>
            <p:nvPr/>
          </p:nvSpPr>
          <p:spPr bwMode="auto">
            <a:xfrm>
              <a:off x="0" y="3168"/>
              <a:ext cx="1071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11" name="Rectangle 15"/>
            <p:cNvSpPr>
              <a:spLocks noChangeArrowheads="1"/>
            </p:cNvSpPr>
            <p:nvPr/>
          </p:nvSpPr>
          <p:spPr bwMode="auto">
            <a:xfrm>
              <a:off x="220" y="3249"/>
              <a:ext cx="693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IRTF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6638" name="Group 16"/>
          <p:cNvGrpSpPr>
            <a:grpSpLocks/>
          </p:cNvGrpSpPr>
          <p:nvPr/>
        </p:nvGrpSpPr>
        <p:grpSpPr bwMode="auto">
          <a:xfrm>
            <a:off x="5791200" y="2743200"/>
            <a:ext cx="1682750" cy="911225"/>
            <a:chOff x="3338" y="2674"/>
            <a:chExt cx="1060" cy="574"/>
          </a:xfrm>
        </p:grpSpPr>
        <p:sp>
          <p:nvSpPr>
            <p:cNvPr id="26671" name="Oval 17"/>
            <p:cNvSpPr>
              <a:spLocks noChangeArrowheads="1"/>
            </p:cNvSpPr>
            <p:nvPr/>
          </p:nvSpPr>
          <p:spPr bwMode="auto">
            <a:xfrm>
              <a:off x="3374" y="2712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72" name="Oval 18"/>
            <p:cNvSpPr>
              <a:spLocks noChangeArrowheads="1"/>
            </p:cNvSpPr>
            <p:nvPr/>
          </p:nvSpPr>
          <p:spPr bwMode="auto">
            <a:xfrm>
              <a:off x="3338" y="2674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15" name="Rectangle 19"/>
            <p:cNvSpPr>
              <a:spLocks noChangeArrowheads="1"/>
            </p:cNvSpPr>
            <p:nvPr/>
          </p:nvSpPr>
          <p:spPr bwMode="auto">
            <a:xfrm>
              <a:off x="3478" y="2774"/>
              <a:ext cx="746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IESG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6639" name="Group 20"/>
          <p:cNvGrpSpPr>
            <a:grpSpLocks/>
          </p:cNvGrpSpPr>
          <p:nvPr/>
        </p:nvGrpSpPr>
        <p:grpSpPr bwMode="auto">
          <a:xfrm>
            <a:off x="2819400" y="3886200"/>
            <a:ext cx="1700213" cy="911225"/>
            <a:chOff x="2163" y="3198"/>
            <a:chExt cx="1071" cy="574"/>
          </a:xfrm>
        </p:grpSpPr>
        <p:sp>
          <p:nvSpPr>
            <p:cNvPr id="106517" name="Rectangle 21"/>
            <p:cNvSpPr>
              <a:spLocks noChangeArrowheads="1"/>
            </p:cNvSpPr>
            <p:nvPr/>
          </p:nvSpPr>
          <p:spPr bwMode="auto">
            <a:xfrm>
              <a:off x="2266" y="3320"/>
              <a:ext cx="728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IANA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  <p:sp>
          <p:nvSpPr>
            <p:cNvPr id="26668" name="Oval 22"/>
            <p:cNvSpPr>
              <a:spLocks noChangeArrowheads="1"/>
            </p:cNvSpPr>
            <p:nvPr/>
          </p:nvSpPr>
          <p:spPr bwMode="auto">
            <a:xfrm>
              <a:off x="2199" y="3236"/>
              <a:ext cx="1035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Oval 23"/>
            <p:cNvSpPr>
              <a:spLocks noChangeArrowheads="1"/>
            </p:cNvSpPr>
            <p:nvPr/>
          </p:nvSpPr>
          <p:spPr bwMode="auto">
            <a:xfrm>
              <a:off x="2163" y="3198"/>
              <a:ext cx="1036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20" name="Rectangle 24"/>
            <p:cNvSpPr>
              <a:spLocks noChangeArrowheads="1"/>
            </p:cNvSpPr>
            <p:nvPr/>
          </p:nvSpPr>
          <p:spPr bwMode="auto">
            <a:xfrm>
              <a:off x="2345" y="3279"/>
              <a:ext cx="728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IANA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6640" name="Group 25"/>
          <p:cNvGrpSpPr>
            <a:grpSpLocks/>
          </p:cNvGrpSpPr>
          <p:nvPr/>
        </p:nvGrpSpPr>
        <p:grpSpPr bwMode="auto">
          <a:xfrm>
            <a:off x="1752600" y="4724400"/>
            <a:ext cx="1682750" cy="911225"/>
            <a:chOff x="4454" y="3221"/>
            <a:chExt cx="1060" cy="574"/>
          </a:xfrm>
        </p:grpSpPr>
        <p:sp>
          <p:nvSpPr>
            <p:cNvPr id="26664" name="Oval 26"/>
            <p:cNvSpPr>
              <a:spLocks noChangeArrowheads="1"/>
            </p:cNvSpPr>
            <p:nvPr/>
          </p:nvSpPr>
          <p:spPr bwMode="auto">
            <a:xfrm>
              <a:off x="4490" y="3259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5" name="Oval 27"/>
            <p:cNvSpPr>
              <a:spLocks noChangeArrowheads="1"/>
            </p:cNvSpPr>
            <p:nvPr/>
          </p:nvSpPr>
          <p:spPr bwMode="auto">
            <a:xfrm>
              <a:off x="4454" y="3221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24" name="Rectangle 28"/>
            <p:cNvSpPr>
              <a:spLocks noChangeArrowheads="1"/>
            </p:cNvSpPr>
            <p:nvPr/>
          </p:nvSpPr>
          <p:spPr bwMode="auto">
            <a:xfrm>
              <a:off x="4660" y="3315"/>
              <a:ext cx="728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RFC 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6641" name="Group 29"/>
          <p:cNvGrpSpPr>
            <a:grpSpLocks/>
          </p:cNvGrpSpPr>
          <p:nvPr/>
        </p:nvGrpSpPr>
        <p:grpSpPr bwMode="auto">
          <a:xfrm>
            <a:off x="4800600" y="3733800"/>
            <a:ext cx="1682750" cy="911225"/>
            <a:chOff x="3168" y="2496"/>
            <a:chExt cx="1060" cy="574"/>
          </a:xfrm>
        </p:grpSpPr>
        <p:sp>
          <p:nvSpPr>
            <p:cNvPr id="26661" name="Oval 30"/>
            <p:cNvSpPr>
              <a:spLocks noChangeArrowheads="1"/>
            </p:cNvSpPr>
            <p:nvPr/>
          </p:nvSpPr>
          <p:spPr bwMode="auto">
            <a:xfrm>
              <a:off x="3204" y="2534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2" name="Oval 31"/>
            <p:cNvSpPr>
              <a:spLocks noChangeArrowheads="1"/>
            </p:cNvSpPr>
            <p:nvPr/>
          </p:nvSpPr>
          <p:spPr bwMode="auto">
            <a:xfrm>
              <a:off x="3168" y="2496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28" name="Rectangle 32"/>
            <p:cNvSpPr>
              <a:spLocks noChangeArrowheads="1"/>
            </p:cNvSpPr>
            <p:nvPr/>
          </p:nvSpPr>
          <p:spPr bwMode="auto">
            <a:xfrm>
              <a:off x="3360" y="2544"/>
              <a:ext cx="624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area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6642" name="Group 33"/>
          <p:cNvGrpSpPr>
            <a:grpSpLocks/>
          </p:cNvGrpSpPr>
          <p:nvPr/>
        </p:nvGrpSpPr>
        <p:grpSpPr bwMode="auto">
          <a:xfrm>
            <a:off x="6858000" y="3810000"/>
            <a:ext cx="1682750" cy="911225"/>
            <a:chOff x="3168" y="2496"/>
            <a:chExt cx="1060" cy="574"/>
          </a:xfrm>
        </p:grpSpPr>
        <p:sp>
          <p:nvSpPr>
            <p:cNvPr id="26658" name="Oval 34"/>
            <p:cNvSpPr>
              <a:spLocks noChangeArrowheads="1"/>
            </p:cNvSpPr>
            <p:nvPr/>
          </p:nvSpPr>
          <p:spPr bwMode="auto">
            <a:xfrm>
              <a:off x="3204" y="2534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9" name="Oval 35"/>
            <p:cNvSpPr>
              <a:spLocks noChangeArrowheads="1"/>
            </p:cNvSpPr>
            <p:nvPr/>
          </p:nvSpPr>
          <p:spPr bwMode="auto">
            <a:xfrm>
              <a:off x="3168" y="2496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32" name="Rectangle 36"/>
            <p:cNvSpPr>
              <a:spLocks noChangeArrowheads="1"/>
            </p:cNvSpPr>
            <p:nvPr/>
          </p:nvSpPr>
          <p:spPr bwMode="auto">
            <a:xfrm>
              <a:off x="3360" y="2544"/>
              <a:ext cx="624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area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6643" name="Group 37"/>
          <p:cNvGrpSpPr>
            <a:grpSpLocks/>
          </p:cNvGrpSpPr>
          <p:nvPr/>
        </p:nvGrpSpPr>
        <p:grpSpPr bwMode="auto">
          <a:xfrm>
            <a:off x="5791200" y="4800600"/>
            <a:ext cx="1682750" cy="911225"/>
            <a:chOff x="3168" y="2496"/>
            <a:chExt cx="1060" cy="574"/>
          </a:xfrm>
        </p:grpSpPr>
        <p:sp>
          <p:nvSpPr>
            <p:cNvPr id="26655" name="Oval 38"/>
            <p:cNvSpPr>
              <a:spLocks noChangeArrowheads="1"/>
            </p:cNvSpPr>
            <p:nvPr/>
          </p:nvSpPr>
          <p:spPr bwMode="auto">
            <a:xfrm>
              <a:off x="3204" y="2534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Oval 39"/>
            <p:cNvSpPr>
              <a:spLocks noChangeArrowheads="1"/>
            </p:cNvSpPr>
            <p:nvPr/>
          </p:nvSpPr>
          <p:spPr bwMode="auto">
            <a:xfrm>
              <a:off x="3168" y="2496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36" name="Rectangle 40"/>
            <p:cNvSpPr>
              <a:spLocks noChangeArrowheads="1"/>
            </p:cNvSpPr>
            <p:nvPr/>
          </p:nvSpPr>
          <p:spPr bwMode="auto">
            <a:xfrm>
              <a:off x="3360" y="2544"/>
              <a:ext cx="624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area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sp>
        <p:nvSpPr>
          <p:cNvPr id="26644" name="Line 41"/>
          <p:cNvSpPr>
            <a:spLocks noChangeShapeType="1"/>
          </p:cNvSpPr>
          <p:nvPr/>
        </p:nvSpPr>
        <p:spPr bwMode="auto">
          <a:xfrm flipV="1">
            <a:off x="2895600" y="2514600"/>
            <a:ext cx="609600" cy="3810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45" name="Group 42"/>
          <p:cNvGrpSpPr>
            <a:grpSpLocks/>
          </p:cNvGrpSpPr>
          <p:nvPr/>
        </p:nvGrpSpPr>
        <p:grpSpPr bwMode="auto">
          <a:xfrm>
            <a:off x="3276600" y="1600200"/>
            <a:ext cx="2328863" cy="1371600"/>
            <a:chOff x="1797" y="912"/>
            <a:chExt cx="1865" cy="1107"/>
          </a:xfrm>
        </p:grpSpPr>
        <p:sp>
          <p:nvSpPr>
            <p:cNvPr id="26651" name="Oval 43"/>
            <p:cNvSpPr>
              <a:spLocks noChangeArrowheads="1"/>
            </p:cNvSpPr>
            <p:nvPr/>
          </p:nvSpPr>
          <p:spPr bwMode="auto">
            <a:xfrm>
              <a:off x="1839" y="955"/>
              <a:ext cx="1823" cy="1064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Oval 44"/>
            <p:cNvSpPr>
              <a:spLocks noChangeArrowheads="1"/>
            </p:cNvSpPr>
            <p:nvPr/>
          </p:nvSpPr>
          <p:spPr bwMode="auto">
            <a:xfrm>
              <a:off x="1797" y="912"/>
              <a:ext cx="1822" cy="1064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41" name="Rectangle 45"/>
            <p:cNvSpPr>
              <a:spLocks noChangeArrowheads="1"/>
            </p:cNvSpPr>
            <p:nvPr/>
          </p:nvSpPr>
          <p:spPr bwMode="auto">
            <a:xfrm>
              <a:off x="2112" y="1075"/>
              <a:ext cx="1194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Internet </a:t>
              </a:r>
              <a:endParaRPr lang="en-US" sz="32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  <p:sp>
          <p:nvSpPr>
            <p:cNvPr id="106542" name="Rectangle 46"/>
            <p:cNvSpPr>
              <a:spLocks noChangeArrowheads="1"/>
            </p:cNvSpPr>
            <p:nvPr/>
          </p:nvSpPr>
          <p:spPr bwMode="auto">
            <a:xfrm>
              <a:off x="2159" y="1392"/>
              <a:ext cx="1068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Society</a:t>
              </a:r>
              <a:endParaRPr lang="en-US" sz="32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6646" name="Group 47"/>
          <p:cNvGrpSpPr>
            <a:grpSpLocks/>
          </p:cNvGrpSpPr>
          <p:nvPr/>
        </p:nvGrpSpPr>
        <p:grpSpPr bwMode="auto">
          <a:xfrm>
            <a:off x="1600200" y="2667000"/>
            <a:ext cx="1608138" cy="911225"/>
            <a:chOff x="1102" y="2674"/>
            <a:chExt cx="1013" cy="574"/>
          </a:xfrm>
        </p:grpSpPr>
        <p:sp>
          <p:nvSpPr>
            <p:cNvPr id="26648" name="Oval 48"/>
            <p:cNvSpPr>
              <a:spLocks noChangeArrowheads="1"/>
            </p:cNvSpPr>
            <p:nvPr/>
          </p:nvSpPr>
          <p:spPr bwMode="auto">
            <a:xfrm>
              <a:off x="1138" y="2712"/>
              <a:ext cx="977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49" name="Oval 49"/>
            <p:cNvSpPr>
              <a:spLocks noChangeArrowheads="1"/>
            </p:cNvSpPr>
            <p:nvPr/>
          </p:nvSpPr>
          <p:spPr bwMode="auto">
            <a:xfrm>
              <a:off x="1102" y="2674"/>
              <a:ext cx="977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46" name="Rectangle 50"/>
            <p:cNvSpPr>
              <a:spLocks noChangeArrowheads="1"/>
            </p:cNvSpPr>
            <p:nvPr/>
          </p:nvSpPr>
          <p:spPr bwMode="auto">
            <a:xfrm>
              <a:off x="1335" y="2755"/>
              <a:ext cx="503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IAB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sp>
        <p:nvSpPr>
          <p:cNvPr id="26647" name="Rectangle 55"/>
          <p:cNvSpPr>
            <a:spLocks noChangeArrowheads="1"/>
          </p:cNvSpPr>
          <p:nvPr/>
        </p:nvSpPr>
        <p:spPr bwMode="auto">
          <a:xfrm>
            <a:off x="7402513" y="2682875"/>
            <a:ext cx="11541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>
                <a:solidFill>
                  <a:srgbClr val="800080"/>
                </a:solidFill>
              </a:rPr>
              <a:t>IETF</a:t>
            </a:r>
            <a:r>
              <a:rPr lang="en-US"/>
              <a:t>  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56C9F16-0323-E94D-8349-59E4B911E03D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Area Directors (</a:t>
            </a: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AD</a:t>
            </a: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s)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66863"/>
            <a:ext cx="8132763" cy="4529137"/>
          </a:xfrm>
        </p:spPr>
        <p:txBody>
          <a:bodyPr/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Nominated by the community – this include all IETF members</a:t>
            </a:r>
            <a:endParaRPr lang="en-US" sz="2400" b="1" u="sng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Selected by </a:t>
            </a:r>
            <a:r>
              <a:rPr lang="en-US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nomcom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- a volunteer nomination committee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Responsible for </a:t>
            </a: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setting direction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in Area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Responsible for </a:t>
            </a: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managing process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in Area</a:t>
            </a:r>
          </a:p>
          <a:p>
            <a:pPr lvl="1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approve BOFs &amp; working group charters</a:t>
            </a:r>
          </a:p>
          <a:p>
            <a:pPr lvl="1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then go to IESG &amp; IAB for final approval</a:t>
            </a:r>
          </a:p>
          <a:p>
            <a:pPr>
              <a:defRPr/>
            </a:pP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Reviews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working group documents - 2000 pages/month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Most Areas have 2 ADs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CC0427-BB70-D549-A4BE-FA6107F84486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Internet Engineering Steering Group (</a:t>
            </a: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IESG</a:t>
            </a: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981200"/>
            <a:ext cx="8029575" cy="4114800"/>
          </a:xfrm>
        </p:spPr>
        <p:txBody>
          <a:bodyPr/>
          <a:lstStyle/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IETF Chair + rest of ADs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IETF </a:t>
            </a: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process management and RFC approval</a:t>
            </a: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body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Approves WG creation</a:t>
            </a:r>
          </a:p>
          <a:p>
            <a:pPr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Reviews &amp; approves publication of IETF documents</a:t>
            </a:r>
          </a:p>
          <a:p>
            <a:pPr lvl="1">
              <a:defRPr/>
            </a:pPr>
            <a:r>
              <a:rPr lang="en-US" sz="31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reviews and comments on non-IETF submissions</a:t>
            </a:r>
          </a:p>
          <a:p>
            <a:pPr>
              <a:defRPr/>
            </a:pP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Multi-disciplinary technical review</a:t>
            </a: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group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0549F2-BDAD-204F-90A1-C2DE27F12DEF}" type="slidenum">
              <a:rPr lang="en-US" sz="1400"/>
              <a:pPr/>
              <a:t>14</a:t>
            </a:fld>
            <a:endParaRPr lang="en-US" sz="140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IETF Secretariat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162800" cy="4114800"/>
          </a:xfrm>
        </p:spPr>
        <p:txBody>
          <a:bodyPr/>
          <a:lstStyle/>
          <a:p>
            <a:pPr>
              <a:lnSpc>
                <a:spcPct val="95000"/>
              </a:lnSpc>
              <a:defRPr/>
            </a:pPr>
            <a:r>
              <a:rPr lang="en-US" sz="24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Organizes/Coordinates</a:t>
            </a:r>
            <a:endParaRPr lang="en-US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5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plenary meetings</a:t>
            </a:r>
          </a:p>
          <a:p>
            <a:pPr lvl="1">
              <a:lnSpc>
                <a:spcPct val="95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mailing lists hosted by IETF</a:t>
            </a:r>
          </a:p>
          <a:p>
            <a:pPr lvl="1">
              <a:lnSpc>
                <a:spcPct val="95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Internet-Draft directory</a:t>
            </a:r>
          </a:p>
          <a:p>
            <a:pPr lvl="1">
              <a:lnSpc>
                <a:spcPct val="95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IESG teleconferences</a:t>
            </a:r>
          </a:p>
          <a:p>
            <a:pPr lvl="1">
              <a:lnSpc>
                <a:spcPct val="95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day to day work of IESG and working groups</a:t>
            </a:r>
            <a:endParaRPr lang="en-US" sz="28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>
              <a:lnSpc>
                <a:spcPct val="95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Provided by some company </a:t>
            </a:r>
          </a:p>
          <a:p>
            <a:pPr>
              <a:lnSpc>
                <a:spcPct val="95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Funded from IETF meeting fees &amp; (soon) ISOC</a:t>
            </a:r>
            <a:endParaRPr lang="en-US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6BCAC79-ED7F-C94F-9B50-E250DB9060A0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-454025"/>
            <a:ext cx="7169150" cy="1939925"/>
          </a:xfrm>
        </p:spPr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Selecting IETF Management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100" y="919163"/>
            <a:ext cx="8005763" cy="5087937"/>
          </a:xfrm>
        </p:spPr>
        <p:txBody>
          <a:bodyPr/>
          <a:lstStyle/>
          <a:p>
            <a:pPr marL="285750" indent="-285750"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RFC </a:t>
            </a:r>
            <a:r>
              <a:rPr lang="en-US" sz="24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3777/6869 describes 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process</a:t>
            </a:r>
          </a:p>
          <a:p>
            <a:pPr marL="285750" indent="-285750"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IESG &amp; IAB members normally have 2-year terms</a:t>
            </a:r>
          </a:p>
          <a:p>
            <a:pPr marL="285750" indent="-285750"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Picked by a nominations committee (</a:t>
            </a:r>
            <a:r>
              <a:rPr lang="en-US" sz="2400" dirty="0" err="1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nomcom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nomcom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chair appointed by the ISOC president </a:t>
            </a:r>
          </a:p>
          <a:p>
            <a:pPr marL="285750" indent="-285750">
              <a:lnSpc>
                <a:spcPct val="90000"/>
              </a:lnSpc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nomcom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selects community nominees for each job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reviews one half of the IESG, half of the IAB each year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includes the IETF chair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IESG approved by IAB, IAB approved by the ISOC </a:t>
            </a:r>
            <a:r>
              <a:rPr lang="en-US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BoT</a:t>
            </a:r>
            <a:endParaRPr lang="en-US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marL="285750" indent="-285750">
              <a:lnSpc>
                <a:spcPct val="90000"/>
              </a:lnSpc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nomcom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selected </a:t>
            </a: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randomly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from list of volunteers 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volunteers have to have been at 3 of last 5 IETF meetings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i="1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         very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random selection process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3C6EC39-7511-B34A-A27C-8355504002AB}" type="slidenum">
              <a:rPr lang="en-US" sz="1400"/>
              <a:pPr/>
              <a:t>16</a:t>
            </a:fld>
            <a:endParaRPr lang="en-US" sz="1400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55328" y="190386"/>
            <a:ext cx="7169150" cy="1169988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Working Groups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3224" y="1375307"/>
            <a:ext cx="8276486" cy="4560164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This is where the IETF primarily get its work done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RFC </a:t>
            </a:r>
            <a:r>
              <a:rPr lang="en-US" sz="24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2418/3934 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describes WG operation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Working group focused by charter agreed between chair(s) and area director</a:t>
            </a:r>
          </a:p>
          <a:p>
            <a:pPr lvl="1">
              <a:lnSpc>
                <a:spcPct val="95000"/>
              </a:lnSpc>
              <a:defRPr/>
            </a:pPr>
            <a:r>
              <a:rPr lang="en-US" sz="26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restrictive</a:t>
            </a: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charters with deliverables and </a:t>
            </a:r>
            <a:r>
              <a:rPr lang="en-US" sz="26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milestones</a:t>
            </a:r>
            <a:endParaRPr lang="en-US" sz="26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lvl="1">
              <a:lnSpc>
                <a:spcPct val="95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working groups </a:t>
            </a:r>
            <a:r>
              <a:rPr lang="en-US" sz="26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closed</a:t>
            </a: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when their work is done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Charter approved by IESG with IAB advice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AD with IESG has final say on charter &amp; chair(s)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37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7BA0550-FAF4-6C41-B778-71E5765BB5D1}" type="slidenum">
              <a:rPr lang="en-US" sz="1400"/>
              <a:pPr/>
              <a:t>17</a:t>
            </a:fld>
            <a:endParaRPr lang="en-US" sz="1400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90488"/>
            <a:ext cx="7169150" cy="1171575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Working Groups</a:t>
            </a: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(continued)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1382713"/>
            <a:ext cx="7527925" cy="4843462"/>
          </a:xfrm>
        </p:spPr>
        <p:txBody>
          <a:bodyPr lIns="90488" tIns="44450" rIns="90488" bIns="44450"/>
          <a:lstStyle/>
          <a:p>
            <a:pPr>
              <a:lnSpc>
                <a:spcPct val="90000"/>
              </a:lnSpc>
              <a:defRPr/>
            </a:pPr>
            <a:r>
              <a:rPr lang="ja-JP" alt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...</a:t>
            </a: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rough consensus 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and running code.</a:t>
            </a:r>
            <a:r>
              <a:rPr lang="ja-JP" alt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sz="24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 formal voting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can do show of hands or hum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Does </a:t>
            </a:r>
            <a:r>
              <a:rPr lang="en-US" sz="2400" dirty="0" smtClean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NOT</a:t>
            </a:r>
            <a:r>
              <a:rPr lang="en-US" sz="24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require unanimity</a:t>
            </a: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Disputes resolved by discussion and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implementation</a:t>
            </a:r>
            <a:endParaRPr lang="en-US" sz="24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Mailing list and face-to-face meetings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most work happens on mailing lists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all decisions must be verified on mailing list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face-to-face discussion to resolve disagreements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48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A701C1-942A-A74A-8670-AA82F6B83D51}" type="slidenum">
              <a:rPr lang="en-US" sz="1400"/>
              <a:pPr/>
              <a:t>18</a:t>
            </a:fld>
            <a:endParaRPr lang="en-US" sz="1400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233363"/>
            <a:ext cx="7169150" cy="849312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IETF Documents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0775"/>
            <a:ext cx="7772400" cy="5203825"/>
          </a:xfrm>
        </p:spPr>
        <p:txBody>
          <a:bodyPr lIns="90488" tIns="44450" rIns="90488" bIns="44450"/>
          <a:lstStyle/>
          <a:p>
            <a:pPr marL="285750" indent="-28575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All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open 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-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 </a:t>
            </a:r>
            <a:r>
              <a:rPr lang="ja-JP" alt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confidential contributions</a:t>
            </a:r>
            <a:r>
              <a:rPr lang="ja-JP" alt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285750" indent="-28575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Developed as Internet-Drafts</a:t>
            </a:r>
          </a:p>
          <a:p>
            <a:pPr marL="685800" lvl="1" indent="-228600">
              <a:defRPr/>
            </a:pPr>
            <a:r>
              <a:rPr lang="en-US" sz="22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anyone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can submit - </a:t>
            </a:r>
            <a:r>
              <a:rPr lang="ja-JP" alt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“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expire</a:t>
            </a:r>
            <a:r>
              <a:rPr lang="ja-JP" alt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”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in 6 months</a:t>
            </a:r>
          </a:p>
          <a:p>
            <a:pPr marL="685800" lvl="1" indent="-228600">
              <a:defRPr/>
            </a:pPr>
            <a:r>
              <a:rPr lang="en-US" sz="22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some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IDs are working group documents</a:t>
            </a:r>
          </a:p>
          <a:p>
            <a:pPr marL="285750" indent="-285750">
              <a:defRPr/>
            </a:pP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Published as RFC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</a:t>
            </a:r>
          </a:p>
          <a:p>
            <a:pPr marL="685800" lvl="1" indent="-228600"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archival publications (never changed once published)</a:t>
            </a:r>
          </a:p>
          <a:p>
            <a:pPr marL="685800" lvl="1" indent="-228600"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different types: (</a:t>
            </a:r>
            <a:r>
              <a:rPr lang="en-US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not all RFCs are standards!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)</a:t>
            </a:r>
          </a:p>
          <a:p>
            <a:pPr lvl="2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informational, experimental, BCP, standards track, historic</a:t>
            </a:r>
          </a:p>
          <a:p>
            <a:pPr marL="285750" indent="-28575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3-stage standards track</a:t>
            </a:r>
          </a:p>
          <a:p>
            <a:pPr marL="685800" lvl="1" indent="-228600"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Proposed Standard, Draft Standard, Internet Standard</a:t>
            </a: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marL="285750" indent="-285750"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Interoperability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conformance</a:t>
            </a: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285750" indent="-285750">
              <a:buFontTx/>
              <a:buNone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				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78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D81EAD-F478-A342-8C1C-12102951FAB1}" type="slidenum">
              <a:rPr lang="en-US" sz="1400"/>
              <a:pPr/>
              <a:t>19</a:t>
            </a:fld>
            <a:endParaRPr lang="en-US" sz="1400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Working Documents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84325"/>
            <a:ext cx="7848600" cy="45116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Internet-Draft - IDs</a:t>
            </a:r>
            <a:endParaRPr lang="en-US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input to the process or for background information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no admissions control</a:t>
            </a: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other than IPR statements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anyone can submit an ID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6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zapped</a:t>
            </a: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from IETF directory after 6 months</a:t>
            </a:r>
          </a:p>
          <a:p>
            <a:pPr lvl="2">
              <a:lnSpc>
                <a:spcPct val="90000"/>
              </a:lnSpc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but many mirrors exist</a:t>
            </a:r>
            <a:endParaRPr lang="en-US" sz="26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almost all RFCs must pre-exist as IDs</a:t>
            </a:r>
          </a:p>
          <a:p>
            <a:pPr lvl="2">
              <a:lnSpc>
                <a:spcPct val="90000"/>
              </a:lnSpc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exceptions: some RFCs created by IANA or RFC Editor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54E9E5-2304-4F47-8922-B34C57E75DCD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The IETF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620000" cy="4114800"/>
          </a:xfrm>
        </p:spPr>
        <p:txBody>
          <a:bodyPr/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Internet Engineering Task Force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Formed in 1986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Was not considered important for a long time - good!!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Not government approved - great!!</a:t>
            </a:r>
          </a:p>
          <a:p>
            <a:pPr>
              <a:defRPr/>
            </a:pPr>
            <a:r>
              <a:rPr lang="en-US" sz="2400" dirty="0">
                <a:solidFill>
                  <a:srgbClr val="FF090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People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not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companies</a:t>
            </a: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www.ietf.org</a:t>
            </a: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1000" b="1" i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ja-JP" alt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i="1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We reject kings, presidents and voting. We believe in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rough consensus and running code</a:t>
            </a:r>
            <a:r>
              <a:rPr lang="ja-JP" alt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1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						</a:t>
            </a:r>
            <a:r>
              <a:rPr lang="en-US" sz="18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Dave Clark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58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D2AF2D-51D5-914C-B6C4-E867DBC9C806}" type="slidenum">
              <a:rPr lang="en-US" sz="1400"/>
              <a:pPr/>
              <a:t>20</a:t>
            </a:fld>
            <a:endParaRPr lang="en-US" sz="1400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123825"/>
            <a:ext cx="7169150" cy="1082675"/>
          </a:xfrm>
        </p:spPr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What is a </a:t>
            </a: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RFC</a:t>
            </a: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79525"/>
            <a:ext cx="7924800" cy="4511675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IETF document publication series</a:t>
            </a:r>
          </a:p>
          <a:p>
            <a:pPr>
              <a:lnSpc>
                <a:spcPct val="85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RFC  == Request for Comments</a:t>
            </a:r>
          </a:p>
          <a:p>
            <a:pPr lvl="1">
              <a:lnSpc>
                <a:spcPct val="85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now just a name</a:t>
            </a:r>
          </a:p>
          <a:p>
            <a:pPr lvl="1">
              <a:lnSpc>
                <a:spcPct val="85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now tend to be more formal documents than early RFCs</a:t>
            </a:r>
            <a:endParaRPr lang="en-US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>
              <a:lnSpc>
                <a:spcPct val="85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Over 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8</a:t>
            </a:r>
            <a:r>
              <a:rPr lang="en-US" sz="24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000 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RFCs</a:t>
            </a:r>
          </a:p>
          <a:p>
            <a:pPr lvl="1">
              <a:lnSpc>
                <a:spcPct val="85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RFC 1 </a:t>
            </a:r>
            <a:r>
              <a:rPr lang="en-US" sz="2600" b="1" i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Host Software</a:t>
            </a: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- Apr 7 1969</a:t>
            </a: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>
              <a:lnSpc>
                <a:spcPct val="85000"/>
              </a:lnSpc>
              <a:defRPr/>
            </a:pPr>
            <a:r>
              <a:rPr lang="ja-JP" alt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Not all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RFCs are standards</a:t>
            </a:r>
            <a:r>
              <a:rPr lang="ja-JP" alt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>
              <a:lnSpc>
                <a:spcPct val="85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see RFC 1796</a:t>
            </a:r>
          </a:p>
          <a:p>
            <a:pPr lvl="1">
              <a:lnSpc>
                <a:spcPct val="85000"/>
              </a:lnSpc>
              <a:defRPr/>
            </a:pPr>
            <a:r>
              <a:rPr lang="en-US" sz="26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though some vendors imply otherwise</a:t>
            </a:r>
            <a:endParaRPr lang="en-US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>
              <a:lnSpc>
                <a:spcPct val="85000"/>
              </a:lnSpc>
              <a:defRPr/>
            </a:pP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Many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types of RFCs, key to understanding significance</a:t>
            </a:r>
            <a:endParaRPr lang="en-US" sz="24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686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F69906-F581-6A49-8FF6-F9FC2729879D}" type="slidenum">
              <a:rPr lang="en-US" sz="1400"/>
              <a:pPr/>
              <a:t>21</a:t>
            </a:fld>
            <a:endParaRPr lang="en-US" sz="140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166688"/>
            <a:ext cx="7169150" cy="827087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RFC Repository Contains: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7013" y="1065213"/>
            <a:ext cx="4802187" cy="517525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sz="2400" b="1">
                <a:latin typeface="Times New Roman" charset="0"/>
                <a:ea typeface="ＭＳ Ｐゴシック" charset="0"/>
                <a:cs typeface="ＭＳ Ｐゴシック" charset="0"/>
              </a:rPr>
              <a:t>Standards track</a:t>
            </a:r>
          </a:p>
          <a:p>
            <a:pPr marL="457200" lvl="1" indent="0">
              <a:lnSpc>
                <a:spcPct val="90000"/>
              </a:lnSpc>
            </a:pPr>
            <a:r>
              <a:rPr lang="en-US" sz="2600" b="1">
                <a:latin typeface="Times New Roman" charset="0"/>
                <a:ea typeface="ＭＳ Ｐゴシック" charset="0"/>
              </a:rPr>
              <a:t>OSPF, IPv6, IPsec ...</a:t>
            </a:r>
            <a:endParaRPr lang="en-US" sz="2000" b="1">
              <a:latin typeface="Times New Roman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2400" b="1">
                <a:latin typeface="Times New Roman" charset="0"/>
                <a:ea typeface="ＭＳ Ｐゴシック" charset="0"/>
                <a:cs typeface="ＭＳ Ｐゴシック" charset="0"/>
              </a:rPr>
              <a:t>Obsolete Standards</a:t>
            </a:r>
          </a:p>
          <a:p>
            <a:pPr marL="457200" lvl="1" indent="0">
              <a:lnSpc>
                <a:spcPct val="90000"/>
              </a:lnSpc>
            </a:pPr>
            <a:r>
              <a:rPr lang="en-US" sz="2600" b="1">
                <a:latin typeface="Times New Roman" charset="0"/>
                <a:ea typeface="ＭＳ Ｐゴシック" charset="0"/>
              </a:rPr>
              <a:t>RIPv1</a:t>
            </a:r>
            <a:endParaRPr lang="en-US" sz="2000" b="1">
              <a:latin typeface="Times New Roman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2400" b="1">
                <a:latin typeface="Times New Roman" charset="0"/>
                <a:ea typeface="ＭＳ Ｐゴシック" charset="0"/>
                <a:cs typeface="ＭＳ Ｐゴシック" charset="0"/>
              </a:rPr>
              <a:t>Requirements</a:t>
            </a:r>
          </a:p>
          <a:p>
            <a:pPr marL="457200" lvl="1" indent="0">
              <a:lnSpc>
                <a:spcPct val="90000"/>
              </a:lnSpc>
            </a:pPr>
            <a:r>
              <a:rPr lang="en-US" sz="2600" b="1">
                <a:latin typeface="Times New Roman" charset="0"/>
                <a:ea typeface="ＭＳ Ｐゴシック" charset="0"/>
              </a:rPr>
              <a:t>Host Requirements</a:t>
            </a:r>
            <a:endParaRPr lang="en-US" sz="2000" b="1">
              <a:latin typeface="Times New Roman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2400" b="1">
                <a:latin typeface="Times New Roman" charset="0"/>
                <a:ea typeface="ＭＳ Ｐゴシック" charset="0"/>
                <a:cs typeface="ＭＳ Ｐゴシック" charset="0"/>
              </a:rPr>
              <a:t>Policies</a:t>
            </a:r>
          </a:p>
          <a:p>
            <a:pPr marL="457200" lvl="1" indent="0">
              <a:lnSpc>
                <a:spcPct val="90000"/>
              </a:lnSpc>
            </a:pPr>
            <a:r>
              <a:rPr lang="en-US" sz="2600" b="1">
                <a:latin typeface="Times New Roman" charset="0"/>
                <a:ea typeface="ＭＳ Ｐゴシック" charset="0"/>
              </a:rPr>
              <a:t>Classless InterDomain </a:t>
            </a:r>
          </a:p>
          <a:p>
            <a:pPr marL="457200" lvl="1" indent="0">
              <a:lnSpc>
                <a:spcPct val="90000"/>
              </a:lnSpc>
            </a:pPr>
            <a:r>
              <a:rPr lang="en-US" sz="2600" b="1">
                <a:latin typeface="Times New Roman" charset="0"/>
                <a:ea typeface="ＭＳ Ｐゴシック" charset="0"/>
              </a:rPr>
              <a:t>Routing</a:t>
            </a:r>
          </a:p>
          <a:p>
            <a:pPr marL="0" indent="0">
              <a:lnSpc>
                <a:spcPct val="90000"/>
              </a:lnSpc>
            </a:pPr>
            <a:r>
              <a:rPr lang="en-US" sz="2400" b="1">
                <a:latin typeface="Times New Roman" charset="0"/>
                <a:ea typeface="ＭＳ Ｐゴシック" charset="0"/>
                <a:cs typeface="ＭＳ Ｐゴシック" charset="0"/>
              </a:rPr>
              <a:t>April fool</a:t>
            </a:r>
            <a:r>
              <a:rPr lang="ja-JP" altLang="en-US" sz="2400" b="1">
                <a:latin typeface="Times New Roman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400" b="1">
                <a:latin typeface="Times New Roman" charset="0"/>
                <a:ea typeface="ＭＳ Ｐゴシック" charset="0"/>
                <a:cs typeface="ＭＳ Ｐゴシック" charset="0"/>
              </a:rPr>
              <a:t>s day jokes</a:t>
            </a:r>
          </a:p>
          <a:p>
            <a:pPr marL="457200" lvl="1" indent="0">
              <a:lnSpc>
                <a:spcPct val="90000"/>
              </a:lnSpc>
            </a:pPr>
            <a:r>
              <a:rPr lang="en-US" sz="2600" b="1">
                <a:latin typeface="Times New Roman" charset="0"/>
                <a:ea typeface="ＭＳ Ｐゴシック" charset="0"/>
              </a:rPr>
              <a:t>IP on </a:t>
            </a:r>
            <a:r>
              <a:rPr lang="en-US" sz="2600">
                <a:solidFill>
                  <a:srgbClr val="FF6107"/>
                </a:solidFill>
                <a:latin typeface="Times New Roman" charset="0"/>
                <a:ea typeface="ＭＳ Ｐゴシック" charset="0"/>
              </a:rPr>
              <a:t>Avian Carriers</a:t>
            </a:r>
            <a:r>
              <a:rPr lang="en-US" sz="2600" b="1">
                <a:latin typeface="Times New Roman" charset="0"/>
                <a:ea typeface="ＭＳ Ｐゴシック" charset="0"/>
              </a:rPr>
              <a:t> ...</a:t>
            </a:r>
          </a:p>
          <a:p>
            <a:pPr marL="457200" lvl="1" indent="0">
              <a:lnSpc>
                <a:spcPct val="90000"/>
              </a:lnSpc>
            </a:pPr>
            <a:r>
              <a:rPr lang="en-US" sz="2600" b="1">
                <a:latin typeface="Times New Roman" charset="0"/>
                <a:ea typeface="ＭＳ Ｐゴシック" charset="0"/>
              </a:rPr>
              <a:t>	... updated for QoS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154488" y="1055688"/>
            <a:ext cx="4564062" cy="5334000"/>
          </a:xfrm>
        </p:spPr>
        <p:txBody>
          <a:bodyPr/>
          <a:lstStyle/>
          <a:p>
            <a:pPr marL="0" indent="0">
              <a:lnSpc>
                <a:spcPct val="90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Poetry</a:t>
            </a:r>
          </a:p>
          <a:p>
            <a:pPr marL="457200" lvl="1" indent="0">
              <a:lnSpc>
                <a:spcPct val="90000"/>
              </a:lnSpc>
              <a:defRPr/>
            </a:pPr>
            <a:r>
              <a:rPr lang="ja-JP" alt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‘</a:t>
            </a: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Twas the night before startup</a:t>
            </a:r>
          </a:p>
          <a:p>
            <a:pPr marL="0" indent="0">
              <a:lnSpc>
                <a:spcPct val="90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White papers</a:t>
            </a:r>
          </a:p>
          <a:p>
            <a:pPr marL="457200" lvl="1" indent="0">
              <a:lnSpc>
                <a:spcPct val="90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On packet switches with infinite storage</a:t>
            </a:r>
            <a:endParaRPr lang="en-US" sz="20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Corporate documentation</a:t>
            </a:r>
          </a:p>
          <a:p>
            <a:pPr marL="457200" lvl="1" indent="0">
              <a:lnSpc>
                <a:spcPct val="90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Ascend multilink protocol (mp+)</a:t>
            </a:r>
            <a:endParaRPr lang="en-US" sz="20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Experimental history</a:t>
            </a:r>
          </a:p>
          <a:p>
            <a:pPr marL="457200" lvl="1" indent="0">
              <a:lnSpc>
                <a:spcPct val="90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Netblt</a:t>
            </a:r>
          </a:p>
          <a:p>
            <a:pPr marL="0" indent="0">
              <a:lnSpc>
                <a:spcPct val="90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Process documents</a:t>
            </a:r>
          </a:p>
          <a:p>
            <a:pPr marL="457200" lvl="1" indent="0">
              <a:lnSpc>
                <a:spcPct val="90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IETF Standards Process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A24232-17B6-AA40-A81C-E75A27FE67C9}" type="slidenum">
              <a:rPr lang="en-US" sz="1400"/>
              <a:pPr/>
              <a:t>22</a:t>
            </a:fld>
            <a:endParaRPr lang="en-US" sz="1400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150813"/>
            <a:ext cx="7169150" cy="10287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Standards Track RFCs: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203325"/>
            <a:ext cx="7162800" cy="4435475"/>
          </a:xfrm>
        </p:spPr>
        <p:txBody>
          <a:bodyPr lIns="90488" tIns="44450" rIns="90488" bIns="44450"/>
          <a:lstStyle/>
          <a:p>
            <a:pPr marL="285750" indent="-285750">
              <a:lnSpc>
                <a:spcPct val="90000"/>
              </a:lnSpc>
              <a:defRPr/>
            </a:pP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Start at Proposed Standard (</a:t>
            </a:r>
            <a:r>
              <a:rPr lang="en-US" sz="20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PS</a:t>
            </a: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  <a:endParaRPr lang="en-US" sz="18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good idea, no known problems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implementation required at AD discretion</a:t>
            </a:r>
            <a:endParaRPr lang="en-US" sz="16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marL="285750" indent="-285750">
              <a:lnSpc>
                <a:spcPct val="90000"/>
              </a:lnSpc>
              <a:defRPr/>
            </a:pP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Advance to Draft Standard (</a:t>
            </a:r>
            <a:r>
              <a:rPr lang="en-US" sz="20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DS</a:t>
            </a: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  <a:endParaRPr lang="en-US" sz="18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stable Proposed Standard specification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multiple interoperable implementations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note IPR restriction</a:t>
            </a:r>
            <a:endParaRPr lang="en-US" sz="16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marL="285750" indent="-285750">
              <a:lnSpc>
                <a:spcPct val="90000"/>
              </a:lnSpc>
              <a:defRPr/>
            </a:pP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Advance again to Internet Standard (</a:t>
            </a:r>
            <a:r>
              <a:rPr lang="en-US" sz="20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STD</a:t>
            </a: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  <a:endParaRPr lang="en-US" sz="18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Draft Standard with wide deployment and use</a:t>
            </a:r>
            <a:endParaRPr lang="en-US" sz="16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  <a:p>
            <a:pPr marL="285750" indent="-285750">
              <a:lnSpc>
                <a:spcPct val="90000"/>
              </a:lnSpc>
              <a:defRPr/>
            </a:pP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Best Current Practices (</a:t>
            </a:r>
            <a:r>
              <a:rPr lang="en-US" sz="20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BCP</a:t>
            </a: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)</a:t>
            </a:r>
            <a:endParaRPr lang="en-US" sz="18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generally policies or IETF procedures 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(best way we know how)</a:t>
            </a:r>
            <a:endParaRPr lang="en-US" sz="1600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399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5E547BE-0E64-CF4C-8A6B-AC578776C059}" type="slidenum">
              <a:rPr lang="en-US" sz="1400"/>
              <a:pPr/>
              <a:t>23</a:t>
            </a:fld>
            <a:endParaRPr lang="en-US" sz="1400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IETF Standards Process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467600" cy="4114800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(Protocol) Specification published as Internet Draft </a:t>
            </a:r>
          </a:p>
          <a:p>
            <a:pPr>
              <a:lnSpc>
                <a:spcPct val="85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Discussed in a working group - creates revised IDs</a:t>
            </a:r>
          </a:p>
          <a:p>
            <a:pPr>
              <a:lnSpc>
                <a:spcPct val="85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ID sent to IESG after working group consensus</a:t>
            </a:r>
          </a:p>
          <a:p>
            <a:pPr>
              <a:lnSpc>
                <a:spcPct val="85000"/>
              </a:lnSpc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IESG issues </a:t>
            </a:r>
            <a:r>
              <a:rPr lang="en-US" sz="24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IETF Last Call</a:t>
            </a: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(2 weeks)</a:t>
            </a:r>
          </a:p>
          <a:p>
            <a:pPr lvl="1">
              <a:lnSpc>
                <a:spcPct val="85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anyone can comment</a:t>
            </a:r>
          </a:p>
          <a:p>
            <a:pPr lvl="1">
              <a:lnSpc>
                <a:spcPct val="85000"/>
              </a:lnSpc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IESG considers comments and its own review</a:t>
            </a:r>
          </a:p>
          <a:p>
            <a:pPr lvl="1">
              <a:lnSpc>
                <a:spcPct val="85000"/>
              </a:lnSpc>
              <a:buFontTx/>
              <a:buNone/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	may approve publication as standards track RFC</a:t>
            </a:r>
          </a:p>
          <a:p>
            <a:pPr lvl="1">
              <a:lnSpc>
                <a:spcPct val="85000"/>
              </a:lnSpc>
              <a:buFontTx/>
              <a:buNone/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   may point out issues to working group &amp; return ID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5B1AA9-CDF9-454E-A3BF-8B7D7A962281}" type="slidenum">
              <a:rPr lang="en-US" sz="1400"/>
              <a:pPr/>
              <a:t>24</a:t>
            </a:fld>
            <a:endParaRPr lang="en-US" sz="1400"/>
          </a:p>
        </p:txBody>
      </p:sp>
      <p:sp>
        <p:nvSpPr>
          <p:cNvPr id="40963" name="Freeform 2"/>
          <p:cNvSpPr>
            <a:spLocks/>
          </p:cNvSpPr>
          <p:nvPr/>
        </p:nvSpPr>
        <p:spPr bwMode="auto">
          <a:xfrm>
            <a:off x="1765300" y="2286000"/>
            <a:ext cx="5702300" cy="3670300"/>
          </a:xfrm>
          <a:custGeom>
            <a:avLst/>
            <a:gdLst>
              <a:gd name="T0" fmla="*/ 2147483647 w 3592"/>
              <a:gd name="T1" fmla="*/ 0 h 2312"/>
              <a:gd name="T2" fmla="*/ 2147483647 w 3592"/>
              <a:gd name="T3" fmla="*/ 2147483647 h 2312"/>
              <a:gd name="T4" fmla="*/ 2147483647 w 3592"/>
              <a:gd name="T5" fmla="*/ 2147483647 h 2312"/>
              <a:gd name="T6" fmla="*/ 2147483647 w 3592"/>
              <a:gd name="T7" fmla="*/ 2147483647 h 2312"/>
              <a:gd name="T8" fmla="*/ 2147483647 w 3592"/>
              <a:gd name="T9" fmla="*/ 2147483647 h 2312"/>
              <a:gd name="T10" fmla="*/ 2147483647 w 3592"/>
              <a:gd name="T11" fmla="*/ 2147483647 h 2312"/>
              <a:gd name="T12" fmla="*/ 2147483647 w 3592"/>
              <a:gd name="T13" fmla="*/ 2147483647 h 23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92"/>
              <a:gd name="T22" fmla="*/ 0 h 2312"/>
              <a:gd name="T23" fmla="*/ 3592 w 3592"/>
              <a:gd name="T24" fmla="*/ 2312 h 23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92" h="2312">
                <a:moveTo>
                  <a:pt x="184" y="0"/>
                </a:moveTo>
                <a:cubicBezTo>
                  <a:pt x="92" y="780"/>
                  <a:pt x="0" y="1560"/>
                  <a:pt x="232" y="1920"/>
                </a:cubicBezTo>
                <a:cubicBezTo>
                  <a:pt x="464" y="2280"/>
                  <a:pt x="1312" y="2312"/>
                  <a:pt x="1576" y="2160"/>
                </a:cubicBezTo>
                <a:cubicBezTo>
                  <a:pt x="1840" y="2008"/>
                  <a:pt x="1632" y="1248"/>
                  <a:pt x="1816" y="1008"/>
                </a:cubicBezTo>
                <a:cubicBezTo>
                  <a:pt x="2000" y="768"/>
                  <a:pt x="2408" y="736"/>
                  <a:pt x="2680" y="720"/>
                </a:cubicBezTo>
                <a:cubicBezTo>
                  <a:pt x="2952" y="704"/>
                  <a:pt x="3304" y="720"/>
                  <a:pt x="3448" y="912"/>
                </a:cubicBezTo>
                <a:cubicBezTo>
                  <a:pt x="3592" y="1104"/>
                  <a:pt x="3568" y="1488"/>
                  <a:pt x="3544" y="1872"/>
                </a:cubicBezTo>
              </a:path>
            </a:pathLst>
          </a:custGeom>
          <a:noFill/>
          <a:ln w="57150">
            <a:solidFill>
              <a:srgbClr val="0AFF04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title"/>
          </p:nvPr>
        </p:nvSpPr>
        <p:spPr>
          <a:xfrm>
            <a:off x="408085" y="208789"/>
            <a:ext cx="7993950" cy="1392407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IETF RFC </a:t>
            </a:r>
            <a:r>
              <a:rPr lang="en-US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Submission Process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162800" cy="41148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26981" name="Oval 5"/>
          <p:cNvSpPr>
            <a:spLocks noChangeArrowheads="1"/>
          </p:cNvSpPr>
          <p:nvPr/>
        </p:nvSpPr>
        <p:spPr bwMode="auto">
          <a:xfrm>
            <a:off x="779463" y="1600200"/>
            <a:ext cx="4865687" cy="8794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Working group doc, or </a:t>
            </a:r>
          </a:p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individual standards track doc</a:t>
            </a:r>
          </a:p>
        </p:txBody>
      </p:sp>
      <p:sp>
        <p:nvSpPr>
          <p:cNvPr id="126982" name="Oval 6"/>
          <p:cNvSpPr>
            <a:spLocks noChangeArrowheads="1"/>
          </p:cNvSpPr>
          <p:nvPr/>
        </p:nvSpPr>
        <p:spPr bwMode="auto">
          <a:xfrm>
            <a:off x="1316038" y="3352800"/>
            <a:ext cx="3792537" cy="9191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IESG</a:t>
            </a:r>
          </a:p>
        </p:txBody>
      </p:sp>
      <p:sp>
        <p:nvSpPr>
          <p:cNvPr id="126983" name="Oval 7"/>
          <p:cNvSpPr>
            <a:spLocks noChangeArrowheads="1"/>
          </p:cNvSpPr>
          <p:nvPr/>
        </p:nvSpPr>
        <p:spPr bwMode="auto">
          <a:xfrm>
            <a:off x="5965825" y="3603625"/>
            <a:ext cx="1882775" cy="49053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RFC Editor</a:t>
            </a:r>
          </a:p>
        </p:txBody>
      </p:sp>
      <p:sp>
        <p:nvSpPr>
          <p:cNvPr id="40969" name="Line 8"/>
          <p:cNvSpPr>
            <a:spLocks noChangeShapeType="1"/>
          </p:cNvSpPr>
          <p:nvPr/>
        </p:nvSpPr>
        <p:spPr bwMode="auto">
          <a:xfrm>
            <a:off x="2209800" y="24384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9"/>
          <p:cNvSpPr>
            <a:spLocks noChangeShapeType="1"/>
          </p:cNvSpPr>
          <p:nvPr/>
        </p:nvSpPr>
        <p:spPr bwMode="auto">
          <a:xfrm>
            <a:off x="4419600" y="24384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0"/>
          <p:cNvSpPr>
            <a:spLocks noChangeShapeType="1"/>
          </p:cNvSpPr>
          <p:nvPr/>
        </p:nvSpPr>
        <p:spPr bwMode="auto">
          <a:xfrm>
            <a:off x="5160963" y="3849688"/>
            <a:ext cx="749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87" name="Rectangle 11"/>
          <p:cNvSpPr>
            <a:spLocks noChangeArrowheads="1"/>
          </p:cNvSpPr>
          <p:nvPr/>
        </p:nvSpPr>
        <p:spPr bwMode="auto">
          <a:xfrm>
            <a:off x="1192213" y="2992438"/>
            <a:ext cx="955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Submit</a:t>
            </a:r>
          </a:p>
        </p:txBody>
      </p:sp>
      <p:sp>
        <p:nvSpPr>
          <p:cNvPr id="126988" name="Rectangle 12"/>
          <p:cNvSpPr>
            <a:spLocks noChangeArrowheads="1"/>
          </p:cNvSpPr>
          <p:nvPr/>
        </p:nvSpPr>
        <p:spPr bwMode="auto">
          <a:xfrm>
            <a:off x="4468813" y="2992438"/>
            <a:ext cx="12350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Concerns</a:t>
            </a:r>
          </a:p>
        </p:txBody>
      </p:sp>
      <p:sp>
        <p:nvSpPr>
          <p:cNvPr id="40974" name="Line 13"/>
          <p:cNvSpPr>
            <a:spLocks noChangeShapeType="1"/>
          </p:cNvSpPr>
          <p:nvPr/>
        </p:nvSpPr>
        <p:spPr bwMode="auto">
          <a:xfrm>
            <a:off x="6934200" y="4114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90" name="Rectangle 14"/>
          <p:cNvSpPr>
            <a:spLocks noChangeArrowheads="1"/>
          </p:cNvSpPr>
          <p:nvPr/>
        </p:nvSpPr>
        <p:spPr bwMode="auto">
          <a:xfrm>
            <a:off x="6450013" y="4513263"/>
            <a:ext cx="1987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2000" b="1" i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Published RFC</a:t>
            </a:r>
          </a:p>
        </p:txBody>
      </p:sp>
      <p:sp>
        <p:nvSpPr>
          <p:cNvPr id="126991" name="Oval 15"/>
          <p:cNvSpPr>
            <a:spLocks noChangeArrowheads="1"/>
          </p:cNvSpPr>
          <p:nvPr/>
        </p:nvSpPr>
        <p:spPr bwMode="auto">
          <a:xfrm>
            <a:off x="1343025" y="5100638"/>
            <a:ext cx="3792538" cy="9191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IETF Community</a:t>
            </a:r>
          </a:p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Review</a:t>
            </a:r>
          </a:p>
        </p:txBody>
      </p:sp>
      <p:sp>
        <p:nvSpPr>
          <p:cNvPr id="126992" name="Rectangle 16"/>
          <p:cNvSpPr>
            <a:spLocks noChangeArrowheads="1"/>
          </p:cNvSpPr>
          <p:nvPr/>
        </p:nvSpPr>
        <p:spPr bwMode="auto">
          <a:xfrm>
            <a:off x="847725" y="4664075"/>
            <a:ext cx="13620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ja-JP" alt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Last Call</a:t>
            </a:r>
            <a:r>
              <a:rPr lang="ja-JP" alt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endParaRPr lang="en-US" sz="1800" b="1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sp>
        <p:nvSpPr>
          <p:cNvPr id="126993" name="Rectangle 17"/>
          <p:cNvSpPr>
            <a:spLocks noChangeArrowheads="1"/>
          </p:cNvSpPr>
          <p:nvPr/>
        </p:nvSpPr>
        <p:spPr bwMode="auto">
          <a:xfrm>
            <a:off x="4495800" y="4664075"/>
            <a:ext cx="1908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Comments, </a:t>
            </a:r>
          </a:p>
          <a:p>
            <a:pPr>
              <a:defRPr/>
            </a:pPr>
            <a:r>
              <a:rPr lang="en-US" sz="1800" b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suggestions</a:t>
            </a:r>
          </a:p>
        </p:txBody>
      </p:sp>
      <p:sp>
        <p:nvSpPr>
          <p:cNvPr id="40979" name="Line 18"/>
          <p:cNvSpPr>
            <a:spLocks noChangeShapeType="1"/>
          </p:cNvSpPr>
          <p:nvPr/>
        </p:nvSpPr>
        <p:spPr bwMode="auto">
          <a:xfrm>
            <a:off x="2209800" y="41910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Line 19"/>
          <p:cNvSpPr>
            <a:spLocks noChangeShapeType="1"/>
          </p:cNvSpPr>
          <p:nvPr/>
        </p:nvSpPr>
        <p:spPr bwMode="auto">
          <a:xfrm>
            <a:off x="4419600" y="41910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B8B7BA2-B369-8447-86D5-7571FF39D6D8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162800" cy="838200"/>
          </a:xfrm>
        </p:spPr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IETF Overview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848600" cy="4114800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IETF has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members,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voting</a:t>
            </a: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5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~1000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at </a:t>
            </a: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3 yearly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meetings, </a:t>
            </a:r>
            <a:r>
              <a:rPr lang="en-US" sz="2000" i="1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more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on mail lists</a:t>
            </a:r>
            <a:endParaRPr lang="en-US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5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100ish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working groups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(where real work happens)</a:t>
            </a:r>
          </a:p>
          <a:p>
            <a:pPr>
              <a:lnSpc>
                <a:spcPct val="85000"/>
              </a:lnSpc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If it matters to the Internet, it matters to IETF</a:t>
            </a:r>
          </a:p>
          <a:p>
            <a:pPr>
              <a:lnSpc>
                <a:spcPct val="85000"/>
              </a:lnSpc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7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areas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(for organizational convenience)</a:t>
            </a: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5000"/>
              </a:lnSpc>
              <a:defRPr/>
            </a:pPr>
            <a:r>
              <a:rPr lang="en-US" sz="2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ART, GEN, </a:t>
            </a:r>
            <a:r>
              <a:rPr lang="en-US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INT</a:t>
            </a:r>
            <a:r>
              <a:rPr lang="en-US" sz="2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, OPS, </a:t>
            </a:r>
            <a:r>
              <a:rPr lang="en-US" sz="2200" b="1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RTG, SEC, TSV</a:t>
            </a:r>
          </a:p>
          <a:p>
            <a:pPr>
              <a:lnSpc>
                <a:spcPct val="85000"/>
              </a:lnSpc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IETF Management: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IESG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(ADs, chosen by community)</a:t>
            </a:r>
          </a:p>
          <a:p>
            <a:pPr>
              <a:lnSpc>
                <a:spcPct val="85000"/>
              </a:lnSpc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Architectural guidance &amp; liaisons: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IAB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(also chosen by community)</a:t>
            </a: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5000"/>
              </a:lnSpc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Product: </a:t>
            </a:r>
            <a:r>
              <a:rPr 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standards 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and other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documents</a:t>
            </a:r>
          </a:p>
          <a:p>
            <a:pPr>
              <a:lnSpc>
                <a:spcPct val="85000"/>
              </a:lnSpc>
              <a:defRPr/>
            </a:pPr>
            <a:r>
              <a:rPr lang="en-US" sz="2000" dirty="0" err="1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www.ietf.org</a:t>
            </a:r>
            <a:endParaRPr lang="en-US" sz="2000" dirty="0">
              <a:solidFill>
                <a:srgbClr val="FF6107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5000"/>
              </a:lnSpc>
              <a:defRPr/>
            </a:pPr>
            <a:endParaRPr lang="en-US" sz="2000" dirty="0">
              <a:solidFill>
                <a:srgbClr val="FF6107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896BD17-B5EC-024D-9AD6-954A3CEAFD55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IETF </a:t>
            </a:r>
            <a:r>
              <a:rPr lang="ja-JP" alt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Standards</a:t>
            </a:r>
            <a:r>
              <a:rPr lang="ja-JP" alt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IETF standards not standards </a:t>
            </a:r>
            <a:r>
              <a:rPr lang="ja-JP" alt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because we say so</a:t>
            </a:r>
            <a:r>
              <a:rPr lang="ja-JP" alt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b="1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Only standards if/when people </a:t>
            </a: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use</a:t>
            </a: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them</a:t>
            </a:r>
          </a:p>
          <a:p>
            <a:pPr>
              <a:lnSpc>
                <a:spcPct val="90000"/>
              </a:lnSpc>
              <a:defRPr/>
            </a:pP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</a:t>
            </a: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formal recognition </a:t>
            </a:r>
          </a:p>
          <a:p>
            <a:pPr>
              <a:lnSpc>
                <a:spcPct val="90000"/>
              </a:lnSpc>
              <a:defRPr/>
            </a:pPr>
            <a:r>
              <a:rPr lang="en-US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</a:t>
            </a: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submitting to </a:t>
            </a:r>
            <a:r>
              <a:rPr lang="ja-JP" alt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traditional</a:t>
            </a:r>
            <a:r>
              <a:rPr lang="ja-JP" alt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standards bodies</a:t>
            </a:r>
          </a:p>
          <a:p>
            <a:pPr>
              <a:lnSpc>
                <a:spcPct val="90000"/>
              </a:lnSpc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Formal process of implementation and use makes something a standard</a:t>
            </a:r>
          </a:p>
          <a:p>
            <a:pPr>
              <a:lnSpc>
                <a:spcPct val="90000"/>
              </a:lnSpc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42D19AF-867C-3F48-B2F5-B9C046E3EAD5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20483" name="Freeform 2"/>
          <p:cNvSpPr>
            <a:spLocks/>
          </p:cNvSpPr>
          <p:nvPr/>
        </p:nvSpPr>
        <p:spPr bwMode="auto">
          <a:xfrm>
            <a:off x="1371600" y="2590800"/>
            <a:ext cx="7239000" cy="3429000"/>
          </a:xfrm>
          <a:custGeom>
            <a:avLst/>
            <a:gdLst>
              <a:gd name="T0" fmla="*/ 0 w 4560"/>
              <a:gd name="T1" fmla="*/ 2147483647 h 2160"/>
              <a:gd name="T2" fmla="*/ 0 w 4560"/>
              <a:gd name="T3" fmla="*/ 2147483647 h 2160"/>
              <a:gd name="T4" fmla="*/ 2147483647 w 4560"/>
              <a:gd name="T5" fmla="*/ 2147483647 h 2160"/>
              <a:gd name="T6" fmla="*/ 2147483647 w 4560"/>
              <a:gd name="T7" fmla="*/ 2147483647 h 2160"/>
              <a:gd name="T8" fmla="*/ 2147483647 w 4560"/>
              <a:gd name="T9" fmla="*/ 2147483647 h 2160"/>
              <a:gd name="T10" fmla="*/ 2147483647 w 4560"/>
              <a:gd name="T11" fmla="*/ 0 h 2160"/>
              <a:gd name="T12" fmla="*/ 2147483647 w 4560"/>
              <a:gd name="T13" fmla="*/ 0 h 2160"/>
              <a:gd name="T14" fmla="*/ 0 w 4560"/>
              <a:gd name="T15" fmla="*/ 0 h 2160"/>
              <a:gd name="T16" fmla="*/ 0 w 4560"/>
              <a:gd name="T17" fmla="*/ 2147483647 h 216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560"/>
              <a:gd name="T28" fmla="*/ 0 h 2160"/>
              <a:gd name="T29" fmla="*/ 4560 w 4560"/>
              <a:gd name="T30" fmla="*/ 2160 h 216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560" h="2160">
                <a:moveTo>
                  <a:pt x="0" y="48"/>
                </a:moveTo>
                <a:lnTo>
                  <a:pt x="0" y="672"/>
                </a:lnTo>
                <a:lnTo>
                  <a:pt x="2016" y="672"/>
                </a:lnTo>
                <a:lnTo>
                  <a:pt x="2016" y="2160"/>
                </a:lnTo>
                <a:lnTo>
                  <a:pt x="4560" y="2160"/>
                </a:lnTo>
                <a:lnTo>
                  <a:pt x="4560" y="0"/>
                </a:lnTo>
                <a:lnTo>
                  <a:pt x="2736" y="0"/>
                </a:lnTo>
                <a:lnTo>
                  <a:pt x="0" y="0"/>
                </a:lnTo>
                <a:lnTo>
                  <a:pt x="0" y="384"/>
                </a:lnTo>
              </a:path>
            </a:pathLst>
          </a:custGeom>
          <a:solidFill>
            <a:srgbClr val="0AFF04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2209800" y="5791200"/>
            <a:ext cx="231933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3400" b="1" i="1" smtClean="0">
                <a:solidFill>
                  <a:srgbClr val="0AFF04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“</a:t>
            </a:r>
            <a:r>
              <a:rPr lang="en-US" sz="3400" b="1" i="1" smtClean="0">
                <a:solidFill>
                  <a:srgbClr val="0AFF04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the IETF</a:t>
            </a:r>
            <a:r>
              <a:rPr lang="ja-JP" altLang="en-US" sz="3400" b="1" i="1" smtClean="0">
                <a:solidFill>
                  <a:srgbClr val="0AFF04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Helvetica" charset="0"/>
              </a:rPr>
              <a:t>”</a:t>
            </a:r>
            <a:endParaRPr lang="en-US" sz="3400" b="1" i="1" smtClean="0">
              <a:solidFill>
                <a:srgbClr val="0AFF04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239000" cy="9906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Organization of the IETF</a:t>
            </a: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162800" cy="42672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20487" name="Line 6"/>
          <p:cNvSpPr>
            <a:spLocks noChangeShapeType="1"/>
          </p:cNvSpPr>
          <p:nvPr/>
        </p:nvSpPr>
        <p:spPr bwMode="auto">
          <a:xfrm flipV="1">
            <a:off x="1600200" y="3429000"/>
            <a:ext cx="304800" cy="5334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7"/>
          <p:cNvSpPr>
            <a:spLocks noChangeShapeType="1"/>
          </p:cNvSpPr>
          <p:nvPr/>
        </p:nvSpPr>
        <p:spPr bwMode="auto">
          <a:xfrm flipH="1" flipV="1">
            <a:off x="2362200" y="3581400"/>
            <a:ext cx="152400" cy="12192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Line 8"/>
          <p:cNvSpPr>
            <a:spLocks noChangeShapeType="1"/>
          </p:cNvSpPr>
          <p:nvPr/>
        </p:nvSpPr>
        <p:spPr bwMode="auto">
          <a:xfrm flipH="1" flipV="1">
            <a:off x="2819400" y="3429000"/>
            <a:ext cx="457200" cy="5334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9"/>
          <p:cNvSpPr>
            <a:spLocks noChangeShapeType="1"/>
          </p:cNvSpPr>
          <p:nvPr/>
        </p:nvSpPr>
        <p:spPr bwMode="auto">
          <a:xfrm flipH="1" flipV="1">
            <a:off x="7010400" y="3429000"/>
            <a:ext cx="304800" cy="4572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0"/>
          <p:cNvSpPr>
            <a:spLocks noChangeShapeType="1"/>
          </p:cNvSpPr>
          <p:nvPr/>
        </p:nvSpPr>
        <p:spPr bwMode="auto">
          <a:xfrm flipH="1" flipV="1">
            <a:off x="6629400" y="3581400"/>
            <a:ext cx="0" cy="12192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1"/>
          <p:cNvSpPr>
            <a:spLocks noChangeShapeType="1"/>
          </p:cNvSpPr>
          <p:nvPr/>
        </p:nvSpPr>
        <p:spPr bwMode="auto">
          <a:xfrm flipV="1">
            <a:off x="6019800" y="3429000"/>
            <a:ext cx="228600" cy="3810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493" name="Group 12"/>
          <p:cNvGrpSpPr>
            <a:grpSpLocks/>
          </p:cNvGrpSpPr>
          <p:nvPr/>
        </p:nvGrpSpPr>
        <p:grpSpPr bwMode="auto">
          <a:xfrm>
            <a:off x="457200" y="3886200"/>
            <a:ext cx="1757363" cy="911225"/>
            <a:chOff x="0" y="3168"/>
            <a:chExt cx="1107" cy="574"/>
          </a:xfrm>
        </p:grpSpPr>
        <p:sp>
          <p:nvSpPr>
            <p:cNvPr id="20530" name="Oval 13"/>
            <p:cNvSpPr>
              <a:spLocks noChangeArrowheads="1"/>
            </p:cNvSpPr>
            <p:nvPr/>
          </p:nvSpPr>
          <p:spPr bwMode="auto">
            <a:xfrm>
              <a:off x="36" y="3206"/>
              <a:ext cx="1071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31" name="Oval 14"/>
            <p:cNvSpPr>
              <a:spLocks noChangeArrowheads="1"/>
            </p:cNvSpPr>
            <p:nvPr/>
          </p:nvSpPr>
          <p:spPr bwMode="auto">
            <a:xfrm>
              <a:off x="0" y="3168"/>
              <a:ext cx="1071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11" name="Rectangle 15"/>
            <p:cNvSpPr>
              <a:spLocks noChangeArrowheads="1"/>
            </p:cNvSpPr>
            <p:nvPr/>
          </p:nvSpPr>
          <p:spPr bwMode="auto">
            <a:xfrm>
              <a:off x="220" y="3249"/>
              <a:ext cx="693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IRTF</a:t>
              </a:r>
              <a:endPara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0494" name="Group 16"/>
          <p:cNvGrpSpPr>
            <a:grpSpLocks/>
          </p:cNvGrpSpPr>
          <p:nvPr/>
        </p:nvGrpSpPr>
        <p:grpSpPr bwMode="auto">
          <a:xfrm>
            <a:off x="5791200" y="2743200"/>
            <a:ext cx="1682750" cy="911225"/>
            <a:chOff x="3338" y="2674"/>
            <a:chExt cx="1060" cy="574"/>
          </a:xfrm>
        </p:grpSpPr>
        <p:sp>
          <p:nvSpPr>
            <p:cNvPr id="20527" name="Oval 17"/>
            <p:cNvSpPr>
              <a:spLocks noChangeArrowheads="1"/>
            </p:cNvSpPr>
            <p:nvPr/>
          </p:nvSpPr>
          <p:spPr bwMode="auto">
            <a:xfrm>
              <a:off x="3374" y="2712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8" name="Oval 18"/>
            <p:cNvSpPr>
              <a:spLocks noChangeArrowheads="1"/>
            </p:cNvSpPr>
            <p:nvPr/>
          </p:nvSpPr>
          <p:spPr bwMode="auto">
            <a:xfrm>
              <a:off x="3338" y="2674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15" name="Rectangle 19"/>
            <p:cNvSpPr>
              <a:spLocks noChangeArrowheads="1"/>
            </p:cNvSpPr>
            <p:nvPr/>
          </p:nvSpPr>
          <p:spPr bwMode="auto">
            <a:xfrm>
              <a:off x="3478" y="2774"/>
              <a:ext cx="746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IESG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0495" name="Group 20"/>
          <p:cNvGrpSpPr>
            <a:grpSpLocks/>
          </p:cNvGrpSpPr>
          <p:nvPr/>
        </p:nvGrpSpPr>
        <p:grpSpPr bwMode="auto">
          <a:xfrm>
            <a:off x="2819400" y="3886200"/>
            <a:ext cx="1700213" cy="911225"/>
            <a:chOff x="2163" y="3198"/>
            <a:chExt cx="1071" cy="574"/>
          </a:xfrm>
        </p:grpSpPr>
        <p:sp>
          <p:nvSpPr>
            <p:cNvPr id="106517" name="Rectangle 21"/>
            <p:cNvSpPr>
              <a:spLocks noChangeArrowheads="1"/>
            </p:cNvSpPr>
            <p:nvPr/>
          </p:nvSpPr>
          <p:spPr bwMode="auto">
            <a:xfrm>
              <a:off x="2266" y="3320"/>
              <a:ext cx="728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IANA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  <p:sp>
          <p:nvSpPr>
            <p:cNvPr id="20524" name="Oval 22"/>
            <p:cNvSpPr>
              <a:spLocks noChangeArrowheads="1"/>
            </p:cNvSpPr>
            <p:nvPr/>
          </p:nvSpPr>
          <p:spPr bwMode="auto">
            <a:xfrm>
              <a:off x="2199" y="3236"/>
              <a:ext cx="1035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5" name="Oval 23"/>
            <p:cNvSpPr>
              <a:spLocks noChangeArrowheads="1"/>
            </p:cNvSpPr>
            <p:nvPr/>
          </p:nvSpPr>
          <p:spPr bwMode="auto">
            <a:xfrm>
              <a:off x="2163" y="3198"/>
              <a:ext cx="1036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20" name="Rectangle 24"/>
            <p:cNvSpPr>
              <a:spLocks noChangeArrowheads="1"/>
            </p:cNvSpPr>
            <p:nvPr/>
          </p:nvSpPr>
          <p:spPr bwMode="auto">
            <a:xfrm>
              <a:off x="2345" y="3279"/>
              <a:ext cx="728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IANA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0496" name="Group 25"/>
          <p:cNvGrpSpPr>
            <a:grpSpLocks/>
          </p:cNvGrpSpPr>
          <p:nvPr/>
        </p:nvGrpSpPr>
        <p:grpSpPr bwMode="auto">
          <a:xfrm>
            <a:off x="1752600" y="4724400"/>
            <a:ext cx="1682750" cy="911225"/>
            <a:chOff x="4454" y="3221"/>
            <a:chExt cx="1060" cy="574"/>
          </a:xfrm>
        </p:grpSpPr>
        <p:sp>
          <p:nvSpPr>
            <p:cNvPr id="20520" name="Oval 26"/>
            <p:cNvSpPr>
              <a:spLocks noChangeArrowheads="1"/>
            </p:cNvSpPr>
            <p:nvPr/>
          </p:nvSpPr>
          <p:spPr bwMode="auto">
            <a:xfrm>
              <a:off x="4490" y="3259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21" name="Oval 27"/>
            <p:cNvSpPr>
              <a:spLocks noChangeArrowheads="1"/>
            </p:cNvSpPr>
            <p:nvPr/>
          </p:nvSpPr>
          <p:spPr bwMode="auto">
            <a:xfrm>
              <a:off x="4454" y="3221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24" name="Rectangle 28"/>
            <p:cNvSpPr>
              <a:spLocks noChangeArrowheads="1"/>
            </p:cNvSpPr>
            <p:nvPr/>
          </p:nvSpPr>
          <p:spPr bwMode="auto">
            <a:xfrm>
              <a:off x="4660" y="3315"/>
              <a:ext cx="728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RFC 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0497" name="Group 29"/>
          <p:cNvGrpSpPr>
            <a:grpSpLocks/>
          </p:cNvGrpSpPr>
          <p:nvPr/>
        </p:nvGrpSpPr>
        <p:grpSpPr bwMode="auto">
          <a:xfrm>
            <a:off x="4800600" y="3733800"/>
            <a:ext cx="1682750" cy="911225"/>
            <a:chOff x="3168" y="2496"/>
            <a:chExt cx="1060" cy="574"/>
          </a:xfrm>
        </p:grpSpPr>
        <p:sp>
          <p:nvSpPr>
            <p:cNvPr id="20517" name="Oval 30"/>
            <p:cNvSpPr>
              <a:spLocks noChangeArrowheads="1"/>
            </p:cNvSpPr>
            <p:nvPr/>
          </p:nvSpPr>
          <p:spPr bwMode="auto">
            <a:xfrm>
              <a:off x="3204" y="2534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8" name="Oval 31"/>
            <p:cNvSpPr>
              <a:spLocks noChangeArrowheads="1"/>
            </p:cNvSpPr>
            <p:nvPr/>
          </p:nvSpPr>
          <p:spPr bwMode="auto">
            <a:xfrm>
              <a:off x="3168" y="2496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28" name="Rectangle 32"/>
            <p:cNvSpPr>
              <a:spLocks noChangeArrowheads="1"/>
            </p:cNvSpPr>
            <p:nvPr/>
          </p:nvSpPr>
          <p:spPr bwMode="auto">
            <a:xfrm>
              <a:off x="3360" y="2544"/>
              <a:ext cx="624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area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0498" name="Group 33"/>
          <p:cNvGrpSpPr>
            <a:grpSpLocks/>
          </p:cNvGrpSpPr>
          <p:nvPr/>
        </p:nvGrpSpPr>
        <p:grpSpPr bwMode="auto">
          <a:xfrm>
            <a:off x="6858000" y="3810000"/>
            <a:ext cx="1682750" cy="911225"/>
            <a:chOff x="3168" y="2496"/>
            <a:chExt cx="1060" cy="574"/>
          </a:xfrm>
        </p:grpSpPr>
        <p:sp>
          <p:nvSpPr>
            <p:cNvPr id="20514" name="Oval 34"/>
            <p:cNvSpPr>
              <a:spLocks noChangeArrowheads="1"/>
            </p:cNvSpPr>
            <p:nvPr/>
          </p:nvSpPr>
          <p:spPr bwMode="auto">
            <a:xfrm>
              <a:off x="3204" y="2534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5" name="Oval 35"/>
            <p:cNvSpPr>
              <a:spLocks noChangeArrowheads="1"/>
            </p:cNvSpPr>
            <p:nvPr/>
          </p:nvSpPr>
          <p:spPr bwMode="auto">
            <a:xfrm>
              <a:off x="3168" y="2496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32" name="Rectangle 36"/>
            <p:cNvSpPr>
              <a:spLocks noChangeArrowheads="1"/>
            </p:cNvSpPr>
            <p:nvPr/>
          </p:nvSpPr>
          <p:spPr bwMode="auto">
            <a:xfrm>
              <a:off x="3360" y="2544"/>
              <a:ext cx="624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area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0499" name="Group 37"/>
          <p:cNvGrpSpPr>
            <a:grpSpLocks/>
          </p:cNvGrpSpPr>
          <p:nvPr/>
        </p:nvGrpSpPr>
        <p:grpSpPr bwMode="auto">
          <a:xfrm>
            <a:off x="5791200" y="4800600"/>
            <a:ext cx="1682750" cy="911225"/>
            <a:chOff x="3168" y="2496"/>
            <a:chExt cx="1060" cy="574"/>
          </a:xfrm>
        </p:grpSpPr>
        <p:sp>
          <p:nvSpPr>
            <p:cNvPr id="20511" name="Oval 38"/>
            <p:cNvSpPr>
              <a:spLocks noChangeArrowheads="1"/>
            </p:cNvSpPr>
            <p:nvPr/>
          </p:nvSpPr>
          <p:spPr bwMode="auto">
            <a:xfrm>
              <a:off x="3204" y="2534"/>
              <a:ext cx="1024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2" name="Oval 39"/>
            <p:cNvSpPr>
              <a:spLocks noChangeArrowheads="1"/>
            </p:cNvSpPr>
            <p:nvPr/>
          </p:nvSpPr>
          <p:spPr bwMode="auto">
            <a:xfrm>
              <a:off x="3168" y="2496"/>
              <a:ext cx="1024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36" name="Rectangle 40"/>
            <p:cNvSpPr>
              <a:spLocks noChangeArrowheads="1"/>
            </p:cNvSpPr>
            <p:nvPr/>
          </p:nvSpPr>
          <p:spPr bwMode="auto">
            <a:xfrm>
              <a:off x="3360" y="2544"/>
              <a:ext cx="624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area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sp>
        <p:nvSpPr>
          <p:cNvPr id="20500" name="Line 41"/>
          <p:cNvSpPr>
            <a:spLocks noChangeShapeType="1"/>
          </p:cNvSpPr>
          <p:nvPr/>
        </p:nvSpPr>
        <p:spPr bwMode="auto">
          <a:xfrm flipV="1">
            <a:off x="2895600" y="2514600"/>
            <a:ext cx="609600" cy="38100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01" name="Group 42"/>
          <p:cNvGrpSpPr>
            <a:grpSpLocks/>
          </p:cNvGrpSpPr>
          <p:nvPr/>
        </p:nvGrpSpPr>
        <p:grpSpPr bwMode="auto">
          <a:xfrm>
            <a:off x="3276600" y="1600200"/>
            <a:ext cx="2328863" cy="1371600"/>
            <a:chOff x="1797" y="912"/>
            <a:chExt cx="1865" cy="1107"/>
          </a:xfrm>
        </p:grpSpPr>
        <p:sp>
          <p:nvSpPr>
            <p:cNvPr id="20507" name="Oval 43"/>
            <p:cNvSpPr>
              <a:spLocks noChangeArrowheads="1"/>
            </p:cNvSpPr>
            <p:nvPr/>
          </p:nvSpPr>
          <p:spPr bwMode="auto">
            <a:xfrm>
              <a:off x="1839" y="955"/>
              <a:ext cx="1823" cy="1064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Oval 44"/>
            <p:cNvSpPr>
              <a:spLocks noChangeArrowheads="1"/>
            </p:cNvSpPr>
            <p:nvPr/>
          </p:nvSpPr>
          <p:spPr bwMode="auto">
            <a:xfrm>
              <a:off x="1797" y="912"/>
              <a:ext cx="1822" cy="1064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41" name="Rectangle 45"/>
            <p:cNvSpPr>
              <a:spLocks noChangeArrowheads="1"/>
            </p:cNvSpPr>
            <p:nvPr/>
          </p:nvSpPr>
          <p:spPr bwMode="auto">
            <a:xfrm>
              <a:off x="2112" y="1075"/>
              <a:ext cx="1194" cy="3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Internet </a:t>
              </a:r>
              <a:endParaRPr lang="en-US" sz="32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  <p:sp>
          <p:nvSpPr>
            <p:cNvPr id="106542" name="Rectangle 46"/>
            <p:cNvSpPr>
              <a:spLocks noChangeArrowheads="1"/>
            </p:cNvSpPr>
            <p:nvPr/>
          </p:nvSpPr>
          <p:spPr bwMode="auto">
            <a:xfrm>
              <a:off x="2159" y="1392"/>
              <a:ext cx="1068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2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Society</a:t>
              </a:r>
              <a:endParaRPr lang="en-US" sz="32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grpSp>
        <p:nvGrpSpPr>
          <p:cNvPr id="20502" name="Group 47"/>
          <p:cNvGrpSpPr>
            <a:grpSpLocks/>
          </p:cNvGrpSpPr>
          <p:nvPr/>
        </p:nvGrpSpPr>
        <p:grpSpPr bwMode="auto">
          <a:xfrm>
            <a:off x="1600200" y="2667000"/>
            <a:ext cx="1608138" cy="911225"/>
            <a:chOff x="1102" y="2674"/>
            <a:chExt cx="1013" cy="574"/>
          </a:xfrm>
        </p:grpSpPr>
        <p:sp>
          <p:nvSpPr>
            <p:cNvPr id="20504" name="Oval 48"/>
            <p:cNvSpPr>
              <a:spLocks noChangeArrowheads="1"/>
            </p:cNvSpPr>
            <p:nvPr/>
          </p:nvSpPr>
          <p:spPr bwMode="auto">
            <a:xfrm>
              <a:off x="1138" y="2712"/>
              <a:ext cx="977" cy="536"/>
            </a:xfrm>
            <a:prstGeom prst="ellipse">
              <a:avLst/>
            </a:prstGeom>
            <a:solidFill>
              <a:schemeClr val="accent1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Oval 49"/>
            <p:cNvSpPr>
              <a:spLocks noChangeArrowheads="1"/>
            </p:cNvSpPr>
            <p:nvPr/>
          </p:nvSpPr>
          <p:spPr bwMode="auto">
            <a:xfrm>
              <a:off x="1102" y="2674"/>
              <a:ext cx="977" cy="536"/>
            </a:xfrm>
            <a:prstGeom prst="ellipse">
              <a:avLst/>
            </a:prstGeom>
            <a:solidFill>
              <a:srgbClr val="FFFF00"/>
            </a:solidFill>
            <a:ln w="22225">
              <a:solidFill>
                <a:srgbClr val="0000D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6546" name="Rectangle 50"/>
            <p:cNvSpPr>
              <a:spLocks noChangeArrowheads="1"/>
            </p:cNvSpPr>
            <p:nvPr/>
          </p:nvSpPr>
          <p:spPr bwMode="auto">
            <a:xfrm>
              <a:off x="1335" y="2755"/>
              <a:ext cx="503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3900">
                  <a:solidFill>
                    <a:srgbClr val="00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Helvetica" charset="0"/>
                </a:rPr>
                <a:t>IAB</a:t>
              </a:r>
              <a:endPara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Times" charset="0"/>
              </a:endParaRPr>
            </a:p>
          </p:txBody>
        </p:sp>
      </p:grpSp>
      <p:sp>
        <p:nvSpPr>
          <p:cNvPr id="20503" name="Rectangle 55"/>
          <p:cNvSpPr>
            <a:spLocks noChangeArrowheads="1"/>
          </p:cNvSpPr>
          <p:nvPr/>
        </p:nvSpPr>
        <p:spPr bwMode="auto">
          <a:xfrm>
            <a:off x="7402513" y="2682875"/>
            <a:ext cx="11541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>
                <a:solidFill>
                  <a:srgbClr val="800080"/>
                </a:solidFill>
              </a:rPr>
              <a:t>IETF</a:t>
            </a:r>
            <a:r>
              <a:rPr lang="en-US"/>
              <a:t>  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F4FEE63-F47F-7D48-B76A-602AFEE893E1}" type="slidenum">
              <a:rPr lang="en-US" sz="1400"/>
              <a:pPr/>
              <a:t>6</a:t>
            </a:fld>
            <a:endParaRPr lang="en-US" sz="140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592138" y="549275"/>
            <a:ext cx="7169150" cy="811213"/>
          </a:xfrm>
        </p:spPr>
        <p:txBody>
          <a:bodyPr/>
          <a:lstStyle/>
          <a:p>
            <a:pPr>
              <a:defRPr/>
            </a:pPr>
            <a:r>
              <a:rPr lang="en-US" sz="360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The Internet Society (</a:t>
            </a:r>
            <a:r>
              <a:rPr lang="en-US" sz="360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ISOC</a:t>
            </a:r>
            <a:r>
              <a:rPr lang="en-US" sz="360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7200" cy="4114800"/>
          </a:xfrm>
        </p:spPr>
        <p:txBody>
          <a:bodyPr/>
          <a:lstStyle/>
          <a:p>
            <a:pPr marL="285750" indent="-285750">
              <a:lnSpc>
                <a:spcPct val="75000"/>
              </a:lnSpc>
              <a:defRPr/>
            </a:pPr>
            <a:r>
              <a:rPr 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MT" charset="0"/>
                <a:ea typeface="ＭＳ Ｐゴシック" charset="0"/>
                <a:cs typeface="ＭＳ Ｐゴシック" charset="0"/>
              </a:rPr>
              <a:t>Non-profit, non-governmental, international, professional membership organization </a:t>
            </a:r>
          </a:p>
          <a:p>
            <a:pPr marL="285750" indent="-285750">
              <a:lnSpc>
                <a:spcPct val="75000"/>
              </a:lnSpc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Provides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organizational and administrative home for IETF</a:t>
            </a:r>
          </a:p>
          <a:p>
            <a:pPr marL="285750" indent="-285750">
              <a:lnSpc>
                <a:spcPct val="75000"/>
              </a:lnSpc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ISOC </a:t>
            </a:r>
            <a:r>
              <a:rPr lang="en-US" sz="24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Board of Trustees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part of IETF appeal chain</a:t>
            </a:r>
          </a:p>
          <a:p>
            <a:pPr marL="285750" indent="-285750">
              <a:lnSpc>
                <a:spcPct val="75000"/>
              </a:lnSpc>
              <a:defRPr/>
            </a:pP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The ISOC president appoints chair of IETF </a:t>
            </a:r>
            <a:r>
              <a:rPr lang="en-US" sz="24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nomcom</a:t>
            </a:r>
            <a:endParaRPr lang="en-US" sz="24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285750" indent="-285750">
              <a:lnSpc>
                <a:spcPct val="75000"/>
              </a:lnSpc>
              <a:defRPr/>
            </a:pP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IAB chartered by the ISOC</a:t>
            </a:r>
          </a:p>
          <a:p>
            <a:pPr marL="285750" indent="-285750">
              <a:lnSpc>
                <a:spcPct val="75000"/>
              </a:lnSpc>
              <a:defRPr/>
            </a:pP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The ISOC president is on the IAB mailing list &amp; calls</a:t>
            </a:r>
          </a:p>
          <a:p>
            <a:pPr marL="285750" indent="-285750">
              <a:lnSpc>
                <a:spcPct val="75000"/>
              </a:lnSpc>
              <a:defRPr/>
            </a:pP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IETF (through IAB) appoints 3 ISOC trustees</a:t>
            </a:r>
          </a:p>
          <a:p>
            <a:pPr marL="285750" indent="-285750">
              <a:lnSpc>
                <a:spcPct val="75000"/>
              </a:lnSpc>
              <a:defRPr/>
            </a:pPr>
            <a:r>
              <a:rPr lang="en-US" sz="2400" dirty="0" smtClean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join at </a:t>
            </a:r>
            <a:r>
              <a:rPr lang="en-US" sz="2400" dirty="0" err="1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www.isoc.org</a:t>
            </a:r>
            <a:endParaRPr lang="en-US" sz="24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EF7252-3FAD-834D-BCAF-8BE853FB5364}" type="slidenum">
              <a:rPr lang="en-US" sz="1400"/>
              <a:pPr/>
              <a:t>7</a:t>
            </a:fld>
            <a:endParaRPr lang="en-US" sz="140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7064" y="246116"/>
            <a:ext cx="7610565" cy="1102595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Internet Research Task Force (</a:t>
            </a:r>
            <a:r>
              <a:rPr lang="en-US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IRTF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2120" y="1450189"/>
            <a:ext cx="8916581" cy="4737887"/>
          </a:xfrm>
        </p:spPr>
        <p:txBody>
          <a:bodyPr/>
          <a:lstStyle/>
          <a:p>
            <a:pPr marL="285750" indent="-285750">
              <a:lnSpc>
                <a:spcPct val="7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Focused on </a:t>
            </a:r>
            <a:r>
              <a:rPr lang="en-US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long term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 problems </a:t>
            </a:r>
            <a:r>
              <a:rPr lang="en-US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in the Internet, e.g.,</a:t>
            </a:r>
            <a:endParaRPr lang="en-US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ＭＳ Ｐゴシック" charset="0"/>
              <a:cs typeface="Times New Roman"/>
            </a:endParaRPr>
          </a:p>
          <a:p>
            <a:pPr marL="685800" lvl="1" indent="-228600">
              <a:lnSpc>
                <a:spcPct val="75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Internet 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Congestion </a:t>
            </a:r>
          </a:p>
          <a:p>
            <a:pPr marL="685800" lvl="1" indent="-228600">
              <a:lnSpc>
                <a:spcPct val="75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Internet Measurement/Management</a:t>
            </a:r>
            <a:endParaRPr lang="en-US" sz="28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ＭＳ Ｐゴシック" charset="0"/>
              <a:cs typeface="Times New Roman"/>
            </a:endParaRPr>
          </a:p>
          <a:p>
            <a:pPr marL="685800" lvl="1" indent="-228600">
              <a:lnSpc>
                <a:spcPct val="75000"/>
              </a:lnSpc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Network Management</a:t>
            </a:r>
          </a:p>
          <a:p>
            <a:pPr marL="457200" lvl="1" indent="0">
              <a:lnSpc>
                <a:spcPct val="75000"/>
              </a:lnSpc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For </a:t>
            </a:r>
            <a: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more information see </a:t>
            </a:r>
            <a:r>
              <a:rPr lang="en-US" sz="28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http://</a:t>
            </a:r>
            <a:r>
              <a:rPr lang="en-US" sz="2800" dirty="0" err="1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/>
                <a:ea typeface="ＭＳ Ｐゴシック" charset="0"/>
                <a:cs typeface="Times New Roman"/>
              </a:rPr>
              <a:t>www.irtf.org</a:t>
            </a:r>
            <a:endParaRPr lang="en-US" sz="28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/>
              <a:ea typeface="ＭＳ Ｐゴシック" charset="0"/>
              <a:cs typeface="Times New Roman"/>
            </a:endParaRPr>
          </a:p>
          <a:p>
            <a:pPr marL="685800" lvl="1" indent="-228600">
              <a:lnSpc>
                <a:spcPct val="85000"/>
              </a:lnSpc>
              <a:defRPr/>
            </a:pPr>
            <a:endParaRPr lang="en-US" sz="2800" b="1" dirty="0">
              <a:effectLst>
                <a:outerShdw blurRad="38100" dist="38100" dir="2700000" algn="tl">
                  <a:srgbClr val="DDDDDD"/>
                </a:outerShdw>
              </a:effectLst>
              <a:latin typeface="LucidaGrande-Bold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5F91D0-C62D-5F49-8454-83CB75CAAC15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265007" y="215816"/>
            <a:ext cx="7562159" cy="1083672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Internet Architecture Board (</a:t>
            </a:r>
            <a:r>
              <a:rPr lang="en-US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IAB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1259" y="1600200"/>
            <a:ext cx="8700423" cy="4200558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Provides overall </a:t>
            </a:r>
            <a:r>
              <a:rPr lang="en-US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architectural advice</a:t>
            </a: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 to the IESG, the IETF &amp; the ISOC</a:t>
            </a:r>
          </a:p>
          <a:p>
            <a:pPr>
              <a:lnSpc>
                <a:spcPct val="8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Advises the IESG on IETF working group formation</a:t>
            </a:r>
          </a:p>
          <a:p>
            <a:pPr>
              <a:lnSpc>
                <a:spcPct val="8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Deals with IETF external liaisons</a:t>
            </a:r>
          </a:p>
          <a:p>
            <a:pPr>
              <a:lnSpc>
                <a:spcPct val="8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Appoints the IRTF chair </a:t>
            </a:r>
          </a:p>
          <a:p>
            <a:pPr>
              <a:lnSpc>
                <a:spcPct val="8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Selects the IETF-IANA</a:t>
            </a:r>
          </a:p>
          <a:p>
            <a:pPr>
              <a:lnSpc>
                <a:spcPct val="8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Oversees the RFC Editor</a:t>
            </a:r>
          </a:p>
          <a:p>
            <a:pPr>
              <a:lnSpc>
                <a:spcPct val="8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Hosts workshops </a:t>
            </a:r>
          </a:p>
          <a:p>
            <a:pPr>
              <a:lnSpc>
                <a:spcPct val="85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Chartered by the ISOC</a:t>
            </a:r>
          </a:p>
          <a:p>
            <a:pPr>
              <a:lnSpc>
                <a:spcPct val="80000"/>
              </a:lnSpc>
              <a:defRPr/>
            </a:pP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fi-FI" sz="1400" smtClean="0"/>
              <a:t>myietf18 </a:t>
            </a:r>
            <a:endParaRPr lang="en-US" sz="1400"/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7EC2FC6-3F84-8E46-B1D1-B21DD308B91C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" y="200025"/>
            <a:ext cx="7621588" cy="1377950"/>
          </a:xfrm>
        </p:spPr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Internet Assigned Number Authority (</a:t>
            </a:r>
            <a:r>
              <a:rPr lang="en-US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IANA</a:t>
            </a:r>
            <a:r>
              <a:rPr lang="en-US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9292" y="1675485"/>
            <a:ext cx="7946132" cy="4615220"/>
          </a:xfrm>
        </p:spPr>
        <p:txBody>
          <a:bodyPr/>
          <a:lstStyle/>
          <a:p>
            <a:pPr marL="285750" indent="-285750">
              <a:lnSpc>
                <a:spcPct val="90000"/>
              </a:lnSpc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Assigns parameters and keeps them from colliding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protocol numbers and port numbers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IP addresses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	mostly delegated to the 4 (going on 5)  IP Address registries 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domain names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	deals with top level domains (TLDs)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	rest delegated to DNS name registries</a:t>
            </a:r>
          </a:p>
          <a:p>
            <a:pPr marL="285750" indent="-285750">
              <a:lnSpc>
                <a:spcPct val="90000"/>
              </a:lnSpc>
              <a:defRPr/>
            </a:pP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Functions split with the creation of </a:t>
            </a:r>
            <a:r>
              <a:rPr lang="en-US" sz="20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ＭＳ Ｐゴシック" charset="0"/>
              </a:rPr>
              <a:t>ICANN</a:t>
            </a: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nternet </a:t>
            </a:r>
            <a:r>
              <a:rPr lang="en-US" sz="22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C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orporation for </a:t>
            </a:r>
            <a:r>
              <a:rPr lang="en-US" sz="22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ssigned </a:t>
            </a:r>
            <a:r>
              <a:rPr lang="en-US" sz="22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ames and </a:t>
            </a:r>
            <a:r>
              <a:rPr lang="en-US" sz="22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N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umbers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Independent corporation to take over IANA functions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         Under contract with US government</a:t>
            </a:r>
          </a:p>
          <a:p>
            <a:pPr marL="685800" lvl="1" indent="-228600">
              <a:lnSpc>
                <a:spcPct val="90000"/>
              </a:lnSpc>
              <a:defRPr/>
            </a:pP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         Now </a:t>
            </a:r>
            <a:r>
              <a:rPr lang="en-US" sz="2200" dirty="0">
                <a:solidFill>
                  <a:srgbClr val="FF6107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IETF-IANA</a:t>
            </a:r>
            <a:r>
              <a:rPr lang="en-US" sz="2200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</a:rPr>
              <a:t> and non-IETF-IANA</a:t>
            </a:r>
          </a:p>
          <a:p>
            <a:pPr marL="285750" indent="-285750">
              <a:lnSpc>
                <a:spcPct val="90000"/>
              </a:lnSpc>
              <a:defRPr/>
            </a:pPr>
            <a:endParaRPr lang="en-US" sz="1800" dirty="0"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1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265</TotalTime>
  <Words>1304</Words>
  <Application>Microsoft Macintosh PowerPoint</Application>
  <PresentationFormat>On-screen Show (4:3)</PresentationFormat>
  <Paragraphs>301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Blank Presentation</vt:lpstr>
      <vt:lpstr>IETF Structure and Internet Standards Process Suppose you wanted to build an open organization to control and management a large network…</vt:lpstr>
      <vt:lpstr>The IETF</vt:lpstr>
      <vt:lpstr>IETF Overview</vt:lpstr>
      <vt:lpstr>IETF “Standards”</vt:lpstr>
      <vt:lpstr>Organization of the IETF</vt:lpstr>
      <vt:lpstr>The Internet Society (ISOC)</vt:lpstr>
      <vt:lpstr>Internet Research Task Force (IRTF)</vt:lpstr>
      <vt:lpstr>Internet Architecture Board (IAB)</vt:lpstr>
      <vt:lpstr>Internet Assigned Number Authority (IANA)</vt:lpstr>
      <vt:lpstr>RFC Editor</vt:lpstr>
      <vt:lpstr>Organization of the IETF</vt:lpstr>
      <vt:lpstr>Area Directors (ADs)</vt:lpstr>
      <vt:lpstr>Internet Engineering Steering Group (IESG)</vt:lpstr>
      <vt:lpstr>IETF Secretariat</vt:lpstr>
      <vt:lpstr>Selecting IETF Management</vt:lpstr>
      <vt:lpstr>Working Groups</vt:lpstr>
      <vt:lpstr>Working Groups (continued)</vt:lpstr>
      <vt:lpstr>IETF Documents</vt:lpstr>
      <vt:lpstr>Working Documents</vt:lpstr>
      <vt:lpstr>What is a RFC?</vt:lpstr>
      <vt:lpstr>RFC Repository Contains:</vt:lpstr>
      <vt:lpstr>Standards Track RFCs:</vt:lpstr>
      <vt:lpstr>IETF Standards Process</vt:lpstr>
      <vt:lpstr>IETF RFC Submission Process</vt:lpstr>
    </vt:vector>
  </TitlesOfParts>
  <Company>mike erlinger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mike erlinger</dc:creator>
  <cp:lastModifiedBy>mike erlinger</cp:lastModifiedBy>
  <cp:revision>34</cp:revision>
  <cp:lastPrinted>2014-01-19T03:44:51Z</cp:lastPrinted>
  <dcterms:created xsi:type="dcterms:W3CDTF">2005-08-28T23:05:05Z</dcterms:created>
  <dcterms:modified xsi:type="dcterms:W3CDTF">2018-08-27T20:58:45Z</dcterms:modified>
</cp:coreProperties>
</file>