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53" r:id="rId2"/>
    <p:sldId id="462" r:id="rId3"/>
    <p:sldId id="463" r:id="rId4"/>
    <p:sldId id="464" r:id="rId5"/>
    <p:sldId id="454" r:id="rId6"/>
    <p:sldId id="471" r:id="rId7"/>
    <p:sldId id="472" r:id="rId8"/>
    <p:sldId id="465" r:id="rId9"/>
    <p:sldId id="455" r:id="rId10"/>
    <p:sldId id="456" r:id="rId11"/>
    <p:sldId id="457" r:id="rId12"/>
    <p:sldId id="458" r:id="rId13"/>
    <p:sldId id="470" r:id="rId14"/>
    <p:sldId id="459" r:id="rId15"/>
    <p:sldId id="460" r:id="rId16"/>
    <p:sldId id="466" r:id="rId17"/>
    <p:sldId id="473" r:id="rId18"/>
    <p:sldId id="474" r:id="rId19"/>
    <p:sldId id="475" r:id="rId20"/>
    <p:sldId id="476" r:id="rId21"/>
    <p:sldId id="477" r:id="rId22"/>
    <p:sldId id="478" r:id="rId23"/>
    <p:sldId id="479" r:id="rId24"/>
    <p:sldId id="480" r:id="rId25"/>
    <p:sldId id="461" r:id="rId26"/>
    <p:sldId id="481" r:id="rId27"/>
    <p:sldId id="482" r:id="rId28"/>
    <p:sldId id="483" r:id="rId29"/>
    <p:sldId id="484" r:id="rId30"/>
    <p:sldId id="469" r:id="rId31"/>
  </p:sldIdLst>
  <p:sldSz cx="9144000" cy="6858000" type="letter"/>
  <p:notesSz cx="9282113" cy="69913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2" userDrawn="1">
          <p15:clr>
            <a:srgbClr val="A4A3A4"/>
          </p15:clr>
        </p15:guide>
        <p15:guide id="2" pos="29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494" y="408"/>
      </p:cViewPr>
      <p:guideLst>
        <p:guide orient="horz" pos="2202"/>
        <p:guide pos="29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922181" y="6606329"/>
            <a:ext cx="5456720" cy="2434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292" tIns="44352" rIns="90292" bIns="44352">
            <a:spAutoFit/>
          </a:bodyPr>
          <a:lstStyle/>
          <a:p>
            <a:pPr defTabSz="912813">
              <a:spcBef>
                <a:spcPct val="50000"/>
              </a:spcBef>
              <a:defRPr/>
            </a:pPr>
            <a:r>
              <a:rPr lang="en-US" sz="1000" b="1" i="1">
                <a:ea typeface="+mn-ea"/>
                <a:cs typeface="+mn-cs"/>
              </a:rPr>
              <a:t>Understanding IPv6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041348" y="6575241"/>
            <a:ext cx="30202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396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322263"/>
            <a:ext cx="3484563" cy="2613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613329" y="6590785"/>
            <a:ext cx="79521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1273" y="325234"/>
            <a:ext cx="0" cy="62571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069717" y="6584807"/>
            <a:ext cx="5144787" cy="24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  <a:defRPr/>
            </a:pPr>
            <a:r>
              <a:rPr lang="en-US" sz="1000" b="1" i="1">
                <a:ea typeface="+mn-ea"/>
                <a:cs typeface="+mn-cs"/>
              </a:rPr>
              <a:t>Understanding IPv6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450067" y="3038314"/>
            <a:ext cx="6411487" cy="2262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64" tIns="44979" rIns="91564" bIns="44979">
            <a:spAutoFit/>
          </a:bodyPr>
          <a:lstStyle/>
          <a:p>
            <a:pPr algn="l" defTabSz="925513">
              <a:lnSpc>
                <a:spcPct val="84000"/>
              </a:lnSpc>
              <a:spcAft>
                <a:spcPct val="8000"/>
              </a:spcAft>
              <a:defRPr/>
            </a:pPr>
            <a:r>
              <a:rPr lang="en-US" sz="1000">
                <a:latin typeface="Times" charset="0"/>
                <a:ea typeface="+mn-ea"/>
                <a:cs typeface="+mn-cs"/>
              </a:rPr>
              <a:t> 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671865" y="6584807"/>
            <a:ext cx="956875" cy="244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</a:pPr>
            <a:r>
              <a:rPr lang="en-US" sz="1000" b="1" i="1"/>
              <a:t>Page: </a:t>
            </a:r>
            <a:fld id="{F5A99FEA-9296-864B-A64A-5DE748524521}" type="slidenum">
              <a:rPr lang="en-US" sz="1000" b="1" i="1"/>
              <a:pPr defTabSz="925513">
                <a:spcBef>
                  <a:spcPct val="50000"/>
                </a:spcBef>
              </a:pPr>
              <a:t>‹#›</a:t>
            </a:fld>
            <a:endParaRPr lang="en-US" sz="1000" b="1" i="1"/>
          </a:p>
        </p:txBody>
      </p:sp>
    </p:spTree>
    <p:extLst>
      <p:ext uri="{BB962C8B-B14F-4D97-AF65-F5344CB8AC3E}">
        <p14:creationId xmlns:p14="http://schemas.microsoft.com/office/powerpoint/2010/main" val="154115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59CC94-FAE7-DC43-8B1B-DA8BFF825CE1}" type="slidenum">
              <a:rPr lang="en-US"/>
              <a:pPr/>
              <a:t>23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7AD668-62B3-5441-BD60-BEB086BAC29B}" type="slidenum">
              <a:rPr lang="en-US"/>
              <a:pPr/>
              <a:t>24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7658B6-066F-BF4F-A8B2-747B830F4371}" type="slidenum">
              <a:rPr lang="en-US"/>
              <a:pPr/>
              <a:t>26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3598F5D-D112-6043-8A9C-1CC02A6D84A4}" type="slidenum">
              <a:rPr lang="en-US"/>
              <a:pPr/>
              <a:t>27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158F73D-9CB6-6D48-892C-2517E1A6556A}" type="slidenum">
              <a:rPr lang="en-US"/>
              <a:pPr/>
              <a:t>28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521BBE-3BDE-0240-AC7B-48B5829167CD}" type="slidenum">
              <a:rPr lang="en-US"/>
              <a:pPr/>
              <a:t>29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494088" cy="2620962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87956" tIns="43978" rIns="87956" bIns="4397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5600" y="525463"/>
            <a:ext cx="3494088" cy="2620962"/>
          </a:xfrm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956" tIns="43978" rIns="87956" bIns="43978"/>
          <a:lstStyle/>
          <a:p>
            <a:r>
              <a:rPr lang="en-US"/>
              <a:t>Bill Owens will elaborate on multicast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6E7D30D-1BE4-2949-AEA6-90B2307317E4}" type="slidenum">
              <a:rPr lang="en-US"/>
              <a:pPr/>
              <a:t>17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051C55-ABE2-2942-AB2F-91EF5A02C0FA}" type="slidenum">
              <a:rPr lang="en-US"/>
              <a:pPr/>
              <a:t>18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CC0505-934E-BC4F-9F24-0C3A46DF055E}" type="slidenum">
              <a:rPr lang="en-US"/>
              <a:pPr/>
              <a:t>19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7106BAE-9C77-114C-A63B-907F373A18C1}" type="slidenum">
              <a:rPr lang="en-US"/>
              <a:pPr/>
              <a:t>20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B4BE42-510A-4E4F-B004-749A8B4A690B}" type="slidenum">
              <a:rPr lang="en-US"/>
              <a:pPr/>
              <a:t>21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67AE64-580D-264F-A855-5D64290ED298}" type="slidenum">
              <a:rPr lang="en-US"/>
              <a:pPr/>
              <a:t>22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473" tIns="46237" rIns="92473" bIns="46237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848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142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2875" y="190500"/>
            <a:ext cx="2116138" cy="325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" y="190500"/>
            <a:ext cx="6197600" cy="3255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451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0500"/>
            <a:ext cx="7858125" cy="571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7838" y="1639888"/>
            <a:ext cx="3989387" cy="1806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639888"/>
            <a:ext cx="3989388" cy="1806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844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0500"/>
            <a:ext cx="7858125" cy="571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77838" y="1639888"/>
            <a:ext cx="8131175" cy="18065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0472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284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60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838" y="1639888"/>
            <a:ext cx="3989387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639888"/>
            <a:ext cx="3989388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730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374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295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613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3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166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875" y="190500"/>
            <a:ext cx="78581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9888"/>
            <a:ext cx="81311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425450" y="6515100"/>
            <a:ext cx="8293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220235" y="6529388"/>
            <a:ext cx="735282" cy="3084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46038" rIns="0" bIns="46038">
            <a:spAutoFit/>
          </a:bodyPr>
          <a:lstStyle/>
          <a:p>
            <a:pPr>
              <a:defRPr/>
            </a:pPr>
            <a:r>
              <a:rPr lang="en-US" sz="1400" b="1" i="1" dirty="0">
                <a:ea typeface="+mn-ea"/>
                <a:cs typeface="+mn-cs"/>
              </a:rPr>
              <a:t>v6 ICMP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924800" y="6488113"/>
            <a:ext cx="7937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/>
              <a:t>Slide: </a:t>
            </a:r>
            <a:fld id="{1676008D-A8B0-1A4F-99BE-12ABD23A1E9B}" type="slidenum">
              <a:rPr lang="en-US" sz="1200"/>
              <a:pPr algn="r"/>
              <a:t>‹#›</a:t>
            </a:fld>
            <a:endParaRPr lang="en-US" sz="1200"/>
          </a:p>
        </p:txBody>
      </p:sp>
      <p:pic>
        <p:nvPicPr>
          <p:cNvPr id="2" name="Picture 8" descr="new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52400"/>
            <a:ext cx="715963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9pPr>
    </p:titleStyle>
    <p:bodyStyle>
      <a:lvl1pPr marL="400050" indent="-4000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n"/>
        <a:defRPr sz="32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5725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l"/>
        <a:defRPr sz="2400" b="1">
          <a:solidFill>
            <a:schemeClr val="tx1"/>
          </a:solidFill>
          <a:latin typeface="+mn-lt"/>
          <a:ea typeface="ＭＳ Ｐゴシック" charset="-128"/>
        </a:defRPr>
      </a:lvl2pPr>
      <a:lvl3pPr marL="125730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w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18859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3431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6pPr>
      <a:lvl7pPr marL="28003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7pPr>
      <a:lvl8pPr marL="32575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8pPr>
      <a:lvl9pPr marL="37147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723900" y="2517775"/>
            <a:ext cx="769620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5400" i="1">
                <a:latin typeface="Times New Roman" charset="0"/>
              </a:rPr>
              <a:t>ICMPv6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0" y="2133600"/>
            <a:ext cx="494665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en-US" sz="3000"/>
              <a:t>Type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Code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Checksum</a:t>
            </a:r>
          </a:p>
          <a:p>
            <a:pPr algn="r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</a:rPr>
              <a:t>(needed) </a:t>
            </a:r>
            <a:r>
              <a:rPr lang="en-US" sz="3000"/>
              <a:t>MTU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Portion of discarded packet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5864225" y="21732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2</a:t>
            </a: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5889625" y="267017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8153400" y="43434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grpSp>
        <p:nvGrpSpPr>
          <p:cNvPr id="29702" name="Group 8"/>
          <p:cNvGrpSpPr>
            <a:grpSpLocks/>
          </p:cNvGrpSpPr>
          <p:nvPr/>
        </p:nvGrpSpPr>
        <p:grpSpPr bwMode="auto">
          <a:xfrm>
            <a:off x="5105400" y="2133600"/>
            <a:ext cx="609600" cy="533400"/>
            <a:chOff x="3024" y="1296"/>
            <a:chExt cx="384" cy="336"/>
          </a:xfrm>
        </p:grpSpPr>
        <p:sp>
          <p:nvSpPr>
            <p:cNvPr id="29812" name="Rectangle 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3" name="Line 1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4" name="Line 1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5" name="Line 1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Line 1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7" name="Line 1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9" name="Line 1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3" name="Group 17"/>
          <p:cNvGrpSpPr>
            <a:grpSpLocks/>
          </p:cNvGrpSpPr>
          <p:nvPr/>
        </p:nvGrpSpPr>
        <p:grpSpPr bwMode="auto">
          <a:xfrm>
            <a:off x="5105400" y="2667000"/>
            <a:ext cx="609600" cy="533400"/>
            <a:chOff x="3024" y="1296"/>
            <a:chExt cx="384" cy="336"/>
          </a:xfrm>
        </p:grpSpPr>
        <p:sp>
          <p:nvSpPr>
            <p:cNvPr id="29804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5" name="Line 1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6" name="Line 2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7" name="Line 2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8" name="Line 2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9" name="Line 2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0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1" name="Line 2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4" name="Group 26"/>
          <p:cNvGrpSpPr>
            <a:grpSpLocks/>
          </p:cNvGrpSpPr>
          <p:nvPr/>
        </p:nvGrpSpPr>
        <p:grpSpPr bwMode="auto">
          <a:xfrm>
            <a:off x="5105400" y="3200400"/>
            <a:ext cx="609600" cy="533400"/>
            <a:chOff x="3024" y="1296"/>
            <a:chExt cx="384" cy="336"/>
          </a:xfrm>
        </p:grpSpPr>
        <p:sp>
          <p:nvSpPr>
            <p:cNvPr id="29796" name="Rectangle 2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7" name="Line 2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8" name="Line 2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9" name="Line 3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0" name="Line 3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1" name="Line 3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2" name="Line 3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3" name="Line 3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5" name="Group 35"/>
          <p:cNvGrpSpPr>
            <a:grpSpLocks/>
          </p:cNvGrpSpPr>
          <p:nvPr/>
        </p:nvGrpSpPr>
        <p:grpSpPr bwMode="auto">
          <a:xfrm>
            <a:off x="5715000" y="3200400"/>
            <a:ext cx="609600" cy="533400"/>
            <a:chOff x="3024" y="1296"/>
            <a:chExt cx="384" cy="336"/>
          </a:xfrm>
        </p:grpSpPr>
        <p:sp>
          <p:nvSpPr>
            <p:cNvPr id="29788" name="Rectangle 3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9" name="Line 3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0" name="Line 3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1" name="Line 3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2" name="Line 4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3" name="Line 4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4" name="Line 4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5" name="Line 4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6" name="Group 44"/>
          <p:cNvGrpSpPr>
            <a:grpSpLocks/>
          </p:cNvGrpSpPr>
          <p:nvPr/>
        </p:nvGrpSpPr>
        <p:grpSpPr bwMode="auto">
          <a:xfrm>
            <a:off x="5105400" y="3733800"/>
            <a:ext cx="609600" cy="533400"/>
            <a:chOff x="3024" y="1296"/>
            <a:chExt cx="384" cy="336"/>
          </a:xfrm>
        </p:grpSpPr>
        <p:sp>
          <p:nvSpPr>
            <p:cNvPr id="29780" name="Rectangle 45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1" name="Line 4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2" name="Line 4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3" name="Line 4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4" name="Line 4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5" name="Line 5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6" name="Line 51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7" name="Line 52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7" name="Group 53"/>
          <p:cNvGrpSpPr>
            <a:grpSpLocks/>
          </p:cNvGrpSpPr>
          <p:nvPr/>
        </p:nvGrpSpPr>
        <p:grpSpPr bwMode="auto">
          <a:xfrm>
            <a:off x="5715000" y="3733800"/>
            <a:ext cx="609600" cy="533400"/>
            <a:chOff x="3024" y="1296"/>
            <a:chExt cx="384" cy="336"/>
          </a:xfrm>
        </p:grpSpPr>
        <p:sp>
          <p:nvSpPr>
            <p:cNvPr id="29772" name="Rectangle 54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3" name="Line 5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4" name="Line 5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5" name="Line 5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6" name="Line 5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7" name="Line 5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8" name="Line 60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9" name="Line 61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8" name="Group 62"/>
          <p:cNvGrpSpPr>
            <a:grpSpLocks/>
          </p:cNvGrpSpPr>
          <p:nvPr/>
        </p:nvGrpSpPr>
        <p:grpSpPr bwMode="auto">
          <a:xfrm>
            <a:off x="6324600" y="3733800"/>
            <a:ext cx="609600" cy="533400"/>
            <a:chOff x="3024" y="1296"/>
            <a:chExt cx="384" cy="336"/>
          </a:xfrm>
        </p:grpSpPr>
        <p:sp>
          <p:nvSpPr>
            <p:cNvPr id="29764" name="Rectangle 63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5" name="Line 6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6" name="Line 6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7" name="Line 6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8" name="Line 6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9" name="Line 6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0" name="Line 69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1" name="Line 70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09" name="Group 71"/>
          <p:cNvGrpSpPr>
            <a:grpSpLocks/>
          </p:cNvGrpSpPr>
          <p:nvPr/>
        </p:nvGrpSpPr>
        <p:grpSpPr bwMode="auto">
          <a:xfrm>
            <a:off x="6934200" y="3733800"/>
            <a:ext cx="609600" cy="533400"/>
            <a:chOff x="3024" y="1296"/>
            <a:chExt cx="384" cy="336"/>
          </a:xfrm>
        </p:grpSpPr>
        <p:sp>
          <p:nvSpPr>
            <p:cNvPr id="29756" name="Rectangle 72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7" name="Line 7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8" name="Line 7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9" name="Line 7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0" name="Line 7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1" name="Line 7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2" name="Line 78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3" name="Line 79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0" name="Group 80"/>
          <p:cNvGrpSpPr>
            <a:grpSpLocks/>
          </p:cNvGrpSpPr>
          <p:nvPr/>
        </p:nvGrpSpPr>
        <p:grpSpPr bwMode="auto">
          <a:xfrm>
            <a:off x="5105400" y="4267200"/>
            <a:ext cx="609600" cy="533400"/>
            <a:chOff x="3024" y="1296"/>
            <a:chExt cx="384" cy="336"/>
          </a:xfrm>
        </p:grpSpPr>
        <p:sp>
          <p:nvSpPr>
            <p:cNvPr id="29748" name="Rectangle 81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9" name="Line 8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0" name="Line 8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1" name="Line 8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2" name="Line 8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3" name="Line 8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4" name="Line 87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Line 88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1" name="Group 89"/>
          <p:cNvGrpSpPr>
            <a:grpSpLocks/>
          </p:cNvGrpSpPr>
          <p:nvPr/>
        </p:nvGrpSpPr>
        <p:grpSpPr bwMode="auto">
          <a:xfrm>
            <a:off x="5715000" y="4267200"/>
            <a:ext cx="609600" cy="533400"/>
            <a:chOff x="3024" y="1296"/>
            <a:chExt cx="384" cy="336"/>
          </a:xfrm>
        </p:grpSpPr>
        <p:sp>
          <p:nvSpPr>
            <p:cNvPr id="29740" name="Rectangle 90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Line 9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Line 9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Line 9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4" name="Line 9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Line 9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Line 96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7" name="Line 97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2" name="Group 98"/>
          <p:cNvGrpSpPr>
            <a:grpSpLocks/>
          </p:cNvGrpSpPr>
          <p:nvPr/>
        </p:nvGrpSpPr>
        <p:grpSpPr bwMode="auto">
          <a:xfrm>
            <a:off x="6324600" y="4267200"/>
            <a:ext cx="609600" cy="533400"/>
            <a:chOff x="3024" y="1296"/>
            <a:chExt cx="384" cy="336"/>
          </a:xfrm>
        </p:grpSpPr>
        <p:sp>
          <p:nvSpPr>
            <p:cNvPr id="29732" name="Rectangle 9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Line 10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Line 10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Line 10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Line 10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Line 10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Line 10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Line 10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3" name="Group 107"/>
          <p:cNvGrpSpPr>
            <a:grpSpLocks/>
          </p:cNvGrpSpPr>
          <p:nvPr/>
        </p:nvGrpSpPr>
        <p:grpSpPr bwMode="auto">
          <a:xfrm>
            <a:off x="6934200" y="4267200"/>
            <a:ext cx="609600" cy="533400"/>
            <a:chOff x="3024" y="1296"/>
            <a:chExt cx="384" cy="336"/>
          </a:xfrm>
        </p:grpSpPr>
        <p:sp>
          <p:nvSpPr>
            <p:cNvPr id="29724" name="Rectangle 10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Line 10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Line 11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11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Line 11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11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Line 11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Line 11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4" name="Group 116"/>
          <p:cNvGrpSpPr>
            <a:grpSpLocks/>
          </p:cNvGrpSpPr>
          <p:nvPr/>
        </p:nvGrpSpPr>
        <p:grpSpPr bwMode="auto">
          <a:xfrm>
            <a:off x="7543800" y="4267200"/>
            <a:ext cx="609600" cy="533400"/>
            <a:chOff x="3024" y="1296"/>
            <a:chExt cx="384" cy="336"/>
          </a:xfrm>
        </p:grpSpPr>
        <p:sp>
          <p:nvSpPr>
            <p:cNvPr id="29716" name="Rectangle 11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1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1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2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Line 12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12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Line 12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Line 12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5" name="Rectangle 1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Error: Structure of the Packet Too Big Message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4794250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en-US" sz="3000"/>
              <a:t>Type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Code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Checksum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Unused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Portion of discarded packet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5940425" y="19446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3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5965825" y="2441575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 or 1</a:t>
            </a:r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8229600" y="41148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grpSp>
        <p:nvGrpSpPr>
          <p:cNvPr id="30726" name="Group 8"/>
          <p:cNvGrpSpPr>
            <a:grpSpLocks/>
          </p:cNvGrpSpPr>
          <p:nvPr/>
        </p:nvGrpSpPr>
        <p:grpSpPr bwMode="auto">
          <a:xfrm>
            <a:off x="5181600" y="2362200"/>
            <a:ext cx="609600" cy="533400"/>
            <a:chOff x="3024" y="1296"/>
            <a:chExt cx="384" cy="336"/>
          </a:xfrm>
        </p:grpSpPr>
        <p:sp>
          <p:nvSpPr>
            <p:cNvPr id="30836" name="Rectangle 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7" name="Line 1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8" name="Line 1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9" name="Line 1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0" name="Line 1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1" name="Line 1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2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3" name="Line 1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27" name="Group 17"/>
          <p:cNvGrpSpPr>
            <a:grpSpLocks/>
          </p:cNvGrpSpPr>
          <p:nvPr/>
        </p:nvGrpSpPr>
        <p:grpSpPr bwMode="auto">
          <a:xfrm>
            <a:off x="5181600" y="1828800"/>
            <a:ext cx="609600" cy="533400"/>
            <a:chOff x="3024" y="1296"/>
            <a:chExt cx="384" cy="336"/>
          </a:xfrm>
        </p:grpSpPr>
        <p:sp>
          <p:nvSpPr>
            <p:cNvPr id="30828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9" name="Line 1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0" name="Line 2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1" name="Line 2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2" name="Line 2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3" name="Line 2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4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5" name="Line 2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28" name="Group 26"/>
          <p:cNvGrpSpPr>
            <a:grpSpLocks/>
          </p:cNvGrpSpPr>
          <p:nvPr/>
        </p:nvGrpSpPr>
        <p:grpSpPr bwMode="auto">
          <a:xfrm>
            <a:off x="5181600" y="2895600"/>
            <a:ext cx="609600" cy="533400"/>
            <a:chOff x="3024" y="1296"/>
            <a:chExt cx="384" cy="336"/>
          </a:xfrm>
        </p:grpSpPr>
        <p:sp>
          <p:nvSpPr>
            <p:cNvPr id="30820" name="Rectangle 2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1" name="Line 2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2" name="Line 2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3" name="Line 3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4" name="Line 3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5" name="Line 3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6" name="Line 3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7" name="Line 3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29" name="Group 35"/>
          <p:cNvGrpSpPr>
            <a:grpSpLocks/>
          </p:cNvGrpSpPr>
          <p:nvPr/>
        </p:nvGrpSpPr>
        <p:grpSpPr bwMode="auto">
          <a:xfrm>
            <a:off x="5791200" y="2895600"/>
            <a:ext cx="609600" cy="533400"/>
            <a:chOff x="3024" y="1296"/>
            <a:chExt cx="384" cy="336"/>
          </a:xfrm>
        </p:grpSpPr>
        <p:sp>
          <p:nvSpPr>
            <p:cNvPr id="30812" name="Rectangle 3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3" name="Line 3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4" name="Line 3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5" name="Line 3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6" name="Line 4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7" name="Line 4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8" name="Line 4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9" name="Line 4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0" name="Group 44"/>
          <p:cNvGrpSpPr>
            <a:grpSpLocks/>
          </p:cNvGrpSpPr>
          <p:nvPr/>
        </p:nvGrpSpPr>
        <p:grpSpPr bwMode="auto">
          <a:xfrm>
            <a:off x="5181600" y="3429000"/>
            <a:ext cx="609600" cy="533400"/>
            <a:chOff x="3024" y="1296"/>
            <a:chExt cx="384" cy="336"/>
          </a:xfrm>
        </p:grpSpPr>
        <p:sp>
          <p:nvSpPr>
            <p:cNvPr id="30804" name="Rectangle 45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5" name="Line 4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6" name="Line 4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7" name="Line 4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8" name="Line 4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9" name="Line 5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0" name="Line 51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1" name="Line 52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1" name="Group 53"/>
          <p:cNvGrpSpPr>
            <a:grpSpLocks/>
          </p:cNvGrpSpPr>
          <p:nvPr/>
        </p:nvGrpSpPr>
        <p:grpSpPr bwMode="auto">
          <a:xfrm>
            <a:off x="5791200" y="3429000"/>
            <a:ext cx="609600" cy="533400"/>
            <a:chOff x="3024" y="1296"/>
            <a:chExt cx="384" cy="336"/>
          </a:xfrm>
        </p:grpSpPr>
        <p:sp>
          <p:nvSpPr>
            <p:cNvPr id="30796" name="Rectangle 54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7" name="Line 5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8" name="Line 5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9" name="Line 5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0" name="Line 5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1" name="Line 5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2" name="Line 60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3" name="Line 61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2" name="Group 62"/>
          <p:cNvGrpSpPr>
            <a:grpSpLocks/>
          </p:cNvGrpSpPr>
          <p:nvPr/>
        </p:nvGrpSpPr>
        <p:grpSpPr bwMode="auto">
          <a:xfrm>
            <a:off x="6400800" y="3429000"/>
            <a:ext cx="609600" cy="533400"/>
            <a:chOff x="3024" y="1296"/>
            <a:chExt cx="384" cy="336"/>
          </a:xfrm>
        </p:grpSpPr>
        <p:sp>
          <p:nvSpPr>
            <p:cNvPr id="30788" name="Rectangle 63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9" name="Line 6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0" name="Line 6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1" name="Line 6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2" name="Line 6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3" name="Line 6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4" name="Line 69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5" name="Line 70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3" name="Group 71"/>
          <p:cNvGrpSpPr>
            <a:grpSpLocks/>
          </p:cNvGrpSpPr>
          <p:nvPr/>
        </p:nvGrpSpPr>
        <p:grpSpPr bwMode="auto">
          <a:xfrm>
            <a:off x="7010400" y="3429000"/>
            <a:ext cx="609600" cy="533400"/>
            <a:chOff x="3024" y="1296"/>
            <a:chExt cx="384" cy="336"/>
          </a:xfrm>
        </p:grpSpPr>
        <p:sp>
          <p:nvSpPr>
            <p:cNvPr id="30780" name="Rectangle 72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1" name="Line 7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2" name="Line 7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3" name="Line 7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4" name="Line 7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5" name="Line 7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6" name="Line 78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7" name="Line 79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4" name="Group 80"/>
          <p:cNvGrpSpPr>
            <a:grpSpLocks/>
          </p:cNvGrpSpPr>
          <p:nvPr/>
        </p:nvGrpSpPr>
        <p:grpSpPr bwMode="auto">
          <a:xfrm>
            <a:off x="5181600" y="3962400"/>
            <a:ext cx="609600" cy="533400"/>
            <a:chOff x="3024" y="1296"/>
            <a:chExt cx="384" cy="336"/>
          </a:xfrm>
        </p:grpSpPr>
        <p:sp>
          <p:nvSpPr>
            <p:cNvPr id="30772" name="Rectangle 81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3" name="Line 8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4" name="Line 8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5" name="Line 8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6" name="Line 8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7" name="Line 8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8" name="Line 87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9" name="Line 88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5" name="Group 89"/>
          <p:cNvGrpSpPr>
            <a:grpSpLocks/>
          </p:cNvGrpSpPr>
          <p:nvPr/>
        </p:nvGrpSpPr>
        <p:grpSpPr bwMode="auto">
          <a:xfrm>
            <a:off x="5791200" y="3962400"/>
            <a:ext cx="609600" cy="533400"/>
            <a:chOff x="3024" y="1296"/>
            <a:chExt cx="384" cy="336"/>
          </a:xfrm>
        </p:grpSpPr>
        <p:sp>
          <p:nvSpPr>
            <p:cNvPr id="30764" name="Rectangle 90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5" name="Line 9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6" name="Line 9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7" name="Line 9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8" name="Line 9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9" name="Line 9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0" name="Line 96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1" name="Line 97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6" name="Group 98"/>
          <p:cNvGrpSpPr>
            <a:grpSpLocks/>
          </p:cNvGrpSpPr>
          <p:nvPr/>
        </p:nvGrpSpPr>
        <p:grpSpPr bwMode="auto">
          <a:xfrm>
            <a:off x="6400800" y="3962400"/>
            <a:ext cx="609600" cy="533400"/>
            <a:chOff x="3024" y="1296"/>
            <a:chExt cx="384" cy="336"/>
          </a:xfrm>
        </p:grpSpPr>
        <p:sp>
          <p:nvSpPr>
            <p:cNvPr id="30756" name="Rectangle 9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7" name="Line 10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10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9" name="Line 10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0" name="Line 10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1" name="Line 10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2" name="Line 10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3" name="Line 10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7" name="Group 107"/>
          <p:cNvGrpSpPr>
            <a:grpSpLocks/>
          </p:cNvGrpSpPr>
          <p:nvPr/>
        </p:nvGrpSpPr>
        <p:grpSpPr bwMode="auto">
          <a:xfrm>
            <a:off x="7010400" y="3962400"/>
            <a:ext cx="609600" cy="533400"/>
            <a:chOff x="3024" y="1296"/>
            <a:chExt cx="384" cy="336"/>
          </a:xfrm>
        </p:grpSpPr>
        <p:sp>
          <p:nvSpPr>
            <p:cNvPr id="30748" name="Rectangle 10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Line 10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Line 11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Line 11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2" name="Line 11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Line 11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Line 11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Line 11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38" name="Group 116"/>
          <p:cNvGrpSpPr>
            <a:grpSpLocks/>
          </p:cNvGrpSpPr>
          <p:nvPr/>
        </p:nvGrpSpPr>
        <p:grpSpPr bwMode="auto">
          <a:xfrm>
            <a:off x="7620000" y="3962400"/>
            <a:ext cx="609600" cy="533400"/>
            <a:chOff x="3024" y="1296"/>
            <a:chExt cx="384" cy="336"/>
          </a:xfrm>
        </p:grpSpPr>
        <p:sp>
          <p:nvSpPr>
            <p:cNvPr id="30740" name="Rectangle 11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Line 11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Line 11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Line 12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12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12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12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12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39" name="Rectangle 125"/>
          <p:cNvSpPr>
            <a:spLocks noGrp="1" noChangeArrowheads="1"/>
          </p:cNvSpPr>
          <p:nvPr>
            <p:ph type="title"/>
          </p:nvPr>
        </p:nvSpPr>
        <p:spPr>
          <a:xfrm>
            <a:off x="142875" y="381000"/>
            <a:ext cx="7858125" cy="9906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Error: Structure of the Time Exceeded Message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0" y="1752600"/>
            <a:ext cx="494665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en-US" sz="3000"/>
              <a:t>Type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Code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Checksum</a:t>
            </a:r>
          </a:p>
          <a:p>
            <a:pPr algn="r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</a:rPr>
              <a:t>(where pkt went bad)</a:t>
            </a:r>
            <a:r>
              <a:rPr lang="en-US" sz="3000"/>
              <a:t>Pointer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Portion of discarded packet</a:t>
            </a: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5864225" y="17922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4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5889625" y="2289175"/>
            <a:ext cx="105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0 - 2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8153400" y="39624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grpSp>
        <p:nvGrpSpPr>
          <p:cNvPr id="31750" name="Group 8"/>
          <p:cNvGrpSpPr>
            <a:grpSpLocks/>
          </p:cNvGrpSpPr>
          <p:nvPr/>
        </p:nvGrpSpPr>
        <p:grpSpPr bwMode="auto">
          <a:xfrm>
            <a:off x="5105400" y="2286000"/>
            <a:ext cx="609600" cy="533400"/>
            <a:chOff x="3024" y="1296"/>
            <a:chExt cx="384" cy="336"/>
          </a:xfrm>
        </p:grpSpPr>
        <p:sp>
          <p:nvSpPr>
            <p:cNvPr id="31861" name="Rectangle 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2" name="Line 1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3" name="Line 1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4" name="Line 1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5" name="Line 1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6" name="Line 1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7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8" name="Line 1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1" name="Group 17"/>
          <p:cNvGrpSpPr>
            <a:grpSpLocks/>
          </p:cNvGrpSpPr>
          <p:nvPr/>
        </p:nvGrpSpPr>
        <p:grpSpPr bwMode="auto">
          <a:xfrm>
            <a:off x="5105400" y="1752600"/>
            <a:ext cx="609600" cy="533400"/>
            <a:chOff x="3024" y="1296"/>
            <a:chExt cx="384" cy="336"/>
          </a:xfrm>
        </p:grpSpPr>
        <p:sp>
          <p:nvSpPr>
            <p:cNvPr id="31853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4" name="Line 1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5" name="Line 2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6" name="Line 2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7" name="Line 2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8" name="Line 2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9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0" name="Line 2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2" name="Group 26"/>
          <p:cNvGrpSpPr>
            <a:grpSpLocks/>
          </p:cNvGrpSpPr>
          <p:nvPr/>
        </p:nvGrpSpPr>
        <p:grpSpPr bwMode="auto">
          <a:xfrm>
            <a:off x="5105400" y="2819400"/>
            <a:ext cx="609600" cy="533400"/>
            <a:chOff x="3024" y="1296"/>
            <a:chExt cx="384" cy="336"/>
          </a:xfrm>
        </p:grpSpPr>
        <p:sp>
          <p:nvSpPr>
            <p:cNvPr id="31845" name="Rectangle 2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6" name="Line 2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" name="Line 2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8" name="Line 3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9" name="Line 3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0" name="Line 3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1" name="Line 3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2" name="Line 3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3" name="Group 35"/>
          <p:cNvGrpSpPr>
            <a:grpSpLocks/>
          </p:cNvGrpSpPr>
          <p:nvPr/>
        </p:nvGrpSpPr>
        <p:grpSpPr bwMode="auto">
          <a:xfrm>
            <a:off x="5715000" y="2819400"/>
            <a:ext cx="609600" cy="533400"/>
            <a:chOff x="3024" y="1296"/>
            <a:chExt cx="384" cy="336"/>
          </a:xfrm>
        </p:grpSpPr>
        <p:sp>
          <p:nvSpPr>
            <p:cNvPr id="31837" name="Rectangle 3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8" name="Line 3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9" name="Line 3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0" name="Line 3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1" name="Line 4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2" name="Line 4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3" name="Line 4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4" name="Line 4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4" name="Group 44"/>
          <p:cNvGrpSpPr>
            <a:grpSpLocks/>
          </p:cNvGrpSpPr>
          <p:nvPr/>
        </p:nvGrpSpPr>
        <p:grpSpPr bwMode="auto">
          <a:xfrm>
            <a:off x="5105400" y="3352800"/>
            <a:ext cx="609600" cy="533400"/>
            <a:chOff x="3024" y="1296"/>
            <a:chExt cx="384" cy="336"/>
          </a:xfrm>
        </p:grpSpPr>
        <p:sp>
          <p:nvSpPr>
            <p:cNvPr id="31829" name="Rectangle 45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0" name="Line 4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1" name="Line 4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2" name="Line 4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3" name="Line 4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4" name="Line 5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5" name="Line 51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6" name="Line 52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5" name="Group 53"/>
          <p:cNvGrpSpPr>
            <a:grpSpLocks/>
          </p:cNvGrpSpPr>
          <p:nvPr/>
        </p:nvGrpSpPr>
        <p:grpSpPr bwMode="auto">
          <a:xfrm>
            <a:off x="5715000" y="3352800"/>
            <a:ext cx="609600" cy="533400"/>
            <a:chOff x="3024" y="1296"/>
            <a:chExt cx="384" cy="336"/>
          </a:xfrm>
        </p:grpSpPr>
        <p:sp>
          <p:nvSpPr>
            <p:cNvPr id="31821" name="Rectangle 54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2" name="Line 5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3" name="Line 5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4" name="Line 5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5" name="Line 5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6" name="Line 5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7" name="Line 60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8" name="Line 61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6" name="Group 62"/>
          <p:cNvGrpSpPr>
            <a:grpSpLocks/>
          </p:cNvGrpSpPr>
          <p:nvPr/>
        </p:nvGrpSpPr>
        <p:grpSpPr bwMode="auto">
          <a:xfrm>
            <a:off x="6324600" y="3352800"/>
            <a:ext cx="609600" cy="533400"/>
            <a:chOff x="3024" y="1296"/>
            <a:chExt cx="384" cy="336"/>
          </a:xfrm>
        </p:grpSpPr>
        <p:sp>
          <p:nvSpPr>
            <p:cNvPr id="31813" name="Rectangle 63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4" name="Line 6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5" name="Line 6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6" name="Line 6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7" name="Line 6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8" name="Line 6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9" name="Line 69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0" name="Line 70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7" name="Group 71"/>
          <p:cNvGrpSpPr>
            <a:grpSpLocks/>
          </p:cNvGrpSpPr>
          <p:nvPr/>
        </p:nvGrpSpPr>
        <p:grpSpPr bwMode="auto">
          <a:xfrm>
            <a:off x="6934200" y="3352800"/>
            <a:ext cx="609600" cy="533400"/>
            <a:chOff x="3024" y="1296"/>
            <a:chExt cx="384" cy="336"/>
          </a:xfrm>
        </p:grpSpPr>
        <p:sp>
          <p:nvSpPr>
            <p:cNvPr id="31805" name="Rectangle 72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6" name="Line 7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7" name="Line 7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8" name="Line 7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9" name="Line 7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0" name="Line 7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1" name="Line 78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2" name="Line 79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8" name="Group 80"/>
          <p:cNvGrpSpPr>
            <a:grpSpLocks/>
          </p:cNvGrpSpPr>
          <p:nvPr/>
        </p:nvGrpSpPr>
        <p:grpSpPr bwMode="auto">
          <a:xfrm>
            <a:off x="5105400" y="3886200"/>
            <a:ext cx="609600" cy="533400"/>
            <a:chOff x="3024" y="1296"/>
            <a:chExt cx="384" cy="336"/>
          </a:xfrm>
        </p:grpSpPr>
        <p:sp>
          <p:nvSpPr>
            <p:cNvPr id="31797" name="Rectangle 81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8" name="Line 8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9" name="Line 8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0" name="Line 8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1" name="Line 8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2" name="Line 8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3" name="Line 87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4" name="Line 88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59" name="Group 89"/>
          <p:cNvGrpSpPr>
            <a:grpSpLocks/>
          </p:cNvGrpSpPr>
          <p:nvPr/>
        </p:nvGrpSpPr>
        <p:grpSpPr bwMode="auto">
          <a:xfrm>
            <a:off x="5715000" y="3886200"/>
            <a:ext cx="609600" cy="533400"/>
            <a:chOff x="3024" y="1296"/>
            <a:chExt cx="384" cy="336"/>
          </a:xfrm>
        </p:grpSpPr>
        <p:sp>
          <p:nvSpPr>
            <p:cNvPr id="31789" name="Rectangle 90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0" name="Line 9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1" name="Line 9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2" name="Line 9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3" name="Line 9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4" name="Line 9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5" name="Line 96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6" name="Line 97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60" name="Group 98"/>
          <p:cNvGrpSpPr>
            <a:grpSpLocks/>
          </p:cNvGrpSpPr>
          <p:nvPr/>
        </p:nvGrpSpPr>
        <p:grpSpPr bwMode="auto">
          <a:xfrm>
            <a:off x="6324600" y="3886200"/>
            <a:ext cx="609600" cy="533400"/>
            <a:chOff x="3024" y="1296"/>
            <a:chExt cx="384" cy="336"/>
          </a:xfrm>
        </p:grpSpPr>
        <p:sp>
          <p:nvSpPr>
            <p:cNvPr id="31781" name="Rectangle 9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Line 10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3" name="Line 10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4" name="Line 10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5" name="Line 10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6" name="Line 10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7" name="Line 10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8" name="Line 10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61" name="Group 107"/>
          <p:cNvGrpSpPr>
            <a:grpSpLocks/>
          </p:cNvGrpSpPr>
          <p:nvPr/>
        </p:nvGrpSpPr>
        <p:grpSpPr bwMode="auto">
          <a:xfrm>
            <a:off x="6934200" y="3886200"/>
            <a:ext cx="609600" cy="533400"/>
            <a:chOff x="3024" y="1296"/>
            <a:chExt cx="384" cy="336"/>
          </a:xfrm>
        </p:grpSpPr>
        <p:sp>
          <p:nvSpPr>
            <p:cNvPr id="31773" name="Rectangle 10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4" name="Line 10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Line 11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6" name="Line 11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7" name="Line 11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8" name="Line 11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9" name="Line 11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0" name="Line 11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762" name="Group 116"/>
          <p:cNvGrpSpPr>
            <a:grpSpLocks/>
          </p:cNvGrpSpPr>
          <p:nvPr/>
        </p:nvGrpSpPr>
        <p:grpSpPr bwMode="auto">
          <a:xfrm>
            <a:off x="7543800" y="3886200"/>
            <a:ext cx="609600" cy="533400"/>
            <a:chOff x="3024" y="1296"/>
            <a:chExt cx="384" cy="336"/>
          </a:xfrm>
        </p:grpSpPr>
        <p:sp>
          <p:nvSpPr>
            <p:cNvPr id="31765" name="Rectangle 11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6" name="Line 11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Line 11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8" name="Line 12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Line 12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Line 12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Line 12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Line 12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63" name="Rectangle 125"/>
          <p:cNvSpPr>
            <a:spLocks noGrp="1" noChangeArrowheads="1"/>
          </p:cNvSpPr>
          <p:nvPr>
            <p:ph type="title"/>
          </p:nvPr>
        </p:nvSpPr>
        <p:spPr>
          <a:xfrm>
            <a:off x="142875" y="457200"/>
            <a:ext cx="7858125" cy="838200"/>
          </a:xfrm>
        </p:spPr>
        <p:txBody>
          <a:bodyPr/>
          <a:lstStyle/>
          <a:p>
            <a:r>
              <a:rPr lang="en-US" sz="3300" dirty="0">
                <a:latin typeface="Times New Roman" charset="0"/>
              </a:rPr>
              <a:t>Error: Structure of the Parameter Problem Message – Error in Packet Structure</a:t>
            </a:r>
          </a:p>
        </p:txBody>
      </p:sp>
      <p:cxnSp>
        <p:nvCxnSpPr>
          <p:cNvPr id="31764" name="Straight Arrow Connector 124"/>
          <p:cNvCxnSpPr>
            <a:cxnSpLocks noChangeShapeType="1"/>
            <a:stCxn id="31805" idx="3"/>
            <a:endCxn id="31765" idx="0"/>
          </p:cNvCxnSpPr>
          <p:nvPr/>
        </p:nvCxnSpPr>
        <p:spPr bwMode="auto">
          <a:xfrm>
            <a:off x="7543800" y="3619500"/>
            <a:ext cx="304800" cy="266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buClr>
                <a:schemeClr val="accent2"/>
              </a:buClr>
              <a:buFont typeface="Wingdings" charset="0"/>
              <a:buNone/>
            </a:pPr>
            <a:r>
              <a:rPr lang="en-US">
                <a:latin typeface="Times New Roman" charset="0"/>
              </a:rPr>
              <a:t>ICMPv6 Informational Messages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2847446"/>
          </a:xfrm>
          <a:noFill/>
        </p:spPr>
        <p:txBody>
          <a:bodyPr/>
          <a:lstStyle/>
          <a:p>
            <a:r>
              <a:rPr lang="en-US" sz="2800" dirty="0">
                <a:latin typeface="Arial" charset="0"/>
              </a:rPr>
              <a:t>Echo Request</a:t>
            </a:r>
          </a:p>
          <a:p>
            <a:r>
              <a:rPr lang="en-US" sz="2800" dirty="0">
                <a:latin typeface="Arial" charset="0"/>
              </a:rPr>
              <a:t>Echo Reply</a:t>
            </a:r>
          </a:p>
          <a:p>
            <a:r>
              <a:rPr lang="en-US" sz="2800" dirty="0">
                <a:latin typeface="Arial" charset="0"/>
              </a:rPr>
              <a:t>Additional informational messages for</a:t>
            </a:r>
          </a:p>
          <a:p>
            <a:pPr lvl="1"/>
            <a:r>
              <a:rPr lang="en-US" dirty="0">
                <a:latin typeface="Arial" charset="0"/>
              </a:rPr>
              <a:t> ND (Neighbor Discovery), </a:t>
            </a:r>
          </a:p>
          <a:p>
            <a:pPr lvl="1"/>
            <a:r>
              <a:rPr lang="en-US" dirty="0">
                <a:latin typeface="Arial" charset="0"/>
              </a:rPr>
              <a:t>MLD (Multicast Listener Discovery), and </a:t>
            </a:r>
          </a:p>
          <a:p>
            <a:pPr lvl="1"/>
            <a:r>
              <a:rPr lang="en-US" dirty="0">
                <a:latin typeface="Arial" charset="0"/>
              </a:rPr>
              <a:t>IPv6 mobility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</a:pPr>
            <a:endParaRPr lang="en-US" sz="3600" b="1" i="1">
              <a:latin typeface="Times New Roman" charset="0"/>
            </a:endParaRP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3575050" cy="326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 dirty="0"/>
              <a:t>Type</a:t>
            </a:r>
          </a:p>
          <a:p>
            <a:pPr algn="r">
              <a:spcBef>
                <a:spcPct val="10000"/>
              </a:spcBef>
            </a:pPr>
            <a:r>
              <a:rPr lang="en-US" sz="3200" dirty="0"/>
              <a:t>Code</a:t>
            </a:r>
          </a:p>
          <a:p>
            <a:pPr algn="r">
              <a:spcBef>
                <a:spcPct val="10000"/>
              </a:spcBef>
            </a:pPr>
            <a:r>
              <a:rPr lang="en-US" sz="3200" dirty="0"/>
              <a:t>Checksum</a:t>
            </a:r>
          </a:p>
          <a:p>
            <a:pPr algn="r">
              <a:spcBef>
                <a:spcPct val="10000"/>
              </a:spcBef>
            </a:pPr>
            <a:r>
              <a:rPr lang="en-US" sz="3200" dirty="0"/>
              <a:t>Identifier</a:t>
            </a:r>
          </a:p>
          <a:p>
            <a:pPr algn="r">
              <a:spcBef>
                <a:spcPct val="10000"/>
              </a:spcBef>
            </a:pPr>
            <a:r>
              <a:rPr lang="en-US" sz="3200" dirty="0"/>
              <a:t>Sequence Number</a:t>
            </a:r>
          </a:p>
          <a:p>
            <a:pPr algn="r">
              <a:spcBef>
                <a:spcPct val="10000"/>
              </a:spcBef>
            </a:pPr>
            <a:r>
              <a:rPr lang="en-US" sz="3200" dirty="0"/>
              <a:t>Data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5407025" y="2097088"/>
            <a:ext cx="95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128</a:t>
            </a: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5432425" y="259397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7162800" y="48768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grpSp>
        <p:nvGrpSpPr>
          <p:cNvPr id="33799" name="Group 8"/>
          <p:cNvGrpSpPr>
            <a:grpSpLocks/>
          </p:cNvGrpSpPr>
          <p:nvPr/>
        </p:nvGrpSpPr>
        <p:grpSpPr bwMode="auto">
          <a:xfrm>
            <a:off x="4648200" y="2590800"/>
            <a:ext cx="609600" cy="533400"/>
            <a:chOff x="3024" y="1296"/>
            <a:chExt cx="384" cy="336"/>
          </a:xfrm>
        </p:grpSpPr>
        <p:sp>
          <p:nvSpPr>
            <p:cNvPr id="33903" name="Rectangle 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4" name="Line 1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5" name="Line 1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6" name="Line 1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7" name="Line 1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8" name="Line 1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9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10" name="Line 1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0" name="Group 17"/>
          <p:cNvGrpSpPr>
            <a:grpSpLocks/>
          </p:cNvGrpSpPr>
          <p:nvPr/>
        </p:nvGrpSpPr>
        <p:grpSpPr bwMode="auto">
          <a:xfrm>
            <a:off x="4648200" y="2057400"/>
            <a:ext cx="609600" cy="533400"/>
            <a:chOff x="3024" y="1296"/>
            <a:chExt cx="384" cy="336"/>
          </a:xfrm>
        </p:grpSpPr>
        <p:sp>
          <p:nvSpPr>
            <p:cNvPr id="33895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6" name="Line 1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7" name="Line 2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8" name="Line 2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9" name="Line 2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0" name="Line 2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1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02" name="Line 2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1" name="Group 26"/>
          <p:cNvGrpSpPr>
            <a:grpSpLocks/>
          </p:cNvGrpSpPr>
          <p:nvPr/>
        </p:nvGrpSpPr>
        <p:grpSpPr bwMode="auto">
          <a:xfrm>
            <a:off x="4648200" y="3124200"/>
            <a:ext cx="609600" cy="533400"/>
            <a:chOff x="3024" y="1296"/>
            <a:chExt cx="384" cy="336"/>
          </a:xfrm>
        </p:grpSpPr>
        <p:sp>
          <p:nvSpPr>
            <p:cNvPr id="33887" name="Rectangle 2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8" name="Line 2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9" name="Line 2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0" name="Line 3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1" name="Line 3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2" name="Line 3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3" name="Line 3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94" name="Line 3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2" name="Group 35"/>
          <p:cNvGrpSpPr>
            <a:grpSpLocks/>
          </p:cNvGrpSpPr>
          <p:nvPr/>
        </p:nvGrpSpPr>
        <p:grpSpPr bwMode="auto">
          <a:xfrm>
            <a:off x="4648200" y="3657600"/>
            <a:ext cx="609600" cy="533400"/>
            <a:chOff x="3024" y="1296"/>
            <a:chExt cx="384" cy="336"/>
          </a:xfrm>
        </p:grpSpPr>
        <p:sp>
          <p:nvSpPr>
            <p:cNvPr id="33879" name="Rectangle 3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0" name="Line 3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1" name="Line 3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2" name="Line 3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3" name="Line 4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4" name="Line 4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5" name="Line 4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86" name="Line 4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3" name="Group 44"/>
          <p:cNvGrpSpPr>
            <a:grpSpLocks/>
          </p:cNvGrpSpPr>
          <p:nvPr/>
        </p:nvGrpSpPr>
        <p:grpSpPr bwMode="auto">
          <a:xfrm>
            <a:off x="4648200" y="4191000"/>
            <a:ext cx="609600" cy="533400"/>
            <a:chOff x="3024" y="1296"/>
            <a:chExt cx="384" cy="336"/>
          </a:xfrm>
        </p:grpSpPr>
        <p:sp>
          <p:nvSpPr>
            <p:cNvPr id="33871" name="Rectangle 45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2" name="Line 4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3" name="Line 4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4" name="Line 4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5" name="Line 4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6" name="Line 5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7" name="Line 51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8" name="Line 52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4" name="Group 53"/>
          <p:cNvGrpSpPr>
            <a:grpSpLocks/>
          </p:cNvGrpSpPr>
          <p:nvPr/>
        </p:nvGrpSpPr>
        <p:grpSpPr bwMode="auto">
          <a:xfrm>
            <a:off x="5257800" y="3124200"/>
            <a:ext cx="609600" cy="533400"/>
            <a:chOff x="3024" y="1296"/>
            <a:chExt cx="384" cy="336"/>
          </a:xfrm>
        </p:grpSpPr>
        <p:sp>
          <p:nvSpPr>
            <p:cNvPr id="33863" name="Rectangle 54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4" name="Line 5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5" name="Line 5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6" name="Line 5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7" name="Line 5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8" name="Line 5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9" name="Line 60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0" name="Line 61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5" name="Group 62"/>
          <p:cNvGrpSpPr>
            <a:grpSpLocks/>
          </p:cNvGrpSpPr>
          <p:nvPr/>
        </p:nvGrpSpPr>
        <p:grpSpPr bwMode="auto">
          <a:xfrm>
            <a:off x="5257800" y="3657600"/>
            <a:ext cx="609600" cy="533400"/>
            <a:chOff x="3024" y="1296"/>
            <a:chExt cx="384" cy="336"/>
          </a:xfrm>
        </p:grpSpPr>
        <p:sp>
          <p:nvSpPr>
            <p:cNvPr id="33855" name="Rectangle 63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6" name="Line 6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7" name="Line 6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8" name="Line 6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9" name="Line 6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0" name="Line 6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6" name="Group 71"/>
          <p:cNvGrpSpPr>
            <a:grpSpLocks/>
          </p:cNvGrpSpPr>
          <p:nvPr/>
        </p:nvGrpSpPr>
        <p:grpSpPr bwMode="auto">
          <a:xfrm>
            <a:off x="5257800" y="4191000"/>
            <a:ext cx="609600" cy="533400"/>
            <a:chOff x="3024" y="1296"/>
            <a:chExt cx="384" cy="336"/>
          </a:xfrm>
        </p:grpSpPr>
        <p:sp>
          <p:nvSpPr>
            <p:cNvPr id="33847" name="Rectangle 72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8" name="Line 7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9" name="Line 7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0" name="Line 7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1" name="Line 7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2" name="Line 7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3" name="Line 78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4" name="Line 79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7" name="Group 80"/>
          <p:cNvGrpSpPr>
            <a:grpSpLocks/>
          </p:cNvGrpSpPr>
          <p:nvPr/>
        </p:nvGrpSpPr>
        <p:grpSpPr bwMode="auto">
          <a:xfrm>
            <a:off x="4648200" y="4724400"/>
            <a:ext cx="609600" cy="533400"/>
            <a:chOff x="3024" y="1296"/>
            <a:chExt cx="384" cy="336"/>
          </a:xfrm>
        </p:grpSpPr>
        <p:sp>
          <p:nvSpPr>
            <p:cNvPr id="33839" name="Rectangle 81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0" name="Line 8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1" name="Line 8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2" name="Line 8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3" name="Line 8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4" name="Line 8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5" name="Line 87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6" name="Line 88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8" name="Group 89"/>
          <p:cNvGrpSpPr>
            <a:grpSpLocks/>
          </p:cNvGrpSpPr>
          <p:nvPr/>
        </p:nvGrpSpPr>
        <p:grpSpPr bwMode="auto">
          <a:xfrm>
            <a:off x="5257800" y="4724400"/>
            <a:ext cx="609600" cy="533400"/>
            <a:chOff x="3024" y="1296"/>
            <a:chExt cx="384" cy="336"/>
          </a:xfrm>
        </p:grpSpPr>
        <p:sp>
          <p:nvSpPr>
            <p:cNvPr id="33831" name="Rectangle 90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2" name="Line 9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3" name="Line 9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4" name="Line 9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Line 9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6" name="Line 9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7" name="Line 96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8" name="Line 97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09" name="Group 98"/>
          <p:cNvGrpSpPr>
            <a:grpSpLocks/>
          </p:cNvGrpSpPr>
          <p:nvPr/>
        </p:nvGrpSpPr>
        <p:grpSpPr bwMode="auto">
          <a:xfrm>
            <a:off x="5867400" y="4724400"/>
            <a:ext cx="609600" cy="533400"/>
            <a:chOff x="3024" y="1296"/>
            <a:chExt cx="384" cy="336"/>
          </a:xfrm>
        </p:grpSpPr>
        <p:sp>
          <p:nvSpPr>
            <p:cNvPr id="33823" name="Rectangle 9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4" name="Line 10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5" name="Line 10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Line 10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Line 10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Line 10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9" name="Line 10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0" name="Line 10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10" name="Group 107"/>
          <p:cNvGrpSpPr>
            <a:grpSpLocks/>
          </p:cNvGrpSpPr>
          <p:nvPr/>
        </p:nvGrpSpPr>
        <p:grpSpPr bwMode="auto">
          <a:xfrm>
            <a:off x="6477000" y="4724400"/>
            <a:ext cx="609600" cy="533400"/>
            <a:chOff x="3024" y="1296"/>
            <a:chExt cx="384" cy="336"/>
          </a:xfrm>
        </p:grpSpPr>
        <p:sp>
          <p:nvSpPr>
            <p:cNvPr id="33815" name="Rectangle 10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Line 10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7" name="Line 11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8" name="Line 11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9" name="Line 11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Line 11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Line 11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Line 11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11" name="Rectangle 1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Info: Structure of the Echo Request Msg</a:t>
            </a:r>
          </a:p>
        </p:txBody>
      </p:sp>
      <p:sp>
        <p:nvSpPr>
          <p:cNvPr id="33812" name="TextBox 115"/>
          <p:cNvSpPr txBox="1">
            <a:spLocks noChangeArrowheads="1"/>
          </p:cNvSpPr>
          <p:nvPr/>
        </p:nvSpPr>
        <p:spPr bwMode="auto">
          <a:xfrm>
            <a:off x="6283325" y="3886200"/>
            <a:ext cx="102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Match </a:t>
            </a:r>
          </a:p>
          <a:p>
            <a:r>
              <a:rPr lang="en-US"/>
              <a:t>response</a:t>
            </a:r>
          </a:p>
        </p:txBody>
      </p:sp>
      <p:cxnSp>
        <p:nvCxnSpPr>
          <p:cNvPr id="33813" name="Straight Arrow Connector 117"/>
          <p:cNvCxnSpPr>
            <a:cxnSpLocks noChangeShapeType="1"/>
            <a:endCxn id="33855" idx="3"/>
          </p:cNvCxnSpPr>
          <p:nvPr/>
        </p:nvCxnSpPr>
        <p:spPr bwMode="auto">
          <a:xfrm rot="10800000">
            <a:off x="5867400" y="3924300"/>
            <a:ext cx="457200" cy="114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14" name="Straight Arrow Connector 119"/>
          <p:cNvCxnSpPr>
            <a:cxnSpLocks noChangeShapeType="1"/>
            <a:stCxn id="33812" idx="1"/>
          </p:cNvCxnSpPr>
          <p:nvPr/>
        </p:nvCxnSpPr>
        <p:spPr bwMode="auto">
          <a:xfrm rot="10800000" flipV="1">
            <a:off x="5943600" y="4178300"/>
            <a:ext cx="339725" cy="241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3575050" cy="326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Code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Checksum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Identifier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Sequence Number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Data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5407025" y="2097088"/>
            <a:ext cx="95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129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5432425" y="2593975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086600" y="48006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4648200" y="2590800"/>
            <a:ext cx="609600" cy="533400"/>
            <a:chOff x="3024" y="1296"/>
            <a:chExt cx="384" cy="336"/>
          </a:xfrm>
        </p:grpSpPr>
        <p:sp>
          <p:nvSpPr>
            <p:cNvPr id="34924" name="Rectangle 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5" name="Line 1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6" name="Line 1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7" name="Line 1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8" name="Line 1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9" name="Line 1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0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1" name="Line 1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3" name="Group 17"/>
          <p:cNvGrpSpPr>
            <a:grpSpLocks/>
          </p:cNvGrpSpPr>
          <p:nvPr/>
        </p:nvGrpSpPr>
        <p:grpSpPr bwMode="auto">
          <a:xfrm>
            <a:off x="4648200" y="2057400"/>
            <a:ext cx="609600" cy="533400"/>
            <a:chOff x="3024" y="1296"/>
            <a:chExt cx="384" cy="336"/>
          </a:xfrm>
        </p:grpSpPr>
        <p:sp>
          <p:nvSpPr>
            <p:cNvPr id="34916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7" name="Line 1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8" name="Line 2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9" name="Line 2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0" name="Line 2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1" name="Line 2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2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3" name="Line 2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4" name="Group 26"/>
          <p:cNvGrpSpPr>
            <a:grpSpLocks/>
          </p:cNvGrpSpPr>
          <p:nvPr/>
        </p:nvGrpSpPr>
        <p:grpSpPr bwMode="auto">
          <a:xfrm>
            <a:off x="4648200" y="3124200"/>
            <a:ext cx="609600" cy="533400"/>
            <a:chOff x="3024" y="1296"/>
            <a:chExt cx="384" cy="336"/>
          </a:xfrm>
        </p:grpSpPr>
        <p:sp>
          <p:nvSpPr>
            <p:cNvPr id="34908" name="Rectangle 2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9" name="Line 2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0" name="Line 2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1" name="Line 3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2" name="Line 3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3" name="Line 3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4" name="Line 3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5" name="Line 3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5" name="Group 35"/>
          <p:cNvGrpSpPr>
            <a:grpSpLocks/>
          </p:cNvGrpSpPr>
          <p:nvPr/>
        </p:nvGrpSpPr>
        <p:grpSpPr bwMode="auto">
          <a:xfrm>
            <a:off x="4648200" y="3657600"/>
            <a:ext cx="609600" cy="533400"/>
            <a:chOff x="3024" y="1296"/>
            <a:chExt cx="384" cy="336"/>
          </a:xfrm>
        </p:grpSpPr>
        <p:sp>
          <p:nvSpPr>
            <p:cNvPr id="34900" name="Rectangle 3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1" name="Line 3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2" name="Line 3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3" name="Line 3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4" name="Line 4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5" name="Line 4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6" name="Line 4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7" name="Line 4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6" name="Group 44"/>
          <p:cNvGrpSpPr>
            <a:grpSpLocks/>
          </p:cNvGrpSpPr>
          <p:nvPr/>
        </p:nvGrpSpPr>
        <p:grpSpPr bwMode="auto">
          <a:xfrm>
            <a:off x="4648200" y="4191000"/>
            <a:ext cx="609600" cy="533400"/>
            <a:chOff x="3024" y="1296"/>
            <a:chExt cx="384" cy="336"/>
          </a:xfrm>
        </p:grpSpPr>
        <p:sp>
          <p:nvSpPr>
            <p:cNvPr id="34892" name="Rectangle 45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3" name="Line 4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4" name="Line 4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5" name="Line 4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6" name="Line 4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7" name="Line 5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8" name="Line 51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9" name="Line 52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7" name="Group 53"/>
          <p:cNvGrpSpPr>
            <a:grpSpLocks/>
          </p:cNvGrpSpPr>
          <p:nvPr/>
        </p:nvGrpSpPr>
        <p:grpSpPr bwMode="auto">
          <a:xfrm>
            <a:off x="5257800" y="3124200"/>
            <a:ext cx="609600" cy="533400"/>
            <a:chOff x="3024" y="1296"/>
            <a:chExt cx="384" cy="336"/>
          </a:xfrm>
        </p:grpSpPr>
        <p:sp>
          <p:nvSpPr>
            <p:cNvPr id="34884" name="Rectangle 54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5" name="Line 5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6" name="Line 5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7" name="Line 5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8" name="Line 5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9" name="Line 5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0" name="Line 60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1" name="Line 61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8" name="Group 62"/>
          <p:cNvGrpSpPr>
            <a:grpSpLocks/>
          </p:cNvGrpSpPr>
          <p:nvPr/>
        </p:nvGrpSpPr>
        <p:grpSpPr bwMode="auto">
          <a:xfrm>
            <a:off x="5257800" y="3657600"/>
            <a:ext cx="609600" cy="533400"/>
            <a:chOff x="3024" y="1296"/>
            <a:chExt cx="384" cy="336"/>
          </a:xfrm>
        </p:grpSpPr>
        <p:sp>
          <p:nvSpPr>
            <p:cNvPr id="34876" name="Rectangle 63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7" name="Line 6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8" name="Line 6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9" name="Line 6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6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Line 6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2" name="Line 69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3" name="Line 70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29" name="Group 71"/>
          <p:cNvGrpSpPr>
            <a:grpSpLocks/>
          </p:cNvGrpSpPr>
          <p:nvPr/>
        </p:nvGrpSpPr>
        <p:grpSpPr bwMode="auto">
          <a:xfrm>
            <a:off x="5257800" y="4191000"/>
            <a:ext cx="609600" cy="533400"/>
            <a:chOff x="3024" y="1296"/>
            <a:chExt cx="384" cy="336"/>
          </a:xfrm>
        </p:grpSpPr>
        <p:sp>
          <p:nvSpPr>
            <p:cNvPr id="34868" name="Rectangle 72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9" name="Line 7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0" name="Line 7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1" name="Line 7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2" name="Line 7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3" name="Line 7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4" name="Line 78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5" name="Line 79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30" name="Group 80"/>
          <p:cNvGrpSpPr>
            <a:grpSpLocks/>
          </p:cNvGrpSpPr>
          <p:nvPr/>
        </p:nvGrpSpPr>
        <p:grpSpPr bwMode="auto">
          <a:xfrm>
            <a:off x="4648200" y="4724400"/>
            <a:ext cx="609600" cy="533400"/>
            <a:chOff x="3024" y="1296"/>
            <a:chExt cx="384" cy="336"/>
          </a:xfrm>
        </p:grpSpPr>
        <p:sp>
          <p:nvSpPr>
            <p:cNvPr id="34860" name="Rectangle 81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Line 8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Line 8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Line 8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4" name="Line 8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5" name="Line 8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6" name="Line 87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7" name="Line 88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31" name="Group 89"/>
          <p:cNvGrpSpPr>
            <a:grpSpLocks/>
          </p:cNvGrpSpPr>
          <p:nvPr/>
        </p:nvGrpSpPr>
        <p:grpSpPr bwMode="auto">
          <a:xfrm>
            <a:off x="5257800" y="4724400"/>
            <a:ext cx="609600" cy="533400"/>
            <a:chOff x="3024" y="1296"/>
            <a:chExt cx="384" cy="336"/>
          </a:xfrm>
        </p:grpSpPr>
        <p:sp>
          <p:nvSpPr>
            <p:cNvPr id="34852" name="Rectangle 90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Line 9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4" name="Line 9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Line 9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6" name="Line 9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7" name="Line 9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8" name="Line 96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9" name="Line 97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32" name="Group 98"/>
          <p:cNvGrpSpPr>
            <a:grpSpLocks/>
          </p:cNvGrpSpPr>
          <p:nvPr/>
        </p:nvGrpSpPr>
        <p:grpSpPr bwMode="auto">
          <a:xfrm>
            <a:off x="5867400" y="4724400"/>
            <a:ext cx="609600" cy="533400"/>
            <a:chOff x="3024" y="1296"/>
            <a:chExt cx="384" cy="336"/>
          </a:xfrm>
        </p:grpSpPr>
        <p:sp>
          <p:nvSpPr>
            <p:cNvPr id="34844" name="Rectangle 9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Line 10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6" name="Line 10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7" name="Line 10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8" name="Line 10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9" name="Line 10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0" name="Line 10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1" name="Line 10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833" name="Group 107"/>
          <p:cNvGrpSpPr>
            <a:grpSpLocks/>
          </p:cNvGrpSpPr>
          <p:nvPr/>
        </p:nvGrpSpPr>
        <p:grpSpPr bwMode="auto">
          <a:xfrm>
            <a:off x="6477000" y="4724400"/>
            <a:ext cx="609600" cy="533400"/>
            <a:chOff x="3024" y="1296"/>
            <a:chExt cx="384" cy="336"/>
          </a:xfrm>
        </p:grpSpPr>
        <p:sp>
          <p:nvSpPr>
            <p:cNvPr id="34836" name="Rectangle 10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Line 10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Line 11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Line 11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Line 11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Line 11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Line 11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Line 11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34" name="Rectangle 116"/>
          <p:cNvSpPr>
            <a:spLocks noGrp="1" noChangeArrowheads="1"/>
          </p:cNvSpPr>
          <p:nvPr>
            <p:ph type="title"/>
          </p:nvPr>
        </p:nvSpPr>
        <p:spPr>
          <a:xfrm>
            <a:off x="142875" y="190500"/>
            <a:ext cx="7858125" cy="9525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Info: Structure of the Echo Reply Message</a:t>
            </a:r>
          </a:p>
        </p:txBody>
      </p:sp>
      <p:sp>
        <p:nvSpPr>
          <p:cNvPr id="34835" name="TextBox 114"/>
          <p:cNvSpPr txBox="1">
            <a:spLocks noChangeArrowheads="1"/>
          </p:cNvSpPr>
          <p:nvPr/>
        </p:nvSpPr>
        <p:spPr bwMode="auto">
          <a:xfrm>
            <a:off x="838200" y="5638800"/>
            <a:ext cx="563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Just Turn the message around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ChangeArrowheads="1"/>
          </p:cNvSpPr>
          <p:nvPr/>
        </p:nvSpPr>
        <p:spPr bwMode="auto">
          <a:xfrm>
            <a:off x="457200" y="914400"/>
            <a:ext cx="8077200" cy="548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buClr>
                <a:schemeClr val="accent2"/>
              </a:buClr>
              <a:buFont typeface="Wingdings" charset="0"/>
              <a:buNone/>
            </a:pPr>
            <a:r>
              <a:rPr lang="en-US" sz="3000">
                <a:latin typeface="Times New Roman" charset="0"/>
              </a:rPr>
              <a:t>ICMPv4 Messages and their ICMPv6 Equivalents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4038600" cy="5372100"/>
          </a:xfrm>
          <a:noFill/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buFont typeface="Wingdings" charset="0"/>
              <a:buNone/>
            </a:pPr>
            <a:r>
              <a:rPr lang="en-US" sz="2400">
                <a:latin typeface="Arial Narrow" charset="0"/>
              </a:rPr>
              <a:t>Common ICMPv4 Message</a:t>
            </a:r>
            <a:r>
              <a:rPr lang="en-US">
                <a:latin typeface="Arial Narrow" charset="0"/>
              </a:rPr>
              <a:t>	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Destination Unreachable- Network unreachable (Type 3, Code 0) 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Destination Unreachable-Protocol unreachable (Type 3, Code 2) 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Destination Unreachable-Port unreachable (Type 3, Code 3) 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Destination Unreachable-Fragmentation needed and DF set (Type 3, Code 4)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Time Exceeded-TTL expired (Type 11, Code 0)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Parameter Problem (Type 12, Code 0)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Source Quench (Type 4, Code 0)</a:t>
            </a:r>
          </a:p>
          <a:p>
            <a:pPr marL="0" indent="0">
              <a:lnSpc>
                <a:spcPct val="115000"/>
              </a:lnSpc>
              <a:spcBef>
                <a:spcPct val="5000"/>
              </a:spcBef>
              <a:buFont typeface="Wingdings" charset="0"/>
              <a:buNone/>
            </a:pPr>
            <a:r>
              <a:rPr lang="en-US" sz="2000" b="0">
                <a:latin typeface="Arial Narrow" charset="0"/>
              </a:rPr>
              <a:t>Redirect (Type 5, Code 0)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343400" y="990600"/>
            <a:ext cx="426720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400" b="1">
                <a:latin typeface="Arial Narrow" charset="0"/>
              </a:rPr>
              <a:t>ICMPv6 Equivalent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000">
                <a:latin typeface="Arial Narrow" charset="0"/>
              </a:rPr>
              <a:t>Destination Unreachable-No route to destination (Type 1, Code 0)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000">
                <a:latin typeface="Arial Narrow" charset="0"/>
              </a:rPr>
              <a:t>Parameter Problem-Unrecognized Next Header field (Type 4, Code 1)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000">
                <a:latin typeface="Arial Narrow" charset="0"/>
              </a:rPr>
              <a:t>Destination Unreachable-Port unreachable (Type 1, Code 4)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000">
                <a:latin typeface="Arial Narrow" charset="0"/>
              </a:rPr>
              <a:t>Packet Too Big (Type 2, Code 0)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br>
              <a:rPr lang="en-US" sz="2000">
                <a:latin typeface="Arial Narrow" charset="0"/>
              </a:rPr>
            </a:br>
            <a:r>
              <a:rPr lang="en-US" sz="2000">
                <a:latin typeface="Arial Narrow" charset="0"/>
              </a:rPr>
              <a:t>Time Exceeded-Hop Limit exceeded (Type 3, Code 0)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000">
                <a:latin typeface="Arial Narrow" charset="0"/>
              </a:rPr>
              <a:t>Parameter Problem (Type 4, Code 0 or 2)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000">
                <a:latin typeface="Arial Narrow" charset="0"/>
              </a:rPr>
              <a:t>This message is not present in IPv6.</a:t>
            </a:r>
          </a:p>
          <a:p>
            <a:pPr algn="l">
              <a:lnSpc>
                <a:spcPct val="115000"/>
              </a:lnSpc>
              <a:spcBef>
                <a:spcPct val="5000"/>
              </a:spcBef>
              <a:buClr>
                <a:srgbClr val="DC0081"/>
              </a:buClr>
              <a:buSzPct val="70000"/>
              <a:buFont typeface="Wingdings" charset="0"/>
              <a:buNone/>
            </a:pPr>
            <a:r>
              <a:rPr lang="en-US" sz="2000">
                <a:latin typeface="Arial Narrow" charset="0"/>
              </a:rPr>
              <a:t>Neighbor Discovery Redirect message (Type 137, Code 0).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457200" y="13716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57200" y="21336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57200" y="28194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457200" y="35052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457200" y="42672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457200" y="49530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457200" y="53340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457200" y="5715000"/>
            <a:ext cx="807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4267200" y="914400"/>
            <a:ext cx="0" cy="548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648394-A4CB-1148-9D97-E7BEA0156A0F}" type="datetime1">
              <a:rPr lang="en-US" smtClean="0"/>
              <a:t>11/5/19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685800"/>
            <a:ext cx="8131175" cy="5648213"/>
          </a:xfrm>
          <a:noFill/>
        </p:spPr>
        <p:txBody>
          <a:bodyPr/>
          <a:lstStyle/>
          <a:p>
            <a:r>
              <a:rPr lang="en-US" sz="2800" dirty="0">
                <a:latin typeface="Arial" charset="0"/>
              </a:rPr>
              <a:t>For a given flow, the source host assumes that the path MTU is the MTU of the first link</a:t>
            </a:r>
          </a:p>
          <a:p>
            <a:r>
              <a:rPr lang="en-US" sz="2800" dirty="0">
                <a:latin typeface="Arial" charset="0"/>
              </a:rPr>
              <a:t>If a packet reaches a link with a smaller MTU, that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router</a:t>
            </a:r>
            <a:r>
              <a:rPr lang="en-US" sz="2800" dirty="0">
                <a:latin typeface="Arial" charset="0"/>
              </a:rPr>
              <a:t> discards it and returns an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Arial" charset="0"/>
              </a:rPr>
              <a:t>ICMP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error message along with that link</a:t>
            </a:r>
            <a:r>
              <a:rPr lang="ja-JP" altLang="en-US" sz="2800" dirty="0">
                <a:latin typeface="Arial" charset="0"/>
              </a:rPr>
              <a:t>’</a:t>
            </a:r>
            <a:r>
              <a:rPr lang="en-US" sz="2800" dirty="0">
                <a:latin typeface="Arial" charset="0"/>
              </a:rPr>
              <a:t>s MTU</a:t>
            </a:r>
          </a:p>
          <a:p>
            <a:r>
              <a:rPr lang="en-US" sz="2800" dirty="0">
                <a:latin typeface="Arial" charset="0"/>
              </a:rPr>
              <a:t>This continues until the packet reaches the destination</a:t>
            </a:r>
          </a:p>
          <a:p>
            <a:r>
              <a:rPr lang="en-US" sz="2800" dirty="0">
                <a:latin typeface="Arial" charset="0"/>
              </a:rPr>
              <a:t>The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source host </a:t>
            </a:r>
            <a:r>
              <a:rPr lang="en-US" sz="2800" dirty="0">
                <a:latin typeface="Arial" charset="0"/>
              </a:rPr>
              <a:t>caches the smallest link MTU as the </a:t>
            </a:r>
            <a:r>
              <a:rPr lang="ja-JP" altLang="en-US" sz="2800" dirty="0">
                <a:latin typeface="Arial" charset="0"/>
              </a:rPr>
              <a:t>“</a:t>
            </a:r>
            <a:r>
              <a:rPr lang="en-US" sz="2800" dirty="0">
                <a:latin typeface="Arial" charset="0"/>
              </a:rPr>
              <a:t>Path MTU</a:t>
            </a:r>
            <a:r>
              <a:rPr lang="ja-JP" altLang="en-US" sz="2800" dirty="0">
                <a:latin typeface="Arial" charset="0"/>
              </a:rPr>
              <a:t>”</a:t>
            </a:r>
            <a:r>
              <a:rPr lang="en-US" sz="2800" dirty="0">
                <a:latin typeface="Arial" charset="0"/>
              </a:rPr>
              <a:t> for that flow</a:t>
            </a:r>
          </a:p>
          <a:p>
            <a:r>
              <a:rPr lang="en-US" sz="2800" dirty="0">
                <a:latin typeface="Arial" charset="0"/>
              </a:rPr>
              <a:t>To me not a problem…Ethernet won.  I know of no useful link technology that has packets smaller </a:t>
            </a:r>
            <a:r>
              <a:rPr lang="en-US" sz="2800">
                <a:latin typeface="Arial" charset="0"/>
              </a:rPr>
              <a:t>than Ethernet.</a:t>
            </a:r>
            <a:endParaRPr lang="en-US" sz="2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C489262-6898-8C41-96DE-94AE93690731}" type="datetime1">
              <a:rPr lang="en-US" smtClean="0"/>
              <a:t>11/5/19</a:t>
            </a:fld>
            <a:endParaRPr 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graphicFrame>
        <p:nvGraphicFramePr>
          <p:cNvPr id="3891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348492"/>
              </p:ext>
            </p:extLst>
          </p:nvPr>
        </p:nvGraphicFramePr>
        <p:xfrm>
          <a:off x="877887" y="1202267"/>
          <a:ext cx="7436379" cy="4709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2" name="VISIO" r:id="rId4" imgW="7380000" imgH="4230360" progId="Visio.Drawing.4">
                  <p:embed/>
                </p:oleObj>
              </mc:Choice>
              <mc:Fallback>
                <p:oleObj name="VISIO" r:id="rId4" imgW="7380000" imgH="423036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7" y="1202267"/>
                        <a:ext cx="7436379" cy="47095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A9F92B-AD08-544E-AB79-6A38E3AC98EA}" type="datetime1">
              <a:rPr lang="en-US" smtClean="0"/>
              <a:t>11/5/19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graphicFrame>
        <p:nvGraphicFramePr>
          <p:cNvPr id="4096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033243"/>
              </p:ext>
            </p:extLst>
          </p:nvPr>
        </p:nvGraphicFramePr>
        <p:xfrm>
          <a:off x="533400" y="1066800"/>
          <a:ext cx="7715250" cy="484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VISIO" r:id="rId4" imgW="7380000" imgH="4236840" progId="Visio.Drawing.4">
                  <p:embed/>
                </p:oleObj>
              </mc:Choice>
              <mc:Fallback>
                <p:oleObj name="VISIO" r:id="rId4" imgW="7380000" imgH="423684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66800"/>
                        <a:ext cx="7715250" cy="484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buClr>
                <a:schemeClr val="accent2"/>
              </a:buClr>
              <a:buFont typeface="Wingdings" charset="0"/>
              <a:buNone/>
            </a:pPr>
            <a:r>
              <a:rPr lang="en-US">
                <a:latin typeface="Times New Roman" charset="0"/>
              </a:rPr>
              <a:t>Outline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2865913"/>
          </a:xfrm>
          <a:noFill/>
        </p:spPr>
        <p:txBody>
          <a:bodyPr/>
          <a:lstStyle/>
          <a:p>
            <a:r>
              <a:rPr lang="en-US" sz="2400" dirty="0">
                <a:latin typeface="Arial" charset="0"/>
              </a:rPr>
              <a:t>Purpose of ICMPv6 and the structure of all ICMPv6 messages</a:t>
            </a:r>
          </a:p>
          <a:p>
            <a:r>
              <a:rPr lang="en-US" sz="2400" dirty="0">
                <a:latin typeface="Arial" charset="0"/>
              </a:rPr>
              <a:t>ICMPv6 error messages</a:t>
            </a:r>
          </a:p>
          <a:p>
            <a:r>
              <a:rPr lang="en-US" sz="2400" dirty="0">
                <a:latin typeface="Arial" charset="0"/>
              </a:rPr>
              <a:t>ICMPv6 informational messages used for diagnostics</a:t>
            </a:r>
          </a:p>
          <a:p>
            <a:r>
              <a:rPr lang="en-US" sz="2400" dirty="0">
                <a:latin typeface="Arial" charset="0"/>
              </a:rPr>
              <a:t>Common ICMPv4 messages and their ICMPv6 equivalents</a:t>
            </a:r>
          </a:p>
          <a:p>
            <a:r>
              <a:rPr lang="en-US" sz="2400" dirty="0">
                <a:latin typeface="Arial" charset="0"/>
              </a:rPr>
              <a:t>IPv6 Path MTU discovery process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20E4C11-B809-504E-988C-98A5EA62F092}" type="datetime1">
              <a:rPr lang="en-US" smtClean="0"/>
              <a:t>11/5/19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graphicFrame>
        <p:nvGraphicFramePr>
          <p:cNvPr id="4301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269263"/>
              </p:ext>
            </p:extLst>
          </p:nvPr>
        </p:nvGraphicFramePr>
        <p:xfrm>
          <a:off x="304800" y="1143000"/>
          <a:ext cx="7943850" cy="476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8" name="VISIO" r:id="rId4" imgW="7380000" imgH="4230360" progId="Visio.Drawing.4">
                  <p:embed/>
                </p:oleObj>
              </mc:Choice>
              <mc:Fallback>
                <p:oleObj name="VISIO" r:id="rId4" imgW="7380000" imgH="423036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143000"/>
                        <a:ext cx="7943850" cy="476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AF1313-CD5F-584E-AC64-C63D20856B5D}" type="datetime1">
              <a:rPr lang="en-US" smtClean="0"/>
              <a:t>11/5/19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graphicFrame>
        <p:nvGraphicFramePr>
          <p:cNvPr id="4505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266999"/>
              </p:ext>
            </p:extLst>
          </p:nvPr>
        </p:nvGraphicFramePr>
        <p:xfrm>
          <a:off x="381000" y="838200"/>
          <a:ext cx="7867650" cy="504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VISIO" r:id="rId4" imgW="7380000" imgH="4179600" progId="Visio.Drawing.4">
                  <p:embed/>
                </p:oleObj>
              </mc:Choice>
              <mc:Fallback>
                <p:oleObj name="VISIO" r:id="rId4" imgW="7380000" imgH="417960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38200"/>
                        <a:ext cx="7867650" cy="504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768D77-8F88-1B42-AAE9-90B7CB027266}" type="datetime1">
              <a:rPr lang="en-US" smtClean="0"/>
              <a:t>11/5/19</a:t>
            </a:fld>
            <a:endParaRPr lang="en-US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graphicFrame>
        <p:nvGraphicFramePr>
          <p:cNvPr id="4710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049933"/>
              </p:ext>
            </p:extLst>
          </p:nvPr>
        </p:nvGraphicFramePr>
        <p:xfrm>
          <a:off x="609600" y="1219200"/>
          <a:ext cx="7370762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4" name="VISIO" r:id="rId4" imgW="7380000" imgH="4205160" progId="Visio.Drawing.4">
                  <p:embed/>
                </p:oleObj>
              </mc:Choice>
              <mc:Fallback>
                <p:oleObj name="VISIO" r:id="rId4" imgW="7380000" imgH="420516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19200"/>
                        <a:ext cx="7370762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BC7276-4CEE-664F-8F6C-6394F1EE6171}" type="datetime1">
              <a:rPr lang="en-US" smtClean="0"/>
              <a:t>11/5/19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graphicFrame>
        <p:nvGraphicFramePr>
          <p:cNvPr id="4915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390835"/>
              </p:ext>
            </p:extLst>
          </p:nvPr>
        </p:nvGraphicFramePr>
        <p:xfrm>
          <a:off x="609600" y="990600"/>
          <a:ext cx="81534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VISIO" r:id="rId4" imgW="7380000" imgH="4254480" progId="Visio.Drawing.4">
                  <p:embed/>
                </p:oleObj>
              </mc:Choice>
              <mc:Fallback>
                <p:oleObj name="VISIO" r:id="rId4" imgW="7380000" imgH="425448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81534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3F15A93-E82B-2347-B543-CD92E957AB64}" type="datetime1">
              <a:rPr lang="en-US" smtClean="0"/>
              <a:t>11/5/19</a:t>
            </a:fld>
            <a:endParaRPr lang="en-US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Path MTU Discovery</a:t>
            </a:r>
          </a:p>
        </p:txBody>
      </p:sp>
      <p:graphicFrame>
        <p:nvGraphicFramePr>
          <p:cNvPr id="5120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880166"/>
              </p:ext>
            </p:extLst>
          </p:nvPr>
        </p:nvGraphicFramePr>
        <p:xfrm>
          <a:off x="685800" y="1143000"/>
          <a:ext cx="77724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0" name="VISIO" r:id="rId4" imgW="7380000" imgH="4205160" progId="Visio.Drawing.4">
                  <p:embed/>
                </p:oleObj>
              </mc:Choice>
              <mc:Fallback>
                <p:oleObj name="VISIO" r:id="rId4" imgW="7380000" imgH="420516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143000"/>
                        <a:ext cx="777240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Changes in PMTU – Path MTU</a:t>
            </a:r>
          </a:p>
        </p:txBody>
      </p:sp>
      <p:grpSp>
        <p:nvGrpSpPr>
          <p:cNvPr id="53251" name="Group 27"/>
          <p:cNvGrpSpPr>
            <a:grpSpLocks/>
          </p:cNvGrpSpPr>
          <p:nvPr/>
        </p:nvGrpSpPr>
        <p:grpSpPr bwMode="auto">
          <a:xfrm>
            <a:off x="1447800" y="914400"/>
            <a:ext cx="6477000" cy="5402263"/>
            <a:chOff x="1200" y="816"/>
            <a:chExt cx="3360" cy="2832"/>
          </a:xfrm>
        </p:grpSpPr>
        <p:grpSp>
          <p:nvGrpSpPr>
            <p:cNvPr id="53252" name="Group 3"/>
            <p:cNvGrpSpPr>
              <a:grpSpLocks/>
            </p:cNvGrpSpPr>
            <p:nvPr/>
          </p:nvGrpSpPr>
          <p:grpSpPr bwMode="auto">
            <a:xfrm>
              <a:off x="1392" y="816"/>
              <a:ext cx="1248" cy="432"/>
              <a:chOff x="336" y="576"/>
              <a:chExt cx="1248" cy="432"/>
            </a:xfrm>
          </p:grpSpPr>
          <p:sp>
            <p:nvSpPr>
              <p:cNvPr id="53273" name="Rectangle 4"/>
              <p:cNvSpPr>
                <a:spLocks noChangeArrowheads="1"/>
              </p:cNvSpPr>
              <p:nvPr/>
            </p:nvSpPr>
            <p:spPr bwMode="auto">
              <a:xfrm>
                <a:off x="336" y="576"/>
                <a:ext cx="1248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r>
                  <a:rPr lang="en-US" sz="1000" dirty="0"/>
                  <a:t>Set PMTU to destination to link MTU.</a:t>
                </a:r>
              </a:p>
            </p:txBody>
          </p:sp>
          <p:sp>
            <p:nvSpPr>
              <p:cNvPr id="53274" name="Line 5"/>
              <p:cNvSpPr>
                <a:spLocks noChangeShapeType="1"/>
              </p:cNvSpPr>
              <p:nvPr/>
            </p:nvSpPr>
            <p:spPr bwMode="auto">
              <a:xfrm>
                <a:off x="960" y="76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253" name="Rectangle 6"/>
            <p:cNvSpPr>
              <a:spLocks noChangeArrowheads="1"/>
            </p:cNvSpPr>
            <p:nvPr/>
          </p:nvSpPr>
          <p:spPr bwMode="auto">
            <a:xfrm>
              <a:off x="1392" y="1248"/>
              <a:ext cx="124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000"/>
                <a:t>Send packet at PMTU size.</a:t>
              </a:r>
            </a:p>
          </p:txBody>
        </p:sp>
        <p:sp>
          <p:nvSpPr>
            <p:cNvPr id="53254" name="Line 7"/>
            <p:cNvSpPr>
              <a:spLocks noChangeShapeType="1"/>
            </p:cNvSpPr>
            <p:nvPr/>
          </p:nvSpPr>
          <p:spPr bwMode="auto">
            <a:xfrm>
              <a:off x="2016" y="14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5" name="AutoShape 8"/>
            <p:cNvSpPr>
              <a:spLocks noChangeArrowheads="1"/>
            </p:cNvSpPr>
            <p:nvPr/>
          </p:nvSpPr>
          <p:spPr bwMode="auto">
            <a:xfrm>
              <a:off x="1632" y="1680"/>
              <a:ext cx="768" cy="768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US" sz="1000"/>
                <a:t>ICMPv6 Packet</a:t>
              </a:r>
            </a:p>
            <a:p>
              <a:pPr eaLnBrk="1" hangingPunct="1"/>
              <a:r>
                <a:rPr lang="en-US" sz="1000"/>
                <a:t>Too Big message</a:t>
              </a:r>
            </a:p>
            <a:p>
              <a:pPr eaLnBrk="1" hangingPunct="1"/>
              <a:r>
                <a:rPr lang="en-US" sz="1000"/>
                <a:t>received?</a:t>
              </a:r>
            </a:p>
          </p:txBody>
        </p:sp>
        <p:sp>
          <p:nvSpPr>
            <p:cNvPr id="53256" name="Line 9"/>
            <p:cNvSpPr>
              <a:spLocks noChangeShapeType="1"/>
            </p:cNvSpPr>
            <p:nvPr/>
          </p:nvSpPr>
          <p:spPr bwMode="auto">
            <a:xfrm>
              <a:off x="2400" y="206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7" name="Text Box 10"/>
            <p:cNvSpPr txBox="1">
              <a:spLocks noChangeArrowheads="1"/>
            </p:cNvSpPr>
            <p:nvPr/>
          </p:nvSpPr>
          <p:spPr bwMode="auto">
            <a:xfrm>
              <a:off x="2392" y="1912"/>
              <a:ext cx="20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Yes</a:t>
              </a:r>
            </a:p>
          </p:txBody>
        </p:sp>
        <p:sp>
          <p:nvSpPr>
            <p:cNvPr id="53258" name="Line 11"/>
            <p:cNvSpPr>
              <a:spLocks noChangeShapeType="1"/>
            </p:cNvSpPr>
            <p:nvPr/>
          </p:nvSpPr>
          <p:spPr bwMode="auto">
            <a:xfrm>
              <a:off x="2016" y="24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9" name="Text Box 12"/>
            <p:cNvSpPr txBox="1">
              <a:spLocks noChangeArrowheads="1"/>
            </p:cNvSpPr>
            <p:nvPr/>
          </p:nvSpPr>
          <p:spPr bwMode="auto">
            <a:xfrm>
              <a:off x="2024" y="2483"/>
              <a:ext cx="180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No</a:t>
              </a:r>
            </a:p>
          </p:txBody>
        </p:sp>
        <p:sp>
          <p:nvSpPr>
            <p:cNvPr id="53260" name="Rectangle 13"/>
            <p:cNvSpPr>
              <a:spLocks noChangeArrowheads="1"/>
            </p:cNvSpPr>
            <p:nvPr/>
          </p:nvSpPr>
          <p:spPr bwMode="auto">
            <a:xfrm>
              <a:off x="2976" y="1872"/>
              <a:ext cx="124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n-US" sz="1000"/>
                <a:t>Set PMTU to destination to the value of the MTU field in the Packet Too Big message.</a:t>
              </a:r>
            </a:p>
          </p:txBody>
        </p:sp>
        <p:sp>
          <p:nvSpPr>
            <p:cNvPr id="53261" name="Freeform 14"/>
            <p:cNvSpPr>
              <a:spLocks/>
            </p:cNvSpPr>
            <p:nvPr/>
          </p:nvSpPr>
          <p:spPr bwMode="auto">
            <a:xfrm>
              <a:off x="2640" y="1344"/>
              <a:ext cx="1008" cy="528"/>
            </a:xfrm>
            <a:custGeom>
              <a:avLst/>
              <a:gdLst>
                <a:gd name="T0" fmla="*/ 1008 w 1008"/>
                <a:gd name="T1" fmla="*/ 528 h 528"/>
                <a:gd name="T2" fmla="*/ 1008 w 1008"/>
                <a:gd name="T3" fmla="*/ 0 h 528"/>
                <a:gd name="T4" fmla="*/ 0 w 1008"/>
                <a:gd name="T5" fmla="*/ 0 h 528"/>
                <a:gd name="T6" fmla="*/ 0 60000 65536"/>
                <a:gd name="T7" fmla="*/ 0 60000 65536"/>
                <a:gd name="T8" fmla="*/ 0 60000 65536"/>
                <a:gd name="T9" fmla="*/ 0 w 1008"/>
                <a:gd name="T10" fmla="*/ 0 h 528"/>
                <a:gd name="T11" fmla="*/ 1008 w 100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528">
                  <a:moveTo>
                    <a:pt x="1008" y="528"/>
                  </a:moveTo>
                  <a:lnTo>
                    <a:pt x="1008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2" name="AutoShape 15"/>
            <p:cNvSpPr>
              <a:spLocks noChangeArrowheads="1"/>
            </p:cNvSpPr>
            <p:nvPr/>
          </p:nvSpPr>
          <p:spPr bwMode="auto">
            <a:xfrm>
              <a:off x="1632" y="2688"/>
              <a:ext cx="768" cy="768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en-US" sz="1000"/>
                <a:t>Is PMTU to destination</a:t>
              </a:r>
            </a:p>
            <a:p>
              <a:pPr eaLnBrk="1" hangingPunct="1"/>
              <a:r>
                <a:rPr lang="en-US" sz="1000"/>
                <a:t>less than the link MTU?</a:t>
              </a:r>
            </a:p>
          </p:txBody>
        </p:sp>
        <p:sp>
          <p:nvSpPr>
            <p:cNvPr id="53263" name="Line 16"/>
            <p:cNvSpPr>
              <a:spLocks noChangeShapeType="1"/>
            </p:cNvSpPr>
            <p:nvPr/>
          </p:nvSpPr>
          <p:spPr bwMode="auto">
            <a:xfrm>
              <a:off x="2400" y="307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4" name="Text Box 17"/>
            <p:cNvSpPr txBox="1">
              <a:spLocks noChangeArrowheads="1"/>
            </p:cNvSpPr>
            <p:nvPr/>
          </p:nvSpPr>
          <p:spPr bwMode="auto">
            <a:xfrm>
              <a:off x="2392" y="2920"/>
              <a:ext cx="20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Yes</a:t>
              </a:r>
            </a:p>
          </p:txBody>
        </p:sp>
        <p:sp>
          <p:nvSpPr>
            <p:cNvPr id="53265" name="Text Box 18"/>
            <p:cNvSpPr txBox="1">
              <a:spLocks noChangeArrowheads="1"/>
            </p:cNvSpPr>
            <p:nvPr/>
          </p:nvSpPr>
          <p:spPr bwMode="auto">
            <a:xfrm>
              <a:off x="2024" y="3491"/>
              <a:ext cx="180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No</a:t>
              </a:r>
            </a:p>
          </p:txBody>
        </p:sp>
        <p:sp>
          <p:nvSpPr>
            <p:cNvPr id="53266" name="AutoShape 19"/>
            <p:cNvSpPr>
              <a:spLocks noChangeArrowheads="1"/>
            </p:cNvSpPr>
            <p:nvPr/>
          </p:nvSpPr>
          <p:spPr bwMode="auto">
            <a:xfrm>
              <a:off x="2688" y="2688"/>
              <a:ext cx="768" cy="768"/>
            </a:xfrm>
            <a:prstGeom prst="diamond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1" hangingPunct="1"/>
              <a:r>
                <a:rPr lang="en-US" sz="1000"/>
                <a:t>Has PMTU timer expired?</a:t>
              </a:r>
            </a:p>
          </p:txBody>
        </p:sp>
        <p:sp>
          <p:nvSpPr>
            <p:cNvPr id="53267" name="Text Box 20"/>
            <p:cNvSpPr txBox="1">
              <a:spLocks noChangeArrowheads="1"/>
            </p:cNvSpPr>
            <p:nvPr/>
          </p:nvSpPr>
          <p:spPr bwMode="auto">
            <a:xfrm>
              <a:off x="3448" y="2920"/>
              <a:ext cx="20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Yes</a:t>
              </a:r>
            </a:p>
          </p:txBody>
        </p:sp>
        <p:sp>
          <p:nvSpPr>
            <p:cNvPr id="53268" name="Text Box 21"/>
            <p:cNvSpPr txBox="1">
              <a:spLocks noChangeArrowheads="1"/>
            </p:cNvSpPr>
            <p:nvPr/>
          </p:nvSpPr>
          <p:spPr bwMode="auto">
            <a:xfrm>
              <a:off x="3081" y="3491"/>
              <a:ext cx="179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No</a:t>
              </a:r>
            </a:p>
          </p:txBody>
        </p:sp>
        <p:sp>
          <p:nvSpPr>
            <p:cNvPr id="53269" name="Freeform 22"/>
            <p:cNvSpPr>
              <a:spLocks/>
            </p:cNvSpPr>
            <p:nvPr/>
          </p:nvSpPr>
          <p:spPr bwMode="auto">
            <a:xfrm>
              <a:off x="2640" y="912"/>
              <a:ext cx="1920" cy="2160"/>
            </a:xfrm>
            <a:custGeom>
              <a:avLst/>
              <a:gdLst>
                <a:gd name="T0" fmla="*/ 816 w 1920"/>
                <a:gd name="T1" fmla="*/ 2208 h 2208"/>
                <a:gd name="T2" fmla="*/ 1920 w 1920"/>
                <a:gd name="T3" fmla="*/ 2208 h 2208"/>
                <a:gd name="T4" fmla="*/ 1920 w 1920"/>
                <a:gd name="T5" fmla="*/ 0 h 2208"/>
                <a:gd name="T6" fmla="*/ 0 w 1920"/>
                <a:gd name="T7" fmla="*/ 0 h 22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0"/>
                <a:gd name="T13" fmla="*/ 0 h 2208"/>
                <a:gd name="T14" fmla="*/ 1920 w 1920"/>
                <a:gd name="T15" fmla="*/ 2208 h 22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0" h="2208">
                  <a:moveTo>
                    <a:pt x="816" y="2208"/>
                  </a:moveTo>
                  <a:lnTo>
                    <a:pt x="1920" y="2208"/>
                  </a:lnTo>
                  <a:lnTo>
                    <a:pt x="192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0" name="Freeform 23"/>
            <p:cNvSpPr>
              <a:spLocks/>
            </p:cNvSpPr>
            <p:nvPr/>
          </p:nvSpPr>
          <p:spPr bwMode="auto">
            <a:xfrm>
              <a:off x="1200" y="1344"/>
              <a:ext cx="816" cy="2304"/>
            </a:xfrm>
            <a:custGeom>
              <a:avLst/>
              <a:gdLst>
                <a:gd name="T0" fmla="*/ 816 w 816"/>
                <a:gd name="T1" fmla="*/ 2112 h 2304"/>
                <a:gd name="T2" fmla="*/ 816 w 816"/>
                <a:gd name="T3" fmla="*/ 2304 h 2304"/>
                <a:gd name="T4" fmla="*/ 0 w 816"/>
                <a:gd name="T5" fmla="*/ 2304 h 2304"/>
                <a:gd name="T6" fmla="*/ 0 w 816"/>
                <a:gd name="T7" fmla="*/ 0 h 2304"/>
                <a:gd name="T8" fmla="*/ 192 w 816"/>
                <a:gd name="T9" fmla="*/ 0 h 23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2304"/>
                <a:gd name="T17" fmla="*/ 816 w 816"/>
                <a:gd name="T18" fmla="*/ 2304 h 23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2304">
                  <a:moveTo>
                    <a:pt x="816" y="2112"/>
                  </a:moveTo>
                  <a:lnTo>
                    <a:pt x="816" y="2304"/>
                  </a:lnTo>
                  <a:lnTo>
                    <a:pt x="0" y="2304"/>
                  </a:ln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1" name="Freeform 24"/>
            <p:cNvSpPr>
              <a:spLocks/>
            </p:cNvSpPr>
            <p:nvPr/>
          </p:nvSpPr>
          <p:spPr bwMode="auto">
            <a:xfrm>
              <a:off x="2016" y="3456"/>
              <a:ext cx="1056" cy="192"/>
            </a:xfrm>
            <a:custGeom>
              <a:avLst/>
              <a:gdLst>
                <a:gd name="T0" fmla="*/ 1056 w 1056"/>
                <a:gd name="T1" fmla="*/ 0 h 192"/>
                <a:gd name="T2" fmla="*/ 1056 w 1056"/>
                <a:gd name="T3" fmla="*/ 192 h 192"/>
                <a:gd name="T4" fmla="*/ 0 w 1056"/>
                <a:gd name="T5" fmla="*/ 192 h 192"/>
                <a:gd name="T6" fmla="*/ 0 60000 65536"/>
                <a:gd name="T7" fmla="*/ 0 60000 65536"/>
                <a:gd name="T8" fmla="*/ 0 60000 65536"/>
                <a:gd name="T9" fmla="*/ 0 w 1056"/>
                <a:gd name="T10" fmla="*/ 0 h 192"/>
                <a:gd name="T11" fmla="*/ 1056 w 1056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56" h="192">
                  <a:moveTo>
                    <a:pt x="1056" y="0"/>
                  </a:moveTo>
                  <a:lnTo>
                    <a:pt x="1056" y="192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2" name="Line 25"/>
            <p:cNvSpPr>
              <a:spLocks noChangeShapeType="1"/>
            </p:cNvSpPr>
            <p:nvPr/>
          </p:nvSpPr>
          <p:spPr bwMode="auto">
            <a:xfrm>
              <a:off x="2016" y="34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494529" y="5715000"/>
            <a:ext cx="24544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Advantage of Flowchart?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434667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2C13442-BC33-8743-A452-C3207352A420}" type="datetime1">
              <a:rPr lang="en-US" smtClean="0"/>
              <a:t>11/5/19</a:t>
            </a:fld>
            <a:endParaRPr lang="en-US" dirty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Consequences of New Fragmentation Method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4822345"/>
          </a:xfrm>
          <a:noFill/>
        </p:spPr>
        <p:txBody>
          <a:bodyPr/>
          <a:lstStyle/>
          <a:p>
            <a:r>
              <a:rPr lang="en-US" sz="2400" dirty="0">
                <a:latin typeface="Arial" charset="0"/>
              </a:rPr>
              <a:t>Improved router performance (since routers don</a:t>
            </a:r>
            <a:r>
              <a:rPr lang="ja-JP" altLang="en-US" sz="2400" dirty="0">
                <a:latin typeface="Arial" charset="0"/>
              </a:rPr>
              <a:t>’</a:t>
            </a:r>
            <a:r>
              <a:rPr lang="en-US" sz="2400" dirty="0">
                <a:latin typeface="Arial" charset="0"/>
              </a:rPr>
              <a:t>t fragment), but must handle ICMP error packet</a:t>
            </a:r>
          </a:p>
          <a:p>
            <a:r>
              <a:rPr lang="en-US" sz="2400" dirty="0">
                <a:latin typeface="Arial" charset="0"/>
              </a:rPr>
              <a:t>No more 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sz="2400" dirty="0">
                <a:latin typeface="Arial" charset="0"/>
              </a:rPr>
              <a:t>fragments of fragments</a:t>
            </a:r>
            <a:r>
              <a:rPr lang="ja-JP" altLang="en-US" sz="2400" dirty="0">
                <a:latin typeface="Arial" charset="0"/>
              </a:rPr>
              <a:t>”</a:t>
            </a:r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Hosts that do not support Path MTU discovery must limit packet size to 576 bytes</a:t>
            </a:r>
          </a:p>
          <a:p>
            <a:r>
              <a:rPr lang="en-US" sz="2400" dirty="0">
                <a:latin typeface="Arial" charset="0"/>
              </a:rPr>
              <a:t>All links must support a MTU of at least 576 bytes or do 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sz="2400" dirty="0">
                <a:latin typeface="Arial" charset="0"/>
              </a:rPr>
              <a:t>local</a:t>
            </a:r>
            <a:r>
              <a:rPr lang="ja-JP" altLang="en-US" sz="2400" dirty="0">
                <a:latin typeface="Arial" charset="0"/>
              </a:rPr>
              <a:t>”</a:t>
            </a:r>
            <a:r>
              <a:rPr lang="en-US" sz="2400" dirty="0">
                <a:latin typeface="Arial" charset="0"/>
              </a:rPr>
              <a:t> fragmentation (a la ATM AAL5)</a:t>
            </a:r>
          </a:p>
          <a:p>
            <a:r>
              <a:rPr lang="en-US" sz="2400" dirty="0">
                <a:latin typeface="Arial" charset="0"/>
              </a:rPr>
              <a:t>This makes dynamic route changes problematic, since the new path may include a smaller MTU </a:t>
            </a:r>
          </a:p>
          <a:p>
            <a:pPr lvl="1"/>
            <a:r>
              <a:rPr lang="en-US" sz="2000" dirty="0" err="1">
                <a:latin typeface="Arial" charset="0"/>
                <a:ea typeface="ＭＳ Ｐゴシック" charset="0"/>
              </a:rPr>
              <a:t>QoS</a:t>
            </a:r>
            <a:r>
              <a:rPr lang="en-US" sz="2000" dirty="0">
                <a:latin typeface="Arial" charset="0"/>
                <a:ea typeface="ＭＳ Ｐゴシック" charset="0"/>
              </a:rPr>
              <a:t> promises associated with flows cause the same problem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Result: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no dynamic path changes in IPv6, which means no longer best effort on a random path of routers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82EA91-F2CA-1A4E-9495-C42DD62FEE67}" type="datetime1">
              <a:rPr lang="en-US" smtClean="0"/>
              <a:t>11/5/19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IPv6 Fragment Extension Header</a:t>
            </a:r>
          </a:p>
        </p:txBody>
      </p:sp>
      <p:graphicFrame>
        <p:nvGraphicFramePr>
          <p:cNvPr id="56322" name="Object 2"/>
          <p:cNvGraphicFramePr>
            <a:graphicFrameLocks/>
          </p:cNvGraphicFramePr>
          <p:nvPr/>
        </p:nvGraphicFramePr>
        <p:xfrm>
          <a:off x="855663" y="1930400"/>
          <a:ext cx="7413625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1" name="VISIO" r:id="rId4" imgW="7422840" imgH="1004760" progId="Visio.Drawing.4">
                  <p:embed/>
                </p:oleObj>
              </mc:Choice>
              <mc:Fallback>
                <p:oleObj name="VISIO" r:id="rId4" imgW="7422840" imgH="100476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1930400"/>
                        <a:ext cx="7413625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6" name="Rectangle 4"/>
          <p:cNvSpPr>
            <a:spLocks noChangeArrowheads="1"/>
          </p:cNvSpPr>
          <p:nvPr/>
        </p:nvSpPr>
        <p:spPr bwMode="auto">
          <a:xfrm>
            <a:off x="762000" y="3124200"/>
            <a:ext cx="7788275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b="1"/>
              <a:t>Fragment Offset - offset of data in this packet, from the start of the original packet (counted in 8-byte units)</a:t>
            </a:r>
          </a:p>
          <a:p>
            <a:endParaRPr lang="en-US" b="1"/>
          </a:p>
          <a:p>
            <a:r>
              <a:rPr lang="en-US" b="1"/>
              <a:t>M Flag - Set to 1 if more fragments coming, set to 0 if this is the last fragment</a:t>
            </a:r>
          </a:p>
          <a:p>
            <a:endParaRPr lang="en-US" b="1"/>
          </a:p>
          <a:p>
            <a:r>
              <a:rPr lang="en-US" b="1"/>
              <a:t>Identification - a value unique to the original packet and common to all fragments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AC7A7CB-62F9-FB4C-916C-168ABF1A89E2}" type="datetime1">
              <a:rPr lang="en-US" smtClean="0"/>
              <a:t>11/5/19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IPv4 Fragmentation-Related Fields</a:t>
            </a:r>
            <a:endParaRPr lang="en-US">
              <a:solidFill>
                <a:schemeClr val="hlink"/>
              </a:solidFill>
              <a:latin typeface="Times New Roman" charset="0"/>
            </a:endParaRPr>
          </a:p>
        </p:txBody>
      </p:sp>
      <p:graphicFrame>
        <p:nvGraphicFramePr>
          <p:cNvPr id="58370" name="Object 2"/>
          <p:cNvGraphicFramePr>
            <a:graphicFrameLocks/>
          </p:cNvGraphicFramePr>
          <p:nvPr/>
        </p:nvGraphicFramePr>
        <p:xfrm>
          <a:off x="668338" y="1892300"/>
          <a:ext cx="8474075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VISIO" r:id="rId4" imgW="8483400" imgH="3062160" progId="Visio.Drawing.4">
                  <p:embed/>
                </p:oleObj>
              </mc:Choice>
              <mc:Fallback>
                <p:oleObj name="VISIO" r:id="rId4" imgW="8483400" imgH="3062160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1892300"/>
                        <a:ext cx="8474075" cy="305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4D58B8-E65D-6641-B2D2-5BE01FEBAB1A}" type="datetime1">
              <a:rPr lang="en-US" smtClean="0"/>
              <a:t>11/5/19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IPv6 Fragmentation Example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080463"/>
              </p:ext>
            </p:extLst>
          </p:nvPr>
        </p:nvGraphicFramePr>
        <p:xfrm>
          <a:off x="152400" y="1219200"/>
          <a:ext cx="8664575" cy="452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6" name="Visio" r:id="rId4" imgW="8664120" imgH="4529880" progId="Visio.Drawing.11">
                  <p:embed/>
                </p:oleObj>
              </mc:Choice>
              <mc:Fallback>
                <p:oleObj name="Visio" r:id="rId4" imgW="8664120" imgH="4529880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8664575" cy="452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buClr>
                <a:schemeClr val="accent2"/>
              </a:buClr>
              <a:buFont typeface="Wingdings" charset="0"/>
              <a:buNone/>
            </a:pPr>
            <a:r>
              <a:rPr lang="en-US">
                <a:latin typeface="Times New Roman" charset="0"/>
              </a:rPr>
              <a:t>Overview of ICMPv6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05800" cy="3309111"/>
          </a:xfrm>
          <a:noFill/>
        </p:spPr>
        <p:txBody>
          <a:bodyPr/>
          <a:lstStyle/>
          <a:p>
            <a:r>
              <a:rPr lang="en-US" sz="2400" dirty="0">
                <a:latin typeface="Arial" charset="0"/>
              </a:rPr>
              <a:t>Updated and expanded version of the Internet Control Message Protocol (ICMP) for IPv6</a:t>
            </a:r>
          </a:p>
          <a:p>
            <a:r>
              <a:rPr lang="en-US" sz="2400" dirty="0">
                <a:latin typeface="Arial" charset="0"/>
              </a:rPr>
              <a:t>Reports delivery or forwarding errors and a simple echo service for troubleshooting</a:t>
            </a:r>
          </a:p>
          <a:p>
            <a:r>
              <a:rPr lang="en-US" sz="2400" dirty="0">
                <a:latin typeface="Arial" charset="0"/>
              </a:rPr>
              <a:t>Provides a framework for (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later</a:t>
            </a:r>
            <a:r>
              <a:rPr lang="en-US" sz="2400" dirty="0">
                <a:latin typeface="Arial" charset="0"/>
              </a:rPr>
              <a:t>):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Multicast Listener Discovery (MLD)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Neighbor Discovery (ND)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which is ?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IPv6 mobility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buClr>
                <a:schemeClr val="accent2"/>
              </a:buClr>
              <a:buFont typeface="Wingdings" charset="0"/>
              <a:buNone/>
            </a:pPr>
            <a:r>
              <a:rPr lang="en-US">
                <a:latin typeface="Times New Roman" charset="0"/>
              </a:rPr>
              <a:t>Summary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Structure of all ICMPv6 messages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ICMPv6 error messages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ICMPv6 informational messages used for diagnostics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Common ICMPv4 messages and their ICMPv6 equivalents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" charset="0"/>
              </a:rPr>
              <a:t>IPv6 Path MTU discovery process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buClr>
                <a:schemeClr val="accent2"/>
              </a:buClr>
              <a:buFont typeface="Wingdings" charset="0"/>
              <a:buNone/>
            </a:pPr>
            <a:r>
              <a:rPr lang="en-US">
                <a:latin typeface="Times New Roman" charset="0"/>
              </a:rPr>
              <a:t>Types of ICMPv6 Messages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131175" cy="4786438"/>
          </a:xfrm>
          <a:noFill/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</a:rPr>
              <a:t>Error messages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Sent for errors encountered in forwarding or delivery by the destination node or an intermediate router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 high order bit of the Type field is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set to 0</a:t>
            </a:r>
          </a:p>
          <a:p>
            <a:pPr lvl="2"/>
            <a:r>
              <a:rPr lang="en-US" sz="2400" dirty="0">
                <a:latin typeface="Arial" charset="0"/>
                <a:ea typeface="ＭＳ Ｐゴシック" charset="0"/>
              </a:rPr>
              <a:t>Type field is in the range of 0 - 127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Arial" charset="0"/>
              </a:rPr>
              <a:t>Informational messages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Provide diagnostic functions and additional host functionality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 high order bit of the Type field is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set to 1</a:t>
            </a:r>
          </a:p>
          <a:p>
            <a:pPr lvl="2"/>
            <a:r>
              <a:rPr lang="en-US" sz="2400" dirty="0">
                <a:latin typeface="Arial" charset="0"/>
                <a:ea typeface="ＭＳ Ｐゴシック" charset="0"/>
              </a:rPr>
              <a:t>Type field is in the range of 128 - 255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752600" y="2057400"/>
            <a:ext cx="2889250" cy="21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/>
              <a:t>Type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Code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Checksum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Message body</a:t>
            </a:r>
          </a:p>
        </p:txBody>
      </p:sp>
      <p:grpSp>
        <p:nvGrpSpPr>
          <p:cNvPr id="22531" name="Group 5"/>
          <p:cNvGrpSpPr>
            <a:grpSpLocks/>
          </p:cNvGrpSpPr>
          <p:nvPr/>
        </p:nvGrpSpPr>
        <p:grpSpPr bwMode="auto">
          <a:xfrm>
            <a:off x="4800600" y="2057400"/>
            <a:ext cx="609600" cy="533400"/>
            <a:chOff x="3024" y="1296"/>
            <a:chExt cx="384" cy="336"/>
          </a:xfrm>
        </p:grpSpPr>
        <p:sp>
          <p:nvSpPr>
            <p:cNvPr id="22600" name="Rectangle 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1" name="Line 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2" name="Line 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3" name="Line 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4" name="Line 1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5" name="Line 1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6" name="Line 1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7" name="Line 1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2" name="Text Box 14"/>
          <p:cNvSpPr txBox="1">
            <a:spLocks noChangeArrowheads="1"/>
          </p:cNvSpPr>
          <p:nvPr/>
        </p:nvSpPr>
        <p:spPr bwMode="auto">
          <a:xfrm>
            <a:off x="7315200" y="38100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grpSp>
        <p:nvGrpSpPr>
          <p:cNvPr id="22533" name="Group 15"/>
          <p:cNvGrpSpPr>
            <a:grpSpLocks/>
          </p:cNvGrpSpPr>
          <p:nvPr/>
        </p:nvGrpSpPr>
        <p:grpSpPr bwMode="auto">
          <a:xfrm>
            <a:off x="4800600" y="2590800"/>
            <a:ext cx="609600" cy="533400"/>
            <a:chOff x="3024" y="1296"/>
            <a:chExt cx="384" cy="336"/>
          </a:xfrm>
        </p:grpSpPr>
        <p:sp>
          <p:nvSpPr>
            <p:cNvPr id="22592" name="Rectangle 1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3" name="Line 1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4" name="Line 1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5" name="Line 1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6" name="Line 2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7" name="Line 2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8" name="Line 2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9" name="Line 2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4" name="Group 24"/>
          <p:cNvGrpSpPr>
            <a:grpSpLocks/>
          </p:cNvGrpSpPr>
          <p:nvPr/>
        </p:nvGrpSpPr>
        <p:grpSpPr bwMode="auto">
          <a:xfrm>
            <a:off x="4800600" y="3124200"/>
            <a:ext cx="609600" cy="533400"/>
            <a:chOff x="3024" y="1296"/>
            <a:chExt cx="384" cy="336"/>
          </a:xfrm>
        </p:grpSpPr>
        <p:sp>
          <p:nvSpPr>
            <p:cNvPr id="22584" name="Rectangle 25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5" name="Line 2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6" name="Line 2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7" name="Line 2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8" name="Line 2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9" name="Line 3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0" name="Line 31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1" name="Line 32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5" name="Group 33"/>
          <p:cNvGrpSpPr>
            <a:grpSpLocks/>
          </p:cNvGrpSpPr>
          <p:nvPr/>
        </p:nvGrpSpPr>
        <p:grpSpPr bwMode="auto">
          <a:xfrm>
            <a:off x="5410200" y="3124200"/>
            <a:ext cx="609600" cy="533400"/>
            <a:chOff x="3024" y="1296"/>
            <a:chExt cx="384" cy="336"/>
          </a:xfrm>
        </p:grpSpPr>
        <p:sp>
          <p:nvSpPr>
            <p:cNvPr id="22576" name="Rectangle 34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7" name="Line 3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Line 3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Line 3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Line 3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1" name="Line 3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2" name="Line 40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3" name="Line 41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6" name="Group 42"/>
          <p:cNvGrpSpPr>
            <a:grpSpLocks/>
          </p:cNvGrpSpPr>
          <p:nvPr/>
        </p:nvGrpSpPr>
        <p:grpSpPr bwMode="auto">
          <a:xfrm>
            <a:off x="4800600" y="3657600"/>
            <a:ext cx="609600" cy="533400"/>
            <a:chOff x="3024" y="1296"/>
            <a:chExt cx="384" cy="336"/>
          </a:xfrm>
        </p:grpSpPr>
        <p:sp>
          <p:nvSpPr>
            <p:cNvPr id="22568" name="Rectangle 43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9" name="Line 4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0" name="Line 4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1" name="Line 4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2" name="Line 4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3" name="Line 4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Line 49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Line 50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7" name="Group 51"/>
          <p:cNvGrpSpPr>
            <a:grpSpLocks/>
          </p:cNvGrpSpPr>
          <p:nvPr/>
        </p:nvGrpSpPr>
        <p:grpSpPr bwMode="auto">
          <a:xfrm>
            <a:off x="5410200" y="3657600"/>
            <a:ext cx="609600" cy="533400"/>
            <a:chOff x="3024" y="1296"/>
            <a:chExt cx="384" cy="336"/>
          </a:xfrm>
        </p:grpSpPr>
        <p:sp>
          <p:nvSpPr>
            <p:cNvPr id="22560" name="Rectangle 52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1" name="Line 5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Line 5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Line 5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Line 5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Line 5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6" name="Line 58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7" name="Line 59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8" name="Group 60"/>
          <p:cNvGrpSpPr>
            <a:grpSpLocks/>
          </p:cNvGrpSpPr>
          <p:nvPr/>
        </p:nvGrpSpPr>
        <p:grpSpPr bwMode="auto">
          <a:xfrm>
            <a:off x="6019800" y="3657600"/>
            <a:ext cx="609600" cy="533400"/>
            <a:chOff x="3024" y="1296"/>
            <a:chExt cx="384" cy="336"/>
          </a:xfrm>
        </p:grpSpPr>
        <p:sp>
          <p:nvSpPr>
            <p:cNvPr id="22552" name="Rectangle 61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Line 6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Line 6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Line 6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Line 6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Line 6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Line 67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Line 68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9" name="Group 69"/>
          <p:cNvGrpSpPr>
            <a:grpSpLocks/>
          </p:cNvGrpSpPr>
          <p:nvPr/>
        </p:nvGrpSpPr>
        <p:grpSpPr bwMode="auto">
          <a:xfrm>
            <a:off x="6629400" y="3657600"/>
            <a:ext cx="609600" cy="533400"/>
            <a:chOff x="3024" y="1296"/>
            <a:chExt cx="384" cy="336"/>
          </a:xfrm>
        </p:grpSpPr>
        <p:sp>
          <p:nvSpPr>
            <p:cNvPr id="22544" name="Rectangle 70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5" name="Line 7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6" name="Line 7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7" name="Line 7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8" name="Line 7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9" name="Line 7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Line 76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Line 77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40" name="Rectangle 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Structure of ICMPv6 Messages</a:t>
            </a:r>
          </a:p>
        </p:txBody>
      </p:sp>
      <p:sp>
        <p:nvSpPr>
          <p:cNvPr id="22541" name="TextBox 76"/>
          <p:cNvSpPr txBox="1">
            <a:spLocks noChangeArrowheads="1"/>
          </p:cNvSpPr>
          <p:nvPr/>
        </p:nvSpPr>
        <p:spPr bwMode="auto">
          <a:xfrm>
            <a:off x="5867400" y="2286000"/>
            <a:ext cx="121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/>
              <a:t>Two level breakdown</a:t>
            </a:r>
          </a:p>
        </p:txBody>
      </p:sp>
      <p:cxnSp>
        <p:nvCxnSpPr>
          <p:cNvPr id="22542" name="Straight Arrow Connector 78"/>
          <p:cNvCxnSpPr>
            <a:cxnSpLocks noChangeShapeType="1"/>
            <a:endCxn id="22600" idx="3"/>
          </p:cNvCxnSpPr>
          <p:nvPr/>
        </p:nvCxnSpPr>
        <p:spPr bwMode="auto">
          <a:xfrm rot="10800000">
            <a:off x="5410200" y="2324100"/>
            <a:ext cx="533400" cy="114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543" name="Straight Arrow Connector 80"/>
          <p:cNvCxnSpPr>
            <a:cxnSpLocks noChangeShapeType="1"/>
            <a:endCxn id="22592" idx="3"/>
          </p:cNvCxnSpPr>
          <p:nvPr/>
        </p:nvCxnSpPr>
        <p:spPr bwMode="auto">
          <a:xfrm rot="10800000" flipV="1">
            <a:off x="5410200" y="2743200"/>
            <a:ext cx="533400" cy="114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" name="TextBox 1"/>
          <p:cNvSpPr txBox="1"/>
          <p:nvPr/>
        </p:nvSpPr>
        <p:spPr>
          <a:xfrm>
            <a:off x="1244410" y="5181600"/>
            <a:ext cx="24202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are each of these?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05800" cy="6096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ICMP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09600"/>
            <a:ext cx="8131175" cy="4121641"/>
          </a:xfrm>
        </p:spPr>
        <p:txBody>
          <a:bodyPr/>
          <a:lstStyle/>
          <a:p>
            <a:r>
              <a:rPr lang="en-US" sz="2800" dirty="0">
                <a:latin typeface="Arial" charset="0"/>
              </a:rPr>
              <a:t>Completely Changed – note new header type</a:t>
            </a:r>
          </a:p>
          <a:p>
            <a:r>
              <a:rPr lang="en-US" sz="2800" dirty="0">
                <a:latin typeface="Arial" charset="0"/>
              </a:rPr>
              <a:t>Now includes IGMP (Multicast Group </a:t>
            </a:r>
            <a:r>
              <a:rPr lang="en-US" sz="2800" dirty="0" err="1">
                <a:latin typeface="Arial" charset="0"/>
              </a:rPr>
              <a:t>Mgmt</a:t>
            </a:r>
            <a:r>
              <a:rPr lang="en-US" sz="2800" dirty="0">
                <a:latin typeface="Arial" charset="0"/>
              </a:rPr>
              <a:t>)</a:t>
            </a:r>
          </a:p>
          <a:p>
            <a:r>
              <a:rPr lang="en-US" sz="2800" dirty="0">
                <a:latin typeface="Arial" charset="0"/>
              </a:rPr>
              <a:t>Types organized as follows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1 – 4 Error messages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128 – 129 Ping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130 – 132 Group membership</a:t>
            </a:r>
          </a:p>
          <a:p>
            <a:pPr lvl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133 – 137 Neighbor discovery</a:t>
            </a:r>
          </a:p>
          <a:p>
            <a:r>
              <a:rPr lang="en-US" sz="2400" dirty="0">
                <a:latin typeface="Arial" charset="0"/>
              </a:rPr>
              <a:t>General Format</a:t>
            </a:r>
          </a:p>
        </p:txBody>
      </p:sp>
      <p:pic>
        <p:nvPicPr>
          <p:cNvPr id="23556" name="Picture 4" descr="icmp-head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4800600"/>
            <a:ext cx="7813675" cy="1524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6858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ICMP</a:t>
            </a:r>
          </a:p>
        </p:txBody>
      </p:sp>
      <p:graphicFrame>
        <p:nvGraphicFramePr>
          <p:cNvPr id="402435" name="Group 3"/>
          <p:cNvGraphicFramePr>
            <a:graphicFrameLocks noGrp="1"/>
          </p:cNvGraphicFramePr>
          <p:nvPr>
            <p:ph idx="1"/>
          </p:nvPr>
        </p:nvGraphicFramePr>
        <p:xfrm>
          <a:off x="685800" y="838200"/>
          <a:ext cx="7772400" cy="502444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Destination Unreachable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Packet Too Big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Time Exceeded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Parameter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Echo Request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Echo Reply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Group Membership 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Group Membership Report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Group Membership Reduction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Router Solicitation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Router Advertisement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Neighbor Solicitation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Neighbor Advertisement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Redirect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buClr>
                <a:schemeClr val="accent2"/>
              </a:buClr>
              <a:buFont typeface="Wingdings" charset="0"/>
              <a:buNone/>
            </a:pPr>
            <a:r>
              <a:rPr lang="en-US">
                <a:latin typeface="Times New Roman" charset="0"/>
              </a:rPr>
              <a:t>ICMPv6 Error Messages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762001"/>
            <a:ext cx="8513762" cy="5867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Arial" charset="0"/>
              </a:rPr>
              <a:t>Destination Unreachable (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Code expands error)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Code 0 - No route to destination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Code 1 - Can</a:t>
            </a:r>
            <a:r>
              <a:rPr lang="ja-JP" altLang="en-US" dirty="0">
                <a:latin typeface="Arial" charset="0"/>
                <a:ea typeface="ＭＳ Ｐゴシック" charset="0"/>
              </a:rPr>
              <a:t>’</a:t>
            </a:r>
            <a:r>
              <a:rPr lang="en-US" dirty="0">
                <a:latin typeface="Arial" charset="0"/>
                <a:ea typeface="ＭＳ Ｐゴシック" charset="0"/>
              </a:rPr>
              <a:t>t get to destination for admin reasons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Code 2 - Not assigned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Code 3 - Address unreachable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Code 4 - Port Unreachable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charset="0"/>
              </a:rPr>
              <a:t>Packet Too Big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Code 0 - Parameter is set to MTU of next hop, I.e., can determine MTU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charset="0"/>
              </a:rPr>
              <a:t>Time Exceeded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charset="0"/>
              </a:rPr>
              <a:t>Parameter Problem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charset="0"/>
              </a:rPr>
              <a:t>ICMPv6 Error messages are rate limited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By timer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Arial" charset="0"/>
                <a:ea typeface="ＭＳ Ｐゴシック" charset="0"/>
              </a:rPr>
              <a:t>By percentage of bandwidth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0" y="2133600"/>
            <a:ext cx="4946650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en-US" sz="3000"/>
              <a:t>Type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Code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Checksum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Parameter</a:t>
            </a:r>
          </a:p>
          <a:p>
            <a:pPr algn="r">
              <a:spcBef>
                <a:spcPct val="20000"/>
              </a:spcBef>
            </a:pPr>
            <a:r>
              <a:rPr lang="en-US" sz="3000"/>
              <a:t>Portion of discarded packet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5864225" y="2173288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</a:t>
            </a:r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5889625" y="2670175"/>
            <a:ext cx="1057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0 - 4</a:t>
            </a:r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8153400" y="4419600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800"/>
              <a:t>. . .</a:t>
            </a:r>
          </a:p>
        </p:txBody>
      </p:sp>
      <p:grpSp>
        <p:nvGrpSpPr>
          <p:cNvPr id="28678" name="Group 8"/>
          <p:cNvGrpSpPr>
            <a:grpSpLocks/>
          </p:cNvGrpSpPr>
          <p:nvPr/>
        </p:nvGrpSpPr>
        <p:grpSpPr bwMode="auto">
          <a:xfrm>
            <a:off x="5105400" y="2133600"/>
            <a:ext cx="609600" cy="533400"/>
            <a:chOff x="3024" y="1296"/>
            <a:chExt cx="384" cy="336"/>
          </a:xfrm>
        </p:grpSpPr>
        <p:sp>
          <p:nvSpPr>
            <p:cNvPr id="28790" name="Rectangle 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1" name="Line 1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2" name="Line 1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Line 1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4" name="Line 1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5" name="Line 1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6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7" name="Line 1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79" name="Group 17"/>
          <p:cNvGrpSpPr>
            <a:grpSpLocks/>
          </p:cNvGrpSpPr>
          <p:nvPr/>
        </p:nvGrpSpPr>
        <p:grpSpPr bwMode="auto">
          <a:xfrm>
            <a:off x="5105400" y="2667000"/>
            <a:ext cx="609600" cy="533400"/>
            <a:chOff x="3024" y="1296"/>
            <a:chExt cx="384" cy="336"/>
          </a:xfrm>
        </p:grpSpPr>
        <p:sp>
          <p:nvSpPr>
            <p:cNvPr id="28782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3" name="Line 1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4" name="Line 2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5" name="Line 2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6" name="Line 2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7" name="Line 2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9" name="Line 2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0" name="Group 26"/>
          <p:cNvGrpSpPr>
            <a:grpSpLocks/>
          </p:cNvGrpSpPr>
          <p:nvPr/>
        </p:nvGrpSpPr>
        <p:grpSpPr bwMode="auto">
          <a:xfrm>
            <a:off x="5105400" y="3200400"/>
            <a:ext cx="609600" cy="533400"/>
            <a:chOff x="3024" y="1296"/>
            <a:chExt cx="384" cy="336"/>
          </a:xfrm>
        </p:grpSpPr>
        <p:sp>
          <p:nvSpPr>
            <p:cNvPr id="28774" name="Rectangle 2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" name="Line 2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6" name="Line 2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7" name="Line 3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8" name="Line 3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9" name="Line 3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0" name="Line 3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1" name="Line 3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1" name="Group 35"/>
          <p:cNvGrpSpPr>
            <a:grpSpLocks/>
          </p:cNvGrpSpPr>
          <p:nvPr/>
        </p:nvGrpSpPr>
        <p:grpSpPr bwMode="auto">
          <a:xfrm>
            <a:off x="5715000" y="3200400"/>
            <a:ext cx="609600" cy="533400"/>
            <a:chOff x="3024" y="1296"/>
            <a:chExt cx="384" cy="336"/>
          </a:xfrm>
        </p:grpSpPr>
        <p:sp>
          <p:nvSpPr>
            <p:cNvPr id="28766" name="Rectangle 36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7" name="Line 37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8" name="Line 38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9" name="Line 39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0" name="Line 40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1" name="Line 41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2" name="Line 42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3" name="Line 43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2" name="Group 44"/>
          <p:cNvGrpSpPr>
            <a:grpSpLocks/>
          </p:cNvGrpSpPr>
          <p:nvPr/>
        </p:nvGrpSpPr>
        <p:grpSpPr bwMode="auto">
          <a:xfrm>
            <a:off x="5105400" y="3733800"/>
            <a:ext cx="609600" cy="533400"/>
            <a:chOff x="3024" y="1296"/>
            <a:chExt cx="384" cy="336"/>
          </a:xfrm>
        </p:grpSpPr>
        <p:sp>
          <p:nvSpPr>
            <p:cNvPr id="28758" name="Rectangle 45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9" name="Line 46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0" name="Line 47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1" name="Line 48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2" name="Line 49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3" name="Line 50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4" name="Line 51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5" name="Line 52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3" name="Group 53"/>
          <p:cNvGrpSpPr>
            <a:grpSpLocks/>
          </p:cNvGrpSpPr>
          <p:nvPr/>
        </p:nvGrpSpPr>
        <p:grpSpPr bwMode="auto">
          <a:xfrm>
            <a:off x="5715000" y="3733800"/>
            <a:ext cx="609600" cy="533400"/>
            <a:chOff x="3024" y="1296"/>
            <a:chExt cx="384" cy="336"/>
          </a:xfrm>
        </p:grpSpPr>
        <p:sp>
          <p:nvSpPr>
            <p:cNvPr id="28750" name="Rectangle 54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1" name="Line 55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2" name="Line 56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3" name="Line 57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4" name="Line 58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5" name="Line 59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6" name="Line 60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7" name="Line 61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4" name="Group 62"/>
          <p:cNvGrpSpPr>
            <a:grpSpLocks/>
          </p:cNvGrpSpPr>
          <p:nvPr/>
        </p:nvGrpSpPr>
        <p:grpSpPr bwMode="auto">
          <a:xfrm>
            <a:off x="6324600" y="3733800"/>
            <a:ext cx="609600" cy="533400"/>
            <a:chOff x="3024" y="1296"/>
            <a:chExt cx="384" cy="336"/>
          </a:xfrm>
        </p:grpSpPr>
        <p:sp>
          <p:nvSpPr>
            <p:cNvPr id="28742" name="Rectangle 63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3" name="Line 64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4" name="Line 65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5" name="Line 66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6" name="Line 67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7" name="Line 68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8" name="Line 69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9" name="Line 70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5" name="Group 71"/>
          <p:cNvGrpSpPr>
            <a:grpSpLocks/>
          </p:cNvGrpSpPr>
          <p:nvPr/>
        </p:nvGrpSpPr>
        <p:grpSpPr bwMode="auto">
          <a:xfrm>
            <a:off x="6934200" y="3733800"/>
            <a:ext cx="609600" cy="533400"/>
            <a:chOff x="3024" y="1296"/>
            <a:chExt cx="384" cy="336"/>
          </a:xfrm>
        </p:grpSpPr>
        <p:sp>
          <p:nvSpPr>
            <p:cNvPr id="28734" name="Rectangle 72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5" name="Line 73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6" name="Line 74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7" name="Line 75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8" name="Line 76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9" name="Line 77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0" name="Line 78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1" name="Line 79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6" name="Group 80"/>
          <p:cNvGrpSpPr>
            <a:grpSpLocks/>
          </p:cNvGrpSpPr>
          <p:nvPr/>
        </p:nvGrpSpPr>
        <p:grpSpPr bwMode="auto">
          <a:xfrm>
            <a:off x="5105400" y="4267200"/>
            <a:ext cx="609600" cy="533400"/>
            <a:chOff x="3024" y="1296"/>
            <a:chExt cx="384" cy="336"/>
          </a:xfrm>
        </p:grpSpPr>
        <p:sp>
          <p:nvSpPr>
            <p:cNvPr id="28726" name="Rectangle 81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7" name="Line 82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8" name="Line 83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9" name="Line 84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0" name="Line 85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1" name="Line 86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2" name="Line 87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3" name="Line 88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7" name="Group 89"/>
          <p:cNvGrpSpPr>
            <a:grpSpLocks/>
          </p:cNvGrpSpPr>
          <p:nvPr/>
        </p:nvGrpSpPr>
        <p:grpSpPr bwMode="auto">
          <a:xfrm>
            <a:off x="5715000" y="4267200"/>
            <a:ext cx="609600" cy="533400"/>
            <a:chOff x="3024" y="1296"/>
            <a:chExt cx="384" cy="336"/>
          </a:xfrm>
        </p:grpSpPr>
        <p:sp>
          <p:nvSpPr>
            <p:cNvPr id="28718" name="Rectangle 90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Line 91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92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1" name="Line 93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2" name="Line 94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3" name="Line 95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4" name="Line 96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5" name="Line 97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8" name="Group 98"/>
          <p:cNvGrpSpPr>
            <a:grpSpLocks/>
          </p:cNvGrpSpPr>
          <p:nvPr/>
        </p:nvGrpSpPr>
        <p:grpSpPr bwMode="auto">
          <a:xfrm>
            <a:off x="6324600" y="4267200"/>
            <a:ext cx="609600" cy="533400"/>
            <a:chOff x="3024" y="1296"/>
            <a:chExt cx="384" cy="336"/>
          </a:xfrm>
        </p:grpSpPr>
        <p:sp>
          <p:nvSpPr>
            <p:cNvPr id="28710" name="Rectangle 99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Line 100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2" name="Line 101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Line 102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Line 103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Line 104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6" name="Line 105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7" name="Line 106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89" name="Group 107"/>
          <p:cNvGrpSpPr>
            <a:grpSpLocks/>
          </p:cNvGrpSpPr>
          <p:nvPr/>
        </p:nvGrpSpPr>
        <p:grpSpPr bwMode="auto">
          <a:xfrm>
            <a:off x="6934200" y="4267200"/>
            <a:ext cx="609600" cy="533400"/>
            <a:chOff x="3024" y="1296"/>
            <a:chExt cx="384" cy="336"/>
          </a:xfrm>
        </p:grpSpPr>
        <p:sp>
          <p:nvSpPr>
            <p:cNvPr id="28702" name="Rectangle 108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109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110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Line 111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6" name="Line 112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Line 113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Line 114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Line 115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690" name="Group 116"/>
          <p:cNvGrpSpPr>
            <a:grpSpLocks/>
          </p:cNvGrpSpPr>
          <p:nvPr/>
        </p:nvGrpSpPr>
        <p:grpSpPr bwMode="auto">
          <a:xfrm>
            <a:off x="7543800" y="4267200"/>
            <a:ext cx="609600" cy="533400"/>
            <a:chOff x="3024" y="1296"/>
            <a:chExt cx="384" cy="336"/>
          </a:xfrm>
        </p:grpSpPr>
        <p:sp>
          <p:nvSpPr>
            <p:cNvPr id="28694" name="Rectangle 117"/>
            <p:cNvSpPr>
              <a:spLocks noChangeArrowheads="1"/>
            </p:cNvSpPr>
            <p:nvPr/>
          </p:nvSpPr>
          <p:spPr bwMode="auto">
            <a:xfrm>
              <a:off x="3024" y="129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Line 118"/>
            <p:cNvSpPr>
              <a:spLocks noChangeShapeType="1"/>
            </p:cNvSpPr>
            <p:nvPr/>
          </p:nvSpPr>
          <p:spPr bwMode="auto">
            <a:xfrm>
              <a:off x="307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6" name="Line 119"/>
            <p:cNvSpPr>
              <a:spLocks noChangeShapeType="1"/>
            </p:cNvSpPr>
            <p:nvPr/>
          </p:nvSpPr>
          <p:spPr bwMode="auto">
            <a:xfrm>
              <a:off x="312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Line 120"/>
            <p:cNvSpPr>
              <a:spLocks noChangeShapeType="1"/>
            </p:cNvSpPr>
            <p:nvPr/>
          </p:nvSpPr>
          <p:spPr bwMode="auto">
            <a:xfrm>
              <a:off x="3168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Line 121"/>
            <p:cNvSpPr>
              <a:spLocks noChangeShapeType="1"/>
            </p:cNvSpPr>
            <p:nvPr/>
          </p:nvSpPr>
          <p:spPr bwMode="auto">
            <a:xfrm>
              <a:off x="3216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Line 122"/>
            <p:cNvSpPr>
              <a:spLocks noChangeShapeType="1"/>
            </p:cNvSpPr>
            <p:nvPr/>
          </p:nvSpPr>
          <p:spPr bwMode="auto">
            <a:xfrm>
              <a:off x="3264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Line 123"/>
            <p:cNvSpPr>
              <a:spLocks noChangeShapeType="1"/>
            </p:cNvSpPr>
            <p:nvPr/>
          </p:nvSpPr>
          <p:spPr bwMode="auto">
            <a:xfrm>
              <a:off x="3312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Line 124"/>
            <p:cNvSpPr>
              <a:spLocks noChangeShapeType="1"/>
            </p:cNvSpPr>
            <p:nvPr/>
          </p:nvSpPr>
          <p:spPr bwMode="auto">
            <a:xfrm>
              <a:off x="3360" y="148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91" name="Rectangle 1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>
                <a:latin typeface="Times New Roman" charset="0"/>
              </a:rPr>
              <a:t>Error: Structure of the Destination Unreachable Message</a:t>
            </a:r>
          </a:p>
        </p:txBody>
      </p:sp>
      <p:sp>
        <p:nvSpPr>
          <p:cNvPr id="28692" name="TextBox 123"/>
          <p:cNvSpPr txBox="1">
            <a:spLocks noChangeArrowheads="1"/>
          </p:cNvSpPr>
          <p:nvPr/>
        </p:nvSpPr>
        <p:spPr bwMode="auto">
          <a:xfrm>
            <a:off x="990600" y="5257800"/>
            <a:ext cx="3081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dirty="0"/>
              <a:t>Source can tell what destination</a:t>
            </a:r>
          </a:p>
          <a:p>
            <a:pPr algn="l"/>
            <a:r>
              <a:rPr lang="en-US" dirty="0"/>
              <a:t>was not reached</a:t>
            </a:r>
          </a:p>
        </p:txBody>
      </p:sp>
      <p:cxnSp>
        <p:nvCxnSpPr>
          <p:cNvPr id="28693" name="Straight Arrow Connector 125"/>
          <p:cNvCxnSpPr>
            <a:cxnSpLocks noChangeShapeType="1"/>
          </p:cNvCxnSpPr>
          <p:nvPr/>
        </p:nvCxnSpPr>
        <p:spPr bwMode="auto">
          <a:xfrm rot="5400000" flipH="1" flipV="1">
            <a:off x="2743200" y="4800600"/>
            <a:ext cx="457200" cy="457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IPv6">
  <a:themeElements>
    <a:clrScheme name="">
      <a:dk1>
        <a:srgbClr val="000000"/>
      </a:dk1>
      <a:lt1>
        <a:srgbClr val="FFFFFF"/>
      </a:lt1>
      <a:dk2>
        <a:srgbClr val="232323"/>
      </a:dk2>
      <a:lt2>
        <a:srgbClr val="CECECE"/>
      </a:lt2>
      <a:accent1>
        <a:srgbClr val="333333"/>
      </a:accent1>
      <a:accent2>
        <a:srgbClr val="474747"/>
      </a:accent2>
      <a:accent3>
        <a:srgbClr val="FFFFFF"/>
      </a:accent3>
      <a:accent4>
        <a:srgbClr val="000000"/>
      </a:accent4>
      <a:accent5>
        <a:srgbClr val="ADADAD"/>
      </a:accent5>
      <a:accent6>
        <a:srgbClr val="3F3F3F"/>
      </a:accent6>
      <a:hlink>
        <a:srgbClr val="676767"/>
      </a:hlink>
      <a:folHlink>
        <a:srgbClr val="DADADA"/>
      </a:folHlink>
    </a:clrScheme>
    <a:fontScheme name="IPv6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Pv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v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4050</TotalTime>
  <Pages>8</Pages>
  <Words>1033</Words>
  <Application>Microsoft Macintosh PowerPoint</Application>
  <PresentationFormat>Letter Paper (8.5x11 in)</PresentationFormat>
  <Paragraphs>249</Paragraphs>
  <Slides>30</Slides>
  <Notes>15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Arial Narrow</vt:lpstr>
      <vt:lpstr>Times</vt:lpstr>
      <vt:lpstr>Times New Roman</vt:lpstr>
      <vt:lpstr>Wingdings</vt:lpstr>
      <vt:lpstr>IPv6</vt:lpstr>
      <vt:lpstr>VISIO</vt:lpstr>
      <vt:lpstr>Visio</vt:lpstr>
      <vt:lpstr>PowerPoint Presentation</vt:lpstr>
      <vt:lpstr>Outline</vt:lpstr>
      <vt:lpstr>Overview of ICMPv6</vt:lpstr>
      <vt:lpstr>Types of ICMPv6 Messages</vt:lpstr>
      <vt:lpstr>Structure of ICMPv6 Messages</vt:lpstr>
      <vt:lpstr>ICMP</vt:lpstr>
      <vt:lpstr>ICMP</vt:lpstr>
      <vt:lpstr>ICMPv6 Error Messages</vt:lpstr>
      <vt:lpstr>Error: Structure of the Destination Unreachable Message</vt:lpstr>
      <vt:lpstr>Error: Structure of the Packet Too Big Message</vt:lpstr>
      <vt:lpstr>Error: Structure of the Time Exceeded Message</vt:lpstr>
      <vt:lpstr>Error: Structure of the Parameter Problem Message – Error in Packet Structure</vt:lpstr>
      <vt:lpstr>ICMPv6 Informational Messages</vt:lpstr>
      <vt:lpstr>Info: Structure of the Echo Request Msg</vt:lpstr>
      <vt:lpstr>Info: Structure of the Echo Reply Message</vt:lpstr>
      <vt:lpstr>ICMPv4 Messages and their ICMPv6 Equivalents</vt:lpstr>
      <vt:lpstr>Path MTU Discovery</vt:lpstr>
      <vt:lpstr>Path MTU Discovery</vt:lpstr>
      <vt:lpstr>Path MTU Discovery</vt:lpstr>
      <vt:lpstr>Path MTU Discovery</vt:lpstr>
      <vt:lpstr>Path MTU Discovery</vt:lpstr>
      <vt:lpstr>Path MTU Discovery</vt:lpstr>
      <vt:lpstr>Path MTU Discovery</vt:lpstr>
      <vt:lpstr>Path MTU Discovery</vt:lpstr>
      <vt:lpstr>Changes in PMTU – Path MTU</vt:lpstr>
      <vt:lpstr>Consequences of New Fragmentation Method</vt:lpstr>
      <vt:lpstr>IPv6 Fragment Extension Header</vt:lpstr>
      <vt:lpstr>IPv4 Fragmentation-Related Fields</vt:lpstr>
      <vt:lpstr>IPv6 Fragmentation 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Microsoft Office User</cp:lastModifiedBy>
  <cp:revision>145</cp:revision>
  <cp:lastPrinted>2019-11-06T00:05:31Z</cp:lastPrinted>
  <dcterms:created xsi:type="dcterms:W3CDTF">2010-11-06T17:42:23Z</dcterms:created>
  <dcterms:modified xsi:type="dcterms:W3CDTF">2019-11-06T00:05:37Z</dcterms:modified>
</cp:coreProperties>
</file>