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93" r:id="rId2"/>
    <p:sldId id="394" r:id="rId3"/>
    <p:sldId id="489" r:id="rId4"/>
    <p:sldId id="395" r:id="rId5"/>
    <p:sldId id="490" r:id="rId6"/>
    <p:sldId id="484" r:id="rId7"/>
    <p:sldId id="396" r:id="rId8"/>
    <p:sldId id="491" r:id="rId9"/>
    <p:sldId id="492" r:id="rId10"/>
    <p:sldId id="487" r:id="rId11"/>
    <p:sldId id="486" r:id="rId12"/>
    <p:sldId id="488" r:id="rId13"/>
    <p:sldId id="493" r:id="rId14"/>
    <p:sldId id="494" r:id="rId15"/>
    <p:sldId id="495" r:id="rId16"/>
  </p:sldIdLst>
  <p:sldSz cx="9144000" cy="6858000" type="letter"/>
  <p:notesSz cx="9282113" cy="699135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016" y="368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494" y="408"/>
      </p:cViewPr>
      <p:guideLst>
        <p:guide orient="horz" pos="2202"/>
        <p:guide pos="29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922181" y="6606329"/>
            <a:ext cx="5456720" cy="243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2" tIns="44352" rIns="90292" bIns="44352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en-US" sz="1000" b="1" i="1"/>
              <a:t>Understanding IPv6</a:t>
            </a:r>
          </a:p>
        </p:txBody>
      </p:sp>
      <p:sp>
        <p:nvSpPr>
          <p:cNvPr id="2051" name="Line 4"/>
          <p:cNvSpPr>
            <a:spLocks noChangeShapeType="1"/>
          </p:cNvSpPr>
          <p:nvPr/>
        </p:nvSpPr>
        <p:spPr bwMode="auto">
          <a:xfrm>
            <a:off x="3041348" y="6575241"/>
            <a:ext cx="30202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184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1950" y="322263"/>
            <a:ext cx="3484563" cy="2613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613329" y="6590785"/>
            <a:ext cx="79521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1121273" y="325234"/>
            <a:ext cx="0" cy="62571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069717" y="6584807"/>
            <a:ext cx="5144787" cy="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4" tIns="44979" rIns="91564" bIns="44979">
            <a:spAutoFit/>
          </a:bodyPr>
          <a:lstStyle/>
          <a:p>
            <a:pPr defTabSz="925513">
              <a:spcBef>
                <a:spcPct val="50000"/>
              </a:spcBef>
            </a:pPr>
            <a:r>
              <a:rPr lang="en-US" sz="1000" b="1" i="1"/>
              <a:t>Understanding IPv6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450067" y="3038314"/>
            <a:ext cx="6411487" cy="2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4" tIns="44979" rIns="91564" bIns="44979">
            <a:spAutoFit/>
          </a:bodyPr>
          <a:lstStyle/>
          <a:p>
            <a:pPr algn="l" defTabSz="925513">
              <a:lnSpc>
                <a:spcPct val="84000"/>
              </a:lnSpc>
              <a:spcAft>
                <a:spcPct val="8000"/>
              </a:spcAft>
            </a:pPr>
            <a:r>
              <a:rPr lang="en-US" sz="1000">
                <a:latin typeface="Times" charset="0"/>
              </a:rPr>
              <a:t> 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671865" y="6584807"/>
            <a:ext cx="956875" cy="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4" tIns="44979" rIns="91564" bIns="44979">
            <a:spAutoFit/>
          </a:bodyPr>
          <a:lstStyle/>
          <a:p>
            <a:pPr defTabSz="925513">
              <a:spcBef>
                <a:spcPct val="50000"/>
              </a:spcBef>
            </a:pPr>
            <a:r>
              <a:rPr lang="en-US" sz="1000" b="1" i="1"/>
              <a:t>Page: </a:t>
            </a:r>
            <a:fld id="{846F2E9E-D32C-5445-90EF-7E224C86F8FF}" type="slidenum">
              <a:rPr lang="en-US" sz="1000" b="1" i="1"/>
              <a:pPr defTabSz="925513">
                <a:spcBef>
                  <a:spcPct val="50000"/>
                </a:spcBef>
              </a:pPr>
              <a:t>‹#›</a:t>
            </a:fld>
            <a:endParaRPr lang="en-US" sz="1000" b="1" i="1"/>
          </a:p>
        </p:txBody>
      </p:sp>
    </p:spTree>
    <p:extLst>
      <p:ext uri="{BB962C8B-B14F-4D97-AF65-F5344CB8AC3E}">
        <p14:creationId xmlns:p14="http://schemas.microsoft.com/office/powerpoint/2010/main" val="29324215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b="1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07059BD-687A-7D42-8D63-8B37E79B7FF9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1EE8F7D-DCFC-9748-A81A-84081BCB996B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2D5D952-BFFB-7742-85D8-2D84CAC47CD5}" type="slidenum">
              <a:rPr lang="en-US"/>
              <a:pPr/>
              <a:t>8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1A4501-882B-944C-A4EC-E92AB50854D6}" type="slidenum">
              <a:rPr lang="en-US"/>
              <a:pPr/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8A99E65-2AB4-6C4C-B247-C338A7251CDC}" type="slidenum">
              <a:rPr lang="en-US"/>
              <a:pPr/>
              <a:t>13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8129637-64F2-3D42-8BCC-521FD6565E4A}" type="slidenum">
              <a:rPr lang="en-US"/>
              <a:pPr/>
              <a:t>14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16FA372-EA42-2642-B51E-9284889F9D5C}" type="slidenum">
              <a:rPr lang="en-US"/>
              <a:pPr/>
              <a:t>15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0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2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2093913" cy="32178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134100" cy="32178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6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1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457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838" y="1639888"/>
            <a:ext cx="3989387" cy="180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25" y="1639888"/>
            <a:ext cx="3989388" cy="180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3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9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5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130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783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99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6962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1639888"/>
            <a:ext cx="813117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4114800" y="6536267"/>
            <a:ext cx="9096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038" rIns="0" bIns="46038">
            <a:spAutoFit/>
          </a:bodyPr>
          <a:lstStyle/>
          <a:p>
            <a:r>
              <a:rPr lang="en-US" sz="1400" b="1" i="1" dirty="0"/>
              <a:t> IPv6  Intro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7924800" y="6488113"/>
            <a:ext cx="79375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200" smtClean="0"/>
              <a:t>Slide: </a:t>
            </a:r>
            <a:fld id="{E829ED47-D46B-7846-81A7-5719248DDD4E}" type="slidenum">
              <a:rPr lang="en-US" sz="1200" smtClean="0"/>
              <a:pPr algn="r">
                <a:defRPr/>
              </a:pPr>
              <a:t>‹#›</a:t>
            </a:fld>
            <a:endParaRPr lang="en-US" sz="1200" smtClean="0"/>
          </a:p>
        </p:txBody>
      </p:sp>
      <p:pic>
        <p:nvPicPr>
          <p:cNvPr id="3" name="Picture 2" descr="cslogocolor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52400"/>
            <a:ext cx="1066800" cy="12842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9pPr>
    </p:titleStyle>
    <p:bodyStyle>
      <a:lvl1pPr marL="400050" indent="-4000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charset="0"/>
        <a:buChar char="n"/>
        <a:defRPr sz="32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85725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70000"/>
        <a:buFont typeface="Wingdings" charset="0"/>
        <a:buChar char="l"/>
        <a:defRPr sz="2400" b="1">
          <a:solidFill>
            <a:schemeClr val="tx1"/>
          </a:solidFill>
          <a:latin typeface="+mn-lt"/>
          <a:ea typeface="ＭＳ Ｐゴシック" charset="-128"/>
        </a:defRPr>
      </a:lvl2pPr>
      <a:lvl3pPr marL="125730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70000"/>
        <a:buFont typeface="Wingdings" charset="0"/>
        <a:buChar char="w"/>
        <a:defRPr b="1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0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4pPr>
      <a:lvl5pPr marL="18859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0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5pPr>
      <a:lvl6pPr marL="23431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6pPr>
      <a:lvl7pPr marL="28003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7pPr>
      <a:lvl8pPr marL="32575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8pPr>
      <a:lvl9pPr marL="37147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5.emf"/><Relationship Id="rId9" Type="http://schemas.openxmlformats.org/officeDocument/2006/relationships/oleObject" Target="../embeddings/oleObject7.bin"/><Relationship Id="rId10" Type="http://schemas.openxmlformats.org/officeDocument/2006/relationships/oleObject" Target="../embeddings/oleObject8.bin"/><Relationship Id="rId11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moonv6.org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3"/>
          <p:cNvSpPr>
            <a:spLocks noChangeArrowheads="1"/>
          </p:cNvSpPr>
          <p:nvPr/>
        </p:nvSpPr>
        <p:spPr bwMode="auto">
          <a:xfrm>
            <a:off x="723900" y="2517775"/>
            <a:ext cx="76962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5400">
                <a:latin typeface="Times New Roman" charset="0"/>
              </a:rPr>
              <a:t> IPv6</a:t>
            </a:r>
          </a:p>
        </p:txBody>
      </p:sp>
      <p:sp>
        <p:nvSpPr>
          <p:cNvPr id="4098" name="TextBox 2"/>
          <p:cNvSpPr txBox="1">
            <a:spLocks noChangeArrowheads="1"/>
          </p:cNvSpPr>
          <p:nvPr/>
        </p:nvSpPr>
        <p:spPr bwMode="auto">
          <a:xfrm>
            <a:off x="609600" y="3962400"/>
            <a:ext cx="3352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sources:</a:t>
            </a:r>
          </a:p>
          <a:p>
            <a:pPr algn="l"/>
            <a:r>
              <a:rPr lang="en-US" sz="2400"/>
              <a:t>  RFCs</a:t>
            </a:r>
          </a:p>
          <a:p>
            <a:pPr algn="l"/>
            <a:r>
              <a:rPr lang="en-US" sz="2400"/>
              <a:t>  books</a:t>
            </a:r>
          </a:p>
          <a:p>
            <a:pPr algn="l"/>
            <a:r>
              <a:rPr lang="en-US" sz="2400"/>
              <a:t>  presentations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696200" cy="78105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Differences Between IPv4 and IPv6 </a:t>
            </a:r>
          </a:p>
        </p:txBody>
      </p:sp>
      <p:sp>
        <p:nvSpPr>
          <p:cNvPr id="385027" name="Rectangle 3"/>
          <p:cNvSpPr>
            <a:spLocks noChangeArrowheads="1"/>
          </p:cNvSpPr>
          <p:nvPr/>
        </p:nvSpPr>
        <p:spPr bwMode="auto">
          <a:xfrm>
            <a:off x="381000" y="914400"/>
            <a:ext cx="8382000" cy="556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381000" y="914400"/>
            <a:ext cx="8305800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433763" algn="l"/>
                <a:tab pos="594042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433763" algn="l"/>
                <a:tab pos="594042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3433763" algn="l"/>
                <a:tab pos="594042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3433763" algn="l"/>
                <a:tab pos="594042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3433763" algn="l"/>
                <a:tab pos="594042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33763" algn="l"/>
                <a:tab pos="594042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33763" algn="l"/>
                <a:tab pos="594042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33763" algn="l"/>
                <a:tab pos="594042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33763" algn="l"/>
                <a:tab pos="594042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spcBef>
                <a:spcPct val="30000"/>
              </a:spcBef>
            </a:pPr>
            <a:r>
              <a:rPr lang="en-US" sz="2000" b="1"/>
              <a:t>Feature	IPv4	IPv6</a:t>
            </a:r>
          </a:p>
          <a:p>
            <a:pPr algn="l">
              <a:spcBef>
                <a:spcPct val="30000"/>
              </a:spcBef>
            </a:pPr>
            <a:r>
              <a:rPr lang="en-US"/>
              <a:t>Address length	32 bits	128 bits</a:t>
            </a:r>
          </a:p>
          <a:p>
            <a:pPr algn="l">
              <a:spcBef>
                <a:spcPct val="30000"/>
              </a:spcBef>
            </a:pPr>
            <a:r>
              <a:rPr lang="en-US"/>
              <a:t>IPSec support	Optional	Required</a:t>
            </a:r>
          </a:p>
          <a:p>
            <a:pPr algn="l">
              <a:spcBef>
                <a:spcPct val="30000"/>
              </a:spcBef>
            </a:pPr>
            <a:r>
              <a:rPr lang="en-US"/>
              <a:t>QoS support	Some	Better</a:t>
            </a:r>
          </a:p>
          <a:p>
            <a:pPr algn="l">
              <a:spcBef>
                <a:spcPct val="30000"/>
              </a:spcBef>
            </a:pPr>
            <a:r>
              <a:rPr lang="en-US"/>
              <a:t>Fragmentation	Hosts </a:t>
            </a:r>
            <a:r>
              <a:rPr lang="en-US">
                <a:solidFill>
                  <a:srgbClr val="FF0000"/>
                </a:solidFill>
              </a:rPr>
              <a:t>and routers</a:t>
            </a:r>
            <a:r>
              <a:rPr lang="en-US"/>
              <a:t>	Hosts only</a:t>
            </a:r>
          </a:p>
          <a:p>
            <a:pPr algn="l">
              <a:spcBef>
                <a:spcPct val="30000"/>
              </a:spcBef>
            </a:pPr>
            <a:r>
              <a:rPr lang="en-US"/>
              <a:t>Packet size	576 bytes	1280 bytes - Ethernet</a:t>
            </a:r>
          </a:p>
          <a:p>
            <a:pPr algn="l">
              <a:spcBef>
                <a:spcPct val="30000"/>
              </a:spcBef>
            </a:pPr>
            <a:r>
              <a:rPr lang="en-US"/>
              <a:t>Checksum in header	Yes	No</a:t>
            </a:r>
          </a:p>
          <a:p>
            <a:pPr algn="l">
              <a:spcBef>
                <a:spcPct val="30000"/>
              </a:spcBef>
            </a:pPr>
            <a:r>
              <a:rPr lang="en-US"/>
              <a:t>Options in header	Yes	No</a:t>
            </a:r>
          </a:p>
          <a:p>
            <a:pPr algn="l">
              <a:spcBef>
                <a:spcPct val="30000"/>
              </a:spcBef>
            </a:pPr>
            <a:r>
              <a:rPr lang="en-US"/>
              <a:t>Link-layer address resolution	ARP (broadcast)	Multicast Neighbor 		Discovery Messages</a:t>
            </a:r>
          </a:p>
          <a:p>
            <a:pPr algn="l">
              <a:spcBef>
                <a:spcPct val="30000"/>
              </a:spcBef>
            </a:pPr>
            <a:r>
              <a:rPr lang="en-US"/>
              <a:t>Multicast membership	IGMP	Multicast Listener 		Discovery (MLD)</a:t>
            </a:r>
          </a:p>
          <a:p>
            <a:pPr algn="l">
              <a:spcBef>
                <a:spcPct val="30000"/>
              </a:spcBef>
            </a:pPr>
            <a:r>
              <a:rPr lang="en-US"/>
              <a:t>Router Discovery	Optional	Required</a:t>
            </a:r>
          </a:p>
          <a:p>
            <a:pPr algn="l">
              <a:spcBef>
                <a:spcPct val="30000"/>
              </a:spcBef>
            </a:pPr>
            <a:r>
              <a:rPr lang="en-US"/>
              <a:t>Uses broadcasts	Yes	No</a:t>
            </a:r>
          </a:p>
          <a:p>
            <a:pPr algn="l">
              <a:spcBef>
                <a:spcPct val="30000"/>
              </a:spcBef>
            </a:pPr>
            <a:r>
              <a:rPr lang="en-US"/>
              <a:t>Configuration	Manual, DHCP	Automatic, DHCP</a:t>
            </a:r>
          </a:p>
          <a:p>
            <a:pPr algn="l">
              <a:spcBef>
                <a:spcPct val="30000"/>
              </a:spcBef>
            </a:pPr>
            <a:r>
              <a:rPr lang="en-US"/>
              <a:t>DNS name queries	Uses A records	Uses AAAA 			records</a:t>
            </a:r>
          </a:p>
          <a:p>
            <a:pPr algn="l">
              <a:spcBef>
                <a:spcPct val="30000"/>
              </a:spcBef>
            </a:pPr>
            <a:r>
              <a:rPr lang="en-US"/>
              <a:t>DNS reverse queries	Uses IN-ADDR.ARPA 	Uses IP6.INT</a:t>
            </a:r>
            <a:br>
              <a:rPr lang="en-US"/>
            </a:br>
            <a:endParaRPr lang="en-US"/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381000" y="12954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381000" y="16002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>
            <a:off x="381000" y="19050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381000" y="22098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>
            <a:off x="381000" y="25908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>
            <a:off x="381000" y="28956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>
            <a:off x="381000" y="32004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>
            <a:off x="381000" y="40386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381000" y="61722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>
            <a:off x="381000" y="46482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5"/>
          <p:cNvSpPr>
            <a:spLocks noChangeShapeType="1"/>
          </p:cNvSpPr>
          <p:nvPr/>
        </p:nvSpPr>
        <p:spPr bwMode="auto">
          <a:xfrm>
            <a:off x="381000" y="49530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>
            <a:off x="3733800" y="914400"/>
            <a:ext cx="0" cy="556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 flipH="1">
            <a:off x="6172200" y="914400"/>
            <a:ext cx="0" cy="556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>
            <a:off x="381000" y="56388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>
            <a:off x="381000" y="52578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>
            <a:off x="381000" y="35052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IPv6 Terminology</a:t>
            </a:r>
          </a:p>
        </p:txBody>
      </p:sp>
      <p:sp>
        <p:nvSpPr>
          <p:cNvPr id="19458" name="Line 4"/>
          <p:cNvSpPr>
            <a:spLocks noChangeShapeType="1"/>
          </p:cNvSpPr>
          <p:nvPr/>
        </p:nvSpPr>
        <p:spPr bwMode="auto">
          <a:xfrm>
            <a:off x="6691313" y="27432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459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28713" y="1981200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6" name="VISIO" r:id="rId3" imgW="952500" imgH="952500" progId="Visio.Drawing.4">
                  <p:embed/>
                </p:oleObj>
              </mc:Choice>
              <mc:Fallback>
                <p:oleObj name="VISIO" r:id="rId3" imgW="952500" imgH="95250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713" y="1981200"/>
                        <a:ext cx="609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6462713" y="2971800"/>
          <a:ext cx="517525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7" name="VISIO Drawing" r:id="rId5" imgW="952500" imgH="952500" progId="ShapewareVISIO20">
                  <p:embed/>
                </p:oleObj>
              </mc:Choice>
              <mc:Fallback>
                <p:oleObj name="VISIO Drawing" r:id="rId5" imgW="952500" imgH="952500" progId="ShapewareVISIO20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2713" y="2971800"/>
                        <a:ext cx="517525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Freeform 7"/>
          <p:cNvSpPr>
            <a:spLocks/>
          </p:cNvSpPr>
          <p:nvPr/>
        </p:nvSpPr>
        <p:spPr bwMode="auto">
          <a:xfrm>
            <a:off x="3871913" y="4724400"/>
            <a:ext cx="4459287" cy="1143000"/>
          </a:xfrm>
          <a:custGeom>
            <a:avLst/>
            <a:gdLst>
              <a:gd name="T0" fmla="*/ 2147483647 w 2809"/>
              <a:gd name="T1" fmla="*/ 2147483647 h 1355"/>
              <a:gd name="T2" fmla="*/ 2147483647 w 2809"/>
              <a:gd name="T3" fmla="*/ 2147483647 h 1355"/>
              <a:gd name="T4" fmla="*/ 2147483647 w 2809"/>
              <a:gd name="T5" fmla="*/ 2147483647 h 1355"/>
              <a:gd name="T6" fmla="*/ 2147483647 w 2809"/>
              <a:gd name="T7" fmla="*/ 2147483647 h 1355"/>
              <a:gd name="T8" fmla="*/ 2147483647 w 2809"/>
              <a:gd name="T9" fmla="*/ 2147483647 h 1355"/>
              <a:gd name="T10" fmla="*/ 2147483647 w 2809"/>
              <a:gd name="T11" fmla="*/ 2147483647 h 1355"/>
              <a:gd name="T12" fmla="*/ 2147483647 w 2809"/>
              <a:gd name="T13" fmla="*/ 2147483647 h 1355"/>
              <a:gd name="T14" fmla="*/ 2147483647 w 2809"/>
              <a:gd name="T15" fmla="*/ 2147483647 h 1355"/>
              <a:gd name="T16" fmla="*/ 2147483647 w 2809"/>
              <a:gd name="T17" fmla="*/ 2147483647 h 1355"/>
              <a:gd name="T18" fmla="*/ 2147483647 w 2809"/>
              <a:gd name="T19" fmla="*/ 2147483647 h 1355"/>
              <a:gd name="T20" fmla="*/ 2147483647 w 2809"/>
              <a:gd name="T21" fmla="*/ 2147483647 h 1355"/>
              <a:gd name="T22" fmla="*/ 2147483647 w 2809"/>
              <a:gd name="T23" fmla="*/ 2147483647 h 1355"/>
              <a:gd name="T24" fmla="*/ 2147483647 w 2809"/>
              <a:gd name="T25" fmla="*/ 2147483647 h 1355"/>
              <a:gd name="T26" fmla="*/ 2147483647 w 2809"/>
              <a:gd name="T27" fmla="*/ 2147483647 h 1355"/>
              <a:gd name="T28" fmla="*/ 0 w 2809"/>
              <a:gd name="T29" fmla="*/ 2147483647 h 1355"/>
              <a:gd name="T30" fmla="*/ 2147483647 w 2809"/>
              <a:gd name="T31" fmla="*/ 2147483647 h 1355"/>
              <a:gd name="T32" fmla="*/ 2147483647 w 2809"/>
              <a:gd name="T33" fmla="*/ 2147483647 h 1355"/>
              <a:gd name="T34" fmla="*/ 2147483647 w 2809"/>
              <a:gd name="T35" fmla="*/ 2147483647 h 1355"/>
              <a:gd name="T36" fmla="*/ 2147483647 w 2809"/>
              <a:gd name="T37" fmla="*/ 2147483647 h 1355"/>
              <a:gd name="T38" fmla="*/ 2147483647 w 2809"/>
              <a:gd name="T39" fmla="*/ 2147483647 h 1355"/>
              <a:gd name="T40" fmla="*/ 2147483647 w 2809"/>
              <a:gd name="T41" fmla="*/ 2147483647 h 1355"/>
              <a:gd name="T42" fmla="*/ 2147483647 w 2809"/>
              <a:gd name="T43" fmla="*/ 2147483647 h 1355"/>
              <a:gd name="T44" fmla="*/ 2147483647 w 2809"/>
              <a:gd name="T45" fmla="*/ 2147483647 h 1355"/>
              <a:gd name="T46" fmla="*/ 2147483647 w 2809"/>
              <a:gd name="T47" fmla="*/ 2147483647 h 1355"/>
              <a:gd name="T48" fmla="*/ 2147483647 w 2809"/>
              <a:gd name="T49" fmla="*/ 2147483647 h 1355"/>
              <a:gd name="T50" fmla="*/ 2147483647 w 2809"/>
              <a:gd name="T51" fmla="*/ 2147483647 h 1355"/>
              <a:gd name="T52" fmla="*/ 2147483647 w 2809"/>
              <a:gd name="T53" fmla="*/ 2147483647 h 1355"/>
              <a:gd name="T54" fmla="*/ 2147483647 w 2809"/>
              <a:gd name="T55" fmla="*/ 2147483647 h 1355"/>
              <a:gd name="T56" fmla="*/ 2147483647 w 2809"/>
              <a:gd name="T57" fmla="*/ 2147483647 h 1355"/>
              <a:gd name="T58" fmla="*/ 2147483647 w 2809"/>
              <a:gd name="T59" fmla="*/ 2147483647 h 1355"/>
              <a:gd name="T60" fmla="*/ 2147483647 w 2809"/>
              <a:gd name="T61" fmla="*/ 2147483647 h 1355"/>
              <a:gd name="T62" fmla="*/ 2147483647 w 2809"/>
              <a:gd name="T63" fmla="*/ 2147483647 h 1355"/>
              <a:gd name="T64" fmla="*/ 2147483647 w 2809"/>
              <a:gd name="T65" fmla="*/ 2147483647 h 1355"/>
              <a:gd name="T66" fmla="*/ 2147483647 w 2809"/>
              <a:gd name="T67" fmla="*/ 2147483647 h 1355"/>
              <a:gd name="T68" fmla="*/ 2147483647 w 2809"/>
              <a:gd name="T69" fmla="*/ 2147483647 h 1355"/>
              <a:gd name="T70" fmla="*/ 2147483647 w 2809"/>
              <a:gd name="T71" fmla="*/ 2147483647 h 1355"/>
              <a:gd name="T72" fmla="*/ 2147483647 w 2809"/>
              <a:gd name="T73" fmla="*/ 2147483647 h 1355"/>
              <a:gd name="T74" fmla="*/ 2147483647 w 2809"/>
              <a:gd name="T75" fmla="*/ 2147483647 h 1355"/>
              <a:gd name="T76" fmla="*/ 2147483647 w 2809"/>
              <a:gd name="T77" fmla="*/ 2147483647 h 1355"/>
              <a:gd name="T78" fmla="*/ 2147483647 w 2809"/>
              <a:gd name="T79" fmla="*/ 2147483647 h 1355"/>
              <a:gd name="T80" fmla="*/ 2147483647 w 2809"/>
              <a:gd name="T81" fmla="*/ 2147483647 h 1355"/>
              <a:gd name="T82" fmla="*/ 2147483647 w 2809"/>
              <a:gd name="T83" fmla="*/ 2147483647 h 1355"/>
              <a:gd name="T84" fmla="*/ 2147483647 w 2809"/>
              <a:gd name="T85" fmla="*/ 2147483647 h 1355"/>
              <a:gd name="T86" fmla="*/ 2147483647 w 2809"/>
              <a:gd name="T87" fmla="*/ 2147483647 h 1355"/>
              <a:gd name="T88" fmla="*/ 2147483647 w 2809"/>
              <a:gd name="T89" fmla="*/ 2147483647 h 1355"/>
              <a:gd name="T90" fmla="*/ 2147483647 w 2809"/>
              <a:gd name="T91" fmla="*/ 2147483647 h 1355"/>
              <a:gd name="T92" fmla="*/ 2147483647 w 2809"/>
              <a:gd name="T93" fmla="*/ 2147483647 h 1355"/>
              <a:gd name="T94" fmla="*/ 2147483647 w 2809"/>
              <a:gd name="T95" fmla="*/ 2147483647 h 1355"/>
              <a:gd name="T96" fmla="*/ 2147483647 w 2809"/>
              <a:gd name="T97" fmla="*/ 2147483647 h 1355"/>
              <a:gd name="T98" fmla="*/ 2147483647 w 2809"/>
              <a:gd name="T99" fmla="*/ 2147483647 h 1355"/>
              <a:gd name="T100" fmla="*/ 2147483647 w 2809"/>
              <a:gd name="T101" fmla="*/ 2147483647 h 1355"/>
              <a:gd name="T102" fmla="*/ 2147483647 w 2809"/>
              <a:gd name="T103" fmla="*/ 2147483647 h 1355"/>
              <a:gd name="T104" fmla="*/ 2147483647 w 2809"/>
              <a:gd name="T105" fmla="*/ 2147483647 h 1355"/>
              <a:gd name="T106" fmla="*/ 2147483647 w 2809"/>
              <a:gd name="T107" fmla="*/ 2147483647 h 1355"/>
              <a:gd name="T108" fmla="*/ 2147483647 w 2809"/>
              <a:gd name="T109" fmla="*/ 2147483647 h 1355"/>
              <a:gd name="T110" fmla="*/ 2147483647 w 2809"/>
              <a:gd name="T111" fmla="*/ 2147483647 h 1355"/>
              <a:gd name="T112" fmla="*/ 2147483647 w 2809"/>
              <a:gd name="T113" fmla="*/ 2147483647 h 1355"/>
              <a:gd name="T114" fmla="*/ 2147483647 w 2809"/>
              <a:gd name="T115" fmla="*/ 600560037 h 1355"/>
              <a:gd name="T116" fmla="*/ 2147483647 w 2809"/>
              <a:gd name="T117" fmla="*/ 2147483647 h 1355"/>
              <a:gd name="T118" fmla="*/ 2147483647 w 2809"/>
              <a:gd name="T119" fmla="*/ 2147483647 h 1355"/>
              <a:gd name="T120" fmla="*/ 2147483647 w 2809"/>
              <a:gd name="T121" fmla="*/ 2147483647 h 135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809"/>
              <a:gd name="T184" fmla="*/ 0 h 1355"/>
              <a:gd name="T185" fmla="*/ 2809 w 2809"/>
              <a:gd name="T186" fmla="*/ 1355 h 135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809" h="1355">
                <a:moveTo>
                  <a:pt x="1296" y="179"/>
                </a:moveTo>
                <a:lnTo>
                  <a:pt x="1231" y="165"/>
                </a:lnTo>
                <a:lnTo>
                  <a:pt x="1141" y="151"/>
                </a:lnTo>
                <a:lnTo>
                  <a:pt x="1066" y="147"/>
                </a:lnTo>
                <a:lnTo>
                  <a:pt x="987" y="154"/>
                </a:lnTo>
                <a:lnTo>
                  <a:pt x="930" y="160"/>
                </a:lnTo>
                <a:lnTo>
                  <a:pt x="872" y="172"/>
                </a:lnTo>
                <a:lnTo>
                  <a:pt x="811" y="192"/>
                </a:lnTo>
                <a:lnTo>
                  <a:pt x="753" y="216"/>
                </a:lnTo>
                <a:lnTo>
                  <a:pt x="692" y="248"/>
                </a:lnTo>
                <a:lnTo>
                  <a:pt x="633" y="291"/>
                </a:lnTo>
                <a:lnTo>
                  <a:pt x="593" y="330"/>
                </a:lnTo>
                <a:lnTo>
                  <a:pt x="566" y="367"/>
                </a:lnTo>
                <a:lnTo>
                  <a:pt x="542" y="406"/>
                </a:lnTo>
                <a:lnTo>
                  <a:pt x="525" y="458"/>
                </a:lnTo>
                <a:lnTo>
                  <a:pt x="477" y="444"/>
                </a:lnTo>
                <a:lnTo>
                  <a:pt x="416" y="438"/>
                </a:lnTo>
                <a:lnTo>
                  <a:pt x="364" y="440"/>
                </a:lnTo>
                <a:lnTo>
                  <a:pt x="307" y="449"/>
                </a:lnTo>
                <a:lnTo>
                  <a:pt x="259" y="463"/>
                </a:lnTo>
                <a:lnTo>
                  <a:pt x="211" y="483"/>
                </a:lnTo>
                <a:lnTo>
                  <a:pt x="159" y="514"/>
                </a:lnTo>
                <a:lnTo>
                  <a:pt x="127" y="542"/>
                </a:lnTo>
                <a:lnTo>
                  <a:pt x="93" y="573"/>
                </a:lnTo>
                <a:lnTo>
                  <a:pt x="64" y="608"/>
                </a:lnTo>
                <a:lnTo>
                  <a:pt x="37" y="658"/>
                </a:lnTo>
                <a:lnTo>
                  <a:pt x="18" y="702"/>
                </a:lnTo>
                <a:lnTo>
                  <a:pt x="7" y="749"/>
                </a:lnTo>
                <a:lnTo>
                  <a:pt x="3" y="786"/>
                </a:lnTo>
                <a:lnTo>
                  <a:pt x="0" y="822"/>
                </a:lnTo>
                <a:lnTo>
                  <a:pt x="3" y="865"/>
                </a:lnTo>
                <a:lnTo>
                  <a:pt x="10" y="906"/>
                </a:lnTo>
                <a:lnTo>
                  <a:pt x="23" y="944"/>
                </a:lnTo>
                <a:lnTo>
                  <a:pt x="38" y="983"/>
                </a:lnTo>
                <a:lnTo>
                  <a:pt x="64" y="1028"/>
                </a:lnTo>
                <a:lnTo>
                  <a:pt x="96" y="1068"/>
                </a:lnTo>
                <a:lnTo>
                  <a:pt x="130" y="1102"/>
                </a:lnTo>
                <a:lnTo>
                  <a:pt x="176" y="1136"/>
                </a:lnTo>
                <a:lnTo>
                  <a:pt x="222" y="1161"/>
                </a:lnTo>
                <a:lnTo>
                  <a:pt x="263" y="1178"/>
                </a:lnTo>
                <a:lnTo>
                  <a:pt x="302" y="1189"/>
                </a:lnTo>
                <a:lnTo>
                  <a:pt x="347" y="1199"/>
                </a:lnTo>
                <a:lnTo>
                  <a:pt x="396" y="1200"/>
                </a:lnTo>
                <a:lnTo>
                  <a:pt x="446" y="1200"/>
                </a:lnTo>
                <a:lnTo>
                  <a:pt x="496" y="1192"/>
                </a:lnTo>
                <a:lnTo>
                  <a:pt x="534" y="1182"/>
                </a:lnTo>
                <a:lnTo>
                  <a:pt x="561" y="1173"/>
                </a:lnTo>
                <a:lnTo>
                  <a:pt x="589" y="1203"/>
                </a:lnTo>
                <a:lnTo>
                  <a:pt x="627" y="1229"/>
                </a:lnTo>
                <a:lnTo>
                  <a:pt x="670" y="1253"/>
                </a:lnTo>
                <a:lnTo>
                  <a:pt x="717" y="1278"/>
                </a:lnTo>
                <a:lnTo>
                  <a:pt x="773" y="1301"/>
                </a:lnTo>
                <a:lnTo>
                  <a:pt x="834" y="1320"/>
                </a:lnTo>
                <a:lnTo>
                  <a:pt x="906" y="1336"/>
                </a:lnTo>
                <a:lnTo>
                  <a:pt x="971" y="1347"/>
                </a:lnTo>
                <a:lnTo>
                  <a:pt x="1044" y="1354"/>
                </a:lnTo>
                <a:lnTo>
                  <a:pt x="1100" y="1354"/>
                </a:lnTo>
                <a:lnTo>
                  <a:pt x="1158" y="1354"/>
                </a:lnTo>
                <a:lnTo>
                  <a:pt x="1239" y="1346"/>
                </a:lnTo>
                <a:lnTo>
                  <a:pt x="1313" y="1334"/>
                </a:lnTo>
                <a:lnTo>
                  <a:pt x="1365" y="1323"/>
                </a:lnTo>
                <a:lnTo>
                  <a:pt x="1430" y="1304"/>
                </a:lnTo>
                <a:lnTo>
                  <a:pt x="1498" y="1278"/>
                </a:lnTo>
                <a:lnTo>
                  <a:pt x="1539" y="1259"/>
                </a:lnTo>
                <a:lnTo>
                  <a:pt x="1572" y="1236"/>
                </a:lnTo>
                <a:lnTo>
                  <a:pt x="1607" y="1252"/>
                </a:lnTo>
                <a:lnTo>
                  <a:pt x="1657" y="1270"/>
                </a:lnTo>
                <a:lnTo>
                  <a:pt x="1702" y="1283"/>
                </a:lnTo>
                <a:lnTo>
                  <a:pt x="1745" y="1290"/>
                </a:lnTo>
                <a:lnTo>
                  <a:pt x="1794" y="1294"/>
                </a:lnTo>
                <a:lnTo>
                  <a:pt x="1838" y="1294"/>
                </a:lnTo>
                <a:lnTo>
                  <a:pt x="1896" y="1288"/>
                </a:lnTo>
                <a:lnTo>
                  <a:pt x="1951" y="1274"/>
                </a:lnTo>
                <a:lnTo>
                  <a:pt x="2001" y="1259"/>
                </a:lnTo>
                <a:lnTo>
                  <a:pt x="2050" y="1234"/>
                </a:lnTo>
                <a:lnTo>
                  <a:pt x="2096" y="1207"/>
                </a:lnTo>
                <a:lnTo>
                  <a:pt x="2159" y="1229"/>
                </a:lnTo>
                <a:lnTo>
                  <a:pt x="2218" y="1241"/>
                </a:lnTo>
                <a:lnTo>
                  <a:pt x="2267" y="1248"/>
                </a:lnTo>
                <a:lnTo>
                  <a:pt x="2339" y="1248"/>
                </a:lnTo>
                <a:lnTo>
                  <a:pt x="2414" y="1239"/>
                </a:lnTo>
                <a:lnTo>
                  <a:pt x="2502" y="1214"/>
                </a:lnTo>
                <a:lnTo>
                  <a:pt x="2577" y="1178"/>
                </a:lnTo>
                <a:lnTo>
                  <a:pt x="2641" y="1133"/>
                </a:lnTo>
                <a:lnTo>
                  <a:pt x="2702" y="1078"/>
                </a:lnTo>
                <a:lnTo>
                  <a:pt x="2736" y="1033"/>
                </a:lnTo>
                <a:lnTo>
                  <a:pt x="2763" y="987"/>
                </a:lnTo>
                <a:lnTo>
                  <a:pt x="2787" y="927"/>
                </a:lnTo>
                <a:lnTo>
                  <a:pt x="2801" y="872"/>
                </a:lnTo>
                <a:lnTo>
                  <a:pt x="2808" y="809"/>
                </a:lnTo>
                <a:lnTo>
                  <a:pt x="2802" y="760"/>
                </a:lnTo>
                <a:lnTo>
                  <a:pt x="2790" y="702"/>
                </a:lnTo>
                <a:lnTo>
                  <a:pt x="2768" y="644"/>
                </a:lnTo>
                <a:lnTo>
                  <a:pt x="2737" y="592"/>
                </a:lnTo>
                <a:lnTo>
                  <a:pt x="2699" y="542"/>
                </a:lnTo>
                <a:lnTo>
                  <a:pt x="2655" y="500"/>
                </a:lnTo>
                <a:lnTo>
                  <a:pt x="2613" y="468"/>
                </a:lnTo>
                <a:lnTo>
                  <a:pt x="2569" y="441"/>
                </a:lnTo>
                <a:lnTo>
                  <a:pt x="2508" y="410"/>
                </a:lnTo>
                <a:lnTo>
                  <a:pt x="2453" y="391"/>
                </a:lnTo>
                <a:lnTo>
                  <a:pt x="2403" y="382"/>
                </a:lnTo>
                <a:lnTo>
                  <a:pt x="2349" y="375"/>
                </a:lnTo>
                <a:lnTo>
                  <a:pt x="2339" y="337"/>
                </a:lnTo>
                <a:lnTo>
                  <a:pt x="2321" y="297"/>
                </a:lnTo>
                <a:lnTo>
                  <a:pt x="2300" y="262"/>
                </a:lnTo>
                <a:lnTo>
                  <a:pt x="2271" y="220"/>
                </a:lnTo>
                <a:lnTo>
                  <a:pt x="2237" y="181"/>
                </a:lnTo>
                <a:lnTo>
                  <a:pt x="2192" y="140"/>
                </a:lnTo>
                <a:lnTo>
                  <a:pt x="2148" y="106"/>
                </a:lnTo>
                <a:lnTo>
                  <a:pt x="2097" y="80"/>
                </a:lnTo>
                <a:lnTo>
                  <a:pt x="2033" y="49"/>
                </a:lnTo>
                <a:lnTo>
                  <a:pt x="1973" y="28"/>
                </a:lnTo>
                <a:lnTo>
                  <a:pt x="1910" y="13"/>
                </a:lnTo>
                <a:lnTo>
                  <a:pt x="1844" y="4"/>
                </a:lnTo>
                <a:lnTo>
                  <a:pt x="1779" y="0"/>
                </a:lnTo>
                <a:lnTo>
                  <a:pt x="1706" y="1"/>
                </a:lnTo>
                <a:lnTo>
                  <a:pt x="1643" y="8"/>
                </a:lnTo>
                <a:lnTo>
                  <a:pt x="1566" y="27"/>
                </a:lnTo>
                <a:lnTo>
                  <a:pt x="1485" y="55"/>
                </a:lnTo>
                <a:lnTo>
                  <a:pt x="1433" y="80"/>
                </a:lnTo>
                <a:lnTo>
                  <a:pt x="1381" y="109"/>
                </a:lnTo>
                <a:lnTo>
                  <a:pt x="1335" y="144"/>
                </a:lnTo>
                <a:lnTo>
                  <a:pt x="1296" y="179"/>
                </a:lnTo>
              </a:path>
            </a:pathLst>
          </a:custGeom>
          <a:noFill/>
          <a:ln w="3175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4881563" y="5181600"/>
            <a:ext cx="2674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/>
              <a:t>Additional subnets</a:t>
            </a: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6996113" y="3124200"/>
            <a:ext cx="717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Router</a:t>
            </a:r>
          </a:p>
        </p:txBody>
      </p:sp>
      <p:sp>
        <p:nvSpPr>
          <p:cNvPr id="19464" name="Text Box 10"/>
          <p:cNvSpPr txBox="1">
            <a:spLocks noChangeArrowheads="1"/>
          </p:cNvSpPr>
          <p:nvPr/>
        </p:nvSpPr>
        <p:spPr bwMode="auto">
          <a:xfrm>
            <a:off x="1204913" y="1676400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Host</a:t>
            </a:r>
          </a:p>
        </p:txBody>
      </p:sp>
      <p:grpSp>
        <p:nvGrpSpPr>
          <p:cNvPr id="19465" name="Group 11"/>
          <p:cNvGrpSpPr>
            <a:grpSpLocks/>
          </p:cNvGrpSpPr>
          <p:nvPr/>
        </p:nvGrpSpPr>
        <p:grpSpPr bwMode="auto">
          <a:xfrm flipH="1" flipV="1">
            <a:off x="1052513" y="3276600"/>
            <a:ext cx="1371600" cy="228600"/>
            <a:chOff x="1248" y="720"/>
            <a:chExt cx="672" cy="144"/>
          </a:xfrm>
        </p:grpSpPr>
        <p:sp>
          <p:nvSpPr>
            <p:cNvPr id="19497" name="Freeform 12"/>
            <p:cNvSpPr>
              <a:spLocks/>
            </p:cNvSpPr>
            <p:nvPr/>
          </p:nvSpPr>
          <p:spPr bwMode="auto">
            <a:xfrm>
              <a:off x="1248" y="768"/>
              <a:ext cx="672" cy="96"/>
            </a:xfrm>
            <a:custGeom>
              <a:avLst/>
              <a:gdLst>
                <a:gd name="T0" fmla="*/ 0 w 672"/>
                <a:gd name="T1" fmla="*/ 96 h 96"/>
                <a:gd name="T2" fmla="*/ 0 w 672"/>
                <a:gd name="T3" fmla="*/ 0 h 96"/>
                <a:gd name="T4" fmla="*/ 672 w 672"/>
                <a:gd name="T5" fmla="*/ 0 h 96"/>
                <a:gd name="T6" fmla="*/ 672 w 672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2"/>
                <a:gd name="T13" fmla="*/ 0 h 96"/>
                <a:gd name="T14" fmla="*/ 672 w 672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2" h="96">
                  <a:moveTo>
                    <a:pt x="0" y="96"/>
                  </a:moveTo>
                  <a:lnTo>
                    <a:pt x="0" y="0"/>
                  </a:lnTo>
                  <a:lnTo>
                    <a:pt x="672" y="0"/>
                  </a:lnTo>
                  <a:lnTo>
                    <a:pt x="672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8" name="Line 13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6" name="Text Box 14"/>
          <p:cNvSpPr txBox="1">
            <a:spLocks noChangeArrowheads="1"/>
          </p:cNvSpPr>
          <p:nvPr/>
        </p:nvSpPr>
        <p:spPr bwMode="auto">
          <a:xfrm>
            <a:off x="2727325" y="838200"/>
            <a:ext cx="995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Neighbors</a:t>
            </a:r>
          </a:p>
        </p:txBody>
      </p:sp>
      <p:graphicFrame>
        <p:nvGraphicFramePr>
          <p:cNvPr id="19467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424113" y="2438400"/>
          <a:ext cx="533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8" name="VISIO" r:id="rId7" imgW="952500" imgH="952500" progId="Visio.Drawing.4">
                  <p:embed/>
                </p:oleObj>
              </mc:Choice>
              <mc:Fallback>
                <p:oleObj name="VISIO" r:id="rId7" imgW="952500" imgH="952500" progId="Visio.Drawing.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3" y="2438400"/>
                        <a:ext cx="5334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Line 16"/>
          <p:cNvSpPr>
            <a:spLocks noChangeShapeType="1"/>
          </p:cNvSpPr>
          <p:nvPr/>
        </p:nvSpPr>
        <p:spPr bwMode="auto">
          <a:xfrm>
            <a:off x="1433513" y="2590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7"/>
          <p:cNvSpPr>
            <a:spLocks noChangeShapeType="1"/>
          </p:cNvSpPr>
          <p:nvPr/>
        </p:nvSpPr>
        <p:spPr bwMode="auto">
          <a:xfrm>
            <a:off x="1052513" y="2743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8"/>
          <p:cNvSpPr>
            <a:spLocks noChangeShapeType="1"/>
          </p:cNvSpPr>
          <p:nvPr/>
        </p:nvSpPr>
        <p:spPr bwMode="auto">
          <a:xfrm>
            <a:off x="2957513" y="2743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471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62313" y="1981200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" name="VISIO" r:id="rId9" imgW="952500" imgH="952500" progId="Visio.Drawing.4">
                  <p:embed/>
                </p:oleObj>
              </mc:Choice>
              <mc:Fallback>
                <p:oleObj name="VISIO" r:id="rId9" imgW="952500" imgH="952500" progId="Visio.Drawing.4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2313" y="1981200"/>
                        <a:ext cx="609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2" name="Text Box 20"/>
          <p:cNvSpPr txBox="1">
            <a:spLocks noChangeArrowheads="1"/>
          </p:cNvSpPr>
          <p:nvPr/>
        </p:nvSpPr>
        <p:spPr bwMode="auto">
          <a:xfrm>
            <a:off x="3338513" y="1676400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Host</a:t>
            </a:r>
          </a:p>
        </p:txBody>
      </p:sp>
      <p:sp>
        <p:nvSpPr>
          <p:cNvPr id="19473" name="Line 21"/>
          <p:cNvSpPr>
            <a:spLocks noChangeShapeType="1"/>
          </p:cNvSpPr>
          <p:nvPr/>
        </p:nvSpPr>
        <p:spPr bwMode="auto">
          <a:xfrm>
            <a:off x="3567113" y="2590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474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4633913" y="2438400"/>
          <a:ext cx="517525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" name="VISIO Drawing" r:id="rId10" imgW="952500" imgH="952500" progId="ShapewareVISIO20">
                  <p:embed/>
                </p:oleObj>
              </mc:Choice>
              <mc:Fallback>
                <p:oleObj name="VISIO Drawing" r:id="rId10" imgW="952500" imgH="952500" progId="ShapewareVISIO20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913" y="2438400"/>
                        <a:ext cx="517525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5" name="Line 23"/>
          <p:cNvSpPr>
            <a:spLocks noChangeShapeType="1"/>
          </p:cNvSpPr>
          <p:nvPr/>
        </p:nvSpPr>
        <p:spPr bwMode="auto">
          <a:xfrm>
            <a:off x="5167313" y="27432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476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24513" y="1981200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" name="VISIO" r:id="rId11" imgW="952500" imgH="952500" progId="Visio.Drawing.4">
                  <p:embed/>
                </p:oleObj>
              </mc:Choice>
              <mc:Fallback>
                <p:oleObj name="VISIO" r:id="rId11" imgW="952500" imgH="952500" progId="Visio.Drawing.4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513" y="1981200"/>
                        <a:ext cx="609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7" name="Text Box 25"/>
          <p:cNvSpPr txBox="1">
            <a:spLocks noChangeArrowheads="1"/>
          </p:cNvSpPr>
          <p:nvPr/>
        </p:nvSpPr>
        <p:spPr bwMode="auto">
          <a:xfrm>
            <a:off x="5700713" y="1676400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Host</a:t>
            </a:r>
          </a:p>
        </p:txBody>
      </p:sp>
      <p:sp>
        <p:nvSpPr>
          <p:cNvPr id="19478" name="Line 26"/>
          <p:cNvSpPr>
            <a:spLocks noChangeShapeType="1"/>
          </p:cNvSpPr>
          <p:nvPr/>
        </p:nvSpPr>
        <p:spPr bwMode="auto">
          <a:xfrm>
            <a:off x="5929313" y="2590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Text Box 27"/>
          <p:cNvSpPr txBox="1">
            <a:spLocks noChangeArrowheads="1"/>
          </p:cNvSpPr>
          <p:nvPr/>
        </p:nvSpPr>
        <p:spPr bwMode="auto">
          <a:xfrm>
            <a:off x="4351338" y="2971800"/>
            <a:ext cx="11334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Intra-subnet</a:t>
            </a:r>
          </a:p>
          <a:p>
            <a:r>
              <a:rPr lang="en-US" sz="1400"/>
              <a:t>router</a:t>
            </a:r>
          </a:p>
        </p:txBody>
      </p:sp>
      <p:sp>
        <p:nvSpPr>
          <p:cNvPr id="19480" name="Text Box 28"/>
          <p:cNvSpPr txBox="1">
            <a:spLocks noChangeArrowheads="1"/>
          </p:cNvSpPr>
          <p:nvPr/>
        </p:nvSpPr>
        <p:spPr bwMode="auto">
          <a:xfrm>
            <a:off x="2153992" y="2971800"/>
            <a:ext cx="10926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 smtClean="0"/>
              <a:t>Switch/Hub</a:t>
            </a:r>
            <a:endParaRPr lang="en-US" sz="1400" dirty="0"/>
          </a:p>
        </p:txBody>
      </p:sp>
      <p:sp>
        <p:nvSpPr>
          <p:cNvPr id="19481" name="Text Box 29"/>
          <p:cNvSpPr txBox="1">
            <a:spLocks noChangeArrowheads="1"/>
          </p:cNvSpPr>
          <p:nvPr/>
        </p:nvSpPr>
        <p:spPr bwMode="auto">
          <a:xfrm>
            <a:off x="1154113" y="3505200"/>
            <a:ext cx="1262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LAN segment</a:t>
            </a:r>
          </a:p>
        </p:txBody>
      </p:sp>
      <p:grpSp>
        <p:nvGrpSpPr>
          <p:cNvPr id="19482" name="Group 30"/>
          <p:cNvGrpSpPr>
            <a:grpSpLocks/>
          </p:cNvGrpSpPr>
          <p:nvPr/>
        </p:nvGrpSpPr>
        <p:grpSpPr bwMode="auto">
          <a:xfrm flipH="1" flipV="1">
            <a:off x="1052513" y="3733800"/>
            <a:ext cx="3581400" cy="381000"/>
            <a:chOff x="1248" y="720"/>
            <a:chExt cx="672" cy="144"/>
          </a:xfrm>
        </p:grpSpPr>
        <p:sp>
          <p:nvSpPr>
            <p:cNvPr id="19495" name="Freeform 31"/>
            <p:cNvSpPr>
              <a:spLocks/>
            </p:cNvSpPr>
            <p:nvPr/>
          </p:nvSpPr>
          <p:spPr bwMode="auto">
            <a:xfrm>
              <a:off x="1248" y="768"/>
              <a:ext cx="672" cy="96"/>
            </a:xfrm>
            <a:custGeom>
              <a:avLst/>
              <a:gdLst>
                <a:gd name="T0" fmla="*/ 0 w 672"/>
                <a:gd name="T1" fmla="*/ 96 h 96"/>
                <a:gd name="T2" fmla="*/ 0 w 672"/>
                <a:gd name="T3" fmla="*/ 0 h 96"/>
                <a:gd name="T4" fmla="*/ 672 w 672"/>
                <a:gd name="T5" fmla="*/ 0 h 96"/>
                <a:gd name="T6" fmla="*/ 672 w 672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2"/>
                <a:gd name="T13" fmla="*/ 0 h 96"/>
                <a:gd name="T14" fmla="*/ 672 w 672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2" h="96">
                  <a:moveTo>
                    <a:pt x="0" y="96"/>
                  </a:moveTo>
                  <a:lnTo>
                    <a:pt x="0" y="0"/>
                  </a:lnTo>
                  <a:lnTo>
                    <a:pt x="672" y="0"/>
                  </a:lnTo>
                  <a:lnTo>
                    <a:pt x="672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6" name="Line 32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83" name="Text Box 33"/>
          <p:cNvSpPr txBox="1">
            <a:spLocks noChangeArrowheads="1"/>
          </p:cNvSpPr>
          <p:nvPr/>
        </p:nvSpPr>
        <p:spPr bwMode="auto">
          <a:xfrm>
            <a:off x="2570163" y="4114800"/>
            <a:ext cx="509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Link</a:t>
            </a:r>
          </a:p>
        </p:txBody>
      </p:sp>
      <p:grpSp>
        <p:nvGrpSpPr>
          <p:cNvPr id="19484" name="Group 34"/>
          <p:cNvGrpSpPr>
            <a:grpSpLocks/>
          </p:cNvGrpSpPr>
          <p:nvPr/>
        </p:nvGrpSpPr>
        <p:grpSpPr bwMode="auto">
          <a:xfrm flipH="1" flipV="1">
            <a:off x="1052513" y="4267200"/>
            <a:ext cx="5410200" cy="381000"/>
            <a:chOff x="1248" y="720"/>
            <a:chExt cx="672" cy="144"/>
          </a:xfrm>
        </p:grpSpPr>
        <p:sp>
          <p:nvSpPr>
            <p:cNvPr id="19493" name="Freeform 35"/>
            <p:cNvSpPr>
              <a:spLocks/>
            </p:cNvSpPr>
            <p:nvPr/>
          </p:nvSpPr>
          <p:spPr bwMode="auto">
            <a:xfrm>
              <a:off x="1248" y="768"/>
              <a:ext cx="672" cy="96"/>
            </a:xfrm>
            <a:custGeom>
              <a:avLst/>
              <a:gdLst>
                <a:gd name="T0" fmla="*/ 0 w 672"/>
                <a:gd name="T1" fmla="*/ 96 h 96"/>
                <a:gd name="T2" fmla="*/ 0 w 672"/>
                <a:gd name="T3" fmla="*/ 0 h 96"/>
                <a:gd name="T4" fmla="*/ 672 w 672"/>
                <a:gd name="T5" fmla="*/ 0 h 96"/>
                <a:gd name="T6" fmla="*/ 672 w 672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2"/>
                <a:gd name="T13" fmla="*/ 0 h 96"/>
                <a:gd name="T14" fmla="*/ 672 w 672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2" h="96">
                  <a:moveTo>
                    <a:pt x="0" y="96"/>
                  </a:moveTo>
                  <a:lnTo>
                    <a:pt x="0" y="0"/>
                  </a:lnTo>
                  <a:lnTo>
                    <a:pt x="672" y="0"/>
                  </a:lnTo>
                  <a:lnTo>
                    <a:pt x="672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4" name="Line 36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85" name="Text Box 37"/>
          <p:cNvSpPr txBox="1">
            <a:spLocks noChangeArrowheads="1"/>
          </p:cNvSpPr>
          <p:nvPr/>
        </p:nvSpPr>
        <p:spPr bwMode="auto">
          <a:xfrm>
            <a:off x="3373438" y="4648200"/>
            <a:ext cx="747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Subnet</a:t>
            </a:r>
          </a:p>
        </p:txBody>
      </p:sp>
      <p:sp>
        <p:nvSpPr>
          <p:cNvPr id="19486" name="Line 38"/>
          <p:cNvSpPr>
            <a:spLocks noChangeShapeType="1"/>
          </p:cNvSpPr>
          <p:nvPr/>
        </p:nvSpPr>
        <p:spPr bwMode="auto">
          <a:xfrm flipH="1">
            <a:off x="1738313" y="11430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7" name="Line 39"/>
          <p:cNvSpPr>
            <a:spLocks noChangeShapeType="1"/>
          </p:cNvSpPr>
          <p:nvPr/>
        </p:nvSpPr>
        <p:spPr bwMode="auto">
          <a:xfrm>
            <a:off x="3109913" y="11430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8" name="Line 40"/>
          <p:cNvSpPr>
            <a:spLocks noChangeShapeType="1"/>
          </p:cNvSpPr>
          <p:nvPr/>
        </p:nvSpPr>
        <p:spPr bwMode="auto">
          <a:xfrm>
            <a:off x="3109913" y="1143000"/>
            <a:ext cx="1752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489" name="Group 41"/>
          <p:cNvGrpSpPr>
            <a:grpSpLocks/>
          </p:cNvGrpSpPr>
          <p:nvPr/>
        </p:nvGrpSpPr>
        <p:grpSpPr bwMode="auto">
          <a:xfrm flipH="1" flipV="1">
            <a:off x="1066800" y="5791200"/>
            <a:ext cx="7315200" cy="381000"/>
            <a:chOff x="1248" y="720"/>
            <a:chExt cx="672" cy="144"/>
          </a:xfrm>
        </p:grpSpPr>
        <p:sp>
          <p:nvSpPr>
            <p:cNvPr id="19491" name="Freeform 42"/>
            <p:cNvSpPr>
              <a:spLocks/>
            </p:cNvSpPr>
            <p:nvPr/>
          </p:nvSpPr>
          <p:spPr bwMode="auto">
            <a:xfrm>
              <a:off x="1248" y="768"/>
              <a:ext cx="672" cy="96"/>
            </a:xfrm>
            <a:custGeom>
              <a:avLst/>
              <a:gdLst>
                <a:gd name="T0" fmla="*/ 0 w 672"/>
                <a:gd name="T1" fmla="*/ 96 h 96"/>
                <a:gd name="T2" fmla="*/ 0 w 672"/>
                <a:gd name="T3" fmla="*/ 0 h 96"/>
                <a:gd name="T4" fmla="*/ 672 w 672"/>
                <a:gd name="T5" fmla="*/ 0 h 96"/>
                <a:gd name="T6" fmla="*/ 672 w 672"/>
                <a:gd name="T7" fmla="*/ 9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2"/>
                <a:gd name="T13" fmla="*/ 0 h 96"/>
                <a:gd name="T14" fmla="*/ 672 w 672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2" h="96">
                  <a:moveTo>
                    <a:pt x="0" y="96"/>
                  </a:moveTo>
                  <a:lnTo>
                    <a:pt x="0" y="0"/>
                  </a:lnTo>
                  <a:lnTo>
                    <a:pt x="672" y="0"/>
                  </a:lnTo>
                  <a:lnTo>
                    <a:pt x="672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2" name="Line 43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90" name="Text Box 44"/>
          <p:cNvSpPr txBox="1">
            <a:spLocks noChangeArrowheads="1"/>
          </p:cNvSpPr>
          <p:nvPr/>
        </p:nvSpPr>
        <p:spPr bwMode="auto">
          <a:xfrm>
            <a:off x="4286250" y="6172200"/>
            <a:ext cx="8366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Network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The Case For IPv6 Deployment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143000"/>
            <a:ext cx="8131175" cy="5246688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IPv6 solves the address depletion problem</a:t>
            </a:r>
          </a:p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IPv6 solves the international address allocation problem – assign chunks</a:t>
            </a:r>
          </a:p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IPv6 restores end-to-end communication</a:t>
            </a:r>
          </a:p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IPv6 uses scoped addresses and address selection</a:t>
            </a:r>
          </a:p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IPv6 has more efficient forwarding</a:t>
            </a:r>
          </a:p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IPv6 has built-in security and mobility</a:t>
            </a:r>
          </a:p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Probably reached </a:t>
            </a:r>
            <a:r>
              <a:rPr lang="ja-JP" altLang="en-US" sz="2800" dirty="0">
                <a:latin typeface="Arial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standardization</a:t>
            </a:r>
            <a:r>
              <a:rPr lang="ja-JP" altLang="en-US" sz="28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 without enough implementation and testing..</a:t>
            </a:r>
            <a:r>
              <a:rPr lang="en-US" altLang="ja-JP" sz="2800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Solves == Provides A Solution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E93DC1-767D-6049-8DE2-6DB0CBF8AED3}" type="datetime1">
              <a:rPr lang="en-US" smtClean="0"/>
              <a:t>10/21/19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Migration Issues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131175" cy="4787900"/>
          </a:xfrm>
          <a:noFill/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Flag Day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problem 	</a:t>
            </a:r>
          </a:p>
          <a:p>
            <a:pPr lvl="1"/>
            <a:r>
              <a:rPr lang="en-US" sz="2800" dirty="0">
                <a:latin typeface="Arial" charset="0"/>
                <a:ea typeface="ＭＳ Ｐゴシック" charset="0"/>
              </a:rPr>
              <a:t>Cannot simply pull the plug on IPv4 at some prearranged </a:t>
            </a:r>
            <a:r>
              <a:rPr lang="en-US" sz="2800" dirty="0" smtClean="0">
                <a:latin typeface="Arial" charset="0"/>
                <a:ea typeface="ＭＳ Ｐゴシック" charset="0"/>
              </a:rPr>
              <a:t>date,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Why?</a:t>
            </a:r>
            <a:r>
              <a:rPr lang="en-US" sz="2800" dirty="0">
                <a:latin typeface="Arial" charset="0"/>
                <a:ea typeface="ＭＳ Ｐゴシック" charset="0"/>
              </a:rPr>
              <a:t>						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IPv4 will be around indefinitely	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-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Problem?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			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Need to provide for a phased transition, but even more need to develop a 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need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to work that hard..</a:t>
            </a:r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r>
              <a:rPr lang="en-US" altLang="ja-JP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Why Change??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304800" y="6409267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010490F-B0D5-6B46-85B1-55AF92A8E742}" type="datetime1">
              <a:rPr lang="en-US" smtClean="0"/>
              <a:t>10/21/19</a:t>
            </a:fld>
            <a:endParaRPr lang="en-US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IPv6 Products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82000" cy="5231688"/>
          </a:xfrm>
          <a:noFill/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Done deal</a:t>
            </a: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All major players have IPv6 implementations for their OS's and routers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Cisco			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– </a:t>
            </a:r>
            <a:r>
              <a:rPr lang="en-US" dirty="0">
                <a:latin typeface="Arial" charset="0"/>
                <a:ea typeface="ＭＳ Ｐゴシック" charset="0"/>
              </a:rPr>
              <a:t>Linux 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Nortel	</a:t>
            </a:r>
            <a:r>
              <a:rPr lang="en-US" dirty="0" smtClean="0">
                <a:latin typeface="Arial" charset="0"/>
                <a:ea typeface="ＭＳ Ｐゴシック" charset="0"/>
              </a:rPr>
              <a:t>-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Gone</a:t>
            </a:r>
            <a:r>
              <a:rPr lang="en-US" dirty="0">
                <a:latin typeface="Arial" charset="0"/>
                <a:ea typeface="ＭＳ Ｐゴシック" charset="0"/>
              </a:rPr>
              <a:t>	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– </a:t>
            </a: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Solaris -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Gone</a:t>
            </a:r>
            <a:endParaRPr lang="en-US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Microsoft		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– HP-</a:t>
            </a: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UX -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rPr>
              <a:t>Gone</a:t>
            </a:r>
            <a:endParaRPr lang="en-US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Novell	</a:t>
            </a:r>
            <a:r>
              <a:rPr lang="en-US" dirty="0" smtClean="0">
                <a:latin typeface="Arial" charset="0"/>
                <a:ea typeface="ＭＳ Ｐゴシック" charset="0"/>
              </a:rPr>
              <a:t>-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Gone?</a:t>
            </a:r>
            <a:r>
              <a:rPr lang="en-US" dirty="0">
                <a:latin typeface="Arial" charset="0"/>
                <a:ea typeface="ＭＳ Ｐゴシック" charset="0"/>
              </a:rPr>
              <a:t>	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– Mac OS X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BSD (KAME</a:t>
            </a:r>
            <a:r>
              <a:rPr lang="en-US" dirty="0" smtClean="0">
                <a:latin typeface="Arial" charset="0"/>
                <a:ea typeface="ＭＳ Ｐゴシック" charset="0"/>
              </a:rPr>
              <a:t>) </a:t>
            </a:r>
            <a:r>
              <a:rPr lang="mr-IN" dirty="0" smtClean="0">
                <a:latin typeface="Arial" charset="0"/>
                <a:ea typeface="ＭＳ Ｐゴシック" charset="0"/>
              </a:rPr>
              <a:t>–</a:t>
            </a:r>
            <a:r>
              <a:rPr 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Now Merged into BSD</a:t>
            </a:r>
          </a:p>
          <a:p>
            <a:r>
              <a:rPr lang="en-US" sz="2400" dirty="0" smtClean="0">
                <a:latin typeface="Arial" charset="0"/>
                <a:ea typeface="ＭＳ Ｐゴシック" charset="0"/>
                <a:hlinkClick r:id="rId3"/>
              </a:rPr>
              <a:t>www.moonv6.org</a:t>
            </a:r>
            <a:endParaRPr lang="en-US" sz="2400" dirty="0" smtClean="0">
              <a:latin typeface="Arial" charset="0"/>
              <a:ea typeface="ＭＳ Ｐゴシック" charset="0"/>
            </a:endParaRPr>
          </a:p>
          <a:p>
            <a:r>
              <a:rPr lang="en-US" sz="2400" dirty="0" smtClean="0">
                <a:latin typeface="Arial" charset="0"/>
                <a:ea typeface="ＭＳ Ｐゴシック" charset="0"/>
              </a:rPr>
              <a:t>Renault car with Cisco router and Mobile IPv6 implementation</a:t>
            </a:r>
            <a:endParaRPr lang="en-US" sz="2400" dirty="0">
              <a:latin typeface="Aria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E51D75-8765-104B-A980-860AE89F2F6A}" type="datetime1">
              <a:rPr lang="en-US" smtClean="0"/>
              <a:t>10/21/19</a:t>
            </a:fld>
            <a:endParaRPr lang="en-US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Useful Books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61350" cy="4157549"/>
          </a:xfrm>
          <a:noFill/>
        </p:spPr>
        <p:txBody>
          <a:bodyPr/>
          <a:lstStyle/>
          <a:p>
            <a:r>
              <a:rPr lang="en-US" sz="2000" i="1" dirty="0">
                <a:latin typeface="Arial" charset="0"/>
                <a:ea typeface="ＭＳ Ｐゴシック" charset="0"/>
                <a:cs typeface="ＭＳ Ｐゴシック" charset="0"/>
              </a:rPr>
              <a:t>IPv6 Essentials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by S. Hagen (O</a:t>
            </a:r>
            <a:r>
              <a:rPr lang="ja-JP" altLang="en-US" sz="20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Reilly) (Best introduction)</a:t>
            </a:r>
          </a:p>
          <a:p>
            <a:pPr>
              <a:buFont typeface="Monotype Sorts" charset="0"/>
              <a:buNone/>
            </a:pPr>
            <a:endParaRPr lang="en-US" sz="2000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000" i="1" dirty="0" err="1">
                <a:latin typeface="Arial" charset="0"/>
                <a:ea typeface="ＭＳ Ｐゴシック" charset="0"/>
                <a:cs typeface="ＭＳ Ｐゴシック" charset="0"/>
              </a:rPr>
              <a:t>IPng</a:t>
            </a:r>
            <a:r>
              <a:rPr lang="en-US" sz="2000" i="1" dirty="0">
                <a:latin typeface="Arial" charset="0"/>
                <a:ea typeface="ＭＳ Ｐゴシック" charset="0"/>
                <a:cs typeface="ＭＳ Ｐゴシック" charset="0"/>
              </a:rPr>
              <a:t>, The New Internet Protocol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by C. </a:t>
            </a:r>
            <a:r>
              <a:rPr lang="en-US" sz="2000" dirty="0" err="1">
                <a:latin typeface="Arial" charset="0"/>
                <a:ea typeface="ＭＳ Ｐゴシック" charset="0"/>
                <a:cs typeface="ＭＳ Ｐゴシック" charset="0"/>
              </a:rPr>
              <a:t>Huitema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(Prentice Hall)							</a:t>
            </a:r>
          </a:p>
          <a:p>
            <a:r>
              <a:rPr lang="en-US" sz="2000" i="1" dirty="0" err="1">
                <a:latin typeface="Arial" charset="0"/>
                <a:ea typeface="ＭＳ Ｐゴシック" charset="0"/>
                <a:cs typeface="ＭＳ Ｐゴシック" charset="0"/>
              </a:rPr>
              <a:t>IPng</a:t>
            </a:r>
            <a:r>
              <a:rPr lang="en-US" sz="2000" i="1" dirty="0">
                <a:latin typeface="Arial" charset="0"/>
                <a:ea typeface="ＭＳ Ｐゴシック" charset="0"/>
                <a:cs typeface="ＭＳ Ｐゴシック" charset="0"/>
              </a:rPr>
              <a:t>, Internet Protocol Next Generation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by S. </a:t>
            </a:r>
            <a:r>
              <a:rPr lang="en-US" sz="2000" dirty="0" err="1">
                <a:latin typeface="Arial" charset="0"/>
                <a:ea typeface="ＭＳ Ｐゴシック" charset="0"/>
                <a:cs typeface="ＭＳ Ｐゴシック" charset="0"/>
              </a:rPr>
              <a:t>Bradner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&amp; A. </a:t>
            </a:r>
            <a:r>
              <a:rPr lang="en-US" sz="2000" dirty="0" err="1">
                <a:latin typeface="Arial" charset="0"/>
                <a:ea typeface="ＭＳ Ｐゴシック" charset="0"/>
                <a:cs typeface="ＭＳ Ｐゴシック" charset="0"/>
              </a:rPr>
              <a:t>Mankin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(Addison-Wesley)			</a:t>
            </a:r>
          </a:p>
          <a:p>
            <a:r>
              <a:rPr lang="en-US" sz="2000" i="1" dirty="0">
                <a:latin typeface="Arial" charset="0"/>
                <a:ea typeface="ＭＳ Ｐゴシック" charset="0"/>
                <a:cs typeface="ＭＳ Ｐゴシック" charset="0"/>
              </a:rPr>
              <a:t>Internetworking with TCP/IP Vol. I,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i="1" dirty="0">
                <a:latin typeface="Arial" charset="0"/>
                <a:ea typeface="ＭＳ Ｐゴシック" charset="0"/>
                <a:cs typeface="ＭＳ Ｐゴシック" charset="0"/>
              </a:rPr>
              <a:t>5</a:t>
            </a:r>
            <a:r>
              <a:rPr lang="en-US" sz="2000" i="1" baseline="30000" dirty="0">
                <a:latin typeface="Arial" charset="0"/>
                <a:ea typeface="ＭＳ Ｐゴシック" charset="0"/>
                <a:cs typeface="ＭＳ Ｐゴシック" charset="0"/>
              </a:rPr>
              <a:t>th</a:t>
            </a:r>
            <a:r>
              <a:rPr lang="en-US" sz="2000" i="1" dirty="0">
                <a:latin typeface="Arial" charset="0"/>
                <a:ea typeface="ＭＳ Ｐゴシック" charset="0"/>
                <a:cs typeface="ＭＳ Ｐゴシック" charset="0"/>
              </a:rPr>
              <a:t> Ed.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by D. Comer (Prentice Hall)							</a:t>
            </a:r>
          </a:p>
          <a:p>
            <a:r>
              <a:rPr lang="en-US" sz="2000" i="1" dirty="0" err="1">
                <a:latin typeface="Arial" charset="0"/>
                <a:ea typeface="ＭＳ Ｐゴシック" charset="0"/>
                <a:cs typeface="ＭＳ Ｐゴシック" charset="0"/>
              </a:rPr>
              <a:t>IPng</a:t>
            </a:r>
            <a:r>
              <a:rPr lang="en-US" sz="2000" i="1" dirty="0">
                <a:latin typeface="Arial" charset="0"/>
                <a:ea typeface="ＭＳ Ｐゴシック" charset="0"/>
                <a:cs typeface="ＭＳ Ｐゴシック" charset="0"/>
              </a:rPr>
              <a:t> and the TCP/IP Protocols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by S. Thomas (Wiley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0" indent="0">
              <a:buNone/>
            </a:pPr>
            <a:endParaRPr lang="en-US" sz="20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IPv6 Theory, Protocol, and Practice by Pete </a:t>
            </a:r>
            <a:r>
              <a:rPr lang="en-US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Loshin</a:t>
            </a:r>
            <a:endParaRPr lang="en-US" sz="20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Outline</a:t>
            </a:r>
          </a:p>
        </p:txBody>
      </p:sp>
      <p:sp>
        <p:nvSpPr>
          <p:cNvPr id="614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77838" y="1639888"/>
            <a:ext cx="8285162" cy="33020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Limitations of IPv4 and modern day Internet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Features of IPv6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Differences between IPv4 and IPv6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IPv6 terminology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Case for IPv6 deployment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8170F70-A278-964B-83FB-686B831F0D3A}" type="datetime1">
              <a:rPr lang="en-US" smtClean="0"/>
              <a:t>10/21/19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Quick Review of IPv4 vs IPv6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458200" cy="41910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IPv4 has problems with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address space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000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fragmentation overhead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000" dirty="0">
                <a:solidFill>
                  <a:srgbClr val="3366FF"/>
                </a:solidFill>
                <a:latin typeface="Arial" charset="0"/>
                <a:ea typeface="ＭＳ Ｐゴシック" charset="0"/>
                <a:cs typeface="ＭＳ Ｐゴシック" charset="0"/>
              </a:rPr>
              <a:t>Quality of Service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security,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autoconfiguration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, etc.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4-byte addresses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Default 20-byte header</a:t>
            </a:r>
          </a:p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IPv6 addresses those problems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16-byte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address, fixed 40 byte header</a:t>
            </a:r>
            <a:endParaRPr lang="en-US" sz="20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Flow labels for </a:t>
            </a:r>
            <a:r>
              <a:rPr lang="en-US" sz="2000" dirty="0" err="1">
                <a:latin typeface="Arial" charset="0"/>
                <a:ea typeface="ＭＳ Ｐゴシック" charset="0"/>
              </a:rPr>
              <a:t>QoS</a:t>
            </a:r>
            <a:r>
              <a:rPr lang="en-US" sz="2000" dirty="0">
                <a:latin typeface="Arial" charset="0"/>
                <a:ea typeface="ＭＳ Ｐゴシック" charset="0"/>
              </a:rPr>
              <a:t> support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No more fragmentation in routers or checksums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IPv4 Options become IPv6 Extension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Headers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charset="0"/>
              </a:rPr>
              <a:t>Checksum removed, no hop checksum processing</a:t>
            </a:r>
            <a:endParaRPr lang="en-US" sz="2000" dirty="0">
              <a:latin typeface="Aria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Limitations of IPv4</a:t>
            </a:r>
          </a:p>
        </p:txBody>
      </p:sp>
      <p:sp>
        <p:nvSpPr>
          <p:cNvPr id="921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131175" cy="5338763"/>
          </a:xfrm>
        </p:spPr>
        <p:txBody>
          <a:bodyPr/>
          <a:lstStyle/>
          <a:p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Exponential growth of the Internet and the </a:t>
            </a:r>
            <a:r>
              <a:rPr lang="en-US" sz="28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impending exhaustion 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of the IPv4 address space</a:t>
            </a:r>
          </a:p>
          <a:p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Growth of the Internet and the ability of Internet backbone </a:t>
            </a:r>
            <a:r>
              <a:rPr lang="en-US" sz="28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routers to maintain large routing tables</a:t>
            </a:r>
          </a:p>
          <a:p>
            <a:r>
              <a:rPr lang="en-US" sz="28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Mobile Computing</a:t>
            </a:r>
          </a:p>
          <a:p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IPv4 Missing Features</a:t>
            </a:r>
            <a:endParaRPr lang="en-US" sz="200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Need for simpler configuration - startup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Requirement for security at the IP level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Need for better support for real-time delivery of data—quality of service (QoS)</a:t>
            </a: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426200"/>
            <a:ext cx="23622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8FE35F-B55C-8D48-B524-9CC37F596B4E}" type="datetime1">
              <a:rPr lang="en-US" smtClean="0"/>
              <a:t>10/21/19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Competition from NAT Boxes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82000" cy="4876800"/>
          </a:xfrm>
          <a:noFill/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One of the strongest perceived incentives for migration was the shortage of IPv4 addresses</a:t>
            </a:r>
          </a:p>
          <a:p>
            <a:r>
              <a:rPr lang="en-US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Network Address Translators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helped to solve this problem by translating 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official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external IP addresses into 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private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internal addresses (10.x.x.x, etc.)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Created a disincentive for migration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696200" cy="762000"/>
          </a:xfrm>
        </p:spPr>
        <p:txBody>
          <a:bodyPr/>
          <a:lstStyle/>
          <a:p>
            <a:r>
              <a:rPr lang="en-US" sz="2700">
                <a:latin typeface="Times New Roman" charset="0"/>
                <a:ea typeface="ＭＳ Ｐゴシック" charset="0"/>
                <a:cs typeface="ＭＳ Ｐゴシック" charset="0"/>
              </a:rPr>
              <a:t>Consequences of the Limited IPv4 Address Space: NATs</a:t>
            </a:r>
            <a:br>
              <a:rPr lang="en-US" sz="27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700">
                <a:latin typeface="Times New Roman" charset="0"/>
                <a:ea typeface="ＭＳ Ｐゴシック" charset="0"/>
                <a:cs typeface="ＭＳ Ｐゴシック" charset="0"/>
              </a:rPr>
              <a:t>Impact peer to peer Applications</a:t>
            </a:r>
          </a:p>
        </p:txBody>
      </p:sp>
      <p:graphicFrame>
        <p:nvGraphicFramePr>
          <p:cNvPr id="12290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533400" y="1981200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0" name="VISIO" r:id="rId3" imgW="952500" imgH="952500" progId="Visio.Drawing.4">
                  <p:embed/>
                </p:oleObj>
              </mc:Choice>
              <mc:Fallback>
                <p:oleObj name="VISIO" r:id="rId3" imgW="952500" imgH="95250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81200"/>
                        <a:ext cx="609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Line 5"/>
          <p:cNvSpPr>
            <a:spLocks noChangeShapeType="1"/>
          </p:cNvSpPr>
          <p:nvPr/>
        </p:nvSpPr>
        <p:spPr bwMode="auto">
          <a:xfrm>
            <a:off x="1676400" y="19050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6"/>
          <p:cNvSpPr>
            <a:spLocks noChangeShapeType="1"/>
          </p:cNvSpPr>
          <p:nvPr/>
        </p:nvSpPr>
        <p:spPr bwMode="auto">
          <a:xfrm>
            <a:off x="1143000" y="2438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Line 7"/>
          <p:cNvSpPr>
            <a:spLocks noChangeShapeType="1"/>
          </p:cNvSpPr>
          <p:nvPr/>
        </p:nvSpPr>
        <p:spPr bwMode="auto">
          <a:xfrm>
            <a:off x="16764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294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2133600" y="3810000"/>
          <a:ext cx="517525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VISIO Drawing" r:id="rId5" imgW="952500" imgH="952500" progId="ShapewareVISIO20">
                  <p:embed/>
                </p:oleObj>
              </mc:Choice>
              <mc:Fallback>
                <p:oleObj name="VISIO Drawing" r:id="rId5" imgW="952500" imgH="952500" progId="ShapewareVISIO20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810000"/>
                        <a:ext cx="517525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Freeform 9"/>
          <p:cNvSpPr>
            <a:spLocks/>
          </p:cNvSpPr>
          <p:nvPr/>
        </p:nvSpPr>
        <p:spPr bwMode="auto">
          <a:xfrm>
            <a:off x="2819400" y="2819400"/>
            <a:ext cx="4459288" cy="2151063"/>
          </a:xfrm>
          <a:custGeom>
            <a:avLst/>
            <a:gdLst>
              <a:gd name="T0" fmla="*/ 2147483647 w 2809"/>
              <a:gd name="T1" fmla="*/ 2147483647 h 1355"/>
              <a:gd name="T2" fmla="*/ 2147483647 w 2809"/>
              <a:gd name="T3" fmla="*/ 2147483647 h 1355"/>
              <a:gd name="T4" fmla="*/ 2147483647 w 2809"/>
              <a:gd name="T5" fmla="*/ 2147483647 h 1355"/>
              <a:gd name="T6" fmla="*/ 2147483647 w 2809"/>
              <a:gd name="T7" fmla="*/ 2147483647 h 1355"/>
              <a:gd name="T8" fmla="*/ 2147483647 w 2809"/>
              <a:gd name="T9" fmla="*/ 2147483647 h 1355"/>
              <a:gd name="T10" fmla="*/ 2147483647 w 2809"/>
              <a:gd name="T11" fmla="*/ 2147483647 h 1355"/>
              <a:gd name="T12" fmla="*/ 2147483647 w 2809"/>
              <a:gd name="T13" fmla="*/ 2147483647 h 1355"/>
              <a:gd name="T14" fmla="*/ 2147483647 w 2809"/>
              <a:gd name="T15" fmla="*/ 2147483647 h 1355"/>
              <a:gd name="T16" fmla="*/ 2147483647 w 2809"/>
              <a:gd name="T17" fmla="*/ 2147483647 h 1355"/>
              <a:gd name="T18" fmla="*/ 2147483647 w 2809"/>
              <a:gd name="T19" fmla="*/ 2147483647 h 1355"/>
              <a:gd name="T20" fmla="*/ 2147483647 w 2809"/>
              <a:gd name="T21" fmla="*/ 2147483647 h 1355"/>
              <a:gd name="T22" fmla="*/ 2147483647 w 2809"/>
              <a:gd name="T23" fmla="*/ 2147483647 h 1355"/>
              <a:gd name="T24" fmla="*/ 2147483647 w 2809"/>
              <a:gd name="T25" fmla="*/ 2147483647 h 1355"/>
              <a:gd name="T26" fmla="*/ 2147483647 w 2809"/>
              <a:gd name="T27" fmla="*/ 2147483647 h 1355"/>
              <a:gd name="T28" fmla="*/ 0 w 2809"/>
              <a:gd name="T29" fmla="*/ 2147483647 h 1355"/>
              <a:gd name="T30" fmla="*/ 2147483647 w 2809"/>
              <a:gd name="T31" fmla="*/ 2147483647 h 1355"/>
              <a:gd name="T32" fmla="*/ 2147483647 w 2809"/>
              <a:gd name="T33" fmla="*/ 2147483647 h 1355"/>
              <a:gd name="T34" fmla="*/ 2147483647 w 2809"/>
              <a:gd name="T35" fmla="*/ 2147483647 h 1355"/>
              <a:gd name="T36" fmla="*/ 2147483647 w 2809"/>
              <a:gd name="T37" fmla="*/ 2147483647 h 1355"/>
              <a:gd name="T38" fmla="*/ 2147483647 w 2809"/>
              <a:gd name="T39" fmla="*/ 2147483647 h 1355"/>
              <a:gd name="T40" fmla="*/ 2147483647 w 2809"/>
              <a:gd name="T41" fmla="*/ 2147483647 h 1355"/>
              <a:gd name="T42" fmla="*/ 2147483647 w 2809"/>
              <a:gd name="T43" fmla="*/ 2147483647 h 1355"/>
              <a:gd name="T44" fmla="*/ 2147483647 w 2809"/>
              <a:gd name="T45" fmla="*/ 2147483647 h 1355"/>
              <a:gd name="T46" fmla="*/ 2147483647 w 2809"/>
              <a:gd name="T47" fmla="*/ 2147483647 h 1355"/>
              <a:gd name="T48" fmla="*/ 2147483647 w 2809"/>
              <a:gd name="T49" fmla="*/ 2147483647 h 1355"/>
              <a:gd name="T50" fmla="*/ 2147483647 w 2809"/>
              <a:gd name="T51" fmla="*/ 2147483647 h 1355"/>
              <a:gd name="T52" fmla="*/ 2147483647 w 2809"/>
              <a:gd name="T53" fmla="*/ 2147483647 h 1355"/>
              <a:gd name="T54" fmla="*/ 2147483647 w 2809"/>
              <a:gd name="T55" fmla="*/ 2147483647 h 1355"/>
              <a:gd name="T56" fmla="*/ 2147483647 w 2809"/>
              <a:gd name="T57" fmla="*/ 2147483647 h 1355"/>
              <a:gd name="T58" fmla="*/ 2147483647 w 2809"/>
              <a:gd name="T59" fmla="*/ 2147483647 h 1355"/>
              <a:gd name="T60" fmla="*/ 2147483647 w 2809"/>
              <a:gd name="T61" fmla="*/ 2147483647 h 1355"/>
              <a:gd name="T62" fmla="*/ 2147483647 w 2809"/>
              <a:gd name="T63" fmla="*/ 2147483647 h 1355"/>
              <a:gd name="T64" fmla="*/ 2147483647 w 2809"/>
              <a:gd name="T65" fmla="*/ 2147483647 h 1355"/>
              <a:gd name="T66" fmla="*/ 2147483647 w 2809"/>
              <a:gd name="T67" fmla="*/ 2147483647 h 1355"/>
              <a:gd name="T68" fmla="*/ 2147483647 w 2809"/>
              <a:gd name="T69" fmla="*/ 2147483647 h 1355"/>
              <a:gd name="T70" fmla="*/ 2147483647 w 2809"/>
              <a:gd name="T71" fmla="*/ 2147483647 h 1355"/>
              <a:gd name="T72" fmla="*/ 2147483647 w 2809"/>
              <a:gd name="T73" fmla="*/ 2147483647 h 1355"/>
              <a:gd name="T74" fmla="*/ 2147483647 w 2809"/>
              <a:gd name="T75" fmla="*/ 2147483647 h 1355"/>
              <a:gd name="T76" fmla="*/ 2147483647 w 2809"/>
              <a:gd name="T77" fmla="*/ 2147483647 h 1355"/>
              <a:gd name="T78" fmla="*/ 2147483647 w 2809"/>
              <a:gd name="T79" fmla="*/ 2147483647 h 1355"/>
              <a:gd name="T80" fmla="*/ 2147483647 w 2809"/>
              <a:gd name="T81" fmla="*/ 2147483647 h 1355"/>
              <a:gd name="T82" fmla="*/ 2147483647 w 2809"/>
              <a:gd name="T83" fmla="*/ 2147483647 h 1355"/>
              <a:gd name="T84" fmla="*/ 2147483647 w 2809"/>
              <a:gd name="T85" fmla="*/ 2147483647 h 1355"/>
              <a:gd name="T86" fmla="*/ 2147483647 w 2809"/>
              <a:gd name="T87" fmla="*/ 2147483647 h 1355"/>
              <a:gd name="T88" fmla="*/ 2147483647 w 2809"/>
              <a:gd name="T89" fmla="*/ 2147483647 h 1355"/>
              <a:gd name="T90" fmla="*/ 2147483647 w 2809"/>
              <a:gd name="T91" fmla="*/ 2147483647 h 1355"/>
              <a:gd name="T92" fmla="*/ 2147483647 w 2809"/>
              <a:gd name="T93" fmla="*/ 2147483647 h 1355"/>
              <a:gd name="T94" fmla="*/ 2147483647 w 2809"/>
              <a:gd name="T95" fmla="*/ 2147483647 h 1355"/>
              <a:gd name="T96" fmla="*/ 2147483647 w 2809"/>
              <a:gd name="T97" fmla="*/ 2147483647 h 1355"/>
              <a:gd name="T98" fmla="*/ 2147483647 w 2809"/>
              <a:gd name="T99" fmla="*/ 2147483647 h 1355"/>
              <a:gd name="T100" fmla="*/ 2147483647 w 2809"/>
              <a:gd name="T101" fmla="*/ 2147483647 h 1355"/>
              <a:gd name="T102" fmla="*/ 2147483647 w 2809"/>
              <a:gd name="T103" fmla="*/ 2147483647 h 1355"/>
              <a:gd name="T104" fmla="*/ 2147483647 w 2809"/>
              <a:gd name="T105" fmla="*/ 2147483647 h 1355"/>
              <a:gd name="T106" fmla="*/ 2147483647 w 2809"/>
              <a:gd name="T107" fmla="*/ 2147483647 h 1355"/>
              <a:gd name="T108" fmla="*/ 2147483647 w 2809"/>
              <a:gd name="T109" fmla="*/ 2147483647 h 1355"/>
              <a:gd name="T110" fmla="*/ 2147483647 w 2809"/>
              <a:gd name="T111" fmla="*/ 2147483647 h 1355"/>
              <a:gd name="T112" fmla="*/ 2147483647 w 2809"/>
              <a:gd name="T113" fmla="*/ 2147483647 h 1355"/>
              <a:gd name="T114" fmla="*/ 2147483647 w 2809"/>
              <a:gd name="T115" fmla="*/ 2147483647 h 1355"/>
              <a:gd name="T116" fmla="*/ 2147483647 w 2809"/>
              <a:gd name="T117" fmla="*/ 2147483647 h 1355"/>
              <a:gd name="T118" fmla="*/ 2147483647 w 2809"/>
              <a:gd name="T119" fmla="*/ 2147483647 h 1355"/>
              <a:gd name="T120" fmla="*/ 2147483647 w 2809"/>
              <a:gd name="T121" fmla="*/ 2147483647 h 135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809"/>
              <a:gd name="T184" fmla="*/ 0 h 1355"/>
              <a:gd name="T185" fmla="*/ 2809 w 2809"/>
              <a:gd name="T186" fmla="*/ 1355 h 135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809" h="1355">
                <a:moveTo>
                  <a:pt x="1296" y="179"/>
                </a:moveTo>
                <a:lnTo>
                  <a:pt x="1231" y="165"/>
                </a:lnTo>
                <a:lnTo>
                  <a:pt x="1141" y="151"/>
                </a:lnTo>
                <a:lnTo>
                  <a:pt x="1066" y="147"/>
                </a:lnTo>
                <a:lnTo>
                  <a:pt x="987" y="154"/>
                </a:lnTo>
                <a:lnTo>
                  <a:pt x="930" y="160"/>
                </a:lnTo>
                <a:lnTo>
                  <a:pt x="872" y="172"/>
                </a:lnTo>
                <a:lnTo>
                  <a:pt x="811" y="192"/>
                </a:lnTo>
                <a:lnTo>
                  <a:pt x="753" y="216"/>
                </a:lnTo>
                <a:lnTo>
                  <a:pt x="692" y="248"/>
                </a:lnTo>
                <a:lnTo>
                  <a:pt x="633" y="291"/>
                </a:lnTo>
                <a:lnTo>
                  <a:pt x="593" y="330"/>
                </a:lnTo>
                <a:lnTo>
                  <a:pt x="566" y="367"/>
                </a:lnTo>
                <a:lnTo>
                  <a:pt x="542" y="406"/>
                </a:lnTo>
                <a:lnTo>
                  <a:pt x="525" y="458"/>
                </a:lnTo>
                <a:lnTo>
                  <a:pt x="477" y="444"/>
                </a:lnTo>
                <a:lnTo>
                  <a:pt x="416" y="438"/>
                </a:lnTo>
                <a:lnTo>
                  <a:pt x="364" y="440"/>
                </a:lnTo>
                <a:lnTo>
                  <a:pt x="307" y="449"/>
                </a:lnTo>
                <a:lnTo>
                  <a:pt x="259" y="463"/>
                </a:lnTo>
                <a:lnTo>
                  <a:pt x="211" y="483"/>
                </a:lnTo>
                <a:lnTo>
                  <a:pt x="159" y="514"/>
                </a:lnTo>
                <a:lnTo>
                  <a:pt x="127" y="542"/>
                </a:lnTo>
                <a:lnTo>
                  <a:pt x="93" y="573"/>
                </a:lnTo>
                <a:lnTo>
                  <a:pt x="64" y="608"/>
                </a:lnTo>
                <a:lnTo>
                  <a:pt x="37" y="658"/>
                </a:lnTo>
                <a:lnTo>
                  <a:pt x="18" y="702"/>
                </a:lnTo>
                <a:lnTo>
                  <a:pt x="7" y="749"/>
                </a:lnTo>
                <a:lnTo>
                  <a:pt x="3" y="786"/>
                </a:lnTo>
                <a:lnTo>
                  <a:pt x="0" y="822"/>
                </a:lnTo>
                <a:lnTo>
                  <a:pt x="3" y="865"/>
                </a:lnTo>
                <a:lnTo>
                  <a:pt x="10" y="906"/>
                </a:lnTo>
                <a:lnTo>
                  <a:pt x="23" y="944"/>
                </a:lnTo>
                <a:lnTo>
                  <a:pt x="38" y="983"/>
                </a:lnTo>
                <a:lnTo>
                  <a:pt x="64" y="1028"/>
                </a:lnTo>
                <a:lnTo>
                  <a:pt x="96" y="1068"/>
                </a:lnTo>
                <a:lnTo>
                  <a:pt x="130" y="1102"/>
                </a:lnTo>
                <a:lnTo>
                  <a:pt x="176" y="1136"/>
                </a:lnTo>
                <a:lnTo>
                  <a:pt x="222" y="1161"/>
                </a:lnTo>
                <a:lnTo>
                  <a:pt x="263" y="1178"/>
                </a:lnTo>
                <a:lnTo>
                  <a:pt x="302" y="1189"/>
                </a:lnTo>
                <a:lnTo>
                  <a:pt x="347" y="1199"/>
                </a:lnTo>
                <a:lnTo>
                  <a:pt x="396" y="1200"/>
                </a:lnTo>
                <a:lnTo>
                  <a:pt x="446" y="1200"/>
                </a:lnTo>
                <a:lnTo>
                  <a:pt x="496" y="1192"/>
                </a:lnTo>
                <a:lnTo>
                  <a:pt x="534" y="1182"/>
                </a:lnTo>
                <a:lnTo>
                  <a:pt x="561" y="1173"/>
                </a:lnTo>
                <a:lnTo>
                  <a:pt x="589" y="1203"/>
                </a:lnTo>
                <a:lnTo>
                  <a:pt x="627" y="1229"/>
                </a:lnTo>
                <a:lnTo>
                  <a:pt x="670" y="1253"/>
                </a:lnTo>
                <a:lnTo>
                  <a:pt x="717" y="1278"/>
                </a:lnTo>
                <a:lnTo>
                  <a:pt x="773" y="1301"/>
                </a:lnTo>
                <a:lnTo>
                  <a:pt x="834" y="1320"/>
                </a:lnTo>
                <a:lnTo>
                  <a:pt x="906" y="1336"/>
                </a:lnTo>
                <a:lnTo>
                  <a:pt x="971" y="1347"/>
                </a:lnTo>
                <a:lnTo>
                  <a:pt x="1044" y="1354"/>
                </a:lnTo>
                <a:lnTo>
                  <a:pt x="1100" y="1354"/>
                </a:lnTo>
                <a:lnTo>
                  <a:pt x="1158" y="1354"/>
                </a:lnTo>
                <a:lnTo>
                  <a:pt x="1239" y="1346"/>
                </a:lnTo>
                <a:lnTo>
                  <a:pt x="1313" y="1334"/>
                </a:lnTo>
                <a:lnTo>
                  <a:pt x="1365" y="1323"/>
                </a:lnTo>
                <a:lnTo>
                  <a:pt x="1430" y="1304"/>
                </a:lnTo>
                <a:lnTo>
                  <a:pt x="1498" y="1278"/>
                </a:lnTo>
                <a:lnTo>
                  <a:pt x="1539" y="1259"/>
                </a:lnTo>
                <a:lnTo>
                  <a:pt x="1572" y="1236"/>
                </a:lnTo>
                <a:lnTo>
                  <a:pt x="1607" y="1252"/>
                </a:lnTo>
                <a:lnTo>
                  <a:pt x="1657" y="1270"/>
                </a:lnTo>
                <a:lnTo>
                  <a:pt x="1702" y="1283"/>
                </a:lnTo>
                <a:lnTo>
                  <a:pt x="1745" y="1290"/>
                </a:lnTo>
                <a:lnTo>
                  <a:pt x="1794" y="1294"/>
                </a:lnTo>
                <a:lnTo>
                  <a:pt x="1838" y="1294"/>
                </a:lnTo>
                <a:lnTo>
                  <a:pt x="1896" y="1288"/>
                </a:lnTo>
                <a:lnTo>
                  <a:pt x="1951" y="1274"/>
                </a:lnTo>
                <a:lnTo>
                  <a:pt x="2001" y="1259"/>
                </a:lnTo>
                <a:lnTo>
                  <a:pt x="2050" y="1234"/>
                </a:lnTo>
                <a:lnTo>
                  <a:pt x="2096" y="1207"/>
                </a:lnTo>
                <a:lnTo>
                  <a:pt x="2159" y="1229"/>
                </a:lnTo>
                <a:lnTo>
                  <a:pt x="2218" y="1241"/>
                </a:lnTo>
                <a:lnTo>
                  <a:pt x="2267" y="1248"/>
                </a:lnTo>
                <a:lnTo>
                  <a:pt x="2339" y="1248"/>
                </a:lnTo>
                <a:lnTo>
                  <a:pt x="2414" y="1239"/>
                </a:lnTo>
                <a:lnTo>
                  <a:pt x="2502" y="1214"/>
                </a:lnTo>
                <a:lnTo>
                  <a:pt x="2577" y="1178"/>
                </a:lnTo>
                <a:lnTo>
                  <a:pt x="2641" y="1133"/>
                </a:lnTo>
                <a:lnTo>
                  <a:pt x="2702" y="1078"/>
                </a:lnTo>
                <a:lnTo>
                  <a:pt x="2736" y="1033"/>
                </a:lnTo>
                <a:lnTo>
                  <a:pt x="2763" y="987"/>
                </a:lnTo>
                <a:lnTo>
                  <a:pt x="2787" y="927"/>
                </a:lnTo>
                <a:lnTo>
                  <a:pt x="2801" y="872"/>
                </a:lnTo>
                <a:lnTo>
                  <a:pt x="2808" y="809"/>
                </a:lnTo>
                <a:lnTo>
                  <a:pt x="2802" y="760"/>
                </a:lnTo>
                <a:lnTo>
                  <a:pt x="2790" y="702"/>
                </a:lnTo>
                <a:lnTo>
                  <a:pt x="2768" y="644"/>
                </a:lnTo>
                <a:lnTo>
                  <a:pt x="2737" y="592"/>
                </a:lnTo>
                <a:lnTo>
                  <a:pt x="2699" y="542"/>
                </a:lnTo>
                <a:lnTo>
                  <a:pt x="2655" y="500"/>
                </a:lnTo>
                <a:lnTo>
                  <a:pt x="2613" y="468"/>
                </a:lnTo>
                <a:lnTo>
                  <a:pt x="2569" y="441"/>
                </a:lnTo>
                <a:lnTo>
                  <a:pt x="2508" y="410"/>
                </a:lnTo>
                <a:lnTo>
                  <a:pt x="2453" y="391"/>
                </a:lnTo>
                <a:lnTo>
                  <a:pt x="2403" y="382"/>
                </a:lnTo>
                <a:lnTo>
                  <a:pt x="2349" y="375"/>
                </a:lnTo>
                <a:lnTo>
                  <a:pt x="2339" y="337"/>
                </a:lnTo>
                <a:lnTo>
                  <a:pt x="2321" y="297"/>
                </a:lnTo>
                <a:lnTo>
                  <a:pt x="2300" y="262"/>
                </a:lnTo>
                <a:lnTo>
                  <a:pt x="2271" y="220"/>
                </a:lnTo>
                <a:lnTo>
                  <a:pt x="2237" y="181"/>
                </a:lnTo>
                <a:lnTo>
                  <a:pt x="2192" y="140"/>
                </a:lnTo>
                <a:lnTo>
                  <a:pt x="2148" y="106"/>
                </a:lnTo>
                <a:lnTo>
                  <a:pt x="2097" y="80"/>
                </a:lnTo>
                <a:lnTo>
                  <a:pt x="2033" y="49"/>
                </a:lnTo>
                <a:lnTo>
                  <a:pt x="1973" y="28"/>
                </a:lnTo>
                <a:lnTo>
                  <a:pt x="1910" y="13"/>
                </a:lnTo>
                <a:lnTo>
                  <a:pt x="1844" y="4"/>
                </a:lnTo>
                <a:lnTo>
                  <a:pt x="1779" y="0"/>
                </a:lnTo>
                <a:lnTo>
                  <a:pt x="1706" y="1"/>
                </a:lnTo>
                <a:lnTo>
                  <a:pt x="1643" y="8"/>
                </a:lnTo>
                <a:lnTo>
                  <a:pt x="1566" y="27"/>
                </a:lnTo>
                <a:lnTo>
                  <a:pt x="1485" y="55"/>
                </a:lnTo>
                <a:lnTo>
                  <a:pt x="1433" y="80"/>
                </a:lnTo>
                <a:lnTo>
                  <a:pt x="1381" y="109"/>
                </a:lnTo>
                <a:lnTo>
                  <a:pt x="1335" y="144"/>
                </a:lnTo>
                <a:lnTo>
                  <a:pt x="1296" y="179"/>
                </a:lnTo>
              </a:path>
            </a:pathLst>
          </a:custGeom>
          <a:noFill/>
          <a:ln w="3175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10"/>
          <p:cNvSpPr>
            <a:spLocks noChangeShapeType="1"/>
          </p:cNvSpPr>
          <p:nvPr/>
        </p:nvSpPr>
        <p:spPr bwMode="auto">
          <a:xfrm>
            <a:off x="2667000" y="4038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4343400" y="3733800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/>
              <a:t>Internet</a:t>
            </a:r>
          </a:p>
        </p:txBody>
      </p:sp>
      <p:sp>
        <p:nvSpPr>
          <p:cNvPr id="12298" name="Line 12"/>
          <p:cNvSpPr>
            <a:spLocks noChangeShapeType="1"/>
          </p:cNvSpPr>
          <p:nvPr/>
        </p:nvSpPr>
        <p:spPr bwMode="auto">
          <a:xfrm>
            <a:off x="71628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299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391400" y="4038600"/>
          <a:ext cx="76200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name="VISIO Drawing" r:id="rId7" imgW="1181100" imgH="952500" progId="ShapewareVISIO20">
                  <p:embed/>
                </p:oleObj>
              </mc:Choice>
              <mc:Fallback>
                <p:oleObj name="VISIO Drawing" r:id="rId7" imgW="1181100" imgH="952500" progId="ShapewareVISIO20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038600"/>
                        <a:ext cx="762000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Line 14"/>
          <p:cNvSpPr>
            <a:spLocks noChangeShapeType="1"/>
          </p:cNvSpPr>
          <p:nvPr/>
        </p:nvSpPr>
        <p:spPr bwMode="auto">
          <a:xfrm flipV="1">
            <a:off x="1219200" y="2514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Text Box 15"/>
          <p:cNvSpPr txBox="1">
            <a:spLocks noChangeArrowheads="1"/>
          </p:cNvSpPr>
          <p:nvPr/>
        </p:nvSpPr>
        <p:spPr bwMode="auto">
          <a:xfrm>
            <a:off x="531813" y="2895600"/>
            <a:ext cx="12223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192.168.0.10</a:t>
            </a:r>
          </a:p>
        </p:txBody>
      </p:sp>
      <p:sp>
        <p:nvSpPr>
          <p:cNvPr id="12302" name="Line 16"/>
          <p:cNvSpPr>
            <a:spLocks noChangeShapeType="1"/>
          </p:cNvSpPr>
          <p:nvPr/>
        </p:nvSpPr>
        <p:spPr bwMode="auto">
          <a:xfrm flipV="1">
            <a:off x="2743200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Text Box 17"/>
          <p:cNvSpPr txBox="1">
            <a:spLocks noChangeArrowheads="1"/>
          </p:cNvSpPr>
          <p:nvPr/>
        </p:nvSpPr>
        <p:spPr bwMode="auto">
          <a:xfrm>
            <a:off x="1931988" y="4724400"/>
            <a:ext cx="1470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>
                <a:cs typeface="Times New Roman" charset="0"/>
              </a:rPr>
              <a:t>131.107.47.119 </a:t>
            </a:r>
          </a:p>
        </p:txBody>
      </p:sp>
      <p:sp>
        <p:nvSpPr>
          <p:cNvPr id="12304" name="Line 18"/>
          <p:cNvSpPr>
            <a:spLocks noChangeShapeType="1"/>
          </p:cNvSpPr>
          <p:nvPr/>
        </p:nvSpPr>
        <p:spPr bwMode="auto">
          <a:xfrm flipV="1">
            <a:off x="73152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Text Box 19"/>
          <p:cNvSpPr txBox="1">
            <a:spLocks noChangeArrowheads="1"/>
          </p:cNvSpPr>
          <p:nvPr/>
        </p:nvSpPr>
        <p:spPr bwMode="auto">
          <a:xfrm>
            <a:off x="6651625" y="4953000"/>
            <a:ext cx="1173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>
                <a:cs typeface="Times New Roman" charset="0"/>
              </a:rPr>
              <a:t>157.60.13.9 </a:t>
            </a:r>
          </a:p>
        </p:txBody>
      </p:sp>
      <p:sp>
        <p:nvSpPr>
          <p:cNvPr id="12306" name="Text Box 20"/>
          <p:cNvSpPr txBox="1">
            <a:spLocks noChangeArrowheads="1"/>
          </p:cNvSpPr>
          <p:nvPr/>
        </p:nvSpPr>
        <p:spPr bwMode="auto">
          <a:xfrm>
            <a:off x="2133600" y="3505200"/>
            <a:ext cx="539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NAT</a:t>
            </a:r>
          </a:p>
        </p:txBody>
      </p:sp>
      <p:sp>
        <p:nvSpPr>
          <p:cNvPr id="12307" name="Text Box 21"/>
          <p:cNvSpPr txBox="1">
            <a:spLocks noChangeArrowheads="1"/>
          </p:cNvSpPr>
          <p:nvPr/>
        </p:nvSpPr>
        <p:spPr bwMode="auto">
          <a:xfrm>
            <a:off x="528638" y="1676400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Host</a:t>
            </a:r>
          </a:p>
        </p:txBody>
      </p:sp>
      <p:sp>
        <p:nvSpPr>
          <p:cNvPr id="12308" name="Text Box 22"/>
          <p:cNvSpPr txBox="1">
            <a:spLocks noChangeArrowheads="1"/>
          </p:cNvSpPr>
          <p:nvPr/>
        </p:nvSpPr>
        <p:spPr bwMode="auto">
          <a:xfrm>
            <a:off x="7467600" y="3505200"/>
            <a:ext cx="6778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Web</a:t>
            </a:r>
          </a:p>
          <a:p>
            <a:r>
              <a:rPr lang="en-US" sz="1400"/>
              <a:t>server</a:t>
            </a:r>
          </a:p>
        </p:txBody>
      </p:sp>
      <p:sp>
        <p:nvSpPr>
          <p:cNvPr id="12309" name="TextBox 21"/>
          <p:cNvSpPr txBox="1">
            <a:spLocks noChangeArrowheads="1"/>
          </p:cNvSpPr>
          <p:nvPr/>
        </p:nvSpPr>
        <p:spPr bwMode="auto">
          <a:xfrm>
            <a:off x="1828800" y="5562600"/>
            <a:ext cx="5867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Remove End-to-End Nature of Internet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Features of IPv6</a:t>
            </a:r>
          </a:p>
        </p:txBody>
      </p:sp>
      <p:sp>
        <p:nvSpPr>
          <p:cNvPr id="1331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47380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New header format – faster processing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Large address space – IP everywhere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Possible Efficient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Hierarchical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addressing and routing infrastructure – faster routing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Stateless and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stateful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address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config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Built-in security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Better support for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QoS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– use header fields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New protocol for neighboring node interaction – new nodes,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moble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nodes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Extensibility – Designed in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CBB857A-74D9-2B43-B509-7285C5764F1C}" type="datetime1">
              <a:rPr lang="en-US" smtClean="0"/>
              <a:t>10/21/19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Quick Summary of IPv6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14400"/>
            <a:ext cx="8131175" cy="5121275"/>
          </a:xfrm>
          <a:noFill/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IPv6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still is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an unreliable connectionless datagram protocol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IPv6 Base Header contains address, flow label (a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QoS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feature)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Extension Headers handle fragmentation, security, etc. (referenced by Next Header field)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Fragmentation avoided by Path MTU discovery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B661B99-3A10-124B-8B0F-910762CF250C}" type="datetime1">
              <a:rPr lang="en-US" smtClean="0"/>
              <a:t>10/21/19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IPv6 Address Space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534400" cy="4659224"/>
          </a:xfrm>
          <a:noFill/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Number of possible 128-bit addresses =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340,282,366,920,938,463,463,374,607,431,768,211,456         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(3.4 * 10</a:t>
            </a:r>
            <a:r>
              <a:rPr lang="en-US" baseline="30000" dirty="0">
                <a:latin typeface="Arial" charset="0"/>
                <a:ea typeface="ＭＳ Ｐゴシック" charset="0"/>
                <a:cs typeface="ＭＳ Ｐゴシック" charset="0"/>
              </a:rPr>
              <a:t>38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spcBef>
                <a:spcPct val="60000"/>
              </a:spcBef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That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s about 4 x 10</a:t>
            </a:r>
            <a:r>
              <a:rPr lang="en-US" altLang="ja-JP" baseline="30000" dirty="0">
                <a:latin typeface="Arial" charset="0"/>
                <a:ea typeface="ＭＳ Ｐゴシック" charset="0"/>
                <a:cs typeface="ＭＳ Ｐゴシック" charset="0"/>
              </a:rPr>
              <a:t>18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per square meter of the Earth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s surface</a:t>
            </a:r>
          </a:p>
          <a:p>
            <a:pPr>
              <a:spcBef>
                <a:spcPct val="60000"/>
              </a:spcBef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Nevertheless, we could run short again if addresses are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NOT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allocated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efficiently, how would you guarantee efficient allocation?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					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Pv6">
  <a:themeElements>
    <a:clrScheme name="">
      <a:dk1>
        <a:srgbClr val="000000"/>
      </a:dk1>
      <a:lt1>
        <a:srgbClr val="FFFFFF"/>
      </a:lt1>
      <a:dk2>
        <a:srgbClr val="232323"/>
      </a:dk2>
      <a:lt2>
        <a:srgbClr val="CECECE"/>
      </a:lt2>
      <a:accent1>
        <a:srgbClr val="333333"/>
      </a:accent1>
      <a:accent2>
        <a:srgbClr val="474747"/>
      </a:accent2>
      <a:accent3>
        <a:srgbClr val="FFFFFF"/>
      </a:accent3>
      <a:accent4>
        <a:srgbClr val="000000"/>
      </a:accent4>
      <a:accent5>
        <a:srgbClr val="ADADAD"/>
      </a:accent5>
      <a:accent6>
        <a:srgbClr val="3F3F3F"/>
      </a:accent6>
      <a:hlink>
        <a:srgbClr val="676767"/>
      </a:hlink>
      <a:folHlink>
        <a:srgbClr val="DADADA"/>
      </a:folHlink>
    </a:clrScheme>
    <a:fontScheme name="IPv6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Pv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v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3916</TotalTime>
  <Pages>8</Pages>
  <Words>571</Words>
  <Application>Microsoft Macintosh PowerPoint</Application>
  <PresentationFormat>Letter Paper (8.5x11 in)</PresentationFormat>
  <Paragraphs>139</Paragraphs>
  <Slides>15</Slides>
  <Notes>8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IPv6</vt:lpstr>
      <vt:lpstr>VISIO</vt:lpstr>
      <vt:lpstr>VISIO Drawing</vt:lpstr>
      <vt:lpstr>PowerPoint Presentation</vt:lpstr>
      <vt:lpstr>Outline</vt:lpstr>
      <vt:lpstr>Quick Review of IPv4 vs IPv6</vt:lpstr>
      <vt:lpstr>Limitations of IPv4</vt:lpstr>
      <vt:lpstr>Competition from NAT Boxes</vt:lpstr>
      <vt:lpstr>Consequences of the Limited IPv4 Address Space: NATs Impact peer to peer Applications</vt:lpstr>
      <vt:lpstr>Features of IPv6</vt:lpstr>
      <vt:lpstr>Quick Summary of IPv6 </vt:lpstr>
      <vt:lpstr>IPv6 Address Space</vt:lpstr>
      <vt:lpstr>Differences Between IPv4 and IPv6 </vt:lpstr>
      <vt:lpstr>IPv6 Terminology</vt:lpstr>
      <vt:lpstr>The Case For IPv6 Deployment</vt:lpstr>
      <vt:lpstr>Migration Issues</vt:lpstr>
      <vt:lpstr>IPv6 Products</vt:lpstr>
      <vt:lpstr>Useful Books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/>
  <cp:keywords/>
  <dc:description/>
  <cp:lastModifiedBy>mike erlinger</cp:lastModifiedBy>
  <cp:revision>141</cp:revision>
  <cp:lastPrinted>2019-10-21T18:37:13Z</cp:lastPrinted>
  <dcterms:created xsi:type="dcterms:W3CDTF">2010-10-31T20:41:43Z</dcterms:created>
  <dcterms:modified xsi:type="dcterms:W3CDTF">2019-10-21T18:37:26Z</dcterms:modified>
</cp:coreProperties>
</file>