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454" r:id="rId2"/>
    <p:sldId id="455" r:id="rId3"/>
    <p:sldId id="502" r:id="rId4"/>
    <p:sldId id="503" r:id="rId5"/>
    <p:sldId id="504" r:id="rId6"/>
    <p:sldId id="505" r:id="rId7"/>
    <p:sldId id="494" r:id="rId8"/>
    <p:sldId id="457" r:id="rId9"/>
    <p:sldId id="465" r:id="rId10"/>
    <p:sldId id="518" r:id="rId11"/>
    <p:sldId id="466" r:id="rId12"/>
    <p:sldId id="467" r:id="rId13"/>
    <p:sldId id="519" r:id="rId14"/>
    <p:sldId id="498" r:id="rId15"/>
    <p:sldId id="472" r:id="rId16"/>
    <p:sldId id="473" r:id="rId17"/>
    <p:sldId id="499" r:id="rId18"/>
    <p:sldId id="474" r:id="rId19"/>
    <p:sldId id="475" r:id="rId20"/>
    <p:sldId id="476" r:id="rId21"/>
    <p:sldId id="483" r:id="rId22"/>
    <p:sldId id="484" r:id="rId23"/>
    <p:sldId id="477" r:id="rId24"/>
    <p:sldId id="478" r:id="rId25"/>
    <p:sldId id="479" r:id="rId26"/>
    <p:sldId id="480" r:id="rId27"/>
    <p:sldId id="481" r:id="rId28"/>
    <p:sldId id="482" r:id="rId29"/>
    <p:sldId id="485" r:id="rId30"/>
    <p:sldId id="486" r:id="rId31"/>
    <p:sldId id="487" r:id="rId32"/>
    <p:sldId id="488" r:id="rId33"/>
    <p:sldId id="489" r:id="rId34"/>
    <p:sldId id="490" r:id="rId35"/>
    <p:sldId id="492" r:id="rId36"/>
    <p:sldId id="506" r:id="rId37"/>
    <p:sldId id="500" r:id="rId38"/>
    <p:sldId id="507" r:id="rId39"/>
    <p:sldId id="508" r:id="rId40"/>
    <p:sldId id="509" r:id="rId41"/>
    <p:sldId id="510" r:id="rId42"/>
    <p:sldId id="511" r:id="rId43"/>
    <p:sldId id="512" r:id="rId44"/>
    <p:sldId id="513" r:id="rId45"/>
    <p:sldId id="514" r:id="rId46"/>
    <p:sldId id="515" r:id="rId47"/>
    <p:sldId id="516" r:id="rId48"/>
    <p:sldId id="517" r:id="rId49"/>
    <p:sldId id="468" r:id="rId50"/>
    <p:sldId id="470" r:id="rId51"/>
    <p:sldId id="471" r:id="rId52"/>
  </p:sldIdLst>
  <p:sldSz cx="9144000" cy="6858000" type="letter"/>
  <p:notesSz cx="9282113" cy="69913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2" userDrawn="1">
          <p15:clr>
            <a:srgbClr val="A4A3A4"/>
          </p15:clr>
        </p15:guide>
        <p15:guide id="2" pos="29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1824" y="176"/>
      </p:cViewPr>
      <p:guideLst>
        <p:guide orient="horz"/>
        <p:guide pos="4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1494" y="408"/>
      </p:cViewPr>
      <p:guideLst>
        <p:guide orient="horz" pos="2202"/>
        <p:guide pos="29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9.xml"/><Relationship Id="rId3" Type="http://schemas.openxmlformats.org/officeDocument/2006/relationships/slide" Target="slides/slide16.xml"/><Relationship Id="rId7" Type="http://schemas.openxmlformats.org/officeDocument/2006/relationships/slide" Target="slides/slide26.xml"/><Relationship Id="rId2" Type="http://schemas.openxmlformats.org/officeDocument/2006/relationships/slide" Target="slides/slide14.xml"/><Relationship Id="rId1" Type="http://schemas.openxmlformats.org/officeDocument/2006/relationships/slide" Target="slides/slide8.xml"/><Relationship Id="rId6" Type="http://schemas.openxmlformats.org/officeDocument/2006/relationships/slide" Target="slides/slide23.xml"/><Relationship Id="rId5" Type="http://schemas.openxmlformats.org/officeDocument/2006/relationships/slide" Target="slides/slide21.xml"/><Relationship Id="rId4" Type="http://schemas.openxmlformats.org/officeDocument/2006/relationships/slide" Target="slides/slide18.xml"/><Relationship Id="rId9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922181" y="6606329"/>
            <a:ext cx="5456720" cy="2434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292" tIns="44352" rIns="90292" bIns="44352">
            <a:spAutoFit/>
          </a:bodyPr>
          <a:lstStyle/>
          <a:p>
            <a:pPr defTabSz="912813">
              <a:spcBef>
                <a:spcPct val="50000"/>
              </a:spcBef>
              <a:defRPr/>
            </a:pPr>
            <a:r>
              <a:rPr lang="en-US" sz="1000" b="1" i="1">
                <a:ea typeface="+mn-ea"/>
                <a:cs typeface="+mn-cs"/>
              </a:rPr>
              <a:t>Understanding IPv6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041348" y="6575241"/>
            <a:ext cx="30202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2991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322263"/>
            <a:ext cx="3484563" cy="2613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13329" y="6590785"/>
            <a:ext cx="79521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1273" y="325234"/>
            <a:ext cx="0" cy="62571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069717" y="6584807"/>
            <a:ext cx="5144787" cy="24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  <a:defRPr/>
            </a:pPr>
            <a:r>
              <a:rPr lang="en-US" sz="1000" b="1" i="1">
                <a:ea typeface="+mn-ea"/>
                <a:cs typeface="+mn-cs"/>
              </a:rPr>
              <a:t>Understanding IPv6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50067" y="3038314"/>
            <a:ext cx="6411487" cy="2262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64" tIns="44979" rIns="91564" bIns="44979">
            <a:spAutoFit/>
          </a:bodyPr>
          <a:lstStyle/>
          <a:p>
            <a:pPr algn="l" defTabSz="925513">
              <a:lnSpc>
                <a:spcPct val="84000"/>
              </a:lnSpc>
              <a:spcAft>
                <a:spcPct val="8000"/>
              </a:spcAft>
              <a:defRPr/>
            </a:pPr>
            <a:r>
              <a:rPr lang="en-US" sz="1000">
                <a:latin typeface="Times" charset="0"/>
                <a:ea typeface="+mn-ea"/>
                <a:cs typeface="+mn-cs"/>
              </a:rPr>
              <a:t> 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671865" y="6584807"/>
            <a:ext cx="956875" cy="24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</a:pPr>
            <a:r>
              <a:rPr lang="en-US" sz="1000" b="1" i="1"/>
              <a:t>Page: </a:t>
            </a:r>
            <a:fld id="{C6B5D10F-48EB-834B-A7A9-D781D3BF229F}" type="slidenum">
              <a:rPr lang="en-US" sz="1000" b="1" i="1"/>
              <a:pPr defTabSz="925513">
                <a:spcBef>
                  <a:spcPct val="50000"/>
                </a:spcBef>
              </a:pPr>
              <a:t>‹#›</a:t>
            </a:fld>
            <a:endParaRPr lang="en-US" sz="1000" b="1" i="1"/>
          </a:p>
        </p:txBody>
      </p:sp>
    </p:spTree>
    <p:extLst>
      <p:ext uri="{BB962C8B-B14F-4D97-AF65-F5344CB8AC3E}">
        <p14:creationId xmlns:p14="http://schemas.microsoft.com/office/powerpoint/2010/main" val="20544861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494088" cy="2620962"/>
          </a:xfrm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494088" cy="2620962"/>
          </a:xfrm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494088" cy="2620962"/>
          </a:xfrm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494088" cy="2620962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495675" cy="2620962"/>
          </a:xfrm>
          <a:solidFill>
            <a:srgbClr val="FFFFFF"/>
          </a:solidFill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495675" cy="2620962"/>
          </a:xfrm>
          <a:solidFill>
            <a:srgbClr val="FFFFFF"/>
          </a:solidFill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2590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98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2875" y="190500"/>
            <a:ext cx="2116138" cy="325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" y="190500"/>
            <a:ext cx="6197600" cy="325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708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96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3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838" y="1639888"/>
            <a:ext cx="3989387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639888"/>
            <a:ext cx="3989388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92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41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508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71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08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267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875" y="190500"/>
            <a:ext cx="7797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9888"/>
            <a:ext cx="81311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425450" y="6515100"/>
            <a:ext cx="8293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494101" y="6529388"/>
            <a:ext cx="2198661" cy="3084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46038" rIns="0" bIns="46038">
            <a:spAutoFit/>
          </a:bodyPr>
          <a:lstStyle/>
          <a:p>
            <a:pPr>
              <a:defRPr/>
            </a:pPr>
            <a:r>
              <a:rPr lang="en-US" sz="1400" b="1" i="1" dirty="0">
                <a:ea typeface="+mn-ea"/>
                <a:cs typeface="+mn-cs"/>
              </a:rPr>
              <a:t> v6 - Neighbor Discovery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924800" y="6488113"/>
            <a:ext cx="7937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/>
              <a:t>Slide: </a:t>
            </a:r>
            <a:fld id="{E0F54361-DF74-994B-902E-16BD7AE80C32}" type="slidenum">
              <a:rPr lang="en-US" sz="1200"/>
              <a:pPr algn="r"/>
              <a:t>‹#›</a:t>
            </a:fld>
            <a:endParaRPr lang="en-US" sz="1200"/>
          </a:p>
        </p:txBody>
      </p:sp>
      <p:pic>
        <p:nvPicPr>
          <p:cNvPr id="2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963" y="173038"/>
            <a:ext cx="661987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9pPr>
    </p:titleStyle>
    <p:bodyStyle>
      <a:lvl1pPr marL="400050" indent="-4000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n"/>
        <a:defRPr sz="32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5725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l"/>
        <a:defRPr sz="2400" b="1">
          <a:solidFill>
            <a:schemeClr val="tx1"/>
          </a:solidFill>
          <a:latin typeface="+mn-lt"/>
          <a:ea typeface="ＭＳ Ｐゴシック" charset="-128"/>
        </a:defRPr>
      </a:lvl2pPr>
      <a:lvl3pPr marL="125730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w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18859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3431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6pPr>
      <a:lvl7pPr marL="28003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7pPr>
      <a:lvl8pPr marL="32575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8pPr>
      <a:lvl9pPr marL="37147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723900" y="2517775"/>
            <a:ext cx="76962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5400" i="1">
                <a:latin typeface="Times New Roman" charset="0"/>
              </a:rPr>
              <a:t>Neighbor Discovery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ICMP Packet Types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388" y="1080000"/>
            <a:ext cx="8384412" cy="6183744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latin typeface="Arial" charset="0"/>
              </a:rPr>
              <a:t>Router Solicitation</a:t>
            </a:r>
            <a:r>
              <a:rPr lang="en-US" sz="2400" dirty="0">
                <a:latin typeface="Arial" charset="0"/>
              </a:rPr>
              <a:t>: When an interface becomes enabled, hosts may send out Router Solicitations that request routers to generate Router Advertisements immediately rather than at their next scheduled time, 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Why?</a:t>
            </a:r>
          </a:p>
          <a:p>
            <a:pPr marL="0" indent="0">
              <a:buNone/>
            </a:pPr>
            <a:endParaRPr lang="en-US" sz="2400" dirty="0">
              <a:latin typeface="Arial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Arial" charset="0"/>
              </a:rPr>
              <a:t>Router Advertisement</a:t>
            </a:r>
            <a:r>
              <a:rPr lang="en-US" sz="2400" dirty="0">
                <a:latin typeface="Arial" charset="0"/>
              </a:rPr>
              <a:t>: Routers advertise their presence together with various link and Internet parameters either periodically, or in response to a Router Solicitation message.  Router Advertisements contain prefixes that are used for on-link determination and/or address configuration, a suggested hop limit value, etc. 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(in the olden days, one might argue against so much admin traffic, but bandwidth is plentiful and timeouts can be set)</a:t>
            </a:r>
          </a:p>
          <a:p>
            <a:pPr>
              <a:buFontTx/>
              <a:buNone/>
            </a:pPr>
            <a:endParaRPr lang="en-US" sz="2400" dirty="0">
              <a:latin typeface="Arial" charset="0"/>
            </a:endParaRPr>
          </a:p>
          <a:p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Structure of the Router Solicitation Message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133600" y="2057400"/>
            <a:ext cx="2203450" cy="272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Code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Checksum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Reserved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Options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4495800" y="2057400"/>
            <a:ext cx="609600" cy="533400"/>
            <a:chOff x="2928" y="1296"/>
            <a:chExt cx="384" cy="336"/>
          </a:xfrm>
        </p:grpSpPr>
        <p:sp>
          <p:nvSpPr>
            <p:cNvPr id="31851" name="Rectangle 5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2" name="Line 6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3" name="Line 7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4" name="Line 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5" name="Line 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6" name="Line 1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7" name="Line 1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8" name="Line 1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5254625" y="2097088"/>
            <a:ext cx="95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133</a:t>
            </a:r>
          </a:p>
        </p:txBody>
      </p:sp>
      <p:sp>
        <p:nvSpPr>
          <p:cNvPr id="31750" name="Text Box 14"/>
          <p:cNvSpPr txBox="1">
            <a:spLocks noChangeArrowheads="1"/>
          </p:cNvSpPr>
          <p:nvPr/>
        </p:nvSpPr>
        <p:spPr bwMode="auto">
          <a:xfrm>
            <a:off x="5280025" y="259397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31751" name="Text Box 15"/>
          <p:cNvSpPr txBox="1">
            <a:spLocks noChangeArrowheads="1"/>
          </p:cNvSpPr>
          <p:nvPr/>
        </p:nvSpPr>
        <p:spPr bwMode="auto">
          <a:xfrm>
            <a:off x="6934200" y="4267200"/>
            <a:ext cx="74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grpSp>
        <p:nvGrpSpPr>
          <p:cNvPr id="31752" name="Group 16"/>
          <p:cNvGrpSpPr>
            <a:grpSpLocks/>
          </p:cNvGrpSpPr>
          <p:nvPr/>
        </p:nvGrpSpPr>
        <p:grpSpPr bwMode="auto">
          <a:xfrm>
            <a:off x="4495800" y="2590800"/>
            <a:ext cx="609600" cy="533400"/>
            <a:chOff x="2928" y="1296"/>
            <a:chExt cx="384" cy="336"/>
          </a:xfrm>
        </p:grpSpPr>
        <p:sp>
          <p:nvSpPr>
            <p:cNvPr id="31843" name="Rectangle 17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4" name="Line 18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5" name="Line 19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6" name="Line 2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" name="Line 2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8" name="Line 2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9" name="Line 2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0" name="Line 2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3" name="Group 25"/>
          <p:cNvGrpSpPr>
            <a:grpSpLocks/>
          </p:cNvGrpSpPr>
          <p:nvPr/>
        </p:nvGrpSpPr>
        <p:grpSpPr bwMode="auto">
          <a:xfrm>
            <a:off x="4495800" y="3124200"/>
            <a:ext cx="609600" cy="533400"/>
            <a:chOff x="2928" y="1296"/>
            <a:chExt cx="384" cy="336"/>
          </a:xfrm>
        </p:grpSpPr>
        <p:sp>
          <p:nvSpPr>
            <p:cNvPr id="31835" name="Rectangle 26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6" name="Line 27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7" name="Line 28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8" name="Line 2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9" name="Line 3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0" name="Line 3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1" name="Line 3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2" name="Line 3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4" name="Group 34"/>
          <p:cNvGrpSpPr>
            <a:grpSpLocks/>
          </p:cNvGrpSpPr>
          <p:nvPr/>
        </p:nvGrpSpPr>
        <p:grpSpPr bwMode="auto">
          <a:xfrm>
            <a:off x="5105400" y="3124200"/>
            <a:ext cx="609600" cy="533400"/>
            <a:chOff x="2928" y="1296"/>
            <a:chExt cx="384" cy="336"/>
          </a:xfrm>
        </p:grpSpPr>
        <p:sp>
          <p:nvSpPr>
            <p:cNvPr id="31827" name="Rectangle 35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8" name="Line 36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9" name="Line 37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0" name="Line 3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1" name="Line 3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2" name="Line 4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3" name="Line 4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4" name="Line 4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5" name="Group 43"/>
          <p:cNvGrpSpPr>
            <a:grpSpLocks/>
          </p:cNvGrpSpPr>
          <p:nvPr/>
        </p:nvGrpSpPr>
        <p:grpSpPr bwMode="auto">
          <a:xfrm>
            <a:off x="4495800" y="3657600"/>
            <a:ext cx="609600" cy="533400"/>
            <a:chOff x="2928" y="1296"/>
            <a:chExt cx="384" cy="336"/>
          </a:xfrm>
        </p:grpSpPr>
        <p:sp>
          <p:nvSpPr>
            <p:cNvPr id="31819" name="Rectangle 44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0" name="Line 45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1" name="Line 46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2" name="Line 4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3" name="Line 4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4" name="Line 4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5" name="Line 5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6" name="Line 5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6" name="Group 52"/>
          <p:cNvGrpSpPr>
            <a:grpSpLocks/>
          </p:cNvGrpSpPr>
          <p:nvPr/>
        </p:nvGrpSpPr>
        <p:grpSpPr bwMode="auto">
          <a:xfrm>
            <a:off x="5105400" y="3657600"/>
            <a:ext cx="609600" cy="533400"/>
            <a:chOff x="2928" y="1296"/>
            <a:chExt cx="384" cy="336"/>
          </a:xfrm>
        </p:grpSpPr>
        <p:sp>
          <p:nvSpPr>
            <p:cNvPr id="31811" name="Rectangle 53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2" name="Line 54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3" name="Line 55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4" name="Line 5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5" name="Line 5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6" name="Line 5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7" name="Line 5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8" name="Line 6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7" name="Group 61"/>
          <p:cNvGrpSpPr>
            <a:grpSpLocks/>
          </p:cNvGrpSpPr>
          <p:nvPr/>
        </p:nvGrpSpPr>
        <p:grpSpPr bwMode="auto">
          <a:xfrm>
            <a:off x="5715000" y="3657600"/>
            <a:ext cx="609600" cy="533400"/>
            <a:chOff x="2928" y="1296"/>
            <a:chExt cx="384" cy="336"/>
          </a:xfrm>
        </p:grpSpPr>
        <p:sp>
          <p:nvSpPr>
            <p:cNvPr id="31803" name="Rectangle 62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4" name="Line 63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5" name="Line 64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6" name="Line 6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7" name="Line 6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8" name="Line 6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9" name="Line 6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0" name="Line 6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8" name="Group 70"/>
          <p:cNvGrpSpPr>
            <a:grpSpLocks/>
          </p:cNvGrpSpPr>
          <p:nvPr/>
        </p:nvGrpSpPr>
        <p:grpSpPr bwMode="auto">
          <a:xfrm>
            <a:off x="6324600" y="3657600"/>
            <a:ext cx="609600" cy="533400"/>
            <a:chOff x="2928" y="1296"/>
            <a:chExt cx="384" cy="336"/>
          </a:xfrm>
        </p:grpSpPr>
        <p:sp>
          <p:nvSpPr>
            <p:cNvPr id="31795" name="Rectangle 71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6" name="Line 72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7" name="Line 73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8" name="Line 7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9" name="Line 7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0" name="Line 7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1" name="Line 7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2" name="Line 7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9" name="Group 79"/>
          <p:cNvGrpSpPr>
            <a:grpSpLocks/>
          </p:cNvGrpSpPr>
          <p:nvPr/>
        </p:nvGrpSpPr>
        <p:grpSpPr bwMode="auto">
          <a:xfrm>
            <a:off x="4495800" y="4191000"/>
            <a:ext cx="609600" cy="533400"/>
            <a:chOff x="2928" y="1296"/>
            <a:chExt cx="384" cy="336"/>
          </a:xfrm>
        </p:grpSpPr>
        <p:sp>
          <p:nvSpPr>
            <p:cNvPr id="31787" name="Rectangle 80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8" name="Line 81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9" name="Line 82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0" name="Line 8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1" name="Line 8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2" name="Line 8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3" name="Line 8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4" name="Line 8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60" name="Group 88"/>
          <p:cNvGrpSpPr>
            <a:grpSpLocks/>
          </p:cNvGrpSpPr>
          <p:nvPr/>
        </p:nvGrpSpPr>
        <p:grpSpPr bwMode="auto">
          <a:xfrm>
            <a:off x="5105400" y="4191000"/>
            <a:ext cx="609600" cy="533400"/>
            <a:chOff x="2928" y="1296"/>
            <a:chExt cx="384" cy="336"/>
          </a:xfrm>
        </p:grpSpPr>
        <p:sp>
          <p:nvSpPr>
            <p:cNvPr id="31779" name="Rectangle 89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0" name="Line 90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1" name="Line 91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Line 9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3" name="Line 9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4" name="Line 9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5" name="Line 9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6" name="Line 9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61" name="Group 97"/>
          <p:cNvGrpSpPr>
            <a:grpSpLocks/>
          </p:cNvGrpSpPr>
          <p:nvPr/>
        </p:nvGrpSpPr>
        <p:grpSpPr bwMode="auto">
          <a:xfrm>
            <a:off x="5715000" y="4191000"/>
            <a:ext cx="609600" cy="533400"/>
            <a:chOff x="2928" y="1296"/>
            <a:chExt cx="384" cy="336"/>
          </a:xfrm>
        </p:grpSpPr>
        <p:sp>
          <p:nvSpPr>
            <p:cNvPr id="31771" name="Rectangle 98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Line 99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Line 100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4" name="Line 10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Line 10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6" name="Line 10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7" name="Line 10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8" name="Line 10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62" name="Group 106"/>
          <p:cNvGrpSpPr>
            <a:grpSpLocks/>
          </p:cNvGrpSpPr>
          <p:nvPr/>
        </p:nvGrpSpPr>
        <p:grpSpPr bwMode="auto">
          <a:xfrm>
            <a:off x="6324600" y="4191000"/>
            <a:ext cx="609600" cy="533400"/>
            <a:chOff x="2928" y="1296"/>
            <a:chExt cx="384" cy="336"/>
          </a:xfrm>
        </p:grpSpPr>
        <p:sp>
          <p:nvSpPr>
            <p:cNvPr id="31763" name="Rectangle 107"/>
            <p:cNvSpPr>
              <a:spLocks noChangeArrowheads="1"/>
            </p:cNvSpPr>
            <p:nvPr/>
          </p:nvSpPr>
          <p:spPr bwMode="auto">
            <a:xfrm>
              <a:off x="2928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Line 108"/>
            <p:cNvSpPr>
              <a:spLocks noChangeShapeType="1"/>
            </p:cNvSpPr>
            <p:nvPr/>
          </p:nvSpPr>
          <p:spPr bwMode="auto">
            <a:xfrm>
              <a:off x="297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Line 109"/>
            <p:cNvSpPr>
              <a:spLocks noChangeShapeType="1"/>
            </p:cNvSpPr>
            <p:nvPr/>
          </p:nvSpPr>
          <p:spPr bwMode="auto">
            <a:xfrm>
              <a:off x="302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6" name="Line 11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Line 11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8" name="Line 11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Line 11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Line 11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Structure of the Router Advertisement Message</a:t>
            </a:r>
          </a:p>
        </p:txBody>
      </p:sp>
      <p:grpSp>
        <p:nvGrpSpPr>
          <p:cNvPr id="32771" name="Group 188"/>
          <p:cNvGrpSpPr>
            <a:grpSpLocks/>
          </p:cNvGrpSpPr>
          <p:nvPr/>
        </p:nvGrpSpPr>
        <p:grpSpPr bwMode="auto">
          <a:xfrm>
            <a:off x="381000" y="838200"/>
            <a:ext cx="8210550" cy="5772150"/>
            <a:chOff x="140" y="498"/>
            <a:chExt cx="5272" cy="3707"/>
          </a:xfrm>
        </p:grpSpPr>
        <p:sp>
          <p:nvSpPr>
            <p:cNvPr id="32772" name="Text Box 3"/>
            <p:cNvSpPr txBox="1">
              <a:spLocks noChangeArrowheads="1"/>
            </p:cNvSpPr>
            <p:nvPr/>
          </p:nvSpPr>
          <p:spPr bwMode="auto">
            <a:xfrm>
              <a:off x="140" y="525"/>
              <a:ext cx="3443" cy="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15000"/>
                </a:spcBef>
              </a:pPr>
              <a:r>
                <a:rPr lang="en-US" sz="2500"/>
                <a:t>Type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Code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Checksum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Current Hop Limit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Managed Address Configuration flag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Other Stateful Configuration flag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Home Agent flag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Default Router Preference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Reserved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Router Lifetime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Reachable Time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Retrans Timer</a:t>
              </a:r>
            </a:p>
            <a:p>
              <a:pPr algn="r">
                <a:spcBef>
                  <a:spcPct val="15000"/>
                </a:spcBef>
              </a:pPr>
              <a:r>
                <a:rPr lang="en-US" sz="2500"/>
                <a:t>Options</a:t>
              </a:r>
            </a:p>
          </p:txBody>
        </p:sp>
        <p:sp>
          <p:nvSpPr>
            <p:cNvPr id="32773" name="Text Box 4"/>
            <p:cNvSpPr txBox="1">
              <a:spLocks noChangeArrowheads="1"/>
            </p:cNvSpPr>
            <p:nvPr/>
          </p:nvSpPr>
          <p:spPr bwMode="auto">
            <a:xfrm>
              <a:off x="4016" y="550"/>
              <a:ext cx="53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= 134</a:t>
              </a:r>
            </a:p>
          </p:txBody>
        </p:sp>
        <p:sp>
          <p:nvSpPr>
            <p:cNvPr id="32774" name="Text Box 5"/>
            <p:cNvSpPr txBox="1">
              <a:spLocks noChangeArrowheads="1"/>
            </p:cNvSpPr>
            <p:nvPr/>
          </p:nvSpPr>
          <p:spPr bwMode="auto">
            <a:xfrm>
              <a:off x="4010" y="791"/>
              <a:ext cx="350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/>
                <a:t>= 0</a:t>
              </a:r>
            </a:p>
          </p:txBody>
        </p:sp>
        <p:sp>
          <p:nvSpPr>
            <p:cNvPr id="32775" name="Text Box 6"/>
            <p:cNvSpPr txBox="1">
              <a:spLocks noChangeArrowheads="1"/>
            </p:cNvSpPr>
            <p:nvPr/>
          </p:nvSpPr>
          <p:spPr bwMode="auto">
            <a:xfrm>
              <a:off x="5022" y="3883"/>
              <a:ext cx="390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400"/>
                <a:t>. . .</a:t>
              </a:r>
            </a:p>
          </p:txBody>
        </p:sp>
        <p:grpSp>
          <p:nvGrpSpPr>
            <p:cNvPr id="32776" name="Group 7"/>
            <p:cNvGrpSpPr>
              <a:grpSpLocks/>
            </p:cNvGrpSpPr>
            <p:nvPr/>
          </p:nvGrpSpPr>
          <p:grpSpPr bwMode="auto">
            <a:xfrm>
              <a:off x="3636" y="3009"/>
              <a:ext cx="346" cy="279"/>
              <a:chOff x="3110" y="1205"/>
              <a:chExt cx="369" cy="315"/>
            </a:xfrm>
          </p:grpSpPr>
          <p:sp>
            <p:nvSpPr>
              <p:cNvPr id="32947" name="Rectangle 8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8" name="Line 9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9" name="Line 10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0" name="Line 11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1" name="Line 12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2" name="Line 13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3" name="Line 14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54" name="Line 15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77" name="Group 16"/>
            <p:cNvGrpSpPr>
              <a:grpSpLocks/>
            </p:cNvGrpSpPr>
            <p:nvPr/>
          </p:nvGrpSpPr>
          <p:grpSpPr bwMode="auto">
            <a:xfrm>
              <a:off x="3982" y="3009"/>
              <a:ext cx="348" cy="279"/>
              <a:chOff x="3110" y="1205"/>
              <a:chExt cx="369" cy="315"/>
            </a:xfrm>
          </p:grpSpPr>
          <p:sp>
            <p:nvSpPr>
              <p:cNvPr id="32939" name="Rectangle 17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0" name="Line 18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1" name="Line 19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2" name="Line 20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3" name="Line 21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4" name="Line 22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5" name="Line 23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46" name="Line 24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78" name="Group 25"/>
            <p:cNvGrpSpPr>
              <a:grpSpLocks/>
            </p:cNvGrpSpPr>
            <p:nvPr/>
          </p:nvGrpSpPr>
          <p:grpSpPr bwMode="auto">
            <a:xfrm>
              <a:off x="3636" y="3288"/>
              <a:ext cx="346" cy="279"/>
              <a:chOff x="3110" y="1205"/>
              <a:chExt cx="369" cy="315"/>
            </a:xfrm>
          </p:grpSpPr>
          <p:sp>
            <p:nvSpPr>
              <p:cNvPr id="32931" name="Rectangle 26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2" name="Line 27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3" name="Line 28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4" name="Line 29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5" name="Line 30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6" name="Line 31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7" name="Line 32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8" name="Line 33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79" name="Group 34"/>
            <p:cNvGrpSpPr>
              <a:grpSpLocks/>
            </p:cNvGrpSpPr>
            <p:nvPr/>
          </p:nvGrpSpPr>
          <p:grpSpPr bwMode="auto">
            <a:xfrm>
              <a:off x="3982" y="3288"/>
              <a:ext cx="348" cy="279"/>
              <a:chOff x="3110" y="1205"/>
              <a:chExt cx="369" cy="315"/>
            </a:xfrm>
          </p:grpSpPr>
          <p:sp>
            <p:nvSpPr>
              <p:cNvPr id="32923" name="Rectangle 35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4" name="Line 36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5" name="Line 37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6" name="Line 38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7" name="Line 39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8" name="Line 40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9" name="Line 41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30" name="Line 42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0" name="Group 43"/>
            <p:cNvGrpSpPr>
              <a:grpSpLocks/>
            </p:cNvGrpSpPr>
            <p:nvPr/>
          </p:nvGrpSpPr>
          <p:grpSpPr bwMode="auto">
            <a:xfrm>
              <a:off x="3636" y="3567"/>
              <a:ext cx="346" cy="278"/>
              <a:chOff x="3110" y="1205"/>
              <a:chExt cx="369" cy="315"/>
            </a:xfrm>
          </p:grpSpPr>
          <p:sp>
            <p:nvSpPr>
              <p:cNvPr id="32915" name="Rectangle 44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6" name="Line 45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7" name="Line 46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8" name="Line 47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9" name="Line 48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0" name="Line 49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1" name="Line 50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22" name="Line 51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1" name="Group 52"/>
            <p:cNvGrpSpPr>
              <a:grpSpLocks/>
            </p:cNvGrpSpPr>
            <p:nvPr/>
          </p:nvGrpSpPr>
          <p:grpSpPr bwMode="auto">
            <a:xfrm>
              <a:off x="3982" y="3567"/>
              <a:ext cx="348" cy="278"/>
              <a:chOff x="3110" y="1205"/>
              <a:chExt cx="369" cy="315"/>
            </a:xfrm>
          </p:grpSpPr>
          <p:sp>
            <p:nvSpPr>
              <p:cNvPr id="32907" name="Rectangle 53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8" name="Line 54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9" name="Line 55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0" name="Line 56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1" name="Line 57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2" name="Line 58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3" name="Line 59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14" name="Line 60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2" name="Group 61"/>
            <p:cNvGrpSpPr>
              <a:grpSpLocks/>
            </p:cNvGrpSpPr>
            <p:nvPr/>
          </p:nvGrpSpPr>
          <p:grpSpPr bwMode="auto">
            <a:xfrm>
              <a:off x="3636" y="3845"/>
              <a:ext cx="346" cy="279"/>
              <a:chOff x="3110" y="1205"/>
              <a:chExt cx="369" cy="315"/>
            </a:xfrm>
          </p:grpSpPr>
          <p:sp>
            <p:nvSpPr>
              <p:cNvPr id="32899" name="Rectangle 62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0" name="Line 63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1" name="Line 64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2" name="Line 65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3" name="Line 66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4" name="Line 67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5" name="Line 68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06" name="Line 69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3" name="Group 70"/>
            <p:cNvGrpSpPr>
              <a:grpSpLocks/>
            </p:cNvGrpSpPr>
            <p:nvPr/>
          </p:nvGrpSpPr>
          <p:grpSpPr bwMode="auto">
            <a:xfrm>
              <a:off x="3982" y="3845"/>
              <a:ext cx="348" cy="279"/>
              <a:chOff x="3110" y="1205"/>
              <a:chExt cx="369" cy="315"/>
            </a:xfrm>
          </p:grpSpPr>
          <p:sp>
            <p:nvSpPr>
              <p:cNvPr id="32891" name="Rectangle 71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2" name="Line 72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3" name="Line 73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4" name="Line 74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5" name="Line 75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6" name="Line 76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7" name="Line 77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8" name="Line 78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4" name="Group 79"/>
            <p:cNvGrpSpPr>
              <a:grpSpLocks/>
            </p:cNvGrpSpPr>
            <p:nvPr/>
          </p:nvGrpSpPr>
          <p:grpSpPr bwMode="auto">
            <a:xfrm>
              <a:off x="4330" y="3288"/>
              <a:ext cx="346" cy="279"/>
              <a:chOff x="3110" y="1205"/>
              <a:chExt cx="369" cy="315"/>
            </a:xfrm>
          </p:grpSpPr>
          <p:sp>
            <p:nvSpPr>
              <p:cNvPr id="32883" name="Rectangle 80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4" name="Line 81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5" name="Line 82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6" name="Line 83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7" name="Line 84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8" name="Line 85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9" name="Line 86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90" name="Line 87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5" name="Group 88"/>
            <p:cNvGrpSpPr>
              <a:grpSpLocks/>
            </p:cNvGrpSpPr>
            <p:nvPr/>
          </p:nvGrpSpPr>
          <p:grpSpPr bwMode="auto">
            <a:xfrm>
              <a:off x="4676" y="3288"/>
              <a:ext cx="346" cy="279"/>
              <a:chOff x="3110" y="1205"/>
              <a:chExt cx="369" cy="315"/>
            </a:xfrm>
          </p:grpSpPr>
          <p:sp>
            <p:nvSpPr>
              <p:cNvPr id="32875" name="Rectangle 89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6" name="Line 90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7" name="Line 91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8" name="Line 92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9" name="Line 93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0" name="Line 94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1" name="Line 95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82" name="Line 96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6" name="Group 97"/>
            <p:cNvGrpSpPr>
              <a:grpSpLocks/>
            </p:cNvGrpSpPr>
            <p:nvPr/>
          </p:nvGrpSpPr>
          <p:grpSpPr bwMode="auto">
            <a:xfrm>
              <a:off x="4330" y="3567"/>
              <a:ext cx="346" cy="278"/>
              <a:chOff x="3110" y="1205"/>
              <a:chExt cx="369" cy="315"/>
            </a:xfrm>
          </p:grpSpPr>
          <p:sp>
            <p:nvSpPr>
              <p:cNvPr id="32867" name="Rectangle 98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8" name="Line 99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9" name="Line 100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0" name="Line 101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1" name="Line 102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2" name="Line 103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3" name="Line 104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74" name="Line 105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7" name="Group 106"/>
            <p:cNvGrpSpPr>
              <a:grpSpLocks/>
            </p:cNvGrpSpPr>
            <p:nvPr/>
          </p:nvGrpSpPr>
          <p:grpSpPr bwMode="auto">
            <a:xfrm>
              <a:off x="4676" y="3567"/>
              <a:ext cx="346" cy="278"/>
              <a:chOff x="3110" y="1205"/>
              <a:chExt cx="369" cy="315"/>
            </a:xfrm>
          </p:grpSpPr>
          <p:sp>
            <p:nvSpPr>
              <p:cNvPr id="32859" name="Rectangle 107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0" name="Line 108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1" name="Line 109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2" name="Line 110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3" name="Line 111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4" name="Line 112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5" name="Line 113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66" name="Line 114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8" name="Group 115"/>
            <p:cNvGrpSpPr>
              <a:grpSpLocks/>
            </p:cNvGrpSpPr>
            <p:nvPr/>
          </p:nvGrpSpPr>
          <p:grpSpPr bwMode="auto">
            <a:xfrm>
              <a:off x="4330" y="3845"/>
              <a:ext cx="346" cy="279"/>
              <a:chOff x="3110" y="1205"/>
              <a:chExt cx="369" cy="315"/>
            </a:xfrm>
          </p:grpSpPr>
          <p:sp>
            <p:nvSpPr>
              <p:cNvPr id="32851" name="Rectangle 116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2" name="Line 117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3" name="Line 118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4" name="Line 119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5" name="Line 120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6" name="Line 121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7" name="Line 122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8" name="Line 123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89" name="Group 124"/>
            <p:cNvGrpSpPr>
              <a:grpSpLocks/>
            </p:cNvGrpSpPr>
            <p:nvPr/>
          </p:nvGrpSpPr>
          <p:grpSpPr bwMode="auto">
            <a:xfrm>
              <a:off x="4676" y="3845"/>
              <a:ext cx="346" cy="279"/>
              <a:chOff x="3110" y="1205"/>
              <a:chExt cx="369" cy="315"/>
            </a:xfrm>
          </p:grpSpPr>
          <p:sp>
            <p:nvSpPr>
              <p:cNvPr id="32843" name="Rectangle 125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4" name="Line 126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5" name="Line 127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6" name="Line 128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7" name="Line 129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8" name="Line 130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9" name="Line 131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0" name="Line 132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90" name="Group 133"/>
            <p:cNvGrpSpPr>
              <a:grpSpLocks/>
            </p:cNvGrpSpPr>
            <p:nvPr/>
          </p:nvGrpSpPr>
          <p:grpSpPr bwMode="auto">
            <a:xfrm>
              <a:off x="3636" y="498"/>
              <a:ext cx="346" cy="279"/>
              <a:chOff x="3110" y="1205"/>
              <a:chExt cx="369" cy="315"/>
            </a:xfrm>
          </p:grpSpPr>
          <p:sp>
            <p:nvSpPr>
              <p:cNvPr id="32835" name="Rectangle 134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6" name="Line 135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7" name="Line 136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8" name="Line 137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9" name="Line 138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0" name="Line 139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1" name="Line 140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42" name="Line 141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91" name="Group 142"/>
            <p:cNvGrpSpPr>
              <a:grpSpLocks/>
            </p:cNvGrpSpPr>
            <p:nvPr/>
          </p:nvGrpSpPr>
          <p:grpSpPr bwMode="auto">
            <a:xfrm>
              <a:off x="3636" y="777"/>
              <a:ext cx="346" cy="279"/>
              <a:chOff x="3110" y="1205"/>
              <a:chExt cx="369" cy="315"/>
            </a:xfrm>
          </p:grpSpPr>
          <p:sp>
            <p:nvSpPr>
              <p:cNvPr id="32827" name="Rectangle 143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8" name="Line 144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9" name="Line 145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0" name="Line 146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1" name="Line 147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2" name="Line 148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3" name="Line 149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4" name="Line 150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92" name="Group 151"/>
            <p:cNvGrpSpPr>
              <a:grpSpLocks/>
            </p:cNvGrpSpPr>
            <p:nvPr/>
          </p:nvGrpSpPr>
          <p:grpSpPr bwMode="auto">
            <a:xfrm>
              <a:off x="3982" y="1056"/>
              <a:ext cx="348" cy="279"/>
              <a:chOff x="3110" y="1205"/>
              <a:chExt cx="369" cy="315"/>
            </a:xfrm>
          </p:grpSpPr>
          <p:sp>
            <p:nvSpPr>
              <p:cNvPr id="32819" name="Rectangle 152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0" name="Line 153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1" name="Line 154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2" name="Line 155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3" name="Line 156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4" name="Line 157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5" name="Line 158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6" name="Line 159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93" name="Group 160"/>
            <p:cNvGrpSpPr>
              <a:grpSpLocks/>
            </p:cNvGrpSpPr>
            <p:nvPr/>
          </p:nvGrpSpPr>
          <p:grpSpPr bwMode="auto">
            <a:xfrm>
              <a:off x="3636" y="1056"/>
              <a:ext cx="346" cy="279"/>
              <a:chOff x="3110" y="1205"/>
              <a:chExt cx="369" cy="315"/>
            </a:xfrm>
          </p:grpSpPr>
          <p:sp>
            <p:nvSpPr>
              <p:cNvPr id="32811" name="Rectangle 161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2" name="Line 162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3" name="Line 163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4" name="Line 164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5" name="Line 165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6" name="Line 166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7" name="Line 167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8" name="Line 168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794" name="Group 169"/>
            <p:cNvGrpSpPr>
              <a:grpSpLocks/>
            </p:cNvGrpSpPr>
            <p:nvPr/>
          </p:nvGrpSpPr>
          <p:grpSpPr bwMode="auto">
            <a:xfrm>
              <a:off x="3636" y="1335"/>
              <a:ext cx="346" cy="279"/>
              <a:chOff x="3110" y="1205"/>
              <a:chExt cx="369" cy="315"/>
            </a:xfrm>
          </p:grpSpPr>
          <p:sp>
            <p:nvSpPr>
              <p:cNvPr id="32803" name="Rectangle 170"/>
              <p:cNvSpPr>
                <a:spLocks noChangeArrowheads="1"/>
              </p:cNvSpPr>
              <p:nvPr/>
            </p:nvSpPr>
            <p:spPr bwMode="auto">
              <a:xfrm>
                <a:off x="3110" y="1205"/>
                <a:ext cx="369" cy="3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4" name="Line 171"/>
              <p:cNvSpPr>
                <a:spLocks noChangeShapeType="1"/>
              </p:cNvSpPr>
              <p:nvPr/>
            </p:nvSpPr>
            <p:spPr bwMode="auto">
              <a:xfrm>
                <a:off x="3156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5" name="Line 172"/>
              <p:cNvSpPr>
                <a:spLocks noChangeShapeType="1"/>
              </p:cNvSpPr>
              <p:nvPr/>
            </p:nvSpPr>
            <p:spPr bwMode="auto">
              <a:xfrm>
                <a:off x="3202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6" name="Line 173"/>
              <p:cNvSpPr>
                <a:spLocks noChangeShapeType="1"/>
              </p:cNvSpPr>
              <p:nvPr/>
            </p:nvSpPr>
            <p:spPr bwMode="auto">
              <a:xfrm>
                <a:off x="3248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7" name="Line 174"/>
              <p:cNvSpPr>
                <a:spLocks noChangeShapeType="1"/>
              </p:cNvSpPr>
              <p:nvPr/>
            </p:nvSpPr>
            <p:spPr bwMode="auto">
              <a:xfrm>
                <a:off x="3295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8" name="Line 175"/>
              <p:cNvSpPr>
                <a:spLocks noChangeShapeType="1"/>
              </p:cNvSpPr>
              <p:nvPr/>
            </p:nvSpPr>
            <p:spPr bwMode="auto">
              <a:xfrm>
                <a:off x="3341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9" name="Line 176"/>
              <p:cNvSpPr>
                <a:spLocks noChangeShapeType="1"/>
              </p:cNvSpPr>
              <p:nvPr/>
            </p:nvSpPr>
            <p:spPr bwMode="auto">
              <a:xfrm>
                <a:off x="3387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10" name="Line 177"/>
              <p:cNvSpPr>
                <a:spLocks noChangeShapeType="1"/>
              </p:cNvSpPr>
              <p:nvPr/>
            </p:nvSpPr>
            <p:spPr bwMode="auto">
              <a:xfrm>
                <a:off x="3433" y="1385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795" name="Rectangle 178"/>
            <p:cNvSpPr>
              <a:spLocks noChangeArrowheads="1"/>
            </p:cNvSpPr>
            <p:nvPr/>
          </p:nvSpPr>
          <p:spPr bwMode="auto">
            <a:xfrm>
              <a:off x="3636" y="1614"/>
              <a:ext cx="43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6" name="Rectangle 179"/>
            <p:cNvSpPr>
              <a:spLocks noChangeArrowheads="1"/>
            </p:cNvSpPr>
            <p:nvPr/>
          </p:nvSpPr>
          <p:spPr bwMode="auto">
            <a:xfrm>
              <a:off x="3636" y="1893"/>
              <a:ext cx="43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7" name="Rectangle 180"/>
            <p:cNvSpPr>
              <a:spLocks noChangeArrowheads="1"/>
            </p:cNvSpPr>
            <p:nvPr/>
          </p:nvSpPr>
          <p:spPr bwMode="auto">
            <a:xfrm>
              <a:off x="3636" y="2730"/>
              <a:ext cx="43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Rectangle 181"/>
            <p:cNvSpPr>
              <a:spLocks noChangeArrowheads="1"/>
            </p:cNvSpPr>
            <p:nvPr/>
          </p:nvSpPr>
          <p:spPr bwMode="auto">
            <a:xfrm>
              <a:off x="3679" y="2730"/>
              <a:ext cx="44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9" name="Rectangle 182"/>
            <p:cNvSpPr>
              <a:spLocks noChangeArrowheads="1"/>
            </p:cNvSpPr>
            <p:nvPr/>
          </p:nvSpPr>
          <p:spPr bwMode="auto">
            <a:xfrm>
              <a:off x="3723" y="2730"/>
              <a:ext cx="43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0" name="Rectangle 183"/>
            <p:cNvSpPr>
              <a:spLocks noChangeArrowheads="1"/>
            </p:cNvSpPr>
            <p:nvPr/>
          </p:nvSpPr>
          <p:spPr bwMode="auto">
            <a:xfrm>
              <a:off x="3637" y="2451"/>
              <a:ext cx="43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1" name="Rectangle 184"/>
            <p:cNvSpPr>
              <a:spLocks noChangeArrowheads="1"/>
            </p:cNvSpPr>
            <p:nvPr/>
          </p:nvSpPr>
          <p:spPr bwMode="auto">
            <a:xfrm>
              <a:off x="3680" y="2451"/>
              <a:ext cx="43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2" name="Rectangle 185"/>
            <p:cNvSpPr>
              <a:spLocks noChangeArrowheads="1"/>
            </p:cNvSpPr>
            <p:nvPr/>
          </p:nvSpPr>
          <p:spPr bwMode="auto">
            <a:xfrm>
              <a:off x="3636" y="2172"/>
              <a:ext cx="44" cy="2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ICMP Packet Types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964" y="782720"/>
            <a:ext cx="8056562" cy="49403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Arial" charset="0"/>
              </a:rPr>
              <a:t>Neighbor Solicitation</a:t>
            </a:r>
            <a:r>
              <a:rPr lang="en-US" sz="2400" dirty="0">
                <a:latin typeface="Arial" charset="0"/>
              </a:rPr>
              <a:t>: Sent by a node to determine the link-layer address of a neighbor, or to verify that a neighbor is still reachable via a cached link-layer address. Neighbor Solicitations are also used for Duplicate Address Detection.</a:t>
            </a:r>
          </a:p>
          <a:p>
            <a:r>
              <a:rPr lang="en-US" sz="2400" dirty="0">
                <a:solidFill>
                  <a:srgbClr val="FF0000"/>
                </a:solidFill>
                <a:latin typeface="Arial" charset="0"/>
              </a:rPr>
              <a:t>Neighbor Advertisement</a:t>
            </a:r>
            <a:r>
              <a:rPr lang="en-US" sz="2400" dirty="0">
                <a:latin typeface="Arial" charset="0"/>
              </a:rPr>
              <a:t>: A response to a Neighbor Solicitation message. A node may also send unsolicited Neighbor Advertisements to announce a link-layer address change.</a:t>
            </a:r>
          </a:p>
          <a:p>
            <a:r>
              <a:rPr lang="en-US" sz="2400" dirty="0">
                <a:solidFill>
                  <a:srgbClr val="FF0000"/>
                </a:solidFill>
                <a:latin typeface="Arial" charset="0"/>
              </a:rPr>
              <a:t>Redirect</a:t>
            </a:r>
            <a:r>
              <a:rPr lang="en-US" sz="2400" dirty="0">
                <a:latin typeface="Arial" charset="0"/>
              </a:rPr>
              <a:t>: Used by routers to inform hosts of a better first hop for a destination.</a:t>
            </a:r>
          </a:p>
          <a:p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ChangeArrowheads="1"/>
          </p:cNvSpPr>
          <p:nvPr/>
        </p:nvSpPr>
        <p:spPr bwMode="auto">
          <a:xfrm>
            <a:off x="381000" y="977900"/>
            <a:ext cx="8305800" cy="5194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Summary of ND Messages and Options</a:t>
            </a:r>
          </a:p>
        </p:txBody>
      </p:sp>
      <p:sp>
        <p:nvSpPr>
          <p:cNvPr id="38916" name="Line 5"/>
          <p:cNvSpPr>
            <a:spLocks noChangeShapeType="1"/>
          </p:cNvSpPr>
          <p:nvPr/>
        </p:nvSpPr>
        <p:spPr bwMode="auto">
          <a:xfrm>
            <a:off x="381000" y="14351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381000" y="18288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Line 13"/>
          <p:cNvSpPr>
            <a:spLocks noChangeShapeType="1"/>
          </p:cNvSpPr>
          <p:nvPr/>
        </p:nvSpPr>
        <p:spPr bwMode="auto">
          <a:xfrm>
            <a:off x="4551363" y="977900"/>
            <a:ext cx="0" cy="519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131175" cy="5060950"/>
          </a:xfrm>
        </p:spPr>
        <p:txBody>
          <a:bodyPr/>
          <a:lstStyle/>
          <a:p>
            <a:pPr>
              <a:buFont typeface="Wingdings" charset="0"/>
              <a:buNone/>
              <a:tabLst>
                <a:tab pos="4232275" algn="l"/>
              </a:tabLst>
            </a:pPr>
            <a:r>
              <a:rPr lang="en-US" sz="2000">
                <a:latin typeface="Arial" charset="0"/>
              </a:rPr>
              <a:t>ND Message	ND Option(s)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Router Solicitation	Source Link-Layer Address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Router Advertisement	Source Link-Layer Address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		Prefix Information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		MTU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		Advertisement Interval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		Home Agent Information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		Route Information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Neighbor Solicitation	Source Link-Layer Address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Neighbor Advertisement	Target Link-Layer Address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Redirect	Redirected Header</a:t>
            </a:r>
          </a:p>
          <a:p>
            <a:pPr>
              <a:lnSpc>
                <a:spcPct val="140000"/>
              </a:lnSpc>
              <a:spcBef>
                <a:spcPct val="0"/>
              </a:spcBef>
              <a:buFont typeface="Wingdings" charset="0"/>
              <a:buNone/>
              <a:tabLst>
                <a:tab pos="4232275" algn="l"/>
              </a:tabLst>
            </a:pPr>
            <a:r>
              <a:rPr lang="en-US" sz="2000" b="0">
                <a:latin typeface="Arial" charset="0"/>
              </a:rPr>
              <a:t>		Target Link-Layer Address</a:t>
            </a:r>
          </a:p>
        </p:txBody>
      </p:sp>
      <p:sp>
        <p:nvSpPr>
          <p:cNvPr id="38920" name="Line 15"/>
          <p:cNvSpPr>
            <a:spLocks noChangeShapeType="1"/>
          </p:cNvSpPr>
          <p:nvPr/>
        </p:nvSpPr>
        <p:spPr bwMode="auto">
          <a:xfrm>
            <a:off x="381000" y="441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16"/>
          <p:cNvSpPr>
            <a:spLocks noChangeShapeType="1"/>
          </p:cNvSpPr>
          <p:nvPr/>
        </p:nvSpPr>
        <p:spPr bwMode="auto">
          <a:xfrm>
            <a:off x="381000" y="4800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Line 17"/>
          <p:cNvSpPr>
            <a:spLocks noChangeShapeType="1"/>
          </p:cNvSpPr>
          <p:nvPr/>
        </p:nvSpPr>
        <p:spPr bwMode="auto">
          <a:xfrm>
            <a:off x="381000" y="52578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Discovery Processes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8488" y="926280"/>
            <a:ext cx="8225658" cy="3198311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ND provides message exchanges for the following processes: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Address resolution (including duplicate address detection)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Router discovery (including prefix and parameter discovery)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Neighbor unreachability detection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Redirect function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Conceptual Host Data Structures</a:t>
            </a:r>
          </a:p>
        </p:txBody>
      </p:sp>
      <p:sp>
        <p:nvSpPr>
          <p:cNvPr id="400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56881" y="780121"/>
            <a:ext cx="8602445" cy="5622120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Neighbor cache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Stores the on-link IPv6 address of a neighbor, its corresponding link-layer address, and an indication of the neighbor</a:t>
            </a:r>
            <a:r>
              <a:rPr lang="ja-JP" altLang="en-US" dirty="0">
                <a:latin typeface="Arial" charset="0"/>
                <a:ea typeface="ＭＳ Ｐゴシック" charset="0"/>
              </a:rPr>
              <a:t>’</a:t>
            </a:r>
            <a:r>
              <a:rPr lang="en-US" dirty="0">
                <a:latin typeface="Arial" charset="0"/>
                <a:ea typeface="ＭＳ Ｐゴシック" charset="0"/>
              </a:rPr>
              <a:t>s reachability state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Equivalent to the ARP cache in IPv4</a:t>
            </a:r>
          </a:p>
          <a:p>
            <a:r>
              <a:rPr lang="en-US" sz="2400" dirty="0">
                <a:latin typeface="Arial" charset="0"/>
              </a:rPr>
              <a:t>Destination cache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Stores information on the next-hop IPv6 addresses for destinations to which traffic has recently been sent</a:t>
            </a:r>
          </a:p>
          <a:p>
            <a:r>
              <a:rPr lang="en-US" sz="2400" dirty="0">
                <a:latin typeface="Arial" charset="0"/>
              </a:rPr>
              <a:t>Prefix list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Lists on-link prefixes</a:t>
            </a:r>
          </a:p>
          <a:p>
            <a:r>
              <a:rPr lang="en-US" sz="2400" dirty="0">
                <a:latin typeface="Arial" charset="0"/>
              </a:rPr>
              <a:t>Default router list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Lists addresses corresponding to on-link routers that advertise themselves as default routers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9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2514600" y="3886200"/>
            <a:ext cx="1371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/>
              <a:t>Prefix List</a:t>
            </a:r>
          </a:p>
          <a:p>
            <a:endParaRPr lang="en-US" sz="1400" b="1"/>
          </a:p>
        </p:txBody>
      </p:sp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2514600" y="4191000"/>
            <a:ext cx="1371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514600" y="38862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989" name="Group 7"/>
          <p:cNvGrpSpPr>
            <a:grpSpLocks/>
          </p:cNvGrpSpPr>
          <p:nvPr/>
        </p:nvGrpSpPr>
        <p:grpSpPr bwMode="auto">
          <a:xfrm>
            <a:off x="4572000" y="3886200"/>
            <a:ext cx="1371600" cy="2209800"/>
            <a:chOff x="2016" y="2688"/>
            <a:chExt cx="864" cy="1392"/>
          </a:xfrm>
        </p:grpSpPr>
        <p:sp>
          <p:nvSpPr>
            <p:cNvPr id="42011" name="Text Box 8"/>
            <p:cNvSpPr txBox="1">
              <a:spLocks noChangeArrowheads="1"/>
            </p:cNvSpPr>
            <p:nvPr/>
          </p:nvSpPr>
          <p:spPr bwMode="auto">
            <a:xfrm>
              <a:off x="2016" y="2688"/>
              <a:ext cx="86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/>
                <a:t>Default Router List</a:t>
              </a:r>
            </a:p>
          </p:txBody>
        </p:sp>
        <p:sp>
          <p:nvSpPr>
            <p:cNvPr id="42012" name="Rectangle 9"/>
            <p:cNvSpPr>
              <a:spLocks noChangeArrowheads="1"/>
            </p:cNvSpPr>
            <p:nvPr/>
          </p:nvSpPr>
          <p:spPr bwMode="auto">
            <a:xfrm>
              <a:off x="2016" y="2976"/>
              <a:ext cx="864" cy="11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3" name="Rectangle 10"/>
            <p:cNvSpPr>
              <a:spLocks noChangeArrowheads="1"/>
            </p:cNvSpPr>
            <p:nvPr/>
          </p:nvSpPr>
          <p:spPr bwMode="auto">
            <a:xfrm>
              <a:off x="2016" y="2688"/>
              <a:ext cx="86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990" name="Group 11"/>
          <p:cNvGrpSpPr>
            <a:grpSpLocks/>
          </p:cNvGrpSpPr>
          <p:nvPr/>
        </p:nvGrpSpPr>
        <p:grpSpPr bwMode="auto">
          <a:xfrm>
            <a:off x="533400" y="1295400"/>
            <a:ext cx="3354388" cy="2209800"/>
            <a:chOff x="144" y="960"/>
            <a:chExt cx="2113" cy="1392"/>
          </a:xfrm>
        </p:grpSpPr>
        <p:sp>
          <p:nvSpPr>
            <p:cNvPr id="42002" name="Text Box 12"/>
            <p:cNvSpPr txBox="1">
              <a:spLocks noChangeArrowheads="1"/>
            </p:cNvSpPr>
            <p:nvPr/>
          </p:nvSpPr>
          <p:spPr bwMode="auto">
            <a:xfrm>
              <a:off x="144" y="960"/>
              <a:ext cx="211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/>
                <a:t>Destination Cache</a:t>
              </a:r>
            </a:p>
          </p:txBody>
        </p:sp>
        <p:sp>
          <p:nvSpPr>
            <p:cNvPr id="42003" name="Rectangle 13"/>
            <p:cNvSpPr>
              <a:spLocks noChangeArrowheads="1"/>
            </p:cNvSpPr>
            <p:nvPr/>
          </p:nvSpPr>
          <p:spPr bwMode="auto">
            <a:xfrm>
              <a:off x="144" y="1152"/>
              <a:ext cx="2112" cy="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4" name="Rectangle 14"/>
            <p:cNvSpPr>
              <a:spLocks noChangeArrowheads="1"/>
            </p:cNvSpPr>
            <p:nvPr/>
          </p:nvSpPr>
          <p:spPr bwMode="auto">
            <a:xfrm>
              <a:off x="144" y="960"/>
              <a:ext cx="211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Line 15"/>
            <p:cNvSpPr>
              <a:spLocks noChangeShapeType="1"/>
            </p:cNvSpPr>
            <p:nvPr/>
          </p:nvSpPr>
          <p:spPr bwMode="auto">
            <a:xfrm>
              <a:off x="816" y="115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6" name="Line 16"/>
            <p:cNvSpPr>
              <a:spLocks noChangeShapeType="1"/>
            </p:cNvSpPr>
            <p:nvPr/>
          </p:nvSpPr>
          <p:spPr bwMode="auto">
            <a:xfrm>
              <a:off x="1824" y="115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7" name="Line 17"/>
            <p:cNvSpPr>
              <a:spLocks noChangeShapeType="1"/>
            </p:cNvSpPr>
            <p:nvPr/>
          </p:nvSpPr>
          <p:spPr bwMode="auto">
            <a:xfrm>
              <a:off x="144" y="1344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8" name="Text Box 18"/>
            <p:cNvSpPr txBox="1">
              <a:spLocks noChangeArrowheads="1"/>
            </p:cNvSpPr>
            <p:nvPr/>
          </p:nvSpPr>
          <p:spPr bwMode="auto">
            <a:xfrm>
              <a:off x="144" y="1152"/>
              <a:ext cx="6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Destination</a:t>
              </a:r>
            </a:p>
          </p:txBody>
        </p:sp>
        <p:sp>
          <p:nvSpPr>
            <p:cNvPr id="42009" name="Text Box 19"/>
            <p:cNvSpPr txBox="1">
              <a:spLocks noChangeArrowheads="1"/>
            </p:cNvSpPr>
            <p:nvPr/>
          </p:nvSpPr>
          <p:spPr bwMode="auto">
            <a:xfrm>
              <a:off x="815" y="1152"/>
              <a:ext cx="103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Next-Hop Address</a:t>
              </a:r>
            </a:p>
          </p:txBody>
        </p:sp>
        <p:sp>
          <p:nvSpPr>
            <p:cNvPr id="42010" name="Text Box 20"/>
            <p:cNvSpPr txBox="1">
              <a:spLocks noChangeArrowheads="1"/>
            </p:cNvSpPr>
            <p:nvPr/>
          </p:nvSpPr>
          <p:spPr bwMode="auto">
            <a:xfrm>
              <a:off x="1824" y="1152"/>
              <a:ext cx="4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PMTU</a:t>
              </a:r>
            </a:p>
          </p:txBody>
        </p:sp>
      </p:grpSp>
      <p:grpSp>
        <p:nvGrpSpPr>
          <p:cNvPr id="41991" name="Group 21"/>
          <p:cNvGrpSpPr>
            <a:grpSpLocks/>
          </p:cNvGrpSpPr>
          <p:nvPr/>
        </p:nvGrpSpPr>
        <p:grpSpPr bwMode="auto">
          <a:xfrm>
            <a:off x="4570413" y="1295400"/>
            <a:ext cx="3963987" cy="2209800"/>
            <a:chOff x="2831" y="960"/>
            <a:chExt cx="2497" cy="1392"/>
          </a:xfrm>
        </p:grpSpPr>
        <p:sp>
          <p:nvSpPr>
            <p:cNvPr id="41993" name="Text Box 22"/>
            <p:cNvSpPr txBox="1">
              <a:spLocks noChangeArrowheads="1"/>
            </p:cNvSpPr>
            <p:nvPr/>
          </p:nvSpPr>
          <p:spPr bwMode="auto">
            <a:xfrm>
              <a:off x="2880" y="960"/>
              <a:ext cx="24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1"/>
                <a:t>Neighbor Cache</a:t>
              </a:r>
            </a:p>
          </p:txBody>
        </p:sp>
        <p:sp>
          <p:nvSpPr>
            <p:cNvPr id="41994" name="Rectangle 23"/>
            <p:cNvSpPr>
              <a:spLocks noChangeArrowheads="1"/>
            </p:cNvSpPr>
            <p:nvPr/>
          </p:nvSpPr>
          <p:spPr bwMode="auto">
            <a:xfrm>
              <a:off x="2832" y="960"/>
              <a:ext cx="249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Rectangle 24"/>
            <p:cNvSpPr>
              <a:spLocks noChangeArrowheads="1"/>
            </p:cNvSpPr>
            <p:nvPr/>
          </p:nvSpPr>
          <p:spPr bwMode="auto">
            <a:xfrm>
              <a:off x="2832" y="1152"/>
              <a:ext cx="2496" cy="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6" name="Line 25"/>
            <p:cNvSpPr>
              <a:spLocks noChangeShapeType="1"/>
            </p:cNvSpPr>
            <p:nvPr/>
          </p:nvSpPr>
          <p:spPr bwMode="auto">
            <a:xfrm>
              <a:off x="3840" y="115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Line 26"/>
            <p:cNvSpPr>
              <a:spLocks noChangeShapeType="1"/>
            </p:cNvSpPr>
            <p:nvPr/>
          </p:nvSpPr>
          <p:spPr bwMode="auto">
            <a:xfrm>
              <a:off x="4896" y="115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8" name="Line 27"/>
            <p:cNvSpPr>
              <a:spLocks noChangeShapeType="1"/>
            </p:cNvSpPr>
            <p:nvPr/>
          </p:nvSpPr>
          <p:spPr bwMode="auto">
            <a:xfrm>
              <a:off x="2832" y="1344"/>
              <a:ext cx="2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Text Box 28"/>
            <p:cNvSpPr txBox="1">
              <a:spLocks noChangeArrowheads="1"/>
            </p:cNvSpPr>
            <p:nvPr/>
          </p:nvSpPr>
          <p:spPr bwMode="auto">
            <a:xfrm>
              <a:off x="3839" y="1152"/>
              <a:ext cx="10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Link Layer Address</a:t>
              </a:r>
            </a:p>
          </p:txBody>
        </p:sp>
        <p:sp>
          <p:nvSpPr>
            <p:cNvPr id="42000" name="Text Box 29"/>
            <p:cNvSpPr txBox="1">
              <a:spLocks noChangeArrowheads="1"/>
            </p:cNvSpPr>
            <p:nvPr/>
          </p:nvSpPr>
          <p:spPr bwMode="auto">
            <a:xfrm>
              <a:off x="2831" y="1152"/>
              <a:ext cx="103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Next-Hop Address</a:t>
              </a:r>
            </a:p>
          </p:txBody>
        </p:sp>
        <p:sp>
          <p:nvSpPr>
            <p:cNvPr id="42001" name="Text Box 30"/>
            <p:cNvSpPr txBox="1">
              <a:spLocks noChangeArrowheads="1"/>
            </p:cNvSpPr>
            <p:nvPr/>
          </p:nvSpPr>
          <p:spPr bwMode="auto">
            <a:xfrm>
              <a:off x="4925" y="1152"/>
              <a:ext cx="3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State</a:t>
              </a:r>
            </a:p>
          </p:txBody>
        </p:sp>
      </p:grpSp>
      <p:sp>
        <p:nvSpPr>
          <p:cNvPr id="41992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RFC 2461 Conceptual Host Data Structures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Address Resolution Process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3927" y="1139880"/>
            <a:ext cx="8398451" cy="4234200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An exchange of Neighbor Solicitation and Neighbor Advertisement messages to resolve the link-layer address of the next-hop address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Multicast Neighbor Solicitation message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Unicast Neighbor Advertisement message</a:t>
            </a:r>
          </a:p>
          <a:p>
            <a:r>
              <a:rPr lang="en-US" sz="2400" dirty="0">
                <a:latin typeface="Arial" charset="0"/>
              </a:rPr>
              <a:t>Both hosts update their neighbor caches</a:t>
            </a:r>
          </a:p>
          <a:p>
            <a:r>
              <a:rPr lang="en-US" sz="2400" dirty="0">
                <a:latin typeface="Arial" charset="0"/>
              </a:rPr>
              <a:t>Unicast traffic can now be sent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Multicast Neighbor Solicitation</a:t>
            </a:r>
          </a:p>
        </p:txBody>
      </p:sp>
      <p:sp>
        <p:nvSpPr>
          <p:cNvPr id="44038" name="Line 44"/>
          <p:cNvSpPr>
            <a:spLocks noChangeShapeType="1"/>
          </p:cNvSpPr>
          <p:nvPr/>
        </p:nvSpPr>
        <p:spPr bwMode="auto">
          <a:xfrm>
            <a:off x="762000" y="4191000"/>
            <a:ext cx="7885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45"/>
          <p:cNvSpPr>
            <a:spLocks noChangeShapeType="1"/>
          </p:cNvSpPr>
          <p:nvPr/>
        </p:nvSpPr>
        <p:spPr bwMode="auto">
          <a:xfrm>
            <a:off x="1433513" y="41910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46"/>
          <p:cNvSpPr>
            <a:spLocks noChangeShapeType="1"/>
          </p:cNvSpPr>
          <p:nvPr/>
        </p:nvSpPr>
        <p:spPr bwMode="auto">
          <a:xfrm>
            <a:off x="5207000" y="3436938"/>
            <a:ext cx="0" cy="75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403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60925" y="2819400"/>
          <a:ext cx="6683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925" y="2819400"/>
                        <a:ext cx="6683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087438" y="49149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5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38" y="49149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Rectangle 49"/>
          <p:cNvSpPr>
            <a:spLocks noChangeArrowheads="1"/>
          </p:cNvSpPr>
          <p:nvPr/>
        </p:nvSpPr>
        <p:spPr bwMode="auto">
          <a:xfrm>
            <a:off x="982663" y="56403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B</a:t>
            </a:r>
          </a:p>
        </p:txBody>
      </p:sp>
      <p:sp>
        <p:nvSpPr>
          <p:cNvPr id="44042" name="Rectangle 50"/>
          <p:cNvSpPr>
            <a:spLocks noChangeArrowheads="1"/>
          </p:cNvSpPr>
          <p:nvPr/>
        </p:nvSpPr>
        <p:spPr bwMode="auto">
          <a:xfrm>
            <a:off x="4772025" y="24399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grpSp>
        <p:nvGrpSpPr>
          <p:cNvPr id="44043" name="Group 51"/>
          <p:cNvGrpSpPr>
            <a:grpSpLocks/>
          </p:cNvGrpSpPr>
          <p:nvPr/>
        </p:nvGrpSpPr>
        <p:grpSpPr bwMode="auto">
          <a:xfrm>
            <a:off x="762000" y="3390900"/>
            <a:ext cx="7881938" cy="727075"/>
            <a:chOff x="346" y="2064"/>
            <a:chExt cx="4965" cy="458"/>
          </a:xfrm>
        </p:grpSpPr>
        <p:sp>
          <p:nvSpPr>
            <p:cNvPr id="44050" name="Line 52"/>
            <p:cNvSpPr>
              <a:spLocks noChangeShapeType="1"/>
            </p:cNvSpPr>
            <p:nvPr/>
          </p:nvSpPr>
          <p:spPr bwMode="auto">
            <a:xfrm>
              <a:off x="346" y="2463"/>
              <a:ext cx="485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53"/>
            <p:cNvSpPr>
              <a:spLocks noChangeShapeType="1"/>
            </p:cNvSpPr>
            <p:nvPr/>
          </p:nvSpPr>
          <p:spPr bwMode="auto">
            <a:xfrm flipV="1">
              <a:off x="3264" y="2160"/>
              <a:ext cx="0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Rectangle 54"/>
            <p:cNvSpPr>
              <a:spLocks noChangeArrowheads="1"/>
            </p:cNvSpPr>
            <p:nvPr/>
          </p:nvSpPr>
          <p:spPr bwMode="auto">
            <a:xfrm>
              <a:off x="3312" y="2064"/>
              <a:ext cx="199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</a:t>
              </a:r>
              <a:r>
                <a:rPr lang="en-US" sz="2200"/>
                <a:t> </a:t>
              </a:r>
              <a:r>
                <a:rPr lang="en-US" sz="1300"/>
                <a:t>Send multicast Neighbor Solicitation</a:t>
              </a:r>
            </a:p>
          </p:txBody>
        </p:sp>
        <p:sp>
          <p:nvSpPr>
            <p:cNvPr id="44053" name="Rectangle 55"/>
            <p:cNvSpPr>
              <a:spLocks noChangeArrowheads="1"/>
            </p:cNvSpPr>
            <p:nvPr/>
          </p:nvSpPr>
          <p:spPr bwMode="auto">
            <a:xfrm>
              <a:off x="1248" y="2352"/>
              <a:ext cx="1056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Neighbor Solicitation</a:t>
              </a:r>
            </a:p>
          </p:txBody>
        </p:sp>
      </p:grpSp>
      <p:sp>
        <p:nvSpPr>
          <p:cNvPr id="44044" name="Text Box 56"/>
          <p:cNvSpPr txBox="1">
            <a:spLocks noChangeArrowheads="1"/>
          </p:cNvSpPr>
          <p:nvPr/>
        </p:nvSpPr>
        <p:spPr bwMode="auto">
          <a:xfrm>
            <a:off x="517525" y="1257300"/>
            <a:ext cx="4114800" cy="1930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2575" indent="-28257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/>
              <a:t>Ethernet Header</a:t>
            </a:r>
          </a:p>
          <a:p>
            <a:pPr algn="l">
              <a:buFontTx/>
              <a:buChar char="•"/>
            </a:pPr>
            <a:r>
              <a:rPr lang="en-US" sz="1200"/>
              <a:t>Destination MAC is 33-33-FF-02-6E-A5</a:t>
            </a:r>
          </a:p>
          <a:p>
            <a:pPr algn="l"/>
            <a:r>
              <a:rPr lang="en-US" sz="1200"/>
              <a:t>IPv6 Header</a:t>
            </a:r>
          </a:p>
          <a:p>
            <a:pPr algn="l">
              <a:buFontTx/>
              <a:buChar char="•"/>
            </a:pPr>
            <a:r>
              <a:rPr lang="en-US" sz="1200"/>
              <a:t>Source Address is FE80::210:5AFF:FEAA:20A2</a:t>
            </a:r>
          </a:p>
          <a:p>
            <a:pPr algn="l">
              <a:buFontTx/>
              <a:buChar char="•"/>
            </a:pPr>
            <a:r>
              <a:rPr lang="en-US" sz="1200"/>
              <a:t>Destination Address is FF02::1:FF02:6EA5</a:t>
            </a:r>
          </a:p>
          <a:p>
            <a:pPr algn="l">
              <a:buFontTx/>
              <a:buChar char="•"/>
            </a:pPr>
            <a:r>
              <a:rPr lang="en-US" sz="1200"/>
              <a:t>Hop limit is 255</a:t>
            </a:r>
          </a:p>
          <a:p>
            <a:pPr algn="l"/>
            <a:r>
              <a:rPr lang="en-US" sz="1200"/>
              <a:t>Neighbor Solicitation Header</a:t>
            </a:r>
          </a:p>
          <a:p>
            <a:pPr algn="l">
              <a:buFontTx/>
              <a:buChar char="•"/>
            </a:pPr>
            <a:r>
              <a:rPr lang="en-US" sz="1200"/>
              <a:t>Target Address is FE80::260:97FF:FE02:6EA5</a:t>
            </a:r>
          </a:p>
          <a:p>
            <a:pPr algn="l"/>
            <a:r>
              <a:rPr lang="en-US" sz="1200"/>
              <a:t>Neighbor Discovery Option</a:t>
            </a:r>
          </a:p>
          <a:p>
            <a:pPr algn="l">
              <a:buFontTx/>
              <a:buChar char="•"/>
            </a:pPr>
            <a:r>
              <a:rPr lang="en-US" sz="1200"/>
              <a:t>Source Link-Layer Address is 00-10-5A-AA-20-A2</a:t>
            </a:r>
          </a:p>
        </p:txBody>
      </p:sp>
      <p:sp>
        <p:nvSpPr>
          <p:cNvPr id="44045" name="Line 57"/>
          <p:cNvSpPr>
            <a:spLocks noChangeShapeType="1"/>
          </p:cNvSpPr>
          <p:nvPr/>
        </p:nvSpPr>
        <p:spPr bwMode="auto">
          <a:xfrm flipH="1">
            <a:off x="3870325" y="3187700"/>
            <a:ext cx="755650" cy="66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Line 58"/>
          <p:cNvSpPr>
            <a:spLocks noChangeShapeType="1"/>
          </p:cNvSpPr>
          <p:nvPr/>
        </p:nvSpPr>
        <p:spPr bwMode="auto">
          <a:xfrm>
            <a:off x="523875" y="3194050"/>
            <a:ext cx="1670050" cy="65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Text Box 59"/>
          <p:cNvSpPr txBox="1">
            <a:spLocks noChangeArrowheads="1"/>
          </p:cNvSpPr>
          <p:nvPr/>
        </p:nvSpPr>
        <p:spPr bwMode="auto">
          <a:xfrm>
            <a:off x="5622925" y="2933700"/>
            <a:ext cx="2370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00-10-5A-AA-20-A2</a:t>
            </a:r>
          </a:p>
          <a:p>
            <a:pPr algn="l" eaLnBrk="1" hangingPunct="1"/>
            <a:r>
              <a:rPr lang="en-US" sz="1200"/>
              <a:t>IP: FE80::210:5AFF:FEAA:20A2</a:t>
            </a:r>
          </a:p>
        </p:txBody>
      </p:sp>
      <p:sp>
        <p:nvSpPr>
          <p:cNvPr id="44048" name="Text Box 60"/>
          <p:cNvSpPr txBox="1">
            <a:spLocks noChangeArrowheads="1"/>
          </p:cNvSpPr>
          <p:nvPr/>
        </p:nvSpPr>
        <p:spPr bwMode="auto">
          <a:xfrm>
            <a:off x="1812925" y="5067300"/>
            <a:ext cx="233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 dirty="0"/>
              <a:t>MAC: 00-60-97-02-6E-A5</a:t>
            </a:r>
          </a:p>
          <a:p>
            <a:pPr algn="l" eaLnBrk="1" hangingPunct="1"/>
            <a:r>
              <a:rPr lang="en-US" sz="1200" dirty="0"/>
              <a:t>IP: FE80::260:97FF:FE02:6EA5</a:t>
            </a:r>
          </a:p>
        </p:txBody>
      </p:sp>
      <p:sp>
        <p:nvSpPr>
          <p:cNvPr id="44049" name="Line 61"/>
          <p:cNvSpPr>
            <a:spLocks noChangeShapeType="1"/>
          </p:cNvSpPr>
          <p:nvPr/>
        </p:nvSpPr>
        <p:spPr bwMode="auto">
          <a:xfrm>
            <a:off x="7718425" y="41910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403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73938" y="49149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6" name="VISIO" r:id="rId6" imgW="955040" imgH="955040" progId="Visio.Drawing.4">
                  <p:embed/>
                </p:oleObj>
              </mc:Choice>
              <mc:Fallback>
                <p:oleObj name="VISIO" r:id="rId6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938" y="49149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Outline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5045" y="1294288"/>
            <a:ext cx="8131175" cy="41783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Neighbor Discovery functions</a:t>
            </a:r>
          </a:p>
          <a:p>
            <a:r>
              <a:rPr lang="en-US" dirty="0">
                <a:latin typeface="Arial" charset="0"/>
              </a:rPr>
              <a:t>Neighbor Discovery options</a:t>
            </a:r>
          </a:p>
          <a:p>
            <a:r>
              <a:rPr lang="en-US" dirty="0">
                <a:latin typeface="Arial" charset="0"/>
              </a:rPr>
              <a:t>Neighbor Discovery messages</a:t>
            </a:r>
          </a:p>
          <a:p>
            <a:r>
              <a:rPr lang="en-US" dirty="0">
                <a:latin typeface="Arial" charset="0"/>
              </a:rPr>
              <a:t>Address resolution, neighbor unreachability detection, duplicate address detection, router discovery, and redirect processes</a:t>
            </a:r>
          </a:p>
          <a:p>
            <a:r>
              <a:rPr lang="en-US" dirty="0">
                <a:latin typeface="Arial" charset="0"/>
              </a:rPr>
              <a:t>Host sending algorithm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Unicast Neighbor Advertisement</a:t>
            </a:r>
          </a:p>
        </p:txBody>
      </p:sp>
      <p:sp>
        <p:nvSpPr>
          <p:cNvPr id="45062" name="Line 42"/>
          <p:cNvSpPr>
            <a:spLocks noChangeShapeType="1"/>
          </p:cNvSpPr>
          <p:nvPr/>
        </p:nvSpPr>
        <p:spPr bwMode="auto">
          <a:xfrm>
            <a:off x="609600" y="4191000"/>
            <a:ext cx="791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43"/>
          <p:cNvSpPr>
            <a:spLocks noChangeShapeType="1"/>
          </p:cNvSpPr>
          <p:nvPr/>
        </p:nvSpPr>
        <p:spPr bwMode="auto">
          <a:xfrm>
            <a:off x="1216025" y="41910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Line 44"/>
          <p:cNvSpPr>
            <a:spLocks noChangeShapeType="1"/>
          </p:cNvSpPr>
          <p:nvPr/>
        </p:nvSpPr>
        <p:spPr bwMode="auto">
          <a:xfrm>
            <a:off x="4989513" y="3436938"/>
            <a:ext cx="0" cy="75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505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43438" y="28194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7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8194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869950" y="4914900"/>
          <a:ext cx="6683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8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4914900"/>
                        <a:ext cx="6683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5" name="Rectangle 47"/>
          <p:cNvSpPr>
            <a:spLocks noChangeArrowheads="1"/>
          </p:cNvSpPr>
          <p:nvPr/>
        </p:nvSpPr>
        <p:spPr bwMode="auto">
          <a:xfrm>
            <a:off x="765175" y="56403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B</a:t>
            </a:r>
          </a:p>
        </p:txBody>
      </p:sp>
      <p:sp>
        <p:nvSpPr>
          <p:cNvPr id="45066" name="Rectangle 48"/>
          <p:cNvSpPr>
            <a:spLocks noChangeArrowheads="1"/>
          </p:cNvSpPr>
          <p:nvPr/>
        </p:nvSpPr>
        <p:spPr bwMode="auto">
          <a:xfrm>
            <a:off x="4554538" y="24399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290638" y="3543300"/>
            <a:ext cx="3581400" cy="1295400"/>
            <a:chOff x="816" y="2160"/>
            <a:chExt cx="2256" cy="816"/>
          </a:xfrm>
        </p:grpSpPr>
        <p:sp>
          <p:nvSpPr>
            <p:cNvPr id="45074" name="Freeform 50"/>
            <p:cNvSpPr>
              <a:spLocks/>
            </p:cNvSpPr>
            <p:nvPr/>
          </p:nvSpPr>
          <p:spPr bwMode="auto">
            <a:xfrm>
              <a:off x="816" y="2160"/>
              <a:ext cx="2256" cy="816"/>
            </a:xfrm>
            <a:custGeom>
              <a:avLst/>
              <a:gdLst>
                <a:gd name="T0" fmla="*/ 0 w 2256"/>
                <a:gd name="T1" fmla="*/ 816 h 816"/>
                <a:gd name="T2" fmla="*/ 0 w 2256"/>
                <a:gd name="T3" fmla="*/ 240 h 816"/>
                <a:gd name="T4" fmla="*/ 2256 w 2256"/>
                <a:gd name="T5" fmla="*/ 240 h 816"/>
                <a:gd name="T6" fmla="*/ 2256 w 225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816"/>
                <a:gd name="T14" fmla="*/ 2256 w 225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816">
                  <a:moveTo>
                    <a:pt x="0" y="816"/>
                  </a:moveTo>
                  <a:lnTo>
                    <a:pt x="0" y="240"/>
                  </a:lnTo>
                  <a:lnTo>
                    <a:pt x="2256" y="240"/>
                  </a:lnTo>
                  <a:lnTo>
                    <a:pt x="225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5" name="Rectangle 51"/>
            <p:cNvSpPr>
              <a:spLocks noChangeArrowheads="1"/>
            </p:cNvSpPr>
            <p:nvPr/>
          </p:nvSpPr>
          <p:spPr bwMode="auto">
            <a:xfrm>
              <a:off x="819" y="2665"/>
              <a:ext cx="2011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‚</a:t>
              </a:r>
              <a:r>
                <a:rPr lang="en-US" sz="2200"/>
                <a:t> </a:t>
              </a:r>
              <a:r>
                <a:rPr lang="en-US" sz="1300"/>
                <a:t>Send unicast Neighbor Advertisement</a:t>
              </a:r>
            </a:p>
          </p:txBody>
        </p:sp>
        <p:sp>
          <p:nvSpPr>
            <p:cNvPr id="45076" name="Rectangle 52"/>
            <p:cNvSpPr>
              <a:spLocks noChangeArrowheads="1"/>
            </p:cNvSpPr>
            <p:nvPr/>
          </p:nvSpPr>
          <p:spPr bwMode="auto">
            <a:xfrm>
              <a:off x="1200" y="2304"/>
              <a:ext cx="1152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Neighbor Advertisement</a:t>
              </a:r>
            </a:p>
          </p:txBody>
        </p:sp>
      </p:grpSp>
      <p:sp>
        <p:nvSpPr>
          <p:cNvPr id="45068" name="Text Box 53"/>
          <p:cNvSpPr txBox="1">
            <a:spLocks noChangeArrowheads="1"/>
          </p:cNvSpPr>
          <p:nvPr/>
        </p:nvSpPr>
        <p:spPr bwMode="auto">
          <a:xfrm>
            <a:off x="300038" y="952500"/>
            <a:ext cx="4343400" cy="1930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2575" indent="-28257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/>
              <a:t>Ethernet Header</a:t>
            </a:r>
          </a:p>
          <a:p>
            <a:pPr algn="l">
              <a:buFontTx/>
              <a:buChar char="•"/>
            </a:pPr>
            <a:r>
              <a:rPr lang="en-US" sz="1200"/>
              <a:t>Destination MAC is 00-10-5A-AA-20-A2</a:t>
            </a:r>
          </a:p>
          <a:p>
            <a:pPr algn="l"/>
            <a:r>
              <a:rPr lang="en-US" sz="1200"/>
              <a:t>IPv6 Header</a:t>
            </a:r>
          </a:p>
          <a:p>
            <a:pPr algn="l">
              <a:buFontTx/>
              <a:buChar char="•"/>
            </a:pPr>
            <a:r>
              <a:rPr lang="en-US" sz="1200"/>
              <a:t>Source Address is FE80::260:97FF:FE02:6EA5</a:t>
            </a:r>
          </a:p>
          <a:p>
            <a:pPr algn="l">
              <a:buFontTx/>
              <a:buChar char="•"/>
            </a:pPr>
            <a:r>
              <a:rPr lang="en-US" sz="1200"/>
              <a:t>Destination Address is FE80::210:5AFF:FEAA:20A2</a:t>
            </a:r>
          </a:p>
          <a:p>
            <a:pPr algn="l">
              <a:buFontTx/>
              <a:buChar char="•"/>
            </a:pPr>
            <a:r>
              <a:rPr lang="en-US" sz="1200"/>
              <a:t>Hop limit is 255</a:t>
            </a:r>
          </a:p>
          <a:p>
            <a:pPr algn="l"/>
            <a:r>
              <a:rPr lang="en-US" sz="1200"/>
              <a:t>Neighbor Advertisement Header</a:t>
            </a:r>
          </a:p>
          <a:p>
            <a:pPr algn="l">
              <a:buFontTx/>
              <a:buChar char="•"/>
            </a:pPr>
            <a:r>
              <a:rPr lang="en-US" sz="1200"/>
              <a:t>Target Address is FE80::260:97FF:FE02:6EA5</a:t>
            </a:r>
          </a:p>
          <a:p>
            <a:pPr algn="l"/>
            <a:r>
              <a:rPr lang="en-US" sz="1200"/>
              <a:t>Neighbor Discovery Option</a:t>
            </a:r>
          </a:p>
          <a:p>
            <a:pPr algn="l">
              <a:buFontTx/>
              <a:buChar char="•"/>
            </a:pPr>
            <a:r>
              <a:rPr lang="en-US" sz="1200"/>
              <a:t>Target Link-Layer Address is 00-60-97-02-6E-A5</a:t>
            </a:r>
          </a:p>
        </p:txBody>
      </p:sp>
      <p:sp>
        <p:nvSpPr>
          <p:cNvPr id="45069" name="Line 54"/>
          <p:cNvSpPr>
            <a:spLocks noChangeShapeType="1"/>
          </p:cNvSpPr>
          <p:nvPr/>
        </p:nvSpPr>
        <p:spPr bwMode="auto">
          <a:xfrm flipH="1">
            <a:off x="3729038" y="3162300"/>
            <a:ext cx="914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55"/>
          <p:cNvSpPr>
            <a:spLocks noChangeShapeType="1"/>
          </p:cNvSpPr>
          <p:nvPr/>
        </p:nvSpPr>
        <p:spPr bwMode="auto">
          <a:xfrm>
            <a:off x="300038" y="3187700"/>
            <a:ext cx="1600200" cy="584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56"/>
          <p:cNvSpPr>
            <a:spLocks noChangeShapeType="1"/>
          </p:cNvSpPr>
          <p:nvPr/>
        </p:nvSpPr>
        <p:spPr bwMode="auto">
          <a:xfrm>
            <a:off x="7500938" y="41910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506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56450" y="4914900"/>
          <a:ext cx="6683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9" name="VISIO" r:id="rId6" imgW="955040" imgH="955040" progId="Visio.Drawing.4">
                  <p:embed/>
                </p:oleObj>
              </mc:Choice>
              <mc:Fallback>
                <p:oleObj name="VISIO" r:id="rId6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6450" y="4914900"/>
                        <a:ext cx="6683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2" name="Text Box 58"/>
          <p:cNvSpPr txBox="1">
            <a:spLocks noChangeArrowheads="1"/>
          </p:cNvSpPr>
          <p:nvPr/>
        </p:nvSpPr>
        <p:spPr bwMode="auto">
          <a:xfrm>
            <a:off x="5405438" y="3009900"/>
            <a:ext cx="237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00-10-5A-AA-20-A2</a:t>
            </a:r>
          </a:p>
          <a:p>
            <a:pPr algn="l" eaLnBrk="1" hangingPunct="1"/>
            <a:r>
              <a:rPr lang="en-US" sz="1200"/>
              <a:t>IP: FE80::210:5AFF:FEAA:20A2</a:t>
            </a:r>
          </a:p>
        </p:txBody>
      </p:sp>
      <p:sp>
        <p:nvSpPr>
          <p:cNvPr id="45073" name="Text Box 59"/>
          <p:cNvSpPr txBox="1">
            <a:spLocks noChangeArrowheads="1"/>
          </p:cNvSpPr>
          <p:nvPr/>
        </p:nvSpPr>
        <p:spPr bwMode="auto">
          <a:xfrm>
            <a:off x="1595438" y="5143500"/>
            <a:ext cx="2335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00-60-97-02-6E-A5</a:t>
            </a:r>
          </a:p>
          <a:p>
            <a:pPr algn="l" eaLnBrk="1" hangingPunct="1"/>
            <a:r>
              <a:rPr lang="en-US" sz="1200"/>
              <a:t>IP: FE80::260:97FF:FE02:6EA5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Unreachability Detection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8488" y="882240"/>
            <a:ext cx="8382000" cy="4306307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A neighboring node is reachable if: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There has been a recent confirmation that IPv6 packets sent were received and processed by the neighboring node </a:t>
            </a:r>
          </a:p>
          <a:p>
            <a:r>
              <a:rPr lang="en-US" sz="2400" dirty="0">
                <a:latin typeface="Arial" charset="0"/>
              </a:rPr>
              <a:t>Detects whether the first hop to the destination is reachable</a:t>
            </a:r>
          </a:p>
          <a:p>
            <a:r>
              <a:rPr lang="en-US" sz="2400" dirty="0">
                <a:latin typeface="Arial" charset="0"/>
              </a:rPr>
              <a:t>Reachability is determined by: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Receipt of a Neighbor Advertisement message in response to a unicast Neighbor Solicitation message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Upper layer protocol indicators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3388" y="1773238"/>
            <a:ext cx="6667500" cy="4160837"/>
            <a:chOff x="273" y="1117"/>
            <a:chExt cx="4200" cy="2621"/>
          </a:xfrm>
        </p:grpSpPr>
        <p:sp>
          <p:nvSpPr>
            <p:cNvPr id="47138" name="Freeform 3"/>
            <p:cNvSpPr>
              <a:spLocks/>
            </p:cNvSpPr>
            <p:nvPr/>
          </p:nvSpPr>
          <p:spPr bwMode="auto">
            <a:xfrm>
              <a:off x="273" y="1117"/>
              <a:ext cx="4200" cy="2603"/>
            </a:xfrm>
            <a:custGeom>
              <a:avLst/>
              <a:gdLst>
                <a:gd name="T0" fmla="*/ 4416 w 4416"/>
                <a:gd name="T1" fmla="*/ 2400 h 2784"/>
                <a:gd name="T2" fmla="*/ 4416 w 4416"/>
                <a:gd name="T3" fmla="*/ 2784 h 2784"/>
                <a:gd name="T4" fmla="*/ 0 w 4416"/>
                <a:gd name="T5" fmla="*/ 2784 h 2784"/>
                <a:gd name="T6" fmla="*/ 0 w 4416"/>
                <a:gd name="T7" fmla="*/ 0 h 27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16"/>
                <a:gd name="T13" fmla="*/ 0 h 2784"/>
                <a:gd name="T14" fmla="*/ 4416 w 4416"/>
                <a:gd name="T15" fmla="*/ 2784 h 27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16" h="2784">
                  <a:moveTo>
                    <a:pt x="4416" y="2400"/>
                  </a:moveTo>
                  <a:lnTo>
                    <a:pt x="4416" y="2784"/>
                  </a:lnTo>
                  <a:lnTo>
                    <a:pt x="0" y="278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Text Box 4"/>
            <p:cNvSpPr txBox="1">
              <a:spLocks noChangeArrowheads="1"/>
            </p:cNvSpPr>
            <p:nvPr/>
          </p:nvSpPr>
          <p:spPr bwMode="auto">
            <a:xfrm>
              <a:off x="1506" y="3584"/>
              <a:ext cx="175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Unicast Neighbor Solicitation retries exceeded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637088" y="4968875"/>
            <a:ext cx="3014662" cy="460375"/>
            <a:chOff x="2921" y="3130"/>
            <a:chExt cx="1899" cy="290"/>
          </a:xfrm>
        </p:grpSpPr>
        <p:sp>
          <p:nvSpPr>
            <p:cNvPr id="47135" name="Line 6"/>
            <p:cNvSpPr>
              <a:spLocks noChangeShapeType="1"/>
            </p:cNvSpPr>
            <p:nvPr/>
          </p:nvSpPr>
          <p:spPr bwMode="auto">
            <a:xfrm>
              <a:off x="2921" y="3266"/>
              <a:ext cx="12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Text Box 7"/>
            <p:cNvSpPr txBox="1">
              <a:spLocks noChangeArrowheads="1"/>
            </p:cNvSpPr>
            <p:nvPr/>
          </p:nvSpPr>
          <p:spPr bwMode="auto">
            <a:xfrm>
              <a:off x="3195" y="3266"/>
              <a:ext cx="8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Delay time exceeded</a:t>
              </a:r>
            </a:p>
          </p:txBody>
        </p:sp>
        <p:sp>
          <p:nvSpPr>
            <p:cNvPr id="47137" name="Text Box 8"/>
            <p:cNvSpPr txBox="1">
              <a:spLocks noChangeArrowheads="1"/>
            </p:cNvSpPr>
            <p:nvPr/>
          </p:nvSpPr>
          <p:spPr bwMode="auto">
            <a:xfrm>
              <a:off x="4138" y="3130"/>
              <a:ext cx="682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/>
                <a:t>PROBE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60400" y="2763838"/>
            <a:ext cx="2671763" cy="2611437"/>
            <a:chOff x="416" y="1741"/>
            <a:chExt cx="1683" cy="1645"/>
          </a:xfrm>
        </p:grpSpPr>
        <p:sp>
          <p:nvSpPr>
            <p:cNvPr id="47132" name="Freeform 10"/>
            <p:cNvSpPr>
              <a:spLocks/>
            </p:cNvSpPr>
            <p:nvPr/>
          </p:nvSpPr>
          <p:spPr bwMode="auto">
            <a:xfrm>
              <a:off x="958" y="2087"/>
              <a:ext cx="1141" cy="1043"/>
            </a:xfrm>
            <a:custGeom>
              <a:avLst/>
              <a:gdLst>
                <a:gd name="T0" fmla="*/ 1536 w 1536"/>
                <a:gd name="T1" fmla="*/ 0 h 1200"/>
                <a:gd name="T2" fmla="*/ 0 w 1536"/>
                <a:gd name="T3" fmla="*/ 0 h 1200"/>
                <a:gd name="T4" fmla="*/ 0 w 1536"/>
                <a:gd name="T5" fmla="*/ 1200 h 1200"/>
                <a:gd name="T6" fmla="*/ 0 60000 65536"/>
                <a:gd name="T7" fmla="*/ 0 60000 65536"/>
                <a:gd name="T8" fmla="*/ 0 60000 65536"/>
                <a:gd name="T9" fmla="*/ 0 w 1536"/>
                <a:gd name="T10" fmla="*/ 0 h 1200"/>
                <a:gd name="T11" fmla="*/ 1536 w 1536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1200">
                  <a:moveTo>
                    <a:pt x="1536" y="0"/>
                  </a:moveTo>
                  <a:lnTo>
                    <a:pt x="0" y="0"/>
                  </a:lnTo>
                  <a:lnTo>
                    <a:pt x="0" y="12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3" name="Text Box 11"/>
            <p:cNvSpPr txBox="1">
              <a:spLocks noChangeArrowheads="1"/>
            </p:cNvSpPr>
            <p:nvPr/>
          </p:nvSpPr>
          <p:spPr bwMode="auto">
            <a:xfrm>
              <a:off x="1009" y="1741"/>
              <a:ext cx="106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Reachable Time exceeded</a:t>
              </a:r>
            </a:p>
            <a:p>
              <a:pPr algn="l" eaLnBrk="1" hangingPunct="1"/>
              <a:r>
                <a:rPr lang="en-US" sz="1000"/>
                <a:t>or unsolicited Neighbor </a:t>
              </a:r>
            </a:p>
            <a:p>
              <a:pPr algn="l" eaLnBrk="1" hangingPunct="1"/>
              <a:r>
                <a:rPr lang="en-US" sz="1000"/>
                <a:t>Advertisement received</a:t>
              </a:r>
            </a:p>
          </p:txBody>
        </p:sp>
        <p:sp>
          <p:nvSpPr>
            <p:cNvPr id="47134" name="Text Box 12"/>
            <p:cNvSpPr txBox="1">
              <a:spLocks noChangeArrowheads="1"/>
            </p:cNvSpPr>
            <p:nvPr/>
          </p:nvSpPr>
          <p:spPr bwMode="auto">
            <a:xfrm>
              <a:off x="416" y="3130"/>
              <a:ext cx="629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/>
                <a:t>STALE</a:t>
              </a:r>
            </a:p>
          </p:txBody>
        </p:sp>
      </p:grpSp>
      <p:sp>
        <p:nvSpPr>
          <p:cNvPr id="47109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Unreachability States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190750" y="1779588"/>
            <a:ext cx="3986213" cy="371475"/>
            <a:chOff x="1506" y="1088"/>
            <a:chExt cx="2511" cy="265"/>
          </a:xfrm>
        </p:grpSpPr>
        <p:sp>
          <p:nvSpPr>
            <p:cNvPr id="47130" name="Freeform 15"/>
            <p:cNvSpPr>
              <a:spLocks/>
            </p:cNvSpPr>
            <p:nvPr/>
          </p:nvSpPr>
          <p:spPr bwMode="auto">
            <a:xfrm>
              <a:off x="1506" y="1088"/>
              <a:ext cx="2511" cy="227"/>
            </a:xfrm>
            <a:custGeom>
              <a:avLst/>
              <a:gdLst>
                <a:gd name="T0" fmla="*/ 2640 w 2640"/>
                <a:gd name="T1" fmla="*/ 0 h 240"/>
                <a:gd name="T2" fmla="*/ 2640 w 2640"/>
                <a:gd name="T3" fmla="*/ 240 h 240"/>
                <a:gd name="T4" fmla="*/ 0 w 2640"/>
                <a:gd name="T5" fmla="*/ 240 h 240"/>
                <a:gd name="T6" fmla="*/ 0 w 2640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40"/>
                <a:gd name="T13" fmla="*/ 0 h 240"/>
                <a:gd name="T14" fmla="*/ 2640 w 2640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40" h="240">
                  <a:moveTo>
                    <a:pt x="2640" y="0"/>
                  </a:moveTo>
                  <a:lnTo>
                    <a:pt x="2640" y="240"/>
                  </a:ln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Text Box 16"/>
            <p:cNvSpPr txBox="1">
              <a:spLocks noChangeArrowheads="1"/>
            </p:cNvSpPr>
            <p:nvPr/>
          </p:nvSpPr>
          <p:spPr bwMode="auto">
            <a:xfrm>
              <a:off x="2098" y="1179"/>
              <a:ext cx="180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Multicast Neighbor Solicitation retries exceeded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999038" y="3384550"/>
            <a:ext cx="3986212" cy="1584325"/>
            <a:chOff x="3149" y="2132"/>
            <a:chExt cx="2511" cy="998"/>
          </a:xfrm>
        </p:grpSpPr>
        <p:sp>
          <p:nvSpPr>
            <p:cNvPr id="47128" name="Freeform 18"/>
            <p:cNvSpPr>
              <a:spLocks/>
            </p:cNvSpPr>
            <p:nvPr/>
          </p:nvSpPr>
          <p:spPr bwMode="auto">
            <a:xfrm>
              <a:off x="3149" y="2132"/>
              <a:ext cx="1324" cy="998"/>
            </a:xfrm>
            <a:custGeom>
              <a:avLst/>
              <a:gdLst>
                <a:gd name="T0" fmla="*/ 1392 w 1392"/>
                <a:gd name="T1" fmla="*/ 1056 h 1056"/>
                <a:gd name="T2" fmla="*/ 1392 w 1392"/>
                <a:gd name="T3" fmla="*/ 0 h 1056"/>
                <a:gd name="T4" fmla="*/ 0 w 1392"/>
                <a:gd name="T5" fmla="*/ 0 h 1056"/>
                <a:gd name="T6" fmla="*/ 0 60000 65536"/>
                <a:gd name="T7" fmla="*/ 0 60000 65536"/>
                <a:gd name="T8" fmla="*/ 0 60000 65536"/>
                <a:gd name="T9" fmla="*/ 0 w 1392"/>
                <a:gd name="T10" fmla="*/ 0 h 1056"/>
                <a:gd name="T11" fmla="*/ 1392 w 1392"/>
                <a:gd name="T12" fmla="*/ 1056 h 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1056">
                  <a:moveTo>
                    <a:pt x="1392" y="1056"/>
                  </a:moveTo>
                  <a:lnTo>
                    <a:pt x="1392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9" name="Text Box 19"/>
            <p:cNvSpPr txBox="1">
              <a:spLocks noChangeArrowheads="1"/>
            </p:cNvSpPr>
            <p:nvPr/>
          </p:nvSpPr>
          <p:spPr bwMode="auto">
            <a:xfrm>
              <a:off x="4473" y="2495"/>
              <a:ext cx="1187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Reachability confirmed</a:t>
              </a:r>
            </a:p>
            <a:p>
              <a:pPr algn="l" eaLnBrk="1" hangingPunct="1"/>
              <a:r>
                <a:rPr lang="en-US" sz="1000"/>
                <a:t>by sending unicast Neighbor </a:t>
              </a:r>
            </a:p>
            <a:p>
              <a:pPr algn="l" eaLnBrk="1" hangingPunct="1"/>
              <a:r>
                <a:rPr lang="en-US" sz="1000"/>
                <a:t>Solicitation and receiving solicited Neighbor Advertisement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290888" y="1727200"/>
            <a:ext cx="5356225" cy="1773238"/>
            <a:chOff x="2073" y="1088"/>
            <a:chExt cx="3374" cy="1117"/>
          </a:xfrm>
        </p:grpSpPr>
        <p:sp>
          <p:nvSpPr>
            <p:cNvPr id="47125" name="Freeform 21"/>
            <p:cNvSpPr>
              <a:spLocks/>
            </p:cNvSpPr>
            <p:nvPr/>
          </p:nvSpPr>
          <p:spPr bwMode="auto">
            <a:xfrm>
              <a:off x="3149" y="1088"/>
              <a:ext cx="1324" cy="908"/>
            </a:xfrm>
            <a:custGeom>
              <a:avLst/>
              <a:gdLst>
                <a:gd name="T0" fmla="*/ 1440 w 1440"/>
                <a:gd name="T1" fmla="*/ 0 h 912"/>
                <a:gd name="T2" fmla="*/ 1440 w 1440"/>
                <a:gd name="T3" fmla="*/ 912 h 912"/>
                <a:gd name="T4" fmla="*/ 0 w 1440"/>
                <a:gd name="T5" fmla="*/ 912 h 912"/>
                <a:gd name="T6" fmla="*/ 0 60000 65536"/>
                <a:gd name="T7" fmla="*/ 0 60000 65536"/>
                <a:gd name="T8" fmla="*/ 0 60000 65536"/>
                <a:gd name="T9" fmla="*/ 0 w 1440"/>
                <a:gd name="T10" fmla="*/ 0 h 912"/>
                <a:gd name="T11" fmla="*/ 1440 w 1440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912">
                  <a:moveTo>
                    <a:pt x="1440" y="0"/>
                  </a:moveTo>
                  <a:lnTo>
                    <a:pt x="1440" y="912"/>
                  </a:ln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Text Box 22"/>
            <p:cNvSpPr txBox="1">
              <a:spLocks noChangeArrowheads="1"/>
            </p:cNvSpPr>
            <p:nvPr/>
          </p:nvSpPr>
          <p:spPr bwMode="auto">
            <a:xfrm>
              <a:off x="4473" y="1451"/>
              <a:ext cx="9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Receive solicited </a:t>
              </a:r>
            </a:p>
            <a:p>
              <a:pPr algn="l" eaLnBrk="1" hangingPunct="1"/>
              <a:r>
                <a:rPr lang="en-US" sz="1000"/>
                <a:t>Neighbor Advertisement</a:t>
              </a:r>
            </a:p>
          </p:txBody>
        </p:sp>
        <p:sp>
          <p:nvSpPr>
            <p:cNvPr id="47127" name="Text Box 23"/>
            <p:cNvSpPr txBox="1">
              <a:spLocks noChangeArrowheads="1"/>
            </p:cNvSpPr>
            <p:nvPr/>
          </p:nvSpPr>
          <p:spPr bwMode="auto">
            <a:xfrm>
              <a:off x="2073" y="1949"/>
              <a:ext cx="1091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/>
                <a:t>REACHABLE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1658938" y="4968875"/>
            <a:ext cx="3046412" cy="460375"/>
            <a:chOff x="1009" y="3130"/>
            <a:chExt cx="1955" cy="290"/>
          </a:xfrm>
        </p:grpSpPr>
        <p:sp>
          <p:nvSpPr>
            <p:cNvPr id="47122" name="Line 25"/>
            <p:cNvSpPr>
              <a:spLocks noChangeShapeType="1"/>
            </p:cNvSpPr>
            <p:nvPr/>
          </p:nvSpPr>
          <p:spPr bwMode="auto">
            <a:xfrm>
              <a:off x="1009" y="3266"/>
              <a:ext cx="13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3" name="Text Box 26"/>
            <p:cNvSpPr txBox="1">
              <a:spLocks noChangeArrowheads="1"/>
            </p:cNvSpPr>
            <p:nvPr/>
          </p:nvSpPr>
          <p:spPr bwMode="auto">
            <a:xfrm>
              <a:off x="1414" y="3266"/>
              <a:ext cx="57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Send packet</a:t>
              </a:r>
            </a:p>
          </p:txBody>
        </p:sp>
        <p:sp>
          <p:nvSpPr>
            <p:cNvPr id="47124" name="Text Box 27"/>
            <p:cNvSpPr txBox="1">
              <a:spLocks noChangeArrowheads="1"/>
            </p:cNvSpPr>
            <p:nvPr/>
          </p:nvSpPr>
          <p:spPr bwMode="auto">
            <a:xfrm>
              <a:off x="2305" y="3130"/>
              <a:ext cx="659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/>
                <a:t>DELAY</a:t>
              </a:r>
            </a:p>
          </p:txBody>
        </p: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2679700" y="1295400"/>
            <a:ext cx="5280025" cy="477838"/>
            <a:chOff x="1688" y="816"/>
            <a:chExt cx="3326" cy="301"/>
          </a:xfrm>
        </p:grpSpPr>
        <p:sp>
          <p:nvSpPr>
            <p:cNvPr id="47119" name="Line 29"/>
            <p:cNvSpPr>
              <a:spLocks noChangeShapeType="1"/>
            </p:cNvSpPr>
            <p:nvPr/>
          </p:nvSpPr>
          <p:spPr bwMode="auto">
            <a:xfrm>
              <a:off x="1688" y="998"/>
              <a:ext cx="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0" name="Text Box 30"/>
            <p:cNvSpPr txBox="1">
              <a:spLocks noChangeArrowheads="1"/>
            </p:cNvSpPr>
            <p:nvPr/>
          </p:nvSpPr>
          <p:spPr bwMode="auto">
            <a:xfrm>
              <a:off x="2098" y="816"/>
              <a:ext cx="139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Send multicast Neighbor Solicitation</a:t>
              </a:r>
            </a:p>
          </p:txBody>
        </p:sp>
        <p:sp>
          <p:nvSpPr>
            <p:cNvPr id="47121" name="Text Box 31"/>
            <p:cNvSpPr txBox="1">
              <a:spLocks noChangeArrowheads="1"/>
            </p:cNvSpPr>
            <p:nvPr/>
          </p:nvSpPr>
          <p:spPr bwMode="auto">
            <a:xfrm>
              <a:off x="3852" y="861"/>
              <a:ext cx="1162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/>
                <a:t>INCOMPLETE</a:t>
              </a:r>
            </a:p>
          </p:txBody>
        </p:sp>
      </p:grpSp>
      <p:sp>
        <p:nvSpPr>
          <p:cNvPr id="47115" name="Text Box 32"/>
          <p:cNvSpPr txBox="1">
            <a:spLocks noChangeArrowheads="1"/>
          </p:cNvSpPr>
          <p:nvPr/>
        </p:nvSpPr>
        <p:spPr bwMode="auto">
          <a:xfrm>
            <a:off x="230188" y="1366838"/>
            <a:ext cx="2479675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NO ENTRY EXISTS</a:t>
            </a:r>
          </a:p>
        </p:txBody>
      </p: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4114800" y="3502025"/>
            <a:ext cx="1306513" cy="1466850"/>
            <a:chOff x="2592" y="2177"/>
            <a:chExt cx="823" cy="953"/>
          </a:xfrm>
        </p:grpSpPr>
        <p:sp>
          <p:nvSpPr>
            <p:cNvPr id="47117" name="Line 34"/>
            <p:cNvSpPr>
              <a:spLocks noChangeShapeType="1"/>
            </p:cNvSpPr>
            <p:nvPr/>
          </p:nvSpPr>
          <p:spPr bwMode="auto">
            <a:xfrm flipV="1">
              <a:off x="2601" y="2177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18" name="Text Box 35"/>
            <p:cNvSpPr txBox="1">
              <a:spLocks noChangeArrowheads="1"/>
            </p:cNvSpPr>
            <p:nvPr/>
          </p:nvSpPr>
          <p:spPr bwMode="auto">
            <a:xfrm>
              <a:off x="2592" y="2484"/>
              <a:ext cx="82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Reachability</a:t>
              </a:r>
            </a:p>
            <a:p>
              <a:pPr algn="l" eaLnBrk="1" hangingPunct="1"/>
              <a:r>
                <a:rPr lang="en-US" sz="1000"/>
                <a:t>confirmed by</a:t>
              </a:r>
            </a:p>
            <a:p>
              <a:pPr algn="l" eaLnBrk="1" hangingPunct="1"/>
              <a:r>
                <a:rPr lang="en-US" sz="1000"/>
                <a:t>upper layer protocol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Duplicate Address Detection</a:t>
            </a:r>
          </a:p>
        </p:txBody>
      </p:sp>
      <p:sp>
        <p:nvSpPr>
          <p:cNvPr id="481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3685" y="866520"/>
            <a:ext cx="8507408" cy="4195507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Use of a neighbor solicitation to detect a duplicate unicast address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Target Address field in the Neighbor Solicitation message is set to the IPv6 address for which duplication is being detected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 Source Address is set to the unspecified address (::)</a:t>
            </a:r>
          </a:p>
          <a:p>
            <a:r>
              <a:rPr lang="en-US" sz="2400" dirty="0">
                <a:latin typeface="Arial" charset="0"/>
              </a:rPr>
              <a:t>For a duplicate address, the defending node replies with a multicast Neighbor Advertisement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 Destination Address is set to the link-local scope all-nodes multicast address (FF02::1)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latin typeface="Times New Roman" charset="0"/>
              </a:rPr>
              <a:t>Multicast Neighbor Solicitation for Duplicate Address Detection</a:t>
            </a:r>
          </a:p>
        </p:txBody>
      </p:sp>
      <p:sp>
        <p:nvSpPr>
          <p:cNvPr id="49158" name="Line 25"/>
          <p:cNvSpPr>
            <a:spLocks noChangeShapeType="1"/>
          </p:cNvSpPr>
          <p:nvPr/>
        </p:nvSpPr>
        <p:spPr bwMode="auto">
          <a:xfrm>
            <a:off x="314325" y="4076700"/>
            <a:ext cx="845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Line 26"/>
          <p:cNvSpPr>
            <a:spLocks noChangeShapeType="1"/>
          </p:cNvSpPr>
          <p:nvPr/>
        </p:nvSpPr>
        <p:spPr bwMode="auto">
          <a:xfrm>
            <a:off x="1220788" y="40767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" name="Line 27"/>
          <p:cNvSpPr>
            <a:spLocks noChangeShapeType="1"/>
          </p:cNvSpPr>
          <p:nvPr/>
        </p:nvSpPr>
        <p:spPr bwMode="auto">
          <a:xfrm>
            <a:off x="4994275" y="3322638"/>
            <a:ext cx="0" cy="75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28"/>
          <p:cNvSpPr>
            <a:spLocks noChangeShapeType="1"/>
          </p:cNvSpPr>
          <p:nvPr/>
        </p:nvSpPr>
        <p:spPr bwMode="auto">
          <a:xfrm>
            <a:off x="7505700" y="40767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915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48200" y="2705100"/>
          <a:ext cx="6683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4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705100"/>
                        <a:ext cx="6683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5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1213" y="48006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5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3" y="48006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74713" y="48006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6" name="VISIO" r:id="rId6" imgW="955040" imgH="955040" progId="Visio.Drawing.4">
                  <p:embed/>
                </p:oleObj>
              </mc:Choice>
              <mc:Fallback>
                <p:oleObj name="VISIO" r:id="rId6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48006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Rectangle 32"/>
          <p:cNvSpPr>
            <a:spLocks noChangeArrowheads="1"/>
          </p:cNvSpPr>
          <p:nvPr/>
        </p:nvSpPr>
        <p:spPr bwMode="auto">
          <a:xfrm>
            <a:off x="769938" y="55260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B</a:t>
            </a:r>
          </a:p>
        </p:txBody>
      </p:sp>
      <p:sp>
        <p:nvSpPr>
          <p:cNvPr id="49163" name="Rectangle 33"/>
          <p:cNvSpPr>
            <a:spLocks noChangeArrowheads="1"/>
          </p:cNvSpPr>
          <p:nvPr/>
        </p:nvSpPr>
        <p:spPr bwMode="auto">
          <a:xfrm>
            <a:off x="4559300" y="23256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49275" y="3276600"/>
            <a:ext cx="7881938" cy="727075"/>
            <a:chOff x="346" y="2064"/>
            <a:chExt cx="4965" cy="458"/>
          </a:xfrm>
        </p:grpSpPr>
        <p:sp>
          <p:nvSpPr>
            <p:cNvPr id="49170" name="Line 35"/>
            <p:cNvSpPr>
              <a:spLocks noChangeShapeType="1"/>
            </p:cNvSpPr>
            <p:nvPr/>
          </p:nvSpPr>
          <p:spPr bwMode="auto">
            <a:xfrm>
              <a:off x="346" y="2463"/>
              <a:ext cx="485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Line 36"/>
            <p:cNvSpPr>
              <a:spLocks noChangeShapeType="1"/>
            </p:cNvSpPr>
            <p:nvPr/>
          </p:nvSpPr>
          <p:spPr bwMode="auto">
            <a:xfrm flipV="1">
              <a:off x="3264" y="2160"/>
              <a:ext cx="0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Rectangle 37"/>
            <p:cNvSpPr>
              <a:spLocks noChangeArrowheads="1"/>
            </p:cNvSpPr>
            <p:nvPr/>
          </p:nvSpPr>
          <p:spPr bwMode="auto">
            <a:xfrm>
              <a:off x="3312" y="2064"/>
              <a:ext cx="199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</a:t>
              </a:r>
              <a:r>
                <a:rPr lang="en-US" sz="2200"/>
                <a:t> </a:t>
              </a:r>
              <a:r>
                <a:rPr lang="en-US" sz="1300"/>
                <a:t>Send multicast Neighbor Solicitation</a:t>
              </a:r>
            </a:p>
          </p:txBody>
        </p:sp>
        <p:sp>
          <p:nvSpPr>
            <p:cNvPr id="49173" name="Rectangle 38"/>
            <p:cNvSpPr>
              <a:spLocks noChangeArrowheads="1"/>
            </p:cNvSpPr>
            <p:nvPr/>
          </p:nvSpPr>
          <p:spPr bwMode="auto">
            <a:xfrm>
              <a:off x="1248" y="2352"/>
              <a:ext cx="1056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Neighbor Solicitation</a:t>
              </a:r>
            </a:p>
          </p:txBody>
        </p:sp>
      </p:grpSp>
      <p:sp>
        <p:nvSpPr>
          <p:cNvPr id="49165" name="Text Box 39"/>
          <p:cNvSpPr txBox="1">
            <a:spLocks noChangeArrowheads="1"/>
          </p:cNvSpPr>
          <p:nvPr/>
        </p:nvSpPr>
        <p:spPr bwMode="auto">
          <a:xfrm>
            <a:off x="5410200" y="2819400"/>
            <a:ext cx="3071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Tentative IP: FEC0::2:260:8FF:FE52:F9D8</a:t>
            </a:r>
          </a:p>
        </p:txBody>
      </p:sp>
      <p:sp>
        <p:nvSpPr>
          <p:cNvPr id="49166" name="Text Box 40"/>
          <p:cNvSpPr txBox="1">
            <a:spLocks noChangeArrowheads="1"/>
          </p:cNvSpPr>
          <p:nvPr/>
        </p:nvSpPr>
        <p:spPr bwMode="auto">
          <a:xfrm>
            <a:off x="1600200" y="4953000"/>
            <a:ext cx="240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00-60-08-52-F9-D8</a:t>
            </a:r>
          </a:p>
          <a:p>
            <a:pPr algn="l" eaLnBrk="1" hangingPunct="1"/>
            <a:r>
              <a:rPr lang="en-US" sz="1200"/>
              <a:t>IP: FEC0::2:260:8FF:FE52:F9D8</a:t>
            </a:r>
          </a:p>
        </p:txBody>
      </p:sp>
      <p:sp>
        <p:nvSpPr>
          <p:cNvPr id="49167" name="Line 41"/>
          <p:cNvSpPr>
            <a:spLocks noChangeShapeType="1"/>
          </p:cNvSpPr>
          <p:nvPr/>
        </p:nvSpPr>
        <p:spPr bwMode="auto">
          <a:xfrm flipH="1">
            <a:off x="3657600" y="3098800"/>
            <a:ext cx="763588" cy="63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8" name="Line 42"/>
          <p:cNvSpPr>
            <a:spLocks noChangeShapeType="1"/>
          </p:cNvSpPr>
          <p:nvPr/>
        </p:nvSpPr>
        <p:spPr bwMode="auto">
          <a:xfrm>
            <a:off x="304800" y="3100388"/>
            <a:ext cx="1676400" cy="633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9" name="Text Box 43"/>
          <p:cNvSpPr txBox="1">
            <a:spLocks noChangeArrowheads="1"/>
          </p:cNvSpPr>
          <p:nvPr/>
        </p:nvSpPr>
        <p:spPr bwMode="auto">
          <a:xfrm>
            <a:off x="304800" y="1524000"/>
            <a:ext cx="4114800" cy="1565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2575" indent="-28257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/>
              <a:t>Ethernet Header</a:t>
            </a:r>
          </a:p>
          <a:p>
            <a:pPr algn="l">
              <a:buFontTx/>
              <a:buChar char="•"/>
            </a:pPr>
            <a:r>
              <a:rPr lang="en-US" sz="1200"/>
              <a:t>Dest MAC is 33-33-FF-52-F9-D8</a:t>
            </a:r>
          </a:p>
          <a:p>
            <a:pPr algn="l"/>
            <a:r>
              <a:rPr lang="en-US" sz="1200"/>
              <a:t>IPv6 Header</a:t>
            </a:r>
          </a:p>
          <a:p>
            <a:pPr algn="l">
              <a:buFontTx/>
              <a:buChar char="•"/>
            </a:pPr>
            <a:r>
              <a:rPr lang="en-US" sz="1200"/>
              <a:t>Source Address is ::</a:t>
            </a:r>
          </a:p>
          <a:p>
            <a:pPr algn="l">
              <a:buFontTx/>
              <a:buChar char="•"/>
            </a:pPr>
            <a:r>
              <a:rPr lang="en-US" sz="1200"/>
              <a:t>Destination Address is FF02::1:FF52:F9D8</a:t>
            </a:r>
          </a:p>
          <a:p>
            <a:pPr algn="l">
              <a:buFontTx/>
              <a:buChar char="•"/>
            </a:pPr>
            <a:r>
              <a:rPr lang="en-US" sz="1200"/>
              <a:t>Hop limit is 255</a:t>
            </a:r>
          </a:p>
          <a:p>
            <a:pPr algn="l"/>
            <a:r>
              <a:rPr lang="en-US" sz="1200"/>
              <a:t>Neighbor Solicitation Header</a:t>
            </a:r>
          </a:p>
          <a:p>
            <a:pPr algn="l">
              <a:buFontTx/>
              <a:buChar char="•"/>
            </a:pPr>
            <a:r>
              <a:rPr lang="en-US" sz="1200"/>
              <a:t>Target Address is FEC0::2:260:8FF:FE52:F9D8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latin typeface="Times New Roman" charset="0"/>
              </a:rPr>
              <a:t>Multicast Neighbor Advertisement for a Duplicate Address</a:t>
            </a:r>
          </a:p>
        </p:txBody>
      </p:sp>
      <p:sp>
        <p:nvSpPr>
          <p:cNvPr id="50182" name="Line 44"/>
          <p:cNvSpPr>
            <a:spLocks noChangeShapeType="1"/>
          </p:cNvSpPr>
          <p:nvPr/>
        </p:nvSpPr>
        <p:spPr bwMode="auto">
          <a:xfrm>
            <a:off x="427038" y="4076700"/>
            <a:ext cx="817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3" name="Line 45"/>
          <p:cNvSpPr>
            <a:spLocks noChangeShapeType="1"/>
          </p:cNvSpPr>
          <p:nvPr/>
        </p:nvSpPr>
        <p:spPr bwMode="auto">
          <a:xfrm>
            <a:off x="1220788" y="40767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46"/>
          <p:cNvSpPr>
            <a:spLocks noChangeShapeType="1"/>
          </p:cNvSpPr>
          <p:nvPr/>
        </p:nvSpPr>
        <p:spPr bwMode="auto">
          <a:xfrm>
            <a:off x="4994275" y="3322638"/>
            <a:ext cx="0" cy="75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Line 47"/>
          <p:cNvSpPr>
            <a:spLocks noChangeShapeType="1"/>
          </p:cNvSpPr>
          <p:nvPr/>
        </p:nvSpPr>
        <p:spPr bwMode="auto">
          <a:xfrm>
            <a:off x="7505700" y="40767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017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48200" y="2705100"/>
          <a:ext cx="6683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8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705100"/>
                        <a:ext cx="6683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1213" y="48006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9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3" y="48006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74713" y="48006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0" name="VISIO" r:id="rId6" imgW="955040" imgH="955040" progId="Visio.Drawing.4">
                  <p:embed/>
                </p:oleObj>
              </mc:Choice>
              <mc:Fallback>
                <p:oleObj name="VISIO" r:id="rId6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48006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6" name="Rectangle 51"/>
          <p:cNvSpPr>
            <a:spLocks noChangeArrowheads="1"/>
          </p:cNvSpPr>
          <p:nvPr/>
        </p:nvSpPr>
        <p:spPr bwMode="auto">
          <a:xfrm>
            <a:off x="769938" y="55260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B</a:t>
            </a:r>
          </a:p>
        </p:txBody>
      </p:sp>
      <p:sp>
        <p:nvSpPr>
          <p:cNvPr id="50187" name="Rectangle 52"/>
          <p:cNvSpPr>
            <a:spLocks noChangeArrowheads="1"/>
          </p:cNvSpPr>
          <p:nvPr/>
        </p:nvSpPr>
        <p:spPr bwMode="auto">
          <a:xfrm>
            <a:off x="4559300" y="23256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sp>
        <p:nvSpPr>
          <p:cNvPr id="50188" name="Text Box 53"/>
          <p:cNvSpPr txBox="1">
            <a:spLocks noChangeArrowheads="1"/>
          </p:cNvSpPr>
          <p:nvPr/>
        </p:nvSpPr>
        <p:spPr bwMode="auto">
          <a:xfrm>
            <a:off x="304800" y="1143000"/>
            <a:ext cx="4114800" cy="1930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2575" indent="-28257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/>
              <a:t>Ethernet Header</a:t>
            </a:r>
          </a:p>
          <a:p>
            <a:pPr algn="l">
              <a:buFontTx/>
              <a:buChar char="•"/>
            </a:pPr>
            <a:r>
              <a:rPr lang="en-US" sz="1200"/>
              <a:t>Destination MAC is 33-33-00-00-00-01</a:t>
            </a:r>
          </a:p>
          <a:p>
            <a:pPr algn="l"/>
            <a:r>
              <a:rPr lang="en-US" sz="1200"/>
              <a:t>IPv6 Header</a:t>
            </a:r>
          </a:p>
          <a:p>
            <a:pPr algn="l">
              <a:buFontTx/>
              <a:buChar char="•"/>
            </a:pPr>
            <a:r>
              <a:rPr lang="en-US" sz="1200"/>
              <a:t>Source Address is FEC0::2:260:8FF:FE52:F9D8</a:t>
            </a:r>
          </a:p>
          <a:p>
            <a:pPr algn="l">
              <a:buFontTx/>
              <a:buChar char="•"/>
            </a:pPr>
            <a:r>
              <a:rPr lang="en-US" sz="1200"/>
              <a:t>Destination Address is FF02::1</a:t>
            </a:r>
          </a:p>
          <a:p>
            <a:pPr algn="l">
              <a:buFontTx/>
              <a:buChar char="•"/>
            </a:pPr>
            <a:r>
              <a:rPr lang="en-US" sz="1200"/>
              <a:t>Hop limit is 255</a:t>
            </a:r>
          </a:p>
          <a:p>
            <a:pPr algn="l"/>
            <a:r>
              <a:rPr lang="en-US" sz="1200"/>
              <a:t>Neighbor Advertisement Header</a:t>
            </a:r>
          </a:p>
          <a:p>
            <a:pPr algn="l">
              <a:buFontTx/>
              <a:buChar char="•"/>
            </a:pPr>
            <a:r>
              <a:rPr lang="en-US" sz="1200"/>
              <a:t>Target Address is FEC0::2:260:8FF:FE52:F9D8</a:t>
            </a:r>
          </a:p>
          <a:p>
            <a:pPr algn="l"/>
            <a:r>
              <a:rPr lang="en-US" sz="1200"/>
              <a:t>Neighbor Discovery Option</a:t>
            </a:r>
          </a:p>
          <a:p>
            <a:pPr algn="l">
              <a:buFontTx/>
              <a:buChar char="•"/>
            </a:pPr>
            <a:r>
              <a:rPr lang="en-US" sz="1200"/>
              <a:t>Target Link-Layer Address is 00-60-08-52-F9-D8</a:t>
            </a:r>
          </a:p>
        </p:txBody>
      </p:sp>
      <p:sp>
        <p:nvSpPr>
          <p:cNvPr id="50189" name="Line 54"/>
          <p:cNvSpPr>
            <a:spLocks noChangeShapeType="1"/>
          </p:cNvSpPr>
          <p:nvPr/>
        </p:nvSpPr>
        <p:spPr bwMode="auto">
          <a:xfrm flipH="1">
            <a:off x="3733800" y="3070225"/>
            <a:ext cx="685800" cy="587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Line 55"/>
          <p:cNvSpPr>
            <a:spLocks noChangeShapeType="1"/>
          </p:cNvSpPr>
          <p:nvPr/>
        </p:nvSpPr>
        <p:spPr bwMode="auto">
          <a:xfrm>
            <a:off x="304800" y="3073400"/>
            <a:ext cx="1600200" cy="584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1" name="Text Box 56"/>
          <p:cNvSpPr txBox="1">
            <a:spLocks noChangeArrowheads="1"/>
          </p:cNvSpPr>
          <p:nvPr/>
        </p:nvSpPr>
        <p:spPr bwMode="auto">
          <a:xfrm>
            <a:off x="5410200" y="2819400"/>
            <a:ext cx="3071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Tentative IP: FEC0::2:260:8FF:FE52:F9D8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533400" y="3657600"/>
            <a:ext cx="7712075" cy="1009650"/>
            <a:chOff x="336" y="2304"/>
            <a:chExt cx="4858" cy="636"/>
          </a:xfrm>
        </p:grpSpPr>
        <p:sp>
          <p:nvSpPr>
            <p:cNvPr id="50194" name="Rectangle 58"/>
            <p:cNvSpPr>
              <a:spLocks noChangeArrowheads="1"/>
            </p:cNvSpPr>
            <p:nvPr/>
          </p:nvSpPr>
          <p:spPr bwMode="auto">
            <a:xfrm>
              <a:off x="819" y="2665"/>
              <a:ext cx="2092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‚</a:t>
              </a:r>
              <a:r>
                <a:rPr lang="en-US" sz="2200"/>
                <a:t> </a:t>
              </a:r>
              <a:r>
                <a:rPr lang="en-US" sz="1300"/>
                <a:t>Send multicast Neighbor Advertisement</a:t>
              </a:r>
            </a:p>
          </p:txBody>
        </p:sp>
        <p:sp>
          <p:nvSpPr>
            <p:cNvPr id="50195" name="Line 59"/>
            <p:cNvSpPr>
              <a:spLocks noChangeShapeType="1"/>
            </p:cNvSpPr>
            <p:nvPr/>
          </p:nvSpPr>
          <p:spPr bwMode="auto">
            <a:xfrm>
              <a:off x="336" y="2400"/>
              <a:ext cx="485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Line 60"/>
            <p:cNvSpPr>
              <a:spLocks noChangeShapeType="1"/>
            </p:cNvSpPr>
            <p:nvPr/>
          </p:nvSpPr>
          <p:spPr bwMode="auto">
            <a:xfrm flipV="1">
              <a:off x="672" y="2400"/>
              <a:ext cx="0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Rectangle 61"/>
            <p:cNvSpPr>
              <a:spLocks noChangeArrowheads="1"/>
            </p:cNvSpPr>
            <p:nvPr/>
          </p:nvSpPr>
          <p:spPr bwMode="auto">
            <a:xfrm>
              <a:off x="1200" y="2304"/>
              <a:ext cx="1152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Neighbor Advertisement</a:t>
              </a:r>
            </a:p>
          </p:txBody>
        </p:sp>
      </p:grpSp>
      <p:sp>
        <p:nvSpPr>
          <p:cNvPr id="50193" name="Text Box 62"/>
          <p:cNvSpPr txBox="1">
            <a:spLocks noChangeArrowheads="1"/>
          </p:cNvSpPr>
          <p:nvPr/>
        </p:nvSpPr>
        <p:spPr bwMode="auto">
          <a:xfrm>
            <a:off x="1600200" y="4953000"/>
            <a:ext cx="240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00-60-08-52-F9-D8</a:t>
            </a:r>
          </a:p>
          <a:p>
            <a:pPr algn="l" eaLnBrk="1" hangingPunct="1"/>
            <a:r>
              <a:rPr lang="en-US" sz="1200"/>
              <a:t>IP: FEC0::2:260:8FF:FE52:F9D8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Router Discovery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14002" y="817080"/>
            <a:ext cx="8407091" cy="3973908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Nodes discover the set of routers on the local link</a:t>
            </a:r>
          </a:p>
          <a:p>
            <a:r>
              <a:rPr lang="en-US" sz="2400" dirty="0">
                <a:latin typeface="Arial" charset="0"/>
              </a:rPr>
              <a:t>IPv6 router discovery also provides: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Default value of Hop Limit field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Use of </a:t>
            </a:r>
            <a:r>
              <a:rPr lang="en-US" dirty="0" err="1">
                <a:latin typeface="Arial" charset="0"/>
                <a:ea typeface="ＭＳ Ｐゴシック" charset="0"/>
              </a:rPr>
              <a:t>stateful</a:t>
            </a:r>
            <a:r>
              <a:rPr lang="en-US" dirty="0">
                <a:latin typeface="Arial" charset="0"/>
                <a:ea typeface="ＭＳ Ｐゴシック" charset="0"/>
              </a:rPr>
              <a:t> address protocol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Reachability and retransmission timers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Network prefixes for the link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MTU of the local link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IPv6 mobility information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Routes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Multicast Router Solicitation Message</a:t>
            </a:r>
          </a:p>
        </p:txBody>
      </p:sp>
      <p:sp>
        <p:nvSpPr>
          <p:cNvPr id="52230" name="Line 63"/>
          <p:cNvSpPr>
            <a:spLocks noChangeShapeType="1"/>
          </p:cNvSpPr>
          <p:nvPr/>
        </p:nvSpPr>
        <p:spPr bwMode="auto">
          <a:xfrm>
            <a:off x="390525" y="4122738"/>
            <a:ext cx="825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Line 64"/>
          <p:cNvSpPr>
            <a:spLocks noChangeShapeType="1"/>
          </p:cNvSpPr>
          <p:nvPr/>
        </p:nvSpPr>
        <p:spPr bwMode="auto">
          <a:xfrm>
            <a:off x="1258888" y="4122738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Line 65"/>
          <p:cNvSpPr>
            <a:spLocks noChangeShapeType="1"/>
          </p:cNvSpPr>
          <p:nvPr/>
        </p:nvSpPr>
        <p:spPr bwMode="auto">
          <a:xfrm>
            <a:off x="5032375" y="3368675"/>
            <a:ext cx="0" cy="75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Line 66"/>
          <p:cNvSpPr>
            <a:spLocks noChangeShapeType="1"/>
          </p:cNvSpPr>
          <p:nvPr/>
        </p:nvSpPr>
        <p:spPr bwMode="auto">
          <a:xfrm>
            <a:off x="7543800" y="4122738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22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86300" y="2751138"/>
          <a:ext cx="6683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6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2751138"/>
                        <a:ext cx="66833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99313" y="4846638"/>
          <a:ext cx="6683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7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3" y="4846638"/>
                        <a:ext cx="668337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4" name="Rectangle 69"/>
          <p:cNvSpPr>
            <a:spLocks noChangeArrowheads="1"/>
          </p:cNvSpPr>
          <p:nvPr/>
        </p:nvSpPr>
        <p:spPr bwMode="auto">
          <a:xfrm>
            <a:off x="811213" y="54371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</a:t>
            </a:r>
          </a:p>
        </p:txBody>
      </p:sp>
      <p:sp>
        <p:nvSpPr>
          <p:cNvPr id="52235" name="Rectangle 70"/>
          <p:cNvSpPr>
            <a:spLocks noChangeArrowheads="1"/>
          </p:cNvSpPr>
          <p:nvPr/>
        </p:nvSpPr>
        <p:spPr bwMode="auto">
          <a:xfrm>
            <a:off x="4597400" y="2371725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87375" y="3322638"/>
            <a:ext cx="7712075" cy="727075"/>
            <a:chOff x="370" y="2093"/>
            <a:chExt cx="4858" cy="458"/>
          </a:xfrm>
        </p:grpSpPr>
        <p:sp>
          <p:nvSpPr>
            <p:cNvPr id="52242" name="Line 72"/>
            <p:cNvSpPr>
              <a:spLocks noChangeShapeType="1"/>
            </p:cNvSpPr>
            <p:nvPr/>
          </p:nvSpPr>
          <p:spPr bwMode="auto">
            <a:xfrm>
              <a:off x="370" y="2492"/>
              <a:ext cx="485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3" name="Line 73"/>
            <p:cNvSpPr>
              <a:spLocks noChangeShapeType="1"/>
            </p:cNvSpPr>
            <p:nvPr/>
          </p:nvSpPr>
          <p:spPr bwMode="auto">
            <a:xfrm flipV="1">
              <a:off x="3288" y="2189"/>
              <a:ext cx="0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Rectangle 74"/>
            <p:cNvSpPr>
              <a:spLocks noChangeArrowheads="1"/>
            </p:cNvSpPr>
            <p:nvPr/>
          </p:nvSpPr>
          <p:spPr bwMode="auto">
            <a:xfrm>
              <a:off x="3336" y="2093"/>
              <a:ext cx="188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</a:t>
              </a:r>
              <a:r>
                <a:rPr lang="en-US" sz="2200"/>
                <a:t> </a:t>
              </a:r>
              <a:r>
                <a:rPr lang="en-US" sz="1300"/>
                <a:t>Send multicast Router Solicitation</a:t>
              </a:r>
            </a:p>
          </p:txBody>
        </p:sp>
        <p:sp>
          <p:nvSpPr>
            <p:cNvPr id="52245" name="Rectangle 75"/>
            <p:cNvSpPr>
              <a:spLocks noChangeArrowheads="1"/>
            </p:cNvSpPr>
            <p:nvPr/>
          </p:nvSpPr>
          <p:spPr bwMode="auto">
            <a:xfrm>
              <a:off x="1272" y="2381"/>
              <a:ext cx="1056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Router Solicitation</a:t>
              </a:r>
            </a:p>
          </p:txBody>
        </p:sp>
      </p:grpSp>
      <p:sp>
        <p:nvSpPr>
          <p:cNvPr id="52237" name="Text Box 76"/>
          <p:cNvSpPr txBox="1">
            <a:spLocks noChangeArrowheads="1"/>
          </p:cNvSpPr>
          <p:nvPr/>
        </p:nvSpPr>
        <p:spPr bwMode="auto">
          <a:xfrm>
            <a:off x="304800" y="1706563"/>
            <a:ext cx="4114800" cy="13827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2575" indent="-28257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200"/>
              <a:t>Ethernet Header</a:t>
            </a:r>
          </a:p>
          <a:p>
            <a:pPr algn="l">
              <a:buFontTx/>
              <a:buChar char="•"/>
            </a:pPr>
            <a:r>
              <a:rPr lang="en-US" sz="1200"/>
              <a:t>Destination MAC is 33-33-00-00-00-02</a:t>
            </a:r>
          </a:p>
          <a:p>
            <a:pPr algn="l"/>
            <a:r>
              <a:rPr lang="en-US" sz="1200"/>
              <a:t>IPv6 Header</a:t>
            </a:r>
          </a:p>
          <a:p>
            <a:pPr algn="l">
              <a:buFontTx/>
              <a:buChar char="•"/>
            </a:pPr>
            <a:r>
              <a:rPr lang="en-US" sz="1200"/>
              <a:t>Source Address is </a:t>
            </a:r>
            <a:r>
              <a:rPr lang="en-US" sz="1200">
                <a:cs typeface="Times New Roman" charset="0"/>
              </a:rPr>
              <a:t>::</a:t>
            </a:r>
            <a:r>
              <a:rPr lang="en-US" sz="1200">
                <a:ea typeface="Times New Roman" charset="0"/>
                <a:cs typeface="Times New Roman" charset="0"/>
              </a:rPr>
              <a:t> </a:t>
            </a:r>
          </a:p>
          <a:p>
            <a:pPr algn="l">
              <a:buFontTx/>
              <a:buChar char="•"/>
            </a:pPr>
            <a:r>
              <a:rPr lang="en-US" sz="1200">
                <a:ea typeface="Times New Roman" charset="0"/>
                <a:cs typeface="Times New Roman" charset="0"/>
              </a:rPr>
              <a:t>Destination Address is FF02::2</a:t>
            </a:r>
          </a:p>
          <a:p>
            <a:pPr algn="l">
              <a:buFontTx/>
              <a:buChar char="•"/>
            </a:pPr>
            <a:r>
              <a:rPr lang="en-US" sz="1200">
                <a:ea typeface="Times New Roman" charset="0"/>
                <a:cs typeface="Times New Roman" charset="0"/>
              </a:rPr>
              <a:t>Hop limit is 255</a:t>
            </a:r>
          </a:p>
          <a:p>
            <a:pPr algn="l"/>
            <a:r>
              <a:rPr lang="en-US" sz="1200">
                <a:ea typeface="Times New Roman" charset="0"/>
                <a:cs typeface="Times New Roman" charset="0"/>
              </a:rPr>
              <a:t>Router Solicitation Header</a:t>
            </a:r>
          </a:p>
        </p:txBody>
      </p:sp>
      <p:sp>
        <p:nvSpPr>
          <p:cNvPr id="52238" name="Line 77"/>
          <p:cNvSpPr>
            <a:spLocks noChangeShapeType="1"/>
          </p:cNvSpPr>
          <p:nvPr/>
        </p:nvSpPr>
        <p:spPr bwMode="auto">
          <a:xfrm flipH="1">
            <a:off x="3695700" y="3089275"/>
            <a:ext cx="723900" cy="690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78"/>
          <p:cNvSpPr>
            <a:spLocks noChangeShapeType="1"/>
          </p:cNvSpPr>
          <p:nvPr/>
        </p:nvSpPr>
        <p:spPr bwMode="auto">
          <a:xfrm>
            <a:off x="304800" y="3089275"/>
            <a:ext cx="1714500" cy="690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Text Box 79"/>
          <p:cNvSpPr txBox="1">
            <a:spLocks noChangeArrowheads="1"/>
          </p:cNvSpPr>
          <p:nvPr/>
        </p:nvSpPr>
        <p:spPr bwMode="auto">
          <a:xfrm>
            <a:off x="5448300" y="2865438"/>
            <a:ext cx="197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</a:t>
            </a:r>
            <a:r>
              <a:rPr lang="en-US" sz="1200">
                <a:cs typeface="Times New Roman" charset="0"/>
              </a:rPr>
              <a:t>00-B0-D0-E9-41-43</a:t>
            </a:r>
            <a:r>
              <a:rPr lang="en-US" sz="1200">
                <a:ea typeface="Times New Roman" charset="0"/>
                <a:cs typeface="Times New Roman" charset="0"/>
              </a:rPr>
              <a:t> </a:t>
            </a:r>
          </a:p>
          <a:p>
            <a:pPr algn="l" eaLnBrk="1" hangingPunct="1"/>
            <a:r>
              <a:rPr lang="en-US" sz="1200">
                <a:ea typeface="Times New Roman" charset="0"/>
                <a:cs typeface="Times New Roman" charset="0"/>
              </a:rPr>
              <a:t>IP: none</a:t>
            </a:r>
          </a:p>
        </p:txBody>
      </p:sp>
      <p:sp>
        <p:nvSpPr>
          <p:cNvPr id="52241" name="Text Box 80"/>
          <p:cNvSpPr txBox="1">
            <a:spLocks noChangeArrowheads="1"/>
          </p:cNvSpPr>
          <p:nvPr/>
        </p:nvSpPr>
        <p:spPr bwMode="auto">
          <a:xfrm>
            <a:off x="1638300" y="4999038"/>
            <a:ext cx="2411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</a:t>
            </a:r>
            <a:r>
              <a:rPr lang="en-US" sz="1200">
                <a:cs typeface="Times New Roman" charset="0"/>
              </a:rPr>
              <a:t>00-10-FF-D6-58-C0 </a:t>
            </a:r>
            <a:r>
              <a:rPr lang="en-US" sz="1200">
                <a:ea typeface="Times New Roman" charset="0"/>
                <a:cs typeface="Times New Roman" charset="0"/>
              </a:rPr>
              <a:t> </a:t>
            </a:r>
          </a:p>
          <a:p>
            <a:pPr algn="l" eaLnBrk="1" hangingPunct="1"/>
            <a:r>
              <a:rPr lang="en-US" sz="1200">
                <a:ea typeface="Times New Roman" charset="0"/>
                <a:cs typeface="Times New Roman" charset="0"/>
              </a:rPr>
              <a:t>IP: </a:t>
            </a:r>
            <a:r>
              <a:rPr lang="en-US" sz="1200">
                <a:cs typeface="Times New Roman" charset="0"/>
              </a:rPr>
              <a:t>FE80::210:FFFF:FED6:58C0</a:t>
            </a:r>
            <a:r>
              <a:rPr lang="en-US" sz="1200">
                <a:ea typeface="Times New Roman" charset="0"/>
                <a:cs typeface="Times New Roman" charset="0"/>
              </a:rPr>
              <a:t> </a:t>
            </a:r>
          </a:p>
        </p:txBody>
      </p:sp>
      <p:graphicFrame>
        <p:nvGraphicFramePr>
          <p:cNvPr id="5222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952500" y="4846638"/>
          <a:ext cx="6334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8" name="VISIO" r:id="rId6" imgW="955040" imgH="955040" progId="Visio.Drawing.4">
                  <p:embed/>
                </p:oleObj>
              </mc:Choice>
              <mc:Fallback>
                <p:oleObj name="VISIO" r:id="rId6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4846638"/>
                        <a:ext cx="63341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2"/>
          <p:cNvSpPr>
            <a:spLocks noGrp="1" noChangeArrowheads="1"/>
          </p:cNvSpPr>
          <p:nvPr>
            <p:ph type="title"/>
          </p:nvPr>
        </p:nvSpPr>
        <p:spPr>
          <a:xfrm>
            <a:off x="142875" y="190500"/>
            <a:ext cx="7823200" cy="48895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Multicast Router Advertisement Message</a:t>
            </a:r>
          </a:p>
        </p:txBody>
      </p:sp>
      <p:sp>
        <p:nvSpPr>
          <p:cNvPr id="53254" name="Line 43"/>
          <p:cNvSpPr>
            <a:spLocks noChangeShapeType="1"/>
          </p:cNvSpPr>
          <p:nvPr/>
        </p:nvSpPr>
        <p:spPr bwMode="auto">
          <a:xfrm>
            <a:off x="530225" y="4724400"/>
            <a:ext cx="820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5" name="Line 44"/>
          <p:cNvSpPr>
            <a:spLocks noChangeShapeType="1"/>
          </p:cNvSpPr>
          <p:nvPr/>
        </p:nvSpPr>
        <p:spPr bwMode="auto">
          <a:xfrm>
            <a:off x="1374775" y="47244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6" name="Line 45"/>
          <p:cNvSpPr>
            <a:spLocks noChangeShapeType="1"/>
          </p:cNvSpPr>
          <p:nvPr/>
        </p:nvSpPr>
        <p:spPr bwMode="auto">
          <a:xfrm>
            <a:off x="5148263" y="3970338"/>
            <a:ext cx="0" cy="75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Line 46"/>
          <p:cNvSpPr>
            <a:spLocks noChangeShapeType="1"/>
          </p:cNvSpPr>
          <p:nvPr/>
        </p:nvSpPr>
        <p:spPr bwMode="auto">
          <a:xfrm>
            <a:off x="7659688" y="47244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325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02188" y="335280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9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188" y="335280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15200" y="5448300"/>
          <a:ext cx="6683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0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448300"/>
                        <a:ext cx="6683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8" name="Rectangle 49"/>
          <p:cNvSpPr>
            <a:spLocks noChangeArrowheads="1"/>
          </p:cNvSpPr>
          <p:nvPr/>
        </p:nvSpPr>
        <p:spPr bwMode="auto">
          <a:xfrm>
            <a:off x="4713288" y="29733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sp>
        <p:nvSpPr>
          <p:cNvPr id="53259" name="Text Box 50"/>
          <p:cNvSpPr txBox="1">
            <a:spLocks noChangeArrowheads="1"/>
          </p:cNvSpPr>
          <p:nvPr/>
        </p:nvSpPr>
        <p:spPr bwMode="auto">
          <a:xfrm>
            <a:off x="304800" y="819150"/>
            <a:ext cx="4497388" cy="287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82575" indent="-28257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400"/>
              <a:t>Ethernet Header</a:t>
            </a:r>
          </a:p>
          <a:p>
            <a:pPr algn="l">
              <a:buFontTx/>
              <a:buChar char="•"/>
            </a:pPr>
            <a:r>
              <a:rPr lang="en-US" sz="1400"/>
              <a:t>Destination MAC is 33-33-00-00-00-01</a:t>
            </a:r>
          </a:p>
          <a:p>
            <a:pPr algn="l"/>
            <a:r>
              <a:rPr lang="en-US" sz="1400"/>
              <a:t>IPv6 Header</a:t>
            </a:r>
          </a:p>
          <a:p>
            <a:pPr algn="l">
              <a:buFontTx/>
              <a:buChar char="•"/>
            </a:pPr>
            <a:r>
              <a:rPr lang="en-US" sz="1400"/>
              <a:t>Source Address is </a:t>
            </a:r>
            <a:r>
              <a:rPr lang="en-US" sz="1400">
                <a:cs typeface="Times New Roman" charset="0"/>
              </a:rPr>
              <a:t>FE80::210:FFFF:FED6:58C0</a:t>
            </a:r>
            <a:endParaRPr lang="en-US">
              <a:ea typeface="Times New Roman" charset="0"/>
              <a:cs typeface="Times New Roman" charset="0"/>
            </a:endParaRPr>
          </a:p>
          <a:p>
            <a:pPr algn="l">
              <a:buFontTx/>
              <a:buChar char="•"/>
            </a:pPr>
            <a:r>
              <a:rPr lang="en-US" sz="1400">
                <a:ea typeface="Times New Roman" charset="0"/>
                <a:cs typeface="Times New Roman" charset="0"/>
              </a:rPr>
              <a:t>Destination Address is FF02::1</a:t>
            </a:r>
          </a:p>
          <a:p>
            <a:pPr algn="l">
              <a:buFontTx/>
              <a:buChar char="•"/>
            </a:pPr>
            <a:r>
              <a:rPr lang="en-US" sz="1400">
                <a:ea typeface="Times New Roman" charset="0"/>
                <a:cs typeface="Times New Roman" charset="0"/>
              </a:rPr>
              <a:t>Hop limit is 255</a:t>
            </a:r>
          </a:p>
          <a:p>
            <a:pPr algn="l"/>
            <a:r>
              <a:rPr lang="en-US" sz="1400">
                <a:ea typeface="Times New Roman" charset="0"/>
                <a:cs typeface="Times New Roman" charset="0"/>
              </a:rPr>
              <a:t>Router Advertisement Header</a:t>
            </a:r>
          </a:p>
          <a:p>
            <a:pPr algn="l">
              <a:buFontTx/>
              <a:buChar char="•"/>
            </a:pPr>
            <a:r>
              <a:rPr lang="en-US" sz="1400">
                <a:ea typeface="Times New Roman" charset="0"/>
                <a:cs typeface="Times New Roman" charset="0"/>
              </a:rPr>
              <a:t>Current Hop Limit, Flags, Router Lifetime, Reachable and Retransmission Timers</a:t>
            </a:r>
          </a:p>
          <a:p>
            <a:pPr algn="l"/>
            <a:r>
              <a:rPr lang="en-US" sz="1400">
                <a:ea typeface="Times New Roman" charset="0"/>
                <a:cs typeface="Times New Roman" charset="0"/>
              </a:rPr>
              <a:t>Neighbor Discovery Options</a:t>
            </a:r>
          </a:p>
          <a:p>
            <a:pPr algn="l">
              <a:buFontTx/>
              <a:buChar char="•"/>
            </a:pPr>
            <a:r>
              <a:rPr lang="en-US" sz="1400">
                <a:ea typeface="Times New Roman" charset="0"/>
                <a:cs typeface="Times New Roman" charset="0"/>
              </a:rPr>
              <a:t>Source Link-Layer Address is </a:t>
            </a:r>
            <a:r>
              <a:rPr lang="en-US" sz="1400">
                <a:cs typeface="Times New Roman" charset="0"/>
              </a:rPr>
              <a:t>00-10-FF-D6-58-C0</a:t>
            </a:r>
            <a:endParaRPr lang="en-US">
              <a:ea typeface="Times New Roman" charset="0"/>
              <a:cs typeface="Times New Roman" charset="0"/>
            </a:endParaRPr>
          </a:p>
          <a:p>
            <a:pPr algn="l">
              <a:buFontTx/>
              <a:buChar char="•"/>
            </a:pPr>
            <a:r>
              <a:rPr lang="en-US" sz="1400">
                <a:ea typeface="Times New Roman" charset="0"/>
                <a:cs typeface="Times New Roman" charset="0"/>
              </a:rPr>
              <a:t>MTU is 1500</a:t>
            </a:r>
          </a:p>
          <a:p>
            <a:pPr algn="l">
              <a:buFontTx/>
              <a:buChar char="•"/>
            </a:pPr>
            <a:r>
              <a:rPr lang="en-US" sz="1400">
                <a:ea typeface="Times New Roman" charset="0"/>
                <a:cs typeface="Times New Roman" charset="0"/>
              </a:rPr>
              <a:t>Prefix Information is for </a:t>
            </a:r>
            <a:r>
              <a:rPr lang="en-US" sz="1400">
                <a:cs typeface="Times New Roman" charset="0"/>
              </a:rPr>
              <a:t>FEC0:0:0:F282::/64</a:t>
            </a:r>
            <a:r>
              <a:rPr lang="en-US" sz="1400">
                <a:ea typeface="Times New Roman" charset="0"/>
                <a:cs typeface="Times New Roman" charset="0"/>
              </a:rPr>
              <a:t> </a:t>
            </a:r>
          </a:p>
        </p:txBody>
      </p:sp>
      <p:sp>
        <p:nvSpPr>
          <p:cNvPr id="53260" name="Line 51"/>
          <p:cNvSpPr>
            <a:spLocks noChangeShapeType="1"/>
          </p:cNvSpPr>
          <p:nvPr/>
        </p:nvSpPr>
        <p:spPr bwMode="auto">
          <a:xfrm flipH="1">
            <a:off x="3887788" y="3684588"/>
            <a:ext cx="912812" cy="620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Line 52"/>
          <p:cNvSpPr>
            <a:spLocks noChangeShapeType="1"/>
          </p:cNvSpPr>
          <p:nvPr/>
        </p:nvSpPr>
        <p:spPr bwMode="auto">
          <a:xfrm>
            <a:off x="304800" y="3689350"/>
            <a:ext cx="1754188" cy="615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Text Box 53"/>
          <p:cNvSpPr txBox="1">
            <a:spLocks noChangeArrowheads="1"/>
          </p:cNvSpPr>
          <p:nvPr/>
        </p:nvSpPr>
        <p:spPr bwMode="auto">
          <a:xfrm>
            <a:off x="1754188" y="5600700"/>
            <a:ext cx="2411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</a:t>
            </a:r>
            <a:r>
              <a:rPr lang="en-US" sz="1200">
                <a:cs typeface="Times New Roman" charset="0"/>
              </a:rPr>
              <a:t>00-10-FF-D6-58-C0</a:t>
            </a:r>
            <a:r>
              <a:rPr lang="en-US" sz="1200">
                <a:ea typeface="Times New Roman" charset="0"/>
                <a:cs typeface="Times New Roman" charset="0"/>
              </a:rPr>
              <a:t> </a:t>
            </a:r>
          </a:p>
          <a:p>
            <a:pPr algn="l" eaLnBrk="1" hangingPunct="1"/>
            <a:r>
              <a:rPr lang="en-US" sz="1200">
                <a:ea typeface="Times New Roman" charset="0"/>
                <a:cs typeface="Times New Roman" charset="0"/>
              </a:rPr>
              <a:t>IP: </a:t>
            </a:r>
            <a:r>
              <a:rPr lang="en-US" sz="1200">
                <a:cs typeface="Times New Roman" charset="0"/>
              </a:rPr>
              <a:t>FE80::210:FFFF:FED6:58C0</a:t>
            </a:r>
            <a:r>
              <a:rPr lang="en-US" sz="1200">
                <a:ea typeface="Times New Roman" charset="0"/>
                <a:cs typeface="Times New Roman" charset="0"/>
              </a:rPr>
              <a:t> </a:t>
            </a:r>
          </a:p>
        </p:txBody>
      </p:sp>
      <p:sp>
        <p:nvSpPr>
          <p:cNvPr id="53263" name="Rectangle 54"/>
          <p:cNvSpPr>
            <a:spLocks noChangeArrowheads="1"/>
          </p:cNvSpPr>
          <p:nvPr/>
        </p:nvSpPr>
        <p:spPr bwMode="auto">
          <a:xfrm>
            <a:off x="915988" y="6057900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</a:t>
            </a:r>
          </a:p>
        </p:txBody>
      </p:sp>
      <p:graphicFrame>
        <p:nvGraphicFramePr>
          <p:cNvPr id="5325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068388" y="5448300"/>
          <a:ext cx="6334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1" name="VISIO" r:id="rId6" imgW="955040" imgH="955040" progId="Visio.Drawing.4">
                  <p:embed/>
                </p:oleObj>
              </mc:Choice>
              <mc:Fallback>
                <p:oleObj name="VISIO" r:id="rId6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5448300"/>
                        <a:ext cx="6334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4" name="Rectangle 56"/>
          <p:cNvSpPr>
            <a:spLocks noChangeArrowheads="1"/>
          </p:cNvSpPr>
          <p:nvPr/>
        </p:nvSpPr>
        <p:spPr bwMode="auto">
          <a:xfrm>
            <a:off x="1452563" y="4878388"/>
            <a:ext cx="3146425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algn="l" defTabSz="1106488"/>
            <a:r>
              <a:rPr lang="en-US" sz="2200">
                <a:latin typeface="Wingdings" charset="0"/>
              </a:rPr>
              <a:t>‚</a:t>
            </a:r>
            <a:r>
              <a:rPr lang="en-US" sz="2200"/>
              <a:t> </a:t>
            </a:r>
            <a:r>
              <a:rPr lang="en-US" sz="1300"/>
              <a:t>Send multicast Router Advertisement</a:t>
            </a:r>
          </a:p>
        </p:txBody>
      </p:sp>
      <p:sp>
        <p:nvSpPr>
          <p:cNvPr id="53265" name="Line 57"/>
          <p:cNvSpPr>
            <a:spLocks noChangeShapeType="1"/>
          </p:cNvSpPr>
          <p:nvPr/>
        </p:nvSpPr>
        <p:spPr bwMode="auto">
          <a:xfrm>
            <a:off x="685800" y="4457700"/>
            <a:ext cx="77120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Line 58"/>
          <p:cNvSpPr>
            <a:spLocks noChangeShapeType="1"/>
          </p:cNvSpPr>
          <p:nvPr/>
        </p:nvSpPr>
        <p:spPr bwMode="auto">
          <a:xfrm flipV="1">
            <a:off x="1219200" y="4457700"/>
            <a:ext cx="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9" name="Rectangle 59"/>
          <p:cNvSpPr>
            <a:spLocks noChangeArrowheads="1"/>
          </p:cNvSpPr>
          <p:nvPr/>
        </p:nvSpPr>
        <p:spPr bwMode="auto">
          <a:xfrm>
            <a:off x="2057400" y="4305300"/>
            <a:ext cx="1828800" cy="269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/>
              <a:t>Router Advertisement</a:t>
            </a:r>
          </a:p>
        </p:txBody>
      </p:sp>
      <p:sp>
        <p:nvSpPr>
          <p:cNvPr id="53268" name="Text Box 60"/>
          <p:cNvSpPr txBox="1">
            <a:spLocks noChangeArrowheads="1"/>
          </p:cNvSpPr>
          <p:nvPr/>
        </p:nvSpPr>
        <p:spPr bwMode="auto">
          <a:xfrm>
            <a:off x="5486400" y="3543300"/>
            <a:ext cx="197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</a:t>
            </a:r>
            <a:r>
              <a:rPr lang="en-US" sz="1200">
                <a:cs typeface="Times New Roman" charset="0"/>
              </a:rPr>
              <a:t>00-B0-D0-E9-41-43</a:t>
            </a:r>
            <a:r>
              <a:rPr lang="en-US" sz="1200">
                <a:ea typeface="Times New Roman" charset="0"/>
                <a:cs typeface="Times New Roman" charset="0"/>
              </a:rPr>
              <a:t> </a:t>
            </a:r>
          </a:p>
          <a:p>
            <a:pPr algn="l" eaLnBrk="1" hangingPunct="1"/>
            <a:r>
              <a:rPr lang="en-US" sz="1200">
                <a:ea typeface="Times New Roman" charset="0"/>
                <a:cs typeface="Times New Roman" charset="0"/>
              </a:rPr>
              <a:t>IP: none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9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Redirect Function</a:t>
            </a:r>
          </a:p>
        </p:txBody>
      </p:sp>
      <p:sp>
        <p:nvSpPr>
          <p:cNvPr id="542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6245" y="840600"/>
            <a:ext cx="8329334" cy="5635901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Inform originating hosts of a better first-hop neighbor to which traffic should be forwarded for a specific destination</a:t>
            </a:r>
          </a:p>
          <a:p>
            <a:r>
              <a:rPr lang="en-US" sz="2400" dirty="0">
                <a:latin typeface="Arial" charset="0"/>
              </a:rPr>
              <a:t>Two instances: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1. A router informs an originating host of the IP address of a router available on the local link that is </a:t>
            </a:r>
            <a:r>
              <a:rPr lang="ja-JP" altLang="en-US" dirty="0">
                <a:latin typeface="Arial" charset="0"/>
                <a:ea typeface="ＭＳ Ｐゴシック" charset="0"/>
              </a:rPr>
              <a:t>“</a:t>
            </a:r>
            <a:r>
              <a:rPr lang="en-US" dirty="0">
                <a:latin typeface="Arial" charset="0"/>
                <a:ea typeface="ＭＳ Ｐゴシック" charset="0"/>
              </a:rPr>
              <a:t>closer</a:t>
            </a:r>
            <a:r>
              <a:rPr lang="ja-JP" altLang="en-US" dirty="0">
                <a:latin typeface="Arial" charset="0"/>
                <a:ea typeface="ＭＳ Ｐゴシック" charset="0"/>
              </a:rPr>
              <a:t>”</a:t>
            </a:r>
            <a:r>
              <a:rPr lang="en-US" dirty="0">
                <a:latin typeface="Arial" charset="0"/>
                <a:ea typeface="ＭＳ Ｐゴシック" charset="0"/>
              </a:rPr>
              <a:t> to the destination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2. A router informs an originating host that the destination is a neighbor (it is on the same link as the originating host)</a:t>
            </a:r>
          </a:p>
          <a:p>
            <a:r>
              <a:rPr lang="en-US" sz="2400" dirty="0">
                <a:latin typeface="Arial" charset="0"/>
              </a:rPr>
              <a:t>Redirect message contains best first-hop address information</a:t>
            </a:r>
          </a:p>
          <a:p>
            <a:r>
              <a:rPr lang="en-US" sz="2400" dirty="0">
                <a:latin typeface="Arial" charset="0"/>
              </a:rPr>
              <a:t>Redirect messages are only sent by the first router in the path between the originating host and the destination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Solicitation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639888"/>
            <a:ext cx="8131175" cy="274895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This protocol solves a set of problems related to the interaction between nodes attached to the same link (usually the same switch or LAN). It defines mechanisms for solving each of the following problems...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Unicast Packet to the Router</a:t>
            </a:r>
          </a:p>
        </p:txBody>
      </p:sp>
      <p:sp>
        <p:nvSpPr>
          <p:cNvPr id="55302" name="Line 47"/>
          <p:cNvSpPr>
            <a:spLocks noChangeShapeType="1"/>
          </p:cNvSpPr>
          <p:nvPr/>
        </p:nvSpPr>
        <p:spPr bwMode="auto">
          <a:xfrm>
            <a:off x="457200" y="3960813"/>
            <a:ext cx="8183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48"/>
          <p:cNvSpPr>
            <a:spLocks noChangeShapeType="1"/>
          </p:cNvSpPr>
          <p:nvPr/>
        </p:nvSpPr>
        <p:spPr bwMode="auto">
          <a:xfrm>
            <a:off x="1463675" y="3960813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4" name="Line 49"/>
          <p:cNvSpPr>
            <a:spLocks noChangeShapeType="1"/>
          </p:cNvSpPr>
          <p:nvPr/>
        </p:nvSpPr>
        <p:spPr bwMode="auto">
          <a:xfrm>
            <a:off x="5237163" y="3206750"/>
            <a:ext cx="0" cy="75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5" name="Line 50"/>
          <p:cNvSpPr>
            <a:spLocks noChangeShapeType="1"/>
          </p:cNvSpPr>
          <p:nvPr/>
        </p:nvSpPr>
        <p:spPr bwMode="auto">
          <a:xfrm>
            <a:off x="7748588" y="3960813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529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91088" y="2589213"/>
          <a:ext cx="6683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0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88" y="2589213"/>
                        <a:ext cx="668337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6" name="Rectangle 52"/>
          <p:cNvSpPr>
            <a:spLocks noChangeArrowheads="1"/>
          </p:cNvSpPr>
          <p:nvPr/>
        </p:nvSpPr>
        <p:spPr bwMode="auto">
          <a:xfrm>
            <a:off x="4802188" y="2209800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42888" y="1636713"/>
            <a:ext cx="4652962" cy="1905000"/>
            <a:chOff x="134" y="1128"/>
            <a:chExt cx="2931" cy="1200"/>
          </a:xfrm>
        </p:grpSpPr>
        <p:sp>
          <p:nvSpPr>
            <p:cNvPr id="55317" name="Text Box 54"/>
            <p:cNvSpPr txBox="1">
              <a:spLocks noChangeArrowheads="1"/>
            </p:cNvSpPr>
            <p:nvPr/>
          </p:nvSpPr>
          <p:spPr bwMode="auto">
            <a:xfrm>
              <a:off x="134" y="1128"/>
              <a:ext cx="2928" cy="7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/>
                <a:t>Ethernet Header</a:t>
              </a:r>
            </a:p>
            <a:p>
              <a:pPr algn="l">
                <a:buFontTx/>
                <a:buChar char="•"/>
              </a:pPr>
              <a:r>
                <a:rPr lang="en-US" sz="1400"/>
                <a:t>Destination MAC is 00-AA-00-22-22-22</a:t>
              </a:r>
            </a:p>
            <a:p>
              <a:pPr algn="l"/>
              <a:r>
                <a:rPr lang="en-US" sz="1400"/>
                <a:t>IPv6 Header</a:t>
              </a:r>
            </a:p>
            <a:p>
              <a:pPr algn="l">
                <a:buFontTx/>
                <a:buChar char="•"/>
              </a:pPr>
              <a:r>
                <a:rPr lang="en-US" sz="1400"/>
                <a:t>Source Address is FEC0::1:2AA:FF:FE11:1111</a:t>
              </a:r>
            </a:p>
            <a:p>
              <a:pPr algn="l">
                <a:buFontTx/>
                <a:buChar char="•"/>
              </a:pPr>
              <a:r>
                <a:rPr lang="en-US" sz="1400"/>
                <a:t>Destination Address is FEC0::2:2AA:FF:FE99:9999</a:t>
              </a:r>
            </a:p>
          </p:txBody>
        </p:sp>
        <p:sp>
          <p:nvSpPr>
            <p:cNvPr id="55318" name="Line 55"/>
            <p:cNvSpPr>
              <a:spLocks noChangeShapeType="1"/>
            </p:cNvSpPr>
            <p:nvPr/>
          </p:nvSpPr>
          <p:spPr bwMode="auto">
            <a:xfrm flipH="1">
              <a:off x="2486" y="1863"/>
              <a:ext cx="579" cy="4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9" name="Line 56"/>
            <p:cNvSpPr>
              <a:spLocks noChangeShapeType="1"/>
            </p:cNvSpPr>
            <p:nvPr/>
          </p:nvSpPr>
          <p:spPr bwMode="auto">
            <a:xfrm>
              <a:off x="134" y="1866"/>
              <a:ext cx="1200" cy="4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08" name="Text Box 57"/>
          <p:cNvSpPr txBox="1">
            <a:spLocks noChangeArrowheads="1"/>
          </p:cNvSpPr>
          <p:nvPr/>
        </p:nvSpPr>
        <p:spPr bwMode="auto">
          <a:xfrm>
            <a:off x="1843088" y="4837113"/>
            <a:ext cx="23193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00-AA-00-22-22-22</a:t>
            </a:r>
          </a:p>
          <a:p>
            <a:pPr algn="l" eaLnBrk="1" hangingPunct="1"/>
            <a:r>
              <a:rPr lang="en-US" sz="1200"/>
              <a:t>IP: FEC0::1:2AA:FF:FE22:2222</a:t>
            </a:r>
          </a:p>
          <a:p>
            <a:pPr algn="l" eaLnBrk="1" hangingPunct="1"/>
            <a:r>
              <a:rPr lang="en-US" sz="1200"/>
              <a:t>	FE80::2AA:FF:FE22:2222</a:t>
            </a:r>
          </a:p>
        </p:txBody>
      </p:sp>
      <p:sp>
        <p:nvSpPr>
          <p:cNvPr id="55309" name="Rectangle 58"/>
          <p:cNvSpPr>
            <a:spLocks noChangeArrowheads="1"/>
          </p:cNvSpPr>
          <p:nvPr/>
        </p:nvSpPr>
        <p:spPr bwMode="auto">
          <a:xfrm>
            <a:off x="915988" y="5410200"/>
            <a:ext cx="11287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2</a:t>
            </a:r>
          </a:p>
        </p:txBody>
      </p:sp>
      <p:graphicFrame>
        <p:nvGraphicFramePr>
          <p:cNvPr id="5529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57288" y="4684713"/>
          <a:ext cx="6334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1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4684713"/>
                        <a:ext cx="6334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0" name="Rectangle 60"/>
          <p:cNvSpPr>
            <a:spLocks noChangeArrowheads="1"/>
          </p:cNvSpPr>
          <p:nvPr/>
        </p:nvSpPr>
        <p:spPr bwMode="auto">
          <a:xfrm>
            <a:off x="7164388" y="5410200"/>
            <a:ext cx="11287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3</a:t>
            </a:r>
          </a:p>
        </p:txBody>
      </p:sp>
      <p:graphicFrame>
        <p:nvGraphicFramePr>
          <p:cNvPr id="5530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405688" y="4684713"/>
          <a:ext cx="6334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2" name="VISIO" r:id="rId7" imgW="955040" imgH="955040" progId="Visio.Drawing.4">
                  <p:embed/>
                </p:oleObj>
              </mc:Choice>
              <mc:Fallback>
                <p:oleObj name="VISIO" r:id="rId7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688" y="4684713"/>
                        <a:ext cx="6334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1538288" y="3313113"/>
            <a:ext cx="5826125" cy="1295400"/>
            <a:chOff x="950" y="2184"/>
            <a:chExt cx="3670" cy="816"/>
          </a:xfrm>
        </p:grpSpPr>
        <p:sp>
          <p:nvSpPr>
            <p:cNvPr id="55314" name="Freeform 63"/>
            <p:cNvSpPr>
              <a:spLocks/>
            </p:cNvSpPr>
            <p:nvPr/>
          </p:nvSpPr>
          <p:spPr bwMode="auto">
            <a:xfrm>
              <a:off x="950" y="2184"/>
              <a:ext cx="2256" cy="816"/>
            </a:xfrm>
            <a:custGeom>
              <a:avLst/>
              <a:gdLst>
                <a:gd name="T0" fmla="*/ 0 w 2256"/>
                <a:gd name="T1" fmla="*/ 816 h 816"/>
                <a:gd name="T2" fmla="*/ 0 w 2256"/>
                <a:gd name="T3" fmla="*/ 240 h 816"/>
                <a:gd name="T4" fmla="*/ 2256 w 2256"/>
                <a:gd name="T5" fmla="*/ 240 h 816"/>
                <a:gd name="T6" fmla="*/ 2256 w 225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816"/>
                <a:gd name="T14" fmla="*/ 2256 w 225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816">
                  <a:moveTo>
                    <a:pt x="0" y="816"/>
                  </a:moveTo>
                  <a:lnTo>
                    <a:pt x="0" y="240"/>
                  </a:lnTo>
                  <a:lnTo>
                    <a:pt x="2256" y="240"/>
                  </a:lnTo>
                  <a:lnTo>
                    <a:pt x="225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5" name="Rectangle 64"/>
            <p:cNvSpPr>
              <a:spLocks noChangeArrowheads="1"/>
            </p:cNvSpPr>
            <p:nvPr/>
          </p:nvSpPr>
          <p:spPr bwMode="auto">
            <a:xfrm>
              <a:off x="1334" y="2328"/>
              <a:ext cx="1152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Unicast Packet</a:t>
              </a:r>
            </a:p>
          </p:txBody>
        </p:sp>
        <p:sp>
          <p:nvSpPr>
            <p:cNvPr id="55316" name="Rectangle 65"/>
            <p:cNvSpPr>
              <a:spLocks noChangeArrowheads="1"/>
            </p:cNvSpPr>
            <p:nvPr/>
          </p:nvSpPr>
          <p:spPr bwMode="auto">
            <a:xfrm>
              <a:off x="3350" y="2184"/>
              <a:ext cx="1270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</a:t>
              </a:r>
              <a:r>
                <a:rPr lang="en-US" sz="2200"/>
                <a:t> </a:t>
              </a:r>
              <a:r>
                <a:rPr lang="en-US" sz="1300"/>
                <a:t>Send unicast packet</a:t>
              </a:r>
            </a:p>
          </p:txBody>
        </p:sp>
      </p:grpSp>
      <p:sp>
        <p:nvSpPr>
          <p:cNvPr id="55312" name="Text Box 66"/>
          <p:cNvSpPr txBox="1">
            <a:spLocks noChangeArrowheads="1"/>
          </p:cNvSpPr>
          <p:nvPr/>
        </p:nvSpPr>
        <p:spPr bwMode="auto">
          <a:xfrm>
            <a:off x="5043488" y="4837113"/>
            <a:ext cx="23193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00-AA-00-33-33-33</a:t>
            </a:r>
          </a:p>
          <a:p>
            <a:pPr algn="l" eaLnBrk="1" hangingPunct="1"/>
            <a:r>
              <a:rPr lang="en-US" sz="1200"/>
              <a:t>IP: FEC0::1:2AA:FF:FE33:3333</a:t>
            </a:r>
          </a:p>
          <a:p>
            <a:pPr algn="l" eaLnBrk="1" hangingPunct="1"/>
            <a:r>
              <a:rPr lang="en-US" sz="1200"/>
              <a:t>   	FE80::2AA:FF:FE33:3333</a:t>
            </a:r>
          </a:p>
        </p:txBody>
      </p:sp>
      <p:sp>
        <p:nvSpPr>
          <p:cNvPr id="55313" name="Text Box 67"/>
          <p:cNvSpPr txBox="1">
            <a:spLocks noChangeArrowheads="1"/>
          </p:cNvSpPr>
          <p:nvPr/>
        </p:nvSpPr>
        <p:spPr bwMode="auto">
          <a:xfrm>
            <a:off x="5653088" y="2703513"/>
            <a:ext cx="23193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00-AA-00-11-11-11</a:t>
            </a:r>
          </a:p>
          <a:p>
            <a:pPr algn="l" eaLnBrk="1" hangingPunct="1"/>
            <a:r>
              <a:rPr lang="en-US" sz="1200"/>
              <a:t>IP: FEC0::1:2AA:FF:FE11:1111</a:t>
            </a:r>
          </a:p>
          <a:p>
            <a:pPr algn="l" eaLnBrk="1" hangingPunct="1"/>
            <a:r>
              <a:rPr lang="en-US" sz="1200"/>
              <a:t>	FE80::2AA:FF:FE11:1111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Redirect Message Sent by the Router</a:t>
            </a:r>
          </a:p>
        </p:txBody>
      </p:sp>
      <p:sp>
        <p:nvSpPr>
          <p:cNvPr id="56326" name="Line 47"/>
          <p:cNvSpPr>
            <a:spLocks noChangeShapeType="1"/>
          </p:cNvSpPr>
          <p:nvPr/>
        </p:nvSpPr>
        <p:spPr bwMode="auto">
          <a:xfrm>
            <a:off x="381000" y="4570413"/>
            <a:ext cx="8243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7" name="Line 48"/>
          <p:cNvSpPr>
            <a:spLocks noChangeShapeType="1"/>
          </p:cNvSpPr>
          <p:nvPr/>
        </p:nvSpPr>
        <p:spPr bwMode="auto">
          <a:xfrm>
            <a:off x="1387475" y="4570413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8" name="Line 49"/>
          <p:cNvSpPr>
            <a:spLocks noChangeShapeType="1"/>
          </p:cNvSpPr>
          <p:nvPr/>
        </p:nvSpPr>
        <p:spPr bwMode="auto">
          <a:xfrm>
            <a:off x="5160963" y="3816350"/>
            <a:ext cx="0" cy="75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9" name="Line 50"/>
          <p:cNvSpPr>
            <a:spLocks noChangeShapeType="1"/>
          </p:cNvSpPr>
          <p:nvPr/>
        </p:nvSpPr>
        <p:spPr bwMode="auto">
          <a:xfrm>
            <a:off x="7672388" y="4570413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632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14888" y="3198813"/>
          <a:ext cx="6683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4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3198813"/>
                        <a:ext cx="668337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0" name="Rectangle 52"/>
          <p:cNvSpPr>
            <a:spLocks noChangeArrowheads="1"/>
          </p:cNvSpPr>
          <p:nvPr/>
        </p:nvSpPr>
        <p:spPr bwMode="auto">
          <a:xfrm>
            <a:off x="4725988" y="2819400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462088" y="3922713"/>
            <a:ext cx="3581400" cy="1295400"/>
            <a:chOff x="912" y="2496"/>
            <a:chExt cx="2256" cy="816"/>
          </a:xfrm>
        </p:grpSpPr>
        <p:sp>
          <p:nvSpPr>
            <p:cNvPr id="56341" name="Freeform 54"/>
            <p:cNvSpPr>
              <a:spLocks/>
            </p:cNvSpPr>
            <p:nvPr/>
          </p:nvSpPr>
          <p:spPr bwMode="auto">
            <a:xfrm>
              <a:off x="912" y="2496"/>
              <a:ext cx="2256" cy="816"/>
            </a:xfrm>
            <a:custGeom>
              <a:avLst/>
              <a:gdLst>
                <a:gd name="T0" fmla="*/ 0 w 2256"/>
                <a:gd name="T1" fmla="*/ 816 h 816"/>
                <a:gd name="T2" fmla="*/ 0 w 2256"/>
                <a:gd name="T3" fmla="*/ 240 h 816"/>
                <a:gd name="T4" fmla="*/ 2256 w 2256"/>
                <a:gd name="T5" fmla="*/ 240 h 816"/>
                <a:gd name="T6" fmla="*/ 2256 w 225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56"/>
                <a:gd name="T13" fmla="*/ 0 h 816"/>
                <a:gd name="T14" fmla="*/ 2256 w 225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56" h="816">
                  <a:moveTo>
                    <a:pt x="0" y="816"/>
                  </a:moveTo>
                  <a:lnTo>
                    <a:pt x="0" y="240"/>
                  </a:lnTo>
                  <a:lnTo>
                    <a:pt x="2256" y="240"/>
                  </a:lnTo>
                  <a:lnTo>
                    <a:pt x="225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2" name="Rectangle 55"/>
            <p:cNvSpPr>
              <a:spLocks noChangeArrowheads="1"/>
            </p:cNvSpPr>
            <p:nvPr/>
          </p:nvSpPr>
          <p:spPr bwMode="auto">
            <a:xfrm>
              <a:off x="915" y="3001"/>
              <a:ext cx="1282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‚</a:t>
              </a:r>
              <a:r>
                <a:rPr lang="en-US" sz="2200"/>
                <a:t> </a:t>
              </a:r>
              <a:r>
                <a:rPr lang="en-US" sz="1300"/>
                <a:t>Send unicast Redirect</a:t>
              </a:r>
            </a:p>
          </p:txBody>
        </p:sp>
        <p:sp>
          <p:nvSpPr>
            <p:cNvPr id="56343" name="Rectangle 56"/>
            <p:cNvSpPr>
              <a:spLocks noChangeArrowheads="1"/>
            </p:cNvSpPr>
            <p:nvPr/>
          </p:nvSpPr>
          <p:spPr bwMode="auto">
            <a:xfrm>
              <a:off x="1296" y="2640"/>
              <a:ext cx="1152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Redirect</a:t>
              </a:r>
            </a:p>
          </p:txBody>
        </p: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242888" y="874713"/>
            <a:ext cx="4572000" cy="3276600"/>
            <a:chOff x="144" y="576"/>
            <a:chExt cx="2880" cy="2064"/>
          </a:xfrm>
        </p:grpSpPr>
        <p:sp>
          <p:nvSpPr>
            <p:cNvPr id="56338" name="Text Box 58"/>
            <p:cNvSpPr txBox="1">
              <a:spLocks noChangeArrowheads="1"/>
            </p:cNvSpPr>
            <p:nvPr/>
          </p:nvSpPr>
          <p:spPr bwMode="auto">
            <a:xfrm>
              <a:off x="144" y="576"/>
              <a:ext cx="2880" cy="167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/>
                <a:t>Ethernet Header</a:t>
              </a:r>
            </a:p>
            <a:p>
              <a:pPr algn="l">
                <a:buFontTx/>
                <a:buChar char="•"/>
              </a:pPr>
              <a:r>
                <a:rPr lang="en-US" sz="1400"/>
                <a:t>Destination MAC is 00-AA-00-11-11-11</a:t>
              </a:r>
            </a:p>
            <a:p>
              <a:pPr algn="l"/>
              <a:r>
                <a:rPr lang="en-US" sz="1400"/>
                <a:t>IPv6 Header</a:t>
              </a:r>
            </a:p>
            <a:p>
              <a:pPr algn="l">
                <a:buFontTx/>
                <a:buChar char="•"/>
              </a:pPr>
              <a:r>
                <a:rPr lang="en-US" sz="1400"/>
                <a:t>Source Address is FE80::2AA:FF:FE22:2222</a:t>
              </a:r>
            </a:p>
            <a:p>
              <a:pPr algn="l">
                <a:buFontTx/>
                <a:buChar char="•"/>
              </a:pPr>
              <a:r>
                <a:rPr lang="en-US" sz="1400"/>
                <a:t>Destination Address is FEC0::1:2AA:FF:FE11:1111</a:t>
              </a:r>
            </a:p>
            <a:p>
              <a:pPr algn="l">
                <a:buFontTx/>
                <a:buChar char="•"/>
              </a:pPr>
              <a:r>
                <a:rPr lang="en-US" sz="1400"/>
                <a:t>Hop limit is 255</a:t>
              </a:r>
            </a:p>
            <a:p>
              <a:pPr algn="l"/>
              <a:r>
                <a:rPr lang="en-US" sz="1400"/>
                <a:t>Redirect Header</a:t>
              </a:r>
            </a:p>
            <a:p>
              <a:pPr algn="l">
                <a:buFontTx/>
                <a:buChar char="•"/>
              </a:pPr>
              <a:r>
                <a:rPr lang="en-US" sz="1400"/>
                <a:t>Target Address is FE80::2AA:FF:FE33:3333</a:t>
              </a:r>
            </a:p>
            <a:p>
              <a:pPr algn="l">
                <a:buFontTx/>
                <a:buChar char="•"/>
              </a:pPr>
              <a:r>
                <a:rPr lang="en-US" sz="1400"/>
                <a:t>Destination Address is FEC0::2:2AA:FF:FE99:9999</a:t>
              </a:r>
            </a:p>
            <a:p>
              <a:pPr algn="l"/>
              <a:r>
                <a:rPr lang="en-US" sz="1400"/>
                <a:t>Neighbor Discovery Options</a:t>
              </a:r>
            </a:p>
            <a:p>
              <a:pPr algn="l">
                <a:buFontTx/>
                <a:buChar char="•"/>
              </a:pPr>
              <a:r>
                <a:rPr lang="en-US" sz="1400"/>
                <a:t>Target Link-Layer Address is 00-AA-00-33-33-33</a:t>
              </a:r>
            </a:p>
            <a:p>
              <a:pPr algn="l">
                <a:buFontTx/>
                <a:buChar char="•"/>
              </a:pPr>
              <a:r>
                <a:rPr lang="en-US" sz="1400"/>
                <a:t>Redirected Header</a:t>
              </a:r>
            </a:p>
          </p:txBody>
        </p:sp>
        <p:sp>
          <p:nvSpPr>
            <p:cNvPr id="56339" name="Line 59"/>
            <p:cNvSpPr>
              <a:spLocks noChangeShapeType="1"/>
            </p:cNvSpPr>
            <p:nvPr/>
          </p:nvSpPr>
          <p:spPr bwMode="auto">
            <a:xfrm flipH="1">
              <a:off x="2448" y="2249"/>
              <a:ext cx="575" cy="3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Line 60"/>
            <p:cNvSpPr>
              <a:spLocks noChangeShapeType="1"/>
            </p:cNvSpPr>
            <p:nvPr/>
          </p:nvSpPr>
          <p:spPr bwMode="auto">
            <a:xfrm>
              <a:off x="144" y="2250"/>
              <a:ext cx="1152" cy="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333" name="Rectangle 61"/>
          <p:cNvSpPr>
            <a:spLocks noChangeArrowheads="1"/>
          </p:cNvSpPr>
          <p:nvPr/>
        </p:nvSpPr>
        <p:spPr bwMode="auto">
          <a:xfrm>
            <a:off x="839788" y="6019800"/>
            <a:ext cx="11287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2</a:t>
            </a:r>
          </a:p>
        </p:txBody>
      </p:sp>
      <p:graphicFrame>
        <p:nvGraphicFramePr>
          <p:cNvPr id="5632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081088" y="5294313"/>
          <a:ext cx="6334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5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5294313"/>
                        <a:ext cx="6334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4" name="Rectangle 63"/>
          <p:cNvSpPr>
            <a:spLocks noChangeArrowheads="1"/>
          </p:cNvSpPr>
          <p:nvPr/>
        </p:nvSpPr>
        <p:spPr bwMode="auto">
          <a:xfrm>
            <a:off x="7088188" y="6019800"/>
            <a:ext cx="11287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3</a:t>
            </a:r>
          </a:p>
        </p:txBody>
      </p:sp>
      <p:graphicFrame>
        <p:nvGraphicFramePr>
          <p:cNvPr id="5632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29488" y="5294313"/>
          <a:ext cx="6334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6" name="VISIO" r:id="rId7" imgW="955040" imgH="955040" progId="Visio.Drawing.4">
                  <p:embed/>
                </p:oleObj>
              </mc:Choice>
              <mc:Fallback>
                <p:oleObj name="VISIO" r:id="rId7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9488" y="5294313"/>
                        <a:ext cx="6334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5" name="Text Box 65"/>
          <p:cNvSpPr txBox="1">
            <a:spLocks noChangeArrowheads="1"/>
          </p:cNvSpPr>
          <p:nvPr/>
        </p:nvSpPr>
        <p:spPr bwMode="auto">
          <a:xfrm>
            <a:off x="4967288" y="5446713"/>
            <a:ext cx="23193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00-AA-00-33-33-33</a:t>
            </a:r>
          </a:p>
          <a:p>
            <a:pPr algn="l" eaLnBrk="1" hangingPunct="1"/>
            <a:r>
              <a:rPr lang="en-US" sz="1200"/>
              <a:t>IP: FEC0::1:2AA:FF:FE33:3333</a:t>
            </a:r>
          </a:p>
          <a:p>
            <a:pPr algn="l" eaLnBrk="1" hangingPunct="1"/>
            <a:r>
              <a:rPr lang="en-US" sz="1200"/>
              <a:t>   	FE80::2AA:FF:FE33:3333</a:t>
            </a:r>
          </a:p>
        </p:txBody>
      </p:sp>
      <p:sp>
        <p:nvSpPr>
          <p:cNvPr id="56336" name="Text Box 66"/>
          <p:cNvSpPr txBox="1">
            <a:spLocks noChangeArrowheads="1"/>
          </p:cNvSpPr>
          <p:nvPr/>
        </p:nvSpPr>
        <p:spPr bwMode="auto">
          <a:xfrm>
            <a:off x="5576888" y="3313113"/>
            <a:ext cx="23193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00-AA-00-11-11-11</a:t>
            </a:r>
          </a:p>
          <a:p>
            <a:pPr algn="l" eaLnBrk="1" hangingPunct="1"/>
            <a:r>
              <a:rPr lang="en-US" sz="1200"/>
              <a:t>IP: FEC0::1:2AA:FF:FE11:1111</a:t>
            </a:r>
          </a:p>
          <a:p>
            <a:pPr algn="l" eaLnBrk="1" hangingPunct="1"/>
            <a:r>
              <a:rPr lang="en-US" sz="1200"/>
              <a:t>	FE80::2AA:FF:FE11:1111</a:t>
            </a:r>
          </a:p>
        </p:txBody>
      </p:sp>
      <p:sp>
        <p:nvSpPr>
          <p:cNvPr id="56337" name="Text Box 67"/>
          <p:cNvSpPr txBox="1">
            <a:spLocks noChangeArrowheads="1"/>
          </p:cNvSpPr>
          <p:nvPr/>
        </p:nvSpPr>
        <p:spPr bwMode="auto">
          <a:xfrm>
            <a:off x="1766888" y="5446713"/>
            <a:ext cx="2319337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00-AA-00-22-22-22</a:t>
            </a:r>
          </a:p>
          <a:p>
            <a:pPr algn="l" eaLnBrk="1" hangingPunct="1"/>
            <a:r>
              <a:rPr lang="en-US" sz="1200"/>
              <a:t>IP: FEC0::1:2AA:FF:FE22:2222</a:t>
            </a:r>
          </a:p>
          <a:p>
            <a:pPr algn="l" eaLnBrk="1" hangingPunct="1"/>
            <a:r>
              <a:rPr lang="en-US" sz="1200"/>
              <a:t>	FE80::2AA:FF:FE22:2222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Unicast Packet Forwarded by the Router</a:t>
            </a:r>
          </a:p>
        </p:txBody>
      </p:sp>
      <p:sp>
        <p:nvSpPr>
          <p:cNvPr id="57350" name="Line 47"/>
          <p:cNvSpPr>
            <a:spLocks noChangeShapeType="1"/>
          </p:cNvSpPr>
          <p:nvPr/>
        </p:nvSpPr>
        <p:spPr bwMode="auto">
          <a:xfrm>
            <a:off x="442913" y="4076700"/>
            <a:ext cx="80914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Line 48"/>
          <p:cNvSpPr>
            <a:spLocks noChangeShapeType="1"/>
          </p:cNvSpPr>
          <p:nvPr/>
        </p:nvSpPr>
        <p:spPr bwMode="auto">
          <a:xfrm>
            <a:off x="1449388" y="40767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2" name="Line 49"/>
          <p:cNvSpPr>
            <a:spLocks noChangeShapeType="1"/>
          </p:cNvSpPr>
          <p:nvPr/>
        </p:nvSpPr>
        <p:spPr bwMode="auto">
          <a:xfrm>
            <a:off x="5222875" y="3322638"/>
            <a:ext cx="0" cy="75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Line 50"/>
          <p:cNvSpPr>
            <a:spLocks noChangeShapeType="1"/>
          </p:cNvSpPr>
          <p:nvPr/>
        </p:nvSpPr>
        <p:spPr bwMode="auto">
          <a:xfrm>
            <a:off x="7734300" y="4076700"/>
            <a:ext cx="0" cy="755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734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76800" y="2705100"/>
          <a:ext cx="6683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8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705100"/>
                        <a:ext cx="6683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4" name="Rectangle 52"/>
          <p:cNvSpPr>
            <a:spLocks noChangeArrowheads="1"/>
          </p:cNvSpPr>
          <p:nvPr/>
        </p:nvSpPr>
        <p:spPr bwMode="auto">
          <a:xfrm>
            <a:off x="4787900" y="2325688"/>
            <a:ext cx="927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Host A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28600" y="1828800"/>
            <a:ext cx="4648200" cy="1828800"/>
            <a:chOff x="144" y="1175"/>
            <a:chExt cx="2928" cy="1152"/>
          </a:xfrm>
        </p:grpSpPr>
        <p:sp>
          <p:nvSpPr>
            <p:cNvPr id="57365" name="Text Box 54"/>
            <p:cNvSpPr txBox="1">
              <a:spLocks noChangeArrowheads="1"/>
            </p:cNvSpPr>
            <p:nvPr/>
          </p:nvSpPr>
          <p:spPr bwMode="auto">
            <a:xfrm>
              <a:off x="144" y="1175"/>
              <a:ext cx="2928" cy="7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/>
                <a:t>Ethernet Header</a:t>
              </a:r>
            </a:p>
            <a:p>
              <a:pPr algn="l">
                <a:buFontTx/>
                <a:buChar char="•"/>
              </a:pPr>
              <a:r>
                <a:rPr lang="en-US" sz="1400"/>
                <a:t>Destination MAC is 00-AA-00-33-33-33</a:t>
              </a:r>
            </a:p>
            <a:p>
              <a:pPr algn="l"/>
              <a:r>
                <a:rPr lang="en-US" sz="1400"/>
                <a:t>IPv6 Header</a:t>
              </a:r>
            </a:p>
            <a:p>
              <a:pPr algn="l">
                <a:buFontTx/>
                <a:buChar char="•"/>
              </a:pPr>
              <a:r>
                <a:rPr lang="en-US" sz="1400"/>
                <a:t>Source Address is FEC0::1:2AA:FF:FE11:1111</a:t>
              </a:r>
            </a:p>
            <a:p>
              <a:pPr algn="l">
                <a:buFontTx/>
                <a:buChar char="•"/>
              </a:pPr>
              <a:r>
                <a:rPr lang="en-US" sz="1400"/>
                <a:t>Destination Address is FEC0::2:2AA:FF:FE99:9999</a:t>
              </a:r>
            </a:p>
          </p:txBody>
        </p:sp>
        <p:sp>
          <p:nvSpPr>
            <p:cNvPr id="57366" name="Line 55"/>
            <p:cNvSpPr>
              <a:spLocks noChangeShapeType="1"/>
            </p:cNvSpPr>
            <p:nvPr/>
          </p:nvSpPr>
          <p:spPr bwMode="auto">
            <a:xfrm flipH="1">
              <a:off x="2496" y="1910"/>
              <a:ext cx="576" cy="4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7" name="Line 56"/>
            <p:cNvSpPr>
              <a:spLocks noChangeShapeType="1"/>
            </p:cNvSpPr>
            <p:nvPr/>
          </p:nvSpPr>
          <p:spPr bwMode="auto">
            <a:xfrm>
              <a:off x="144" y="1916"/>
              <a:ext cx="1200" cy="4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56" name="Text Box 57"/>
          <p:cNvSpPr txBox="1">
            <a:spLocks noChangeArrowheads="1"/>
          </p:cNvSpPr>
          <p:nvPr/>
        </p:nvSpPr>
        <p:spPr bwMode="auto">
          <a:xfrm>
            <a:off x="5638800" y="2819400"/>
            <a:ext cx="231933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00-AA-00-11-11-11</a:t>
            </a:r>
          </a:p>
          <a:p>
            <a:pPr algn="l" eaLnBrk="1" hangingPunct="1"/>
            <a:r>
              <a:rPr lang="en-US" sz="1200"/>
              <a:t>IP: FEC0::1:2AA:FF:FE11:1111</a:t>
            </a:r>
          </a:p>
          <a:p>
            <a:pPr algn="l" eaLnBrk="1" hangingPunct="1"/>
            <a:r>
              <a:rPr lang="en-US" sz="1200"/>
              <a:t>	FE80::2AA:FF:FE11:1111</a:t>
            </a:r>
          </a:p>
        </p:txBody>
      </p:sp>
      <p:sp>
        <p:nvSpPr>
          <p:cNvPr id="57357" name="Text Box 58"/>
          <p:cNvSpPr txBox="1">
            <a:spLocks noChangeArrowheads="1"/>
          </p:cNvSpPr>
          <p:nvPr/>
        </p:nvSpPr>
        <p:spPr bwMode="auto">
          <a:xfrm>
            <a:off x="1828800" y="4953000"/>
            <a:ext cx="231933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00-AA-00-22-22-22</a:t>
            </a:r>
          </a:p>
          <a:p>
            <a:pPr algn="l" eaLnBrk="1" hangingPunct="1"/>
            <a:r>
              <a:rPr lang="en-US" sz="1200"/>
              <a:t>IP: FEC0::1:2AA:FF:FE22:2222</a:t>
            </a:r>
          </a:p>
          <a:p>
            <a:pPr algn="l" eaLnBrk="1" hangingPunct="1"/>
            <a:r>
              <a:rPr lang="en-US" sz="1200"/>
              <a:t>	FE80::2AA:FF:FE22:2222</a:t>
            </a:r>
          </a:p>
        </p:txBody>
      </p:sp>
      <p:sp>
        <p:nvSpPr>
          <p:cNvPr id="57358" name="Rectangle 59"/>
          <p:cNvSpPr>
            <a:spLocks noChangeArrowheads="1"/>
          </p:cNvSpPr>
          <p:nvPr/>
        </p:nvSpPr>
        <p:spPr bwMode="auto">
          <a:xfrm>
            <a:off x="901700" y="5526088"/>
            <a:ext cx="11287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2</a:t>
            </a:r>
          </a:p>
        </p:txBody>
      </p:sp>
      <p:graphicFrame>
        <p:nvGraphicFramePr>
          <p:cNvPr id="5734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43000" y="4800600"/>
          <a:ext cx="6334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9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00600"/>
                        <a:ext cx="63341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9" name="Rectangle 61"/>
          <p:cNvSpPr>
            <a:spLocks noChangeArrowheads="1"/>
          </p:cNvSpPr>
          <p:nvPr/>
        </p:nvSpPr>
        <p:spPr bwMode="auto">
          <a:xfrm>
            <a:off x="7150100" y="5526088"/>
            <a:ext cx="1128713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3</a:t>
            </a:r>
          </a:p>
        </p:txBody>
      </p:sp>
      <p:graphicFrame>
        <p:nvGraphicFramePr>
          <p:cNvPr id="5734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91400" y="4800600"/>
          <a:ext cx="6334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0" name="VISIO" r:id="rId7" imgW="955040" imgH="955040" progId="Visio.Drawing.4">
                  <p:embed/>
                </p:oleObj>
              </mc:Choice>
              <mc:Fallback>
                <p:oleObj name="VISIO" r:id="rId7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800600"/>
                        <a:ext cx="63341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0" name="Text Box 63"/>
          <p:cNvSpPr txBox="1">
            <a:spLocks noChangeArrowheads="1"/>
          </p:cNvSpPr>
          <p:nvPr/>
        </p:nvSpPr>
        <p:spPr bwMode="auto">
          <a:xfrm>
            <a:off x="5029200" y="4953000"/>
            <a:ext cx="231933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MAC: 00-AA-00-33-33-33</a:t>
            </a:r>
          </a:p>
          <a:p>
            <a:pPr algn="l" eaLnBrk="1" hangingPunct="1"/>
            <a:r>
              <a:rPr lang="en-US" sz="1200"/>
              <a:t>IP: FEC0::1:2AA:FF:FE33:3333</a:t>
            </a:r>
          </a:p>
          <a:p>
            <a:pPr algn="l" eaLnBrk="1" hangingPunct="1"/>
            <a:r>
              <a:rPr lang="en-US" sz="1200"/>
              <a:t>   	FE80::2AA:FF:FE33:3333</a:t>
            </a:r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1600200" y="3657600"/>
            <a:ext cx="5943600" cy="1046163"/>
            <a:chOff x="1008" y="2327"/>
            <a:chExt cx="3744" cy="659"/>
          </a:xfrm>
        </p:grpSpPr>
        <p:sp>
          <p:nvSpPr>
            <p:cNvPr id="57362" name="Freeform 65"/>
            <p:cNvSpPr>
              <a:spLocks/>
            </p:cNvSpPr>
            <p:nvPr/>
          </p:nvSpPr>
          <p:spPr bwMode="auto">
            <a:xfrm>
              <a:off x="1008" y="2423"/>
              <a:ext cx="3744" cy="528"/>
            </a:xfrm>
            <a:custGeom>
              <a:avLst/>
              <a:gdLst>
                <a:gd name="T0" fmla="*/ 0 w 3744"/>
                <a:gd name="T1" fmla="*/ 528 h 528"/>
                <a:gd name="T2" fmla="*/ 0 w 3744"/>
                <a:gd name="T3" fmla="*/ 0 h 528"/>
                <a:gd name="T4" fmla="*/ 3744 w 3744"/>
                <a:gd name="T5" fmla="*/ 0 h 528"/>
                <a:gd name="T6" fmla="*/ 3744 w 3744"/>
                <a:gd name="T7" fmla="*/ 528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44"/>
                <a:gd name="T13" fmla="*/ 0 h 528"/>
                <a:gd name="T14" fmla="*/ 3744 w 3744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44" h="528">
                  <a:moveTo>
                    <a:pt x="0" y="528"/>
                  </a:moveTo>
                  <a:lnTo>
                    <a:pt x="0" y="0"/>
                  </a:lnTo>
                  <a:lnTo>
                    <a:pt x="3744" y="0"/>
                  </a:lnTo>
                  <a:lnTo>
                    <a:pt x="3744" y="52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3" name="Rectangle 66"/>
            <p:cNvSpPr>
              <a:spLocks noChangeArrowheads="1"/>
            </p:cNvSpPr>
            <p:nvPr/>
          </p:nvSpPr>
          <p:spPr bwMode="auto">
            <a:xfrm>
              <a:off x="1344" y="2327"/>
              <a:ext cx="1152" cy="17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Unicast Packet</a:t>
              </a:r>
            </a:p>
          </p:txBody>
        </p:sp>
        <p:sp>
          <p:nvSpPr>
            <p:cNvPr id="57364" name="Rectangle 67"/>
            <p:cNvSpPr>
              <a:spLocks noChangeArrowheads="1"/>
            </p:cNvSpPr>
            <p:nvPr/>
          </p:nvSpPr>
          <p:spPr bwMode="auto">
            <a:xfrm>
              <a:off x="1056" y="2711"/>
              <a:ext cx="138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600" tIns="50800" rIns="101600" bIns="50800">
              <a:spAutoFit/>
            </a:bodyPr>
            <a:lstStyle/>
            <a:p>
              <a:pPr algn="l" defTabSz="1106488"/>
              <a:r>
                <a:rPr lang="en-US" sz="2200">
                  <a:latin typeface="Wingdings" charset="0"/>
                </a:rPr>
                <a:t></a:t>
              </a:r>
              <a:r>
                <a:rPr lang="en-US" sz="1300"/>
                <a:t> Forward unicast packet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	Host Sending Algorithm</a:t>
            </a:r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2802" y="842160"/>
            <a:ext cx="8550606" cy="568104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800" dirty="0">
                <a:latin typeface="Arial" charset="0"/>
              </a:rPr>
              <a:t>1. </a:t>
            </a:r>
            <a:r>
              <a:rPr lang="en-US" sz="2400" dirty="0">
                <a:latin typeface="Arial" charset="0"/>
              </a:rPr>
              <a:t>Determine the next-hop address for the destination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Check the destination cache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If the destination address matches a prefix in the prefix list, next-hop address is destination address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If the destination address does not match a prefix in the prefix list, next-hop address is the default router address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2. Determine the link-layer address for the next-hop address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Check the neighbor cache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Use address resolution to obtain the link-layer address for the next-hop address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Arial" charset="0"/>
              </a:rPr>
              <a:t>3. Send the packet using the link-layer address of the next-hop address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2"/>
          <p:cNvSpPr>
            <a:spLocks noGrp="1" noChangeArrowheads="1"/>
          </p:cNvSpPr>
          <p:nvPr>
            <p:ph type="title"/>
          </p:nvPr>
        </p:nvSpPr>
        <p:spPr>
          <a:xfrm>
            <a:off x="142875" y="0"/>
            <a:ext cx="8801100" cy="552450"/>
          </a:xfrm>
        </p:spPr>
        <p:txBody>
          <a:bodyPr/>
          <a:lstStyle/>
          <a:p>
            <a:r>
              <a:rPr lang="en-US" sz="3200">
                <a:latin typeface="Times New Roman" charset="0"/>
              </a:rPr>
              <a:t>Host Sending Algorithm</a:t>
            </a:r>
          </a:p>
        </p:txBody>
      </p:sp>
      <p:grpSp>
        <p:nvGrpSpPr>
          <p:cNvPr id="59395" name="Group 64"/>
          <p:cNvGrpSpPr>
            <a:grpSpLocks/>
          </p:cNvGrpSpPr>
          <p:nvPr/>
        </p:nvGrpSpPr>
        <p:grpSpPr bwMode="auto">
          <a:xfrm>
            <a:off x="228600" y="533400"/>
            <a:ext cx="1981200" cy="685800"/>
            <a:chOff x="144" y="428"/>
            <a:chExt cx="1248" cy="432"/>
          </a:xfrm>
        </p:grpSpPr>
        <p:sp>
          <p:nvSpPr>
            <p:cNvPr id="59452" name="Rectangle 65"/>
            <p:cNvSpPr>
              <a:spLocks noChangeArrowheads="1"/>
            </p:cNvSpPr>
            <p:nvPr/>
          </p:nvSpPr>
          <p:spPr bwMode="auto">
            <a:xfrm>
              <a:off x="144" y="428"/>
              <a:ext cx="124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Check destination cache for an entry </a:t>
              </a:r>
            </a:p>
            <a:p>
              <a:pPr eaLnBrk="1" hangingPunct="1"/>
              <a:r>
                <a:rPr lang="en-US" sz="800"/>
                <a:t>matching the destination address.</a:t>
              </a:r>
            </a:p>
          </p:txBody>
        </p:sp>
        <p:sp>
          <p:nvSpPr>
            <p:cNvPr id="59453" name="Line 66"/>
            <p:cNvSpPr>
              <a:spLocks noChangeShapeType="1"/>
            </p:cNvSpPr>
            <p:nvPr/>
          </p:nvSpPr>
          <p:spPr bwMode="auto">
            <a:xfrm>
              <a:off x="768" y="6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6" name="Group 67"/>
          <p:cNvGrpSpPr>
            <a:grpSpLocks/>
          </p:cNvGrpSpPr>
          <p:nvPr/>
        </p:nvGrpSpPr>
        <p:grpSpPr bwMode="auto">
          <a:xfrm>
            <a:off x="609600" y="1219200"/>
            <a:ext cx="1905000" cy="1600200"/>
            <a:chOff x="384" y="860"/>
            <a:chExt cx="1200" cy="1008"/>
          </a:xfrm>
        </p:grpSpPr>
        <p:sp>
          <p:nvSpPr>
            <p:cNvPr id="59447" name="AutoShape 68"/>
            <p:cNvSpPr>
              <a:spLocks noChangeArrowheads="1"/>
            </p:cNvSpPr>
            <p:nvPr/>
          </p:nvSpPr>
          <p:spPr bwMode="auto">
            <a:xfrm>
              <a:off x="384" y="860"/>
              <a:ext cx="768" cy="768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Entry found </a:t>
              </a:r>
            </a:p>
            <a:p>
              <a:pPr eaLnBrk="1" hangingPunct="1"/>
              <a:r>
                <a:rPr lang="en-US" sz="800"/>
                <a:t>in destination cache?</a:t>
              </a:r>
            </a:p>
          </p:txBody>
        </p:sp>
        <p:sp>
          <p:nvSpPr>
            <p:cNvPr id="59448" name="Line 69"/>
            <p:cNvSpPr>
              <a:spLocks noChangeShapeType="1"/>
            </p:cNvSpPr>
            <p:nvPr/>
          </p:nvSpPr>
          <p:spPr bwMode="auto">
            <a:xfrm>
              <a:off x="1152" y="12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9" name="Text Box 70"/>
            <p:cNvSpPr txBox="1">
              <a:spLocks noChangeArrowheads="1"/>
            </p:cNvSpPr>
            <p:nvPr/>
          </p:nvSpPr>
          <p:spPr bwMode="auto">
            <a:xfrm>
              <a:off x="1136" y="1105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Yes</a:t>
              </a:r>
            </a:p>
          </p:txBody>
        </p:sp>
        <p:sp>
          <p:nvSpPr>
            <p:cNvPr id="59450" name="Line 71"/>
            <p:cNvSpPr>
              <a:spLocks noChangeShapeType="1"/>
            </p:cNvSpPr>
            <p:nvPr/>
          </p:nvSpPr>
          <p:spPr bwMode="auto">
            <a:xfrm>
              <a:off x="768" y="16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1" name="Text Box 72"/>
            <p:cNvSpPr txBox="1">
              <a:spLocks noChangeArrowheads="1"/>
            </p:cNvSpPr>
            <p:nvPr/>
          </p:nvSpPr>
          <p:spPr bwMode="auto">
            <a:xfrm>
              <a:off x="767" y="1628"/>
              <a:ext cx="19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No</a:t>
              </a:r>
            </a:p>
          </p:txBody>
        </p:sp>
      </p:grpSp>
      <p:grpSp>
        <p:nvGrpSpPr>
          <p:cNvPr id="59397" name="Group 73"/>
          <p:cNvGrpSpPr>
            <a:grpSpLocks/>
          </p:cNvGrpSpPr>
          <p:nvPr/>
        </p:nvGrpSpPr>
        <p:grpSpPr bwMode="auto">
          <a:xfrm>
            <a:off x="5486400" y="1752600"/>
            <a:ext cx="1679575" cy="1600200"/>
            <a:chOff x="3456" y="1196"/>
            <a:chExt cx="1058" cy="1008"/>
          </a:xfrm>
        </p:grpSpPr>
        <p:sp>
          <p:nvSpPr>
            <p:cNvPr id="59442" name="AutoShape 74"/>
            <p:cNvSpPr>
              <a:spLocks noChangeArrowheads="1"/>
            </p:cNvSpPr>
            <p:nvPr/>
          </p:nvSpPr>
          <p:spPr bwMode="auto">
            <a:xfrm>
              <a:off x="3456" y="1196"/>
              <a:ext cx="768" cy="768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Is next-hop </a:t>
              </a:r>
            </a:p>
            <a:p>
              <a:pPr eaLnBrk="1" hangingPunct="1"/>
              <a:r>
                <a:rPr lang="en-US" sz="800"/>
                <a:t>address entry in </a:t>
              </a:r>
            </a:p>
            <a:p>
              <a:pPr eaLnBrk="1" hangingPunct="1"/>
              <a:r>
                <a:rPr lang="en-US" sz="800"/>
                <a:t>neighbor cache?</a:t>
              </a:r>
            </a:p>
          </p:txBody>
        </p:sp>
        <p:sp>
          <p:nvSpPr>
            <p:cNvPr id="59443" name="Line 75"/>
            <p:cNvSpPr>
              <a:spLocks noChangeShapeType="1"/>
            </p:cNvSpPr>
            <p:nvPr/>
          </p:nvSpPr>
          <p:spPr bwMode="auto">
            <a:xfrm>
              <a:off x="4226" y="1575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4" name="Text Box 76"/>
            <p:cNvSpPr txBox="1">
              <a:spLocks noChangeArrowheads="1"/>
            </p:cNvSpPr>
            <p:nvPr/>
          </p:nvSpPr>
          <p:spPr bwMode="auto">
            <a:xfrm>
              <a:off x="4210" y="1436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Yes</a:t>
              </a:r>
            </a:p>
          </p:txBody>
        </p:sp>
        <p:sp>
          <p:nvSpPr>
            <p:cNvPr id="59445" name="Line 77"/>
            <p:cNvSpPr>
              <a:spLocks noChangeShapeType="1"/>
            </p:cNvSpPr>
            <p:nvPr/>
          </p:nvSpPr>
          <p:spPr bwMode="auto">
            <a:xfrm>
              <a:off x="3841" y="19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6" name="Text Box 78"/>
            <p:cNvSpPr txBox="1">
              <a:spLocks noChangeArrowheads="1"/>
            </p:cNvSpPr>
            <p:nvPr/>
          </p:nvSpPr>
          <p:spPr bwMode="auto">
            <a:xfrm>
              <a:off x="3840" y="1964"/>
              <a:ext cx="19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No</a:t>
              </a:r>
            </a:p>
          </p:txBody>
        </p:sp>
      </p:grpSp>
      <p:grpSp>
        <p:nvGrpSpPr>
          <p:cNvPr id="59398" name="Group 79"/>
          <p:cNvGrpSpPr>
            <a:grpSpLocks/>
          </p:cNvGrpSpPr>
          <p:nvPr/>
        </p:nvGrpSpPr>
        <p:grpSpPr bwMode="auto">
          <a:xfrm>
            <a:off x="5105400" y="3352800"/>
            <a:ext cx="1981200" cy="838200"/>
            <a:chOff x="3216" y="2204"/>
            <a:chExt cx="1248" cy="528"/>
          </a:xfrm>
        </p:grpSpPr>
        <p:sp>
          <p:nvSpPr>
            <p:cNvPr id="59439" name="Rectangle 80"/>
            <p:cNvSpPr>
              <a:spLocks noChangeArrowheads="1"/>
            </p:cNvSpPr>
            <p:nvPr/>
          </p:nvSpPr>
          <p:spPr bwMode="auto">
            <a:xfrm>
              <a:off x="3216" y="2204"/>
              <a:ext cx="124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Use address resolution process to </a:t>
              </a:r>
            </a:p>
            <a:p>
              <a:pPr eaLnBrk="1" hangingPunct="1"/>
              <a:r>
                <a:rPr lang="en-US" sz="800"/>
                <a:t>determine the link-layer address </a:t>
              </a:r>
            </a:p>
            <a:p>
              <a:pPr eaLnBrk="1" hangingPunct="1"/>
              <a:r>
                <a:rPr lang="en-US" sz="800"/>
                <a:t>of the next-hop address.</a:t>
              </a:r>
            </a:p>
          </p:txBody>
        </p:sp>
        <p:sp>
          <p:nvSpPr>
            <p:cNvPr id="59440" name="Line 81"/>
            <p:cNvSpPr>
              <a:spLocks noChangeShapeType="1"/>
            </p:cNvSpPr>
            <p:nvPr/>
          </p:nvSpPr>
          <p:spPr bwMode="auto">
            <a:xfrm>
              <a:off x="3841" y="249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1" name="Text Box 82"/>
            <p:cNvSpPr txBox="1">
              <a:spLocks noChangeArrowheads="1"/>
            </p:cNvSpPr>
            <p:nvPr/>
          </p:nvSpPr>
          <p:spPr bwMode="auto">
            <a:xfrm>
              <a:off x="3881" y="2540"/>
              <a:ext cx="11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800"/>
            </a:p>
          </p:txBody>
        </p:sp>
      </p:grpSp>
      <p:grpSp>
        <p:nvGrpSpPr>
          <p:cNvPr id="59399" name="Group 83"/>
          <p:cNvGrpSpPr>
            <a:grpSpLocks/>
          </p:cNvGrpSpPr>
          <p:nvPr/>
        </p:nvGrpSpPr>
        <p:grpSpPr bwMode="auto">
          <a:xfrm>
            <a:off x="5486400" y="4191000"/>
            <a:ext cx="1679575" cy="1524000"/>
            <a:chOff x="3456" y="2732"/>
            <a:chExt cx="1058" cy="960"/>
          </a:xfrm>
        </p:grpSpPr>
        <p:sp>
          <p:nvSpPr>
            <p:cNvPr id="59434" name="AutoShape 84"/>
            <p:cNvSpPr>
              <a:spLocks noChangeArrowheads="1"/>
            </p:cNvSpPr>
            <p:nvPr/>
          </p:nvSpPr>
          <p:spPr bwMode="auto">
            <a:xfrm>
              <a:off x="3456" y="2732"/>
              <a:ext cx="768" cy="720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Was </a:t>
              </a:r>
            </a:p>
            <a:p>
              <a:pPr eaLnBrk="1" hangingPunct="1"/>
              <a:r>
                <a:rPr lang="en-US" sz="800"/>
                <a:t>address resolution </a:t>
              </a:r>
            </a:p>
            <a:p>
              <a:pPr eaLnBrk="1" hangingPunct="1"/>
              <a:r>
                <a:rPr lang="en-US" sz="800"/>
                <a:t>successful?</a:t>
              </a:r>
            </a:p>
          </p:txBody>
        </p:sp>
        <p:sp>
          <p:nvSpPr>
            <p:cNvPr id="59435" name="Line 85"/>
            <p:cNvSpPr>
              <a:spLocks noChangeShapeType="1"/>
            </p:cNvSpPr>
            <p:nvPr/>
          </p:nvSpPr>
          <p:spPr bwMode="auto">
            <a:xfrm>
              <a:off x="4226" y="311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6" name="Text Box 86"/>
            <p:cNvSpPr txBox="1">
              <a:spLocks noChangeArrowheads="1"/>
            </p:cNvSpPr>
            <p:nvPr/>
          </p:nvSpPr>
          <p:spPr bwMode="auto">
            <a:xfrm>
              <a:off x="4210" y="2972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Yes</a:t>
              </a:r>
            </a:p>
          </p:txBody>
        </p:sp>
        <p:sp>
          <p:nvSpPr>
            <p:cNvPr id="59437" name="Line 87"/>
            <p:cNvSpPr>
              <a:spLocks noChangeShapeType="1"/>
            </p:cNvSpPr>
            <p:nvPr/>
          </p:nvSpPr>
          <p:spPr bwMode="auto">
            <a:xfrm>
              <a:off x="3841" y="34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8" name="Text Box 88"/>
            <p:cNvSpPr txBox="1">
              <a:spLocks noChangeArrowheads="1"/>
            </p:cNvSpPr>
            <p:nvPr/>
          </p:nvSpPr>
          <p:spPr bwMode="auto">
            <a:xfrm>
              <a:off x="3840" y="3500"/>
              <a:ext cx="19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No</a:t>
              </a:r>
            </a:p>
          </p:txBody>
        </p:sp>
      </p:grpSp>
      <p:sp>
        <p:nvSpPr>
          <p:cNvPr id="59400" name="AutoShape 89"/>
          <p:cNvSpPr>
            <a:spLocks noChangeArrowheads="1"/>
          </p:cNvSpPr>
          <p:nvPr/>
        </p:nvSpPr>
        <p:spPr bwMode="auto">
          <a:xfrm>
            <a:off x="5334000" y="5715000"/>
            <a:ext cx="1676400" cy="2286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800"/>
              <a:t>Indicate an error.</a:t>
            </a:r>
          </a:p>
        </p:txBody>
      </p:sp>
      <p:grpSp>
        <p:nvGrpSpPr>
          <p:cNvPr id="59401" name="Group 90"/>
          <p:cNvGrpSpPr>
            <a:grpSpLocks/>
          </p:cNvGrpSpPr>
          <p:nvPr/>
        </p:nvGrpSpPr>
        <p:grpSpPr bwMode="auto">
          <a:xfrm>
            <a:off x="609600" y="3505200"/>
            <a:ext cx="1905000" cy="1600200"/>
            <a:chOff x="384" y="2300"/>
            <a:chExt cx="1200" cy="1008"/>
          </a:xfrm>
        </p:grpSpPr>
        <p:sp>
          <p:nvSpPr>
            <p:cNvPr id="59429" name="AutoShape 91"/>
            <p:cNvSpPr>
              <a:spLocks noChangeArrowheads="1"/>
            </p:cNvSpPr>
            <p:nvPr/>
          </p:nvSpPr>
          <p:spPr bwMode="auto">
            <a:xfrm>
              <a:off x="384" y="2300"/>
              <a:ext cx="768" cy="768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Does the </a:t>
              </a:r>
            </a:p>
            <a:p>
              <a:pPr eaLnBrk="1" hangingPunct="1"/>
              <a:r>
                <a:rPr lang="en-US" sz="800"/>
                <a:t>destination address </a:t>
              </a:r>
            </a:p>
            <a:p>
              <a:pPr eaLnBrk="1" hangingPunct="1"/>
              <a:r>
                <a:rPr lang="en-US" sz="800"/>
                <a:t>match a prefix in the </a:t>
              </a:r>
            </a:p>
            <a:p>
              <a:pPr eaLnBrk="1" hangingPunct="1"/>
              <a:r>
                <a:rPr lang="en-US" sz="800"/>
                <a:t>prefix list?</a:t>
              </a:r>
            </a:p>
          </p:txBody>
        </p:sp>
        <p:sp>
          <p:nvSpPr>
            <p:cNvPr id="59430" name="Line 92"/>
            <p:cNvSpPr>
              <a:spLocks noChangeShapeType="1"/>
            </p:cNvSpPr>
            <p:nvPr/>
          </p:nvSpPr>
          <p:spPr bwMode="auto">
            <a:xfrm>
              <a:off x="1152" y="268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1" name="Text Box 93"/>
            <p:cNvSpPr txBox="1">
              <a:spLocks noChangeArrowheads="1"/>
            </p:cNvSpPr>
            <p:nvPr/>
          </p:nvSpPr>
          <p:spPr bwMode="auto">
            <a:xfrm>
              <a:off x="1136" y="2545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Yes</a:t>
              </a:r>
            </a:p>
          </p:txBody>
        </p:sp>
        <p:sp>
          <p:nvSpPr>
            <p:cNvPr id="59432" name="Line 94"/>
            <p:cNvSpPr>
              <a:spLocks noChangeShapeType="1"/>
            </p:cNvSpPr>
            <p:nvPr/>
          </p:nvSpPr>
          <p:spPr bwMode="auto">
            <a:xfrm>
              <a:off x="768" y="306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3" name="Text Box 95"/>
            <p:cNvSpPr txBox="1">
              <a:spLocks noChangeArrowheads="1"/>
            </p:cNvSpPr>
            <p:nvPr/>
          </p:nvSpPr>
          <p:spPr bwMode="auto">
            <a:xfrm>
              <a:off x="767" y="3116"/>
              <a:ext cx="19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No</a:t>
              </a:r>
            </a:p>
          </p:txBody>
        </p:sp>
      </p:grpSp>
      <p:grpSp>
        <p:nvGrpSpPr>
          <p:cNvPr id="59402" name="Group 96"/>
          <p:cNvGrpSpPr>
            <a:grpSpLocks/>
          </p:cNvGrpSpPr>
          <p:nvPr/>
        </p:nvGrpSpPr>
        <p:grpSpPr bwMode="auto">
          <a:xfrm>
            <a:off x="228600" y="2819400"/>
            <a:ext cx="1981200" cy="685800"/>
            <a:chOff x="144" y="1868"/>
            <a:chExt cx="1248" cy="432"/>
          </a:xfrm>
        </p:grpSpPr>
        <p:sp>
          <p:nvSpPr>
            <p:cNvPr id="59427" name="Rectangle 97"/>
            <p:cNvSpPr>
              <a:spLocks noChangeArrowheads="1"/>
            </p:cNvSpPr>
            <p:nvPr/>
          </p:nvSpPr>
          <p:spPr bwMode="auto">
            <a:xfrm>
              <a:off x="144" y="1868"/>
              <a:ext cx="124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Check prefix list for a prefix that</a:t>
              </a:r>
            </a:p>
            <a:p>
              <a:pPr eaLnBrk="1" hangingPunct="1"/>
              <a:r>
                <a:rPr lang="en-US" sz="800"/>
                <a:t>matches the destination address.</a:t>
              </a:r>
            </a:p>
          </p:txBody>
        </p:sp>
        <p:sp>
          <p:nvSpPr>
            <p:cNvPr id="59428" name="Line 98"/>
            <p:cNvSpPr>
              <a:spLocks noChangeShapeType="1"/>
            </p:cNvSpPr>
            <p:nvPr/>
          </p:nvSpPr>
          <p:spPr bwMode="auto">
            <a:xfrm>
              <a:off x="768" y="20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3" name="Group 99"/>
          <p:cNvGrpSpPr>
            <a:grpSpLocks/>
          </p:cNvGrpSpPr>
          <p:nvPr/>
        </p:nvGrpSpPr>
        <p:grpSpPr bwMode="auto">
          <a:xfrm>
            <a:off x="7162800" y="2514600"/>
            <a:ext cx="1676400" cy="2362200"/>
            <a:chOff x="4512" y="1676"/>
            <a:chExt cx="1056" cy="1488"/>
          </a:xfrm>
        </p:grpSpPr>
        <p:sp>
          <p:nvSpPr>
            <p:cNvPr id="59425" name="Rectangle 100"/>
            <p:cNvSpPr>
              <a:spLocks noChangeArrowheads="1"/>
            </p:cNvSpPr>
            <p:nvPr/>
          </p:nvSpPr>
          <p:spPr bwMode="auto">
            <a:xfrm>
              <a:off x="4512" y="3020"/>
              <a:ext cx="105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Update neighbor cache.</a:t>
              </a:r>
            </a:p>
          </p:txBody>
        </p:sp>
        <p:sp>
          <p:nvSpPr>
            <p:cNvPr id="59426" name="Line 101"/>
            <p:cNvSpPr>
              <a:spLocks noChangeShapeType="1"/>
            </p:cNvSpPr>
            <p:nvPr/>
          </p:nvSpPr>
          <p:spPr bwMode="auto">
            <a:xfrm flipV="1">
              <a:off x="5040" y="167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04" name="AutoShape 102"/>
          <p:cNvSpPr>
            <a:spLocks noChangeArrowheads="1"/>
          </p:cNvSpPr>
          <p:nvPr/>
        </p:nvSpPr>
        <p:spPr bwMode="auto">
          <a:xfrm>
            <a:off x="7162800" y="2209800"/>
            <a:ext cx="1828800" cy="3048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800"/>
              <a:t>Send packet using link-layer address </a:t>
            </a:r>
          </a:p>
          <a:p>
            <a:pPr eaLnBrk="1" hangingPunct="1"/>
            <a:r>
              <a:rPr lang="en-US" sz="800"/>
              <a:t>of neighbor cache entry.</a:t>
            </a:r>
          </a:p>
        </p:txBody>
      </p:sp>
      <p:sp>
        <p:nvSpPr>
          <p:cNvPr id="59405" name="Rectangle 103"/>
          <p:cNvSpPr>
            <a:spLocks noChangeArrowheads="1"/>
          </p:cNvSpPr>
          <p:nvPr/>
        </p:nvSpPr>
        <p:spPr bwMode="auto">
          <a:xfrm>
            <a:off x="2438400" y="6400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800"/>
              <a:t>Set the next-hop address to </a:t>
            </a:r>
          </a:p>
          <a:p>
            <a:pPr eaLnBrk="1" hangingPunct="1"/>
            <a:r>
              <a:rPr lang="en-US" sz="800"/>
              <a:t>the default router address.</a:t>
            </a:r>
          </a:p>
        </p:txBody>
      </p:sp>
      <p:grpSp>
        <p:nvGrpSpPr>
          <p:cNvPr id="59406" name="Group 104"/>
          <p:cNvGrpSpPr>
            <a:grpSpLocks/>
          </p:cNvGrpSpPr>
          <p:nvPr/>
        </p:nvGrpSpPr>
        <p:grpSpPr bwMode="auto">
          <a:xfrm>
            <a:off x="2514600" y="3962400"/>
            <a:ext cx="2133600" cy="304800"/>
            <a:chOff x="1584" y="2588"/>
            <a:chExt cx="1344" cy="192"/>
          </a:xfrm>
        </p:grpSpPr>
        <p:sp>
          <p:nvSpPr>
            <p:cNvPr id="59423" name="Rectangle 105"/>
            <p:cNvSpPr>
              <a:spLocks noChangeArrowheads="1"/>
            </p:cNvSpPr>
            <p:nvPr/>
          </p:nvSpPr>
          <p:spPr bwMode="auto">
            <a:xfrm>
              <a:off x="1584" y="2588"/>
              <a:ext cx="100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Set the next-hop address to </a:t>
              </a:r>
            </a:p>
            <a:p>
              <a:pPr eaLnBrk="1" hangingPunct="1"/>
              <a:r>
                <a:rPr lang="en-US" sz="800"/>
                <a:t>the destination address.</a:t>
              </a:r>
            </a:p>
          </p:txBody>
        </p:sp>
        <p:sp>
          <p:nvSpPr>
            <p:cNvPr id="59424" name="Line 106"/>
            <p:cNvSpPr>
              <a:spLocks noChangeShapeType="1"/>
            </p:cNvSpPr>
            <p:nvPr/>
          </p:nvSpPr>
          <p:spPr bwMode="auto">
            <a:xfrm>
              <a:off x="2592" y="26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7" name="Group 107"/>
          <p:cNvGrpSpPr>
            <a:grpSpLocks/>
          </p:cNvGrpSpPr>
          <p:nvPr/>
        </p:nvGrpSpPr>
        <p:grpSpPr bwMode="auto">
          <a:xfrm>
            <a:off x="2514600" y="1608138"/>
            <a:ext cx="2133600" cy="455612"/>
            <a:chOff x="1584" y="1105"/>
            <a:chExt cx="1344" cy="287"/>
          </a:xfrm>
        </p:grpSpPr>
        <p:sp>
          <p:nvSpPr>
            <p:cNvPr id="59421" name="Rectangle 108"/>
            <p:cNvSpPr>
              <a:spLocks noChangeArrowheads="1"/>
            </p:cNvSpPr>
            <p:nvPr/>
          </p:nvSpPr>
          <p:spPr bwMode="auto">
            <a:xfrm>
              <a:off x="1584" y="1105"/>
              <a:ext cx="1008" cy="28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800"/>
                <a:t>Obtain next-hop address from </a:t>
              </a:r>
            </a:p>
            <a:p>
              <a:r>
                <a:rPr lang="en-US" sz="800"/>
                <a:t>destination cache or care-of destination cache entry.</a:t>
              </a:r>
            </a:p>
          </p:txBody>
        </p:sp>
        <p:sp>
          <p:nvSpPr>
            <p:cNvPr id="59422" name="Line 109"/>
            <p:cNvSpPr>
              <a:spLocks noChangeShapeType="1"/>
            </p:cNvSpPr>
            <p:nvPr/>
          </p:nvSpPr>
          <p:spPr bwMode="auto">
            <a:xfrm>
              <a:off x="2592" y="124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08" name="Group 110"/>
          <p:cNvGrpSpPr>
            <a:grpSpLocks/>
          </p:cNvGrpSpPr>
          <p:nvPr/>
        </p:nvGrpSpPr>
        <p:grpSpPr bwMode="auto">
          <a:xfrm>
            <a:off x="609600" y="4114800"/>
            <a:ext cx="1828800" cy="2438400"/>
            <a:chOff x="384" y="2684"/>
            <a:chExt cx="1152" cy="1536"/>
          </a:xfrm>
        </p:grpSpPr>
        <p:sp>
          <p:nvSpPr>
            <p:cNvPr id="59416" name="AutoShape 111"/>
            <p:cNvSpPr>
              <a:spLocks noChangeArrowheads="1"/>
            </p:cNvSpPr>
            <p:nvPr/>
          </p:nvSpPr>
          <p:spPr bwMode="auto">
            <a:xfrm>
              <a:off x="384" y="3308"/>
              <a:ext cx="768" cy="768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Is there a </a:t>
              </a:r>
            </a:p>
            <a:p>
              <a:pPr eaLnBrk="1" hangingPunct="1"/>
              <a:r>
                <a:rPr lang="en-US" sz="800"/>
                <a:t>default router?</a:t>
              </a:r>
            </a:p>
          </p:txBody>
        </p:sp>
        <p:sp>
          <p:nvSpPr>
            <p:cNvPr id="59417" name="Text Box 112"/>
            <p:cNvSpPr txBox="1">
              <a:spLocks noChangeArrowheads="1"/>
            </p:cNvSpPr>
            <p:nvPr/>
          </p:nvSpPr>
          <p:spPr bwMode="auto">
            <a:xfrm>
              <a:off x="1151" y="3548"/>
              <a:ext cx="198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No</a:t>
              </a:r>
            </a:p>
          </p:txBody>
        </p:sp>
        <p:sp>
          <p:nvSpPr>
            <p:cNvPr id="59418" name="Freeform 113"/>
            <p:cNvSpPr>
              <a:spLocks/>
            </p:cNvSpPr>
            <p:nvPr/>
          </p:nvSpPr>
          <p:spPr bwMode="auto">
            <a:xfrm>
              <a:off x="1152" y="2684"/>
              <a:ext cx="336" cy="1008"/>
            </a:xfrm>
            <a:custGeom>
              <a:avLst/>
              <a:gdLst>
                <a:gd name="T0" fmla="*/ 0 w 288"/>
                <a:gd name="T1" fmla="*/ 1008 h 1008"/>
                <a:gd name="T2" fmla="*/ 288 w 288"/>
                <a:gd name="T3" fmla="*/ 1008 h 1008"/>
                <a:gd name="T4" fmla="*/ 288 w 288"/>
                <a:gd name="T5" fmla="*/ 0 h 1008"/>
                <a:gd name="T6" fmla="*/ 0 60000 65536"/>
                <a:gd name="T7" fmla="*/ 0 60000 65536"/>
                <a:gd name="T8" fmla="*/ 0 60000 65536"/>
                <a:gd name="T9" fmla="*/ 0 w 288"/>
                <a:gd name="T10" fmla="*/ 0 h 1008"/>
                <a:gd name="T11" fmla="*/ 288 w 288"/>
                <a:gd name="T12" fmla="*/ 1008 h 10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008">
                  <a:moveTo>
                    <a:pt x="0" y="1008"/>
                  </a:moveTo>
                  <a:lnTo>
                    <a:pt x="288" y="1008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9" name="Freeform 114"/>
            <p:cNvSpPr>
              <a:spLocks/>
            </p:cNvSpPr>
            <p:nvPr/>
          </p:nvSpPr>
          <p:spPr bwMode="auto">
            <a:xfrm>
              <a:off x="768" y="4076"/>
              <a:ext cx="768" cy="144"/>
            </a:xfrm>
            <a:custGeom>
              <a:avLst/>
              <a:gdLst>
                <a:gd name="T0" fmla="*/ 0 w 864"/>
                <a:gd name="T1" fmla="*/ 0 h 144"/>
                <a:gd name="T2" fmla="*/ 0 w 864"/>
                <a:gd name="T3" fmla="*/ 144 h 144"/>
                <a:gd name="T4" fmla="*/ 864 w 864"/>
                <a:gd name="T5" fmla="*/ 144 h 144"/>
                <a:gd name="T6" fmla="*/ 0 60000 65536"/>
                <a:gd name="T7" fmla="*/ 0 60000 65536"/>
                <a:gd name="T8" fmla="*/ 0 60000 65536"/>
                <a:gd name="T9" fmla="*/ 0 w 864"/>
                <a:gd name="T10" fmla="*/ 0 h 144"/>
                <a:gd name="T11" fmla="*/ 864 w 86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44">
                  <a:moveTo>
                    <a:pt x="0" y="0"/>
                  </a:moveTo>
                  <a:lnTo>
                    <a:pt x="0" y="144"/>
                  </a:lnTo>
                  <a:lnTo>
                    <a:pt x="864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0" name="Text Box 115"/>
            <p:cNvSpPr txBox="1">
              <a:spLocks noChangeArrowheads="1"/>
            </p:cNvSpPr>
            <p:nvPr/>
          </p:nvSpPr>
          <p:spPr bwMode="auto">
            <a:xfrm>
              <a:off x="769" y="4085"/>
              <a:ext cx="22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/>
                <a:t>Yes</a:t>
              </a:r>
            </a:p>
          </p:txBody>
        </p:sp>
      </p:grpSp>
      <p:grpSp>
        <p:nvGrpSpPr>
          <p:cNvPr id="59409" name="Group 116"/>
          <p:cNvGrpSpPr>
            <a:grpSpLocks/>
          </p:cNvGrpSpPr>
          <p:nvPr/>
        </p:nvGrpSpPr>
        <p:grpSpPr bwMode="auto">
          <a:xfrm>
            <a:off x="3810000" y="2825750"/>
            <a:ext cx="1676400" cy="3733800"/>
            <a:chOff x="2400" y="1872"/>
            <a:chExt cx="1056" cy="2352"/>
          </a:xfrm>
        </p:grpSpPr>
        <p:sp>
          <p:nvSpPr>
            <p:cNvPr id="59414" name="Rectangle 117"/>
            <p:cNvSpPr>
              <a:spLocks noChangeArrowheads="1"/>
            </p:cNvSpPr>
            <p:nvPr/>
          </p:nvSpPr>
          <p:spPr bwMode="auto">
            <a:xfrm>
              <a:off x="2400" y="1872"/>
              <a:ext cx="105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Update destination cache.</a:t>
              </a:r>
            </a:p>
          </p:txBody>
        </p:sp>
        <p:sp>
          <p:nvSpPr>
            <p:cNvPr id="59415" name="Freeform 118"/>
            <p:cNvSpPr>
              <a:spLocks/>
            </p:cNvSpPr>
            <p:nvPr/>
          </p:nvSpPr>
          <p:spPr bwMode="auto">
            <a:xfrm>
              <a:off x="2592" y="2016"/>
              <a:ext cx="336" cy="2208"/>
            </a:xfrm>
            <a:custGeom>
              <a:avLst/>
              <a:gdLst>
                <a:gd name="T0" fmla="*/ 0 w 336"/>
                <a:gd name="T1" fmla="*/ 2208 h 2208"/>
                <a:gd name="T2" fmla="*/ 336 w 336"/>
                <a:gd name="T3" fmla="*/ 2208 h 2208"/>
                <a:gd name="T4" fmla="*/ 336 w 336"/>
                <a:gd name="T5" fmla="*/ 0 h 2208"/>
                <a:gd name="T6" fmla="*/ 0 60000 65536"/>
                <a:gd name="T7" fmla="*/ 0 60000 65536"/>
                <a:gd name="T8" fmla="*/ 0 60000 65536"/>
                <a:gd name="T9" fmla="*/ 0 w 336"/>
                <a:gd name="T10" fmla="*/ 0 h 2208"/>
                <a:gd name="T11" fmla="*/ 336 w 336"/>
                <a:gd name="T12" fmla="*/ 2208 h 2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2208">
                  <a:moveTo>
                    <a:pt x="0" y="2208"/>
                  </a:moveTo>
                  <a:lnTo>
                    <a:pt x="336" y="2208"/>
                  </a:lnTo>
                  <a:lnTo>
                    <a:pt x="33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10" name="Group 119"/>
          <p:cNvGrpSpPr>
            <a:grpSpLocks/>
          </p:cNvGrpSpPr>
          <p:nvPr/>
        </p:nvGrpSpPr>
        <p:grpSpPr bwMode="auto">
          <a:xfrm>
            <a:off x="4648200" y="539750"/>
            <a:ext cx="2438400" cy="2286000"/>
            <a:chOff x="2928" y="432"/>
            <a:chExt cx="1536" cy="1440"/>
          </a:xfrm>
        </p:grpSpPr>
        <p:sp>
          <p:nvSpPr>
            <p:cNvPr id="59411" name="Rectangle 120"/>
            <p:cNvSpPr>
              <a:spLocks noChangeArrowheads="1"/>
            </p:cNvSpPr>
            <p:nvPr/>
          </p:nvSpPr>
          <p:spPr bwMode="auto">
            <a:xfrm>
              <a:off x="3216" y="764"/>
              <a:ext cx="124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800"/>
                <a:t>Check neighbor cache for an entry </a:t>
              </a:r>
            </a:p>
            <a:p>
              <a:pPr eaLnBrk="1" hangingPunct="1"/>
              <a:r>
                <a:rPr lang="en-US" sz="800"/>
                <a:t>matching the next-hop address.</a:t>
              </a:r>
            </a:p>
          </p:txBody>
        </p:sp>
        <p:sp>
          <p:nvSpPr>
            <p:cNvPr id="59412" name="Line 121"/>
            <p:cNvSpPr>
              <a:spLocks noChangeShapeType="1"/>
            </p:cNvSpPr>
            <p:nvPr/>
          </p:nvSpPr>
          <p:spPr bwMode="auto">
            <a:xfrm>
              <a:off x="3840" y="9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Freeform 122"/>
            <p:cNvSpPr>
              <a:spLocks/>
            </p:cNvSpPr>
            <p:nvPr/>
          </p:nvSpPr>
          <p:spPr bwMode="auto">
            <a:xfrm>
              <a:off x="2928" y="432"/>
              <a:ext cx="912" cy="1440"/>
            </a:xfrm>
            <a:custGeom>
              <a:avLst/>
              <a:gdLst>
                <a:gd name="T0" fmla="*/ 0 w 912"/>
                <a:gd name="T1" fmla="*/ 1440 h 1440"/>
                <a:gd name="T2" fmla="*/ 0 w 912"/>
                <a:gd name="T3" fmla="*/ 0 h 1440"/>
                <a:gd name="T4" fmla="*/ 912 w 912"/>
                <a:gd name="T5" fmla="*/ 0 h 1440"/>
                <a:gd name="T6" fmla="*/ 912 w 912"/>
                <a:gd name="T7" fmla="*/ 336 h 14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2"/>
                <a:gd name="T13" fmla="*/ 0 h 1440"/>
                <a:gd name="T14" fmla="*/ 912 w 912"/>
                <a:gd name="T15" fmla="*/ 1440 h 14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2" h="1440">
                  <a:moveTo>
                    <a:pt x="0" y="1440"/>
                  </a:moveTo>
                  <a:lnTo>
                    <a:pt x="0" y="0"/>
                  </a:lnTo>
                  <a:lnTo>
                    <a:pt x="912" y="0"/>
                  </a:lnTo>
                  <a:lnTo>
                    <a:pt x="912" y="33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ChangeArrowheads="1"/>
          </p:cNvSpPr>
          <p:nvPr/>
        </p:nvSpPr>
        <p:spPr bwMode="auto">
          <a:xfrm>
            <a:off x="228600" y="1663700"/>
            <a:ext cx="8686800" cy="304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0419" name="Line 5"/>
          <p:cNvSpPr>
            <a:spLocks noChangeShapeType="1"/>
          </p:cNvSpPr>
          <p:nvPr/>
        </p:nvSpPr>
        <p:spPr bwMode="auto">
          <a:xfrm>
            <a:off x="228600" y="21209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Line 6"/>
          <p:cNvSpPr>
            <a:spLocks noChangeShapeType="1"/>
          </p:cNvSpPr>
          <p:nvPr/>
        </p:nvSpPr>
        <p:spPr bwMode="auto">
          <a:xfrm>
            <a:off x="228600" y="24384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Line 13"/>
          <p:cNvSpPr>
            <a:spLocks noChangeShapeType="1"/>
          </p:cNvSpPr>
          <p:nvPr/>
        </p:nvSpPr>
        <p:spPr bwMode="auto">
          <a:xfrm>
            <a:off x="4648200" y="16637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Line 18"/>
          <p:cNvSpPr>
            <a:spLocks noChangeShapeType="1"/>
          </p:cNvSpPr>
          <p:nvPr/>
        </p:nvSpPr>
        <p:spPr bwMode="auto">
          <a:xfrm>
            <a:off x="228600" y="28194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Line 21"/>
          <p:cNvSpPr>
            <a:spLocks noChangeShapeType="1"/>
          </p:cNvSpPr>
          <p:nvPr/>
        </p:nvSpPr>
        <p:spPr bwMode="auto">
          <a:xfrm>
            <a:off x="228600" y="32004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22"/>
          <p:cNvSpPr>
            <a:spLocks noChangeShapeType="1"/>
          </p:cNvSpPr>
          <p:nvPr/>
        </p:nvSpPr>
        <p:spPr bwMode="auto">
          <a:xfrm>
            <a:off x="228600" y="35814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23"/>
          <p:cNvSpPr>
            <a:spLocks noChangeShapeType="1"/>
          </p:cNvSpPr>
          <p:nvPr/>
        </p:nvSpPr>
        <p:spPr bwMode="auto">
          <a:xfrm>
            <a:off x="228600" y="39624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24"/>
          <p:cNvSpPr>
            <a:spLocks noChangeShapeType="1"/>
          </p:cNvSpPr>
          <p:nvPr/>
        </p:nvSpPr>
        <p:spPr bwMode="auto">
          <a:xfrm>
            <a:off x="228600" y="43434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IPv4 Neighbor Functions and IPv6 Equivalents</a:t>
            </a:r>
          </a:p>
        </p:txBody>
      </p:sp>
      <p:sp>
        <p:nvSpPr>
          <p:cNvPr id="60428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2963863"/>
          </a:xfrm>
        </p:spPr>
        <p:txBody>
          <a:bodyPr/>
          <a:lstStyle/>
          <a:p>
            <a:pPr>
              <a:buFont typeface="Wingdings" charset="0"/>
              <a:buNone/>
              <a:tabLst>
                <a:tab pos="4340225" algn="l"/>
              </a:tabLst>
            </a:pPr>
            <a:r>
              <a:rPr lang="en-US" sz="2000">
                <a:latin typeface="Arial" charset="0"/>
              </a:rPr>
              <a:t>IPv4 Neighbor Function	IPv6 Neighbor Function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0"/>
              <a:buNone/>
              <a:tabLst>
                <a:tab pos="4340225" algn="l"/>
              </a:tabLst>
            </a:pPr>
            <a:r>
              <a:rPr lang="en-US" sz="1800" b="0">
                <a:latin typeface="Arial" charset="0"/>
              </a:rPr>
              <a:t>ARP Request message	Neighbor Solicitation message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0"/>
              <a:buNone/>
              <a:tabLst>
                <a:tab pos="4340225" algn="l"/>
              </a:tabLst>
            </a:pPr>
            <a:r>
              <a:rPr lang="en-US" sz="1800" b="0">
                <a:latin typeface="Arial" charset="0"/>
              </a:rPr>
              <a:t>ARP Reply message	Neighbor Advertisement message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0"/>
              <a:buNone/>
              <a:tabLst>
                <a:tab pos="4340225" algn="l"/>
              </a:tabLst>
            </a:pPr>
            <a:r>
              <a:rPr lang="en-US" sz="1800" b="0">
                <a:latin typeface="Arial" charset="0"/>
              </a:rPr>
              <a:t>ARP cache	Neighbor cache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0"/>
              <a:buNone/>
              <a:tabLst>
                <a:tab pos="4340225" algn="l"/>
              </a:tabLst>
            </a:pPr>
            <a:r>
              <a:rPr lang="en-US" sz="1800" b="0">
                <a:latin typeface="Arial" charset="0"/>
              </a:rPr>
              <a:t>Gratuitous ARP	Duplicate address detection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0"/>
              <a:buNone/>
              <a:tabLst>
                <a:tab pos="4340225" algn="l"/>
              </a:tabLst>
            </a:pPr>
            <a:r>
              <a:rPr lang="en-US" sz="1800" b="0">
                <a:latin typeface="Arial" charset="0"/>
              </a:rPr>
              <a:t>Router Solicitation message (optional)	Router Solicitation (required)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0"/>
              <a:buNone/>
              <a:tabLst>
                <a:tab pos="4340225" algn="l"/>
              </a:tabLst>
            </a:pPr>
            <a:r>
              <a:rPr lang="en-US" sz="1800" b="0">
                <a:latin typeface="Arial" charset="0"/>
              </a:rPr>
              <a:t>Router Advertisement message (optional)	Router Advertisement (required)</a:t>
            </a:r>
          </a:p>
          <a:p>
            <a:pPr>
              <a:lnSpc>
                <a:spcPct val="135000"/>
              </a:lnSpc>
              <a:spcBef>
                <a:spcPct val="0"/>
              </a:spcBef>
              <a:buFont typeface="Wingdings" charset="0"/>
              <a:buNone/>
              <a:tabLst>
                <a:tab pos="4340225" algn="l"/>
              </a:tabLst>
            </a:pPr>
            <a:r>
              <a:rPr lang="en-US" sz="1800" b="0">
                <a:latin typeface="Arial" charset="0"/>
              </a:rPr>
              <a:t>Redirect message	Redirect message</a:t>
            </a:r>
          </a:p>
        </p:txBody>
      </p:sp>
      <p:sp>
        <p:nvSpPr>
          <p:cNvPr id="60429" name="Line 7"/>
          <p:cNvSpPr>
            <a:spLocks noChangeShapeType="1"/>
          </p:cNvSpPr>
          <p:nvPr/>
        </p:nvSpPr>
        <p:spPr bwMode="auto">
          <a:xfrm>
            <a:off x="1143000" y="-3175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Discovery Overview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445" y="790320"/>
            <a:ext cx="8503684" cy="55428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Set of messages and processes that determine relationships between neighboring nodes</a:t>
            </a: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Replaces ARP, ICMPv4 Router Discovery, and ICMPv4 Redirect</a:t>
            </a:r>
          </a:p>
          <a:p>
            <a:r>
              <a:rPr lang="en-US" sz="2000" dirty="0">
                <a:latin typeface="Arial" charset="0"/>
              </a:rPr>
              <a:t>ND is used by nodes:</a:t>
            </a: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For address resolution</a:t>
            </a: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To determine link-layer address changes</a:t>
            </a: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To determine neighbor reachability</a:t>
            </a:r>
          </a:p>
          <a:p>
            <a:r>
              <a:rPr lang="en-US" sz="2000" dirty="0">
                <a:latin typeface="Arial" charset="0"/>
              </a:rPr>
              <a:t>ND is used by hosts:</a:t>
            </a: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To discover neighboring routers</a:t>
            </a:r>
          </a:p>
          <a:p>
            <a:pPr lvl="1"/>
            <a:r>
              <a:rPr lang="en-US" sz="1600" dirty="0" err="1">
                <a:latin typeface="Arial" charset="0"/>
                <a:ea typeface="ＭＳ Ｐゴシック" charset="0"/>
              </a:rPr>
              <a:t>Autoconfigure</a:t>
            </a:r>
            <a:r>
              <a:rPr lang="en-US" sz="1600" dirty="0">
                <a:latin typeface="Arial" charset="0"/>
                <a:ea typeface="ＭＳ Ｐゴシック" charset="0"/>
              </a:rPr>
              <a:t> addresses, address prefixes, and other configuration parameters</a:t>
            </a:r>
          </a:p>
          <a:p>
            <a:r>
              <a:rPr lang="en-US" sz="2000" dirty="0">
                <a:latin typeface="Arial" charset="0"/>
              </a:rPr>
              <a:t>ND is used by routers:</a:t>
            </a: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To advertise their presence, host configuration parameters, and on-link prefixes</a:t>
            </a:r>
          </a:p>
          <a:p>
            <a:pPr lvl="1"/>
            <a:r>
              <a:rPr lang="en-US" sz="1600" dirty="0">
                <a:latin typeface="Arial" charset="0"/>
                <a:ea typeface="ＭＳ Ｐゴシック" charset="0"/>
              </a:rPr>
              <a:t>To inform hosts of a better next-hop address to forward packets for a specific destination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Summary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766" y="836368"/>
            <a:ext cx="8490128" cy="2865913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Neighbor Discovery functions</a:t>
            </a:r>
          </a:p>
          <a:p>
            <a:r>
              <a:rPr lang="en-US" sz="2400" dirty="0">
                <a:latin typeface="Arial" charset="0"/>
              </a:rPr>
              <a:t>Neighbor Discovery options</a:t>
            </a:r>
          </a:p>
          <a:p>
            <a:r>
              <a:rPr lang="en-US" sz="2400" dirty="0">
                <a:latin typeface="Arial" charset="0"/>
              </a:rPr>
              <a:t>Neighbor Discovery messages</a:t>
            </a:r>
          </a:p>
          <a:p>
            <a:r>
              <a:rPr lang="en-US" sz="2400" dirty="0">
                <a:latin typeface="Arial" charset="0"/>
              </a:rPr>
              <a:t>Address resolution, neighbor unreachability detection, duplicate address detection, router discovery, and Redirect processes</a:t>
            </a:r>
          </a:p>
          <a:p>
            <a:r>
              <a:rPr lang="en-US" sz="2400" dirty="0">
                <a:latin typeface="Arial" charset="0"/>
              </a:rPr>
              <a:t>Host sending algorithm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Discovery Option Format</a:t>
            </a:r>
          </a:p>
        </p:txBody>
      </p:sp>
      <p:sp>
        <p:nvSpPr>
          <p:cNvPr id="63491" name="Rectangle 52"/>
          <p:cNvSpPr>
            <a:spLocks noGrp="1" noChangeArrowheads="1"/>
          </p:cNvSpPr>
          <p:nvPr>
            <p:ph type="body" idx="1"/>
          </p:nvPr>
        </p:nvSpPr>
        <p:spPr>
          <a:xfrm>
            <a:off x="477838" y="1447800"/>
            <a:ext cx="8131175" cy="9652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ND options are formatted in Type-Length-Value (TLV) format</a:t>
            </a:r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4343400" y="3400425"/>
            <a:ext cx="609600" cy="533400"/>
            <a:chOff x="2832" y="1776"/>
            <a:chExt cx="384" cy="336"/>
          </a:xfrm>
        </p:grpSpPr>
        <p:sp>
          <p:nvSpPr>
            <p:cNvPr id="63531" name="Rectangle 5"/>
            <p:cNvSpPr>
              <a:spLocks noChangeArrowheads="1"/>
            </p:cNvSpPr>
            <p:nvPr/>
          </p:nvSpPr>
          <p:spPr bwMode="auto">
            <a:xfrm>
              <a:off x="2832" y="177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2" name="Line 6"/>
            <p:cNvSpPr>
              <a:spLocks noChangeShapeType="1"/>
            </p:cNvSpPr>
            <p:nvPr/>
          </p:nvSpPr>
          <p:spPr bwMode="auto">
            <a:xfrm>
              <a:off x="288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3" name="Line 7"/>
            <p:cNvSpPr>
              <a:spLocks noChangeShapeType="1"/>
            </p:cNvSpPr>
            <p:nvPr/>
          </p:nvSpPr>
          <p:spPr bwMode="auto">
            <a:xfrm>
              <a:off x="292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4" name="Line 8"/>
            <p:cNvSpPr>
              <a:spLocks noChangeShapeType="1"/>
            </p:cNvSpPr>
            <p:nvPr/>
          </p:nvSpPr>
          <p:spPr bwMode="auto">
            <a:xfrm>
              <a:off x="2976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5" name="Line 9"/>
            <p:cNvSpPr>
              <a:spLocks noChangeShapeType="1"/>
            </p:cNvSpPr>
            <p:nvPr/>
          </p:nvSpPr>
          <p:spPr bwMode="auto">
            <a:xfrm>
              <a:off x="3024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6" name="Line 10"/>
            <p:cNvSpPr>
              <a:spLocks noChangeShapeType="1"/>
            </p:cNvSpPr>
            <p:nvPr/>
          </p:nvSpPr>
          <p:spPr bwMode="auto">
            <a:xfrm>
              <a:off x="3072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7" name="Line 11"/>
            <p:cNvSpPr>
              <a:spLocks noChangeShapeType="1"/>
            </p:cNvSpPr>
            <p:nvPr/>
          </p:nvSpPr>
          <p:spPr bwMode="auto">
            <a:xfrm>
              <a:off x="312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8" name="Line 12"/>
            <p:cNvSpPr>
              <a:spLocks noChangeShapeType="1"/>
            </p:cNvSpPr>
            <p:nvPr/>
          </p:nvSpPr>
          <p:spPr bwMode="auto">
            <a:xfrm>
              <a:off x="316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493" name="Text Box 13"/>
          <p:cNvSpPr txBox="1">
            <a:spLocks noChangeArrowheads="1"/>
          </p:cNvSpPr>
          <p:nvPr/>
        </p:nvSpPr>
        <p:spPr bwMode="auto">
          <a:xfrm>
            <a:off x="2667000" y="3400425"/>
            <a:ext cx="159385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Length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Value</a:t>
            </a:r>
          </a:p>
        </p:txBody>
      </p:sp>
      <p:sp>
        <p:nvSpPr>
          <p:cNvPr id="63494" name="Text Box 14"/>
          <p:cNvSpPr txBox="1">
            <a:spLocks noChangeArrowheads="1"/>
          </p:cNvSpPr>
          <p:nvPr/>
        </p:nvSpPr>
        <p:spPr bwMode="auto">
          <a:xfrm>
            <a:off x="6216650" y="45720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/>
              <a:t>. . .</a:t>
            </a:r>
          </a:p>
        </p:txBody>
      </p:sp>
      <p:grpSp>
        <p:nvGrpSpPr>
          <p:cNvPr id="63495" name="Group 15"/>
          <p:cNvGrpSpPr>
            <a:grpSpLocks/>
          </p:cNvGrpSpPr>
          <p:nvPr/>
        </p:nvGrpSpPr>
        <p:grpSpPr bwMode="auto">
          <a:xfrm>
            <a:off x="4343400" y="3933825"/>
            <a:ext cx="609600" cy="533400"/>
            <a:chOff x="2832" y="1776"/>
            <a:chExt cx="384" cy="336"/>
          </a:xfrm>
        </p:grpSpPr>
        <p:sp>
          <p:nvSpPr>
            <p:cNvPr id="63523" name="Rectangle 16"/>
            <p:cNvSpPr>
              <a:spLocks noChangeArrowheads="1"/>
            </p:cNvSpPr>
            <p:nvPr/>
          </p:nvSpPr>
          <p:spPr bwMode="auto">
            <a:xfrm>
              <a:off x="2832" y="177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4" name="Line 17"/>
            <p:cNvSpPr>
              <a:spLocks noChangeShapeType="1"/>
            </p:cNvSpPr>
            <p:nvPr/>
          </p:nvSpPr>
          <p:spPr bwMode="auto">
            <a:xfrm>
              <a:off x="288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5" name="Line 18"/>
            <p:cNvSpPr>
              <a:spLocks noChangeShapeType="1"/>
            </p:cNvSpPr>
            <p:nvPr/>
          </p:nvSpPr>
          <p:spPr bwMode="auto">
            <a:xfrm>
              <a:off x="292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6" name="Line 19"/>
            <p:cNvSpPr>
              <a:spLocks noChangeShapeType="1"/>
            </p:cNvSpPr>
            <p:nvPr/>
          </p:nvSpPr>
          <p:spPr bwMode="auto">
            <a:xfrm>
              <a:off x="2976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7" name="Line 20"/>
            <p:cNvSpPr>
              <a:spLocks noChangeShapeType="1"/>
            </p:cNvSpPr>
            <p:nvPr/>
          </p:nvSpPr>
          <p:spPr bwMode="auto">
            <a:xfrm>
              <a:off x="3024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8" name="Line 21"/>
            <p:cNvSpPr>
              <a:spLocks noChangeShapeType="1"/>
            </p:cNvSpPr>
            <p:nvPr/>
          </p:nvSpPr>
          <p:spPr bwMode="auto">
            <a:xfrm>
              <a:off x="3072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9" name="Line 22"/>
            <p:cNvSpPr>
              <a:spLocks noChangeShapeType="1"/>
            </p:cNvSpPr>
            <p:nvPr/>
          </p:nvSpPr>
          <p:spPr bwMode="auto">
            <a:xfrm>
              <a:off x="312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0" name="Line 23"/>
            <p:cNvSpPr>
              <a:spLocks noChangeShapeType="1"/>
            </p:cNvSpPr>
            <p:nvPr/>
          </p:nvSpPr>
          <p:spPr bwMode="auto">
            <a:xfrm>
              <a:off x="316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496" name="Group 24"/>
          <p:cNvGrpSpPr>
            <a:grpSpLocks/>
          </p:cNvGrpSpPr>
          <p:nvPr/>
        </p:nvGrpSpPr>
        <p:grpSpPr bwMode="auto">
          <a:xfrm>
            <a:off x="4343400" y="4467225"/>
            <a:ext cx="609600" cy="533400"/>
            <a:chOff x="2832" y="1776"/>
            <a:chExt cx="384" cy="336"/>
          </a:xfrm>
        </p:grpSpPr>
        <p:sp>
          <p:nvSpPr>
            <p:cNvPr id="63515" name="Rectangle 25"/>
            <p:cNvSpPr>
              <a:spLocks noChangeArrowheads="1"/>
            </p:cNvSpPr>
            <p:nvPr/>
          </p:nvSpPr>
          <p:spPr bwMode="auto">
            <a:xfrm>
              <a:off x="2832" y="177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6" name="Line 26"/>
            <p:cNvSpPr>
              <a:spLocks noChangeShapeType="1"/>
            </p:cNvSpPr>
            <p:nvPr/>
          </p:nvSpPr>
          <p:spPr bwMode="auto">
            <a:xfrm>
              <a:off x="288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7" name="Line 27"/>
            <p:cNvSpPr>
              <a:spLocks noChangeShapeType="1"/>
            </p:cNvSpPr>
            <p:nvPr/>
          </p:nvSpPr>
          <p:spPr bwMode="auto">
            <a:xfrm>
              <a:off x="292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8" name="Line 28"/>
            <p:cNvSpPr>
              <a:spLocks noChangeShapeType="1"/>
            </p:cNvSpPr>
            <p:nvPr/>
          </p:nvSpPr>
          <p:spPr bwMode="auto">
            <a:xfrm>
              <a:off x="2976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9" name="Line 29"/>
            <p:cNvSpPr>
              <a:spLocks noChangeShapeType="1"/>
            </p:cNvSpPr>
            <p:nvPr/>
          </p:nvSpPr>
          <p:spPr bwMode="auto">
            <a:xfrm>
              <a:off x="3024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0" name="Line 30"/>
            <p:cNvSpPr>
              <a:spLocks noChangeShapeType="1"/>
            </p:cNvSpPr>
            <p:nvPr/>
          </p:nvSpPr>
          <p:spPr bwMode="auto">
            <a:xfrm>
              <a:off x="3072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1" name="Line 31"/>
            <p:cNvSpPr>
              <a:spLocks noChangeShapeType="1"/>
            </p:cNvSpPr>
            <p:nvPr/>
          </p:nvSpPr>
          <p:spPr bwMode="auto">
            <a:xfrm>
              <a:off x="312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2" name="Line 32"/>
            <p:cNvSpPr>
              <a:spLocks noChangeShapeType="1"/>
            </p:cNvSpPr>
            <p:nvPr/>
          </p:nvSpPr>
          <p:spPr bwMode="auto">
            <a:xfrm>
              <a:off x="316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497" name="Group 33"/>
          <p:cNvGrpSpPr>
            <a:grpSpLocks/>
          </p:cNvGrpSpPr>
          <p:nvPr/>
        </p:nvGrpSpPr>
        <p:grpSpPr bwMode="auto">
          <a:xfrm>
            <a:off x="4953000" y="4467225"/>
            <a:ext cx="609600" cy="533400"/>
            <a:chOff x="2832" y="1776"/>
            <a:chExt cx="384" cy="336"/>
          </a:xfrm>
        </p:grpSpPr>
        <p:sp>
          <p:nvSpPr>
            <p:cNvPr id="63507" name="Rectangle 34"/>
            <p:cNvSpPr>
              <a:spLocks noChangeArrowheads="1"/>
            </p:cNvSpPr>
            <p:nvPr/>
          </p:nvSpPr>
          <p:spPr bwMode="auto">
            <a:xfrm>
              <a:off x="2832" y="177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8" name="Line 35"/>
            <p:cNvSpPr>
              <a:spLocks noChangeShapeType="1"/>
            </p:cNvSpPr>
            <p:nvPr/>
          </p:nvSpPr>
          <p:spPr bwMode="auto">
            <a:xfrm>
              <a:off x="288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9" name="Line 36"/>
            <p:cNvSpPr>
              <a:spLocks noChangeShapeType="1"/>
            </p:cNvSpPr>
            <p:nvPr/>
          </p:nvSpPr>
          <p:spPr bwMode="auto">
            <a:xfrm>
              <a:off x="292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0" name="Line 37"/>
            <p:cNvSpPr>
              <a:spLocks noChangeShapeType="1"/>
            </p:cNvSpPr>
            <p:nvPr/>
          </p:nvSpPr>
          <p:spPr bwMode="auto">
            <a:xfrm>
              <a:off x="2976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1" name="Line 38"/>
            <p:cNvSpPr>
              <a:spLocks noChangeShapeType="1"/>
            </p:cNvSpPr>
            <p:nvPr/>
          </p:nvSpPr>
          <p:spPr bwMode="auto">
            <a:xfrm>
              <a:off x="3024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2" name="Line 39"/>
            <p:cNvSpPr>
              <a:spLocks noChangeShapeType="1"/>
            </p:cNvSpPr>
            <p:nvPr/>
          </p:nvSpPr>
          <p:spPr bwMode="auto">
            <a:xfrm>
              <a:off x="3072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3" name="Line 40"/>
            <p:cNvSpPr>
              <a:spLocks noChangeShapeType="1"/>
            </p:cNvSpPr>
            <p:nvPr/>
          </p:nvSpPr>
          <p:spPr bwMode="auto">
            <a:xfrm>
              <a:off x="312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4" name="Line 41"/>
            <p:cNvSpPr>
              <a:spLocks noChangeShapeType="1"/>
            </p:cNvSpPr>
            <p:nvPr/>
          </p:nvSpPr>
          <p:spPr bwMode="auto">
            <a:xfrm>
              <a:off x="316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498" name="Group 42"/>
          <p:cNvGrpSpPr>
            <a:grpSpLocks/>
          </p:cNvGrpSpPr>
          <p:nvPr/>
        </p:nvGrpSpPr>
        <p:grpSpPr bwMode="auto">
          <a:xfrm>
            <a:off x="5562600" y="4467225"/>
            <a:ext cx="609600" cy="533400"/>
            <a:chOff x="2832" y="1776"/>
            <a:chExt cx="384" cy="336"/>
          </a:xfrm>
        </p:grpSpPr>
        <p:sp>
          <p:nvSpPr>
            <p:cNvPr id="63499" name="Rectangle 43"/>
            <p:cNvSpPr>
              <a:spLocks noChangeArrowheads="1"/>
            </p:cNvSpPr>
            <p:nvPr/>
          </p:nvSpPr>
          <p:spPr bwMode="auto">
            <a:xfrm>
              <a:off x="2832" y="177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0" name="Line 44"/>
            <p:cNvSpPr>
              <a:spLocks noChangeShapeType="1"/>
            </p:cNvSpPr>
            <p:nvPr/>
          </p:nvSpPr>
          <p:spPr bwMode="auto">
            <a:xfrm>
              <a:off x="288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Line 45"/>
            <p:cNvSpPr>
              <a:spLocks noChangeShapeType="1"/>
            </p:cNvSpPr>
            <p:nvPr/>
          </p:nvSpPr>
          <p:spPr bwMode="auto">
            <a:xfrm>
              <a:off x="292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46"/>
            <p:cNvSpPr>
              <a:spLocks noChangeShapeType="1"/>
            </p:cNvSpPr>
            <p:nvPr/>
          </p:nvSpPr>
          <p:spPr bwMode="auto">
            <a:xfrm>
              <a:off x="2976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3" name="Line 47"/>
            <p:cNvSpPr>
              <a:spLocks noChangeShapeType="1"/>
            </p:cNvSpPr>
            <p:nvPr/>
          </p:nvSpPr>
          <p:spPr bwMode="auto">
            <a:xfrm>
              <a:off x="3024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4" name="Line 48"/>
            <p:cNvSpPr>
              <a:spLocks noChangeShapeType="1"/>
            </p:cNvSpPr>
            <p:nvPr/>
          </p:nvSpPr>
          <p:spPr bwMode="auto">
            <a:xfrm>
              <a:off x="3072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5" name="Line 49"/>
            <p:cNvSpPr>
              <a:spLocks noChangeShapeType="1"/>
            </p:cNvSpPr>
            <p:nvPr/>
          </p:nvSpPr>
          <p:spPr bwMode="auto">
            <a:xfrm>
              <a:off x="3120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6" name="Line 50"/>
            <p:cNvSpPr>
              <a:spLocks noChangeShapeType="1"/>
            </p:cNvSpPr>
            <p:nvPr/>
          </p:nvSpPr>
          <p:spPr bwMode="auto">
            <a:xfrm>
              <a:off x="316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Discovery Options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441" y="948240"/>
            <a:ext cx="8351895" cy="3530710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Type 1: Source Link-Layer Address</a:t>
            </a:r>
          </a:p>
          <a:p>
            <a:r>
              <a:rPr lang="en-US" sz="2400" dirty="0">
                <a:latin typeface="Arial" charset="0"/>
              </a:rPr>
              <a:t>Type 2: Target Link-Layer Address</a:t>
            </a:r>
          </a:p>
          <a:p>
            <a:r>
              <a:rPr lang="en-US" sz="2400" dirty="0">
                <a:latin typeface="Arial" charset="0"/>
              </a:rPr>
              <a:t>Type 3: Prefix Information</a:t>
            </a:r>
          </a:p>
          <a:p>
            <a:r>
              <a:rPr lang="en-US" sz="2400" dirty="0">
                <a:latin typeface="Arial" charset="0"/>
              </a:rPr>
              <a:t>Type 4: Redirected Header</a:t>
            </a:r>
          </a:p>
          <a:p>
            <a:r>
              <a:rPr lang="en-US" sz="2400" dirty="0">
                <a:latin typeface="Arial" charset="0"/>
              </a:rPr>
              <a:t>Type 5: MTU</a:t>
            </a:r>
          </a:p>
          <a:p>
            <a:r>
              <a:rPr lang="en-US" sz="2400" dirty="0">
                <a:latin typeface="Arial" charset="0"/>
              </a:rPr>
              <a:t>Type 7: Advertisement Interval</a:t>
            </a:r>
          </a:p>
          <a:p>
            <a:r>
              <a:rPr lang="en-US" sz="2400" dirty="0">
                <a:latin typeface="Arial" charset="0"/>
              </a:rPr>
              <a:t>Type 8: Home Agent Information</a:t>
            </a:r>
          </a:p>
          <a:p>
            <a:r>
              <a:rPr lang="en-US" sz="2400" dirty="0">
                <a:latin typeface="Arial" charset="0"/>
              </a:rPr>
              <a:t>Type 9: Route Information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Problems Solved by Neighbor Solicitation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324" y="1052368"/>
            <a:ext cx="8429651" cy="4995632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Router Discovery: How hosts locate routers that reside on an attached link.</a:t>
            </a:r>
          </a:p>
          <a:p>
            <a:pPr marL="342900" indent="-342900"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Prefix Discovery: How hosts discover the set of address prefixes that define which destinations are on-link for an attached link. (Nodes use prefixes to distinguish destinations that reside on-link from those only reachable through a router.)</a:t>
            </a:r>
          </a:p>
          <a:p>
            <a:pPr marL="342900" indent="-342900"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Parameter Discovery: How a node learns such link parameters as the link MTU or such Internet parameters as the hop limit value to place in outgoing packets.</a:t>
            </a:r>
          </a:p>
          <a:p>
            <a:pPr marL="342900" indent="-342900">
              <a:lnSpc>
                <a:spcPct val="80000"/>
              </a:lnSpc>
            </a:pP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latin typeface="Times New Roman" charset="0"/>
              </a:rPr>
              <a:t>Structure of the Source and Target Link-Layer Address Options</a:t>
            </a:r>
          </a:p>
        </p:txBody>
      </p:sp>
      <p:sp>
        <p:nvSpPr>
          <p:cNvPr id="65539" name="Rectangle 12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31175" cy="4251325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Type 1: Source Link-Layer Address option</a:t>
            </a:r>
          </a:p>
          <a:p>
            <a:r>
              <a:rPr lang="en-US" sz="2400">
                <a:latin typeface="Arial" charset="0"/>
              </a:rPr>
              <a:t>Type 2: Target Link-Layer Address option</a:t>
            </a:r>
          </a:p>
          <a:p>
            <a:endParaRPr lang="en-US" sz="2400">
              <a:latin typeface="Arial" charset="0"/>
            </a:endParaRPr>
          </a:p>
          <a:p>
            <a:endParaRPr lang="en-US" sz="2400">
              <a:latin typeface="Arial" charset="0"/>
            </a:endParaRPr>
          </a:p>
          <a:p>
            <a:endParaRPr lang="en-US" sz="2400">
              <a:latin typeface="Arial" charset="0"/>
            </a:endParaRPr>
          </a:p>
          <a:p>
            <a:endParaRPr lang="en-US" sz="2400">
              <a:latin typeface="Arial" charset="0"/>
            </a:endParaRPr>
          </a:p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Source and Target Link-Layer Address options for Ethernet</a:t>
            </a:r>
          </a:p>
          <a:p>
            <a:endParaRPr lang="en-US" sz="2400">
              <a:latin typeface="Arial" charset="0"/>
            </a:endParaRPr>
          </a:p>
        </p:txBody>
      </p:sp>
      <p:grpSp>
        <p:nvGrpSpPr>
          <p:cNvPr id="65540" name="Group 4"/>
          <p:cNvGrpSpPr>
            <a:grpSpLocks/>
          </p:cNvGrpSpPr>
          <p:nvPr/>
        </p:nvGrpSpPr>
        <p:grpSpPr bwMode="auto">
          <a:xfrm>
            <a:off x="4800600" y="2133600"/>
            <a:ext cx="609600" cy="533400"/>
            <a:chOff x="2832" y="816"/>
            <a:chExt cx="384" cy="336"/>
          </a:xfrm>
        </p:grpSpPr>
        <p:sp>
          <p:nvSpPr>
            <p:cNvPr id="65653" name="Rectangle 5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4" name="Line 6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5" name="Line 7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6" name="Line 8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7" name="Line 9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8" name="Line 10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9" name="Line 11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60" name="Line 12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1" name="Text Box 13"/>
          <p:cNvSpPr txBox="1">
            <a:spLocks noChangeArrowheads="1"/>
          </p:cNvSpPr>
          <p:nvPr/>
        </p:nvSpPr>
        <p:spPr bwMode="auto">
          <a:xfrm>
            <a:off x="914400" y="2133600"/>
            <a:ext cx="380365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Length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Link-Layer Address</a:t>
            </a:r>
          </a:p>
        </p:txBody>
      </p:sp>
      <p:sp>
        <p:nvSpPr>
          <p:cNvPr id="65542" name="Text Box 14"/>
          <p:cNvSpPr txBox="1">
            <a:spLocks noChangeArrowheads="1"/>
          </p:cNvSpPr>
          <p:nvPr/>
        </p:nvSpPr>
        <p:spPr bwMode="auto">
          <a:xfrm>
            <a:off x="6673850" y="3305175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/>
              <a:t>. . .</a:t>
            </a:r>
          </a:p>
        </p:txBody>
      </p:sp>
      <p:grpSp>
        <p:nvGrpSpPr>
          <p:cNvPr id="65543" name="Group 15"/>
          <p:cNvGrpSpPr>
            <a:grpSpLocks/>
          </p:cNvGrpSpPr>
          <p:nvPr/>
        </p:nvGrpSpPr>
        <p:grpSpPr bwMode="auto">
          <a:xfrm>
            <a:off x="4800600" y="2667000"/>
            <a:ext cx="609600" cy="533400"/>
            <a:chOff x="2832" y="816"/>
            <a:chExt cx="384" cy="336"/>
          </a:xfrm>
        </p:grpSpPr>
        <p:sp>
          <p:nvSpPr>
            <p:cNvPr id="65645" name="Rectangle 16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6" name="Line 17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7" name="Line 18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8" name="Line 19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9" name="Line 20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0" name="Line 21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1" name="Line 22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52" name="Line 23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4" name="Group 24"/>
          <p:cNvGrpSpPr>
            <a:grpSpLocks/>
          </p:cNvGrpSpPr>
          <p:nvPr/>
        </p:nvGrpSpPr>
        <p:grpSpPr bwMode="auto">
          <a:xfrm>
            <a:off x="4800600" y="3200400"/>
            <a:ext cx="609600" cy="533400"/>
            <a:chOff x="2832" y="816"/>
            <a:chExt cx="384" cy="336"/>
          </a:xfrm>
        </p:grpSpPr>
        <p:sp>
          <p:nvSpPr>
            <p:cNvPr id="65637" name="Rectangle 25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8" name="Line 26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9" name="Line 27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0" name="Line 28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1" name="Line 29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2" name="Line 30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3" name="Line 31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44" name="Line 32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5" name="Group 33"/>
          <p:cNvGrpSpPr>
            <a:grpSpLocks/>
          </p:cNvGrpSpPr>
          <p:nvPr/>
        </p:nvGrpSpPr>
        <p:grpSpPr bwMode="auto">
          <a:xfrm>
            <a:off x="5410200" y="3200400"/>
            <a:ext cx="609600" cy="533400"/>
            <a:chOff x="2832" y="816"/>
            <a:chExt cx="384" cy="336"/>
          </a:xfrm>
        </p:grpSpPr>
        <p:sp>
          <p:nvSpPr>
            <p:cNvPr id="65629" name="Rectangle 34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0" name="Line 35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1" name="Line 36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2" name="Line 37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3" name="Line 38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4" name="Line 39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5" name="Line 40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36" name="Line 41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42"/>
          <p:cNvGrpSpPr>
            <a:grpSpLocks/>
          </p:cNvGrpSpPr>
          <p:nvPr/>
        </p:nvGrpSpPr>
        <p:grpSpPr bwMode="auto">
          <a:xfrm>
            <a:off x="6019800" y="3200400"/>
            <a:ext cx="609600" cy="533400"/>
            <a:chOff x="2832" y="816"/>
            <a:chExt cx="384" cy="336"/>
          </a:xfrm>
        </p:grpSpPr>
        <p:sp>
          <p:nvSpPr>
            <p:cNvPr id="65621" name="Rectangle 43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2" name="Line 44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3" name="Line 45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4" name="Line 46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5" name="Line 47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6" name="Line 48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7" name="Line 49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8" name="Line 50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7" name="Group 51"/>
          <p:cNvGrpSpPr>
            <a:grpSpLocks/>
          </p:cNvGrpSpPr>
          <p:nvPr/>
        </p:nvGrpSpPr>
        <p:grpSpPr bwMode="auto">
          <a:xfrm>
            <a:off x="4953000" y="4724400"/>
            <a:ext cx="609600" cy="533400"/>
            <a:chOff x="2832" y="816"/>
            <a:chExt cx="384" cy="336"/>
          </a:xfrm>
        </p:grpSpPr>
        <p:sp>
          <p:nvSpPr>
            <p:cNvPr id="65613" name="Rectangle 52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4" name="Line 53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5" name="Line 54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6" name="Line 55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7" name="Line 56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8" name="Line 57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9" name="Line 58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20" name="Line 59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8" name="Text Box 60"/>
          <p:cNvSpPr txBox="1">
            <a:spLocks noChangeArrowheads="1"/>
          </p:cNvSpPr>
          <p:nvPr/>
        </p:nvSpPr>
        <p:spPr bwMode="auto">
          <a:xfrm>
            <a:off x="457200" y="4724400"/>
            <a:ext cx="441325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Length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Ethernet MAC Address</a:t>
            </a:r>
          </a:p>
        </p:txBody>
      </p:sp>
      <p:grpSp>
        <p:nvGrpSpPr>
          <p:cNvPr id="65549" name="Group 61"/>
          <p:cNvGrpSpPr>
            <a:grpSpLocks/>
          </p:cNvGrpSpPr>
          <p:nvPr/>
        </p:nvGrpSpPr>
        <p:grpSpPr bwMode="auto">
          <a:xfrm>
            <a:off x="4953000" y="5257800"/>
            <a:ext cx="609600" cy="533400"/>
            <a:chOff x="2832" y="816"/>
            <a:chExt cx="384" cy="336"/>
          </a:xfrm>
        </p:grpSpPr>
        <p:sp>
          <p:nvSpPr>
            <p:cNvPr id="65605" name="Rectangle 62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6" name="Line 63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7" name="Line 64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8" name="Line 65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9" name="Line 66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0" name="Line 67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1" name="Line 68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12" name="Line 69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50" name="Group 70"/>
          <p:cNvGrpSpPr>
            <a:grpSpLocks/>
          </p:cNvGrpSpPr>
          <p:nvPr/>
        </p:nvGrpSpPr>
        <p:grpSpPr bwMode="auto">
          <a:xfrm>
            <a:off x="4953000" y="5791200"/>
            <a:ext cx="609600" cy="533400"/>
            <a:chOff x="2832" y="816"/>
            <a:chExt cx="384" cy="336"/>
          </a:xfrm>
        </p:grpSpPr>
        <p:sp>
          <p:nvSpPr>
            <p:cNvPr id="65597" name="Rectangle 71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8" name="Line 72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9" name="Line 73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0" name="Line 74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1" name="Line 75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2" name="Line 76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3" name="Line 77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04" name="Line 78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51" name="Group 79"/>
          <p:cNvGrpSpPr>
            <a:grpSpLocks/>
          </p:cNvGrpSpPr>
          <p:nvPr/>
        </p:nvGrpSpPr>
        <p:grpSpPr bwMode="auto">
          <a:xfrm>
            <a:off x="5562600" y="5791200"/>
            <a:ext cx="609600" cy="533400"/>
            <a:chOff x="2832" y="816"/>
            <a:chExt cx="384" cy="336"/>
          </a:xfrm>
        </p:grpSpPr>
        <p:sp>
          <p:nvSpPr>
            <p:cNvPr id="65589" name="Rectangle 80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0" name="Line 81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1" name="Line 82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2" name="Line 83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3" name="Line 84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4" name="Line 85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5" name="Line 86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96" name="Line 87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52" name="Group 88"/>
          <p:cNvGrpSpPr>
            <a:grpSpLocks/>
          </p:cNvGrpSpPr>
          <p:nvPr/>
        </p:nvGrpSpPr>
        <p:grpSpPr bwMode="auto">
          <a:xfrm>
            <a:off x="6172200" y="5791200"/>
            <a:ext cx="609600" cy="533400"/>
            <a:chOff x="2832" y="816"/>
            <a:chExt cx="384" cy="336"/>
          </a:xfrm>
        </p:grpSpPr>
        <p:sp>
          <p:nvSpPr>
            <p:cNvPr id="65581" name="Rectangle 89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2" name="Line 90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3" name="Line 91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4" name="Line 92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5" name="Line 93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6" name="Line 94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7" name="Line 95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8" name="Line 96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53" name="Group 97"/>
          <p:cNvGrpSpPr>
            <a:grpSpLocks/>
          </p:cNvGrpSpPr>
          <p:nvPr/>
        </p:nvGrpSpPr>
        <p:grpSpPr bwMode="auto">
          <a:xfrm>
            <a:off x="6781800" y="5791200"/>
            <a:ext cx="609600" cy="533400"/>
            <a:chOff x="3984" y="2160"/>
            <a:chExt cx="384" cy="336"/>
          </a:xfrm>
        </p:grpSpPr>
        <p:sp>
          <p:nvSpPr>
            <p:cNvPr id="65573" name="Rectangle 98"/>
            <p:cNvSpPr>
              <a:spLocks noChangeArrowheads="1"/>
            </p:cNvSpPr>
            <p:nvPr/>
          </p:nvSpPr>
          <p:spPr bwMode="auto">
            <a:xfrm>
              <a:off x="3984" y="216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4" name="Line 99"/>
            <p:cNvSpPr>
              <a:spLocks noChangeShapeType="1"/>
            </p:cNvSpPr>
            <p:nvPr/>
          </p:nvSpPr>
          <p:spPr bwMode="auto">
            <a:xfrm>
              <a:off x="4032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5" name="Line 100"/>
            <p:cNvSpPr>
              <a:spLocks noChangeShapeType="1"/>
            </p:cNvSpPr>
            <p:nvPr/>
          </p:nvSpPr>
          <p:spPr bwMode="auto">
            <a:xfrm>
              <a:off x="4080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6" name="Line 101"/>
            <p:cNvSpPr>
              <a:spLocks noChangeShapeType="1"/>
            </p:cNvSpPr>
            <p:nvPr/>
          </p:nvSpPr>
          <p:spPr bwMode="auto">
            <a:xfrm>
              <a:off x="4128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7" name="Line 102"/>
            <p:cNvSpPr>
              <a:spLocks noChangeShapeType="1"/>
            </p:cNvSpPr>
            <p:nvPr/>
          </p:nvSpPr>
          <p:spPr bwMode="auto">
            <a:xfrm>
              <a:off x="4176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8" name="Line 103"/>
            <p:cNvSpPr>
              <a:spLocks noChangeShapeType="1"/>
            </p:cNvSpPr>
            <p:nvPr/>
          </p:nvSpPr>
          <p:spPr bwMode="auto">
            <a:xfrm>
              <a:off x="4224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9" name="Line 104"/>
            <p:cNvSpPr>
              <a:spLocks noChangeShapeType="1"/>
            </p:cNvSpPr>
            <p:nvPr/>
          </p:nvSpPr>
          <p:spPr bwMode="auto">
            <a:xfrm>
              <a:off x="4272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0" name="Line 105"/>
            <p:cNvSpPr>
              <a:spLocks noChangeShapeType="1"/>
            </p:cNvSpPr>
            <p:nvPr/>
          </p:nvSpPr>
          <p:spPr bwMode="auto">
            <a:xfrm>
              <a:off x="4320" y="235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54" name="Group 106"/>
          <p:cNvGrpSpPr>
            <a:grpSpLocks/>
          </p:cNvGrpSpPr>
          <p:nvPr/>
        </p:nvGrpSpPr>
        <p:grpSpPr bwMode="auto">
          <a:xfrm>
            <a:off x="7391400" y="5791200"/>
            <a:ext cx="609600" cy="533400"/>
            <a:chOff x="2832" y="816"/>
            <a:chExt cx="384" cy="336"/>
          </a:xfrm>
        </p:grpSpPr>
        <p:sp>
          <p:nvSpPr>
            <p:cNvPr id="65565" name="Rectangle 107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6" name="Line 108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7" name="Line 109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8" name="Line 110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9" name="Line 111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0" name="Line 112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1" name="Line 113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2" name="Line 114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55" name="Group 115"/>
          <p:cNvGrpSpPr>
            <a:grpSpLocks/>
          </p:cNvGrpSpPr>
          <p:nvPr/>
        </p:nvGrpSpPr>
        <p:grpSpPr bwMode="auto">
          <a:xfrm>
            <a:off x="8001000" y="5791200"/>
            <a:ext cx="609600" cy="533400"/>
            <a:chOff x="2832" y="816"/>
            <a:chExt cx="384" cy="336"/>
          </a:xfrm>
        </p:grpSpPr>
        <p:sp>
          <p:nvSpPr>
            <p:cNvPr id="65557" name="Rectangle 116"/>
            <p:cNvSpPr>
              <a:spLocks noChangeArrowheads="1"/>
            </p:cNvSpPr>
            <p:nvPr/>
          </p:nvSpPr>
          <p:spPr bwMode="auto">
            <a:xfrm>
              <a:off x="2832" y="81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8" name="Line 117"/>
            <p:cNvSpPr>
              <a:spLocks noChangeShapeType="1"/>
            </p:cNvSpPr>
            <p:nvPr/>
          </p:nvSpPr>
          <p:spPr bwMode="auto">
            <a:xfrm>
              <a:off x="288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9" name="Line 118"/>
            <p:cNvSpPr>
              <a:spLocks noChangeShapeType="1"/>
            </p:cNvSpPr>
            <p:nvPr/>
          </p:nvSpPr>
          <p:spPr bwMode="auto">
            <a:xfrm>
              <a:off x="292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0" name="Line 119"/>
            <p:cNvSpPr>
              <a:spLocks noChangeShapeType="1"/>
            </p:cNvSpPr>
            <p:nvPr/>
          </p:nvSpPr>
          <p:spPr bwMode="auto">
            <a:xfrm>
              <a:off x="2976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1" name="Line 120"/>
            <p:cNvSpPr>
              <a:spLocks noChangeShapeType="1"/>
            </p:cNvSpPr>
            <p:nvPr/>
          </p:nvSpPr>
          <p:spPr bwMode="auto">
            <a:xfrm>
              <a:off x="3024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2" name="Line 121"/>
            <p:cNvSpPr>
              <a:spLocks noChangeShapeType="1"/>
            </p:cNvSpPr>
            <p:nvPr/>
          </p:nvSpPr>
          <p:spPr bwMode="auto">
            <a:xfrm>
              <a:off x="3072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3" name="Line 122"/>
            <p:cNvSpPr>
              <a:spLocks noChangeShapeType="1"/>
            </p:cNvSpPr>
            <p:nvPr/>
          </p:nvSpPr>
          <p:spPr bwMode="auto">
            <a:xfrm>
              <a:off x="3120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4" name="Line 123"/>
            <p:cNvSpPr>
              <a:spLocks noChangeShapeType="1"/>
            </p:cNvSpPr>
            <p:nvPr/>
          </p:nvSpPr>
          <p:spPr bwMode="auto">
            <a:xfrm>
              <a:off x="3168" y="100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56" name="Text Box 124"/>
          <p:cNvSpPr txBox="1">
            <a:spLocks noChangeArrowheads="1"/>
          </p:cNvSpPr>
          <p:nvPr/>
        </p:nvSpPr>
        <p:spPr bwMode="auto">
          <a:xfrm>
            <a:off x="5562600" y="533400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9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Structure of the Prefix Information Option</a:t>
            </a:r>
          </a:p>
        </p:txBody>
      </p:sp>
      <p:grpSp>
        <p:nvGrpSpPr>
          <p:cNvPr id="66563" name="Group 585"/>
          <p:cNvGrpSpPr>
            <a:grpSpLocks/>
          </p:cNvGrpSpPr>
          <p:nvPr/>
        </p:nvGrpSpPr>
        <p:grpSpPr bwMode="auto">
          <a:xfrm>
            <a:off x="1447800" y="838200"/>
            <a:ext cx="6837363" cy="5616575"/>
            <a:chOff x="254" y="49"/>
            <a:chExt cx="5061" cy="4158"/>
          </a:xfrm>
        </p:grpSpPr>
        <p:sp>
          <p:nvSpPr>
            <p:cNvPr id="66564" name="Text Box 295"/>
            <p:cNvSpPr txBox="1">
              <a:spLocks noChangeArrowheads="1"/>
            </p:cNvSpPr>
            <p:nvPr/>
          </p:nvSpPr>
          <p:spPr bwMode="auto">
            <a:xfrm>
              <a:off x="254" y="49"/>
              <a:ext cx="2127" cy="3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15000"/>
                </a:spcBef>
              </a:pPr>
              <a:r>
                <a:rPr lang="en-US" sz="2300"/>
                <a:t>Type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Length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Prefix Length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On-Link flag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Autonomous flag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Router Address flag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Site prefix flag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Reserved1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Valid Lifetime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Preferred Lifetime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Reserved2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Site Prefix Length</a:t>
              </a:r>
            </a:p>
            <a:p>
              <a:pPr algn="r">
                <a:spcBef>
                  <a:spcPct val="15000"/>
                </a:spcBef>
              </a:pPr>
              <a:r>
                <a:rPr lang="en-US" sz="2300"/>
                <a:t>Prefix</a:t>
              </a:r>
            </a:p>
          </p:txBody>
        </p:sp>
        <p:grpSp>
          <p:nvGrpSpPr>
            <p:cNvPr id="66565" name="Group 296"/>
            <p:cNvGrpSpPr>
              <a:grpSpLocks/>
            </p:cNvGrpSpPr>
            <p:nvPr/>
          </p:nvGrpSpPr>
          <p:grpSpPr bwMode="auto">
            <a:xfrm>
              <a:off x="2474" y="49"/>
              <a:ext cx="355" cy="297"/>
              <a:chOff x="2688" y="384"/>
              <a:chExt cx="384" cy="336"/>
            </a:xfrm>
          </p:grpSpPr>
          <p:sp>
            <p:nvSpPr>
              <p:cNvPr id="66846" name="Rectangle 297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7" name="Line 298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8" name="Line 299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9" name="Line 300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50" name="Line 301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51" name="Line 302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52" name="Line 303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53" name="Line 304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66" name="Text Box 305"/>
            <p:cNvSpPr txBox="1">
              <a:spLocks noChangeArrowheads="1"/>
            </p:cNvSpPr>
            <p:nvPr/>
          </p:nvSpPr>
          <p:spPr bwMode="auto">
            <a:xfrm>
              <a:off x="2916" y="108"/>
              <a:ext cx="403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/>
                <a:t>= 3</a:t>
              </a:r>
            </a:p>
          </p:txBody>
        </p:sp>
        <p:sp>
          <p:nvSpPr>
            <p:cNvPr id="66567" name="Text Box 306"/>
            <p:cNvSpPr txBox="1">
              <a:spLocks noChangeArrowheads="1"/>
            </p:cNvSpPr>
            <p:nvPr/>
          </p:nvSpPr>
          <p:spPr bwMode="auto">
            <a:xfrm>
              <a:off x="2930" y="383"/>
              <a:ext cx="403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/>
                <a:t>= 4</a:t>
              </a:r>
            </a:p>
          </p:txBody>
        </p:sp>
        <p:sp>
          <p:nvSpPr>
            <p:cNvPr id="66568" name="Rectangle 307"/>
            <p:cNvSpPr>
              <a:spLocks noChangeArrowheads="1"/>
            </p:cNvSpPr>
            <p:nvPr/>
          </p:nvSpPr>
          <p:spPr bwMode="auto">
            <a:xfrm>
              <a:off x="2474" y="940"/>
              <a:ext cx="44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69" name="Rectangle 308"/>
            <p:cNvSpPr>
              <a:spLocks noChangeArrowheads="1"/>
            </p:cNvSpPr>
            <p:nvPr/>
          </p:nvSpPr>
          <p:spPr bwMode="auto">
            <a:xfrm>
              <a:off x="2475" y="2128"/>
              <a:ext cx="44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0" name="Rectangle 309"/>
            <p:cNvSpPr>
              <a:spLocks noChangeArrowheads="1"/>
            </p:cNvSpPr>
            <p:nvPr/>
          </p:nvSpPr>
          <p:spPr bwMode="auto">
            <a:xfrm>
              <a:off x="2519" y="2128"/>
              <a:ext cx="45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1" name="Rectangle 310"/>
            <p:cNvSpPr>
              <a:spLocks noChangeArrowheads="1"/>
            </p:cNvSpPr>
            <p:nvPr/>
          </p:nvSpPr>
          <p:spPr bwMode="auto">
            <a:xfrm>
              <a:off x="2564" y="2128"/>
              <a:ext cx="44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2" name="Rectangle 311"/>
            <p:cNvSpPr>
              <a:spLocks noChangeArrowheads="1"/>
            </p:cNvSpPr>
            <p:nvPr/>
          </p:nvSpPr>
          <p:spPr bwMode="auto">
            <a:xfrm>
              <a:off x="2608" y="2128"/>
              <a:ext cx="44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3" name="Rectangle 312"/>
            <p:cNvSpPr>
              <a:spLocks noChangeArrowheads="1"/>
            </p:cNvSpPr>
            <p:nvPr/>
          </p:nvSpPr>
          <p:spPr bwMode="auto">
            <a:xfrm>
              <a:off x="2474" y="1534"/>
              <a:ext cx="44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4" name="Rectangle 313"/>
            <p:cNvSpPr>
              <a:spLocks noChangeArrowheads="1"/>
            </p:cNvSpPr>
            <p:nvPr/>
          </p:nvSpPr>
          <p:spPr bwMode="auto">
            <a:xfrm>
              <a:off x="2474" y="1237"/>
              <a:ext cx="44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Rectangle 314"/>
            <p:cNvSpPr>
              <a:spLocks noChangeArrowheads="1"/>
            </p:cNvSpPr>
            <p:nvPr/>
          </p:nvSpPr>
          <p:spPr bwMode="auto">
            <a:xfrm>
              <a:off x="2474" y="1831"/>
              <a:ext cx="44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576" name="Group 315"/>
            <p:cNvGrpSpPr>
              <a:grpSpLocks/>
            </p:cNvGrpSpPr>
            <p:nvPr/>
          </p:nvGrpSpPr>
          <p:grpSpPr bwMode="auto">
            <a:xfrm>
              <a:off x="2474" y="346"/>
              <a:ext cx="355" cy="297"/>
              <a:chOff x="2688" y="384"/>
              <a:chExt cx="384" cy="336"/>
            </a:xfrm>
          </p:grpSpPr>
          <p:sp>
            <p:nvSpPr>
              <p:cNvPr id="66838" name="Rectangle 316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9" name="Line 317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0" name="Line 318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1" name="Line 319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2" name="Line 320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3" name="Line 321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4" name="Line 322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45" name="Line 323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77" name="Group 324"/>
            <p:cNvGrpSpPr>
              <a:grpSpLocks/>
            </p:cNvGrpSpPr>
            <p:nvPr/>
          </p:nvGrpSpPr>
          <p:grpSpPr bwMode="auto">
            <a:xfrm>
              <a:off x="2474" y="643"/>
              <a:ext cx="355" cy="297"/>
              <a:chOff x="2688" y="384"/>
              <a:chExt cx="384" cy="336"/>
            </a:xfrm>
          </p:grpSpPr>
          <p:sp>
            <p:nvSpPr>
              <p:cNvPr id="66830" name="Rectangle 325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1" name="Line 326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2" name="Line 327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3" name="Line 328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4" name="Line 329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5" name="Line 330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6" name="Line 331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37" name="Line 332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78" name="Group 333"/>
            <p:cNvGrpSpPr>
              <a:grpSpLocks/>
            </p:cNvGrpSpPr>
            <p:nvPr/>
          </p:nvGrpSpPr>
          <p:grpSpPr bwMode="auto">
            <a:xfrm>
              <a:off x="2474" y="2425"/>
              <a:ext cx="355" cy="297"/>
              <a:chOff x="2688" y="384"/>
              <a:chExt cx="384" cy="336"/>
            </a:xfrm>
          </p:grpSpPr>
          <p:sp>
            <p:nvSpPr>
              <p:cNvPr id="66822" name="Rectangle 334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3" name="Line 335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4" name="Line 336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5" name="Line 337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6" name="Line 338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7" name="Line 339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8" name="Line 340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9" name="Line 341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79" name="Group 342"/>
            <p:cNvGrpSpPr>
              <a:grpSpLocks/>
            </p:cNvGrpSpPr>
            <p:nvPr/>
          </p:nvGrpSpPr>
          <p:grpSpPr bwMode="auto">
            <a:xfrm>
              <a:off x="2829" y="2425"/>
              <a:ext cx="355" cy="297"/>
              <a:chOff x="2688" y="384"/>
              <a:chExt cx="384" cy="336"/>
            </a:xfrm>
          </p:grpSpPr>
          <p:sp>
            <p:nvSpPr>
              <p:cNvPr id="66814" name="Rectangle 343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5" name="Line 344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6" name="Line 345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7" name="Line 346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8" name="Line 347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9" name="Line 348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0" name="Line 349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21" name="Line 350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0" name="Group 351"/>
            <p:cNvGrpSpPr>
              <a:grpSpLocks/>
            </p:cNvGrpSpPr>
            <p:nvPr/>
          </p:nvGrpSpPr>
          <p:grpSpPr bwMode="auto">
            <a:xfrm>
              <a:off x="3184" y="2425"/>
              <a:ext cx="355" cy="297"/>
              <a:chOff x="2688" y="384"/>
              <a:chExt cx="384" cy="336"/>
            </a:xfrm>
          </p:grpSpPr>
          <p:sp>
            <p:nvSpPr>
              <p:cNvPr id="66806" name="Rectangle 352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7" name="Line 353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8" name="Line 354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9" name="Line 355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0" name="Line 356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1" name="Line 357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2" name="Line 358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13" name="Line 359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1" name="Group 360"/>
            <p:cNvGrpSpPr>
              <a:grpSpLocks/>
            </p:cNvGrpSpPr>
            <p:nvPr/>
          </p:nvGrpSpPr>
          <p:grpSpPr bwMode="auto">
            <a:xfrm>
              <a:off x="3539" y="2425"/>
              <a:ext cx="355" cy="297"/>
              <a:chOff x="2688" y="384"/>
              <a:chExt cx="384" cy="336"/>
            </a:xfrm>
          </p:grpSpPr>
          <p:sp>
            <p:nvSpPr>
              <p:cNvPr id="66798" name="Rectangle 361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9" name="Line 362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0" name="Line 363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1" name="Line 364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2" name="Line 365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3" name="Line 366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4" name="Line 367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805" name="Line 368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2" name="Group 369"/>
            <p:cNvGrpSpPr>
              <a:grpSpLocks/>
            </p:cNvGrpSpPr>
            <p:nvPr/>
          </p:nvGrpSpPr>
          <p:grpSpPr bwMode="auto">
            <a:xfrm>
              <a:off x="2474" y="2722"/>
              <a:ext cx="355" cy="297"/>
              <a:chOff x="2688" y="384"/>
              <a:chExt cx="384" cy="336"/>
            </a:xfrm>
          </p:grpSpPr>
          <p:sp>
            <p:nvSpPr>
              <p:cNvPr id="66790" name="Rectangle 370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1" name="Line 371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2" name="Line 372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3" name="Line 373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4" name="Line 374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5" name="Line 375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6" name="Line 376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97" name="Line 377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3" name="Group 378"/>
            <p:cNvGrpSpPr>
              <a:grpSpLocks/>
            </p:cNvGrpSpPr>
            <p:nvPr/>
          </p:nvGrpSpPr>
          <p:grpSpPr bwMode="auto">
            <a:xfrm>
              <a:off x="2829" y="2722"/>
              <a:ext cx="355" cy="297"/>
              <a:chOff x="2688" y="384"/>
              <a:chExt cx="384" cy="336"/>
            </a:xfrm>
          </p:grpSpPr>
          <p:sp>
            <p:nvSpPr>
              <p:cNvPr id="66782" name="Rectangle 379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3" name="Line 380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4" name="Line 381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5" name="Line 382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6" name="Line 383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7" name="Line 384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8" name="Line 385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9" name="Line 386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4" name="Group 387"/>
            <p:cNvGrpSpPr>
              <a:grpSpLocks/>
            </p:cNvGrpSpPr>
            <p:nvPr/>
          </p:nvGrpSpPr>
          <p:grpSpPr bwMode="auto">
            <a:xfrm>
              <a:off x="3184" y="2722"/>
              <a:ext cx="355" cy="297"/>
              <a:chOff x="2688" y="384"/>
              <a:chExt cx="384" cy="336"/>
            </a:xfrm>
          </p:grpSpPr>
          <p:sp>
            <p:nvSpPr>
              <p:cNvPr id="66774" name="Rectangle 388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5" name="Line 389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6" name="Line 390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7" name="Line 391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8" name="Line 392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9" name="Line 393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0" name="Line 394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81" name="Line 395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5" name="Group 396"/>
            <p:cNvGrpSpPr>
              <a:grpSpLocks/>
            </p:cNvGrpSpPr>
            <p:nvPr/>
          </p:nvGrpSpPr>
          <p:grpSpPr bwMode="auto">
            <a:xfrm>
              <a:off x="3539" y="2722"/>
              <a:ext cx="355" cy="297"/>
              <a:chOff x="2688" y="384"/>
              <a:chExt cx="384" cy="336"/>
            </a:xfrm>
          </p:grpSpPr>
          <p:sp>
            <p:nvSpPr>
              <p:cNvPr id="66766" name="Rectangle 397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7" name="Line 398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8" name="Line 399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9" name="Line 400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0" name="Line 401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1" name="Line 402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2" name="Line 403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73" name="Line 404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6" name="Group 405"/>
            <p:cNvGrpSpPr>
              <a:grpSpLocks/>
            </p:cNvGrpSpPr>
            <p:nvPr/>
          </p:nvGrpSpPr>
          <p:grpSpPr bwMode="auto">
            <a:xfrm>
              <a:off x="2475" y="3019"/>
              <a:ext cx="355" cy="297"/>
              <a:chOff x="2688" y="384"/>
              <a:chExt cx="384" cy="336"/>
            </a:xfrm>
          </p:grpSpPr>
          <p:sp>
            <p:nvSpPr>
              <p:cNvPr id="66758" name="Rectangle 406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9" name="Line 407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0" name="Line 408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1" name="Line 409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2" name="Line 410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3" name="Line 411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4" name="Line 412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65" name="Line 413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7" name="Group 414"/>
            <p:cNvGrpSpPr>
              <a:grpSpLocks/>
            </p:cNvGrpSpPr>
            <p:nvPr/>
          </p:nvGrpSpPr>
          <p:grpSpPr bwMode="auto">
            <a:xfrm>
              <a:off x="2829" y="3019"/>
              <a:ext cx="355" cy="297"/>
              <a:chOff x="2688" y="384"/>
              <a:chExt cx="384" cy="336"/>
            </a:xfrm>
          </p:grpSpPr>
          <p:sp>
            <p:nvSpPr>
              <p:cNvPr id="66750" name="Rectangle 415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1" name="Line 416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2" name="Line 417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3" name="Line 418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4" name="Line 419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5" name="Line 420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6" name="Line 421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57" name="Line 422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8" name="Group 423"/>
            <p:cNvGrpSpPr>
              <a:grpSpLocks/>
            </p:cNvGrpSpPr>
            <p:nvPr/>
          </p:nvGrpSpPr>
          <p:grpSpPr bwMode="auto">
            <a:xfrm>
              <a:off x="3184" y="3019"/>
              <a:ext cx="355" cy="297"/>
              <a:chOff x="2688" y="384"/>
              <a:chExt cx="384" cy="336"/>
            </a:xfrm>
          </p:grpSpPr>
          <p:sp>
            <p:nvSpPr>
              <p:cNvPr id="66742" name="Rectangle 424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3" name="Line 425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4" name="Line 426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5" name="Line 427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6" name="Line 428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7" name="Line 429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8" name="Line 430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9" name="Line 431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89" name="Group 432"/>
            <p:cNvGrpSpPr>
              <a:grpSpLocks/>
            </p:cNvGrpSpPr>
            <p:nvPr/>
          </p:nvGrpSpPr>
          <p:grpSpPr bwMode="auto">
            <a:xfrm>
              <a:off x="2475" y="3316"/>
              <a:ext cx="355" cy="297"/>
              <a:chOff x="2688" y="384"/>
              <a:chExt cx="384" cy="336"/>
            </a:xfrm>
          </p:grpSpPr>
          <p:sp>
            <p:nvSpPr>
              <p:cNvPr id="66734" name="Rectangle 433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5" name="Line 434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6" name="Line 435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7" name="Line 436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8" name="Line 437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9" name="Line 438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0" name="Line 439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41" name="Line 440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0" name="Group 441"/>
            <p:cNvGrpSpPr>
              <a:grpSpLocks/>
            </p:cNvGrpSpPr>
            <p:nvPr/>
          </p:nvGrpSpPr>
          <p:grpSpPr bwMode="auto">
            <a:xfrm>
              <a:off x="2474" y="3613"/>
              <a:ext cx="355" cy="297"/>
              <a:chOff x="2688" y="384"/>
              <a:chExt cx="384" cy="336"/>
            </a:xfrm>
          </p:grpSpPr>
          <p:sp>
            <p:nvSpPr>
              <p:cNvPr id="66726" name="Rectangle 442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7" name="Line 443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8" name="Line 444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9" name="Line 445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0" name="Line 446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1" name="Line 447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2" name="Line 448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33" name="Line 449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1" name="Group 450"/>
            <p:cNvGrpSpPr>
              <a:grpSpLocks/>
            </p:cNvGrpSpPr>
            <p:nvPr/>
          </p:nvGrpSpPr>
          <p:grpSpPr bwMode="auto">
            <a:xfrm>
              <a:off x="2829" y="3613"/>
              <a:ext cx="355" cy="297"/>
              <a:chOff x="2688" y="384"/>
              <a:chExt cx="384" cy="336"/>
            </a:xfrm>
          </p:grpSpPr>
          <p:sp>
            <p:nvSpPr>
              <p:cNvPr id="66718" name="Rectangle 451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9" name="Line 452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0" name="Line 453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1" name="Line 454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2" name="Line 455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3" name="Line 456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4" name="Line 457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25" name="Line 458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2" name="Group 459"/>
            <p:cNvGrpSpPr>
              <a:grpSpLocks/>
            </p:cNvGrpSpPr>
            <p:nvPr/>
          </p:nvGrpSpPr>
          <p:grpSpPr bwMode="auto">
            <a:xfrm>
              <a:off x="3184" y="3613"/>
              <a:ext cx="355" cy="297"/>
              <a:chOff x="2688" y="384"/>
              <a:chExt cx="384" cy="336"/>
            </a:xfrm>
          </p:grpSpPr>
          <p:sp>
            <p:nvSpPr>
              <p:cNvPr id="66710" name="Rectangle 460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1" name="Line 461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2" name="Line 462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3" name="Line 463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4" name="Line 464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5" name="Line 465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6" name="Line 466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17" name="Line 467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3" name="Group 468"/>
            <p:cNvGrpSpPr>
              <a:grpSpLocks/>
            </p:cNvGrpSpPr>
            <p:nvPr/>
          </p:nvGrpSpPr>
          <p:grpSpPr bwMode="auto">
            <a:xfrm>
              <a:off x="3539" y="3613"/>
              <a:ext cx="355" cy="297"/>
              <a:chOff x="2688" y="384"/>
              <a:chExt cx="384" cy="336"/>
            </a:xfrm>
          </p:grpSpPr>
          <p:sp>
            <p:nvSpPr>
              <p:cNvPr id="66702" name="Rectangle 469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3" name="Line 470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4" name="Line 471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5" name="Line 472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6" name="Line 473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7" name="Line 474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8" name="Line 475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9" name="Line 476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4" name="Group 477"/>
            <p:cNvGrpSpPr>
              <a:grpSpLocks/>
            </p:cNvGrpSpPr>
            <p:nvPr/>
          </p:nvGrpSpPr>
          <p:grpSpPr bwMode="auto">
            <a:xfrm>
              <a:off x="2474" y="3910"/>
              <a:ext cx="355" cy="297"/>
              <a:chOff x="2688" y="384"/>
              <a:chExt cx="384" cy="336"/>
            </a:xfrm>
          </p:grpSpPr>
          <p:sp>
            <p:nvSpPr>
              <p:cNvPr id="66694" name="Rectangle 478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5" name="Line 479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6" name="Line 480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7" name="Line 481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8" name="Line 482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9" name="Line 483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0" name="Line 484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701" name="Line 485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5" name="Group 486"/>
            <p:cNvGrpSpPr>
              <a:grpSpLocks/>
            </p:cNvGrpSpPr>
            <p:nvPr/>
          </p:nvGrpSpPr>
          <p:grpSpPr bwMode="auto">
            <a:xfrm>
              <a:off x="2829" y="3910"/>
              <a:ext cx="355" cy="297"/>
              <a:chOff x="2688" y="384"/>
              <a:chExt cx="384" cy="336"/>
            </a:xfrm>
          </p:grpSpPr>
          <p:sp>
            <p:nvSpPr>
              <p:cNvPr id="66686" name="Rectangle 487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7" name="Line 488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8" name="Line 489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9" name="Line 490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0" name="Line 491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1" name="Line 492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2" name="Line 493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93" name="Line 494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6" name="Group 495"/>
            <p:cNvGrpSpPr>
              <a:grpSpLocks/>
            </p:cNvGrpSpPr>
            <p:nvPr/>
          </p:nvGrpSpPr>
          <p:grpSpPr bwMode="auto">
            <a:xfrm>
              <a:off x="3184" y="3910"/>
              <a:ext cx="355" cy="297"/>
              <a:chOff x="2688" y="384"/>
              <a:chExt cx="384" cy="336"/>
            </a:xfrm>
          </p:grpSpPr>
          <p:sp>
            <p:nvSpPr>
              <p:cNvPr id="66678" name="Rectangle 496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9" name="Line 497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0" name="Line 498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1" name="Line 499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2" name="Line 500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3" name="Line 501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4" name="Line 502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85" name="Line 503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7" name="Group 504"/>
            <p:cNvGrpSpPr>
              <a:grpSpLocks/>
            </p:cNvGrpSpPr>
            <p:nvPr/>
          </p:nvGrpSpPr>
          <p:grpSpPr bwMode="auto">
            <a:xfrm>
              <a:off x="3539" y="3910"/>
              <a:ext cx="355" cy="297"/>
              <a:chOff x="2688" y="384"/>
              <a:chExt cx="384" cy="336"/>
            </a:xfrm>
          </p:grpSpPr>
          <p:sp>
            <p:nvSpPr>
              <p:cNvPr id="66670" name="Rectangle 505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1" name="Line 506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2" name="Line 507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3" name="Line 508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4" name="Line 509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5" name="Line 510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6" name="Line 511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77" name="Line 512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8" name="Group 513"/>
            <p:cNvGrpSpPr>
              <a:grpSpLocks/>
            </p:cNvGrpSpPr>
            <p:nvPr/>
          </p:nvGrpSpPr>
          <p:grpSpPr bwMode="auto">
            <a:xfrm>
              <a:off x="3894" y="3613"/>
              <a:ext cx="355" cy="297"/>
              <a:chOff x="2688" y="384"/>
              <a:chExt cx="384" cy="336"/>
            </a:xfrm>
          </p:grpSpPr>
          <p:sp>
            <p:nvSpPr>
              <p:cNvPr id="66662" name="Rectangle 514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3" name="Line 515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4" name="Line 516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5" name="Line 517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6" name="Line 518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7" name="Line 519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8" name="Line 520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9" name="Line 521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99" name="Group 522"/>
            <p:cNvGrpSpPr>
              <a:grpSpLocks/>
            </p:cNvGrpSpPr>
            <p:nvPr/>
          </p:nvGrpSpPr>
          <p:grpSpPr bwMode="auto">
            <a:xfrm>
              <a:off x="4249" y="3613"/>
              <a:ext cx="356" cy="297"/>
              <a:chOff x="2688" y="384"/>
              <a:chExt cx="384" cy="336"/>
            </a:xfrm>
          </p:grpSpPr>
          <p:sp>
            <p:nvSpPr>
              <p:cNvPr id="66654" name="Rectangle 523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5" name="Line 524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6" name="Line 525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7" name="Line 526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8" name="Line 527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9" name="Line 528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0" name="Line 529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61" name="Line 530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00" name="Group 531"/>
            <p:cNvGrpSpPr>
              <a:grpSpLocks/>
            </p:cNvGrpSpPr>
            <p:nvPr/>
          </p:nvGrpSpPr>
          <p:grpSpPr bwMode="auto">
            <a:xfrm>
              <a:off x="4605" y="3613"/>
              <a:ext cx="354" cy="297"/>
              <a:chOff x="2688" y="384"/>
              <a:chExt cx="384" cy="336"/>
            </a:xfrm>
          </p:grpSpPr>
          <p:sp>
            <p:nvSpPr>
              <p:cNvPr id="66646" name="Rectangle 532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7" name="Line 533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8" name="Line 534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9" name="Line 535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0" name="Line 536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1" name="Line 537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2" name="Line 538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53" name="Line 539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01" name="Group 540"/>
            <p:cNvGrpSpPr>
              <a:grpSpLocks/>
            </p:cNvGrpSpPr>
            <p:nvPr/>
          </p:nvGrpSpPr>
          <p:grpSpPr bwMode="auto">
            <a:xfrm>
              <a:off x="4959" y="3613"/>
              <a:ext cx="356" cy="297"/>
              <a:chOff x="2688" y="384"/>
              <a:chExt cx="384" cy="336"/>
            </a:xfrm>
          </p:grpSpPr>
          <p:sp>
            <p:nvSpPr>
              <p:cNvPr id="66638" name="Rectangle 541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9" name="Line 542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0" name="Line 543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1" name="Line 544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2" name="Line 545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3" name="Line 546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4" name="Line 547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5" name="Line 548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02" name="Group 549"/>
            <p:cNvGrpSpPr>
              <a:grpSpLocks/>
            </p:cNvGrpSpPr>
            <p:nvPr/>
          </p:nvGrpSpPr>
          <p:grpSpPr bwMode="auto">
            <a:xfrm>
              <a:off x="3894" y="3910"/>
              <a:ext cx="355" cy="297"/>
              <a:chOff x="2688" y="384"/>
              <a:chExt cx="384" cy="336"/>
            </a:xfrm>
          </p:grpSpPr>
          <p:sp>
            <p:nvSpPr>
              <p:cNvPr id="66630" name="Rectangle 550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1" name="Line 551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2" name="Line 552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3" name="Line 553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4" name="Line 554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5" name="Line 555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6" name="Line 556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7" name="Line 557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03" name="Group 558"/>
            <p:cNvGrpSpPr>
              <a:grpSpLocks/>
            </p:cNvGrpSpPr>
            <p:nvPr/>
          </p:nvGrpSpPr>
          <p:grpSpPr bwMode="auto">
            <a:xfrm>
              <a:off x="4249" y="3910"/>
              <a:ext cx="356" cy="297"/>
              <a:chOff x="2688" y="384"/>
              <a:chExt cx="384" cy="336"/>
            </a:xfrm>
          </p:grpSpPr>
          <p:sp>
            <p:nvSpPr>
              <p:cNvPr id="66622" name="Rectangle 559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3" name="Line 560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4" name="Line 561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5" name="Line 562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6" name="Line 563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7" name="Line 564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8" name="Line 565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9" name="Line 566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04" name="Group 567"/>
            <p:cNvGrpSpPr>
              <a:grpSpLocks/>
            </p:cNvGrpSpPr>
            <p:nvPr/>
          </p:nvGrpSpPr>
          <p:grpSpPr bwMode="auto">
            <a:xfrm>
              <a:off x="4605" y="3910"/>
              <a:ext cx="354" cy="297"/>
              <a:chOff x="2688" y="384"/>
              <a:chExt cx="384" cy="336"/>
            </a:xfrm>
          </p:grpSpPr>
          <p:sp>
            <p:nvSpPr>
              <p:cNvPr id="66614" name="Rectangle 568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5" name="Line 569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6" name="Line 570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7" name="Line 571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8" name="Line 572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9" name="Line 573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0" name="Line 574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21" name="Line 575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605" name="Group 576"/>
            <p:cNvGrpSpPr>
              <a:grpSpLocks/>
            </p:cNvGrpSpPr>
            <p:nvPr/>
          </p:nvGrpSpPr>
          <p:grpSpPr bwMode="auto">
            <a:xfrm>
              <a:off x="4959" y="3910"/>
              <a:ext cx="356" cy="297"/>
              <a:chOff x="2688" y="384"/>
              <a:chExt cx="384" cy="336"/>
            </a:xfrm>
          </p:grpSpPr>
          <p:sp>
            <p:nvSpPr>
              <p:cNvPr id="66606" name="Rectangle 577"/>
              <p:cNvSpPr>
                <a:spLocks noChangeArrowheads="1"/>
              </p:cNvSpPr>
              <p:nvPr/>
            </p:nvSpPr>
            <p:spPr bwMode="auto">
              <a:xfrm>
                <a:off x="2688" y="3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7" name="Line 578"/>
              <p:cNvSpPr>
                <a:spLocks noChangeShapeType="1"/>
              </p:cNvSpPr>
              <p:nvPr/>
            </p:nvSpPr>
            <p:spPr bwMode="auto">
              <a:xfrm>
                <a:off x="273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8" name="Line 579"/>
              <p:cNvSpPr>
                <a:spLocks noChangeShapeType="1"/>
              </p:cNvSpPr>
              <p:nvPr/>
            </p:nvSpPr>
            <p:spPr bwMode="auto">
              <a:xfrm>
                <a:off x="278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9" name="Line 580"/>
              <p:cNvSpPr>
                <a:spLocks noChangeShapeType="1"/>
              </p:cNvSpPr>
              <p:nvPr/>
            </p:nvSpPr>
            <p:spPr bwMode="auto">
              <a:xfrm>
                <a:off x="2832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0" name="Line 581"/>
              <p:cNvSpPr>
                <a:spLocks noChangeShapeType="1"/>
              </p:cNvSpPr>
              <p:nvPr/>
            </p:nvSpPr>
            <p:spPr bwMode="auto">
              <a:xfrm>
                <a:off x="2880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1" name="Line 582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2" name="Line 583"/>
              <p:cNvSpPr>
                <a:spLocks noChangeShapeType="1"/>
              </p:cNvSpPr>
              <p:nvPr/>
            </p:nvSpPr>
            <p:spPr bwMode="auto">
              <a:xfrm>
                <a:off x="2976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3" name="Line 584"/>
              <p:cNvSpPr>
                <a:spLocks noChangeShapeType="1"/>
              </p:cNvSpPr>
              <p:nvPr/>
            </p:nvSpPr>
            <p:spPr bwMode="auto">
              <a:xfrm>
                <a:off x="3024" y="5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Structure of the Redirected Header Option</a:t>
            </a:r>
          </a:p>
        </p:txBody>
      </p:sp>
      <p:grpSp>
        <p:nvGrpSpPr>
          <p:cNvPr id="67587" name="Group 3"/>
          <p:cNvGrpSpPr>
            <a:grpSpLocks/>
          </p:cNvGrpSpPr>
          <p:nvPr/>
        </p:nvGrpSpPr>
        <p:grpSpPr bwMode="auto">
          <a:xfrm>
            <a:off x="5137150" y="2352675"/>
            <a:ext cx="560388" cy="461963"/>
            <a:chOff x="2976" y="1344"/>
            <a:chExt cx="384" cy="336"/>
          </a:xfrm>
        </p:grpSpPr>
        <p:sp>
          <p:nvSpPr>
            <p:cNvPr id="67690" name="Rectangle 4"/>
            <p:cNvSpPr>
              <a:spLocks noChangeArrowheads="1"/>
            </p:cNvSpPr>
            <p:nvPr/>
          </p:nvSpPr>
          <p:spPr bwMode="auto">
            <a:xfrm>
              <a:off x="2976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91" name="Line 5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92" name="Line 6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93" name="Line 7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94" name="Line 8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95" name="Line 9"/>
            <p:cNvSpPr>
              <a:spLocks noChangeShapeType="1"/>
            </p:cNvSpPr>
            <p:nvPr/>
          </p:nvSpPr>
          <p:spPr bwMode="auto">
            <a:xfrm>
              <a:off x="321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96" name="Line 10"/>
            <p:cNvSpPr>
              <a:spLocks noChangeShapeType="1"/>
            </p:cNvSpPr>
            <p:nvPr/>
          </p:nvSpPr>
          <p:spPr bwMode="auto">
            <a:xfrm>
              <a:off x="326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97" name="Line 11"/>
            <p:cNvSpPr>
              <a:spLocks noChangeShapeType="1"/>
            </p:cNvSpPr>
            <p:nvPr/>
          </p:nvSpPr>
          <p:spPr bwMode="auto">
            <a:xfrm>
              <a:off x="331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588" name="Text Box 12"/>
          <p:cNvSpPr txBox="1">
            <a:spLocks noChangeArrowheads="1"/>
          </p:cNvSpPr>
          <p:nvPr/>
        </p:nvSpPr>
        <p:spPr bwMode="auto">
          <a:xfrm>
            <a:off x="306388" y="2352675"/>
            <a:ext cx="4772025" cy="189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2800"/>
              <a:t>Type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Length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Reserved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Portion of redirected packet</a:t>
            </a:r>
          </a:p>
        </p:txBody>
      </p:sp>
      <p:sp>
        <p:nvSpPr>
          <p:cNvPr id="67589" name="Text Box 13"/>
          <p:cNvSpPr txBox="1">
            <a:spLocks noChangeArrowheads="1"/>
          </p:cNvSpPr>
          <p:nvPr/>
        </p:nvSpPr>
        <p:spPr bwMode="auto">
          <a:xfrm>
            <a:off x="7458075" y="3852863"/>
            <a:ext cx="6778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sp>
        <p:nvSpPr>
          <p:cNvPr id="67590" name="Text Box 14"/>
          <p:cNvSpPr txBox="1">
            <a:spLocks noChangeArrowheads="1"/>
          </p:cNvSpPr>
          <p:nvPr/>
        </p:nvSpPr>
        <p:spPr bwMode="auto">
          <a:xfrm>
            <a:off x="5697538" y="2417763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4</a:t>
            </a:r>
          </a:p>
        </p:txBody>
      </p:sp>
      <p:grpSp>
        <p:nvGrpSpPr>
          <p:cNvPr id="67591" name="Group 15"/>
          <p:cNvGrpSpPr>
            <a:grpSpLocks/>
          </p:cNvGrpSpPr>
          <p:nvPr/>
        </p:nvGrpSpPr>
        <p:grpSpPr bwMode="auto">
          <a:xfrm>
            <a:off x="5137150" y="2814638"/>
            <a:ext cx="560388" cy="461962"/>
            <a:chOff x="2832" y="1344"/>
            <a:chExt cx="384" cy="336"/>
          </a:xfrm>
        </p:grpSpPr>
        <p:sp>
          <p:nvSpPr>
            <p:cNvPr id="67682" name="Rectangle 16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3" name="Line 17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4" name="Line 18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5" name="Line 19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6" name="Line 20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7" name="Line 21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8" name="Line 22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9" name="Line 23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2" name="Group 24"/>
          <p:cNvGrpSpPr>
            <a:grpSpLocks/>
          </p:cNvGrpSpPr>
          <p:nvPr/>
        </p:nvGrpSpPr>
        <p:grpSpPr bwMode="auto">
          <a:xfrm>
            <a:off x="5137150" y="3276600"/>
            <a:ext cx="560388" cy="460375"/>
            <a:chOff x="2832" y="1344"/>
            <a:chExt cx="384" cy="336"/>
          </a:xfrm>
        </p:grpSpPr>
        <p:sp>
          <p:nvSpPr>
            <p:cNvPr id="67674" name="Rectangle 25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5" name="Line 26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6" name="Line 27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7" name="Line 28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8" name="Line 29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9" name="Line 30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0" name="Line 31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81" name="Line 32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3" name="Group 33"/>
          <p:cNvGrpSpPr>
            <a:grpSpLocks/>
          </p:cNvGrpSpPr>
          <p:nvPr/>
        </p:nvGrpSpPr>
        <p:grpSpPr bwMode="auto">
          <a:xfrm>
            <a:off x="5699125" y="3276600"/>
            <a:ext cx="565150" cy="460375"/>
            <a:chOff x="2832" y="1344"/>
            <a:chExt cx="384" cy="336"/>
          </a:xfrm>
        </p:grpSpPr>
        <p:sp>
          <p:nvSpPr>
            <p:cNvPr id="67666" name="Rectangle 34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7" name="Line 35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8" name="Line 36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9" name="Line 37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0" name="Line 38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1" name="Line 39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2" name="Line 40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73" name="Line 41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4" name="Group 42"/>
          <p:cNvGrpSpPr>
            <a:grpSpLocks/>
          </p:cNvGrpSpPr>
          <p:nvPr/>
        </p:nvGrpSpPr>
        <p:grpSpPr bwMode="auto">
          <a:xfrm>
            <a:off x="6264275" y="3276600"/>
            <a:ext cx="563563" cy="460375"/>
            <a:chOff x="2832" y="1344"/>
            <a:chExt cx="384" cy="336"/>
          </a:xfrm>
        </p:grpSpPr>
        <p:sp>
          <p:nvSpPr>
            <p:cNvPr id="67658" name="Rectangle 43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9" name="Line 44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0" name="Line 45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1" name="Line 46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2" name="Line 47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3" name="Line 48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4" name="Line 49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65" name="Line 50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5" name="Group 51"/>
          <p:cNvGrpSpPr>
            <a:grpSpLocks/>
          </p:cNvGrpSpPr>
          <p:nvPr/>
        </p:nvGrpSpPr>
        <p:grpSpPr bwMode="auto">
          <a:xfrm>
            <a:off x="6827838" y="3276600"/>
            <a:ext cx="563562" cy="460375"/>
            <a:chOff x="2832" y="1344"/>
            <a:chExt cx="384" cy="336"/>
          </a:xfrm>
        </p:grpSpPr>
        <p:sp>
          <p:nvSpPr>
            <p:cNvPr id="67650" name="Rectangle 52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1" name="Line 53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2" name="Line 54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3" name="Line 55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4" name="Line 56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5" name="Line 57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6" name="Line 58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7" name="Line 59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6" name="Group 60"/>
          <p:cNvGrpSpPr>
            <a:grpSpLocks/>
          </p:cNvGrpSpPr>
          <p:nvPr/>
        </p:nvGrpSpPr>
        <p:grpSpPr bwMode="auto">
          <a:xfrm>
            <a:off x="7391400" y="3276600"/>
            <a:ext cx="563563" cy="460375"/>
            <a:chOff x="2832" y="1344"/>
            <a:chExt cx="384" cy="336"/>
          </a:xfrm>
        </p:grpSpPr>
        <p:sp>
          <p:nvSpPr>
            <p:cNvPr id="67642" name="Rectangle 61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3" name="Line 62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4" name="Line 63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5" name="Line 64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6" name="Line 65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7" name="Line 66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8" name="Line 67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9" name="Line 68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7" name="Group 69"/>
          <p:cNvGrpSpPr>
            <a:grpSpLocks/>
          </p:cNvGrpSpPr>
          <p:nvPr/>
        </p:nvGrpSpPr>
        <p:grpSpPr bwMode="auto">
          <a:xfrm>
            <a:off x="7954963" y="3276600"/>
            <a:ext cx="508000" cy="460375"/>
            <a:chOff x="2832" y="1344"/>
            <a:chExt cx="384" cy="336"/>
          </a:xfrm>
        </p:grpSpPr>
        <p:sp>
          <p:nvSpPr>
            <p:cNvPr id="67634" name="Rectangle 70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5" name="Line 71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6" name="Line 72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7" name="Line 73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8" name="Line 74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9" name="Line 75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0" name="Line 76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1" name="Line 77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8" name="Group 78"/>
          <p:cNvGrpSpPr>
            <a:grpSpLocks/>
          </p:cNvGrpSpPr>
          <p:nvPr/>
        </p:nvGrpSpPr>
        <p:grpSpPr bwMode="auto">
          <a:xfrm>
            <a:off x="5137150" y="3736975"/>
            <a:ext cx="579438" cy="461963"/>
            <a:chOff x="2832" y="1344"/>
            <a:chExt cx="384" cy="336"/>
          </a:xfrm>
        </p:grpSpPr>
        <p:sp>
          <p:nvSpPr>
            <p:cNvPr id="67626" name="Rectangle 79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7" name="Line 80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8" name="Line 81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9" name="Line 82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0" name="Line 83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1" name="Line 84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2" name="Line 85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3" name="Line 86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599" name="Group 87"/>
          <p:cNvGrpSpPr>
            <a:grpSpLocks/>
          </p:cNvGrpSpPr>
          <p:nvPr/>
        </p:nvGrpSpPr>
        <p:grpSpPr bwMode="auto">
          <a:xfrm>
            <a:off x="5699125" y="3736975"/>
            <a:ext cx="565150" cy="461963"/>
            <a:chOff x="2832" y="1344"/>
            <a:chExt cx="384" cy="336"/>
          </a:xfrm>
        </p:grpSpPr>
        <p:sp>
          <p:nvSpPr>
            <p:cNvPr id="67618" name="Rectangle 88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9" name="Line 89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0" name="Line 90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1" name="Line 91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2" name="Line 92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3" name="Line 93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4" name="Line 94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5" name="Line 95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600" name="Group 96"/>
          <p:cNvGrpSpPr>
            <a:grpSpLocks/>
          </p:cNvGrpSpPr>
          <p:nvPr/>
        </p:nvGrpSpPr>
        <p:grpSpPr bwMode="auto">
          <a:xfrm>
            <a:off x="6264275" y="3736975"/>
            <a:ext cx="563563" cy="461963"/>
            <a:chOff x="2832" y="1344"/>
            <a:chExt cx="384" cy="336"/>
          </a:xfrm>
        </p:grpSpPr>
        <p:sp>
          <p:nvSpPr>
            <p:cNvPr id="67610" name="Rectangle 97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1" name="Line 98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2" name="Line 99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3" name="Line 100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4" name="Line 101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5" name="Line 102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6" name="Line 103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Line 104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601" name="Group 105"/>
          <p:cNvGrpSpPr>
            <a:grpSpLocks/>
          </p:cNvGrpSpPr>
          <p:nvPr/>
        </p:nvGrpSpPr>
        <p:grpSpPr bwMode="auto">
          <a:xfrm>
            <a:off x="6827838" y="3736975"/>
            <a:ext cx="563562" cy="461963"/>
            <a:chOff x="2832" y="1344"/>
            <a:chExt cx="384" cy="336"/>
          </a:xfrm>
        </p:grpSpPr>
        <p:sp>
          <p:nvSpPr>
            <p:cNvPr id="67602" name="Rectangle 106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3" name="Line 107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4" name="Line 108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5" name="Line 109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6" name="Line 110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7" name="Line 111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8" name="Line 112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9" name="Line 113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Mixed Media Configuration</a:t>
            </a:r>
          </a:p>
        </p:txBody>
      </p:sp>
      <p:graphicFrame>
        <p:nvGraphicFramePr>
          <p:cNvPr id="6861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57400" y="1676400"/>
          <a:ext cx="9413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6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76400"/>
                        <a:ext cx="94138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3" name="Oval 5"/>
          <p:cNvSpPr>
            <a:spLocks noChangeArrowheads="1"/>
          </p:cNvSpPr>
          <p:nvPr/>
        </p:nvSpPr>
        <p:spPr bwMode="auto">
          <a:xfrm>
            <a:off x="3048000" y="2057400"/>
            <a:ext cx="2362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61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86000"/>
            <a:ext cx="9429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2984500" y="2438400"/>
            <a:ext cx="6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 flipH="1">
            <a:off x="5384800" y="24701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61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57400" y="4191000"/>
          <a:ext cx="9413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7" name="VISIO" r:id="rId6" imgW="955040" imgH="955040" progId="Visio.Drawing.4">
                  <p:embed/>
                </p:oleObj>
              </mc:Choice>
              <mc:Fallback>
                <p:oleObj name="VISIO" r:id="rId6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91000"/>
                        <a:ext cx="94138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7" name="Oval 10"/>
          <p:cNvSpPr>
            <a:spLocks noChangeArrowheads="1"/>
          </p:cNvSpPr>
          <p:nvPr/>
        </p:nvSpPr>
        <p:spPr bwMode="auto">
          <a:xfrm>
            <a:off x="3048000" y="4572000"/>
            <a:ext cx="2362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618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800600"/>
            <a:ext cx="9429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9" name="Line 12"/>
          <p:cNvSpPr>
            <a:spLocks noChangeShapeType="1"/>
          </p:cNvSpPr>
          <p:nvPr/>
        </p:nvSpPr>
        <p:spPr bwMode="auto">
          <a:xfrm>
            <a:off x="2984500" y="4953000"/>
            <a:ext cx="6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0" name="Line 13"/>
          <p:cNvSpPr>
            <a:spLocks noChangeShapeType="1"/>
          </p:cNvSpPr>
          <p:nvPr/>
        </p:nvSpPr>
        <p:spPr bwMode="auto">
          <a:xfrm flipH="1">
            <a:off x="5391150" y="49847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1" name="Line 14"/>
          <p:cNvSpPr>
            <a:spLocks noChangeShapeType="1"/>
          </p:cNvSpPr>
          <p:nvPr/>
        </p:nvSpPr>
        <p:spPr bwMode="auto">
          <a:xfrm>
            <a:off x="6378575" y="2493963"/>
            <a:ext cx="0" cy="2482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2" name="Text Box 15"/>
          <p:cNvSpPr txBox="1">
            <a:spLocks noChangeArrowheads="1"/>
          </p:cNvSpPr>
          <p:nvPr/>
        </p:nvSpPr>
        <p:spPr bwMode="auto">
          <a:xfrm>
            <a:off x="2159000" y="1382713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Host A</a:t>
            </a:r>
          </a:p>
        </p:txBody>
      </p:sp>
      <p:sp>
        <p:nvSpPr>
          <p:cNvPr id="68623" name="Text Box 16"/>
          <p:cNvSpPr txBox="1">
            <a:spLocks noChangeArrowheads="1"/>
          </p:cNvSpPr>
          <p:nvPr/>
        </p:nvSpPr>
        <p:spPr bwMode="auto">
          <a:xfrm>
            <a:off x="2133600" y="38862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Host B</a:t>
            </a:r>
          </a:p>
        </p:txBody>
      </p:sp>
      <p:sp>
        <p:nvSpPr>
          <p:cNvPr id="68624" name="Text Box 17"/>
          <p:cNvSpPr txBox="1">
            <a:spLocks noChangeArrowheads="1"/>
          </p:cNvSpPr>
          <p:nvPr/>
        </p:nvSpPr>
        <p:spPr bwMode="auto">
          <a:xfrm>
            <a:off x="3886200" y="2286000"/>
            <a:ext cx="598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FDDI</a:t>
            </a:r>
          </a:p>
        </p:txBody>
      </p:sp>
      <p:sp>
        <p:nvSpPr>
          <p:cNvPr id="68625" name="Text Box 18"/>
          <p:cNvSpPr txBox="1">
            <a:spLocks noChangeArrowheads="1"/>
          </p:cNvSpPr>
          <p:nvPr/>
        </p:nvSpPr>
        <p:spPr bwMode="auto">
          <a:xfrm>
            <a:off x="3886200" y="4800600"/>
            <a:ext cx="598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FDDI</a:t>
            </a:r>
          </a:p>
        </p:txBody>
      </p:sp>
      <p:sp>
        <p:nvSpPr>
          <p:cNvPr id="68626" name="Text Box 19"/>
          <p:cNvSpPr txBox="1">
            <a:spLocks noChangeArrowheads="1"/>
          </p:cNvSpPr>
          <p:nvPr/>
        </p:nvSpPr>
        <p:spPr bwMode="auto">
          <a:xfrm>
            <a:off x="6400800" y="3476625"/>
            <a:ext cx="749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000"/>
              <a:t>Ethernet</a:t>
            </a:r>
          </a:p>
          <a:p>
            <a:pPr algn="l"/>
            <a:r>
              <a:rPr lang="en-US" sz="1000"/>
              <a:t>Backbone</a:t>
            </a:r>
          </a:p>
        </p:txBody>
      </p:sp>
      <p:sp>
        <p:nvSpPr>
          <p:cNvPr id="68627" name="Text Box 20"/>
          <p:cNvSpPr txBox="1">
            <a:spLocks noChangeArrowheads="1"/>
          </p:cNvSpPr>
          <p:nvPr/>
        </p:nvSpPr>
        <p:spPr bwMode="auto">
          <a:xfrm>
            <a:off x="5486400" y="1981200"/>
            <a:ext cx="1073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000"/>
              <a:t>Ethernet Switch</a:t>
            </a:r>
          </a:p>
        </p:txBody>
      </p:sp>
      <p:sp>
        <p:nvSpPr>
          <p:cNvPr id="68628" name="Text Box 21"/>
          <p:cNvSpPr txBox="1">
            <a:spLocks noChangeArrowheads="1"/>
          </p:cNvSpPr>
          <p:nvPr/>
        </p:nvSpPr>
        <p:spPr bwMode="auto">
          <a:xfrm>
            <a:off x="5486400" y="5105400"/>
            <a:ext cx="1073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1000"/>
              <a:t>Ethernet Switch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Structure of the MTU Option</a:t>
            </a:r>
          </a:p>
        </p:txBody>
      </p:sp>
      <p:grpSp>
        <p:nvGrpSpPr>
          <p:cNvPr id="69635" name="Group 3"/>
          <p:cNvGrpSpPr>
            <a:grpSpLocks/>
          </p:cNvGrpSpPr>
          <p:nvPr/>
        </p:nvGrpSpPr>
        <p:grpSpPr bwMode="auto">
          <a:xfrm>
            <a:off x="4495800" y="1905000"/>
            <a:ext cx="609600" cy="533400"/>
            <a:chOff x="2832" y="1200"/>
            <a:chExt cx="384" cy="336"/>
          </a:xfrm>
        </p:grpSpPr>
        <p:sp>
          <p:nvSpPr>
            <p:cNvPr id="69702" name="Rectangle 4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3" name="Line 5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4" name="Line 6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5" name="Line 7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6" name="Line 8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7" name="Line 9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8" name="Line 10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9" name="Line 11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36" name="Text Box 12"/>
          <p:cNvSpPr txBox="1">
            <a:spLocks noChangeArrowheads="1"/>
          </p:cNvSpPr>
          <p:nvPr/>
        </p:nvSpPr>
        <p:spPr bwMode="auto">
          <a:xfrm>
            <a:off x="1600200" y="1905000"/>
            <a:ext cx="281305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Length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Reserved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MTU</a:t>
            </a:r>
          </a:p>
        </p:txBody>
      </p:sp>
      <p:sp>
        <p:nvSpPr>
          <p:cNvPr id="69637" name="Text Box 13"/>
          <p:cNvSpPr txBox="1">
            <a:spLocks noChangeArrowheads="1"/>
          </p:cNvSpPr>
          <p:nvPr/>
        </p:nvSpPr>
        <p:spPr bwMode="auto">
          <a:xfrm>
            <a:off x="5105400" y="198120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5</a:t>
            </a:r>
          </a:p>
        </p:txBody>
      </p:sp>
      <p:sp>
        <p:nvSpPr>
          <p:cNvPr id="69638" name="Text Box 14"/>
          <p:cNvSpPr txBox="1">
            <a:spLocks noChangeArrowheads="1"/>
          </p:cNvSpPr>
          <p:nvPr/>
        </p:nvSpPr>
        <p:spPr bwMode="auto">
          <a:xfrm>
            <a:off x="5105400" y="251460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</a:t>
            </a:r>
          </a:p>
        </p:txBody>
      </p:sp>
      <p:grpSp>
        <p:nvGrpSpPr>
          <p:cNvPr id="69639" name="Group 15"/>
          <p:cNvGrpSpPr>
            <a:grpSpLocks/>
          </p:cNvGrpSpPr>
          <p:nvPr/>
        </p:nvGrpSpPr>
        <p:grpSpPr bwMode="auto">
          <a:xfrm>
            <a:off x="4495800" y="2438400"/>
            <a:ext cx="609600" cy="533400"/>
            <a:chOff x="2832" y="1200"/>
            <a:chExt cx="384" cy="336"/>
          </a:xfrm>
        </p:grpSpPr>
        <p:sp>
          <p:nvSpPr>
            <p:cNvPr id="69694" name="Rectangle 16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5" name="Line 17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6" name="Line 18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7" name="Line 19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8" name="Line 20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9" name="Line 21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0" name="Line 22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1" name="Line 23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0" name="Group 24"/>
          <p:cNvGrpSpPr>
            <a:grpSpLocks/>
          </p:cNvGrpSpPr>
          <p:nvPr/>
        </p:nvGrpSpPr>
        <p:grpSpPr bwMode="auto">
          <a:xfrm>
            <a:off x="4495800" y="2971800"/>
            <a:ext cx="609600" cy="533400"/>
            <a:chOff x="2832" y="1200"/>
            <a:chExt cx="384" cy="336"/>
          </a:xfrm>
        </p:grpSpPr>
        <p:sp>
          <p:nvSpPr>
            <p:cNvPr id="69686" name="Rectangle 25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7" name="Line 26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8" name="Line 27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9" name="Line 28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0" name="Line 29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Line 30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2" name="Line 31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3" name="Line 32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1" name="Group 33"/>
          <p:cNvGrpSpPr>
            <a:grpSpLocks/>
          </p:cNvGrpSpPr>
          <p:nvPr/>
        </p:nvGrpSpPr>
        <p:grpSpPr bwMode="auto">
          <a:xfrm>
            <a:off x="5105400" y="2971800"/>
            <a:ext cx="609600" cy="533400"/>
            <a:chOff x="2832" y="1200"/>
            <a:chExt cx="384" cy="336"/>
          </a:xfrm>
        </p:grpSpPr>
        <p:sp>
          <p:nvSpPr>
            <p:cNvPr id="69678" name="Rectangle 34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9" name="Line 35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Line 36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Line 37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2" name="Line 38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Line 39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Line 40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5" name="Line 41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2" name="Group 42"/>
          <p:cNvGrpSpPr>
            <a:grpSpLocks/>
          </p:cNvGrpSpPr>
          <p:nvPr/>
        </p:nvGrpSpPr>
        <p:grpSpPr bwMode="auto">
          <a:xfrm>
            <a:off x="4495800" y="3505200"/>
            <a:ext cx="609600" cy="533400"/>
            <a:chOff x="2832" y="1200"/>
            <a:chExt cx="384" cy="336"/>
          </a:xfrm>
        </p:grpSpPr>
        <p:sp>
          <p:nvSpPr>
            <p:cNvPr id="69670" name="Rectangle 43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1" name="Line 44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2" name="Line 45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3" name="Line 46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Line 47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Line 48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6" name="Line 49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7" name="Line 50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3" name="Group 51"/>
          <p:cNvGrpSpPr>
            <a:grpSpLocks/>
          </p:cNvGrpSpPr>
          <p:nvPr/>
        </p:nvGrpSpPr>
        <p:grpSpPr bwMode="auto">
          <a:xfrm>
            <a:off x="5105400" y="3505200"/>
            <a:ext cx="609600" cy="533400"/>
            <a:chOff x="2832" y="1200"/>
            <a:chExt cx="384" cy="336"/>
          </a:xfrm>
        </p:grpSpPr>
        <p:sp>
          <p:nvSpPr>
            <p:cNvPr id="69662" name="Rectangle 52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3" name="Line 53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4" name="Line 54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55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6" name="Line 56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Line 57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Line 58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Line 59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4" name="Group 60"/>
          <p:cNvGrpSpPr>
            <a:grpSpLocks/>
          </p:cNvGrpSpPr>
          <p:nvPr/>
        </p:nvGrpSpPr>
        <p:grpSpPr bwMode="auto">
          <a:xfrm>
            <a:off x="5715000" y="3505200"/>
            <a:ext cx="609600" cy="533400"/>
            <a:chOff x="2832" y="1200"/>
            <a:chExt cx="384" cy="336"/>
          </a:xfrm>
        </p:grpSpPr>
        <p:sp>
          <p:nvSpPr>
            <p:cNvPr id="69654" name="Rectangle 61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Line 62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Line 63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Line 64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Line 65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Line 66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Line 67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Line 68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5" name="Group 69"/>
          <p:cNvGrpSpPr>
            <a:grpSpLocks/>
          </p:cNvGrpSpPr>
          <p:nvPr/>
        </p:nvGrpSpPr>
        <p:grpSpPr bwMode="auto">
          <a:xfrm>
            <a:off x="6324600" y="3505200"/>
            <a:ext cx="609600" cy="533400"/>
            <a:chOff x="2832" y="1200"/>
            <a:chExt cx="384" cy="336"/>
          </a:xfrm>
        </p:grpSpPr>
        <p:sp>
          <p:nvSpPr>
            <p:cNvPr id="69646" name="Rectangle 70"/>
            <p:cNvSpPr>
              <a:spLocks noChangeArrowheads="1"/>
            </p:cNvSpPr>
            <p:nvPr/>
          </p:nvSpPr>
          <p:spPr bwMode="auto">
            <a:xfrm>
              <a:off x="2832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7" name="Line 71"/>
            <p:cNvSpPr>
              <a:spLocks noChangeShapeType="1"/>
            </p:cNvSpPr>
            <p:nvPr/>
          </p:nvSpPr>
          <p:spPr bwMode="auto">
            <a:xfrm>
              <a:off x="288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8" name="Line 72"/>
            <p:cNvSpPr>
              <a:spLocks noChangeShapeType="1"/>
            </p:cNvSpPr>
            <p:nvPr/>
          </p:nvSpPr>
          <p:spPr bwMode="auto">
            <a:xfrm>
              <a:off x="292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Line 73"/>
            <p:cNvSpPr>
              <a:spLocks noChangeShapeType="1"/>
            </p:cNvSpPr>
            <p:nvPr/>
          </p:nvSpPr>
          <p:spPr bwMode="auto">
            <a:xfrm>
              <a:off x="297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Line 74"/>
            <p:cNvSpPr>
              <a:spLocks noChangeShapeType="1"/>
            </p:cNvSpPr>
            <p:nvPr/>
          </p:nvSpPr>
          <p:spPr bwMode="auto">
            <a:xfrm>
              <a:off x="302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1" name="Line 75"/>
            <p:cNvSpPr>
              <a:spLocks noChangeShapeType="1"/>
            </p:cNvSpPr>
            <p:nvPr/>
          </p:nvSpPr>
          <p:spPr bwMode="auto">
            <a:xfrm>
              <a:off x="307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2" name="Line 76"/>
            <p:cNvSpPr>
              <a:spLocks noChangeShapeType="1"/>
            </p:cNvSpPr>
            <p:nvPr/>
          </p:nvSpPr>
          <p:spPr bwMode="auto">
            <a:xfrm>
              <a:off x="312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3" name="Line 77"/>
            <p:cNvSpPr>
              <a:spLocks noChangeShapeType="1"/>
            </p:cNvSpPr>
            <p:nvPr/>
          </p:nvSpPr>
          <p:spPr bwMode="auto">
            <a:xfrm>
              <a:off x="316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4"/>
          <p:cNvGrpSpPr>
            <a:grpSpLocks/>
          </p:cNvGrpSpPr>
          <p:nvPr/>
        </p:nvGrpSpPr>
        <p:grpSpPr bwMode="auto">
          <a:xfrm>
            <a:off x="4938713" y="2460625"/>
            <a:ext cx="560387" cy="461963"/>
            <a:chOff x="2976" y="1344"/>
            <a:chExt cx="384" cy="336"/>
          </a:xfrm>
        </p:grpSpPr>
        <p:sp>
          <p:nvSpPr>
            <p:cNvPr id="70726" name="Rectangle 5"/>
            <p:cNvSpPr>
              <a:spLocks noChangeArrowheads="1"/>
            </p:cNvSpPr>
            <p:nvPr/>
          </p:nvSpPr>
          <p:spPr bwMode="auto">
            <a:xfrm>
              <a:off x="2976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7" name="Line 6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8" name="Line 7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9" name="Line 8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0" name="Line 9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1" name="Line 10"/>
            <p:cNvSpPr>
              <a:spLocks noChangeShapeType="1"/>
            </p:cNvSpPr>
            <p:nvPr/>
          </p:nvSpPr>
          <p:spPr bwMode="auto">
            <a:xfrm>
              <a:off x="321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2" name="Line 11"/>
            <p:cNvSpPr>
              <a:spLocks noChangeShapeType="1"/>
            </p:cNvSpPr>
            <p:nvPr/>
          </p:nvSpPr>
          <p:spPr bwMode="auto">
            <a:xfrm>
              <a:off x="326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3" name="Line 12"/>
            <p:cNvSpPr>
              <a:spLocks noChangeShapeType="1"/>
            </p:cNvSpPr>
            <p:nvPr/>
          </p:nvSpPr>
          <p:spPr bwMode="auto">
            <a:xfrm>
              <a:off x="331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59" name="Text Box 13"/>
          <p:cNvSpPr txBox="1">
            <a:spLocks noChangeArrowheads="1"/>
          </p:cNvSpPr>
          <p:nvPr/>
        </p:nvSpPr>
        <p:spPr bwMode="auto">
          <a:xfrm>
            <a:off x="1096963" y="2460625"/>
            <a:ext cx="3783012" cy="189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2800"/>
              <a:t>Type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Length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Reserved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Advertisement Interval</a:t>
            </a:r>
          </a:p>
        </p:txBody>
      </p:sp>
      <p:sp>
        <p:nvSpPr>
          <p:cNvPr id="70660" name="Text Box 14"/>
          <p:cNvSpPr txBox="1">
            <a:spLocks noChangeArrowheads="1"/>
          </p:cNvSpPr>
          <p:nvPr/>
        </p:nvSpPr>
        <p:spPr bwMode="auto">
          <a:xfrm>
            <a:off x="5499100" y="2525713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7</a:t>
            </a:r>
          </a:p>
        </p:txBody>
      </p:sp>
      <p:grpSp>
        <p:nvGrpSpPr>
          <p:cNvPr id="70661" name="Group 15"/>
          <p:cNvGrpSpPr>
            <a:grpSpLocks/>
          </p:cNvGrpSpPr>
          <p:nvPr/>
        </p:nvGrpSpPr>
        <p:grpSpPr bwMode="auto">
          <a:xfrm>
            <a:off x="4938713" y="2922588"/>
            <a:ext cx="560387" cy="461962"/>
            <a:chOff x="2832" y="1344"/>
            <a:chExt cx="384" cy="336"/>
          </a:xfrm>
        </p:grpSpPr>
        <p:sp>
          <p:nvSpPr>
            <p:cNvPr id="70718" name="Rectangle 16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9" name="Line 17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0" name="Line 18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1" name="Line 19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2" name="Line 20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3" name="Line 21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4" name="Line 22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5" name="Line 23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2" name="Group 24"/>
          <p:cNvGrpSpPr>
            <a:grpSpLocks/>
          </p:cNvGrpSpPr>
          <p:nvPr/>
        </p:nvGrpSpPr>
        <p:grpSpPr bwMode="auto">
          <a:xfrm>
            <a:off x="4938713" y="3384550"/>
            <a:ext cx="560387" cy="460375"/>
            <a:chOff x="2832" y="1344"/>
            <a:chExt cx="384" cy="336"/>
          </a:xfrm>
        </p:grpSpPr>
        <p:sp>
          <p:nvSpPr>
            <p:cNvPr id="70710" name="Rectangle 25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1" name="Line 26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2" name="Line 27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3" name="Line 28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4" name="Line 29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5" name="Line 30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6" name="Line 31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7" name="Line 32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3" name="Group 33"/>
          <p:cNvGrpSpPr>
            <a:grpSpLocks/>
          </p:cNvGrpSpPr>
          <p:nvPr/>
        </p:nvGrpSpPr>
        <p:grpSpPr bwMode="auto">
          <a:xfrm>
            <a:off x="5500688" y="3384550"/>
            <a:ext cx="565150" cy="460375"/>
            <a:chOff x="2832" y="1344"/>
            <a:chExt cx="384" cy="336"/>
          </a:xfrm>
        </p:grpSpPr>
        <p:sp>
          <p:nvSpPr>
            <p:cNvPr id="70702" name="Rectangle 34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3" name="Line 35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4" name="Line 36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5" name="Line 37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6" name="Line 38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7" name="Line 39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8" name="Line 40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9" name="Line 41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42"/>
          <p:cNvGrpSpPr>
            <a:grpSpLocks/>
          </p:cNvGrpSpPr>
          <p:nvPr/>
        </p:nvGrpSpPr>
        <p:grpSpPr bwMode="auto">
          <a:xfrm>
            <a:off x="4938713" y="3844925"/>
            <a:ext cx="579437" cy="458788"/>
            <a:chOff x="2832" y="1344"/>
            <a:chExt cx="384" cy="336"/>
          </a:xfrm>
        </p:grpSpPr>
        <p:sp>
          <p:nvSpPr>
            <p:cNvPr id="70694" name="Rectangle 43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5" name="Line 44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6" name="Line 45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7" name="Line 46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8" name="Line 47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9" name="Line 48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Line 49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Line 50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5" name="Group 51"/>
          <p:cNvGrpSpPr>
            <a:grpSpLocks/>
          </p:cNvGrpSpPr>
          <p:nvPr/>
        </p:nvGrpSpPr>
        <p:grpSpPr bwMode="auto">
          <a:xfrm>
            <a:off x="5500688" y="3844925"/>
            <a:ext cx="565150" cy="458788"/>
            <a:chOff x="2832" y="1344"/>
            <a:chExt cx="384" cy="336"/>
          </a:xfrm>
        </p:grpSpPr>
        <p:sp>
          <p:nvSpPr>
            <p:cNvPr id="70686" name="Rectangle 52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7" name="Line 53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8" name="Line 54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9" name="Line 55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0" name="Line 56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1" name="Line 57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2" name="Line 58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3" name="Line 59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6" name="Group 60"/>
          <p:cNvGrpSpPr>
            <a:grpSpLocks/>
          </p:cNvGrpSpPr>
          <p:nvPr/>
        </p:nvGrpSpPr>
        <p:grpSpPr bwMode="auto">
          <a:xfrm>
            <a:off x="6065838" y="3844925"/>
            <a:ext cx="563562" cy="458788"/>
            <a:chOff x="2832" y="1344"/>
            <a:chExt cx="384" cy="336"/>
          </a:xfrm>
        </p:grpSpPr>
        <p:sp>
          <p:nvSpPr>
            <p:cNvPr id="70678" name="Rectangle 61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9" name="Line 62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0" name="Line 63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1" name="Line 64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2" name="Line 65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3" name="Line 66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4" name="Line 67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5" name="Line 68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7" name="Group 69"/>
          <p:cNvGrpSpPr>
            <a:grpSpLocks/>
          </p:cNvGrpSpPr>
          <p:nvPr/>
        </p:nvGrpSpPr>
        <p:grpSpPr bwMode="auto">
          <a:xfrm>
            <a:off x="6629400" y="3844925"/>
            <a:ext cx="563563" cy="458788"/>
            <a:chOff x="2832" y="1344"/>
            <a:chExt cx="384" cy="336"/>
          </a:xfrm>
        </p:grpSpPr>
        <p:sp>
          <p:nvSpPr>
            <p:cNvPr id="70670" name="Rectangle 70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1" name="Line 71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2" name="Line 72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3" name="Line 73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4" name="Line 74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5" name="Line 75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6" name="Line 76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7" name="Line 77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8" name="Text Box 78"/>
          <p:cNvSpPr txBox="1">
            <a:spLocks noChangeArrowheads="1"/>
          </p:cNvSpPr>
          <p:nvPr/>
        </p:nvSpPr>
        <p:spPr bwMode="auto">
          <a:xfrm>
            <a:off x="5516563" y="292735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</a:t>
            </a:r>
          </a:p>
        </p:txBody>
      </p:sp>
      <p:sp>
        <p:nvSpPr>
          <p:cNvPr id="70669" name="Rectangle 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  <a:cs typeface="Times New Roman" charset="0"/>
              </a:rPr>
              <a:t>Structure of the Advertisement Interval Option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4"/>
          <p:cNvGrpSpPr>
            <a:grpSpLocks/>
          </p:cNvGrpSpPr>
          <p:nvPr/>
        </p:nvGrpSpPr>
        <p:grpSpPr bwMode="auto">
          <a:xfrm>
            <a:off x="4995863" y="2400300"/>
            <a:ext cx="560387" cy="461963"/>
            <a:chOff x="2976" y="1344"/>
            <a:chExt cx="384" cy="336"/>
          </a:xfrm>
        </p:grpSpPr>
        <p:sp>
          <p:nvSpPr>
            <p:cNvPr id="71750" name="Rectangle 5"/>
            <p:cNvSpPr>
              <a:spLocks noChangeArrowheads="1"/>
            </p:cNvSpPr>
            <p:nvPr/>
          </p:nvSpPr>
          <p:spPr bwMode="auto">
            <a:xfrm>
              <a:off x="2976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1" name="Line 6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2" name="Line 7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3" name="Line 8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4" name="Line 9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5" name="Line 10"/>
            <p:cNvSpPr>
              <a:spLocks noChangeShapeType="1"/>
            </p:cNvSpPr>
            <p:nvPr/>
          </p:nvSpPr>
          <p:spPr bwMode="auto">
            <a:xfrm>
              <a:off x="321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6" name="Line 11"/>
            <p:cNvSpPr>
              <a:spLocks noChangeShapeType="1"/>
            </p:cNvSpPr>
            <p:nvPr/>
          </p:nvSpPr>
          <p:spPr bwMode="auto">
            <a:xfrm>
              <a:off x="326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7" name="Line 12"/>
            <p:cNvSpPr>
              <a:spLocks noChangeShapeType="1"/>
            </p:cNvSpPr>
            <p:nvPr/>
          </p:nvSpPr>
          <p:spPr bwMode="auto">
            <a:xfrm>
              <a:off x="331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683" name="Text Box 13"/>
          <p:cNvSpPr txBox="1">
            <a:spLocks noChangeArrowheads="1"/>
          </p:cNvSpPr>
          <p:nvPr/>
        </p:nvSpPr>
        <p:spPr bwMode="auto">
          <a:xfrm>
            <a:off x="849313" y="2400300"/>
            <a:ext cx="4087812" cy="234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2800"/>
              <a:t>Type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Length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Reserved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Home Agent Preference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Home Agent Lifetime</a:t>
            </a:r>
          </a:p>
        </p:txBody>
      </p:sp>
      <p:sp>
        <p:nvSpPr>
          <p:cNvPr id="71684" name="Text Box 14"/>
          <p:cNvSpPr txBox="1">
            <a:spLocks noChangeArrowheads="1"/>
          </p:cNvSpPr>
          <p:nvPr/>
        </p:nvSpPr>
        <p:spPr bwMode="auto">
          <a:xfrm>
            <a:off x="5556250" y="24653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8</a:t>
            </a:r>
          </a:p>
        </p:txBody>
      </p:sp>
      <p:grpSp>
        <p:nvGrpSpPr>
          <p:cNvPr id="71685" name="Group 15"/>
          <p:cNvGrpSpPr>
            <a:grpSpLocks/>
          </p:cNvGrpSpPr>
          <p:nvPr/>
        </p:nvGrpSpPr>
        <p:grpSpPr bwMode="auto">
          <a:xfrm>
            <a:off x="4995863" y="2862263"/>
            <a:ext cx="560387" cy="461962"/>
            <a:chOff x="2832" y="1344"/>
            <a:chExt cx="384" cy="336"/>
          </a:xfrm>
        </p:grpSpPr>
        <p:sp>
          <p:nvSpPr>
            <p:cNvPr id="71742" name="Rectangle 16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3" name="Line 17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4" name="Line 18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5" name="Line 19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6" name="Line 20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7" name="Line 21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8" name="Line 22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9" name="Line 23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686" name="Group 24"/>
          <p:cNvGrpSpPr>
            <a:grpSpLocks/>
          </p:cNvGrpSpPr>
          <p:nvPr/>
        </p:nvGrpSpPr>
        <p:grpSpPr bwMode="auto">
          <a:xfrm>
            <a:off x="4995863" y="3324225"/>
            <a:ext cx="560387" cy="460375"/>
            <a:chOff x="2832" y="1344"/>
            <a:chExt cx="384" cy="336"/>
          </a:xfrm>
        </p:grpSpPr>
        <p:sp>
          <p:nvSpPr>
            <p:cNvPr id="71734" name="Rectangle 25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5" name="Line 26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6" name="Line 27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7" name="Line 28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8" name="Line 29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9" name="Line 30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0" name="Line 31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1" name="Line 32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687" name="Group 33"/>
          <p:cNvGrpSpPr>
            <a:grpSpLocks/>
          </p:cNvGrpSpPr>
          <p:nvPr/>
        </p:nvGrpSpPr>
        <p:grpSpPr bwMode="auto">
          <a:xfrm>
            <a:off x="5557838" y="3324225"/>
            <a:ext cx="565150" cy="460375"/>
            <a:chOff x="2832" y="1344"/>
            <a:chExt cx="384" cy="336"/>
          </a:xfrm>
        </p:grpSpPr>
        <p:sp>
          <p:nvSpPr>
            <p:cNvPr id="71726" name="Rectangle 34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7" name="Line 35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8" name="Line 36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9" name="Line 37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0" name="Line 38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1" name="Line 39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2" name="Line 40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3" name="Line 41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688" name="Group 42"/>
          <p:cNvGrpSpPr>
            <a:grpSpLocks/>
          </p:cNvGrpSpPr>
          <p:nvPr/>
        </p:nvGrpSpPr>
        <p:grpSpPr bwMode="auto">
          <a:xfrm>
            <a:off x="4995863" y="3784600"/>
            <a:ext cx="579437" cy="461963"/>
            <a:chOff x="2832" y="1344"/>
            <a:chExt cx="384" cy="336"/>
          </a:xfrm>
        </p:grpSpPr>
        <p:sp>
          <p:nvSpPr>
            <p:cNvPr id="71718" name="Rectangle 43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9" name="Line 44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0" name="Line 45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1" name="Line 46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2" name="Line 47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3" name="Line 48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4" name="Line 49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5" name="Line 50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689" name="Group 51"/>
          <p:cNvGrpSpPr>
            <a:grpSpLocks/>
          </p:cNvGrpSpPr>
          <p:nvPr/>
        </p:nvGrpSpPr>
        <p:grpSpPr bwMode="auto">
          <a:xfrm>
            <a:off x="5557838" y="3784600"/>
            <a:ext cx="565150" cy="461963"/>
            <a:chOff x="2832" y="1344"/>
            <a:chExt cx="384" cy="336"/>
          </a:xfrm>
        </p:grpSpPr>
        <p:sp>
          <p:nvSpPr>
            <p:cNvPr id="71710" name="Rectangle 52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1" name="Line 53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2" name="Line 54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3" name="Line 55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4" name="Line 56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5" name="Line 57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6" name="Line 58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7" name="Line 59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690" name="Text Box 60"/>
          <p:cNvSpPr txBox="1">
            <a:spLocks noChangeArrowheads="1"/>
          </p:cNvSpPr>
          <p:nvPr/>
        </p:nvSpPr>
        <p:spPr bwMode="auto">
          <a:xfrm>
            <a:off x="5573713" y="286702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</a:t>
            </a:r>
          </a:p>
        </p:txBody>
      </p:sp>
      <p:grpSp>
        <p:nvGrpSpPr>
          <p:cNvPr id="71691" name="Group 61"/>
          <p:cNvGrpSpPr>
            <a:grpSpLocks/>
          </p:cNvGrpSpPr>
          <p:nvPr/>
        </p:nvGrpSpPr>
        <p:grpSpPr bwMode="auto">
          <a:xfrm>
            <a:off x="4995863" y="4238625"/>
            <a:ext cx="579437" cy="461963"/>
            <a:chOff x="2832" y="1344"/>
            <a:chExt cx="384" cy="336"/>
          </a:xfrm>
        </p:grpSpPr>
        <p:sp>
          <p:nvSpPr>
            <p:cNvPr id="71702" name="Rectangle 62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3" name="Line 63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4" name="Line 64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5" name="Line 65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6" name="Line 66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7" name="Line 67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8" name="Line 68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9" name="Line 69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692" name="Group 70"/>
          <p:cNvGrpSpPr>
            <a:grpSpLocks/>
          </p:cNvGrpSpPr>
          <p:nvPr/>
        </p:nvGrpSpPr>
        <p:grpSpPr bwMode="auto">
          <a:xfrm>
            <a:off x="5557838" y="4238625"/>
            <a:ext cx="565150" cy="461963"/>
            <a:chOff x="2832" y="1344"/>
            <a:chExt cx="384" cy="336"/>
          </a:xfrm>
        </p:grpSpPr>
        <p:sp>
          <p:nvSpPr>
            <p:cNvPr id="71694" name="Rectangle 71"/>
            <p:cNvSpPr>
              <a:spLocks noChangeArrowheads="1"/>
            </p:cNvSpPr>
            <p:nvPr/>
          </p:nvSpPr>
          <p:spPr bwMode="auto">
            <a:xfrm>
              <a:off x="2832" y="134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5" name="Line 72"/>
            <p:cNvSpPr>
              <a:spLocks noChangeShapeType="1"/>
            </p:cNvSpPr>
            <p:nvPr/>
          </p:nvSpPr>
          <p:spPr bwMode="auto">
            <a:xfrm>
              <a:off x="288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6" name="Line 73"/>
            <p:cNvSpPr>
              <a:spLocks noChangeShapeType="1"/>
            </p:cNvSpPr>
            <p:nvPr/>
          </p:nvSpPr>
          <p:spPr bwMode="auto">
            <a:xfrm>
              <a:off x="292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7" name="Line 74"/>
            <p:cNvSpPr>
              <a:spLocks noChangeShapeType="1"/>
            </p:cNvSpPr>
            <p:nvPr/>
          </p:nvSpPr>
          <p:spPr bwMode="auto">
            <a:xfrm>
              <a:off x="2976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8" name="Line 75"/>
            <p:cNvSpPr>
              <a:spLocks noChangeShapeType="1"/>
            </p:cNvSpPr>
            <p:nvPr/>
          </p:nvSpPr>
          <p:spPr bwMode="auto">
            <a:xfrm>
              <a:off x="3024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9" name="Line 76"/>
            <p:cNvSpPr>
              <a:spLocks noChangeShapeType="1"/>
            </p:cNvSpPr>
            <p:nvPr/>
          </p:nvSpPr>
          <p:spPr bwMode="auto">
            <a:xfrm>
              <a:off x="3072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0" name="Line 77"/>
            <p:cNvSpPr>
              <a:spLocks noChangeShapeType="1"/>
            </p:cNvSpPr>
            <p:nvPr/>
          </p:nvSpPr>
          <p:spPr bwMode="auto">
            <a:xfrm>
              <a:off x="31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1" name="Line 78"/>
            <p:cNvSpPr>
              <a:spLocks noChangeShapeType="1"/>
            </p:cNvSpPr>
            <p:nvPr/>
          </p:nvSpPr>
          <p:spPr bwMode="auto">
            <a:xfrm>
              <a:off x="3168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693" name="Rectangle 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  <a:cs typeface="Times New Roman" charset="0"/>
              </a:rPr>
              <a:t>Structure of the Home Agent Information Option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Structure of the Route Information Option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852488" y="1260475"/>
            <a:ext cx="264160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5000"/>
              </a:spcBef>
            </a:pPr>
            <a:r>
              <a:rPr lang="en-US" sz="2800"/>
              <a:t>Type</a:t>
            </a:r>
          </a:p>
          <a:p>
            <a:pPr algn="r">
              <a:spcBef>
                <a:spcPct val="15000"/>
              </a:spcBef>
            </a:pPr>
            <a:r>
              <a:rPr lang="en-US" sz="2800"/>
              <a:t>Length</a:t>
            </a:r>
          </a:p>
          <a:p>
            <a:pPr algn="r">
              <a:spcBef>
                <a:spcPct val="15000"/>
              </a:spcBef>
            </a:pPr>
            <a:r>
              <a:rPr lang="en-US" sz="2800"/>
              <a:t>Prefix Length</a:t>
            </a:r>
          </a:p>
          <a:p>
            <a:pPr algn="r">
              <a:spcBef>
                <a:spcPct val="15000"/>
              </a:spcBef>
            </a:pPr>
            <a:r>
              <a:rPr lang="en-US" sz="2800"/>
              <a:t>Reserved 1</a:t>
            </a:r>
          </a:p>
          <a:p>
            <a:pPr algn="r">
              <a:spcBef>
                <a:spcPct val="15000"/>
              </a:spcBef>
            </a:pPr>
            <a:r>
              <a:rPr lang="en-US" sz="2800"/>
              <a:t>Preference</a:t>
            </a:r>
          </a:p>
          <a:p>
            <a:pPr algn="r">
              <a:spcBef>
                <a:spcPct val="15000"/>
              </a:spcBef>
            </a:pPr>
            <a:r>
              <a:rPr lang="en-US" sz="2800"/>
              <a:t>Reserved 2</a:t>
            </a:r>
          </a:p>
          <a:p>
            <a:pPr algn="r">
              <a:spcBef>
                <a:spcPct val="15000"/>
              </a:spcBef>
            </a:pPr>
            <a:r>
              <a:rPr lang="en-US" sz="2800"/>
              <a:t>Route Lifetime</a:t>
            </a:r>
          </a:p>
          <a:p>
            <a:pPr algn="r">
              <a:spcBef>
                <a:spcPct val="15000"/>
              </a:spcBef>
            </a:pPr>
            <a:r>
              <a:rPr lang="en-US" sz="2800"/>
              <a:t>Prefix</a:t>
            </a:r>
          </a:p>
        </p:txBody>
      </p:sp>
      <p:grpSp>
        <p:nvGrpSpPr>
          <p:cNvPr id="72708" name="Group 4"/>
          <p:cNvGrpSpPr>
            <a:grpSpLocks/>
          </p:cNvGrpSpPr>
          <p:nvPr/>
        </p:nvGrpSpPr>
        <p:grpSpPr bwMode="auto">
          <a:xfrm>
            <a:off x="3648075" y="1260475"/>
            <a:ext cx="587375" cy="492125"/>
            <a:chOff x="2688" y="384"/>
            <a:chExt cx="384" cy="336"/>
          </a:xfrm>
        </p:grpSpPr>
        <p:sp>
          <p:nvSpPr>
            <p:cNvPr id="72916" name="Rectangle 5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7" name="Line 6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8" name="Line 7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9" name="Line 8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20" name="Line 9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21" name="Line 10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22" name="Line 11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23" name="Line 12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09" name="Text Box 13"/>
          <p:cNvSpPr txBox="1">
            <a:spLocks noChangeArrowheads="1"/>
          </p:cNvSpPr>
          <p:nvPr/>
        </p:nvSpPr>
        <p:spPr bwMode="auto">
          <a:xfrm>
            <a:off x="4379913" y="12969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9</a:t>
            </a:r>
          </a:p>
        </p:txBody>
      </p:sp>
      <p:sp>
        <p:nvSpPr>
          <p:cNvPr id="72710" name="Rectangle 14"/>
          <p:cNvSpPr>
            <a:spLocks noChangeArrowheads="1"/>
          </p:cNvSpPr>
          <p:nvPr/>
        </p:nvSpPr>
        <p:spPr bwMode="auto">
          <a:xfrm>
            <a:off x="3648075" y="2735263"/>
            <a:ext cx="73025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Rectangle 15"/>
          <p:cNvSpPr>
            <a:spLocks noChangeArrowheads="1"/>
          </p:cNvSpPr>
          <p:nvPr/>
        </p:nvSpPr>
        <p:spPr bwMode="auto">
          <a:xfrm>
            <a:off x="3721100" y="3719513"/>
            <a:ext cx="73025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Rectangle 16"/>
          <p:cNvSpPr>
            <a:spLocks noChangeArrowheads="1"/>
          </p:cNvSpPr>
          <p:nvPr/>
        </p:nvSpPr>
        <p:spPr bwMode="auto">
          <a:xfrm>
            <a:off x="3794125" y="3719513"/>
            <a:ext cx="74613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Rectangle 17"/>
          <p:cNvSpPr>
            <a:spLocks noChangeArrowheads="1"/>
          </p:cNvSpPr>
          <p:nvPr/>
        </p:nvSpPr>
        <p:spPr bwMode="auto">
          <a:xfrm>
            <a:off x="3648075" y="3227388"/>
            <a:ext cx="73025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Rectangle 18"/>
          <p:cNvSpPr>
            <a:spLocks noChangeArrowheads="1"/>
          </p:cNvSpPr>
          <p:nvPr/>
        </p:nvSpPr>
        <p:spPr bwMode="auto">
          <a:xfrm>
            <a:off x="3721100" y="3227388"/>
            <a:ext cx="73025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Rectangle 19"/>
          <p:cNvSpPr>
            <a:spLocks noChangeArrowheads="1"/>
          </p:cNvSpPr>
          <p:nvPr/>
        </p:nvSpPr>
        <p:spPr bwMode="auto">
          <a:xfrm>
            <a:off x="3794125" y="2735263"/>
            <a:ext cx="74613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Rectangle 20"/>
          <p:cNvSpPr>
            <a:spLocks noChangeArrowheads="1"/>
          </p:cNvSpPr>
          <p:nvPr/>
        </p:nvSpPr>
        <p:spPr bwMode="auto">
          <a:xfrm>
            <a:off x="3722688" y="2735263"/>
            <a:ext cx="73025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Rectangle 21"/>
          <p:cNvSpPr>
            <a:spLocks noChangeArrowheads="1"/>
          </p:cNvSpPr>
          <p:nvPr/>
        </p:nvSpPr>
        <p:spPr bwMode="auto">
          <a:xfrm>
            <a:off x="3648075" y="3719513"/>
            <a:ext cx="73025" cy="492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718" name="Group 22"/>
          <p:cNvGrpSpPr>
            <a:grpSpLocks/>
          </p:cNvGrpSpPr>
          <p:nvPr/>
        </p:nvGrpSpPr>
        <p:grpSpPr bwMode="auto">
          <a:xfrm>
            <a:off x="3648075" y="1752600"/>
            <a:ext cx="587375" cy="492125"/>
            <a:chOff x="2688" y="384"/>
            <a:chExt cx="384" cy="336"/>
          </a:xfrm>
        </p:grpSpPr>
        <p:sp>
          <p:nvSpPr>
            <p:cNvPr id="72908" name="Rectangle 23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9" name="Line 24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0" name="Line 25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1" name="Line 26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2" name="Line 27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3" name="Line 28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4" name="Line 29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15" name="Line 30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19" name="Group 31"/>
          <p:cNvGrpSpPr>
            <a:grpSpLocks/>
          </p:cNvGrpSpPr>
          <p:nvPr/>
        </p:nvGrpSpPr>
        <p:grpSpPr bwMode="auto">
          <a:xfrm>
            <a:off x="3648075" y="2244725"/>
            <a:ext cx="587375" cy="490538"/>
            <a:chOff x="2688" y="384"/>
            <a:chExt cx="384" cy="336"/>
          </a:xfrm>
        </p:grpSpPr>
        <p:sp>
          <p:nvSpPr>
            <p:cNvPr id="72900" name="Rectangle 32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1" name="Line 33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2" name="Line 34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3" name="Line 35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4" name="Line 36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5" name="Line 37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6" name="Line 38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07" name="Line 39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0" name="Group 40"/>
          <p:cNvGrpSpPr>
            <a:grpSpLocks/>
          </p:cNvGrpSpPr>
          <p:nvPr/>
        </p:nvGrpSpPr>
        <p:grpSpPr bwMode="auto">
          <a:xfrm>
            <a:off x="3648075" y="4211638"/>
            <a:ext cx="587375" cy="492125"/>
            <a:chOff x="2688" y="384"/>
            <a:chExt cx="384" cy="336"/>
          </a:xfrm>
        </p:grpSpPr>
        <p:sp>
          <p:nvSpPr>
            <p:cNvPr id="72892" name="Rectangle 41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3" name="Line 42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4" name="Line 43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5" name="Line 44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6" name="Line 45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7" name="Line 46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8" name="Line 47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9" name="Line 48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1" name="Group 49"/>
          <p:cNvGrpSpPr>
            <a:grpSpLocks/>
          </p:cNvGrpSpPr>
          <p:nvPr/>
        </p:nvGrpSpPr>
        <p:grpSpPr bwMode="auto">
          <a:xfrm>
            <a:off x="4235450" y="4211638"/>
            <a:ext cx="588963" cy="492125"/>
            <a:chOff x="2688" y="384"/>
            <a:chExt cx="384" cy="336"/>
          </a:xfrm>
        </p:grpSpPr>
        <p:sp>
          <p:nvSpPr>
            <p:cNvPr id="72884" name="Rectangle 50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5" name="Line 51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6" name="Line 52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7" name="Line 53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8" name="Line 54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9" name="Line 55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0" name="Line 56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1" name="Line 57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2" name="Group 58"/>
          <p:cNvGrpSpPr>
            <a:grpSpLocks/>
          </p:cNvGrpSpPr>
          <p:nvPr/>
        </p:nvGrpSpPr>
        <p:grpSpPr bwMode="auto">
          <a:xfrm>
            <a:off x="4824413" y="4211638"/>
            <a:ext cx="587375" cy="492125"/>
            <a:chOff x="2688" y="384"/>
            <a:chExt cx="384" cy="336"/>
          </a:xfrm>
        </p:grpSpPr>
        <p:sp>
          <p:nvSpPr>
            <p:cNvPr id="72876" name="Rectangle 59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7" name="Line 60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8" name="Line 61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9" name="Line 62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0" name="Line 63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1" name="Line 64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2" name="Line 65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83" name="Line 66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3" name="Group 67"/>
          <p:cNvGrpSpPr>
            <a:grpSpLocks/>
          </p:cNvGrpSpPr>
          <p:nvPr/>
        </p:nvGrpSpPr>
        <p:grpSpPr bwMode="auto">
          <a:xfrm>
            <a:off x="5411788" y="4211638"/>
            <a:ext cx="588962" cy="492125"/>
            <a:chOff x="2688" y="384"/>
            <a:chExt cx="384" cy="336"/>
          </a:xfrm>
        </p:grpSpPr>
        <p:sp>
          <p:nvSpPr>
            <p:cNvPr id="72868" name="Rectangle 68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9" name="Line 69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0" name="Line 70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1" name="Line 71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2" name="Line 72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3" name="Line 73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4" name="Line 74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75" name="Line 75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4" name="Group 76"/>
          <p:cNvGrpSpPr>
            <a:grpSpLocks/>
          </p:cNvGrpSpPr>
          <p:nvPr/>
        </p:nvGrpSpPr>
        <p:grpSpPr bwMode="auto">
          <a:xfrm>
            <a:off x="3648075" y="4703763"/>
            <a:ext cx="587375" cy="492125"/>
            <a:chOff x="2688" y="384"/>
            <a:chExt cx="384" cy="336"/>
          </a:xfrm>
        </p:grpSpPr>
        <p:sp>
          <p:nvSpPr>
            <p:cNvPr id="72860" name="Rectangle 77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1" name="Line 78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2" name="Line 79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3" name="Line 80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4" name="Line 81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5" name="Line 82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6" name="Line 83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67" name="Line 84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5" name="Group 85"/>
          <p:cNvGrpSpPr>
            <a:grpSpLocks/>
          </p:cNvGrpSpPr>
          <p:nvPr/>
        </p:nvGrpSpPr>
        <p:grpSpPr bwMode="auto">
          <a:xfrm>
            <a:off x="4235450" y="4703763"/>
            <a:ext cx="588963" cy="492125"/>
            <a:chOff x="2688" y="384"/>
            <a:chExt cx="384" cy="336"/>
          </a:xfrm>
        </p:grpSpPr>
        <p:sp>
          <p:nvSpPr>
            <p:cNvPr id="72852" name="Rectangle 86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3" name="Line 87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4" name="Line 88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5" name="Line 89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6" name="Line 90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7" name="Line 91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8" name="Line 92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9" name="Line 93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6" name="Group 94"/>
          <p:cNvGrpSpPr>
            <a:grpSpLocks/>
          </p:cNvGrpSpPr>
          <p:nvPr/>
        </p:nvGrpSpPr>
        <p:grpSpPr bwMode="auto">
          <a:xfrm>
            <a:off x="4824413" y="4703763"/>
            <a:ext cx="587375" cy="492125"/>
            <a:chOff x="2688" y="384"/>
            <a:chExt cx="384" cy="336"/>
          </a:xfrm>
        </p:grpSpPr>
        <p:sp>
          <p:nvSpPr>
            <p:cNvPr id="72844" name="Rectangle 95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5" name="Line 96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6" name="Line 97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7" name="Line 98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8" name="Line 99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9" name="Line 100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0" name="Line 101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51" name="Line 102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7" name="Group 103"/>
          <p:cNvGrpSpPr>
            <a:grpSpLocks/>
          </p:cNvGrpSpPr>
          <p:nvPr/>
        </p:nvGrpSpPr>
        <p:grpSpPr bwMode="auto">
          <a:xfrm>
            <a:off x="5411788" y="4703763"/>
            <a:ext cx="588962" cy="492125"/>
            <a:chOff x="2688" y="384"/>
            <a:chExt cx="384" cy="336"/>
          </a:xfrm>
        </p:grpSpPr>
        <p:sp>
          <p:nvSpPr>
            <p:cNvPr id="72836" name="Rectangle 104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7" name="Line 105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8" name="Line 106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9" name="Line 107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0" name="Line 108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1" name="Line 109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2" name="Line 110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43" name="Line 111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8" name="Group 112"/>
          <p:cNvGrpSpPr>
            <a:grpSpLocks/>
          </p:cNvGrpSpPr>
          <p:nvPr/>
        </p:nvGrpSpPr>
        <p:grpSpPr bwMode="auto">
          <a:xfrm>
            <a:off x="3648075" y="5195888"/>
            <a:ext cx="587375" cy="490537"/>
            <a:chOff x="2688" y="384"/>
            <a:chExt cx="384" cy="336"/>
          </a:xfrm>
        </p:grpSpPr>
        <p:sp>
          <p:nvSpPr>
            <p:cNvPr id="72828" name="Rectangle 113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9" name="Line 114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0" name="Line 115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1" name="Line 116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2" name="Line 117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3" name="Line 118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4" name="Line 119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35" name="Line 120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29" name="Group 121"/>
          <p:cNvGrpSpPr>
            <a:grpSpLocks/>
          </p:cNvGrpSpPr>
          <p:nvPr/>
        </p:nvGrpSpPr>
        <p:grpSpPr bwMode="auto">
          <a:xfrm>
            <a:off x="4235450" y="5195888"/>
            <a:ext cx="588963" cy="490537"/>
            <a:chOff x="2688" y="384"/>
            <a:chExt cx="384" cy="336"/>
          </a:xfrm>
        </p:grpSpPr>
        <p:sp>
          <p:nvSpPr>
            <p:cNvPr id="72820" name="Rectangle 122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1" name="Line 123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2" name="Line 124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3" name="Line 125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4" name="Line 126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5" name="Line 127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6" name="Line 128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27" name="Line 129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0" name="Group 130"/>
          <p:cNvGrpSpPr>
            <a:grpSpLocks/>
          </p:cNvGrpSpPr>
          <p:nvPr/>
        </p:nvGrpSpPr>
        <p:grpSpPr bwMode="auto">
          <a:xfrm>
            <a:off x="4824413" y="5195888"/>
            <a:ext cx="587375" cy="490537"/>
            <a:chOff x="2688" y="384"/>
            <a:chExt cx="384" cy="336"/>
          </a:xfrm>
        </p:grpSpPr>
        <p:sp>
          <p:nvSpPr>
            <p:cNvPr id="72812" name="Rectangle 131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3" name="Line 132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4" name="Line 133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5" name="Line 134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6" name="Line 135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7" name="Line 136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8" name="Line 137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9" name="Line 138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1" name="Group 139"/>
          <p:cNvGrpSpPr>
            <a:grpSpLocks/>
          </p:cNvGrpSpPr>
          <p:nvPr/>
        </p:nvGrpSpPr>
        <p:grpSpPr bwMode="auto">
          <a:xfrm>
            <a:off x="5411788" y="5195888"/>
            <a:ext cx="588962" cy="490537"/>
            <a:chOff x="2688" y="384"/>
            <a:chExt cx="384" cy="336"/>
          </a:xfrm>
        </p:grpSpPr>
        <p:sp>
          <p:nvSpPr>
            <p:cNvPr id="72804" name="Rectangle 140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5" name="Line 141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6" name="Line 142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7" name="Line 143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8" name="Line 144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9" name="Line 145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0" name="Line 146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1" name="Line 147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2" name="Group 148"/>
          <p:cNvGrpSpPr>
            <a:grpSpLocks/>
          </p:cNvGrpSpPr>
          <p:nvPr/>
        </p:nvGrpSpPr>
        <p:grpSpPr bwMode="auto">
          <a:xfrm>
            <a:off x="6000750" y="4702175"/>
            <a:ext cx="587375" cy="492125"/>
            <a:chOff x="2688" y="384"/>
            <a:chExt cx="384" cy="336"/>
          </a:xfrm>
        </p:grpSpPr>
        <p:sp>
          <p:nvSpPr>
            <p:cNvPr id="72796" name="Rectangle 149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7" name="Line 150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8" name="Line 151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9" name="Line 152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0" name="Line 153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1" name="Line 154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2" name="Line 155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3" name="Line 156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3" name="Group 157"/>
          <p:cNvGrpSpPr>
            <a:grpSpLocks/>
          </p:cNvGrpSpPr>
          <p:nvPr/>
        </p:nvGrpSpPr>
        <p:grpSpPr bwMode="auto">
          <a:xfrm>
            <a:off x="6588125" y="4702175"/>
            <a:ext cx="588963" cy="492125"/>
            <a:chOff x="2688" y="384"/>
            <a:chExt cx="384" cy="336"/>
          </a:xfrm>
        </p:grpSpPr>
        <p:sp>
          <p:nvSpPr>
            <p:cNvPr id="72788" name="Rectangle 158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9" name="Line 159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0" name="Line 160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1" name="Line 161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2" name="Line 162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3" name="Line 163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4" name="Line 164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5" name="Line 165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4" name="Group 166"/>
          <p:cNvGrpSpPr>
            <a:grpSpLocks/>
          </p:cNvGrpSpPr>
          <p:nvPr/>
        </p:nvGrpSpPr>
        <p:grpSpPr bwMode="auto">
          <a:xfrm>
            <a:off x="7177088" y="4702175"/>
            <a:ext cx="587375" cy="492125"/>
            <a:chOff x="2688" y="384"/>
            <a:chExt cx="384" cy="336"/>
          </a:xfrm>
        </p:grpSpPr>
        <p:sp>
          <p:nvSpPr>
            <p:cNvPr id="72780" name="Rectangle 167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1" name="Line 168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2" name="Line 169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3" name="Line 170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4" name="Line 171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5" name="Line 172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6" name="Line 173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7" name="Line 174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5" name="Group 175"/>
          <p:cNvGrpSpPr>
            <a:grpSpLocks/>
          </p:cNvGrpSpPr>
          <p:nvPr/>
        </p:nvGrpSpPr>
        <p:grpSpPr bwMode="auto">
          <a:xfrm>
            <a:off x="7764463" y="4702175"/>
            <a:ext cx="588962" cy="492125"/>
            <a:chOff x="2688" y="384"/>
            <a:chExt cx="384" cy="336"/>
          </a:xfrm>
        </p:grpSpPr>
        <p:sp>
          <p:nvSpPr>
            <p:cNvPr id="72772" name="Rectangle 176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3" name="Line 177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4" name="Line 178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5" name="Line 179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6" name="Line 180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7" name="Line 181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8" name="Line 182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9" name="Line 183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6" name="Group 184"/>
          <p:cNvGrpSpPr>
            <a:grpSpLocks/>
          </p:cNvGrpSpPr>
          <p:nvPr/>
        </p:nvGrpSpPr>
        <p:grpSpPr bwMode="auto">
          <a:xfrm>
            <a:off x="6000750" y="5194300"/>
            <a:ext cx="587375" cy="492125"/>
            <a:chOff x="2688" y="384"/>
            <a:chExt cx="384" cy="336"/>
          </a:xfrm>
        </p:grpSpPr>
        <p:sp>
          <p:nvSpPr>
            <p:cNvPr id="72764" name="Rectangle 185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5" name="Line 186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6" name="Line 187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7" name="Line 188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8" name="Line 189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9" name="Line 190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0" name="Line 191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1" name="Line 192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7" name="Group 193"/>
          <p:cNvGrpSpPr>
            <a:grpSpLocks/>
          </p:cNvGrpSpPr>
          <p:nvPr/>
        </p:nvGrpSpPr>
        <p:grpSpPr bwMode="auto">
          <a:xfrm>
            <a:off x="6588125" y="5194300"/>
            <a:ext cx="588963" cy="492125"/>
            <a:chOff x="2688" y="384"/>
            <a:chExt cx="384" cy="336"/>
          </a:xfrm>
        </p:grpSpPr>
        <p:sp>
          <p:nvSpPr>
            <p:cNvPr id="72756" name="Rectangle 194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7" name="Line 195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8" name="Line 196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9" name="Line 197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0" name="Line 198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1" name="Line 199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2" name="Line 200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63" name="Line 201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8" name="Group 202"/>
          <p:cNvGrpSpPr>
            <a:grpSpLocks/>
          </p:cNvGrpSpPr>
          <p:nvPr/>
        </p:nvGrpSpPr>
        <p:grpSpPr bwMode="auto">
          <a:xfrm>
            <a:off x="7177088" y="5194300"/>
            <a:ext cx="587375" cy="492125"/>
            <a:chOff x="2688" y="384"/>
            <a:chExt cx="384" cy="336"/>
          </a:xfrm>
        </p:grpSpPr>
        <p:sp>
          <p:nvSpPr>
            <p:cNvPr id="72748" name="Rectangle 203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9" name="Line 204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0" name="Line 205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1" name="Line 206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2" name="Line 207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3" name="Line 208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4" name="Line 209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5" name="Line 210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739" name="Group 211"/>
          <p:cNvGrpSpPr>
            <a:grpSpLocks/>
          </p:cNvGrpSpPr>
          <p:nvPr/>
        </p:nvGrpSpPr>
        <p:grpSpPr bwMode="auto">
          <a:xfrm>
            <a:off x="7764463" y="5194300"/>
            <a:ext cx="588962" cy="492125"/>
            <a:chOff x="2688" y="384"/>
            <a:chExt cx="384" cy="336"/>
          </a:xfrm>
        </p:grpSpPr>
        <p:sp>
          <p:nvSpPr>
            <p:cNvPr id="72740" name="Rectangle 212"/>
            <p:cNvSpPr>
              <a:spLocks noChangeArrowheads="1"/>
            </p:cNvSpPr>
            <p:nvPr/>
          </p:nvSpPr>
          <p:spPr bwMode="auto">
            <a:xfrm>
              <a:off x="2688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1" name="Line 213"/>
            <p:cNvSpPr>
              <a:spLocks noChangeShapeType="1"/>
            </p:cNvSpPr>
            <p:nvPr/>
          </p:nvSpPr>
          <p:spPr bwMode="auto">
            <a:xfrm>
              <a:off x="27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2" name="Line 214"/>
            <p:cNvSpPr>
              <a:spLocks noChangeShapeType="1"/>
            </p:cNvSpPr>
            <p:nvPr/>
          </p:nvSpPr>
          <p:spPr bwMode="auto">
            <a:xfrm>
              <a:off x="27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3" name="Line 215"/>
            <p:cNvSpPr>
              <a:spLocks noChangeShapeType="1"/>
            </p:cNvSpPr>
            <p:nvPr/>
          </p:nvSpPr>
          <p:spPr bwMode="auto">
            <a:xfrm>
              <a:off x="28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Line 216"/>
            <p:cNvSpPr>
              <a:spLocks noChangeShapeType="1"/>
            </p:cNvSpPr>
            <p:nvPr/>
          </p:nvSpPr>
          <p:spPr bwMode="auto">
            <a:xfrm>
              <a:off x="28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5" name="Line 217"/>
            <p:cNvSpPr>
              <a:spLocks noChangeShapeType="1"/>
            </p:cNvSpPr>
            <p:nvPr/>
          </p:nvSpPr>
          <p:spPr bwMode="auto">
            <a:xfrm>
              <a:off x="29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6" name="Line 218"/>
            <p:cNvSpPr>
              <a:spLocks noChangeShapeType="1"/>
            </p:cNvSpPr>
            <p:nvPr/>
          </p:nvSpPr>
          <p:spPr bwMode="auto">
            <a:xfrm>
              <a:off x="29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7" name="Line 219"/>
            <p:cNvSpPr>
              <a:spLocks noChangeShapeType="1"/>
            </p:cNvSpPr>
            <p:nvPr/>
          </p:nvSpPr>
          <p:spPr bwMode="auto">
            <a:xfrm>
              <a:off x="30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</a:rPr>
              <a:t>Example Configuration for Route Information Option</a:t>
            </a:r>
          </a:p>
        </p:txBody>
      </p:sp>
      <p:sp>
        <p:nvSpPr>
          <p:cNvPr id="73735" name="Line 3"/>
          <p:cNvSpPr>
            <a:spLocks noChangeShapeType="1"/>
          </p:cNvSpPr>
          <p:nvPr/>
        </p:nvSpPr>
        <p:spPr bwMode="auto">
          <a:xfrm>
            <a:off x="390525" y="2582863"/>
            <a:ext cx="825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6" name="Line 4"/>
          <p:cNvSpPr>
            <a:spLocks noChangeShapeType="1"/>
          </p:cNvSpPr>
          <p:nvPr/>
        </p:nvSpPr>
        <p:spPr bwMode="auto">
          <a:xfrm>
            <a:off x="1892300" y="2582863"/>
            <a:ext cx="0" cy="1851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7" name="Line 5"/>
          <p:cNvSpPr>
            <a:spLocks noChangeShapeType="1"/>
          </p:cNvSpPr>
          <p:nvPr/>
        </p:nvSpPr>
        <p:spPr bwMode="auto">
          <a:xfrm>
            <a:off x="5032375" y="1828800"/>
            <a:ext cx="0" cy="75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8" name="Line 6"/>
          <p:cNvSpPr>
            <a:spLocks noChangeShapeType="1"/>
          </p:cNvSpPr>
          <p:nvPr/>
        </p:nvSpPr>
        <p:spPr bwMode="auto">
          <a:xfrm>
            <a:off x="7543800" y="2582863"/>
            <a:ext cx="0" cy="200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373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86300" y="1211263"/>
          <a:ext cx="6683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1" name="VISIO" r:id="rId3" imgW="955040" imgH="955040" progId="Visio.Drawing.4">
                  <p:embed/>
                </p:oleObj>
              </mc:Choice>
              <mc:Fallback>
                <p:oleObj name="VISIO" r:id="rId3" imgW="955040" imgH="9550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1211263"/>
                        <a:ext cx="66833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9" name="Rectangle 8"/>
          <p:cNvSpPr>
            <a:spLocks noChangeArrowheads="1"/>
          </p:cNvSpPr>
          <p:nvPr/>
        </p:nvSpPr>
        <p:spPr bwMode="auto">
          <a:xfrm>
            <a:off x="2220913" y="3506788"/>
            <a:ext cx="11287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2</a:t>
            </a:r>
          </a:p>
        </p:txBody>
      </p:sp>
      <p:graphicFrame>
        <p:nvGraphicFramePr>
          <p:cNvPr id="7373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85913" y="3306763"/>
          <a:ext cx="6334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2" name="VISIO" r:id="rId5" imgW="955040" imgH="955040" progId="Visio.Drawing.4">
                  <p:embed/>
                </p:oleObj>
              </mc:Choice>
              <mc:Fallback>
                <p:oleObj name="VISIO" r:id="rId5" imgW="955040" imgH="955040" progId="Visio.Drawing.4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3306763"/>
                        <a:ext cx="6334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0" name="Rectangle 10"/>
          <p:cNvSpPr>
            <a:spLocks noChangeArrowheads="1"/>
          </p:cNvSpPr>
          <p:nvPr/>
        </p:nvSpPr>
        <p:spPr bwMode="auto">
          <a:xfrm>
            <a:off x="6129338" y="3506788"/>
            <a:ext cx="11287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>
            <a:spAutoFit/>
          </a:bodyPr>
          <a:lstStyle/>
          <a:p>
            <a:pPr defTabSz="1106488"/>
            <a:r>
              <a:rPr lang="en-US" sz="1900"/>
              <a:t>Router 1</a:t>
            </a:r>
          </a:p>
        </p:txBody>
      </p:sp>
      <p:graphicFrame>
        <p:nvGraphicFramePr>
          <p:cNvPr id="7373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226300" y="3338513"/>
          <a:ext cx="6334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3" name="VISIO" r:id="rId7" imgW="955040" imgH="955040" progId="Visio.Drawing.4">
                  <p:embed/>
                </p:oleObj>
              </mc:Choice>
              <mc:Fallback>
                <p:oleObj name="VISIO" r:id="rId7" imgW="955040" imgH="955040" progId="Visio.Drawing.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6300" y="3338513"/>
                        <a:ext cx="63341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1" name="Line 12"/>
          <p:cNvSpPr>
            <a:spLocks noChangeShapeType="1"/>
          </p:cNvSpPr>
          <p:nvPr/>
        </p:nvSpPr>
        <p:spPr bwMode="auto">
          <a:xfrm>
            <a:off x="390525" y="4433888"/>
            <a:ext cx="3343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304800" y="2235200"/>
            <a:ext cx="895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Subnet 1</a:t>
            </a:r>
          </a:p>
        </p:txBody>
      </p:sp>
      <p:sp>
        <p:nvSpPr>
          <p:cNvPr id="73743" name="Text Box 14"/>
          <p:cNvSpPr txBox="1">
            <a:spLocks noChangeArrowheads="1"/>
          </p:cNvSpPr>
          <p:nvPr/>
        </p:nvSpPr>
        <p:spPr bwMode="auto">
          <a:xfrm>
            <a:off x="304800" y="4129088"/>
            <a:ext cx="895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Subnet 2</a:t>
            </a:r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7451725" y="4716463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400"/>
          </a:p>
        </p:txBody>
      </p:sp>
      <p:sp>
        <p:nvSpPr>
          <p:cNvPr id="391184" name="Oval 16"/>
          <p:cNvSpPr>
            <a:spLocks noChangeArrowheads="1"/>
          </p:cNvSpPr>
          <p:nvPr/>
        </p:nvSpPr>
        <p:spPr bwMode="auto">
          <a:xfrm>
            <a:off x="6710363" y="4572000"/>
            <a:ext cx="1666875" cy="928688"/>
          </a:xfrm>
          <a:prstGeom prst="ellipse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73746" name="Text Box 17"/>
          <p:cNvSpPr txBox="1">
            <a:spLocks noChangeArrowheads="1"/>
          </p:cNvSpPr>
          <p:nvPr/>
        </p:nvSpPr>
        <p:spPr bwMode="auto">
          <a:xfrm>
            <a:off x="4806950" y="4868863"/>
            <a:ext cx="1824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Rest of IPv6 network</a:t>
            </a:r>
          </a:p>
        </p:txBody>
      </p:sp>
      <p:sp>
        <p:nvSpPr>
          <p:cNvPr id="73747" name="Line 18"/>
          <p:cNvSpPr>
            <a:spLocks noChangeShapeType="1"/>
          </p:cNvSpPr>
          <p:nvPr/>
        </p:nvSpPr>
        <p:spPr bwMode="auto">
          <a:xfrm>
            <a:off x="2895600" y="4433888"/>
            <a:ext cx="0" cy="754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3733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60638" y="5187950"/>
          <a:ext cx="66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4" name="VISIO" r:id="rId8" imgW="955040" imgH="955040" progId="Visio.Drawing.4">
                  <p:embed/>
                </p:oleObj>
              </mc:Choice>
              <mc:Fallback>
                <p:oleObj name="VISIO" r:id="rId8" imgW="955040" imgH="955040" progId="Visio.Drawing.4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5187950"/>
                        <a:ext cx="66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Times New Roman" charset="0"/>
              </a:rPr>
              <a:t>Structure of the Neighbor Solicitation Message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3117850" cy="379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Code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Checksum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Reserved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Target Address</a:t>
            </a:r>
          </a:p>
          <a:p>
            <a:pPr algn="r">
              <a:spcBef>
                <a:spcPct val="10000"/>
              </a:spcBef>
            </a:pPr>
            <a:endParaRPr lang="en-US" sz="3200"/>
          </a:p>
          <a:p>
            <a:pPr algn="r">
              <a:spcBef>
                <a:spcPct val="10000"/>
              </a:spcBef>
            </a:pPr>
            <a:r>
              <a:rPr lang="en-US" sz="3200"/>
              <a:t>Options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3733800" y="1600200"/>
            <a:ext cx="609600" cy="533400"/>
            <a:chOff x="2352" y="1008"/>
            <a:chExt cx="384" cy="336"/>
          </a:xfrm>
        </p:grpSpPr>
        <p:sp>
          <p:nvSpPr>
            <p:cNvPr id="36091" name="Rectangle 5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2" name="Line 6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3" name="Line 7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4" name="Line 8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5" name="Line 9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6" name="Line 10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7" name="Line 11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8" name="Line 12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4492625" y="1639888"/>
            <a:ext cx="95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135</a:t>
            </a:r>
          </a:p>
        </p:txBody>
      </p:sp>
      <p:sp>
        <p:nvSpPr>
          <p:cNvPr id="35846" name="Text Box 14"/>
          <p:cNvSpPr txBox="1">
            <a:spLocks noChangeArrowheads="1"/>
          </p:cNvSpPr>
          <p:nvPr/>
        </p:nvSpPr>
        <p:spPr bwMode="auto">
          <a:xfrm>
            <a:off x="4518025" y="213677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35847" name="Text Box 15"/>
          <p:cNvSpPr txBox="1">
            <a:spLocks noChangeArrowheads="1"/>
          </p:cNvSpPr>
          <p:nvPr/>
        </p:nvSpPr>
        <p:spPr bwMode="auto">
          <a:xfrm>
            <a:off x="6172200" y="4876800"/>
            <a:ext cx="74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grpSp>
        <p:nvGrpSpPr>
          <p:cNvPr id="35848" name="Group 16"/>
          <p:cNvGrpSpPr>
            <a:grpSpLocks/>
          </p:cNvGrpSpPr>
          <p:nvPr/>
        </p:nvGrpSpPr>
        <p:grpSpPr bwMode="auto">
          <a:xfrm>
            <a:off x="3733800" y="2133600"/>
            <a:ext cx="609600" cy="533400"/>
            <a:chOff x="2352" y="1008"/>
            <a:chExt cx="384" cy="336"/>
          </a:xfrm>
        </p:grpSpPr>
        <p:sp>
          <p:nvSpPr>
            <p:cNvPr id="36083" name="Rectangle 17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4" name="Line 18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5" name="Line 19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6" name="Line 20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7" name="Line 21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8" name="Line 22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9" name="Line 23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0" name="Line 24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9" name="Group 25"/>
          <p:cNvGrpSpPr>
            <a:grpSpLocks/>
          </p:cNvGrpSpPr>
          <p:nvPr/>
        </p:nvGrpSpPr>
        <p:grpSpPr bwMode="auto">
          <a:xfrm>
            <a:off x="3733800" y="2667000"/>
            <a:ext cx="609600" cy="533400"/>
            <a:chOff x="2352" y="1008"/>
            <a:chExt cx="384" cy="336"/>
          </a:xfrm>
        </p:grpSpPr>
        <p:sp>
          <p:nvSpPr>
            <p:cNvPr id="36075" name="Rectangle 26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6" name="Line 27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7" name="Line 28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8" name="Line 29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9" name="Line 30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0" name="Line 31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1" name="Line 32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2" name="Line 33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0" name="Group 34"/>
          <p:cNvGrpSpPr>
            <a:grpSpLocks/>
          </p:cNvGrpSpPr>
          <p:nvPr/>
        </p:nvGrpSpPr>
        <p:grpSpPr bwMode="auto">
          <a:xfrm>
            <a:off x="4343400" y="2667000"/>
            <a:ext cx="609600" cy="533400"/>
            <a:chOff x="2352" y="1008"/>
            <a:chExt cx="384" cy="336"/>
          </a:xfrm>
        </p:grpSpPr>
        <p:sp>
          <p:nvSpPr>
            <p:cNvPr id="36067" name="Rectangle 35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8" name="Line 36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9" name="Line 37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0" name="Line 38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1" name="Line 39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2" name="Line 40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3" name="Line 41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4" name="Line 42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1" name="Group 43"/>
          <p:cNvGrpSpPr>
            <a:grpSpLocks/>
          </p:cNvGrpSpPr>
          <p:nvPr/>
        </p:nvGrpSpPr>
        <p:grpSpPr bwMode="auto">
          <a:xfrm>
            <a:off x="3733800" y="3200400"/>
            <a:ext cx="609600" cy="533400"/>
            <a:chOff x="2352" y="1008"/>
            <a:chExt cx="384" cy="336"/>
          </a:xfrm>
        </p:grpSpPr>
        <p:sp>
          <p:nvSpPr>
            <p:cNvPr id="36059" name="Rectangle 44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0" name="Line 45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1" name="Line 46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2" name="Line 47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3" name="Line 48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4" name="Line 49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5" name="Line 50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6" name="Line 51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2" name="Group 52"/>
          <p:cNvGrpSpPr>
            <a:grpSpLocks/>
          </p:cNvGrpSpPr>
          <p:nvPr/>
        </p:nvGrpSpPr>
        <p:grpSpPr bwMode="auto">
          <a:xfrm>
            <a:off x="4343400" y="3200400"/>
            <a:ext cx="609600" cy="533400"/>
            <a:chOff x="2352" y="1008"/>
            <a:chExt cx="384" cy="336"/>
          </a:xfrm>
        </p:grpSpPr>
        <p:sp>
          <p:nvSpPr>
            <p:cNvPr id="36051" name="Rectangle 53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2" name="Line 54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3" name="Line 55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4" name="Line 56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5" name="Line 57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6" name="Line 58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7" name="Line 59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8" name="Line 60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3" name="Group 61"/>
          <p:cNvGrpSpPr>
            <a:grpSpLocks/>
          </p:cNvGrpSpPr>
          <p:nvPr/>
        </p:nvGrpSpPr>
        <p:grpSpPr bwMode="auto">
          <a:xfrm>
            <a:off x="4953000" y="3200400"/>
            <a:ext cx="609600" cy="533400"/>
            <a:chOff x="2352" y="1008"/>
            <a:chExt cx="384" cy="336"/>
          </a:xfrm>
        </p:grpSpPr>
        <p:sp>
          <p:nvSpPr>
            <p:cNvPr id="36043" name="Rectangle 62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4" name="Line 63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5" name="Line 64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6" name="Line 65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7" name="Line 66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8" name="Line 67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9" name="Line 68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0" name="Line 69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4" name="Group 70"/>
          <p:cNvGrpSpPr>
            <a:grpSpLocks/>
          </p:cNvGrpSpPr>
          <p:nvPr/>
        </p:nvGrpSpPr>
        <p:grpSpPr bwMode="auto">
          <a:xfrm>
            <a:off x="5562600" y="3200400"/>
            <a:ext cx="609600" cy="533400"/>
            <a:chOff x="2352" y="1008"/>
            <a:chExt cx="384" cy="336"/>
          </a:xfrm>
        </p:grpSpPr>
        <p:sp>
          <p:nvSpPr>
            <p:cNvPr id="36035" name="Rectangle 71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6" name="Line 72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7" name="Line 73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8" name="Line 74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9" name="Line 75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0" name="Line 76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1" name="Line 77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2" name="Line 78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5" name="Group 79"/>
          <p:cNvGrpSpPr>
            <a:grpSpLocks/>
          </p:cNvGrpSpPr>
          <p:nvPr/>
        </p:nvGrpSpPr>
        <p:grpSpPr bwMode="auto">
          <a:xfrm>
            <a:off x="3733800" y="3733800"/>
            <a:ext cx="609600" cy="533400"/>
            <a:chOff x="2352" y="1008"/>
            <a:chExt cx="384" cy="336"/>
          </a:xfrm>
        </p:grpSpPr>
        <p:sp>
          <p:nvSpPr>
            <p:cNvPr id="36027" name="Rectangle 80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8" name="Line 81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9" name="Line 82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0" name="Line 83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1" name="Line 84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2" name="Line 85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3" name="Line 86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4" name="Line 87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6" name="Group 88"/>
          <p:cNvGrpSpPr>
            <a:grpSpLocks/>
          </p:cNvGrpSpPr>
          <p:nvPr/>
        </p:nvGrpSpPr>
        <p:grpSpPr bwMode="auto">
          <a:xfrm>
            <a:off x="4343400" y="3733800"/>
            <a:ext cx="609600" cy="533400"/>
            <a:chOff x="2352" y="1008"/>
            <a:chExt cx="384" cy="336"/>
          </a:xfrm>
        </p:grpSpPr>
        <p:sp>
          <p:nvSpPr>
            <p:cNvPr id="36019" name="Rectangle 89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0" name="Line 90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1" name="Line 91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2" name="Line 92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3" name="Line 93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4" name="Line 94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5" name="Line 95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6" name="Line 96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7" name="Group 97"/>
          <p:cNvGrpSpPr>
            <a:grpSpLocks/>
          </p:cNvGrpSpPr>
          <p:nvPr/>
        </p:nvGrpSpPr>
        <p:grpSpPr bwMode="auto">
          <a:xfrm>
            <a:off x="4953000" y="3733800"/>
            <a:ext cx="609600" cy="533400"/>
            <a:chOff x="2352" y="1008"/>
            <a:chExt cx="384" cy="336"/>
          </a:xfrm>
        </p:grpSpPr>
        <p:sp>
          <p:nvSpPr>
            <p:cNvPr id="36011" name="Rectangle 98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2" name="Line 99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3" name="Line 100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4" name="Line 101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5" name="Line 102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6" name="Line 103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7" name="Line 104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8" name="Line 105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8" name="Group 106"/>
          <p:cNvGrpSpPr>
            <a:grpSpLocks/>
          </p:cNvGrpSpPr>
          <p:nvPr/>
        </p:nvGrpSpPr>
        <p:grpSpPr bwMode="auto">
          <a:xfrm>
            <a:off x="5562600" y="3733800"/>
            <a:ext cx="609600" cy="533400"/>
            <a:chOff x="2352" y="1008"/>
            <a:chExt cx="384" cy="336"/>
          </a:xfrm>
        </p:grpSpPr>
        <p:sp>
          <p:nvSpPr>
            <p:cNvPr id="36003" name="Rectangle 107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4" name="Line 108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5" name="Line 109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6" name="Line 110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7" name="Line 111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8" name="Line 112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9" name="Line 113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0" name="Line 114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9" name="Group 115"/>
          <p:cNvGrpSpPr>
            <a:grpSpLocks/>
          </p:cNvGrpSpPr>
          <p:nvPr/>
        </p:nvGrpSpPr>
        <p:grpSpPr bwMode="auto">
          <a:xfrm>
            <a:off x="6172200" y="3733800"/>
            <a:ext cx="609600" cy="533400"/>
            <a:chOff x="2352" y="1008"/>
            <a:chExt cx="384" cy="336"/>
          </a:xfrm>
        </p:grpSpPr>
        <p:sp>
          <p:nvSpPr>
            <p:cNvPr id="35995" name="Rectangle 116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6" name="Line 117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7" name="Line 118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8" name="Line 119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9" name="Line 120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0" name="Line 121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1" name="Line 122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2" name="Line 123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0" name="Group 124"/>
          <p:cNvGrpSpPr>
            <a:grpSpLocks/>
          </p:cNvGrpSpPr>
          <p:nvPr/>
        </p:nvGrpSpPr>
        <p:grpSpPr bwMode="auto">
          <a:xfrm>
            <a:off x="6781800" y="3733800"/>
            <a:ext cx="609600" cy="533400"/>
            <a:chOff x="2352" y="1008"/>
            <a:chExt cx="384" cy="336"/>
          </a:xfrm>
        </p:grpSpPr>
        <p:sp>
          <p:nvSpPr>
            <p:cNvPr id="35987" name="Rectangle 125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8" name="Line 126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9" name="Line 127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0" name="Line 128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1" name="Line 129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2" name="Line 130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3" name="Line 131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4" name="Line 132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1" name="Group 133"/>
          <p:cNvGrpSpPr>
            <a:grpSpLocks/>
          </p:cNvGrpSpPr>
          <p:nvPr/>
        </p:nvGrpSpPr>
        <p:grpSpPr bwMode="auto">
          <a:xfrm>
            <a:off x="7391400" y="3733800"/>
            <a:ext cx="609600" cy="533400"/>
            <a:chOff x="2352" y="1008"/>
            <a:chExt cx="384" cy="336"/>
          </a:xfrm>
        </p:grpSpPr>
        <p:sp>
          <p:nvSpPr>
            <p:cNvPr id="35979" name="Rectangle 134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0" name="Line 135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1" name="Line 136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2" name="Line 137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3" name="Line 138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4" name="Line 139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5" name="Line 140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6" name="Line 141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2" name="Group 142"/>
          <p:cNvGrpSpPr>
            <a:grpSpLocks/>
          </p:cNvGrpSpPr>
          <p:nvPr/>
        </p:nvGrpSpPr>
        <p:grpSpPr bwMode="auto">
          <a:xfrm>
            <a:off x="8001000" y="3733800"/>
            <a:ext cx="609600" cy="533400"/>
            <a:chOff x="2352" y="1008"/>
            <a:chExt cx="384" cy="336"/>
          </a:xfrm>
        </p:grpSpPr>
        <p:sp>
          <p:nvSpPr>
            <p:cNvPr id="35971" name="Rectangle 143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2" name="Line 144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3" name="Line 145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4" name="Line 146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5" name="Line 147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6" name="Line 148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7" name="Line 149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8" name="Line 150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3" name="Group 151"/>
          <p:cNvGrpSpPr>
            <a:grpSpLocks/>
          </p:cNvGrpSpPr>
          <p:nvPr/>
        </p:nvGrpSpPr>
        <p:grpSpPr bwMode="auto">
          <a:xfrm>
            <a:off x="3733800" y="4267200"/>
            <a:ext cx="609600" cy="533400"/>
            <a:chOff x="2352" y="1008"/>
            <a:chExt cx="384" cy="336"/>
          </a:xfrm>
        </p:grpSpPr>
        <p:sp>
          <p:nvSpPr>
            <p:cNvPr id="35963" name="Rectangle 152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4" name="Line 153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5" name="Line 154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6" name="Line 155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7" name="Line 156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8" name="Line 157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9" name="Line 158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0" name="Line 159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4" name="Group 160"/>
          <p:cNvGrpSpPr>
            <a:grpSpLocks/>
          </p:cNvGrpSpPr>
          <p:nvPr/>
        </p:nvGrpSpPr>
        <p:grpSpPr bwMode="auto">
          <a:xfrm>
            <a:off x="4343400" y="4267200"/>
            <a:ext cx="609600" cy="533400"/>
            <a:chOff x="2352" y="1008"/>
            <a:chExt cx="384" cy="336"/>
          </a:xfrm>
        </p:grpSpPr>
        <p:sp>
          <p:nvSpPr>
            <p:cNvPr id="35955" name="Rectangle 161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6" name="Line 162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7" name="Line 163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8" name="Line 164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9" name="Line 165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0" name="Line 166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1" name="Line 167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2" name="Line 168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5" name="Group 169"/>
          <p:cNvGrpSpPr>
            <a:grpSpLocks/>
          </p:cNvGrpSpPr>
          <p:nvPr/>
        </p:nvGrpSpPr>
        <p:grpSpPr bwMode="auto">
          <a:xfrm>
            <a:off x="4953000" y="4267200"/>
            <a:ext cx="609600" cy="533400"/>
            <a:chOff x="2352" y="1008"/>
            <a:chExt cx="384" cy="336"/>
          </a:xfrm>
        </p:grpSpPr>
        <p:sp>
          <p:nvSpPr>
            <p:cNvPr id="35947" name="Rectangle 170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8" name="Line 171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9" name="Line 172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0" name="Line 173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1" name="Line 174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2" name="Line 175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3" name="Line 176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4" name="Line 177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6" name="Group 178"/>
          <p:cNvGrpSpPr>
            <a:grpSpLocks/>
          </p:cNvGrpSpPr>
          <p:nvPr/>
        </p:nvGrpSpPr>
        <p:grpSpPr bwMode="auto">
          <a:xfrm>
            <a:off x="5562600" y="4267200"/>
            <a:ext cx="609600" cy="533400"/>
            <a:chOff x="2352" y="1008"/>
            <a:chExt cx="384" cy="336"/>
          </a:xfrm>
        </p:grpSpPr>
        <p:sp>
          <p:nvSpPr>
            <p:cNvPr id="35939" name="Rectangle 179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0" name="Line 180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1" name="Line 181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2" name="Line 182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3" name="Line 183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4" name="Line 184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5" name="Line 185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6" name="Line 186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7" name="Group 187"/>
          <p:cNvGrpSpPr>
            <a:grpSpLocks/>
          </p:cNvGrpSpPr>
          <p:nvPr/>
        </p:nvGrpSpPr>
        <p:grpSpPr bwMode="auto">
          <a:xfrm>
            <a:off x="6172200" y="4267200"/>
            <a:ext cx="609600" cy="533400"/>
            <a:chOff x="2352" y="1008"/>
            <a:chExt cx="384" cy="336"/>
          </a:xfrm>
        </p:grpSpPr>
        <p:sp>
          <p:nvSpPr>
            <p:cNvPr id="35931" name="Rectangle 188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2" name="Line 189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3" name="Line 190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4" name="Line 191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5" name="Line 192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6" name="Line 193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7" name="Line 194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8" name="Line 195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8" name="Group 196"/>
          <p:cNvGrpSpPr>
            <a:grpSpLocks/>
          </p:cNvGrpSpPr>
          <p:nvPr/>
        </p:nvGrpSpPr>
        <p:grpSpPr bwMode="auto">
          <a:xfrm>
            <a:off x="6781800" y="4267200"/>
            <a:ext cx="609600" cy="533400"/>
            <a:chOff x="2352" y="1008"/>
            <a:chExt cx="384" cy="336"/>
          </a:xfrm>
        </p:grpSpPr>
        <p:sp>
          <p:nvSpPr>
            <p:cNvPr id="35923" name="Rectangle 197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4" name="Line 198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5" name="Line 199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6" name="Line 200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7" name="Line 201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8" name="Line 202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9" name="Line 203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0" name="Line 204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69" name="Group 205"/>
          <p:cNvGrpSpPr>
            <a:grpSpLocks/>
          </p:cNvGrpSpPr>
          <p:nvPr/>
        </p:nvGrpSpPr>
        <p:grpSpPr bwMode="auto">
          <a:xfrm>
            <a:off x="7391400" y="4267200"/>
            <a:ext cx="609600" cy="533400"/>
            <a:chOff x="2352" y="1008"/>
            <a:chExt cx="384" cy="336"/>
          </a:xfrm>
        </p:grpSpPr>
        <p:sp>
          <p:nvSpPr>
            <p:cNvPr id="35915" name="Rectangle 206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6" name="Line 207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7" name="Line 208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8" name="Line 209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9" name="Line 210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0" name="Line 211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1" name="Line 212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2" name="Line 213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70" name="Group 214"/>
          <p:cNvGrpSpPr>
            <a:grpSpLocks/>
          </p:cNvGrpSpPr>
          <p:nvPr/>
        </p:nvGrpSpPr>
        <p:grpSpPr bwMode="auto">
          <a:xfrm>
            <a:off x="8001000" y="4267200"/>
            <a:ext cx="609600" cy="533400"/>
            <a:chOff x="2352" y="1008"/>
            <a:chExt cx="384" cy="336"/>
          </a:xfrm>
        </p:grpSpPr>
        <p:sp>
          <p:nvSpPr>
            <p:cNvPr id="35907" name="Rectangle 215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Line 216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9" name="Line 217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0" name="Line 218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1" name="Line 219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2" name="Line 220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3" name="Line 221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4" name="Line 222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71" name="Group 223"/>
          <p:cNvGrpSpPr>
            <a:grpSpLocks/>
          </p:cNvGrpSpPr>
          <p:nvPr/>
        </p:nvGrpSpPr>
        <p:grpSpPr bwMode="auto">
          <a:xfrm>
            <a:off x="3733800" y="4800600"/>
            <a:ext cx="609600" cy="533400"/>
            <a:chOff x="2352" y="1008"/>
            <a:chExt cx="384" cy="336"/>
          </a:xfrm>
        </p:grpSpPr>
        <p:sp>
          <p:nvSpPr>
            <p:cNvPr id="35899" name="Rectangle 224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0" name="Line 225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Line 226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Line 227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3" name="Line 228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4" name="Line 229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5" name="Line 230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6" name="Line 231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72" name="Group 232"/>
          <p:cNvGrpSpPr>
            <a:grpSpLocks/>
          </p:cNvGrpSpPr>
          <p:nvPr/>
        </p:nvGrpSpPr>
        <p:grpSpPr bwMode="auto">
          <a:xfrm>
            <a:off x="4343400" y="4800600"/>
            <a:ext cx="609600" cy="533400"/>
            <a:chOff x="2352" y="1008"/>
            <a:chExt cx="384" cy="336"/>
          </a:xfrm>
        </p:grpSpPr>
        <p:sp>
          <p:nvSpPr>
            <p:cNvPr id="35891" name="Rectangle 233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Line 234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3" name="Line 235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Line 236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Line 237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6" name="Line 238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Line 239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8" name="Line 240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73" name="Group 241"/>
          <p:cNvGrpSpPr>
            <a:grpSpLocks/>
          </p:cNvGrpSpPr>
          <p:nvPr/>
        </p:nvGrpSpPr>
        <p:grpSpPr bwMode="auto">
          <a:xfrm>
            <a:off x="4953000" y="4800600"/>
            <a:ext cx="609600" cy="533400"/>
            <a:chOff x="2352" y="1008"/>
            <a:chExt cx="384" cy="336"/>
          </a:xfrm>
        </p:grpSpPr>
        <p:sp>
          <p:nvSpPr>
            <p:cNvPr id="35883" name="Rectangle 242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4" name="Line 243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5" name="Line 244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Line 245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7" name="Line 246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8" name="Line 247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9" name="Line 248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0" name="Line 249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74" name="Group 250"/>
          <p:cNvGrpSpPr>
            <a:grpSpLocks/>
          </p:cNvGrpSpPr>
          <p:nvPr/>
        </p:nvGrpSpPr>
        <p:grpSpPr bwMode="auto">
          <a:xfrm>
            <a:off x="5562600" y="4800600"/>
            <a:ext cx="609600" cy="533400"/>
            <a:chOff x="2352" y="1008"/>
            <a:chExt cx="384" cy="336"/>
          </a:xfrm>
        </p:grpSpPr>
        <p:sp>
          <p:nvSpPr>
            <p:cNvPr id="35875" name="Rectangle 251"/>
            <p:cNvSpPr>
              <a:spLocks noChangeArrowheads="1"/>
            </p:cNvSpPr>
            <p:nvPr/>
          </p:nvSpPr>
          <p:spPr bwMode="auto">
            <a:xfrm>
              <a:off x="2352" y="10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6" name="Line 252"/>
            <p:cNvSpPr>
              <a:spLocks noChangeShapeType="1"/>
            </p:cNvSpPr>
            <p:nvPr/>
          </p:nvSpPr>
          <p:spPr bwMode="auto">
            <a:xfrm>
              <a:off x="240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7" name="Line 253"/>
            <p:cNvSpPr>
              <a:spLocks noChangeShapeType="1"/>
            </p:cNvSpPr>
            <p:nvPr/>
          </p:nvSpPr>
          <p:spPr bwMode="auto">
            <a:xfrm>
              <a:off x="244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8" name="Line 254"/>
            <p:cNvSpPr>
              <a:spLocks noChangeShapeType="1"/>
            </p:cNvSpPr>
            <p:nvPr/>
          </p:nvSpPr>
          <p:spPr bwMode="auto">
            <a:xfrm>
              <a:off x="2496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Line 255"/>
            <p:cNvSpPr>
              <a:spLocks noChangeShapeType="1"/>
            </p:cNvSpPr>
            <p:nvPr/>
          </p:nvSpPr>
          <p:spPr bwMode="auto">
            <a:xfrm>
              <a:off x="2544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0" name="Line 256"/>
            <p:cNvSpPr>
              <a:spLocks noChangeShapeType="1"/>
            </p:cNvSpPr>
            <p:nvPr/>
          </p:nvSpPr>
          <p:spPr bwMode="auto">
            <a:xfrm>
              <a:off x="2592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1" name="Line 257"/>
            <p:cNvSpPr>
              <a:spLocks noChangeShapeType="1"/>
            </p:cNvSpPr>
            <p:nvPr/>
          </p:nvSpPr>
          <p:spPr bwMode="auto">
            <a:xfrm>
              <a:off x="2640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2" name="Line 258"/>
            <p:cNvSpPr>
              <a:spLocks noChangeShapeType="1"/>
            </p:cNvSpPr>
            <p:nvPr/>
          </p:nvSpPr>
          <p:spPr bwMode="auto">
            <a:xfrm>
              <a:off x="2688" y="12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1846" y="1009168"/>
            <a:ext cx="8507409" cy="4973156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Address Auto-configuration: How nodes automatically configure an address for an interface.</a:t>
            </a:r>
          </a:p>
          <a:p>
            <a:pPr marL="342900" indent="-342900"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Address resolution: How nodes determine the link-layer address of an on-link destination (e.g., a neighbor) given only the destination's IP address - ARP</a:t>
            </a:r>
          </a:p>
          <a:p>
            <a:pPr marL="342900" indent="-342900"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Next-hop determination: The algorithm for mapping an IP destination address into the IP address of the neighbor to which traffic for the destination should be sent. The next hop can be a router or the destination itself.</a:t>
            </a:r>
          </a:p>
          <a:p>
            <a:pPr marL="342900" indent="-342900">
              <a:lnSpc>
                <a:spcPct val="80000"/>
              </a:lnSpc>
            </a:pPr>
            <a:endParaRPr lang="en-US" sz="2800" dirty="0">
              <a:latin typeface="Arial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Problems Solved by Neighbor Solicitation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Times New Roman" charset="0"/>
              </a:rPr>
              <a:t>Structure of the Neighbor Advertisement Message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914400"/>
            <a:ext cx="3117850" cy="540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Code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Checksum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Router flag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Solicited flag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Override flag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Reserved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Target Address</a:t>
            </a:r>
          </a:p>
          <a:p>
            <a:pPr algn="r">
              <a:spcBef>
                <a:spcPct val="10000"/>
              </a:spcBef>
            </a:pPr>
            <a:endParaRPr lang="en-US" sz="3200"/>
          </a:p>
          <a:p>
            <a:pPr algn="r">
              <a:spcBef>
                <a:spcPct val="10000"/>
              </a:spcBef>
            </a:pPr>
            <a:r>
              <a:rPr lang="en-US" sz="3200"/>
              <a:t>Options</a:t>
            </a:r>
          </a:p>
        </p:txBody>
      </p:sp>
      <p:grpSp>
        <p:nvGrpSpPr>
          <p:cNvPr id="36868" name="Group 4"/>
          <p:cNvGrpSpPr>
            <a:grpSpLocks/>
          </p:cNvGrpSpPr>
          <p:nvPr/>
        </p:nvGrpSpPr>
        <p:grpSpPr bwMode="auto">
          <a:xfrm>
            <a:off x="3886200" y="927100"/>
            <a:ext cx="609600" cy="533400"/>
            <a:chOff x="2400" y="624"/>
            <a:chExt cx="384" cy="336"/>
          </a:xfrm>
        </p:grpSpPr>
        <p:sp>
          <p:nvSpPr>
            <p:cNvPr id="37105" name="Rectangle 5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6" name="Line 6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7" name="Line 7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8" name="Line 8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9" name="Line 9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0" name="Line 10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1" name="Line 11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2" name="Line 12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4645025" y="966788"/>
            <a:ext cx="95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136</a:t>
            </a:r>
          </a:p>
        </p:txBody>
      </p:sp>
      <p:sp>
        <p:nvSpPr>
          <p:cNvPr id="36870" name="Text Box 14"/>
          <p:cNvSpPr txBox="1">
            <a:spLocks noChangeArrowheads="1"/>
          </p:cNvSpPr>
          <p:nvPr/>
        </p:nvSpPr>
        <p:spPr bwMode="auto">
          <a:xfrm>
            <a:off x="4670425" y="146367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36871" name="Text Box 15"/>
          <p:cNvSpPr txBox="1">
            <a:spLocks noChangeArrowheads="1"/>
          </p:cNvSpPr>
          <p:nvPr/>
        </p:nvSpPr>
        <p:spPr bwMode="auto">
          <a:xfrm>
            <a:off x="6248400" y="5803900"/>
            <a:ext cx="74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sp>
        <p:nvSpPr>
          <p:cNvPr id="36872" name="Rectangle 16"/>
          <p:cNvSpPr>
            <a:spLocks noChangeArrowheads="1"/>
          </p:cNvSpPr>
          <p:nvPr/>
        </p:nvSpPr>
        <p:spPr bwMode="auto">
          <a:xfrm>
            <a:off x="3886200" y="25273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17"/>
          <p:cNvSpPr>
            <a:spLocks noChangeArrowheads="1"/>
          </p:cNvSpPr>
          <p:nvPr/>
        </p:nvSpPr>
        <p:spPr bwMode="auto">
          <a:xfrm>
            <a:off x="5715000" y="41275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5791200" y="41275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Rectangle 19"/>
          <p:cNvSpPr>
            <a:spLocks noChangeArrowheads="1"/>
          </p:cNvSpPr>
          <p:nvPr/>
        </p:nvSpPr>
        <p:spPr bwMode="auto">
          <a:xfrm>
            <a:off x="5867400" y="41275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Rectangle 20"/>
          <p:cNvSpPr>
            <a:spLocks noChangeArrowheads="1"/>
          </p:cNvSpPr>
          <p:nvPr/>
        </p:nvSpPr>
        <p:spPr bwMode="auto">
          <a:xfrm>
            <a:off x="5943600" y="41275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21"/>
          <p:cNvSpPr>
            <a:spLocks noChangeArrowheads="1"/>
          </p:cNvSpPr>
          <p:nvPr/>
        </p:nvSpPr>
        <p:spPr bwMode="auto">
          <a:xfrm>
            <a:off x="6019800" y="41275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Rectangle 22"/>
          <p:cNvSpPr>
            <a:spLocks noChangeArrowheads="1"/>
          </p:cNvSpPr>
          <p:nvPr/>
        </p:nvSpPr>
        <p:spPr bwMode="auto">
          <a:xfrm>
            <a:off x="3886200" y="30607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Rectangle 23"/>
          <p:cNvSpPr>
            <a:spLocks noChangeArrowheads="1"/>
          </p:cNvSpPr>
          <p:nvPr/>
        </p:nvSpPr>
        <p:spPr bwMode="auto">
          <a:xfrm>
            <a:off x="3886200" y="35941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0" name="Group 24"/>
          <p:cNvGrpSpPr>
            <a:grpSpLocks/>
          </p:cNvGrpSpPr>
          <p:nvPr/>
        </p:nvGrpSpPr>
        <p:grpSpPr bwMode="auto">
          <a:xfrm>
            <a:off x="3886200" y="1460500"/>
            <a:ext cx="609600" cy="533400"/>
            <a:chOff x="2400" y="624"/>
            <a:chExt cx="384" cy="336"/>
          </a:xfrm>
        </p:grpSpPr>
        <p:sp>
          <p:nvSpPr>
            <p:cNvPr id="37097" name="Rectangle 25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8" name="Line 26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9" name="Line 27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0" name="Line 28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1" name="Line 29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2" name="Line 30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3" name="Line 31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4" name="Line 32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1" name="Group 33"/>
          <p:cNvGrpSpPr>
            <a:grpSpLocks/>
          </p:cNvGrpSpPr>
          <p:nvPr/>
        </p:nvGrpSpPr>
        <p:grpSpPr bwMode="auto">
          <a:xfrm>
            <a:off x="3886200" y="1993900"/>
            <a:ext cx="609600" cy="533400"/>
            <a:chOff x="2400" y="624"/>
            <a:chExt cx="384" cy="336"/>
          </a:xfrm>
        </p:grpSpPr>
        <p:sp>
          <p:nvSpPr>
            <p:cNvPr id="37089" name="Rectangle 34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0" name="Line 35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1" name="Line 36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2" name="Line 37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3" name="Line 38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4" name="Line 39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5" name="Line 40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6" name="Line 41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2" name="Group 42"/>
          <p:cNvGrpSpPr>
            <a:grpSpLocks/>
          </p:cNvGrpSpPr>
          <p:nvPr/>
        </p:nvGrpSpPr>
        <p:grpSpPr bwMode="auto">
          <a:xfrm>
            <a:off x="3886200" y="4127500"/>
            <a:ext cx="609600" cy="533400"/>
            <a:chOff x="2400" y="624"/>
            <a:chExt cx="384" cy="336"/>
          </a:xfrm>
        </p:grpSpPr>
        <p:sp>
          <p:nvSpPr>
            <p:cNvPr id="37081" name="Rectangle 43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2" name="Line 44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3" name="Line 45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4" name="Line 46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5" name="Line 47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6" name="Line 48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7" name="Line 49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8" name="Line 50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3" name="Group 51"/>
          <p:cNvGrpSpPr>
            <a:grpSpLocks/>
          </p:cNvGrpSpPr>
          <p:nvPr/>
        </p:nvGrpSpPr>
        <p:grpSpPr bwMode="auto">
          <a:xfrm>
            <a:off x="4495800" y="4127500"/>
            <a:ext cx="609600" cy="533400"/>
            <a:chOff x="2400" y="624"/>
            <a:chExt cx="384" cy="336"/>
          </a:xfrm>
        </p:grpSpPr>
        <p:sp>
          <p:nvSpPr>
            <p:cNvPr id="37073" name="Rectangle 52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4" name="Line 53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5" name="Line 54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6" name="Line 55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7" name="Line 56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8" name="Line 57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9" name="Line 58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0" name="Line 59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4" name="Group 60"/>
          <p:cNvGrpSpPr>
            <a:grpSpLocks/>
          </p:cNvGrpSpPr>
          <p:nvPr/>
        </p:nvGrpSpPr>
        <p:grpSpPr bwMode="auto">
          <a:xfrm>
            <a:off x="5105400" y="4127500"/>
            <a:ext cx="609600" cy="533400"/>
            <a:chOff x="2400" y="624"/>
            <a:chExt cx="384" cy="336"/>
          </a:xfrm>
        </p:grpSpPr>
        <p:sp>
          <p:nvSpPr>
            <p:cNvPr id="37065" name="Rectangle 61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6" name="Line 62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7" name="Line 63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8" name="Line 64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9" name="Line 65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0" name="Line 66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1" name="Line 67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2" name="Line 68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5" name="Group 69"/>
          <p:cNvGrpSpPr>
            <a:grpSpLocks/>
          </p:cNvGrpSpPr>
          <p:nvPr/>
        </p:nvGrpSpPr>
        <p:grpSpPr bwMode="auto">
          <a:xfrm>
            <a:off x="3886200" y="5727700"/>
            <a:ext cx="609600" cy="533400"/>
            <a:chOff x="2400" y="624"/>
            <a:chExt cx="384" cy="336"/>
          </a:xfrm>
        </p:grpSpPr>
        <p:sp>
          <p:nvSpPr>
            <p:cNvPr id="37057" name="Rectangle 70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8" name="Line 71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9" name="Line 72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0" name="Line 73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1" name="Line 74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2" name="Line 75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3" name="Line 76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4" name="Line 77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6" name="Group 78"/>
          <p:cNvGrpSpPr>
            <a:grpSpLocks/>
          </p:cNvGrpSpPr>
          <p:nvPr/>
        </p:nvGrpSpPr>
        <p:grpSpPr bwMode="auto">
          <a:xfrm>
            <a:off x="4495800" y="5727700"/>
            <a:ext cx="609600" cy="533400"/>
            <a:chOff x="2400" y="624"/>
            <a:chExt cx="384" cy="336"/>
          </a:xfrm>
        </p:grpSpPr>
        <p:sp>
          <p:nvSpPr>
            <p:cNvPr id="37049" name="Rectangle 79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0" name="Line 80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1" name="Line 81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2" name="Line 82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3" name="Line 83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4" name="Line 84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5" name="Line 85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6" name="Line 86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7" name="Group 87"/>
          <p:cNvGrpSpPr>
            <a:grpSpLocks/>
          </p:cNvGrpSpPr>
          <p:nvPr/>
        </p:nvGrpSpPr>
        <p:grpSpPr bwMode="auto">
          <a:xfrm>
            <a:off x="5105400" y="5727700"/>
            <a:ext cx="609600" cy="533400"/>
            <a:chOff x="2400" y="624"/>
            <a:chExt cx="384" cy="336"/>
          </a:xfrm>
        </p:grpSpPr>
        <p:sp>
          <p:nvSpPr>
            <p:cNvPr id="37041" name="Rectangle 88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2" name="Line 89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3" name="Line 90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4" name="Line 91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5" name="Line 92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6" name="Line 93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7" name="Line 94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8" name="Line 95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8" name="Group 96"/>
          <p:cNvGrpSpPr>
            <a:grpSpLocks/>
          </p:cNvGrpSpPr>
          <p:nvPr/>
        </p:nvGrpSpPr>
        <p:grpSpPr bwMode="auto">
          <a:xfrm>
            <a:off x="5715000" y="5727700"/>
            <a:ext cx="609600" cy="533400"/>
            <a:chOff x="2400" y="624"/>
            <a:chExt cx="384" cy="336"/>
          </a:xfrm>
        </p:grpSpPr>
        <p:sp>
          <p:nvSpPr>
            <p:cNvPr id="37033" name="Rectangle 97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4" name="Line 98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5" name="Line 99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6" name="Line 100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7" name="Line 101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8" name="Line 102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9" name="Line 103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0" name="Line 104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89" name="Group 105"/>
          <p:cNvGrpSpPr>
            <a:grpSpLocks/>
          </p:cNvGrpSpPr>
          <p:nvPr/>
        </p:nvGrpSpPr>
        <p:grpSpPr bwMode="auto">
          <a:xfrm>
            <a:off x="3886200" y="4660900"/>
            <a:ext cx="609600" cy="533400"/>
            <a:chOff x="2400" y="624"/>
            <a:chExt cx="384" cy="336"/>
          </a:xfrm>
        </p:grpSpPr>
        <p:sp>
          <p:nvSpPr>
            <p:cNvPr id="37025" name="Rectangle 106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6" name="Line 107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7" name="Line 108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8" name="Line 109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9" name="Line 110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0" name="Line 111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1" name="Line 112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2" name="Line 113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0" name="Group 114"/>
          <p:cNvGrpSpPr>
            <a:grpSpLocks/>
          </p:cNvGrpSpPr>
          <p:nvPr/>
        </p:nvGrpSpPr>
        <p:grpSpPr bwMode="auto">
          <a:xfrm>
            <a:off x="4495800" y="4660900"/>
            <a:ext cx="609600" cy="533400"/>
            <a:chOff x="2400" y="624"/>
            <a:chExt cx="384" cy="336"/>
          </a:xfrm>
        </p:grpSpPr>
        <p:sp>
          <p:nvSpPr>
            <p:cNvPr id="37017" name="Rectangle 115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8" name="Line 116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9" name="Line 117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0" name="Line 118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1" name="Line 119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2" name="Line 120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3" name="Line 121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4" name="Line 122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1" name="Group 123"/>
          <p:cNvGrpSpPr>
            <a:grpSpLocks/>
          </p:cNvGrpSpPr>
          <p:nvPr/>
        </p:nvGrpSpPr>
        <p:grpSpPr bwMode="auto">
          <a:xfrm>
            <a:off x="5105400" y="4660900"/>
            <a:ext cx="609600" cy="533400"/>
            <a:chOff x="2400" y="624"/>
            <a:chExt cx="384" cy="336"/>
          </a:xfrm>
        </p:grpSpPr>
        <p:sp>
          <p:nvSpPr>
            <p:cNvPr id="37009" name="Rectangle 124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0" name="Line 125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1" name="Line 126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2" name="Line 127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3" name="Line 128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4" name="Line 129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5" name="Line 130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6" name="Line 131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2" name="Group 132"/>
          <p:cNvGrpSpPr>
            <a:grpSpLocks/>
          </p:cNvGrpSpPr>
          <p:nvPr/>
        </p:nvGrpSpPr>
        <p:grpSpPr bwMode="auto">
          <a:xfrm>
            <a:off x="5715000" y="4660900"/>
            <a:ext cx="609600" cy="533400"/>
            <a:chOff x="2400" y="624"/>
            <a:chExt cx="384" cy="336"/>
          </a:xfrm>
        </p:grpSpPr>
        <p:sp>
          <p:nvSpPr>
            <p:cNvPr id="37001" name="Rectangle 133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2" name="Line 134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3" name="Line 135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4" name="Line 136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5" name="Line 137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6" name="Line 138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7" name="Line 139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8" name="Line 140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3" name="Group 141"/>
          <p:cNvGrpSpPr>
            <a:grpSpLocks/>
          </p:cNvGrpSpPr>
          <p:nvPr/>
        </p:nvGrpSpPr>
        <p:grpSpPr bwMode="auto">
          <a:xfrm>
            <a:off x="6324600" y="4660900"/>
            <a:ext cx="609600" cy="533400"/>
            <a:chOff x="2400" y="624"/>
            <a:chExt cx="384" cy="336"/>
          </a:xfrm>
        </p:grpSpPr>
        <p:sp>
          <p:nvSpPr>
            <p:cNvPr id="36993" name="Rectangle 142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4" name="Line 143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5" name="Line 144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6" name="Line 145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7" name="Line 146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8" name="Line 147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9" name="Line 148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0" name="Line 149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4" name="Group 150"/>
          <p:cNvGrpSpPr>
            <a:grpSpLocks/>
          </p:cNvGrpSpPr>
          <p:nvPr/>
        </p:nvGrpSpPr>
        <p:grpSpPr bwMode="auto">
          <a:xfrm>
            <a:off x="6934200" y="4660900"/>
            <a:ext cx="609600" cy="533400"/>
            <a:chOff x="2400" y="624"/>
            <a:chExt cx="384" cy="336"/>
          </a:xfrm>
        </p:grpSpPr>
        <p:sp>
          <p:nvSpPr>
            <p:cNvPr id="36985" name="Rectangle 151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6" name="Line 152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7" name="Line 153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8" name="Line 154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9" name="Line 155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0" name="Line 156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1" name="Line 157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2" name="Line 158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5" name="Group 159"/>
          <p:cNvGrpSpPr>
            <a:grpSpLocks/>
          </p:cNvGrpSpPr>
          <p:nvPr/>
        </p:nvGrpSpPr>
        <p:grpSpPr bwMode="auto">
          <a:xfrm>
            <a:off x="7543800" y="4660900"/>
            <a:ext cx="609600" cy="533400"/>
            <a:chOff x="2400" y="624"/>
            <a:chExt cx="384" cy="336"/>
          </a:xfrm>
        </p:grpSpPr>
        <p:sp>
          <p:nvSpPr>
            <p:cNvPr id="36977" name="Rectangle 160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8" name="Line 161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9" name="Line 162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0" name="Line 163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1" name="Line 164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2" name="Line 165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3" name="Line 166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4" name="Line 167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6" name="Group 168"/>
          <p:cNvGrpSpPr>
            <a:grpSpLocks/>
          </p:cNvGrpSpPr>
          <p:nvPr/>
        </p:nvGrpSpPr>
        <p:grpSpPr bwMode="auto">
          <a:xfrm>
            <a:off x="8153400" y="4660900"/>
            <a:ext cx="609600" cy="533400"/>
            <a:chOff x="2400" y="624"/>
            <a:chExt cx="384" cy="336"/>
          </a:xfrm>
        </p:grpSpPr>
        <p:sp>
          <p:nvSpPr>
            <p:cNvPr id="36969" name="Rectangle 169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0" name="Line 170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1" name="Line 171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2" name="Line 172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3" name="Line 173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4" name="Line 174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5" name="Line 175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6" name="Line 176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7" name="Group 177"/>
          <p:cNvGrpSpPr>
            <a:grpSpLocks/>
          </p:cNvGrpSpPr>
          <p:nvPr/>
        </p:nvGrpSpPr>
        <p:grpSpPr bwMode="auto">
          <a:xfrm>
            <a:off x="3886200" y="5194300"/>
            <a:ext cx="609600" cy="533400"/>
            <a:chOff x="2400" y="624"/>
            <a:chExt cx="384" cy="336"/>
          </a:xfrm>
        </p:grpSpPr>
        <p:sp>
          <p:nvSpPr>
            <p:cNvPr id="36961" name="Rectangle 178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2" name="Line 179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3" name="Line 180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4" name="Line 181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5" name="Line 182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6" name="Line 183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7" name="Line 184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8" name="Line 185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8" name="Group 186"/>
          <p:cNvGrpSpPr>
            <a:grpSpLocks/>
          </p:cNvGrpSpPr>
          <p:nvPr/>
        </p:nvGrpSpPr>
        <p:grpSpPr bwMode="auto">
          <a:xfrm>
            <a:off x="4495800" y="5194300"/>
            <a:ext cx="609600" cy="533400"/>
            <a:chOff x="2400" y="624"/>
            <a:chExt cx="384" cy="336"/>
          </a:xfrm>
        </p:grpSpPr>
        <p:sp>
          <p:nvSpPr>
            <p:cNvPr id="36953" name="Rectangle 187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4" name="Line 188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5" name="Line 189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6" name="Line 190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7" name="Line 191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8" name="Line 192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9" name="Line 193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0" name="Line 194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99" name="Group 195"/>
          <p:cNvGrpSpPr>
            <a:grpSpLocks/>
          </p:cNvGrpSpPr>
          <p:nvPr/>
        </p:nvGrpSpPr>
        <p:grpSpPr bwMode="auto">
          <a:xfrm>
            <a:off x="5105400" y="5194300"/>
            <a:ext cx="609600" cy="533400"/>
            <a:chOff x="2400" y="624"/>
            <a:chExt cx="384" cy="336"/>
          </a:xfrm>
        </p:grpSpPr>
        <p:sp>
          <p:nvSpPr>
            <p:cNvPr id="36945" name="Rectangle 196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6" name="Line 197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7" name="Line 198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8" name="Line 199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9" name="Line 200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0" name="Line 201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1" name="Line 202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2" name="Line 203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900" name="Group 204"/>
          <p:cNvGrpSpPr>
            <a:grpSpLocks/>
          </p:cNvGrpSpPr>
          <p:nvPr/>
        </p:nvGrpSpPr>
        <p:grpSpPr bwMode="auto">
          <a:xfrm>
            <a:off x="5715000" y="5194300"/>
            <a:ext cx="609600" cy="533400"/>
            <a:chOff x="2400" y="624"/>
            <a:chExt cx="384" cy="336"/>
          </a:xfrm>
        </p:grpSpPr>
        <p:sp>
          <p:nvSpPr>
            <p:cNvPr id="36937" name="Rectangle 205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8" name="Line 206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9" name="Line 207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0" name="Line 208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1" name="Line 209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2" name="Line 210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3" name="Line 211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4" name="Line 212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901" name="Group 213"/>
          <p:cNvGrpSpPr>
            <a:grpSpLocks/>
          </p:cNvGrpSpPr>
          <p:nvPr/>
        </p:nvGrpSpPr>
        <p:grpSpPr bwMode="auto">
          <a:xfrm>
            <a:off x="6324600" y="5194300"/>
            <a:ext cx="609600" cy="533400"/>
            <a:chOff x="2400" y="624"/>
            <a:chExt cx="384" cy="336"/>
          </a:xfrm>
        </p:grpSpPr>
        <p:sp>
          <p:nvSpPr>
            <p:cNvPr id="36929" name="Rectangle 214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0" name="Line 215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1" name="Line 216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2" name="Line 217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3" name="Line 218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4" name="Line 219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5" name="Line 220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6" name="Line 221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902" name="Group 222"/>
          <p:cNvGrpSpPr>
            <a:grpSpLocks/>
          </p:cNvGrpSpPr>
          <p:nvPr/>
        </p:nvGrpSpPr>
        <p:grpSpPr bwMode="auto">
          <a:xfrm>
            <a:off x="6934200" y="5194300"/>
            <a:ext cx="609600" cy="533400"/>
            <a:chOff x="2400" y="624"/>
            <a:chExt cx="384" cy="336"/>
          </a:xfrm>
        </p:grpSpPr>
        <p:sp>
          <p:nvSpPr>
            <p:cNvPr id="36921" name="Rectangle 223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2" name="Line 224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3" name="Line 225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4" name="Line 226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5" name="Line 227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6" name="Line 228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7" name="Line 229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8" name="Line 230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903" name="Group 231"/>
          <p:cNvGrpSpPr>
            <a:grpSpLocks/>
          </p:cNvGrpSpPr>
          <p:nvPr/>
        </p:nvGrpSpPr>
        <p:grpSpPr bwMode="auto">
          <a:xfrm>
            <a:off x="7543800" y="5194300"/>
            <a:ext cx="609600" cy="533400"/>
            <a:chOff x="2400" y="624"/>
            <a:chExt cx="384" cy="336"/>
          </a:xfrm>
        </p:grpSpPr>
        <p:sp>
          <p:nvSpPr>
            <p:cNvPr id="36913" name="Rectangle 232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4" name="Line 233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5" name="Line 234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6" name="Line 235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7" name="Line 236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8" name="Line 237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9" name="Line 238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0" name="Line 239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904" name="Group 240"/>
          <p:cNvGrpSpPr>
            <a:grpSpLocks/>
          </p:cNvGrpSpPr>
          <p:nvPr/>
        </p:nvGrpSpPr>
        <p:grpSpPr bwMode="auto">
          <a:xfrm>
            <a:off x="8153400" y="5194300"/>
            <a:ext cx="609600" cy="533400"/>
            <a:chOff x="2400" y="624"/>
            <a:chExt cx="384" cy="336"/>
          </a:xfrm>
        </p:grpSpPr>
        <p:sp>
          <p:nvSpPr>
            <p:cNvPr id="36905" name="Rectangle 241"/>
            <p:cNvSpPr>
              <a:spLocks noChangeArrowheads="1"/>
            </p:cNvSpPr>
            <p:nvPr/>
          </p:nvSpPr>
          <p:spPr bwMode="auto">
            <a:xfrm>
              <a:off x="2400" y="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6" name="Line 242"/>
            <p:cNvSpPr>
              <a:spLocks noChangeShapeType="1"/>
            </p:cNvSpPr>
            <p:nvPr/>
          </p:nvSpPr>
          <p:spPr bwMode="auto">
            <a:xfrm>
              <a:off x="244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7" name="Line 243"/>
            <p:cNvSpPr>
              <a:spLocks noChangeShapeType="1"/>
            </p:cNvSpPr>
            <p:nvPr/>
          </p:nvSpPr>
          <p:spPr bwMode="auto">
            <a:xfrm>
              <a:off x="249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8" name="Line 244"/>
            <p:cNvSpPr>
              <a:spLocks noChangeShapeType="1"/>
            </p:cNvSpPr>
            <p:nvPr/>
          </p:nvSpPr>
          <p:spPr bwMode="auto">
            <a:xfrm>
              <a:off x="2544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9" name="Line 245"/>
            <p:cNvSpPr>
              <a:spLocks noChangeShapeType="1"/>
            </p:cNvSpPr>
            <p:nvPr/>
          </p:nvSpPr>
          <p:spPr bwMode="auto">
            <a:xfrm>
              <a:off x="2592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0" name="Line 246"/>
            <p:cNvSpPr>
              <a:spLocks noChangeShapeType="1"/>
            </p:cNvSpPr>
            <p:nvPr/>
          </p:nvSpPr>
          <p:spPr bwMode="auto">
            <a:xfrm>
              <a:off x="2640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1" name="Line 247"/>
            <p:cNvSpPr>
              <a:spLocks noChangeShapeType="1"/>
            </p:cNvSpPr>
            <p:nvPr/>
          </p:nvSpPr>
          <p:spPr bwMode="auto">
            <a:xfrm>
              <a:off x="2688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2" name="Line 248"/>
            <p:cNvSpPr>
              <a:spLocks noChangeShapeType="1"/>
            </p:cNvSpPr>
            <p:nvPr/>
          </p:nvSpPr>
          <p:spPr bwMode="auto">
            <a:xfrm>
              <a:off x="2736" y="8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Structure of the Redirect Message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970338" y="1882775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044950" y="21828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4119563" y="21828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4194175" y="21828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268788" y="21828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343400" y="21828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4419600" y="21828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4494213" y="21828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3970338" y="2408238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4044950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119563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4194175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4268788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4343400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4419600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4494213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8825" y="2408238"/>
            <a:ext cx="598488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4643438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4718050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>
            <a:off x="4792663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>
            <a:off x="4868863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>
            <a:off x="4943475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>
            <a:off x="5018088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5092700" y="27082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3970338" y="3459163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Line 28"/>
          <p:cNvSpPr>
            <a:spLocks noChangeShapeType="1"/>
          </p:cNvSpPr>
          <p:nvPr/>
        </p:nvSpPr>
        <p:spPr bwMode="auto">
          <a:xfrm>
            <a:off x="404495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7" name="Line 29"/>
          <p:cNvSpPr>
            <a:spLocks noChangeShapeType="1"/>
          </p:cNvSpPr>
          <p:nvPr/>
        </p:nvSpPr>
        <p:spPr bwMode="auto">
          <a:xfrm>
            <a:off x="41195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8" name="Line 30"/>
          <p:cNvSpPr>
            <a:spLocks noChangeShapeType="1"/>
          </p:cNvSpPr>
          <p:nvPr/>
        </p:nvSpPr>
        <p:spPr bwMode="auto">
          <a:xfrm>
            <a:off x="41941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Line 31"/>
          <p:cNvSpPr>
            <a:spLocks noChangeShapeType="1"/>
          </p:cNvSpPr>
          <p:nvPr/>
        </p:nvSpPr>
        <p:spPr bwMode="auto">
          <a:xfrm>
            <a:off x="426878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0" name="Line 32"/>
          <p:cNvSpPr>
            <a:spLocks noChangeShapeType="1"/>
          </p:cNvSpPr>
          <p:nvPr/>
        </p:nvSpPr>
        <p:spPr bwMode="auto">
          <a:xfrm>
            <a:off x="43434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1" name="Line 33"/>
          <p:cNvSpPr>
            <a:spLocks noChangeShapeType="1"/>
          </p:cNvSpPr>
          <p:nvPr/>
        </p:nvSpPr>
        <p:spPr bwMode="auto">
          <a:xfrm>
            <a:off x="44196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Line 34"/>
          <p:cNvSpPr>
            <a:spLocks noChangeShapeType="1"/>
          </p:cNvSpPr>
          <p:nvPr/>
        </p:nvSpPr>
        <p:spPr bwMode="auto">
          <a:xfrm>
            <a:off x="449421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152400" y="1357313"/>
            <a:ext cx="3813175" cy="473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100"/>
              <a:t>Type</a:t>
            </a:r>
          </a:p>
          <a:p>
            <a:pPr algn="r">
              <a:spcBef>
                <a:spcPct val="10000"/>
              </a:spcBef>
            </a:pPr>
            <a:r>
              <a:rPr lang="en-US" sz="3100"/>
              <a:t>Code</a:t>
            </a:r>
          </a:p>
          <a:p>
            <a:pPr algn="r">
              <a:spcBef>
                <a:spcPct val="10000"/>
              </a:spcBef>
            </a:pPr>
            <a:r>
              <a:rPr lang="en-US" sz="3100"/>
              <a:t>Checksum</a:t>
            </a:r>
          </a:p>
          <a:p>
            <a:pPr algn="r">
              <a:spcBef>
                <a:spcPct val="10000"/>
              </a:spcBef>
            </a:pPr>
            <a:r>
              <a:rPr lang="en-US" sz="3100"/>
              <a:t>Reserved</a:t>
            </a:r>
          </a:p>
          <a:p>
            <a:pPr algn="r">
              <a:spcBef>
                <a:spcPct val="10000"/>
              </a:spcBef>
            </a:pPr>
            <a:r>
              <a:rPr lang="en-US" sz="3100"/>
              <a:t>Target Address</a:t>
            </a:r>
          </a:p>
          <a:p>
            <a:pPr algn="r">
              <a:spcBef>
                <a:spcPct val="10000"/>
              </a:spcBef>
            </a:pPr>
            <a:endParaRPr lang="en-US" sz="3100"/>
          </a:p>
          <a:p>
            <a:pPr algn="r">
              <a:spcBef>
                <a:spcPct val="10000"/>
              </a:spcBef>
            </a:pPr>
            <a:r>
              <a:rPr lang="en-US" sz="3100"/>
              <a:t>Destination Address</a:t>
            </a:r>
          </a:p>
          <a:p>
            <a:pPr algn="r">
              <a:spcBef>
                <a:spcPct val="10000"/>
              </a:spcBef>
            </a:pPr>
            <a:endParaRPr lang="en-US" sz="3100"/>
          </a:p>
          <a:p>
            <a:pPr algn="r">
              <a:spcBef>
                <a:spcPct val="10000"/>
              </a:spcBef>
            </a:pPr>
            <a:r>
              <a:rPr lang="en-US" sz="3100"/>
              <a:t>Options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3970338" y="1357313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Line 37"/>
          <p:cNvSpPr>
            <a:spLocks noChangeShapeType="1"/>
          </p:cNvSpPr>
          <p:nvPr/>
        </p:nvSpPr>
        <p:spPr bwMode="auto">
          <a:xfrm>
            <a:off x="4044950" y="16573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6" name="Line 38"/>
          <p:cNvSpPr>
            <a:spLocks noChangeShapeType="1"/>
          </p:cNvSpPr>
          <p:nvPr/>
        </p:nvSpPr>
        <p:spPr bwMode="auto">
          <a:xfrm>
            <a:off x="4119563" y="16573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7" name="Line 39"/>
          <p:cNvSpPr>
            <a:spLocks noChangeShapeType="1"/>
          </p:cNvSpPr>
          <p:nvPr/>
        </p:nvSpPr>
        <p:spPr bwMode="auto">
          <a:xfrm>
            <a:off x="4194175" y="16573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Line 40"/>
          <p:cNvSpPr>
            <a:spLocks noChangeShapeType="1"/>
          </p:cNvSpPr>
          <p:nvPr/>
        </p:nvSpPr>
        <p:spPr bwMode="auto">
          <a:xfrm>
            <a:off x="4268788" y="16573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29" name="Line 41"/>
          <p:cNvSpPr>
            <a:spLocks noChangeShapeType="1"/>
          </p:cNvSpPr>
          <p:nvPr/>
        </p:nvSpPr>
        <p:spPr bwMode="auto">
          <a:xfrm>
            <a:off x="4343400" y="16573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0" name="Line 42"/>
          <p:cNvSpPr>
            <a:spLocks noChangeShapeType="1"/>
          </p:cNvSpPr>
          <p:nvPr/>
        </p:nvSpPr>
        <p:spPr bwMode="auto">
          <a:xfrm>
            <a:off x="4419600" y="16573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Line 43"/>
          <p:cNvSpPr>
            <a:spLocks noChangeShapeType="1"/>
          </p:cNvSpPr>
          <p:nvPr/>
        </p:nvSpPr>
        <p:spPr bwMode="auto">
          <a:xfrm>
            <a:off x="4494213" y="16573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2" name="Rectangle 44"/>
          <p:cNvSpPr>
            <a:spLocks noChangeArrowheads="1"/>
          </p:cNvSpPr>
          <p:nvPr/>
        </p:nvSpPr>
        <p:spPr bwMode="auto">
          <a:xfrm>
            <a:off x="4568825" y="3459163"/>
            <a:ext cx="598488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3" name="Line 45"/>
          <p:cNvSpPr>
            <a:spLocks noChangeShapeType="1"/>
          </p:cNvSpPr>
          <p:nvPr/>
        </p:nvSpPr>
        <p:spPr bwMode="auto">
          <a:xfrm>
            <a:off x="464343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Line 46"/>
          <p:cNvSpPr>
            <a:spLocks noChangeShapeType="1"/>
          </p:cNvSpPr>
          <p:nvPr/>
        </p:nvSpPr>
        <p:spPr bwMode="auto">
          <a:xfrm>
            <a:off x="471805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5" name="Line 47"/>
          <p:cNvSpPr>
            <a:spLocks noChangeShapeType="1"/>
          </p:cNvSpPr>
          <p:nvPr/>
        </p:nvSpPr>
        <p:spPr bwMode="auto">
          <a:xfrm>
            <a:off x="47926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6" name="Line 48"/>
          <p:cNvSpPr>
            <a:spLocks noChangeShapeType="1"/>
          </p:cNvSpPr>
          <p:nvPr/>
        </p:nvSpPr>
        <p:spPr bwMode="auto">
          <a:xfrm>
            <a:off x="48688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7" name="Line 49"/>
          <p:cNvSpPr>
            <a:spLocks noChangeShapeType="1"/>
          </p:cNvSpPr>
          <p:nvPr/>
        </p:nvSpPr>
        <p:spPr bwMode="auto">
          <a:xfrm>
            <a:off x="49434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8" name="Line 50"/>
          <p:cNvSpPr>
            <a:spLocks noChangeShapeType="1"/>
          </p:cNvSpPr>
          <p:nvPr/>
        </p:nvSpPr>
        <p:spPr bwMode="auto">
          <a:xfrm>
            <a:off x="501808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9" name="Line 51"/>
          <p:cNvSpPr>
            <a:spLocks noChangeShapeType="1"/>
          </p:cNvSpPr>
          <p:nvPr/>
        </p:nvSpPr>
        <p:spPr bwMode="auto">
          <a:xfrm>
            <a:off x="50927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0" name="Rectangle 52"/>
          <p:cNvSpPr>
            <a:spLocks noChangeArrowheads="1"/>
          </p:cNvSpPr>
          <p:nvPr/>
        </p:nvSpPr>
        <p:spPr bwMode="auto">
          <a:xfrm>
            <a:off x="3970338" y="3984625"/>
            <a:ext cx="598487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41" name="Line 53"/>
          <p:cNvSpPr>
            <a:spLocks noChangeShapeType="1"/>
          </p:cNvSpPr>
          <p:nvPr/>
        </p:nvSpPr>
        <p:spPr bwMode="auto">
          <a:xfrm>
            <a:off x="404495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1195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3" name="Line 55"/>
          <p:cNvSpPr>
            <a:spLocks noChangeShapeType="1"/>
          </p:cNvSpPr>
          <p:nvPr/>
        </p:nvSpPr>
        <p:spPr bwMode="auto">
          <a:xfrm>
            <a:off x="41941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4" name="Line 56"/>
          <p:cNvSpPr>
            <a:spLocks noChangeShapeType="1"/>
          </p:cNvSpPr>
          <p:nvPr/>
        </p:nvSpPr>
        <p:spPr bwMode="auto">
          <a:xfrm>
            <a:off x="426878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43434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6" name="Line 58"/>
          <p:cNvSpPr>
            <a:spLocks noChangeShapeType="1"/>
          </p:cNvSpPr>
          <p:nvPr/>
        </p:nvSpPr>
        <p:spPr bwMode="auto">
          <a:xfrm>
            <a:off x="44196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7" name="Line 59"/>
          <p:cNvSpPr>
            <a:spLocks noChangeShapeType="1"/>
          </p:cNvSpPr>
          <p:nvPr/>
        </p:nvSpPr>
        <p:spPr bwMode="auto">
          <a:xfrm>
            <a:off x="449421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8" name="Rectangle 60"/>
          <p:cNvSpPr>
            <a:spLocks noChangeArrowheads="1"/>
          </p:cNvSpPr>
          <p:nvPr/>
        </p:nvSpPr>
        <p:spPr bwMode="auto">
          <a:xfrm>
            <a:off x="4568825" y="3984625"/>
            <a:ext cx="598488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49" name="Line 61"/>
          <p:cNvSpPr>
            <a:spLocks noChangeShapeType="1"/>
          </p:cNvSpPr>
          <p:nvPr/>
        </p:nvSpPr>
        <p:spPr bwMode="auto">
          <a:xfrm>
            <a:off x="464343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0" name="Line 62"/>
          <p:cNvSpPr>
            <a:spLocks noChangeShapeType="1"/>
          </p:cNvSpPr>
          <p:nvPr/>
        </p:nvSpPr>
        <p:spPr bwMode="auto">
          <a:xfrm>
            <a:off x="471805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Line 63"/>
          <p:cNvSpPr>
            <a:spLocks noChangeShapeType="1"/>
          </p:cNvSpPr>
          <p:nvPr/>
        </p:nvSpPr>
        <p:spPr bwMode="auto">
          <a:xfrm>
            <a:off x="47926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2" name="Line 64"/>
          <p:cNvSpPr>
            <a:spLocks noChangeShapeType="1"/>
          </p:cNvSpPr>
          <p:nvPr/>
        </p:nvSpPr>
        <p:spPr bwMode="auto">
          <a:xfrm>
            <a:off x="48688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3" name="Line 65"/>
          <p:cNvSpPr>
            <a:spLocks noChangeShapeType="1"/>
          </p:cNvSpPr>
          <p:nvPr/>
        </p:nvSpPr>
        <p:spPr bwMode="auto">
          <a:xfrm>
            <a:off x="49434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Line 66"/>
          <p:cNvSpPr>
            <a:spLocks noChangeShapeType="1"/>
          </p:cNvSpPr>
          <p:nvPr/>
        </p:nvSpPr>
        <p:spPr bwMode="auto">
          <a:xfrm>
            <a:off x="501808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5" name="Line 67"/>
          <p:cNvSpPr>
            <a:spLocks noChangeShapeType="1"/>
          </p:cNvSpPr>
          <p:nvPr/>
        </p:nvSpPr>
        <p:spPr bwMode="auto">
          <a:xfrm>
            <a:off x="50927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6" name="Text Box 68"/>
          <p:cNvSpPr txBox="1">
            <a:spLocks noChangeArrowheads="1"/>
          </p:cNvSpPr>
          <p:nvPr/>
        </p:nvSpPr>
        <p:spPr bwMode="auto">
          <a:xfrm>
            <a:off x="4714875" y="1397000"/>
            <a:ext cx="95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137</a:t>
            </a:r>
          </a:p>
        </p:txBody>
      </p:sp>
      <p:sp>
        <p:nvSpPr>
          <p:cNvPr id="37957" name="Text Box 69"/>
          <p:cNvSpPr txBox="1">
            <a:spLocks noChangeArrowheads="1"/>
          </p:cNvSpPr>
          <p:nvPr/>
        </p:nvSpPr>
        <p:spPr bwMode="auto">
          <a:xfrm>
            <a:off x="4740275" y="188595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37958" name="Rectangle 70"/>
          <p:cNvSpPr>
            <a:spLocks noChangeArrowheads="1"/>
          </p:cNvSpPr>
          <p:nvPr/>
        </p:nvSpPr>
        <p:spPr bwMode="auto">
          <a:xfrm>
            <a:off x="5167313" y="3984625"/>
            <a:ext cx="600075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59" name="Line 71"/>
          <p:cNvSpPr>
            <a:spLocks noChangeShapeType="1"/>
          </p:cNvSpPr>
          <p:nvPr/>
        </p:nvSpPr>
        <p:spPr bwMode="auto">
          <a:xfrm>
            <a:off x="524351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Line 72"/>
          <p:cNvSpPr>
            <a:spLocks noChangeShapeType="1"/>
          </p:cNvSpPr>
          <p:nvPr/>
        </p:nvSpPr>
        <p:spPr bwMode="auto">
          <a:xfrm>
            <a:off x="531812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1" name="Line 73"/>
          <p:cNvSpPr>
            <a:spLocks noChangeShapeType="1"/>
          </p:cNvSpPr>
          <p:nvPr/>
        </p:nvSpPr>
        <p:spPr bwMode="auto">
          <a:xfrm>
            <a:off x="539273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2" name="Line 74"/>
          <p:cNvSpPr>
            <a:spLocks noChangeShapeType="1"/>
          </p:cNvSpPr>
          <p:nvPr/>
        </p:nvSpPr>
        <p:spPr bwMode="auto">
          <a:xfrm>
            <a:off x="546735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Line 75"/>
          <p:cNvSpPr>
            <a:spLocks noChangeShapeType="1"/>
          </p:cNvSpPr>
          <p:nvPr/>
        </p:nvSpPr>
        <p:spPr bwMode="auto">
          <a:xfrm>
            <a:off x="55419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4" name="Line 76"/>
          <p:cNvSpPr>
            <a:spLocks noChangeShapeType="1"/>
          </p:cNvSpPr>
          <p:nvPr/>
        </p:nvSpPr>
        <p:spPr bwMode="auto">
          <a:xfrm>
            <a:off x="56165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5" name="Line 77"/>
          <p:cNvSpPr>
            <a:spLocks noChangeShapeType="1"/>
          </p:cNvSpPr>
          <p:nvPr/>
        </p:nvSpPr>
        <p:spPr bwMode="auto">
          <a:xfrm>
            <a:off x="56927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5767388" y="3984625"/>
            <a:ext cx="598487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67" name="Line 79"/>
          <p:cNvSpPr>
            <a:spLocks noChangeShapeType="1"/>
          </p:cNvSpPr>
          <p:nvPr/>
        </p:nvSpPr>
        <p:spPr bwMode="auto">
          <a:xfrm>
            <a:off x="58420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8" name="Line 80"/>
          <p:cNvSpPr>
            <a:spLocks noChangeShapeType="1"/>
          </p:cNvSpPr>
          <p:nvPr/>
        </p:nvSpPr>
        <p:spPr bwMode="auto">
          <a:xfrm>
            <a:off x="591661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Line 81"/>
          <p:cNvSpPr>
            <a:spLocks noChangeShapeType="1"/>
          </p:cNvSpPr>
          <p:nvPr/>
        </p:nvSpPr>
        <p:spPr bwMode="auto">
          <a:xfrm>
            <a:off x="599122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0" name="Line 82"/>
          <p:cNvSpPr>
            <a:spLocks noChangeShapeType="1"/>
          </p:cNvSpPr>
          <p:nvPr/>
        </p:nvSpPr>
        <p:spPr bwMode="auto">
          <a:xfrm>
            <a:off x="606742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1" name="Line 83"/>
          <p:cNvSpPr>
            <a:spLocks noChangeShapeType="1"/>
          </p:cNvSpPr>
          <p:nvPr/>
        </p:nvSpPr>
        <p:spPr bwMode="auto">
          <a:xfrm>
            <a:off x="614203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Line 84"/>
          <p:cNvSpPr>
            <a:spLocks noChangeShapeType="1"/>
          </p:cNvSpPr>
          <p:nvPr/>
        </p:nvSpPr>
        <p:spPr bwMode="auto">
          <a:xfrm>
            <a:off x="621665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3" name="Line 85"/>
          <p:cNvSpPr>
            <a:spLocks noChangeShapeType="1"/>
          </p:cNvSpPr>
          <p:nvPr/>
        </p:nvSpPr>
        <p:spPr bwMode="auto">
          <a:xfrm>
            <a:off x="62912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167313" y="3459163"/>
            <a:ext cx="600075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Line 87"/>
          <p:cNvSpPr>
            <a:spLocks noChangeShapeType="1"/>
          </p:cNvSpPr>
          <p:nvPr/>
        </p:nvSpPr>
        <p:spPr bwMode="auto">
          <a:xfrm>
            <a:off x="524351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6" name="Line 88"/>
          <p:cNvSpPr>
            <a:spLocks noChangeShapeType="1"/>
          </p:cNvSpPr>
          <p:nvPr/>
        </p:nvSpPr>
        <p:spPr bwMode="auto">
          <a:xfrm>
            <a:off x="531812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7" name="Line 89"/>
          <p:cNvSpPr>
            <a:spLocks noChangeShapeType="1"/>
          </p:cNvSpPr>
          <p:nvPr/>
        </p:nvSpPr>
        <p:spPr bwMode="auto">
          <a:xfrm>
            <a:off x="539273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Line 90"/>
          <p:cNvSpPr>
            <a:spLocks noChangeShapeType="1"/>
          </p:cNvSpPr>
          <p:nvPr/>
        </p:nvSpPr>
        <p:spPr bwMode="auto">
          <a:xfrm>
            <a:off x="546735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79" name="Line 91"/>
          <p:cNvSpPr>
            <a:spLocks noChangeShapeType="1"/>
          </p:cNvSpPr>
          <p:nvPr/>
        </p:nvSpPr>
        <p:spPr bwMode="auto">
          <a:xfrm>
            <a:off x="55419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0" name="Line 92"/>
          <p:cNvSpPr>
            <a:spLocks noChangeShapeType="1"/>
          </p:cNvSpPr>
          <p:nvPr/>
        </p:nvSpPr>
        <p:spPr bwMode="auto">
          <a:xfrm>
            <a:off x="56165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Line 93"/>
          <p:cNvSpPr>
            <a:spLocks noChangeShapeType="1"/>
          </p:cNvSpPr>
          <p:nvPr/>
        </p:nvSpPr>
        <p:spPr bwMode="auto">
          <a:xfrm>
            <a:off x="56927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2" name="Rectangle 94"/>
          <p:cNvSpPr>
            <a:spLocks noChangeArrowheads="1"/>
          </p:cNvSpPr>
          <p:nvPr/>
        </p:nvSpPr>
        <p:spPr bwMode="auto">
          <a:xfrm>
            <a:off x="5767388" y="3459163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83" name="Line 95"/>
          <p:cNvSpPr>
            <a:spLocks noChangeShapeType="1"/>
          </p:cNvSpPr>
          <p:nvPr/>
        </p:nvSpPr>
        <p:spPr bwMode="auto">
          <a:xfrm>
            <a:off x="58420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Line 96"/>
          <p:cNvSpPr>
            <a:spLocks noChangeShapeType="1"/>
          </p:cNvSpPr>
          <p:nvPr/>
        </p:nvSpPr>
        <p:spPr bwMode="auto">
          <a:xfrm>
            <a:off x="591661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5" name="Line 97"/>
          <p:cNvSpPr>
            <a:spLocks noChangeShapeType="1"/>
          </p:cNvSpPr>
          <p:nvPr/>
        </p:nvSpPr>
        <p:spPr bwMode="auto">
          <a:xfrm>
            <a:off x="599122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6" name="Line 98"/>
          <p:cNvSpPr>
            <a:spLocks noChangeShapeType="1"/>
          </p:cNvSpPr>
          <p:nvPr/>
        </p:nvSpPr>
        <p:spPr bwMode="auto">
          <a:xfrm>
            <a:off x="606742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7" name="Line 99"/>
          <p:cNvSpPr>
            <a:spLocks noChangeShapeType="1"/>
          </p:cNvSpPr>
          <p:nvPr/>
        </p:nvSpPr>
        <p:spPr bwMode="auto">
          <a:xfrm>
            <a:off x="614203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8" name="Line 100"/>
          <p:cNvSpPr>
            <a:spLocks noChangeShapeType="1"/>
          </p:cNvSpPr>
          <p:nvPr/>
        </p:nvSpPr>
        <p:spPr bwMode="auto">
          <a:xfrm>
            <a:off x="621665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9" name="Line 101"/>
          <p:cNvSpPr>
            <a:spLocks noChangeShapeType="1"/>
          </p:cNvSpPr>
          <p:nvPr/>
        </p:nvSpPr>
        <p:spPr bwMode="auto">
          <a:xfrm>
            <a:off x="62912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0" name="Rectangle 102"/>
          <p:cNvSpPr>
            <a:spLocks noChangeArrowheads="1"/>
          </p:cNvSpPr>
          <p:nvPr/>
        </p:nvSpPr>
        <p:spPr bwMode="auto">
          <a:xfrm>
            <a:off x="3970338" y="5562600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91" name="Line 103"/>
          <p:cNvSpPr>
            <a:spLocks noChangeShapeType="1"/>
          </p:cNvSpPr>
          <p:nvPr/>
        </p:nvSpPr>
        <p:spPr bwMode="auto">
          <a:xfrm>
            <a:off x="404495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2" name="Line 104"/>
          <p:cNvSpPr>
            <a:spLocks noChangeShapeType="1"/>
          </p:cNvSpPr>
          <p:nvPr/>
        </p:nvSpPr>
        <p:spPr bwMode="auto">
          <a:xfrm>
            <a:off x="411956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3" name="Line 105"/>
          <p:cNvSpPr>
            <a:spLocks noChangeShapeType="1"/>
          </p:cNvSpPr>
          <p:nvPr/>
        </p:nvSpPr>
        <p:spPr bwMode="auto">
          <a:xfrm>
            <a:off x="4194175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4" name="Line 106"/>
          <p:cNvSpPr>
            <a:spLocks noChangeShapeType="1"/>
          </p:cNvSpPr>
          <p:nvPr/>
        </p:nvSpPr>
        <p:spPr bwMode="auto">
          <a:xfrm>
            <a:off x="4268788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5" name="Line 107"/>
          <p:cNvSpPr>
            <a:spLocks noChangeShapeType="1"/>
          </p:cNvSpPr>
          <p:nvPr/>
        </p:nvSpPr>
        <p:spPr bwMode="auto">
          <a:xfrm>
            <a:off x="434340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6" name="Line 108"/>
          <p:cNvSpPr>
            <a:spLocks noChangeShapeType="1"/>
          </p:cNvSpPr>
          <p:nvPr/>
        </p:nvSpPr>
        <p:spPr bwMode="auto">
          <a:xfrm>
            <a:off x="441960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7" name="Line 109"/>
          <p:cNvSpPr>
            <a:spLocks noChangeShapeType="1"/>
          </p:cNvSpPr>
          <p:nvPr/>
        </p:nvSpPr>
        <p:spPr bwMode="auto">
          <a:xfrm>
            <a:off x="449421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8" name="Rectangle 110"/>
          <p:cNvSpPr>
            <a:spLocks noChangeArrowheads="1"/>
          </p:cNvSpPr>
          <p:nvPr/>
        </p:nvSpPr>
        <p:spPr bwMode="auto">
          <a:xfrm>
            <a:off x="4568825" y="5562600"/>
            <a:ext cx="598488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99" name="Line 111"/>
          <p:cNvSpPr>
            <a:spLocks noChangeShapeType="1"/>
          </p:cNvSpPr>
          <p:nvPr/>
        </p:nvSpPr>
        <p:spPr bwMode="auto">
          <a:xfrm>
            <a:off x="4643438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0" name="Line 112"/>
          <p:cNvSpPr>
            <a:spLocks noChangeShapeType="1"/>
          </p:cNvSpPr>
          <p:nvPr/>
        </p:nvSpPr>
        <p:spPr bwMode="auto">
          <a:xfrm>
            <a:off x="471805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1" name="Line 113"/>
          <p:cNvSpPr>
            <a:spLocks noChangeShapeType="1"/>
          </p:cNvSpPr>
          <p:nvPr/>
        </p:nvSpPr>
        <p:spPr bwMode="auto">
          <a:xfrm>
            <a:off x="479266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2" name="Line 114"/>
          <p:cNvSpPr>
            <a:spLocks noChangeShapeType="1"/>
          </p:cNvSpPr>
          <p:nvPr/>
        </p:nvSpPr>
        <p:spPr bwMode="auto">
          <a:xfrm>
            <a:off x="486886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3" name="Line 115"/>
          <p:cNvSpPr>
            <a:spLocks noChangeShapeType="1"/>
          </p:cNvSpPr>
          <p:nvPr/>
        </p:nvSpPr>
        <p:spPr bwMode="auto">
          <a:xfrm>
            <a:off x="4943475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4" name="Line 116"/>
          <p:cNvSpPr>
            <a:spLocks noChangeShapeType="1"/>
          </p:cNvSpPr>
          <p:nvPr/>
        </p:nvSpPr>
        <p:spPr bwMode="auto">
          <a:xfrm>
            <a:off x="5018088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5" name="Line 117"/>
          <p:cNvSpPr>
            <a:spLocks noChangeShapeType="1"/>
          </p:cNvSpPr>
          <p:nvPr/>
        </p:nvSpPr>
        <p:spPr bwMode="auto">
          <a:xfrm>
            <a:off x="509270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6" name="Rectangle 118"/>
          <p:cNvSpPr>
            <a:spLocks noChangeArrowheads="1"/>
          </p:cNvSpPr>
          <p:nvPr/>
        </p:nvSpPr>
        <p:spPr bwMode="auto">
          <a:xfrm>
            <a:off x="5167313" y="5562600"/>
            <a:ext cx="600075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07" name="Line 119"/>
          <p:cNvSpPr>
            <a:spLocks noChangeShapeType="1"/>
          </p:cNvSpPr>
          <p:nvPr/>
        </p:nvSpPr>
        <p:spPr bwMode="auto">
          <a:xfrm>
            <a:off x="524351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8" name="Line 120"/>
          <p:cNvSpPr>
            <a:spLocks noChangeShapeType="1"/>
          </p:cNvSpPr>
          <p:nvPr/>
        </p:nvSpPr>
        <p:spPr bwMode="auto">
          <a:xfrm>
            <a:off x="5318125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09" name="Line 121"/>
          <p:cNvSpPr>
            <a:spLocks noChangeShapeType="1"/>
          </p:cNvSpPr>
          <p:nvPr/>
        </p:nvSpPr>
        <p:spPr bwMode="auto">
          <a:xfrm>
            <a:off x="5392738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0" name="Line 122"/>
          <p:cNvSpPr>
            <a:spLocks noChangeShapeType="1"/>
          </p:cNvSpPr>
          <p:nvPr/>
        </p:nvSpPr>
        <p:spPr bwMode="auto">
          <a:xfrm>
            <a:off x="546735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1" name="Line 123"/>
          <p:cNvSpPr>
            <a:spLocks noChangeShapeType="1"/>
          </p:cNvSpPr>
          <p:nvPr/>
        </p:nvSpPr>
        <p:spPr bwMode="auto">
          <a:xfrm>
            <a:off x="554196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2" name="Line 124"/>
          <p:cNvSpPr>
            <a:spLocks noChangeShapeType="1"/>
          </p:cNvSpPr>
          <p:nvPr/>
        </p:nvSpPr>
        <p:spPr bwMode="auto">
          <a:xfrm>
            <a:off x="5616575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3" name="Line 125"/>
          <p:cNvSpPr>
            <a:spLocks noChangeShapeType="1"/>
          </p:cNvSpPr>
          <p:nvPr/>
        </p:nvSpPr>
        <p:spPr bwMode="auto">
          <a:xfrm>
            <a:off x="5692775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4" name="Rectangle 126"/>
          <p:cNvSpPr>
            <a:spLocks noChangeArrowheads="1"/>
          </p:cNvSpPr>
          <p:nvPr/>
        </p:nvSpPr>
        <p:spPr bwMode="auto">
          <a:xfrm>
            <a:off x="5767388" y="5562600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15" name="Line 127"/>
          <p:cNvSpPr>
            <a:spLocks noChangeShapeType="1"/>
          </p:cNvSpPr>
          <p:nvPr/>
        </p:nvSpPr>
        <p:spPr bwMode="auto">
          <a:xfrm>
            <a:off x="584200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6" name="Line 128"/>
          <p:cNvSpPr>
            <a:spLocks noChangeShapeType="1"/>
          </p:cNvSpPr>
          <p:nvPr/>
        </p:nvSpPr>
        <p:spPr bwMode="auto">
          <a:xfrm>
            <a:off x="591661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7" name="Line 129"/>
          <p:cNvSpPr>
            <a:spLocks noChangeShapeType="1"/>
          </p:cNvSpPr>
          <p:nvPr/>
        </p:nvSpPr>
        <p:spPr bwMode="auto">
          <a:xfrm>
            <a:off x="5991225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8" name="Line 130"/>
          <p:cNvSpPr>
            <a:spLocks noChangeShapeType="1"/>
          </p:cNvSpPr>
          <p:nvPr/>
        </p:nvSpPr>
        <p:spPr bwMode="auto">
          <a:xfrm>
            <a:off x="6067425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19" name="Line 131"/>
          <p:cNvSpPr>
            <a:spLocks noChangeShapeType="1"/>
          </p:cNvSpPr>
          <p:nvPr/>
        </p:nvSpPr>
        <p:spPr bwMode="auto">
          <a:xfrm>
            <a:off x="6142038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0" name="Line 132"/>
          <p:cNvSpPr>
            <a:spLocks noChangeShapeType="1"/>
          </p:cNvSpPr>
          <p:nvPr/>
        </p:nvSpPr>
        <p:spPr bwMode="auto">
          <a:xfrm>
            <a:off x="6216650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1" name="Line 133"/>
          <p:cNvSpPr>
            <a:spLocks noChangeShapeType="1"/>
          </p:cNvSpPr>
          <p:nvPr/>
        </p:nvSpPr>
        <p:spPr bwMode="auto">
          <a:xfrm>
            <a:off x="6291263" y="58626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6400800" y="5638800"/>
            <a:ext cx="74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sp>
        <p:nvSpPr>
          <p:cNvPr id="38023" name="Rectangle 135"/>
          <p:cNvSpPr>
            <a:spLocks noChangeArrowheads="1"/>
          </p:cNvSpPr>
          <p:nvPr/>
        </p:nvSpPr>
        <p:spPr bwMode="auto">
          <a:xfrm>
            <a:off x="3970338" y="4511675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24" name="Line 136"/>
          <p:cNvSpPr>
            <a:spLocks noChangeShapeType="1"/>
          </p:cNvSpPr>
          <p:nvPr/>
        </p:nvSpPr>
        <p:spPr bwMode="auto">
          <a:xfrm>
            <a:off x="404495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5" name="Line 137"/>
          <p:cNvSpPr>
            <a:spLocks noChangeShapeType="1"/>
          </p:cNvSpPr>
          <p:nvPr/>
        </p:nvSpPr>
        <p:spPr bwMode="auto">
          <a:xfrm>
            <a:off x="41195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6" name="Line 138"/>
          <p:cNvSpPr>
            <a:spLocks noChangeShapeType="1"/>
          </p:cNvSpPr>
          <p:nvPr/>
        </p:nvSpPr>
        <p:spPr bwMode="auto">
          <a:xfrm>
            <a:off x="41941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7" name="Line 139"/>
          <p:cNvSpPr>
            <a:spLocks noChangeShapeType="1"/>
          </p:cNvSpPr>
          <p:nvPr/>
        </p:nvSpPr>
        <p:spPr bwMode="auto">
          <a:xfrm>
            <a:off x="426878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8" name="Line 140"/>
          <p:cNvSpPr>
            <a:spLocks noChangeShapeType="1"/>
          </p:cNvSpPr>
          <p:nvPr/>
        </p:nvSpPr>
        <p:spPr bwMode="auto">
          <a:xfrm>
            <a:off x="43434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29" name="Line 141"/>
          <p:cNvSpPr>
            <a:spLocks noChangeShapeType="1"/>
          </p:cNvSpPr>
          <p:nvPr/>
        </p:nvSpPr>
        <p:spPr bwMode="auto">
          <a:xfrm>
            <a:off x="44196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0" name="Line 142"/>
          <p:cNvSpPr>
            <a:spLocks noChangeShapeType="1"/>
          </p:cNvSpPr>
          <p:nvPr/>
        </p:nvSpPr>
        <p:spPr bwMode="auto">
          <a:xfrm>
            <a:off x="449421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1" name="Rectangle 143"/>
          <p:cNvSpPr>
            <a:spLocks noChangeArrowheads="1"/>
          </p:cNvSpPr>
          <p:nvPr/>
        </p:nvSpPr>
        <p:spPr bwMode="auto">
          <a:xfrm>
            <a:off x="4568825" y="4511675"/>
            <a:ext cx="598488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32" name="Line 144"/>
          <p:cNvSpPr>
            <a:spLocks noChangeShapeType="1"/>
          </p:cNvSpPr>
          <p:nvPr/>
        </p:nvSpPr>
        <p:spPr bwMode="auto">
          <a:xfrm>
            <a:off x="464343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3" name="Line 145"/>
          <p:cNvSpPr>
            <a:spLocks noChangeShapeType="1"/>
          </p:cNvSpPr>
          <p:nvPr/>
        </p:nvSpPr>
        <p:spPr bwMode="auto">
          <a:xfrm>
            <a:off x="471805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4" name="Line 146"/>
          <p:cNvSpPr>
            <a:spLocks noChangeShapeType="1"/>
          </p:cNvSpPr>
          <p:nvPr/>
        </p:nvSpPr>
        <p:spPr bwMode="auto">
          <a:xfrm>
            <a:off x="47926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5" name="Line 147"/>
          <p:cNvSpPr>
            <a:spLocks noChangeShapeType="1"/>
          </p:cNvSpPr>
          <p:nvPr/>
        </p:nvSpPr>
        <p:spPr bwMode="auto">
          <a:xfrm>
            <a:off x="48688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6" name="Line 148"/>
          <p:cNvSpPr>
            <a:spLocks noChangeShapeType="1"/>
          </p:cNvSpPr>
          <p:nvPr/>
        </p:nvSpPr>
        <p:spPr bwMode="auto">
          <a:xfrm>
            <a:off x="49434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7" name="Line 149"/>
          <p:cNvSpPr>
            <a:spLocks noChangeShapeType="1"/>
          </p:cNvSpPr>
          <p:nvPr/>
        </p:nvSpPr>
        <p:spPr bwMode="auto">
          <a:xfrm>
            <a:off x="501808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8" name="Line 150"/>
          <p:cNvSpPr>
            <a:spLocks noChangeShapeType="1"/>
          </p:cNvSpPr>
          <p:nvPr/>
        </p:nvSpPr>
        <p:spPr bwMode="auto">
          <a:xfrm>
            <a:off x="50927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39" name="Rectangle 151"/>
          <p:cNvSpPr>
            <a:spLocks noChangeArrowheads="1"/>
          </p:cNvSpPr>
          <p:nvPr/>
        </p:nvSpPr>
        <p:spPr bwMode="auto">
          <a:xfrm>
            <a:off x="6365875" y="4511675"/>
            <a:ext cx="600075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40" name="Line 152"/>
          <p:cNvSpPr>
            <a:spLocks noChangeShapeType="1"/>
          </p:cNvSpPr>
          <p:nvPr/>
        </p:nvSpPr>
        <p:spPr bwMode="auto">
          <a:xfrm>
            <a:off x="644048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1" name="Line 153"/>
          <p:cNvSpPr>
            <a:spLocks noChangeShapeType="1"/>
          </p:cNvSpPr>
          <p:nvPr/>
        </p:nvSpPr>
        <p:spPr bwMode="auto">
          <a:xfrm>
            <a:off x="651668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2" name="Line 154"/>
          <p:cNvSpPr>
            <a:spLocks noChangeShapeType="1"/>
          </p:cNvSpPr>
          <p:nvPr/>
        </p:nvSpPr>
        <p:spPr bwMode="auto">
          <a:xfrm>
            <a:off x="65913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3" name="Line 155"/>
          <p:cNvSpPr>
            <a:spLocks noChangeShapeType="1"/>
          </p:cNvSpPr>
          <p:nvPr/>
        </p:nvSpPr>
        <p:spPr bwMode="auto">
          <a:xfrm>
            <a:off x="666591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4" name="Line 156"/>
          <p:cNvSpPr>
            <a:spLocks noChangeShapeType="1"/>
          </p:cNvSpPr>
          <p:nvPr/>
        </p:nvSpPr>
        <p:spPr bwMode="auto">
          <a:xfrm>
            <a:off x="674052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5" name="Line 157"/>
          <p:cNvSpPr>
            <a:spLocks noChangeShapeType="1"/>
          </p:cNvSpPr>
          <p:nvPr/>
        </p:nvSpPr>
        <p:spPr bwMode="auto">
          <a:xfrm>
            <a:off x="681513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6" name="Line 158"/>
          <p:cNvSpPr>
            <a:spLocks noChangeShapeType="1"/>
          </p:cNvSpPr>
          <p:nvPr/>
        </p:nvSpPr>
        <p:spPr bwMode="auto">
          <a:xfrm>
            <a:off x="689133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7" name="Rectangle 159"/>
          <p:cNvSpPr>
            <a:spLocks noChangeArrowheads="1"/>
          </p:cNvSpPr>
          <p:nvPr/>
        </p:nvSpPr>
        <p:spPr bwMode="auto">
          <a:xfrm>
            <a:off x="6965950" y="4511675"/>
            <a:ext cx="598488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48" name="Line 160"/>
          <p:cNvSpPr>
            <a:spLocks noChangeShapeType="1"/>
          </p:cNvSpPr>
          <p:nvPr/>
        </p:nvSpPr>
        <p:spPr bwMode="auto">
          <a:xfrm>
            <a:off x="70405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49" name="Line 161"/>
          <p:cNvSpPr>
            <a:spLocks noChangeShapeType="1"/>
          </p:cNvSpPr>
          <p:nvPr/>
        </p:nvSpPr>
        <p:spPr bwMode="auto">
          <a:xfrm>
            <a:off x="71151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0" name="Line 162"/>
          <p:cNvSpPr>
            <a:spLocks noChangeShapeType="1"/>
          </p:cNvSpPr>
          <p:nvPr/>
        </p:nvSpPr>
        <p:spPr bwMode="auto">
          <a:xfrm>
            <a:off x="718978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1" name="Line 163"/>
          <p:cNvSpPr>
            <a:spLocks noChangeShapeType="1"/>
          </p:cNvSpPr>
          <p:nvPr/>
        </p:nvSpPr>
        <p:spPr bwMode="auto">
          <a:xfrm>
            <a:off x="72644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2" name="Line 164"/>
          <p:cNvSpPr>
            <a:spLocks noChangeShapeType="1"/>
          </p:cNvSpPr>
          <p:nvPr/>
        </p:nvSpPr>
        <p:spPr bwMode="auto">
          <a:xfrm>
            <a:off x="73406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3" name="Line 165"/>
          <p:cNvSpPr>
            <a:spLocks noChangeShapeType="1"/>
          </p:cNvSpPr>
          <p:nvPr/>
        </p:nvSpPr>
        <p:spPr bwMode="auto">
          <a:xfrm>
            <a:off x="741521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4" name="Line 166"/>
          <p:cNvSpPr>
            <a:spLocks noChangeShapeType="1"/>
          </p:cNvSpPr>
          <p:nvPr/>
        </p:nvSpPr>
        <p:spPr bwMode="auto">
          <a:xfrm>
            <a:off x="748982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5" name="Rectangle 167"/>
          <p:cNvSpPr>
            <a:spLocks noChangeArrowheads="1"/>
          </p:cNvSpPr>
          <p:nvPr/>
        </p:nvSpPr>
        <p:spPr bwMode="auto">
          <a:xfrm>
            <a:off x="5167313" y="4511675"/>
            <a:ext cx="600075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56" name="Line 168"/>
          <p:cNvSpPr>
            <a:spLocks noChangeShapeType="1"/>
          </p:cNvSpPr>
          <p:nvPr/>
        </p:nvSpPr>
        <p:spPr bwMode="auto">
          <a:xfrm>
            <a:off x="524351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7" name="Line 169"/>
          <p:cNvSpPr>
            <a:spLocks noChangeShapeType="1"/>
          </p:cNvSpPr>
          <p:nvPr/>
        </p:nvSpPr>
        <p:spPr bwMode="auto">
          <a:xfrm>
            <a:off x="531812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8" name="Line 170"/>
          <p:cNvSpPr>
            <a:spLocks noChangeShapeType="1"/>
          </p:cNvSpPr>
          <p:nvPr/>
        </p:nvSpPr>
        <p:spPr bwMode="auto">
          <a:xfrm>
            <a:off x="539273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59" name="Line 171"/>
          <p:cNvSpPr>
            <a:spLocks noChangeShapeType="1"/>
          </p:cNvSpPr>
          <p:nvPr/>
        </p:nvSpPr>
        <p:spPr bwMode="auto">
          <a:xfrm>
            <a:off x="546735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0" name="Line 172"/>
          <p:cNvSpPr>
            <a:spLocks noChangeShapeType="1"/>
          </p:cNvSpPr>
          <p:nvPr/>
        </p:nvSpPr>
        <p:spPr bwMode="auto">
          <a:xfrm>
            <a:off x="55419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1" name="Line 173"/>
          <p:cNvSpPr>
            <a:spLocks noChangeShapeType="1"/>
          </p:cNvSpPr>
          <p:nvPr/>
        </p:nvSpPr>
        <p:spPr bwMode="auto">
          <a:xfrm>
            <a:off x="56165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2" name="Line 174"/>
          <p:cNvSpPr>
            <a:spLocks noChangeShapeType="1"/>
          </p:cNvSpPr>
          <p:nvPr/>
        </p:nvSpPr>
        <p:spPr bwMode="auto">
          <a:xfrm>
            <a:off x="56927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3" name="Rectangle 175"/>
          <p:cNvSpPr>
            <a:spLocks noChangeArrowheads="1"/>
          </p:cNvSpPr>
          <p:nvPr/>
        </p:nvSpPr>
        <p:spPr bwMode="auto">
          <a:xfrm>
            <a:off x="5767388" y="4511675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64" name="Line 176"/>
          <p:cNvSpPr>
            <a:spLocks noChangeShapeType="1"/>
          </p:cNvSpPr>
          <p:nvPr/>
        </p:nvSpPr>
        <p:spPr bwMode="auto">
          <a:xfrm>
            <a:off x="58420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5" name="Line 177"/>
          <p:cNvSpPr>
            <a:spLocks noChangeShapeType="1"/>
          </p:cNvSpPr>
          <p:nvPr/>
        </p:nvSpPr>
        <p:spPr bwMode="auto">
          <a:xfrm>
            <a:off x="591661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6" name="Line 178"/>
          <p:cNvSpPr>
            <a:spLocks noChangeShapeType="1"/>
          </p:cNvSpPr>
          <p:nvPr/>
        </p:nvSpPr>
        <p:spPr bwMode="auto">
          <a:xfrm>
            <a:off x="599122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7" name="Line 179"/>
          <p:cNvSpPr>
            <a:spLocks noChangeShapeType="1"/>
          </p:cNvSpPr>
          <p:nvPr/>
        </p:nvSpPr>
        <p:spPr bwMode="auto">
          <a:xfrm>
            <a:off x="606742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8" name="Line 180"/>
          <p:cNvSpPr>
            <a:spLocks noChangeShapeType="1"/>
          </p:cNvSpPr>
          <p:nvPr/>
        </p:nvSpPr>
        <p:spPr bwMode="auto">
          <a:xfrm>
            <a:off x="614203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69" name="Line 181"/>
          <p:cNvSpPr>
            <a:spLocks noChangeShapeType="1"/>
          </p:cNvSpPr>
          <p:nvPr/>
        </p:nvSpPr>
        <p:spPr bwMode="auto">
          <a:xfrm>
            <a:off x="621665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0" name="Line 182"/>
          <p:cNvSpPr>
            <a:spLocks noChangeShapeType="1"/>
          </p:cNvSpPr>
          <p:nvPr/>
        </p:nvSpPr>
        <p:spPr bwMode="auto">
          <a:xfrm>
            <a:off x="62912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1" name="Rectangle 183"/>
          <p:cNvSpPr>
            <a:spLocks noChangeArrowheads="1"/>
          </p:cNvSpPr>
          <p:nvPr/>
        </p:nvSpPr>
        <p:spPr bwMode="auto">
          <a:xfrm>
            <a:off x="7564438" y="4511675"/>
            <a:ext cx="600075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72" name="Line 184"/>
          <p:cNvSpPr>
            <a:spLocks noChangeShapeType="1"/>
          </p:cNvSpPr>
          <p:nvPr/>
        </p:nvSpPr>
        <p:spPr bwMode="auto">
          <a:xfrm>
            <a:off x="763905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3" name="Line 185"/>
          <p:cNvSpPr>
            <a:spLocks noChangeShapeType="1"/>
          </p:cNvSpPr>
          <p:nvPr/>
        </p:nvSpPr>
        <p:spPr bwMode="auto">
          <a:xfrm>
            <a:off x="77136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4" name="Line 186"/>
          <p:cNvSpPr>
            <a:spLocks noChangeShapeType="1"/>
          </p:cNvSpPr>
          <p:nvPr/>
        </p:nvSpPr>
        <p:spPr bwMode="auto">
          <a:xfrm>
            <a:off x="77898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5" name="Line 187"/>
          <p:cNvSpPr>
            <a:spLocks noChangeShapeType="1"/>
          </p:cNvSpPr>
          <p:nvPr/>
        </p:nvSpPr>
        <p:spPr bwMode="auto">
          <a:xfrm>
            <a:off x="78644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6" name="Line 188"/>
          <p:cNvSpPr>
            <a:spLocks noChangeShapeType="1"/>
          </p:cNvSpPr>
          <p:nvPr/>
        </p:nvSpPr>
        <p:spPr bwMode="auto">
          <a:xfrm>
            <a:off x="793908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7" name="Line 189"/>
          <p:cNvSpPr>
            <a:spLocks noChangeShapeType="1"/>
          </p:cNvSpPr>
          <p:nvPr/>
        </p:nvSpPr>
        <p:spPr bwMode="auto">
          <a:xfrm>
            <a:off x="801370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8" name="Line 190"/>
          <p:cNvSpPr>
            <a:spLocks noChangeShapeType="1"/>
          </p:cNvSpPr>
          <p:nvPr/>
        </p:nvSpPr>
        <p:spPr bwMode="auto">
          <a:xfrm>
            <a:off x="808831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79" name="Rectangle 191"/>
          <p:cNvSpPr>
            <a:spLocks noChangeArrowheads="1"/>
          </p:cNvSpPr>
          <p:nvPr/>
        </p:nvSpPr>
        <p:spPr bwMode="auto">
          <a:xfrm>
            <a:off x="8164513" y="4511675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80" name="Line 192"/>
          <p:cNvSpPr>
            <a:spLocks noChangeShapeType="1"/>
          </p:cNvSpPr>
          <p:nvPr/>
        </p:nvSpPr>
        <p:spPr bwMode="auto">
          <a:xfrm>
            <a:off x="823912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1" name="Line 193"/>
          <p:cNvSpPr>
            <a:spLocks noChangeShapeType="1"/>
          </p:cNvSpPr>
          <p:nvPr/>
        </p:nvSpPr>
        <p:spPr bwMode="auto">
          <a:xfrm>
            <a:off x="831373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2" name="Line 194"/>
          <p:cNvSpPr>
            <a:spLocks noChangeShapeType="1"/>
          </p:cNvSpPr>
          <p:nvPr/>
        </p:nvSpPr>
        <p:spPr bwMode="auto">
          <a:xfrm>
            <a:off x="8388350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3" name="Line 195"/>
          <p:cNvSpPr>
            <a:spLocks noChangeShapeType="1"/>
          </p:cNvSpPr>
          <p:nvPr/>
        </p:nvSpPr>
        <p:spPr bwMode="auto">
          <a:xfrm>
            <a:off x="8462963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4" name="Line 196"/>
          <p:cNvSpPr>
            <a:spLocks noChangeShapeType="1"/>
          </p:cNvSpPr>
          <p:nvPr/>
        </p:nvSpPr>
        <p:spPr bwMode="auto">
          <a:xfrm>
            <a:off x="85375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5" name="Line 197"/>
          <p:cNvSpPr>
            <a:spLocks noChangeShapeType="1"/>
          </p:cNvSpPr>
          <p:nvPr/>
        </p:nvSpPr>
        <p:spPr bwMode="auto">
          <a:xfrm>
            <a:off x="8613775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6" name="Line 198"/>
          <p:cNvSpPr>
            <a:spLocks noChangeShapeType="1"/>
          </p:cNvSpPr>
          <p:nvPr/>
        </p:nvSpPr>
        <p:spPr bwMode="auto">
          <a:xfrm>
            <a:off x="8688388" y="4811713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7" name="Rectangle 199"/>
          <p:cNvSpPr>
            <a:spLocks noChangeArrowheads="1"/>
          </p:cNvSpPr>
          <p:nvPr/>
        </p:nvSpPr>
        <p:spPr bwMode="auto">
          <a:xfrm>
            <a:off x="3970338" y="5037138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88" name="Line 200"/>
          <p:cNvSpPr>
            <a:spLocks noChangeShapeType="1"/>
          </p:cNvSpPr>
          <p:nvPr/>
        </p:nvSpPr>
        <p:spPr bwMode="auto">
          <a:xfrm>
            <a:off x="404495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89" name="Line 201"/>
          <p:cNvSpPr>
            <a:spLocks noChangeShapeType="1"/>
          </p:cNvSpPr>
          <p:nvPr/>
        </p:nvSpPr>
        <p:spPr bwMode="auto">
          <a:xfrm>
            <a:off x="41195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0" name="Line 202"/>
          <p:cNvSpPr>
            <a:spLocks noChangeShapeType="1"/>
          </p:cNvSpPr>
          <p:nvPr/>
        </p:nvSpPr>
        <p:spPr bwMode="auto">
          <a:xfrm>
            <a:off x="41941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1" name="Line 203"/>
          <p:cNvSpPr>
            <a:spLocks noChangeShapeType="1"/>
          </p:cNvSpPr>
          <p:nvPr/>
        </p:nvSpPr>
        <p:spPr bwMode="auto">
          <a:xfrm>
            <a:off x="426878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2" name="Line 204"/>
          <p:cNvSpPr>
            <a:spLocks noChangeShapeType="1"/>
          </p:cNvSpPr>
          <p:nvPr/>
        </p:nvSpPr>
        <p:spPr bwMode="auto">
          <a:xfrm>
            <a:off x="43434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3" name="Line 205"/>
          <p:cNvSpPr>
            <a:spLocks noChangeShapeType="1"/>
          </p:cNvSpPr>
          <p:nvPr/>
        </p:nvSpPr>
        <p:spPr bwMode="auto">
          <a:xfrm>
            <a:off x="44196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4" name="Line 206"/>
          <p:cNvSpPr>
            <a:spLocks noChangeShapeType="1"/>
          </p:cNvSpPr>
          <p:nvPr/>
        </p:nvSpPr>
        <p:spPr bwMode="auto">
          <a:xfrm>
            <a:off x="449421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5" name="Rectangle 207"/>
          <p:cNvSpPr>
            <a:spLocks noChangeArrowheads="1"/>
          </p:cNvSpPr>
          <p:nvPr/>
        </p:nvSpPr>
        <p:spPr bwMode="auto">
          <a:xfrm>
            <a:off x="4568825" y="5037138"/>
            <a:ext cx="598488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96" name="Line 208"/>
          <p:cNvSpPr>
            <a:spLocks noChangeShapeType="1"/>
          </p:cNvSpPr>
          <p:nvPr/>
        </p:nvSpPr>
        <p:spPr bwMode="auto">
          <a:xfrm>
            <a:off x="464343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7" name="Line 209"/>
          <p:cNvSpPr>
            <a:spLocks noChangeShapeType="1"/>
          </p:cNvSpPr>
          <p:nvPr/>
        </p:nvSpPr>
        <p:spPr bwMode="auto">
          <a:xfrm>
            <a:off x="471805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8" name="Line 210"/>
          <p:cNvSpPr>
            <a:spLocks noChangeShapeType="1"/>
          </p:cNvSpPr>
          <p:nvPr/>
        </p:nvSpPr>
        <p:spPr bwMode="auto">
          <a:xfrm>
            <a:off x="47926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99" name="Line 211"/>
          <p:cNvSpPr>
            <a:spLocks noChangeShapeType="1"/>
          </p:cNvSpPr>
          <p:nvPr/>
        </p:nvSpPr>
        <p:spPr bwMode="auto">
          <a:xfrm>
            <a:off x="48688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0" name="Line 212"/>
          <p:cNvSpPr>
            <a:spLocks noChangeShapeType="1"/>
          </p:cNvSpPr>
          <p:nvPr/>
        </p:nvSpPr>
        <p:spPr bwMode="auto">
          <a:xfrm>
            <a:off x="49434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1" name="Line 213"/>
          <p:cNvSpPr>
            <a:spLocks noChangeShapeType="1"/>
          </p:cNvSpPr>
          <p:nvPr/>
        </p:nvSpPr>
        <p:spPr bwMode="auto">
          <a:xfrm>
            <a:off x="501808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2" name="Line 214"/>
          <p:cNvSpPr>
            <a:spLocks noChangeShapeType="1"/>
          </p:cNvSpPr>
          <p:nvPr/>
        </p:nvSpPr>
        <p:spPr bwMode="auto">
          <a:xfrm>
            <a:off x="50927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3" name="Rectangle 215"/>
          <p:cNvSpPr>
            <a:spLocks noChangeArrowheads="1"/>
          </p:cNvSpPr>
          <p:nvPr/>
        </p:nvSpPr>
        <p:spPr bwMode="auto">
          <a:xfrm>
            <a:off x="6365875" y="5037138"/>
            <a:ext cx="600075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04" name="Line 216"/>
          <p:cNvSpPr>
            <a:spLocks noChangeShapeType="1"/>
          </p:cNvSpPr>
          <p:nvPr/>
        </p:nvSpPr>
        <p:spPr bwMode="auto">
          <a:xfrm>
            <a:off x="644048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5" name="Line 217"/>
          <p:cNvSpPr>
            <a:spLocks noChangeShapeType="1"/>
          </p:cNvSpPr>
          <p:nvPr/>
        </p:nvSpPr>
        <p:spPr bwMode="auto">
          <a:xfrm>
            <a:off x="651668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6" name="Line 218"/>
          <p:cNvSpPr>
            <a:spLocks noChangeShapeType="1"/>
          </p:cNvSpPr>
          <p:nvPr/>
        </p:nvSpPr>
        <p:spPr bwMode="auto">
          <a:xfrm>
            <a:off x="65913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7" name="Line 219"/>
          <p:cNvSpPr>
            <a:spLocks noChangeShapeType="1"/>
          </p:cNvSpPr>
          <p:nvPr/>
        </p:nvSpPr>
        <p:spPr bwMode="auto">
          <a:xfrm>
            <a:off x="666591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8" name="Line 220"/>
          <p:cNvSpPr>
            <a:spLocks noChangeShapeType="1"/>
          </p:cNvSpPr>
          <p:nvPr/>
        </p:nvSpPr>
        <p:spPr bwMode="auto">
          <a:xfrm>
            <a:off x="674052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09" name="Line 221"/>
          <p:cNvSpPr>
            <a:spLocks noChangeShapeType="1"/>
          </p:cNvSpPr>
          <p:nvPr/>
        </p:nvSpPr>
        <p:spPr bwMode="auto">
          <a:xfrm>
            <a:off x="681513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0" name="Line 222"/>
          <p:cNvSpPr>
            <a:spLocks noChangeShapeType="1"/>
          </p:cNvSpPr>
          <p:nvPr/>
        </p:nvSpPr>
        <p:spPr bwMode="auto">
          <a:xfrm>
            <a:off x="689133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1" name="Rectangle 223"/>
          <p:cNvSpPr>
            <a:spLocks noChangeArrowheads="1"/>
          </p:cNvSpPr>
          <p:nvPr/>
        </p:nvSpPr>
        <p:spPr bwMode="auto">
          <a:xfrm>
            <a:off x="6965950" y="5037138"/>
            <a:ext cx="598488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12" name="Line 224"/>
          <p:cNvSpPr>
            <a:spLocks noChangeShapeType="1"/>
          </p:cNvSpPr>
          <p:nvPr/>
        </p:nvSpPr>
        <p:spPr bwMode="auto">
          <a:xfrm>
            <a:off x="70405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3" name="Line 225"/>
          <p:cNvSpPr>
            <a:spLocks noChangeShapeType="1"/>
          </p:cNvSpPr>
          <p:nvPr/>
        </p:nvSpPr>
        <p:spPr bwMode="auto">
          <a:xfrm>
            <a:off x="71151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4" name="Line 226"/>
          <p:cNvSpPr>
            <a:spLocks noChangeShapeType="1"/>
          </p:cNvSpPr>
          <p:nvPr/>
        </p:nvSpPr>
        <p:spPr bwMode="auto">
          <a:xfrm>
            <a:off x="718978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5" name="Line 227"/>
          <p:cNvSpPr>
            <a:spLocks noChangeShapeType="1"/>
          </p:cNvSpPr>
          <p:nvPr/>
        </p:nvSpPr>
        <p:spPr bwMode="auto">
          <a:xfrm>
            <a:off x="72644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6" name="Line 228"/>
          <p:cNvSpPr>
            <a:spLocks noChangeShapeType="1"/>
          </p:cNvSpPr>
          <p:nvPr/>
        </p:nvSpPr>
        <p:spPr bwMode="auto">
          <a:xfrm>
            <a:off x="73406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7" name="Line 229"/>
          <p:cNvSpPr>
            <a:spLocks noChangeShapeType="1"/>
          </p:cNvSpPr>
          <p:nvPr/>
        </p:nvSpPr>
        <p:spPr bwMode="auto">
          <a:xfrm>
            <a:off x="741521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8" name="Line 230"/>
          <p:cNvSpPr>
            <a:spLocks noChangeShapeType="1"/>
          </p:cNvSpPr>
          <p:nvPr/>
        </p:nvSpPr>
        <p:spPr bwMode="auto">
          <a:xfrm>
            <a:off x="748982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19" name="Rectangle 231"/>
          <p:cNvSpPr>
            <a:spLocks noChangeArrowheads="1"/>
          </p:cNvSpPr>
          <p:nvPr/>
        </p:nvSpPr>
        <p:spPr bwMode="auto">
          <a:xfrm>
            <a:off x="5167313" y="5037138"/>
            <a:ext cx="600075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20" name="Line 232"/>
          <p:cNvSpPr>
            <a:spLocks noChangeShapeType="1"/>
          </p:cNvSpPr>
          <p:nvPr/>
        </p:nvSpPr>
        <p:spPr bwMode="auto">
          <a:xfrm>
            <a:off x="524351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1" name="Line 233"/>
          <p:cNvSpPr>
            <a:spLocks noChangeShapeType="1"/>
          </p:cNvSpPr>
          <p:nvPr/>
        </p:nvSpPr>
        <p:spPr bwMode="auto">
          <a:xfrm>
            <a:off x="531812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2" name="Line 234"/>
          <p:cNvSpPr>
            <a:spLocks noChangeShapeType="1"/>
          </p:cNvSpPr>
          <p:nvPr/>
        </p:nvSpPr>
        <p:spPr bwMode="auto">
          <a:xfrm>
            <a:off x="539273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3" name="Line 235"/>
          <p:cNvSpPr>
            <a:spLocks noChangeShapeType="1"/>
          </p:cNvSpPr>
          <p:nvPr/>
        </p:nvSpPr>
        <p:spPr bwMode="auto">
          <a:xfrm>
            <a:off x="546735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4" name="Line 236"/>
          <p:cNvSpPr>
            <a:spLocks noChangeShapeType="1"/>
          </p:cNvSpPr>
          <p:nvPr/>
        </p:nvSpPr>
        <p:spPr bwMode="auto">
          <a:xfrm>
            <a:off x="55419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5" name="Line 237"/>
          <p:cNvSpPr>
            <a:spLocks noChangeShapeType="1"/>
          </p:cNvSpPr>
          <p:nvPr/>
        </p:nvSpPr>
        <p:spPr bwMode="auto">
          <a:xfrm>
            <a:off x="56165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6" name="Line 238"/>
          <p:cNvSpPr>
            <a:spLocks noChangeShapeType="1"/>
          </p:cNvSpPr>
          <p:nvPr/>
        </p:nvSpPr>
        <p:spPr bwMode="auto">
          <a:xfrm>
            <a:off x="56927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7" name="Rectangle 239"/>
          <p:cNvSpPr>
            <a:spLocks noChangeArrowheads="1"/>
          </p:cNvSpPr>
          <p:nvPr/>
        </p:nvSpPr>
        <p:spPr bwMode="auto">
          <a:xfrm>
            <a:off x="5767388" y="5037138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28" name="Line 240"/>
          <p:cNvSpPr>
            <a:spLocks noChangeShapeType="1"/>
          </p:cNvSpPr>
          <p:nvPr/>
        </p:nvSpPr>
        <p:spPr bwMode="auto">
          <a:xfrm>
            <a:off x="58420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29" name="Line 241"/>
          <p:cNvSpPr>
            <a:spLocks noChangeShapeType="1"/>
          </p:cNvSpPr>
          <p:nvPr/>
        </p:nvSpPr>
        <p:spPr bwMode="auto">
          <a:xfrm>
            <a:off x="591661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0" name="Line 242"/>
          <p:cNvSpPr>
            <a:spLocks noChangeShapeType="1"/>
          </p:cNvSpPr>
          <p:nvPr/>
        </p:nvSpPr>
        <p:spPr bwMode="auto">
          <a:xfrm>
            <a:off x="599122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1" name="Line 243"/>
          <p:cNvSpPr>
            <a:spLocks noChangeShapeType="1"/>
          </p:cNvSpPr>
          <p:nvPr/>
        </p:nvSpPr>
        <p:spPr bwMode="auto">
          <a:xfrm>
            <a:off x="606742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2" name="Line 244"/>
          <p:cNvSpPr>
            <a:spLocks noChangeShapeType="1"/>
          </p:cNvSpPr>
          <p:nvPr/>
        </p:nvSpPr>
        <p:spPr bwMode="auto">
          <a:xfrm>
            <a:off x="614203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3" name="Line 245"/>
          <p:cNvSpPr>
            <a:spLocks noChangeShapeType="1"/>
          </p:cNvSpPr>
          <p:nvPr/>
        </p:nvSpPr>
        <p:spPr bwMode="auto">
          <a:xfrm>
            <a:off x="621665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4" name="Line 246"/>
          <p:cNvSpPr>
            <a:spLocks noChangeShapeType="1"/>
          </p:cNvSpPr>
          <p:nvPr/>
        </p:nvSpPr>
        <p:spPr bwMode="auto">
          <a:xfrm>
            <a:off x="62912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5" name="Rectangle 247"/>
          <p:cNvSpPr>
            <a:spLocks noChangeArrowheads="1"/>
          </p:cNvSpPr>
          <p:nvPr/>
        </p:nvSpPr>
        <p:spPr bwMode="auto">
          <a:xfrm>
            <a:off x="7564438" y="5037138"/>
            <a:ext cx="600075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36" name="Line 248"/>
          <p:cNvSpPr>
            <a:spLocks noChangeShapeType="1"/>
          </p:cNvSpPr>
          <p:nvPr/>
        </p:nvSpPr>
        <p:spPr bwMode="auto">
          <a:xfrm>
            <a:off x="763905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7" name="Line 249"/>
          <p:cNvSpPr>
            <a:spLocks noChangeShapeType="1"/>
          </p:cNvSpPr>
          <p:nvPr/>
        </p:nvSpPr>
        <p:spPr bwMode="auto">
          <a:xfrm>
            <a:off x="77136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8" name="Line 250"/>
          <p:cNvSpPr>
            <a:spLocks noChangeShapeType="1"/>
          </p:cNvSpPr>
          <p:nvPr/>
        </p:nvSpPr>
        <p:spPr bwMode="auto">
          <a:xfrm>
            <a:off x="77898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39" name="Line 251"/>
          <p:cNvSpPr>
            <a:spLocks noChangeShapeType="1"/>
          </p:cNvSpPr>
          <p:nvPr/>
        </p:nvSpPr>
        <p:spPr bwMode="auto">
          <a:xfrm>
            <a:off x="78644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0" name="Line 252"/>
          <p:cNvSpPr>
            <a:spLocks noChangeShapeType="1"/>
          </p:cNvSpPr>
          <p:nvPr/>
        </p:nvSpPr>
        <p:spPr bwMode="auto">
          <a:xfrm>
            <a:off x="793908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1" name="Line 253"/>
          <p:cNvSpPr>
            <a:spLocks noChangeShapeType="1"/>
          </p:cNvSpPr>
          <p:nvPr/>
        </p:nvSpPr>
        <p:spPr bwMode="auto">
          <a:xfrm>
            <a:off x="801370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2" name="Line 254"/>
          <p:cNvSpPr>
            <a:spLocks noChangeShapeType="1"/>
          </p:cNvSpPr>
          <p:nvPr/>
        </p:nvSpPr>
        <p:spPr bwMode="auto">
          <a:xfrm>
            <a:off x="808831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3" name="Rectangle 255"/>
          <p:cNvSpPr>
            <a:spLocks noChangeArrowheads="1"/>
          </p:cNvSpPr>
          <p:nvPr/>
        </p:nvSpPr>
        <p:spPr bwMode="auto">
          <a:xfrm>
            <a:off x="8164513" y="5037138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44" name="Line 256"/>
          <p:cNvSpPr>
            <a:spLocks noChangeShapeType="1"/>
          </p:cNvSpPr>
          <p:nvPr/>
        </p:nvSpPr>
        <p:spPr bwMode="auto">
          <a:xfrm>
            <a:off x="823912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5" name="Line 257"/>
          <p:cNvSpPr>
            <a:spLocks noChangeShapeType="1"/>
          </p:cNvSpPr>
          <p:nvPr/>
        </p:nvSpPr>
        <p:spPr bwMode="auto">
          <a:xfrm>
            <a:off x="831373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6" name="Line 258"/>
          <p:cNvSpPr>
            <a:spLocks noChangeShapeType="1"/>
          </p:cNvSpPr>
          <p:nvPr/>
        </p:nvSpPr>
        <p:spPr bwMode="auto">
          <a:xfrm>
            <a:off x="8388350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7" name="Line 259"/>
          <p:cNvSpPr>
            <a:spLocks noChangeShapeType="1"/>
          </p:cNvSpPr>
          <p:nvPr/>
        </p:nvSpPr>
        <p:spPr bwMode="auto">
          <a:xfrm>
            <a:off x="8462963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8" name="Line 260"/>
          <p:cNvSpPr>
            <a:spLocks noChangeShapeType="1"/>
          </p:cNvSpPr>
          <p:nvPr/>
        </p:nvSpPr>
        <p:spPr bwMode="auto">
          <a:xfrm>
            <a:off x="85375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49" name="Line 261"/>
          <p:cNvSpPr>
            <a:spLocks noChangeShapeType="1"/>
          </p:cNvSpPr>
          <p:nvPr/>
        </p:nvSpPr>
        <p:spPr bwMode="auto">
          <a:xfrm>
            <a:off x="8613775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0" name="Line 262"/>
          <p:cNvSpPr>
            <a:spLocks noChangeShapeType="1"/>
          </p:cNvSpPr>
          <p:nvPr/>
        </p:nvSpPr>
        <p:spPr bwMode="auto">
          <a:xfrm>
            <a:off x="8688388" y="53371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1" name="Rectangle 263"/>
          <p:cNvSpPr>
            <a:spLocks noChangeArrowheads="1"/>
          </p:cNvSpPr>
          <p:nvPr/>
        </p:nvSpPr>
        <p:spPr bwMode="auto">
          <a:xfrm>
            <a:off x="6365875" y="3459163"/>
            <a:ext cx="600075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52" name="Line 264"/>
          <p:cNvSpPr>
            <a:spLocks noChangeShapeType="1"/>
          </p:cNvSpPr>
          <p:nvPr/>
        </p:nvSpPr>
        <p:spPr bwMode="auto">
          <a:xfrm>
            <a:off x="644048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3" name="Line 265"/>
          <p:cNvSpPr>
            <a:spLocks noChangeShapeType="1"/>
          </p:cNvSpPr>
          <p:nvPr/>
        </p:nvSpPr>
        <p:spPr bwMode="auto">
          <a:xfrm>
            <a:off x="651668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4" name="Line 266"/>
          <p:cNvSpPr>
            <a:spLocks noChangeShapeType="1"/>
          </p:cNvSpPr>
          <p:nvPr/>
        </p:nvSpPr>
        <p:spPr bwMode="auto">
          <a:xfrm>
            <a:off x="65913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5" name="Line 267"/>
          <p:cNvSpPr>
            <a:spLocks noChangeShapeType="1"/>
          </p:cNvSpPr>
          <p:nvPr/>
        </p:nvSpPr>
        <p:spPr bwMode="auto">
          <a:xfrm>
            <a:off x="666591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6" name="Line 268"/>
          <p:cNvSpPr>
            <a:spLocks noChangeShapeType="1"/>
          </p:cNvSpPr>
          <p:nvPr/>
        </p:nvSpPr>
        <p:spPr bwMode="auto">
          <a:xfrm>
            <a:off x="674052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7" name="Line 269"/>
          <p:cNvSpPr>
            <a:spLocks noChangeShapeType="1"/>
          </p:cNvSpPr>
          <p:nvPr/>
        </p:nvSpPr>
        <p:spPr bwMode="auto">
          <a:xfrm>
            <a:off x="681513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8" name="Line 270"/>
          <p:cNvSpPr>
            <a:spLocks noChangeShapeType="1"/>
          </p:cNvSpPr>
          <p:nvPr/>
        </p:nvSpPr>
        <p:spPr bwMode="auto">
          <a:xfrm>
            <a:off x="689133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59" name="Rectangle 271"/>
          <p:cNvSpPr>
            <a:spLocks noChangeArrowheads="1"/>
          </p:cNvSpPr>
          <p:nvPr/>
        </p:nvSpPr>
        <p:spPr bwMode="auto">
          <a:xfrm>
            <a:off x="6965950" y="3459163"/>
            <a:ext cx="598488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60" name="Line 272"/>
          <p:cNvSpPr>
            <a:spLocks noChangeShapeType="1"/>
          </p:cNvSpPr>
          <p:nvPr/>
        </p:nvSpPr>
        <p:spPr bwMode="auto">
          <a:xfrm>
            <a:off x="70405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1" name="Line 273"/>
          <p:cNvSpPr>
            <a:spLocks noChangeShapeType="1"/>
          </p:cNvSpPr>
          <p:nvPr/>
        </p:nvSpPr>
        <p:spPr bwMode="auto">
          <a:xfrm>
            <a:off x="71151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2" name="Line 274"/>
          <p:cNvSpPr>
            <a:spLocks noChangeShapeType="1"/>
          </p:cNvSpPr>
          <p:nvPr/>
        </p:nvSpPr>
        <p:spPr bwMode="auto">
          <a:xfrm>
            <a:off x="718978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3" name="Line 275"/>
          <p:cNvSpPr>
            <a:spLocks noChangeShapeType="1"/>
          </p:cNvSpPr>
          <p:nvPr/>
        </p:nvSpPr>
        <p:spPr bwMode="auto">
          <a:xfrm>
            <a:off x="72644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4" name="Line 276"/>
          <p:cNvSpPr>
            <a:spLocks noChangeShapeType="1"/>
          </p:cNvSpPr>
          <p:nvPr/>
        </p:nvSpPr>
        <p:spPr bwMode="auto">
          <a:xfrm>
            <a:off x="73406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5" name="Line 277"/>
          <p:cNvSpPr>
            <a:spLocks noChangeShapeType="1"/>
          </p:cNvSpPr>
          <p:nvPr/>
        </p:nvSpPr>
        <p:spPr bwMode="auto">
          <a:xfrm>
            <a:off x="741521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6" name="Line 278"/>
          <p:cNvSpPr>
            <a:spLocks noChangeShapeType="1"/>
          </p:cNvSpPr>
          <p:nvPr/>
        </p:nvSpPr>
        <p:spPr bwMode="auto">
          <a:xfrm>
            <a:off x="748982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7" name="Rectangle 279"/>
          <p:cNvSpPr>
            <a:spLocks noChangeArrowheads="1"/>
          </p:cNvSpPr>
          <p:nvPr/>
        </p:nvSpPr>
        <p:spPr bwMode="auto">
          <a:xfrm>
            <a:off x="7564438" y="3459163"/>
            <a:ext cx="600075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68" name="Line 280"/>
          <p:cNvSpPr>
            <a:spLocks noChangeShapeType="1"/>
          </p:cNvSpPr>
          <p:nvPr/>
        </p:nvSpPr>
        <p:spPr bwMode="auto">
          <a:xfrm>
            <a:off x="763905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69" name="Line 281"/>
          <p:cNvSpPr>
            <a:spLocks noChangeShapeType="1"/>
          </p:cNvSpPr>
          <p:nvPr/>
        </p:nvSpPr>
        <p:spPr bwMode="auto">
          <a:xfrm>
            <a:off x="77136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0" name="Line 282"/>
          <p:cNvSpPr>
            <a:spLocks noChangeShapeType="1"/>
          </p:cNvSpPr>
          <p:nvPr/>
        </p:nvSpPr>
        <p:spPr bwMode="auto">
          <a:xfrm>
            <a:off x="77898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1" name="Line 283"/>
          <p:cNvSpPr>
            <a:spLocks noChangeShapeType="1"/>
          </p:cNvSpPr>
          <p:nvPr/>
        </p:nvSpPr>
        <p:spPr bwMode="auto">
          <a:xfrm>
            <a:off x="78644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2" name="Line 284"/>
          <p:cNvSpPr>
            <a:spLocks noChangeShapeType="1"/>
          </p:cNvSpPr>
          <p:nvPr/>
        </p:nvSpPr>
        <p:spPr bwMode="auto">
          <a:xfrm>
            <a:off x="793908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3" name="Line 285"/>
          <p:cNvSpPr>
            <a:spLocks noChangeShapeType="1"/>
          </p:cNvSpPr>
          <p:nvPr/>
        </p:nvSpPr>
        <p:spPr bwMode="auto">
          <a:xfrm>
            <a:off x="801370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4" name="Line 286"/>
          <p:cNvSpPr>
            <a:spLocks noChangeShapeType="1"/>
          </p:cNvSpPr>
          <p:nvPr/>
        </p:nvSpPr>
        <p:spPr bwMode="auto">
          <a:xfrm>
            <a:off x="808831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5" name="Rectangle 287"/>
          <p:cNvSpPr>
            <a:spLocks noChangeArrowheads="1"/>
          </p:cNvSpPr>
          <p:nvPr/>
        </p:nvSpPr>
        <p:spPr bwMode="auto">
          <a:xfrm>
            <a:off x="8164513" y="3459163"/>
            <a:ext cx="598487" cy="525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76" name="Line 288"/>
          <p:cNvSpPr>
            <a:spLocks noChangeShapeType="1"/>
          </p:cNvSpPr>
          <p:nvPr/>
        </p:nvSpPr>
        <p:spPr bwMode="auto">
          <a:xfrm>
            <a:off x="823912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7" name="Line 289"/>
          <p:cNvSpPr>
            <a:spLocks noChangeShapeType="1"/>
          </p:cNvSpPr>
          <p:nvPr/>
        </p:nvSpPr>
        <p:spPr bwMode="auto">
          <a:xfrm>
            <a:off x="831373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8" name="Line 290"/>
          <p:cNvSpPr>
            <a:spLocks noChangeShapeType="1"/>
          </p:cNvSpPr>
          <p:nvPr/>
        </p:nvSpPr>
        <p:spPr bwMode="auto">
          <a:xfrm>
            <a:off x="8388350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79" name="Line 291"/>
          <p:cNvSpPr>
            <a:spLocks noChangeShapeType="1"/>
          </p:cNvSpPr>
          <p:nvPr/>
        </p:nvSpPr>
        <p:spPr bwMode="auto">
          <a:xfrm>
            <a:off x="8462963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0" name="Line 292"/>
          <p:cNvSpPr>
            <a:spLocks noChangeShapeType="1"/>
          </p:cNvSpPr>
          <p:nvPr/>
        </p:nvSpPr>
        <p:spPr bwMode="auto">
          <a:xfrm>
            <a:off x="85375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1" name="Line 293"/>
          <p:cNvSpPr>
            <a:spLocks noChangeShapeType="1"/>
          </p:cNvSpPr>
          <p:nvPr/>
        </p:nvSpPr>
        <p:spPr bwMode="auto">
          <a:xfrm>
            <a:off x="8613775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2" name="Line 294"/>
          <p:cNvSpPr>
            <a:spLocks noChangeShapeType="1"/>
          </p:cNvSpPr>
          <p:nvPr/>
        </p:nvSpPr>
        <p:spPr bwMode="auto">
          <a:xfrm>
            <a:off x="8688388" y="3760788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3" name="Rectangle 295"/>
          <p:cNvSpPr>
            <a:spLocks noChangeArrowheads="1"/>
          </p:cNvSpPr>
          <p:nvPr/>
        </p:nvSpPr>
        <p:spPr bwMode="auto">
          <a:xfrm>
            <a:off x="6365875" y="3984625"/>
            <a:ext cx="600075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84" name="Line 296"/>
          <p:cNvSpPr>
            <a:spLocks noChangeShapeType="1"/>
          </p:cNvSpPr>
          <p:nvPr/>
        </p:nvSpPr>
        <p:spPr bwMode="auto">
          <a:xfrm>
            <a:off x="644048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5" name="Line 297"/>
          <p:cNvSpPr>
            <a:spLocks noChangeShapeType="1"/>
          </p:cNvSpPr>
          <p:nvPr/>
        </p:nvSpPr>
        <p:spPr bwMode="auto">
          <a:xfrm>
            <a:off x="651668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6" name="Line 298"/>
          <p:cNvSpPr>
            <a:spLocks noChangeShapeType="1"/>
          </p:cNvSpPr>
          <p:nvPr/>
        </p:nvSpPr>
        <p:spPr bwMode="auto">
          <a:xfrm>
            <a:off x="65913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7" name="Line 299"/>
          <p:cNvSpPr>
            <a:spLocks noChangeShapeType="1"/>
          </p:cNvSpPr>
          <p:nvPr/>
        </p:nvSpPr>
        <p:spPr bwMode="auto">
          <a:xfrm>
            <a:off x="666591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8" name="Line 300"/>
          <p:cNvSpPr>
            <a:spLocks noChangeShapeType="1"/>
          </p:cNvSpPr>
          <p:nvPr/>
        </p:nvSpPr>
        <p:spPr bwMode="auto">
          <a:xfrm>
            <a:off x="674052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89" name="Line 301"/>
          <p:cNvSpPr>
            <a:spLocks noChangeShapeType="1"/>
          </p:cNvSpPr>
          <p:nvPr/>
        </p:nvSpPr>
        <p:spPr bwMode="auto">
          <a:xfrm>
            <a:off x="681513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0" name="Line 302"/>
          <p:cNvSpPr>
            <a:spLocks noChangeShapeType="1"/>
          </p:cNvSpPr>
          <p:nvPr/>
        </p:nvSpPr>
        <p:spPr bwMode="auto">
          <a:xfrm>
            <a:off x="689133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1" name="Rectangle 303"/>
          <p:cNvSpPr>
            <a:spLocks noChangeArrowheads="1"/>
          </p:cNvSpPr>
          <p:nvPr/>
        </p:nvSpPr>
        <p:spPr bwMode="auto">
          <a:xfrm>
            <a:off x="6965950" y="3984625"/>
            <a:ext cx="598488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192" name="Line 304"/>
          <p:cNvSpPr>
            <a:spLocks noChangeShapeType="1"/>
          </p:cNvSpPr>
          <p:nvPr/>
        </p:nvSpPr>
        <p:spPr bwMode="auto">
          <a:xfrm>
            <a:off x="70405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3" name="Line 305"/>
          <p:cNvSpPr>
            <a:spLocks noChangeShapeType="1"/>
          </p:cNvSpPr>
          <p:nvPr/>
        </p:nvSpPr>
        <p:spPr bwMode="auto">
          <a:xfrm>
            <a:off x="71151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4" name="Line 306"/>
          <p:cNvSpPr>
            <a:spLocks noChangeShapeType="1"/>
          </p:cNvSpPr>
          <p:nvPr/>
        </p:nvSpPr>
        <p:spPr bwMode="auto">
          <a:xfrm>
            <a:off x="718978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5" name="Line 307"/>
          <p:cNvSpPr>
            <a:spLocks noChangeShapeType="1"/>
          </p:cNvSpPr>
          <p:nvPr/>
        </p:nvSpPr>
        <p:spPr bwMode="auto">
          <a:xfrm>
            <a:off x="72644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6" name="Line 308"/>
          <p:cNvSpPr>
            <a:spLocks noChangeShapeType="1"/>
          </p:cNvSpPr>
          <p:nvPr/>
        </p:nvSpPr>
        <p:spPr bwMode="auto">
          <a:xfrm>
            <a:off x="73406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7" name="Line 309"/>
          <p:cNvSpPr>
            <a:spLocks noChangeShapeType="1"/>
          </p:cNvSpPr>
          <p:nvPr/>
        </p:nvSpPr>
        <p:spPr bwMode="auto">
          <a:xfrm>
            <a:off x="741521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8" name="Line 310"/>
          <p:cNvSpPr>
            <a:spLocks noChangeShapeType="1"/>
          </p:cNvSpPr>
          <p:nvPr/>
        </p:nvSpPr>
        <p:spPr bwMode="auto">
          <a:xfrm>
            <a:off x="748982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9" name="Rectangle 311"/>
          <p:cNvSpPr>
            <a:spLocks noChangeArrowheads="1"/>
          </p:cNvSpPr>
          <p:nvPr/>
        </p:nvSpPr>
        <p:spPr bwMode="auto">
          <a:xfrm>
            <a:off x="7564438" y="3984625"/>
            <a:ext cx="600075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00" name="Line 312"/>
          <p:cNvSpPr>
            <a:spLocks noChangeShapeType="1"/>
          </p:cNvSpPr>
          <p:nvPr/>
        </p:nvSpPr>
        <p:spPr bwMode="auto">
          <a:xfrm>
            <a:off x="763905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1" name="Line 313"/>
          <p:cNvSpPr>
            <a:spLocks noChangeShapeType="1"/>
          </p:cNvSpPr>
          <p:nvPr/>
        </p:nvSpPr>
        <p:spPr bwMode="auto">
          <a:xfrm>
            <a:off x="77136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2" name="Line 314"/>
          <p:cNvSpPr>
            <a:spLocks noChangeShapeType="1"/>
          </p:cNvSpPr>
          <p:nvPr/>
        </p:nvSpPr>
        <p:spPr bwMode="auto">
          <a:xfrm>
            <a:off x="77898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3" name="Line 315"/>
          <p:cNvSpPr>
            <a:spLocks noChangeShapeType="1"/>
          </p:cNvSpPr>
          <p:nvPr/>
        </p:nvSpPr>
        <p:spPr bwMode="auto">
          <a:xfrm>
            <a:off x="78644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4" name="Line 316"/>
          <p:cNvSpPr>
            <a:spLocks noChangeShapeType="1"/>
          </p:cNvSpPr>
          <p:nvPr/>
        </p:nvSpPr>
        <p:spPr bwMode="auto">
          <a:xfrm>
            <a:off x="793908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5" name="Line 317"/>
          <p:cNvSpPr>
            <a:spLocks noChangeShapeType="1"/>
          </p:cNvSpPr>
          <p:nvPr/>
        </p:nvSpPr>
        <p:spPr bwMode="auto">
          <a:xfrm>
            <a:off x="801370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6" name="Line 318"/>
          <p:cNvSpPr>
            <a:spLocks noChangeShapeType="1"/>
          </p:cNvSpPr>
          <p:nvPr/>
        </p:nvSpPr>
        <p:spPr bwMode="auto">
          <a:xfrm>
            <a:off x="808831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7" name="Rectangle 319"/>
          <p:cNvSpPr>
            <a:spLocks noChangeArrowheads="1"/>
          </p:cNvSpPr>
          <p:nvPr/>
        </p:nvSpPr>
        <p:spPr bwMode="auto">
          <a:xfrm>
            <a:off x="8164513" y="3984625"/>
            <a:ext cx="598487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08" name="Line 320"/>
          <p:cNvSpPr>
            <a:spLocks noChangeShapeType="1"/>
          </p:cNvSpPr>
          <p:nvPr/>
        </p:nvSpPr>
        <p:spPr bwMode="auto">
          <a:xfrm>
            <a:off x="823912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09" name="Line 321"/>
          <p:cNvSpPr>
            <a:spLocks noChangeShapeType="1"/>
          </p:cNvSpPr>
          <p:nvPr/>
        </p:nvSpPr>
        <p:spPr bwMode="auto">
          <a:xfrm>
            <a:off x="831373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0" name="Line 322"/>
          <p:cNvSpPr>
            <a:spLocks noChangeShapeType="1"/>
          </p:cNvSpPr>
          <p:nvPr/>
        </p:nvSpPr>
        <p:spPr bwMode="auto">
          <a:xfrm>
            <a:off x="8388350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1" name="Line 323"/>
          <p:cNvSpPr>
            <a:spLocks noChangeShapeType="1"/>
          </p:cNvSpPr>
          <p:nvPr/>
        </p:nvSpPr>
        <p:spPr bwMode="auto">
          <a:xfrm>
            <a:off x="8462963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2" name="Line 324"/>
          <p:cNvSpPr>
            <a:spLocks noChangeShapeType="1"/>
          </p:cNvSpPr>
          <p:nvPr/>
        </p:nvSpPr>
        <p:spPr bwMode="auto">
          <a:xfrm>
            <a:off x="85375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3" name="Line 325"/>
          <p:cNvSpPr>
            <a:spLocks noChangeShapeType="1"/>
          </p:cNvSpPr>
          <p:nvPr/>
        </p:nvSpPr>
        <p:spPr bwMode="auto">
          <a:xfrm>
            <a:off x="8613775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4" name="Line 326"/>
          <p:cNvSpPr>
            <a:spLocks noChangeShapeType="1"/>
          </p:cNvSpPr>
          <p:nvPr/>
        </p:nvSpPr>
        <p:spPr bwMode="auto">
          <a:xfrm>
            <a:off x="8688388" y="42862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5" name="Rectangle 327"/>
          <p:cNvSpPr>
            <a:spLocks noChangeArrowheads="1"/>
          </p:cNvSpPr>
          <p:nvPr/>
        </p:nvSpPr>
        <p:spPr bwMode="auto">
          <a:xfrm>
            <a:off x="3970338" y="2933700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16" name="Line 328"/>
          <p:cNvSpPr>
            <a:spLocks noChangeShapeType="1"/>
          </p:cNvSpPr>
          <p:nvPr/>
        </p:nvSpPr>
        <p:spPr bwMode="auto">
          <a:xfrm>
            <a:off x="404495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7" name="Line 329"/>
          <p:cNvSpPr>
            <a:spLocks noChangeShapeType="1"/>
          </p:cNvSpPr>
          <p:nvPr/>
        </p:nvSpPr>
        <p:spPr bwMode="auto">
          <a:xfrm>
            <a:off x="411956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8" name="Line 330"/>
          <p:cNvSpPr>
            <a:spLocks noChangeShapeType="1"/>
          </p:cNvSpPr>
          <p:nvPr/>
        </p:nvSpPr>
        <p:spPr bwMode="auto">
          <a:xfrm>
            <a:off x="4194175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19" name="Line 331"/>
          <p:cNvSpPr>
            <a:spLocks noChangeShapeType="1"/>
          </p:cNvSpPr>
          <p:nvPr/>
        </p:nvSpPr>
        <p:spPr bwMode="auto">
          <a:xfrm>
            <a:off x="4268788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0" name="Line 332"/>
          <p:cNvSpPr>
            <a:spLocks noChangeShapeType="1"/>
          </p:cNvSpPr>
          <p:nvPr/>
        </p:nvSpPr>
        <p:spPr bwMode="auto">
          <a:xfrm>
            <a:off x="434340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1" name="Line 333"/>
          <p:cNvSpPr>
            <a:spLocks noChangeShapeType="1"/>
          </p:cNvSpPr>
          <p:nvPr/>
        </p:nvSpPr>
        <p:spPr bwMode="auto">
          <a:xfrm>
            <a:off x="441960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2" name="Line 334"/>
          <p:cNvSpPr>
            <a:spLocks noChangeShapeType="1"/>
          </p:cNvSpPr>
          <p:nvPr/>
        </p:nvSpPr>
        <p:spPr bwMode="auto">
          <a:xfrm>
            <a:off x="449421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3" name="Rectangle 335"/>
          <p:cNvSpPr>
            <a:spLocks noChangeArrowheads="1"/>
          </p:cNvSpPr>
          <p:nvPr/>
        </p:nvSpPr>
        <p:spPr bwMode="auto">
          <a:xfrm>
            <a:off x="4568825" y="2933700"/>
            <a:ext cx="598488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24" name="Line 336"/>
          <p:cNvSpPr>
            <a:spLocks noChangeShapeType="1"/>
          </p:cNvSpPr>
          <p:nvPr/>
        </p:nvSpPr>
        <p:spPr bwMode="auto">
          <a:xfrm>
            <a:off x="4643438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5" name="Line 337"/>
          <p:cNvSpPr>
            <a:spLocks noChangeShapeType="1"/>
          </p:cNvSpPr>
          <p:nvPr/>
        </p:nvSpPr>
        <p:spPr bwMode="auto">
          <a:xfrm>
            <a:off x="471805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6" name="Line 338"/>
          <p:cNvSpPr>
            <a:spLocks noChangeShapeType="1"/>
          </p:cNvSpPr>
          <p:nvPr/>
        </p:nvSpPr>
        <p:spPr bwMode="auto">
          <a:xfrm>
            <a:off x="479266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7" name="Line 339"/>
          <p:cNvSpPr>
            <a:spLocks noChangeShapeType="1"/>
          </p:cNvSpPr>
          <p:nvPr/>
        </p:nvSpPr>
        <p:spPr bwMode="auto">
          <a:xfrm>
            <a:off x="486886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8" name="Line 340"/>
          <p:cNvSpPr>
            <a:spLocks noChangeShapeType="1"/>
          </p:cNvSpPr>
          <p:nvPr/>
        </p:nvSpPr>
        <p:spPr bwMode="auto">
          <a:xfrm>
            <a:off x="4943475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29" name="Line 341"/>
          <p:cNvSpPr>
            <a:spLocks noChangeShapeType="1"/>
          </p:cNvSpPr>
          <p:nvPr/>
        </p:nvSpPr>
        <p:spPr bwMode="auto">
          <a:xfrm>
            <a:off x="5018088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0" name="Line 342"/>
          <p:cNvSpPr>
            <a:spLocks noChangeShapeType="1"/>
          </p:cNvSpPr>
          <p:nvPr/>
        </p:nvSpPr>
        <p:spPr bwMode="auto">
          <a:xfrm>
            <a:off x="509270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1" name="Rectangle 343"/>
          <p:cNvSpPr>
            <a:spLocks noChangeArrowheads="1"/>
          </p:cNvSpPr>
          <p:nvPr/>
        </p:nvSpPr>
        <p:spPr bwMode="auto">
          <a:xfrm>
            <a:off x="5167313" y="2933700"/>
            <a:ext cx="600075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32" name="Line 344"/>
          <p:cNvSpPr>
            <a:spLocks noChangeShapeType="1"/>
          </p:cNvSpPr>
          <p:nvPr/>
        </p:nvSpPr>
        <p:spPr bwMode="auto">
          <a:xfrm>
            <a:off x="524351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3" name="Line 345"/>
          <p:cNvSpPr>
            <a:spLocks noChangeShapeType="1"/>
          </p:cNvSpPr>
          <p:nvPr/>
        </p:nvSpPr>
        <p:spPr bwMode="auto">
          <a:xfrm>
            <a:off x="5318125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4" name="Line 346"/>
          <p:cNvSpPr>
            <a:spLocks noChangeShapeType="1"/>
          </p:cNvSpPr>
          <p:nvPr/>
        </p:nvSpPr>
        <p:spPr bwMode="auto">
          <a:xfrm>
            <a:off x="5392738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5" name="Line 347"/>
          <p:cNvSpPr>
            <a:spLocks noChangeShapeType="1"/>
          </p:cNvSpPr>
          <p:nvPr/>
        </p:nvSpPr>
        <p:spPr bwMode="auto">
          <a:xfrm>
            <a:off x="546735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6" name="Line 348"/>
          <p:cNvSpPr>
            <a:spLocks noChangeShapeType="1"/>
          </p:cNvSpPr>
          <p:nvPr/>
        </p:nvSpPr>
        <p:spPr bwMode="auto">
          <a:xfrm>
            <a:off x="554196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7" name="Line 349"/>
          <p:cNvSpPr>
            <a:spLocks noChangeShapeType="1"/>
          </p:cNvSpPr>
          <p:nvPr/>
        </p:nvSpPr>
        <p:spPr bwMode="auto">
          <a:xfrm>
            <a:off x="5616575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8" name="Line 350"/>
          <p:cNvSpPr>
            <a:spLocks noChangeShapeType="1"/>
          </p:cNvSpPr>
          <p:nvPr/>
        </p:nvSpPr>
        <p:spPr bwMode="auto">
          <a:xfrm>
            <a:off x="5692775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39" name="Rectangle 351"/>
          <p:cNvSpPr>
            <a:spLocks noChangeArrowheads="1"/>
          </p:cNvSpPr>
          <p:nvPr/>
        </p:nvSpPr>
        <p:spPr bwMode="auto">
          <a:xfrm>
            <a:off x="5767388" y="2933700"/>
            <a:ext cx="598487" cy="525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240" name="Line 352"/>
          <p:cNvSpPr>
            <a:spLocks noChangeShapeType="1"/>
          </p:cNvSpPr>
          <p:nvPr/>
        </p:nvSpPr>
        <p:spPr bwMode="auto">
          <a:xfrm>
            <a:off x="584200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41" name="Line 353"/>
          <p:cNvSpPr>
            <a:spLocks noChangeShapeType="1"/>
          </p:cNvSpPr>
          <p:nvPr/>
        </p:nvSpPr>
        <p:spPr bwMode="auto">
          <a:xfrm>
            <a:off x="591661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42" name="Line 354"/>
          <p:cNvSpPr>
            <a:spLocks noChangeShapeType="1"/>
          </p:cNvSpPr>
          <p:nvPr/>
        </p:nvSpPr>
        <p:spPr bwMode="auto">
          <a:xfrm>
            <a:off x="5991225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43" name="Line 355"/>
          <p:cNvSpPr>
            <a:spLocks noChangeShapeType="1"/>
          </p:cNvSpPr>
          <p:nvPr/>
        </p:nvSpPr>
        <p:spPr bwMode="auto">
          <a:xfrm>
            <a:off x="6067425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44" name="Line 356"/>
          <p:cNvSpPr>
            <a:spLocks noChangeShapeType="1"/>
          </p:cNvSpPr>
          <p:nvPr/>
        </p:nvSpPr>
        <p:spPr bwMode="auto">
          <a:xfrm>
            <a:off x="6142038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45" name="Line 357"/>
          <p:cNvSpPr>
            <a:spLocks noChangeShapeType="1"/>
          </p:cNvSpPr>
          <p:nvPr/>
        </p:nvSpPr>
        <p:spPr bwMode="auto">
          <a:xfrm>
            <a:off x="6216650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246" name="Line 358"/>
          <p:cNvSpPr>
            <a:spLocks noChangeShapeType="1"/>
          </p:cNvSpPr>
          <p:nvPr/>
        </p:nvSpPr>
        <p:spPr bwMode="auto">
          <a:xfrm>
            <a:off x="6291263" y="3233738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Problems Solved by Neighbor Solicitation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045" y="957328"/>
            <a:ext cx="8131175" cy="4956175"/>
          </a:xfrm>
        </p:spPr>
        <p:txBody>
          <a:bodyPr/>
          <a:lstStyle/>
          <a:p>
            <a:pPr marL="342900" indent="-342900"/>
            <a:r>
              <a:rPr lang="en-US" sz="2800" dirty="0">
                <a:latin typeface="Arial" charset="0"/>
              </a:rPr>
              <a:t>Neighbor Unreachability Detection: How nodes determine that a neighbor is no longer reachable. For neighbors used as routers, alternate default routers can be tried. For both routers and hosts, address resolution can be performed again.</a:t>
            </a:r>
          </a:p>
          <a:p>
            <a:pPr marL="342900" indent="-342900"/>
            <a:r>
              <a:rPr lang="en-US" sz="2800" dirty="0">
                <a:latin typeface="Arial" charset="0"/>
              </a:rPr>
              <a:t>Duplicate Address Detection: How a node determines that an address it wishes to use is not already in use by another node.</a:t>
            </a:r>
          </a:p>
          <a:p>
            <a:pPr marL="342900" indent="-342900"/>
            <a:r>
              <a:rPr lang="en-US" sz="2800" dirty="0">
                <a:latin typeface="Arial" charset="0"/>
              </a:rPr>
              <a:t>Redirect: How a router informs a host of a better first-hop node to reach a particular destination.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Discovery Processes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800100"/>
            <a:ext cx="8131175" cy="5542542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Router discovery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Router Solicitation, Router Advertisement</a:t>
            </a:r>
          </a:p>
          <a:p>
            <a:r>
              <a:rPr lang="en-US" sz="2000" dirty="0">
                <a:latin typeface="Arial" charset="0"/>
              </a:rPr>
              <a:t>Prefix discovery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Distinguish on link </a:t>
            </a:r>
            <a:r>
              <a:rPr lang="en-US" sz="2000" dirty="0" err="1">
                <a:latin typeface="Arial" charset="0"/>
                <a:ea typeface="ＭＳ Ｐゴシック" charset="0"/>
              </a:rPr>
              <a:t>vs</a:t>
            </a:r>
            <a:r>
              <a:rPr lang="en-US" sz="2000" dirty="0">
                <a:latin typeface="Arial" charset="0"/>
                <a:ea typeface="ＭＳ Ｐゴシック" charset="0"/>
              </a:rPr>
              <a:t> off link nodes</a:t>
            </a:r>
          </a:p>
          <a:p>
            <a:r>
              <a:rPr lang="en-US" sz="2000" dirty="0">
                <a:latin typeface="Arial" charset="0"/>
              </a:rPr>
              <a:t>Parameter discovery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additional operational parameters</a:t>
            </a:r>
          </a:p>
          <a:p>
            <a:r>
              <a:rPr lang="en-US" sz="2000" dirty="0">
                <a:latin typeface="Arial" charset="0"/>
              </a:rPr>
              <a:t>Address auto configuration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DHCP</a:t>
            </a:r>
          </a:p>
          <a:p>
            <a:r>
              <a:rPr lang="en-US" sz="2000" dirty="0">
                <a:latin typeface="Arial" charset="0"/>
              </a:rPr>
              <a:t>Address resolution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Neighbor Solicitation, Neighbor Advertisement</a:t>
            </a:r>
          </a:p>
          <a:p>
            <a:r>
              <a:rPr lang="en-US" sz="2000" dirty="0">
                <a:latin typeface="Arial" charset="0"/>
              </a:rPr>
              <a:t>Next-hop determination</a:t>
            </a:r>
          </a:p>
          <a:p>
            <a:r>
              <a:rPr lang="en-US" sz="2000" dirty="0">
                <a:latin typeface="Arial" charset="0"/>
              </a:rPr>
              <a:t>Neighbor unreachability detection</a:t>
            </a:r>
          </a:p>
          <a:p>
            <a:r>
              <a:rPr lang="en-US" sz="2000" dirty="0">
                <a:latin typeface="Arial" charset="0"/>
              </a:rPr>
              <a:t>Duplicate address detection</a:t>
            </a:r>
          </a:p>
          <a:p>
            <a:r>
              <a:rPr lang="en-US" sz="2000" dirty="0">
                <a:latin typeface="Arial" charset="0"/>
              </a:rPr>
              <a:t>Redirect function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Better next hop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Discovery Message Format</a:t>
            </a:r>
          </a:p>
        </p:txBody>
      </p:sp>
      <p:sp>
        <p:nvSpPr>
          <p:cNvPr id="27651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77839" y="1175040"/>
            <a:ext cx="8118624" cy="1868717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ICMPv6 message structure and ICMPv6 types 133 through 137</a:t>
            </a:r>
          </a:p>
          <a:p>
            <a:r>
              <a:rPr lang="en-US" sz="2400" dirty="0">
                <a:latin typeface="Arial" charset="0"/>
              </a:rPr>
              <a:t>To ensure local link traffic, all ND messages are sent with a hop limit of 255...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seems reasonable, but why?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81000" y="4876800"/>
            <a:ext cx="22098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81000" y="4953000"/>
            <a:ext cx="2438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b="1"/>
              <a:t>IPv6 Header</a:t>
            </a:r>
          </a:p>
          <a:p>
            <a:pPr algn="l"/>
            <a:r>
              <a:rPr lang="en-US"/>
              <a:t>Next Header = 58 </a:t>
            </a:r>
          </a:p>
          <a:p>
            <a:pPr algn="l"/>
            <a:r>
              <a:rPr lang="en-US"/>
              <a:t>(ICMPv6)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638800" y="4876800"/>
            <a:ext cx="3048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638800" y="4953000"/>
            <a:ext cx="3048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b="1"/>
              <a:t>Neighbor Discovery Message Options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667000" y="4876800"/>
            <a:ext cx="29718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667000" y="4953000"/>
            <a:ext cx="3048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b="1"/>
              <a:t>Neighbor Discovery Message</a:t>
            </a:r>
          </a:p>
          <a:p>
            <a:pPr algn="l"/>
            <a:r>
              <a:rPr lang="en-US" b="1"/>
              <a:t>Header</a:t>
            </a:r>
          </a:p>
          <a:p>
            <a:pPr algn="l"/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2667000" y="4267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8686800" y="4267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8200" y="4343400"/>
            <a:ext cx="2174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/>
              <a:t>Neighbor Discovery Message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6781800" y="4495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82562" tIns="46038" rIns="182562" bIns="46038">
            <a:spAutoFit/>
          </a:bodyPr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2667000" y="4495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82562" tIns="46038" rIns="182562" bIns="46038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Neighbor Discovery Messages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7838" y="1270000"/>
            <a:ext cx="8412372" cy="498536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Router Solicitation</a:t>
            </a:r>
          </a:p>
          <a:p>
            <a:r>
              <a:rPr lang="en-US" dirty="0">
                <a:latin typeface="Arial" charset="0"/>
              </a:rPr>
              <a:t>Router Advertisement</a:t>
            </a:r>
          </a:p>
          <a:p>
            <a:r>
              <a:rPr lang="en-US" dirty="0">
                <a:latin typeface="Arial" charset="0"/>
              </a:rPr>
              <a:t>Neighbor Solicitation</a:t>
            </a:r>
          </a:p>
          <a:p>
            <a:r>
              <a:rPr lang="en-US" dirty="0">
                <a:latin typeface="Arial" charset="0"/>
              </a:rPr>
              <a:t>Neighbor Advertisement</a:t>
            </a:r>
          </a:p>
          <a:p>
            <a:r>
              <a:rPr lang="en-US" dirty="0">
                <a:latin typeface="Arial" charset="0"/>
              </a:rPr>
              <a:t>Redirect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All are accomplished by ICMP messages, expanding ICMP functions…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Pv6">
  <a:themeElements>
    <a:clrScheme name="">
      <a:dk1>
        <a:srgbClr val="000000"/>
      </a:dk1>
      <a:lt1>
        <a:srgbClr val="FFFFFF"/>
      </a:lt1>
      <a:dk2>
        <a:srgbClr val="232323"/>
      </a:dk2>
      <a:lt2>
        <a:srgbClr val="CECECE"/>
      </a:lt2>
      <a:accent1>
        <a:srgbClr val="333333"/>
      </a:accent1>
      <a:accent2>
        <a:srgbClr val="474747"/>
      </a:accent2>
      <a:accent3>
        <a:srgbClr val="FFFFFF"/>
      </a:accent3>
      <a:accent4>
        <a:srgbClr val="000000"/>
      </a:accent4>
      <a:accent5>
        <a:srgbClr val="ADADAD"/>
      </a:accent5>
      <a:accent6>
        <a:srgbClr val="3F3F3F"/>
      </a:accent6>
      <a:hlink>
        <a:srgbClr val="676767"/>
      </a:hlink>
      <a:folHlink>
        <a:srgbClr val="DADADA"/>
      </a:folHlink>
    </a:clrScheme>
    <a:fontScheme name="IPv6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Pv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v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6295</TotalTime>
  <Pages>8</Pages>
  <Words>2728</Words>
  <Application>Microsoft Macintosh PowerPoint</Application>
  <PresentationFormat>Letter Paper (8.5x11 in)</PresentationFormat>
  <Paragraphs>587</Paragraphs>
  <Slides>51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Times</vt:lpstr>
      <vt:lpstr>Times New Roman</vt:lpstr>
      <vt:lpstr>Wingdings</vt:lpstr>
      <vt:lpstr>IPv6</vt:lpstr>
      <vt:lpstr>VISIO</vt:lpstr>
      <vt:lpstr>PowerPoint Presentation</vt:lpstr>
      <vt:lpstr>Outline</vt:lpstr>
      <vt:lpstr>Neighbor Solicitation</vt:lpstr>
      <vt:lpstr>Problems Solved by Neighbor Solicitation</vt:lpstr>
      <vt:lpstr>Problems Solved by Neighbor Solicitation</vt:lpstr>
      <vt:lpstr>Problems Solved by Neighbor Solicitation</vt:lpstr>
      <vt:lpstr>Neighbor Discovery Processes</vt:lpstr>
      <vt:lpstr>Neighbor Discovery Message Format</vt:lpstr>
      <vt:lpstr>Neighbor Discovery Messages</vt:lpstr>
      <vt:lpstr>ICMP Packet Types</vt:lpstr>
      <vt:lpstr>Structure of the Router Solicitation Message</vt:lpstr>
      <vt:lpstr>Structure of the Router Advertisement Message</vt:lpstr>
      <vt:lpstr>ICMP Packet Types</vt:lpstr>
      <vt:lpstr>Summary of ND Messages and Options</vt:lpstr>
      <vt:lpstr>Neighbor Discovery Processes</vt:lpstr>
      <vt:lpstr>Conceptual Host Data Structures</vt:lpstr>
      <vt:lpstr>RFC 2461 Conceptual Host Data Structures</vt:lpstr>
      <vt:lpstr>Address Resolution Process</vt:lpstr>
      <vt:lpstr>Multicast Neighbor Solicitation</vt:lpstr>
      <vt:lpstr>Unicast Neighbor Advertisement</vt:lpstr>
      <vt:lpstr>Neighbor Unreachability Detection</vt:lpstr>
      <vt:lpstr>Neighbor Unreachability States</vt:lpstr>
      <vt:lpstr>Duplicate Address Detection</vt:lpstr>
      <vt:lpstr>Multicast Neighbor Solicitation for Duplicate Address Detection</vt:lpstr>
      <vt:lpstr>Multicast Neighbor Advertisement for a Duplicate Address</vt:lpstr>
      <vt:lpstr>Router Discovery</vt:lpstr>
      <vt:lpstr>Multicast Router Solicitation Message</vt:lpstr>
      <vt:lpstr>Multicast Router Advertisement Message</vt:lpstr>
      <vt:lpstr>Redirect Function</vt:lpstr>
      <vt:lpstr>Unicast Packet to the Router</vt:lpstr>
      <vt:lpstr>Redirect Message Sent by the Router</vt:lpstr>
      <vt:lpstr>Unicast Packet Forwarded by the Router</vt:lpstr>
      <vt:lpstr> Host Sending Algorithm</vt:lpstr>
      <vt:lpstr>Host Sending Algorithm</vt:lpstr>
      <vt:lpstr>IPv4 Neighbor Functions and IPv6 Equivalents</vt:lpstr>
      <vt:lpstr>Neighbor Discovery Overview</vt:lpstr>
      <vt:lpstr>Summary</vt:lpstr>
      <vt:lpstr>Neighbor Discovery Option Format</vt:lpstr>
      <vt:lpstr>Neighbor Discovery Options</vt:lpstr>
      <vt:lpstr>Structure of the Source and Target Link-Layer Address Options</vt:lpstr>
      <vt:lpstr>Structure of the Prefix Information Option</vt:lpstr>
      <vt:lpstr>Structure of the Redirected Header Option</vt:lpstr>
      <vt:lpstr>Mixed Media Configuration</vt:lpstr>
      <vt:lpstr>Structure of the MTU Option</vt:lpstr>
      <vt:lpstr>Structure of the Advertisement Interval Option</vt:lpstr>
      <vt:lpstr>Structure of the Home Agent Information Option</vt:lpstr>
      <vt:lpstr>Structure of the Route Information Option</vt:lpstr>
      <vt:lpstr>Example Configuration for Route Information Option</vt:lpstr>
      <vt:lpstr>Structure of the Neighbor Solicitation Message</vt:lpstr>
      <vt:lpstr>Structure of the Neighbor Advertisement Message</vt:lpstr>
      <vt:lpstr>Structure of the Redirect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Microsoft Office User</cp:lastModifiedBy>
  <cp:revision>146</cp:revision>
  <cp:lastPrinted>2019-11-06T16:52:37Z</cp:lastPrinted>
  <dcterms:created xsi:type="dcterms:W3CDTF">2010-11-10T18:03:53Z</dcterms:created>
  <dcterms:modified xsi:type="dcterms:W3CDTF">2019-11-06T16:52:49Z</dcterms:modified>
</cp:coreProperties>
</file>